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8.xml" ContentType="application/vnd.openxmlformats-officedocument.theme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notesSlides/notesSlide41.xml" ContentType="application/vnd.openxmlformats-officedocument.presentationml.notesSlide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10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slideLayouts/slideLayout59.xml" ContentType="application/vnd.openxmlformats-officedocument.presentationml.slideLayout+xml"/>
  <Override PartName="/ppt/theme/theme11.xml" ContentType="application/vnd.openxmlformats-officedocument.theme+xml"/>
  <Override PartName="/ppt/slideLayouts/slideLayout88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theme/theme12.xml" ContentType="application/vnd.openxmlformats-officedocument.theme+xml"/>
  <Override PartName="/ppt/slideLayouts/slideLayout89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7.xml" ContentType="application/vnd.openxmlformats-officedocument.them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notesSlides/notesSlide34.xml" ContentType="application/vnd.openxmlformats-officedocument.presentationml.notesSlide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theme/theme14.xml" ContentType="application/vnd.openxmlformats-officedocument.theme+xml"/>
  <Override PartName="/ppt/notesSlides/notesSlide12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s/slide48.xml" ContentType="application/vnd.openxmlformats-officedocument.presentationml.slide+xml"/>
  <Override PartName="/ppt/slideLayouts/slideLayout58.xml" ContentType="application/vnd.openxmlformats-officedocument.presentationml.slideLayout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Override PartName="/ppt/notesSlides/notesSlide42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gif" ContentType="image/gif"/>
  <Override PartName="/ppt/slideLayouts/slideLayout9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75" r:id="rId2"/>
    <p:sldMasterId id="2147483683" r:id="rId3"/>
    <p:sldMasterId id="2147483691" r:id="rId4"/>
    <p:sldMasterId id="2147483699" r:id="rId5"/>
    <p:sldMasterId id="2147483707" r:id="rId6"/>
    <p:sldMasterId id="2147483715" r:id="rId7"/>
    <p:sldMasterId id="2147483723" r:id="rId8"/>
    <p:sldMasterId id="2147483731" r:id="rId9"/>
    <p:sldMasterId id="2147483739" r:id="rId10"/>
    <p:sldMasterId id="2147483747" r:id="rId11"/>
    <p:sldMasterId id="2147483755" r:id="rId12"/>
    <p:sldMasterId id="2147483763" r:id="rId13"/>
    <p:sldMasterId id="2147483771" r:id="rId14"/>
    <p:sldMasterId id="2147483780" r:id="rId15"/>
    <p:sldMasterId id="2147483789" r:id="rId16"/>
  </p:sldMasterIdLst>
  <p:notesMasterIdLst>
    <p:notesMasterId r:id="rId88"/>
  </p:notesMasterIdLst>
  <p:handoutMasterIdLst>
    <p:handoutMasterId r:id="rId89"/>
  </p:handoutMasterIdLst>
  <p:sldIdLst>
    <p:sldId id="359" r:id="rId17"/>
    <p:sldId id="377" r:id="rId18"/>
    <p:sldId id="552" r:id="rId19"/>
    <p:sldId id="598" r:id="rId20"/>
    <p:sldId id="557" r:id="rId21"/>
    <p:sldId id="553" r:id="rId22"/>
    <p:sldId id="554" r:id="rId23"/>
    <p:sldId id="555" r:id="rId24"/>
    <p:sldId id="594" r:id="rId25"/>
    <p:sldId id="601" r:id="rId26"/>
    <p:sldId id="558" r:id="rId27"/>
    <p:sldId id="384" r:id="rId28"/>
    <p:sldId id="597" r:id="rId29"/>
    <p:sldId id="562" r:id="rId30"/>
    <p:sldId id="561" r:id="rId31"/>
    <p:sldId id="602" r:id="rId32"/>
    <p:sldId id="603" r:id="rId33"/>
    <p:sldId id="604" r:id="rId34"/>
    <p:sldId id="595" r:id="rId35"/>
    <p:sldId id="564" r:id="rId36"/>
    <p:sldId id="519" r:id="rId37"/>
    <p:sldId id="520" r:id="rId38"/>
    <p:sldId id="521" r:id="rId39"/>
    <p:sldId id="522" r:id="rId40"/>
    <p:sldId id="523" r:id="rId41"/>
    <p:sldId id="600" r:id="rId42"/>
    <p:sldId id="533" r:id="rId43"/>
    <p:sldId id="535" r:id="rId44"/>
    <p:sldId id="536" r:id="rId45"/>
    <p:sldId id="537" r:id="rId46"/>
    <p:sldId id="566" r:id="rId47"/>
    <p:sldId id="534" r:id="rId48"/>
    <p:sldId id="590" r:id="rId49"/>
    <p:sldId id="572" r:id="rId50"/>
    <p:sldId id="573" r:id="rId51"/>
    <p:sldId id="574" r:id="rId52"/>
    <p:sldId id="569" r:id="rId53"/>
    <p:sldId id="570" r:id="rId54"/>
    <p:sldId id="571" r:id="rId55"/>
    <p:sldId id="576" r:id="rId56"/>
    <p:sldId id="512" r:id="rId57"/>
    <p:sldId id="525" r:id="rId58"/>
    <p:sldId id="526" r:id="rId59"/>
    <p:sldId id="527" r:id="rId60"/>
    <p:sldId id="528" r:id="rId61"/>
    <p:sldId id="529" r:id="rId62"/>
    <p:sldId id="530" r:id="rId63"/>
    <p:sldId id="531" r:id="rId64"/>
    <p:sldId id="532" r:id="rId65"/>
    <p:sldId id="568" r:id="rId66"/>
    <p:sldId id="539" r:id="rId67"/>
    <p:sldId id="559" r:id="rId68"/>
    <p:sldId id="543" r:id="rId69"/>
    <p:sldId id="542" r:id="rId70"/>
    <p:sldId id="546" r:id="rId71"/>
    <p:sldId id="541" r:id="rId72"/>
    <p:sldId id="560" r:id="rId73"/>
    <p:sldId id="514" r:id="rId74"/>
    <p:sldId id="579" r:id="rId75"/>
    <p:sldId id="583" r:id="rId76"/>
    <p:sldId id="584" r:id="rId77"/>
    <p:sldId id="586" r:id="rId78"/>
    <p:sldId id="587" r:id="rId79"/>
    <p:sldId id="577" r:id="rId80"/>
    <p:sldId id="516" r:id="rId81"/>
    <p:sldId id="589" r:id="rId82"/>
    <p:sldId id="580" r:id="rId83"/>
    <p:sldId id="581" r:id="rId84"/>
    <p:sldId id="582" r:id="rId85"/>
    <p:sldId id="585" r:id="rId86"/>
    <p:sldId id="588" r:id="rId87"/>
  </p:sldIdLst>
  <p:sldSz cx="9144000" cy="6858000" type="screen4x3"/>
  <p:notesSz cx="6781800" cy="9918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7F6FF"/>
    <a:srgbClr val="FFFF99"/>
    <a:srgbClr val="D5EFFF"/>
    <a:srgbClr val="CCFFCC"/>
    <a:srgbClr val="003399"/>
    <a:srgbClr val="99FF99"/>
    <a:srgbClr val="66CCFF"/>
    <a:srgbClr val="008B92"/>
    <a:srgbClr val="FFD9B3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8148" autoAdjust="0"/>
    <p:restoredTop sz="84950" autoAdjust="0"/>
  </p:normalViewPr>
  <p:slideViewPr>
    <p:cSldViewPr snapToGrid="0">
      <p:cViewPr varScale="1">
        <p:scale>
          <a:sx n="93" d="100"/>
          <a:sy n="93" d="100"/>
        </p:scale>
        <p:origin x="-2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11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slide" Target="slides/slide31.xml"/><Relationship Id="rId50" Type="http://schemas.openxmlformats.org/officeDocument/2006/relationships/slide" Target="slides/slide34.xml"/><Relationship Id="rId55" Type="http://schemas.openxmlformats.org/officeDocument/2006/relationships/slide" Target="slides/slide39.xml"/><Relationship Id="rId63" Type="http://schemas.openxmlformats.org/officeDocument/2006/relationships/slide" Target="slides/slide47.xml"/><Relationship Id="rId68" Type="http://schemas.openxmlformats.org/officeDocument/2006/relationships/slide" Target="slides/slide52.xml"/><Relationship Id="rId76" Type="http://schemas.openxmlformats.org/officeDocument/2006/relationships/slide" Target="slides/slide60.xml"/><Relationship Id="rId84" Type="http://schemas.openxmlformats.org/officeDocument/2006/relationships/slide" Target="slides/slide68.xml"/><Relationship Id="rId89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5.xml"/><Relationship Id="rId9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3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53" Type="http://schemas.openxmlformats.org/officeDocument/2006/relationships/slide" Target="slides/slide37.xml"/><Relationship Id="rId58" Type="http://schemas.openxmlformats.org/officeDocument/2006/relationships/slide" Target="slides/slide42.xml"/><Relationship Id="rId66" Type="http://schemas.openxmlformats.org/officeDocument/2006/relationships/slide" Target="slides/slide50.xml"/><Relationship Id="rId74" Type="http://schemas.openxmlformats.org/officeDocument/2006/relationships/slide" Target="slides/slide58.xml"/><Relationship Id="rId79" Type="http://schemas.openxmlformats.org/officeDocument/2006/relationships/slide" Target="slides/slide63.xml"/><Relationship Id="rId87" Type="http://schemas.openxmlformats.org/officeDocument/2006/relationships/slide" Target="slides/slide7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5.xml"/><Relationship Id="rId82" Type="http://schemas.openxmlformats.org/officeDocument/2006/relationships/slide" Target="slides/slide66.xml"/><Relationship Id="rId90" Type="http://schemas.openxmlformats.org/officeDocument/2006/relationships/presProps" Target="presProps.xml"/><Relationship Id="rId19" Type="http://schemas.openxmlformats.org/officeDocument/2006/relationships/slide" Target="slides/slide3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slide" Target="slides/slide32.xml"/><Relationship Id="rId56" Type="http://schemas.openxmlformats.org/officeDocument/2006/relationships/slide" Target="slides/slide40.xml"/><Relationship Id="rId64" Type="http://schemas.openxmlformats.org/officeDocument/2006/relationships/slide" Target="slides/slide48.xml"/><Relationship Id="rId69" Type="http://schemas.openxmlformats.org/officeDocument/2006/relationships/slide" Target="slides/slide53.xml"/><Relationship Id="rId77" Type="http://schemas.openxmlformats.org/officeDocument/2006/relationships/slide" Target="slides/slide6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5.xml"/><Relationship Id="rId72" Type="http://schemas.openxmlformats.org/officeDocument/2006/relationships/slide" Target="slides/slide56.xml"/><Relationship Id="rId80" Type="http://schemas.openxmlformats.org/officeDocument/2006/relationships/slide" Target="slides/slide64.xml"/><Relationship Id="rId85" Type="http://schemas.openxmlformats.org/officeDocument/2006/relationships/slide" Target="slides/slide69.xml"/><Relationship Id="rId9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slide" Target="slides/slide30.xml"/><Relationship Id="rId59" Type="http://schemas.openxmlformats.org/officeDocument/2006/relationships/slide" Target="slides/slide43.xml"/><Relationship Id="rId67" Type="http://schemas.openxmlformats.org/officeDocument/2006/relationships/slide" Target="slides/slide51.xml"/><Relationship Id="rId20" Type="http://schemas.openxmlformats.org/officeDocument/2006/relationships/slide" Target="slides/slide4.xml"/><Relationship Id="rId41" Type="http://schemas.openxmlformats.org/officeDocument/2006/relationships/slide" Target="slides/slide25.xml"/><Relationship Id="rId54" Type="http://schemas.openxmlformats.org/officeDocument/2006/relationships/slide" Target="slides/slide38.xml"/><Relationship Id="rId62" Type="http://schemas.openxmlformats.org/officeDocument/2006/relationships/slide" Target="slides/slide46.xml"/><Relationship Id="rId70" Type="http://schemas.openxmlformats.org/officeDocument/2006/relationships/slide" Target="slides/slide54.xml"/><Relationship Id="rId75" Type="http://schemas.openxmlformats.org/officeDocument/2006/relationships/slide" Target="slides/slide59.xml"/><Relationship Id="rId83" Type="http://schemas.openxmlformats.org/officeDocument/2006/relationships/slide" Target="slides/slide67.xml"/><Relationship Id="rId88" Type="http://schemas.openxmlformats.org/officeDocument/2006/relationships/notesMaster" Target="notesMasters/notesMaster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slide" Target="slides/slide33.xml"/><Relationship Id="rId57" Type="http://schemas.openxmlformats.org/officeDocument/2006/relationships/slide" Target="slides/slide41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52" Type="http://schemas.openxmlformats.org/officeDocument/2006/relationships/slide" Target="slides/slide36.xml"/><Relationship Id="rId60" Type="http://schemas.openxmlformats.org/officeDocument/2006/relationships/slide" Target="slides/slide44.xml"/><Relationship Id="rId65" Type="http://schemas.openxmlformats.org/officeDocument/2006/relationships/slide" Target="slides/slide49.xml"/><Relationship Id="rId73" Type="http://schemas.openxmlformats.org/officeDocument/2006/relationships/slide" Target="slides/slide57.xml"/><Relationship Id="rId78" Type="http://schemas.openxmlformats.org/officeDocument/2006/relationships/slide" Target="slides/slide62.xml"/><Relationship Id="rId81" Type="http://schemas.openxmlformats.org/officeDocument/2006/relationships/slide" Target="slides/slide65.xml"/><Relationship Id="rId86" Type="http://schemas.openxmlformats.org/officeDocument/2006/relationships/slide" Target="slides/slide7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4.xml"/><Relationship Id="rId2" Type="http://schemas.openxmlformats.org/officeDocument/2006/relationships/slide" Target="slides/slide40.xml"/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defTabSz="919163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3338" y="0"/>
            <a:ext cx="29384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algn="r" defTabSz="919163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340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defTabSz="919163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3338" y="9423400"/>
            <a:ext cx="29384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algn="r" defTabSz="919163">
              <a:defRPr sz="1200" b="0"/>
            </a:lvl1pPr>
          </a:lstStyle>
          <a:p>
            <a:pPr>
              <a:defRPr/>
            </a:pPr>
            <a:fld id="{3B9A3123-7E89-4498-933A-8522957B50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defTabSz="919163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3338" y="0"/>
            <a:ext cx="29384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algn="r" defTabSz="919163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1225" y="744538"/>
            <a:ext cx="4959350" cy="371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3288" y="4710113"/>
            <a:ext cx="497522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340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defTabSz="919163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3338" y="9423400"/>
            <a:ext cx="29384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algn="r" defTabSz="919163">
              <a:defRPr sz="1200" b="0"/>
            </a:lvl1pPr>
          </a:lstStyle>
          <a:p>
            <a:pPr>
              <a:defRPr/>
            </a:pPr>
            <a:fld id="{525E0589-306E-4D6B-B16A-AF0D70E1FB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474816-1B67-4A5E-AF46-04F885C5D5B8}" type="slidenum">
              <a:rPr lang="en-US"/>
              <a:pPr/>
              <a:t>2</a:t>
            </a:fld>
            <a:endParaRPr lang="en-US"/>
          </a:p>
        </p:txBody>
      </p:sp>
      <p:sp>
        <p:nvSpPr>
          <p:cNvPr id="233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2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019" tIns="45510" rIns="91019" bIns="4551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E487CF-C11F-47DE-9E69-136FA891A57C}" type="slidenum">
              <a:rPr lang="en-US"/>
              <a:pPr/>
              <a:t>12</a:t>
            </a:fld>
            <a:endParaRPr lang="en-US"/>
          </a:p>
        </p:txBody>
      </p:sp>
      <p:sp>
        <p:nvSpPr>
          <p:cNvPr id="283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1751" y="9421813"/>
            <a:ext cx="2938463" cy="495300"/>
          </a:xfrm>
          <a:noFill/>
        </p:spPr>
        <p:txBody>
          <a:bodyPr lIns="91840" tIns="45921" rIns="91840" bIns="45921"/>
          <a:lstStyle/>
          <a:p>
            <a:fld id="{B8B7BA93-7D64-457C-BA80-543ECE86956B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746125"/>
            <a:ext cx="4954588" cy="371792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0114"/>
            <a:ext cx="4972050" cy="446405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cs typeface="Times New Roman (Hebrew)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085BD9-F9E1-470E-B46D-3B8FFB554941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CA4E70-9DA9-490D-95D6-5136AE635C7B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6565" tIns="48283" rIns="96565" bIns="48283"/>
          <a:lstStyle/>
          <a:p>
            <a:pPr eaLnBrk="1" hangingPunct="1"/>
            <a:endParaRPr lang="en-US" smtClean="0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4C0988-CA7F-4B5F-9310-1ED68043EDE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4C0988-CA7F-4B5F-9310-1ED68043EDE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2492" y="9423397"/>
            <a:ext cx="2939308" cy="495304"/>
          </a:xfrm>
          <a:prstGeom prst="rect">
            <a:avLst/>
          </a:prstGeom>
          <a:noFill/>
        </p:spPr>
        <p:txBody>
          <a:bodyPr/>
          <a:lstStyle/>
          <a:p>
            <a:fld id="{F4E62F59-8D4D-45E2-99F3-1C794D89DE41}" type="slidenum">
              <a:rPr lang="en-US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pPr/>
              <a:t>18</a:t>
            </a:fld>
            <a:endParaRPr lang="en-US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1" name="Rectangle 7"/>
          <p:cNvSpPr txBox="1">
            <a:spLocks noGrp="1" noChangeArrowheads="1"/>
          </p:cNvSpPr>
          <p:nvPr/>
        </p:nvSpPr>
        <p:spPr bwMode="auto">
          <a:xfrm>
            <a:off x="3842492" y="9423397"/>
            <a:ext cx="2939308" cy="49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00" tIns="46101" rIns="92200" bIns="46101" anchor="b"/>
          <a:lstStyle/>
          <a:p>
            <a:pPr algn="r"/>
            <a:fld id="{0CCAECF1-5744-4106-83FE-D1AFEF40A62B}" type="slidenum">
              <a:rPr lang="en-US" sz="1300">
                <a:solidFill>
                  <a:srgbClr val="000000"/>
                </a:solidFill>
              </a:rPr>
              <a:pPr algn="r"/>
              <a:t>18</a:t>
            </a:fld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53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200" tIns="46101" rIns="92200" bIns="46101"/>
          <a:lstStyle/>
          <a:p>
            <a:pPr lvl="1" eaLnBrk="1" hangingPunct="1">
              <a:spcBef>
                <a:spcPct val="0"/>
              </a:spcBef>
            </a:pPr>
            <a:r>
              <a:rPr lang="en-US" sz="900" dirty="0" smtClean="0">
                <a:solidFill>
                  <a:srgbClr val="0000FF"/>
                </a:solidFill>
              </a:rPr>
              <a:t>Here we show a few of RAD’s popular </a:t>
            </a:r>
            <a:r>
              <a:rPr lang="en-US" sz="900" dirty="0" err="1" smtClean="0">
                <a:solidFill>
                  <a:srgbClr val="0000FF"/>
                </a:solidFill>
              </a:rPr>
              <a:t>Pseudowire</a:t>
            </a:r>
            <a:r>
              <a:rPr lang="en-US" sz="900" dirty="0" smtClean="0">
                <a:solidFill>
                  <a:srgbClr val="0000FF"/>
                </a:solidFill>
              </a:rPr>
              <a:t> gateways that we will using in the next few solution slides. 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900" dirty="0" smtClean="0">
                <a:solidFill>
                  <a:srgbClr val="0000FF"/>
                </a:solidFill>
              </a:rPr>
              <a:t>On the left hand side…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900" dirty="0" smtClean="0">
                <a:solidFill>
                  <a:srgbClr val="0000FF"/>
                </a:solidFill>
              </a:rPr>
              <a:t>On the right hand side…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E487CF-C11F-47DE-9E69-136FA891A57C}" type="slidenum">
              <a:rPr lang="en-US"/>
              <a:pPr/>
              <a:t>19</a:t>
            </a:fld>
            <a:endParaRPr lang="en-US"/>
          </a:p>
        </p:txBody>
      </p:sp>
      <p:sp>
        <p:nvSpPr>
          <p:cNvPr id="283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4C0988-CA7F-4B5F-9310-1ED68043EDE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771F9A-F58C-4350-938A-EF5FFD5D7357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b="1" u="sng" dirty="0" smtClean="0">
                <a:solidFill>
                  <a:srgbClr val="0000FF"/>
                </a:solidFill>
              </a:rPr>
              <a:t>Challenges:</a:t>
            </a:r>
          </a:p>
          <a:p>
            <a:r>
              <a:rPr lang="en-US" sz="2400" b="1" dirty="0" smtClean="0">
                <a:solidFill>
                  <a:srgbClr val="0000FF"/>
                </a:solidFill>
              </a:rPr>
              <a:t>Throughput and Delay</a:t>
            </a:r>
          </a:p>
          <a:p>
            <a:pPr lvl="1"/>
            <a:r>
              <a:rPr lang="en-US" dirty="0" smtClean="0"/>
              <a:t>Controlling the PW bandwidth utilization and delay</a:t>
            </a:r>
            <a:endParaRPr lang="en-US" b="1" dirty="0" smtClean="0">
              <a:solidFill>
                <a:srgbClr val="0000FF"/>
              </a:solidFill>
            </a:endParaRPr>
          </a:p>
          <a:p>
            <a:r>
              <a:rPr lang="en-US" sz="2400" b="1" dirty="0" smtClean="0">
                <a:solidFill>
                  <a:srgbClr val="0000FF"/>
                </a:solidFill>
              </a:rPr>
              <a:t>Fault Propagation</a:t>
            </a:r>
          </a:p>
          <a:p>
            <a:pPr lvl="1"/>
            <a:r>
              <a:rPr lang="en-US" dirty="0" smtClean="0"/>
              <a:t>Forwarding alarms between the native TDM network and the PSN</a:t>
            </a:r>
            <a:endParaRPr lang="en-US" b="1" dirty="0" smtClean="0">
              <a:solidFill>
                <a:srgbClr val="0000FF"/>
              </a:solidFill>
            </a:endParaRPr>
          </a:p>
          <a:p>
            <a:r>
              <a:rPr lang="en-US" sz="2400" b="1" dirty="0" smtClean="0">
                <a:solidFill>
                  <a:srgbClr val="0000FF"/>
                </a:solidFill>
              </a:rPr>
              <a:t>Synchronization and Clock Distribution</a:t>
            </a:r>
          </a:p>
          <a:p>
            <a:pPr lvl="1"/>
            <a:r>
              <a:rPr lang="en-US" dirty="0" smtClean="0"/>
              <a:t>Enabling recovery of the TDM clock across packet networks</a:t>
            </a:r>
            <a:endParaRPr lang="en-US" b="1" dirty="0" smtClean="0">
              <a:solidFill>
                <a:srgbClr val="0000FF"/>
              </a:solidFill>
            </a:endParaRPr>
          </a:p>
          <a:p>
            <a:r>
              <a:rPr lang="en-US" sz="2400" b="1" dirty="0" smtClean="0">
                <a:solidFill>
                  <a:srgbClr val="0000FF"/>
                </a:solidFill>
              </a:rPr>
              <a:t>PSN Quality of Service</a:t>
            </a:r>
          </a:p>
          <a:p>
            <a:pPr lvl="1"/>
            <a:r>
              <a:rPr lang="en-US" dirty="0" smtClean="0"/>
              <a:t>Maintaining </a:t>
            </a:r>
            <a:r>
              <a:rPr lang="en-US" dirty="0" err="1" smtClean="0"/>
              <a:t>QoS</a:t>
            </a:r>
            <a:r>
              <a:rPr lang="en-US" dirty="0" smtClean="0"/>
              <a:t> for TDM services over the PSN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4C0988-CA7F-4B5F-9310-1ED68043EDE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E487CF-C11F-47DE-9E69-136FA891A57C}" type="slidenum">
              <a:rPr lang="en-US"/>
              <a:pPr/>
              <a:t>27</a:t>
            </a:fld>
            <a:endParaRPr lang="en-US"/>
          </a:p>
        </p:txBody>
      </p:sp>
      <p:sp>
        <p:nvSpPr>
          <p:cNvPr id="283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D05C93-7B77-4E08-A6FB-AA36954F65EB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E487CF-C11F-47DE-9E69-136FA891A57C}" type="slidenum">
              <a:rPr lang="en-US"/>
              <a:pPr/>
              <a:t>32</a:t>
            </a:fld>
            <a:endParaRPr lang="en-US"/>
          </a:p>
        </p:txBody>
      </p:sp>
      <p:sp>
        <p:nvSpPr>
          <p:cNvPr id="283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4C0988-CA7F-4B5F-9310-1ED68043EDE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72A7BC-240B-4BB5-AEFA-82D865E5A75C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0871" y="9420733"/>
            <a:ext cx="2939394" cy="496274"/>
          </a:xfrm>
          <a:noFill/>
        </p:spPr>
        <p:txBody>
          <a:bodyPr/>
          <a:lstStyle/>
          <a:p>
            <a:fld id="{B9B0F7A8-3530-4E6B-821B-4F064458475C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1225" y="744538"/>
            <a:ext cx="4959350" cy="3719512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548" y="4710367"/>
            <a:ext cx="4972706" cy="4464770"/>
          </a:xfrm>
          <a:noFill/>
          <a:ln/>
        </p:spPr>
        <p:txBody>
          <a:bodyPr/>
          <a:lstStyle/>
          <a:p>
            <a:pPr marL="687388" lvl="1" indent="-228600"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C8C312-CAFF-40C5-8779-C03CB58217D9}" type="slidenum">
              <a:rPr lang="en-US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6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1363"/>
            <a:ext cx="4935537" cy="3702050"/>
          </a:xfrm>
          <a:ln/>
        </p:spPr>
      </p:sp>
      <p:sp>
        <p:nvSpPr>
          <p:cNvPr id="2964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0693" y="4690533"/>
            <a:ext cx="4992158" cy="452510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E487CF-C11F-47DE-9E69-136FA891A57C}" type="slidenum">
              <a:rPr lang="en-US"/>
              <a:pPr/>
              <a:t>41</a:t>
            </a:fld>
            <a:endParaRPr lang="en-US"/>
          </a:p>
        </p:txBody>
      </p:sp>
      <p:sp>
        <p:nvSpPr>
          <p:cNvPr id="283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119C3A-B1C6-4F8A-87A4-78FD6264D3BF}" type="slidenum">
              <a:rPr lang="en-US"/>
              <a:pPr/>
              <a:t>42</a:t>
            </a:fld>
            <a:endParaRPr lang="en-US"/>
          </a:p>
        </p:txBody>
      </p:sp>
      <p:sp>
        <p:nvSpPr>
          <p:cNvPr id="2884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8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B6A7E0-7C5A-438D-9C6E-54A10094B92B}" type="slidenum">
              <a:rPr lang="en-US"/>
              <a:pPr/>
              <a:t>43</a:t>
            </a:fld>
            <a:endParaRPr lang="en-US"/>
          </a:p>
        </p:txBody>
      </p:sp>
      <p:sp>
        <p:nvSpPr>
          <p:cNvPr id="288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8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A79C2A-7314-4E0C-AEAE-11D7969C7114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391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38188"/>
            <a:ext cx="4938712" cy="3705225"/>
          </a:xfrm>
          <a:ln/>
        </p:spPr>
      </p:sp>
      <p:sp>
        <p:nvSpPr>
          <p:cNvPr id="2391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0693" y="4690534"/>
            <a:ext cx="4992157" cy="4525105"/>
          </a:xfrm>
        </p:spPr>
        <p:txBody>
          <a:bodyPr/>
          <a:lstStyle/>
          <a:p>
            <a:pPr marL="227548" indent="-227548">
              <a:buFontTx/>
              <a:buChar char="•"/>
            </a:pPr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8A67D7-543A-4115-850F-C1C8571FED9F}" type="slidenum">
              <a:rPr lang="en-US" smtClean="0"/>
              <a:pPr/>
              <a:t>45</a:t>
            </a:fld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A96C81-052A-4FBD-839D-233F542DE400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744538"/>
            <a:ext cx="4951413" cy="3714750"/>
          </a:xfrm>
          <a:solidFill>
            <a:srgbClr val="FFFFFF"/>
          </a:solidFill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735" y="4711106"/>
            <a:ext cx="4967180" cy="446365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z="1000" dirty="0" smtClean="0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4D4075-F39A-423D-A26C-1AC1F9E92208}" type="slidenum">
              <a:rPr lang="en-US"/>
              <a:pPr/>
              <a:t>47</a:t>
            </a:fld>
            <a:endParaRPr lang="en-US"/>
          </a:p>
        </p:txBody>
      </p:sp>
      <p:sp>
        <p:nvSpPr>
          <p:cNvPr id="79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1225" y="742950"/>
            <a:ext cx="4959350" cy="3719513"/>
          </a:xfrm>
          <a:ln/>
        </p:spPr>
      </p:sp>
      <p:sp>
        <p:nvSpPr>
          <p:cNvPr id="79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548" y="4712060"/>
            <a:ext cx="4972706" cy="446307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CB446A-7793-46A1-BDD1-903AD77271EB}" type="slidenum">
              <a:rPr lang="en-US" smtClean="0">
                <a:solidFill>
                  <a:prstClr val="black"/>
                </a:solidFill>
              </a:rPr>
              <a:pPr/>
              <a:t>52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2813" y="746125"/>
            <a:ext cx="4957762" cy="3719513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1701"/>
            <a:ext cx="4975225" cy="4460876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22C515-BC21-41AD-AFB2-5E7690A72AB3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498" tIns="45249" rIns="90498" bIns="45249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39D80A-F0C5-4AF3-BA21-C124DFC63DA2}" type="slidenum">
              <a:rPr lang="en-US" smtClean="0">
                <a:solidFill>
                  <a:prstClr val="black"/>
                </a:solidFill>
              </a:rPr>
              <a:pPr/>
              <a:t>54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98307" name="Rectangle 7"/>
          <p:cNvSpPr txBox="1">
            <a:spLocks noGrp="1" noChangeArrowheads="1"/>
          </p:cNvSpPr>
          <p:nvPr/>
        </p:nvSpPr>
        <p:spPr bwMode="auto">
          <a:xfrm>
            <a:off x="1" y="9422428"/>
            <a:ext cx="2939394" cy="496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596" tIns="46799" rIns="93596" bIns="46799" anchor="b"/>
          <a:lstStyle/>
          <a:p>
            <a:pPr defTabSz="936056"/>
            <a:fld id="{352D7C58-52F1-43E7-9A10-3FCB2251B4DA}" type="slidenum">
              <a:rPr lang="en-US" sz="1200" b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defTabSz="936056"/>
              <a:t>54</a:t>
            </a:fld>
            <a:endParaRPr lang="en-US" sz="1200" b="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83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2813" y="746125"/>
            <a:ext cx="4959350" cy="3719513"/>
          </a:xfrm>
          <a:ln/>
        </p:spPr>
      </p:sp>
      <p:sp>
        <p:nvSpPr>
          <p:cNvPr id="983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013" y="4710366"/>
            <a:ext cx="4975777" cy="446307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3596" tIns="46799" rIns="93596" bIns="46799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5A4A74-D962-4718-9D75-E7A31C6AB232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32DE67-30CB-4943-B466-29D51CF0DD71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56</a:t>
            </a:fld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39775"/>
            <a:ext cx="4941887" cy="3706813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91774" indent="-291774" fontAlgn="base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rgbClr val="4D4D4D"/>
              </a:buClr>
              <a:defRPr/>
            </a:pPr>
            <a:r>
              <a:rPr lang="en-US" sz="1400" b="1" u="sng" dirty="0" smtClean="0">
                <a:solidFill>
                  <a:srgbClr val="0000FF"/>
                </a:solidFill>
                <a:cs typeface="Arial" pitchFamily="34" charset="0"/>
              </a:rPr>
              <a:t>2G/3G Backhaul</a:t>
            </a:r>
            <a:r>
              <a:rPr lang="en-US" sz="1400" b="1" u="sng" baseline="0" dirty="0" smtClean="0">
                <a:solidFill>
                  <a:srgbClr val="0000FF"/>
                </a:solidFill>
                <a:cs typeface="Arial" pitchFamily="34" charset="0"/>
              </a:rPr>
              <a:t> over </a:t>
            </a:r>
            <a:r>
              <a:rPr lang="en-US" sz="1400" b="1" u="sng" smtClean="0">
                <a:solidFill>
                  <a:srgbClr val="0000FF"/>
                </a:solidFill>
                <a:cs typeface="Arial" pitchFamily="34" charset="0"/>
              </a:rPr>
              <a:t>IPmux Ring</a:t>
            </a:r>
            <a:endParaRPr lang="en-US" sz="1400" b="1" u="sng" dirty="0" smtClean="0">
              <a:solidFill>
                <a:srgbClr val="0000FF"/>
              </a:solidFill>
              <a:cs typeface="Arial" pitchFamily="34" charset="0"/>
            </a:endParaRPr>
          </a:p>
          <a:p>
            <a:pPr marL="291774" indent="-291774" fontAlgn="base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rgbClr val="4D4D4D"/>
              </a:buClr>
              <a:defRPr/>
            </a:pPr>
            <a:r>
              <a:rPr lang="en-US" sz="1400" b="1" dirty="0" smtClean="0">
                <a:solidFill>
                  <a:srgbClr val="0000FF"/>
                </a:solidFill>
                <a:cs typeface="Arial" pitchFamily="34" charset="0"/>
              </a:rPr>
              <a:t>Customer Benefits</a:t>
            </a:r>
            <a:endParaRPr lang="en-US" sz="1400" kern="0" dirty="0" smtClean="0">
              <a:solidFill>
                <a:prstClr val="black"/>
              </a:solidFill>
              <a:cs typeface="Arial" pitchFamily="34" charset="0"/>
            </a:endParaRPr>
          </a:p>
          <a:p>
            <a:pPr marL="114278" indent="-114278" fontAlgn="base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rgbClr val="4D4D4D"/>
              </a:buClr>
              <a:buFontTx/>
              <a:buChar char="•"/>
              <a:defRPr/>
            </a:pPr>
            <a:r>
              <a:rPr lang="en-US" sz="1200" kern="0" dirty="0" smtClean="0">
                <a:solidFill>
                  <a:prstClr val="black"/>
                </a:solidFill>
                <a:cs typeface="Arial" pitchFamily="34" charset="0"/>
              </a:rPr>
              <a:t>OPEX/CAPEX savings by backhauling 2G over Ethernet ring</a:t>
            </a:r>
          </a:p>
          <a:p>
            <a:pPr marL="114278" indent="-114278" fontAlgn="base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rgbClr val="4D4D4D"/>
              </a:buClr>
              <a:buFontTx/>
              <a:buChar char="•"/>
              <a:defRPr/>
            </a:pPr>
            <a:r>
              <a:rPr lang="en-US" sz="1200" dirty="0" smtClean="0">
                <a:solidFill>
                  <a:prstClr val="black"/>
                </a:solidFill>
                <a:cs typeface="Arial" pitchFamily="34" charset="0"/>
              </a:rPr>
              <a:t>Savings in external sync sources by using built-in synchronization solution over PSN</a:t>
            </a:r>
          </a:p>
          <a:p>
            <a:pPr marL="114278" indent="-114278" fontAlgn="base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rgbClr val="4D4D4D"/>
              </a:buClr>
              <a:buFontTx/>
              <a:buChar char="•"/>
              <a:defRPr/>
            </a:pPr>
            <a:r>
              <a:rPr lang="en-US" sz="1200" dirty="0" smtClean="0">
                <a:solidFill>
                  <a:prstClr val="black"/>
                </a:solidFill>
                <a:cs typeface="Arial" pitchFamily="34" charset="0"/>
              </a:rPr>
              <a:t>Minimized OPEX by having Ethernet OAM capabilities to enable performance monitoring</a:t>
            </a:r>
            <a:endParaRPr lang="en-US" sz="1200" kern="0" dirty="0" smtClean="0">
              <a:solidFill>
                <a:prstClr val="black"/>
              </a:solidFill>
              <a:cs typeface="Arial" pitchFamily="34" charset="0"/>
            </a:endParaRPr>
          </a:p>
          <a:p>
            <a:endParaRPr lang="en-US" dirty="0" smtClean="0"/>
          </a:p>
          <a:p>
            <a:pPr marL="291774" indent="-291774" fontAlgn="base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rgbClr val="4D4D4D"/>
              </a:buClr>
              <a:defRPr/>
            </a:pPr>
            <a:r>
              <a:rPr lang="en-US" sz="1400" b="1" dirty="0" smtClean="0">
                <a:solidFill>
                  <a:srgbClr val="0000FF"/>
                </a:solidFill>
                <a:cs typeface="Arial" pitchFamily="34" charset="0"/>
              </a:rPr>
              <a:t>Winning Points</a:t>
            </a:r>
            <a:endParaRPr lang="en-US" sz="1400" kern="0" dirty="0" smtClean="0">
              <a:solidFill>
                <a:prstClr val="black"/>
              </a:solidFill>
              <a:cs typeface="Arial" pitchFamily="34" charset="0"/>
            </a:endParaRPr>
          </a:p>
          <a:p>
            <a:pPr marL="114278" indent="-114278" defTabSz="914036" fontAlgn="base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rgbClr val="4D4D4D"/>
              </a:buClr>
              <a:buFontTx/>
              <a:buChar char="•"/>
              <a:defRPr/>
            </a:pPr>
            <a:r>
              <a:rPr lang="en-US" sz="1200" kern="0" dirty="0" smtClean="0">
                <a:solidFill>
                  <a:prstClr val="black"/>
                </a:solidFill>
                <a:cs typeface="Arial" pitchFamily="34" charset="0"/>
              </a:rPr>
              <a:t>Market leader in TDM PWE</a:t>
            </a:r>
          </a:p>
          <a:p>
            <a:pPr marL="114278" indent="-114278" defTabSz="914036" fontAlgn="base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rgbClr val="4D4D4D"/>
              </a:buClr>
              <a:buFontTx/>
              <a:buChar char="•"/>
              <a:defRPr/>
            </a:pPr>
            <a:r>
              <a:rPr lang="en-US" sz="1200" kern="0" dirty="0" smtClean="0">
                <a:solidFill>
                  <a:prstClr val="black"/>
                </a:solidFill>
                <a:cs typeface="Arial" pitchFamily="34" charset="0"/>
              </a:rPr>
              <a:t>Advanced and in-band  clock distribution/recovery</a:t>
            </a:r>
          </a:p>
          <a:p>
            <a:pPr marL="114278" indent="-114278" defTabSz="914036" fontAlgn="base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rgbClr val="4D4D4D"/>
              </a:buClr>
              <a:buFontTx/>
              <a:buChar char="•"/>
              <a:defRPr/>
            </a:pPr>
            <a:r>
              <a:rPr lang="en-US" sz="1200" kern="0" dirty="0" smtClean="0">
                <a:solidFill>
                  <a:prstClr val="black"/>
                </a:solidFill>
                <a:cs typeface="Arial" pitchFamily="34" charset="0"/>
              </a:rPr>
              <a:t>Ethernet OAM capabilities</a:t>
            </a:r>
          </a:p>
          <a:p>
            <a:pPr marL="114278" indent="-114278" defTabSz="914036" fontAlgn="base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rgbClr val="4D4D4D"/>
              </a:buClr>
              <a:buFontTx/>
              <a:buChar char="•"/>
              <a:defRPr/>
            </a:pPr>
            <a:r>
              <a:rPr lang="en-US" sz="1200" kern="0" dirty="0" smtClean="0">
                <a:solidFill>
                  <a:prstClr val="black"/>
                </a:solidFill>
                <a:cs typeface="Arial" pitchFamily="34" charset="0"/>
              </a:rPr>
              <a:t>Dual homing and enhanced redundancy</a:t>
            </a:r>
          </a:p>
          <a:p>
            <a:pPr marL="114278" indent="-114278" defTabSz="914036" fontAlgn="base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rgbClr val="4D4D4D"/>
              </a:buClr>
              <a:buFontTx/>
              <a:buChar char="•"/>
              <a:defRPr/>
            </a:pPr>
            <a:r>
              <a:rPr lang="en-US" sz="1200" kern="0" dirty="0" smtClean="0">
                <a:solidFill>
                  <a:prstClr val="black"/>
                </a:solidFill>
                <a:cs typeface="Arial" pitchFamily="34" charset="0"/>
              </a:rPr>
              <a:t>Cost effective solution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DC305-AD62-4D01-B9EF-BF8C39C05936}" type="slidenum">
              <a:rPr lang="en-US" smtClean="0">
                <a:solidFill>
                  <a:prstClr val="black"/>
                </a:solidFill>
              </a:rPr>
              <a:pPr/>
              <a:t>57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3217D0-EB5C-4C06-8511-FFBA1F449837}" type="slidenum">
              <a:rPr lang="en-US" smtClean="0">
                <a:solidFill>
                  <a:prstClr val="black"/>
                </a:solidFill>
              </a:rPr>
              <a:pPr/>
              <a:t>61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1225" y="742950"/>
            <a:ext cx="4959350" cy="3719513"/>
          </a:xfrm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653" y="4710070"/>
            <a:ext cx="4974498" cy="446571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641" tIns="45820" rIns="91641" bIns="4582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39ED36-DA24-4718-B087-2D415B3918B8}" type="slidenum">
              <a:rPr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pPr/>
              <a:t>6</a:t>
            </a:fld>
            <a:endParaRPr lang="en-US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BB256E-8433-4AC6-9728-0F6EE900D667}" type="slidenum">
              <a:rPr lang="en-US" smtClean="0">
                <a:solidFill>
                  <a:prstClr val="black"/>
                </a:solidFill>
              </a:rPr>
              <a:pPr/>
              <a:t>63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746125"/>
            <a:ext cx="4957763" cy="3719513"/>
          </a:xfrm>
          <a:solidFill>
            <a:srgbClr val="FFFFFF"/>
          </a:solidFill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2182" y="4710072"/>
            <a:ext cx="4977441" cy="4462431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2813" y="739775"/>
            <a:ext cx="4933950" cy="3700463"/>
          </a:xfrm>
          <a:solidFill>
            <a:srgbClr val="FFFFFF"/>
          </a:solidFill>
          <a:ln/>
        </p:spPr>
      </p:sp>
      <p:sp>
        <p:nvSpPr>
          <p:cNvPr id="69634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 txBox="1">
            <a:spLocks noGrp="1" noChangeArrowheads="1"/>
          </p:cNvSpPr>
          <p:nvPr/>
        </p:nvSpPr>
        <p:spPr bwMode="auto">
          <a:xfrm>
            <a:off x="3840333" y="9420034"/>
            <a:ext cx="2939917" cy="49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 anchor="b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fld id="{C464AE61-EC7E-4AE0-A194-E20BB819D71B}" type="slidenum"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t>67</a:t>
            </a:fld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2813" y="742950"/>
            <a:ext cx="4959350" cy="37195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5067" y="4710017"/>
            <a:ext cx="4971667" cy="4465807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E3763D-3BC0-4DDD-992F-8E78A713DC6C}" type="slidenum">
              <a:rPr lang="en-US" smtClean="0">
                <a:solidFill>
                  <a:prstClr val="black"/>
                </a:solidFill>
              </a:rPr>
              <a:pPr/>
              <a:t>70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2A9851-8AB6-4748-8CEE-3CB7765EB65F}" type="slidenum">
              <a:rPr lang="en-US" smtClean="0">
                <a:solidFill>
                  <a:prstClr val="black"/>
                </a:solidFill>
              </a:rPr>
              <a:pPr/>
              <a:t>71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1225" y="746125"/>
            <a:ext cx="4959350" cy="3719513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653" y="4711712"/>
            <a:ext cx="4974498" cy="4460791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CF3E5D-55D6-4F2D-81A2-0802D88F89E7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397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50888"/>
            <a:ext cx="4940300" cy="3706812"/>
          </a:xfrm>
          <a:ln/>
        </p:spPr>
      </p:sp>
      <p:sp>
        <p:nvSpPr>
          <p:cNvPr id="2397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959" y="4709488"/>
            <a:ext cx="4981170" cy="4463070"/>
          </a:xfrm>
        </p:spPr>
        <p:txBody>
          <a:bodyPr lIns="89439" tIns="44718" rIns="89439" bIns="44718"/>
          <a:lstStyle/>
          <a:p>
            <a:pPr>
              <a:buFontTx/>
              <a:buChar char="•"/>
            </a:pPr>
            <a:endParaRPr lang="en-US" sz="1000" noProof="1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489455-0587-44DA-8681-9E024A19C21A}" type="slidenum">
              <a:rPr lang="en-US"/>
              <a:pPr/>
              <a:t>8</a:t>
            </a:fld>
            <a:endParaRPr lang="en-US"/>
          </a:p>
        </p:txBody>
      </p:sp>
      <p:sp>
        <p:nvSpPr>
          <p:cNvPr id="264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1225" y="744538"/>
            <a:ext cx="4959350" cy="3719512"/>
          </a:xfrm>
          <a:ln/>
        </p:spPr>
      </p:sp>
      <p:sp>
        <p:nvSpPr>
          <p:cNvPr id="264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sz="1200" b="1" dirty="0" smtClean="0"/>
              <a:t>Additional </a:t>
            </a:r>
            <a:r>
              <a:rPr lang="en-US" sz="1200" b="1" dirty="0" err="1" smtClean="0"/>
              <a:t>techynological</a:t>
            </a:r>
            <a:r>
              <a:rPr lang="en-US" sz="1200" b="1" dirty="0" smtClean="0"/>
              <a:t> challenges:</a:t>
            </a:r>
          </a:p>
          <a:p>
            <a:pPr>
              <a:lnSpc>
                <a:spcPct val="110000"/>
              </a:lnSpc>
            </a:pPr>
            <a:r>
              <a:rPr lang="en-US" sz="1200" b="1" dirty="0" smtClean="0"/>
              <a:t>- Attenuate Packet Delay (Latency) and Packet Delay Variation (PDV)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Packet networks create latency, and more important - PDV</a:t>
            </a:r>
          </a:p>
          <a:p>
            <a:pPr>
              <a:lnSpc>
                <a:spcPct val="110000"/>
              </a:lnSpc>
            </a:pPr>
            <a:r>
              <a:rPr lang="en-US" sz="1200" b="1" dirty="0" smtClean="0"/>
              <a:t>- Resistance to Frame Loss and Re-sequencing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Packet networks experience loss and </a:t>
            </a:r>
            <a:r>
              <a:rPr lang="en-US" sz="1200" dirty="0" err="1" smtClean="0"/>
              <a:t>mis</a:t>
            </a:r>
            <a:r>
              <a:rPr lang="en-US" sz="1200" dirty="0" smtClean="0"/>
              <a:t>-order of frames, resulting in possible disruption of the TDM service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4C0988-CA7F-4B5F-9310-1ED68043EDE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4C0988-CA7F-4B5F-9310-1ED68043EDE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4C0988-CA7F-4B5F-9310-1ED68043EDE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7" descr="rad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0375" y="457200"/>
            <a:ext cx="91122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Round Same Side Corner Rectangle 40"/>
          <p:cNvSpPr/>
          <p:nvPr/>
        </p:nvSpPr>
        <p:spPr bwMode="auto">
          <a:xfrm rot="5400000">
            <a:off x="3505201" y="-3351213"/>
            <a:ext cx="862012" cy="7872413"/>
          </a:xfrm>
          <a:prstGeom prst="round2SameRect">
            <a:avLst>
              <a:gd name="adj1" fmla="val 18406"/>
              <a:gd name="adj2" fmla="val 0"/>
            </a:avLst>
          </a:prstGeom>
          <a:solidFill>
            <a:schemeClr val="lt1"/>
          </a:solidFill>
          <a:ln>
            <a:noFill/>
            <a:headEnd type="none" w="med" len="med"/>
            <a:tailEnd type="none" w="med" len="med"/>
          </a:ln>
          <a:effectLst>
            <a:outerShdw blurRad="215900" dist="38100" dir="2700000" sx="102000" sy="102000" algn="tl" rotWithShape="0">
              <a:schemeClr val="tx1">
                <a:alpha val="19000"/>
              </a:scheme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2" name="Round Single Corner Rectangle 41"/>
          <p:cNvSpPr/>
          <p:nvPr/>
        </p:nvSpPr>
        <p:spPr bwMode="auto">
          <a:xfrm flipV="1">
            <a:off x="0" y="0"/>
            <a:ext cx="228600" cy="1981200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3" name="Round Single Corner Rectangle 42"/>
          <p:cNvSpPr/>
          <p:nvPr/>
        </p:nvSpPr>
        <p:spPr bwMode="auto">
          <a:xfrm flipH="1">
            <a:off x="8839200" y="6380163"/>
            <a:ext cx="304800" cy="477837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4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7" y="262623"/>
            <a:ext cx="6766560" cy="644740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sz="36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747713" y="1829857"/>
            <a:ext cx="7124700" cy="2665943"/>
          </a:xfrm>
          <a:prstGeom prst="rect">
            <a:avLst/>
          </a:prstGeom>
        </p:spPr>
        <p:txBody>
          <a:bodyPr/>
          <a:lstStyle>
            <a:lvl1pPr marL="225425" indent="-225425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defRPr sz="2200">
                <a:solidFill>
                  <a:srgbClr val="000000"/>
                </a:solidFill>
              </a:defRPr>
            </a:lvl1pPr>
            <a:lvl2pPr marL="576263" indent="-238125">
              <a:lnSpc>
                <a:spcPct val="100000"/>
              </a:lnSpc>
              <a:spcBef>
                <a:spcPts val="600"/>
              </a:spcBef>
              <a:defRPr sz="2000">
                <a:solidFill>
                  <a:srgbClr val="000000"/>
                </a:solidFill>
              </a:defRPr>
            </a:lvl2pPr>
            <a:lvl3pPr marL="857250" indent="-168275">
              <a:lnSpc>
                <a:spcPct val="10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lvl3pPr>
            <a:lvl4pPr marL="1196975" indent="-225425">
              <a:lnSpc>
                <a:spcPct val="100000"/>
              </a:lnSpc>
              <a:spcBef>
                <a:spcPts val="600"/>
              </a:spcBef>
              <a:defRPr sz="1600">
                <a:solidFill>
                  <a:srgbClr val="000000"/>
                </a:solidFill>
              </a:defRPr>
            </a:lvl4pPr>
            <a:lvl5pPr marL="1433513" indent="-180975">
              <a:lnSpc>
                <a:spcPct val="100000"/>
              </a:lnSpc>
              <a:spcBef>
                <a:spcPts val="600"/>
              </a:spcBef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egular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7" descr="rad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0375" y="457200"/>
            <a:ext cx="91122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Round Same Side Corner Rectangle 40"/>
          <p:cNvSpPr/>
          <p:nvPr/>
        </p:nvSpPr>
        <p:spPr bwMode="auto">
          <a:xfrm rot="5400000">
            <a:off x="3505201" y="-3351213"/>
            <a:ext cx="862012" cy="7872413"/>
          </a:xfrm>
          <a:prstGeom prst="round2SameRect">
            <a:avLst>
              <a:gd name="adj1" fmla="val 18406"/>
              <a:gd name="adj2" fmla="val 0"/>
            </a:avLst>
          </a:prstGeom>
          <a:solidFill>
            <a:schemeClr val="lt1"/>
          </a:solidFill>
          <a:ln>
            <a:noFill/>
            <a:headEnd type="none" w="med" len="med"/>
            <a:tailEnd type="none" w="med" len="med"/>
          </a:ln>
          <a:effectLst>
            <a:outerShdw blurRad="215900" dist="38100" dir="2700000" sx="102000" sy="102000" algn="tl" rotWithShape="0">
              <a:schemeClr val="tx1">
                <a:alpha val="19000"/>
              </a:scheme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2" name="Round Single Corner Rectangle 41"/>
          <p:cNvSpPr/>
          <p:nvPr/>
        </p:nvSpPr>
        <p:spPr bwMode="auto">
          <a:xfrm flipV="1">
            <a:off x="0" y="0"/>
            <a:ext cx="228600" cy="1981200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3" name="Round Single Corner Rectangle 42"/>
          <p:cNvSpPr/>
          <p:nvPr/>
        </p:nvSpPr>
        <p:spPr bwMode="auto">
          <a:xfrm flipH="1">
            <a:off x="8839200" y="6380163"/>
            <a:ext cx="304800" cy="477837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4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7" y="262623"/>
            <a:ext cx="6766560" cy="644740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sz="36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747713" y="1829857"/>
            <a:ext cx="7124700" cy="2665943"/>
          </a:xfrm>
          <a:prstGeom prst="rect">
            <a:avLst/>
          </a:prstGeom>
        </p:spPr>
        <p:txBody>
          <a:bodyPr/>
          <a:lstStyle>
            <a:lvl1pPr marL="225425" indent="-225425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defRPr sz="2200">
                <a:solidFill>
                  <a:srgbClr val="000000"/>
                </a:solidFill>
              </a:defRPr>
            </a:lvl1pPr>
            <a:lvl2pPr marL="576263" indent="-238125">
              <a:lnSpc>
                <a:spcPct val="100000"/>
              </a:lnSpc>
              <a:spcBef>
                <a:spcPts val="600"/>
              </a:spcBef>
              <a:defRPr sz="2000">
                <a:solidFill>
                  <a:srgbClr val="000000"/>
                </a:solidFill>
              </a:defRPr>
            </a:lvl2pPr>
            <a:lvl3pPr marL="857250" indent="-168275">
              <a:lnSpc>
                <a:spcPct val="10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lvl3pPr>
            <a:lvl4pPr marL="1196975" indent="-225425">
              <a:lnSpc>
                <a:spcPct val="100000"/>
              </a:lnSpc>
              <a:spcBef>
                <a:spcPts val="600"/>
              </a:spcBef>
              <a:defRPr sz="1600">
                <a:solidFill>
                  <a:srgbClr val="000000"/>
                </a:solidFill>
              </a:defRPr>
            </a:lvl4pPr>
            <a:lvl5pPr marL="1433513" indent="-180975">
              <a:lnSpc>
                <a:spcPct val="100000"/>
              </a:lnSpc>
              <a:spcBef>
                <a:spcPts val="600"/>
              </a:spcBef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5" y="12700"/>
            <a:ext cx="6638925" cy="1000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gular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7" descr="rad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0375" y="457200"/>
            <a:ext cx="91122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Round Same Side Corner Rectangle 40"/>
          <p:cNvSpPr/>
          <p:nvPr/>
        </p:nvSpPr>
        <p:spPr bwMode="auto">
          <a:xfrm rot="5400000">
            <a:off x="3505201" y="-3351213"/>
            <a:ext cx="862012" cy="7872413"/>
          </a:xfrm>
          <a:prstGeom prst="round2SameRect">
            <a:avLst>
              <a:gd name="adj1" fmla="val 18406"/>
              <a:gd name="adj2" fmla="val 0"/>
            </a:avLst>
          </a:prstGeom>
          <a:solidFill>
            <a:schemeClr val="lt1"/>
          </a:solidFill>
          <a:ln>
            <a:noFill/>
            <a:headEnd type="none" w="med" len="med"/>
            <a:tailEnd type="none" w="med" len="med"/>
          </a:ln>
          <a:effectLst>
            <a:outerShdw blurRad="215900" dist="38100" dir="2700000" sx="102000" sy="102000" algn="tl" rotWithShape="0">
              <a:schemeClr val="tx1">
                <a:alpha val="19000"/>
              </a:scheme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2" name="Round Single Corner Rectangle 41"/>
          <p:cNvSpPr/>
          <p:nvPr/>
        </p:nvSpPr>
        <p:spPr bwMode="auto">
          <a:xfrm flipV="1">
            <a:off x="0" y="0"/>
            <a:ext cx="228600" cy="1981200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3" name="Round Single Corner Rectangle 42"/>
          <p:cNvSpPr/>
          <p:nvPr/>
        </p:nvSpPr>
        <p:spPr bwMode="auto">
          <a:xfrm flipH="1">
            <a:off x="8839200" y="6380163"/>
            <a:ext cx="304800" cy="477837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4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7" y="262623"/>
            <a:ext cx="6766560" cy="644740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sz="36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747713" y="1829857"/>
            <a:ext cx="7124700" cy="2665943"/>
          </a:xfrm>
          <a:prstGeom prst="rect">
            <a:avLst/>
          </a:prstGeom>
        </p:spPr>
        <p:txBody>
          <a:bodyPr/>
          <a:lstStyle>
            <a:lvl1pPr marL="225425" indent="-225425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defRPr sz="2200">
                <a:solidFill>
                  <a:srgbClr val="000000"/>
                </a:solidFill>
              </a:defRPr>
            </a:lvl1pPr>
            <a:lvl2pPr marL="576263" indent="-238125">
              <a:lnSpc>
                <a:spcPct val="100000"/>
              </a:lnSpc>
              <a:spcBef>
                <a:spcPts val="600"/>
              </a:spcBef>
              <a:defRPr sz="2000">
                <a:solidFill>
                  <a:srgbClr val="000000"/>
                </a:solidFill>
              </a:defRPr>
            </a:lvl2pPr>
            <a:lvl3pPr marL="857250" indent="-168275">
              <a:lnSpc>
                <a:spcPct val="10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lvl3pPr>
            <a:lvl4pPr marL="1196975" indent="-225425">
              <a:lnSpc>
                <a:spcPct val="100000"/>
              </a:lnSpc>
              <a:spcBef>
                <a:spcPts val="600"/>
              </a:spcBef>
              <a:defRPr sz="1600">
                <a:solidFill>
                  <a:srgbClr val="000000"/>
                </a:solidFill>
              </a:defRPr>
            </a:lvl4pPr>
            <a:lvl5pPr marL="1433513" indent="-180975">
              <a:lnSpc>
                <a:spcPct val="100000"/>
              </a:lnSpc>
              <a:spcBef>
                <a:spcPts val="600"/>
              </a:spcBef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gular Slide withou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rad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0375" y="457200"/>
            <a:ext cx="91122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 Same Side Corner Rectangle 3"/>
          <p:cNvSpPr/>
          <p:nvPr/>
        </p:nvSpPr>
        <p:spPr bwMode="auto">
          <a:xfrm rot="5400000">
            <a:off x="3505201" y="-3351213"/>
            <a:ext cx="862012" cy="7872413"/>
          </a:xfrm>
          <a:prstGeom prst="round2SameRect">
            <a:avLst>
              <a:gd name="adj1" fmla="val 18406"/>
              <a:gd name="adj2" fmla="val 0"/>
            </a:avLst>
          </a:prstGeom>
          <a:solidFill>
            <a:schemeClr val="lt1"/>
          </a:solidFill>
          <a:ln>
            <a:noFill/>
            <a:headEnd type="none" w="med" len="med"/>
            <a:tailEnd type="none" w="med" len="med"/>
          </a:ln>
          <a:effectLst>
            <a:outerShdw blurRad="215900" dist="38100" dir="2700000" sx="102000" sy="102000" algn="tl" rotWithShape="0">
              <a:schemeClr val="tx1">
                <a:alpha val="19000"/>
              </a:scheme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Round Single Corner Rectangle 4"/>
          <p:cNvSpPr/>
          <p:nvPr/>
        </p:nvSpPr>
        <p:spPr bwMode="auto">
          <a:xfrm flipV="1">
            <a:off x="0" y="0"/>
            <a:ext cx="228600" cy="1981200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7" y="262623"/>
            <a:ext cx="6766560" cy="644740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sz="36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7" name="Round Single Corner Rectangle 6"/>
          <p:cNvSpPr/>
          <p:nvPr/>
        </p:nvSpPr>
        <p:spPr bwMode="auto">
          <a:xfrm flipH="1">
            <a:off x="8839200" y="6380163"/>
            <a:ext cx="304800" cy="477837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rad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0375" y="457200"/>
            <a:ext cx="91122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 Same Side Corner Rectangle 3"/>
          <p:cNvSpPr/>
          <p:nvPr/>
        </p:nvSpPr>
        <p:spPr bwMode="auto">
          <a:xfrm rot="5400000">
            <a:off x="2523818" y="-377982"/>
            <a:ext cx="2131763" cy="7179398"/>
          </a:xfrm>
          <a:prstGeom prst="round2SameRect">
            <a:avLst>
              <a:gd name="adj1" fmla="val 18406"/>
              <a:gd name="adj2" fmla="val 0"/>
            </a:avLst>
          </a:prstGeom>
          <a:solidFill>
            <a:schemeClr val="lt1"/>
          </a:solidFill>
          <a:ln>
            <a:noFill/>
            <a:headEnd type="none" w="med" len="med"/>
            <a:tailEnd type="none" w="med" len="med"/>
          </a:ln>
          <a:effectLst>
            <a:outerShdw blurRad="215900" dist="38100" dir="2700000" sx="102000" sy="102000" algn="tl" rotWithShape="0">
              <a:schemeClr val="tx1">
                <a:alpha val="19000"/>
              </a:scheme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Round Single Corner Rectangle 4"/>
          <p:cNvSpPr/>
          <p:nvPr/>
        </p:nvSpPr>
        <p:spPr bwMode="auto">
          <a:xfrm flipH="1">
            <a:off x="8839200" y="6380163"/>
            <a:ext cx="304800" cy="477837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9" y="2318991"/>
            <a:ext cx="5318102" cy="1785453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sz="44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7" name="Round Single Corner Rectangle 6"/>
          <p:cNvSpPr/>
          <p:nvPr/>
        </p:nvSpPr>
        <p:spPr bwMode="auto">
          <a:xfrm flipV="1">
            <a:off x="0" y="0"/>
            <a:ext cx="227013" cy="5395913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of Presentatio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2667000" y="474663"/>
            <a:ext cx="1231900" cy="768350"/>
          </a:xfrm>
          <a:prstGeom prst="roundRect">
            <a:avLst>
              <a:gd name="adj" fmla="val 29801"/>
            </a:avLst>
          </a:prstGeom>
          <a:solidFill>
            <a:srgbClr val="F294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 Single Corner Rectangle 3"/>
          <p:cNvSpPr/>
          <p:nvPr/>
        </p:nvSpPr>
        <p:spPr bwMode="auto">
          <a:xfrm flipV="1">
            <a:off x="0" y="0"/>
            <a:ext cx="227013" cy="5395913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Round Same Side Corner Rectangle 4"/>
          <p:cNvSpPr/>
          <p:nvPr/>
        </p:nvSpPr>
        <p:spPr>
          <a:xfrm rot="16200000">
            <a:off x="8293894" y="1521619"/>
            <a:ext cx="1355725" cy="34448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pic>
        <p:nvPicPr>
          <p:cNvPr id="6" name="Picture 7" descr="rad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5791200"/>
            <a:ext cx="18256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3"/>
          <p:cNvSpPr>
            <a:spLocks noGrp="1"/>
          </p:cNvSpPr>
          <p:nvPr>
            <p:ph type="title"/>
          </p:nvPr>
        </p:nvSpPr>
        <p:spPr>
          <a:xfrm>
            <a:off x="4016188" y="2614431"/>
            <a:ext cx="4141693" cy="1294181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4033648" y="4131980"/>
            <a:ext cx="4124234" cy="1120775"/>
          </a:xfrm>
          <a:prstGeom prst="rect">
            <a:avLst/>
          </a:prstGeom>
        </p:spPr>
        <p:txBody>
          <a:bodyPr/>
          <a:lstStyle>
            <a:lvl1pPr>
              <a:buNone/>
              <a:defRPr sz="1800" b="1">
                <a:solidFill>
                  <a:schemeClr val="tx1">
                    <a:lumMod val="50000"/>
                  </a:schemeClr>
                </a:solidFill>
              </a:defRPr>
            </a:lvl1pPr>
            <a:lvl2pPr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1720" y="6651171"/>
            <a:ext cx="2817224" cy="206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pic>
        <p:nvPicPr>
          <p:cNvPr id="10" name="Picture 9" descr="iStock_000008560287Medium copy.jpg"/>
          <p:cNvPicPr>
            <a:picLocks noChangeAspect="1"/>
          </p:cNvPicPr>
          <p:nvPr/>
        </p:nvPicPr>
        <p:blipFill>
          <a:blip r:embed="rId3" cstate="print"/>
          <a:srcRect b="18795"/>
          <a:stretch>
            <a:fillRect/>
          </a:stretch>
        </p:blipFill>
        <p:spPr>
          <a:xfrm>
            <a:off x="2026024" y="4077801"/>
            <a:ext cx="1844099" cy="1193446"/>
          </a:xfrm>
          <a:prstGeom prst="roundRect">
            <a:avLst/>
          </a:prstGeom>
        </p:spPr>
      </p:pic>
      <p:pic>
        <p:nvPicPr>
          <p:cNvPr id="11" name="Picture 10" descr="6_lightblu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4937" y="1310779"/>
            <a:ext cx="1628328" cy="1082797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 descr="iStock_000003997841Medium.jpg"/>
          <p:cNvPicPr>
            <a:picLocks noChangeAspect="1"/>
          </p:cNvPicPr>
          <p:nvPr/>
        </p:nvPicPr>
        <p:blipFill>
          <a:blip r:embed="rId5" cstate="print"/>
          <a:srcRect l="8050" r="32655"/>
          <a:stretch>
            <a:fillRect/>
          </a:stretch>
        </p:blipFill>
        <p:spPr>
          <a:xfrm>
            <a:off x="2644589" y="2553537"/>
            <a:ext cx="1237129" cy="1390933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6"/>
          <p:cNvSpPr txBox="1">
            <a:spLocks noChangeArrowheads="1"/>
          </p:cNvSpPr>
          <p:nvPr/>
        </p:nvSpPr>
        <p:spPr bwMode="auto">
          <a:xfrm>
            <a:off x="3352800" y="2209800"/>
            <a:ext cx="5715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  <a:t>Thank You </a:t>
            </a:r>
            <a:br>
              <a:rPr lang="en-US" sz="5400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</a:br>
            <a:r>
              <a:rPr lang="en-US" sz="5400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  <a:t>For Your </a:t>
            </a:r>
            <a:br>
              <a:rPr lang="en-US" sz="5400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</a:br>
            <a:r>
              <a:rPr lang="en-US" sz="5400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  <a:t>Attention</a:t>
            </a:r>
          </a:p>
        </p:txBody>
      </p:sp>
      <p:pic>
        <p:nvPicPr>
          <p:cNvPr id="4" name="Picture 7" descr="rad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5567081"/>
            <a:ext cx="1245979" cy="53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 bwMode="auto">
          <a:xfrm>
            <a:off x="1501775" y="4491038"/>
            <a:ext cx="1628775" cy="995362"/>
          </a:xfrm>
          <a:prstGeom prst="roundRect">
            <a:avLst>
              <a:gd name="adj" fmla="val 29801"/>
            </a:avLst>
          </a:prstGeom>
          <a:solidFill>
            <a:srgbClr val="F294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 Same Side Corner Rectangle 5"/>
          <p:cNvSpPr/>
          <p:nvPr/>
        </p:nvSpPr>
        <p:spPr bwMode="auto">
          <a:xfrm>
            <a:off x="852488" y="6342063"/>
            <a:ext cx="823912" cy="515937"/>
          </a:xfrm>
          <a:prstGeom prst="round2SameRect">
            <a:avLst/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6934200" y="773113"/>
            <a:ext cx="1128713" cy="682625"/>
          </a:xfrm>
          <a:prstGeom prst="roundRect">
            <a:avLst>
              <a:gd name="adj" fmla="val 28881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 Single Corner Rectangle 7"/>
          <p:cNvSpPr/>
          <p:nvPr/>
        </p:nvSpPr>
        <p:spPr bwMode="auto">
          <a:xfrm flipV="1">
            <a:off x="0" y="0"/>
            <a:ext cx="227013" cy="5395913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07100" y="6651171"/>
            <a:ext cx="2951844" cy="206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pic>
        <p:nvPicPr>
          <p:cNvPr id="10" name="Picture 9" descr="iStock_000003997841Medium.jpg"/>
          <p:cNvPicPr>
            <a:picLocks noChangeAspect="1"/>
          </p:cNvPicPr>
          <p:nvPr/>
        </p:nvPicPr>
        <p:blipFill>
          <a:blip r:embed="rId3" cstate="print"/>
          <a:srcRect l="14189" r="40984"/>
          <a:stretch>
            <a:fillRect/>
          </a:stretch>
        </p:blipFill>
        <p:spPr>
          <a:xfrm>
            <a:off x="1506071" y="1890149"/>
            <a:ext cx="1640540" cy="2439804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6651812" y="6087036"/>
            <a:ext cx="2303929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fontAlgn="auto">
              <a:spcAft>
                <a:spcPts val="0"/>
              </a:spcAft>
            </a:pPr>
            <a:r>
              <a:rPr lang="en-US" sz="1600" dirty="0" smtClean="0">
                <a:solidFill>
                  <a:prstClr val="black">
                    <a:lumMod val="75000"/>
                  </a:prstClr>
                </a:solidFill>
                <a:latin typeface="Calibri"/>
                <a:cs typeface="+mn-cs"/>
              </a:rPr>
              <a:t>www.rad.com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Jus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rad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0375" y="457200"/>
            <a:ext cx="91122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 Same Side Corner Rectangle 3"/>
          <p:cNvSpPr/>
          <p:nvPr/>
        </p:nvSpPr>
        <p:spPr bwMode="auto">
          <a:xfrm rot="5400000">
            <a:off x="3505201" y="-3351213"/>
            <a:ext cx="862012" cy="7872413"/>
          </a:xfrm>
          <a:prstGeom prst="round2SameRect">
            <a:avLst>
              <a:gd name="adj1" fmla="val 18406"/>
              <a:gd name="adj2" fmla="val 0"/>
            </a:avLst>
          </a:prstGeom>
          <a:solidFill>
            <a:schemeClr val="lt1"/>
          </a:solidFill>
          <a:ln>
            <a:noFill/>
            <a:headEnd type="none" w="med" len="med"/>
            <a:tailEnd type="none" w="med" len="med"/>
          </a:ln>
          <a:effectLst>
            <a:outerShdw blurRad="215900" dist="38100" dir="2700000" sx="102000" sy="102000" algn="tl" rotWithShape="0">
              <a:schemeClr val="tx1">
                <a:alpha val="19000"/>
              </a:scheme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Round Single Corner Rectangle 4"/>
          <p:cNvSpPr/>
          <p:nvPr/>
        </p:nvSpPr>
        <p:spPr bwMode="auto">
          <a:xfrm flipV="1">
            <a:off x="0" y="0"/>
            <a:ext cx="228600" cy="1981200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7" y="262623"/>
            <a:ext cx="6766560" cy="644740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sz="36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7" name="Round Single Corner Rectangle 6"/>
          <p:cNvSpPr/>
          <p:nvPr/>
        </p:nvSpPr>
        <p:spPr bwMode="auto">
          <a:xfrm flipH="1">
            <a:off x="8839200" y="6380163"/>
            <a:ext cx="304800" cy="477837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7" y="262623"/>
            <a:ext cx="6766560" cy="644740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sz="36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747713" y="1829857"/>
            <a:ext cx="7124700" cy="2665943"/>
          </a:xfrm>
          <a:prstGeom prst="rect">
            <a:avLst/>
          </a:prstGeom>
        </p:spPr>
        <p:txBody>
          <a:bodyPr/>
          <a:lstStyle>
            <a:lvl1pPr marL="225425" indent="-225425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defRPr sz="2200">
                <a:solidFill>
                  <a:srgbClr val="000000"/>
                </a:solidFill>
              </a:defRPr>
            </a:lvl1pPr>
            <a:lvl2pPr marL="576263" indent="-238125">
              <a:lnSpc>
                <a:spcPct val="100000"/>
              </a:lnSpc>
              <a:spcBef>
                <a:spcPts val="600"/>
              </a:spcBef>
              <a:defRPr sz="2000">
                <a:solidFill>
                  <a:srgbClr val="000000"/>
                </a:solidFill>
              </a:defRPr>
            </a:lvl2pPr>
            <a:lvl3pPr marL="857250" indent="-168275">
              <a:lnSpc>
                <a:spcPct val="10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lvl3pPr>
            <a:lvl4pPr marL="1196975" indent="-225425">
              <a:lnSpc>
                <a:spcPct val="100000"/>
              </a:lnSpc>
              <a:spcBef>
                <a:spcPts val="600"/>
              </a:spcBef>
              <a:defRPr sz="1600">
                <a:solidFill>
                  <a:srgbClr val="000000"/>
                </a:solidFill>
              </a:defRPr>
            </a:lvl4pPr>
            <a:lvl5pPr marL="1433513" indent="-180975">
              <a:lnSpc>
                <a:spcPct val="100000"/>
              </a:lnSpc>
              <a:spcBef>
                <a:spcPts val="600"/>
              </a:spcBef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gular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7" descr="rad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0375" y="457200"/>
            <a:ext cx="91122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Round Same Side Corner Rectangle 40"/>
          <p:cNvSpPr/>
          <p:nvPr/>
        </p:nvSpPr>
        <p:spPr bwMode="auto">
          <a:xfrm rot="5400000">
            <a:off x="3505201" y="-3351213"/>
            <a:ext cx="862012" cy="7872413"/>
          </a:xfrm>
          <a:prstGeom prst="round2SameRect">
            <a:avLst>
              <a:gd name="adj1" fmla="val 18406"/>
              <a:gd name="adj2" fmla="val 0"/>
            </a:avLst>
          </a:prstGeom>
          <a:solidFill>
            <a:schemeClr val="lt1"/>
          </a:solidFill>
          <a:ln>
            <a:noFill/>
            <a:headEnd type="none" w="med" len="med"/>
            <a:tailEnd type="none" w="med" len="med"/>
          </a:ln>
          <a:effectLst>
            <a:outerShdw blurRad="215900" dist="38100" dir="2700000" sx="102000" sy="102000" algn="tl" rotWithShape="0">
              <a:schemeClr val="tx1">
                <a:alpha val="19000"/>
              </a:scheme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2" name="Round Single Corner Rectangle 41"/>
          <p:cNvSpPr/>
          <p:nvPr/>
        </p:nvSpPr>
        <p:spPr bwMode="auto">
          <a:xfrm flipV="1">
            <a:off x="0" y="0"/>
            <a:ext cx="228600" cy="1981200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3" name="Round Single Corner Rectangle 42"/>
          <p:cNvSpPr/>
          <p:nvPr/>
        </p:nvSpPr>
        <p:spPr bwMode="auto">
          <a:xfrm flipH="1">
            <a:off x="8839200" y="6380163"/>
            <a:ext cx="304800" cy="477837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4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7" y="262623"/>
            <a:ext cx="6766560" cy="644740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sz="36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747713" y="1829857"/>
            <a:ext cx="7124700" cy="2665943"/>
          </a:xfrm>
          <a:prstGeom prst="rect">
            <a:avLst/>
          </a:prstGeom>
        </p:spPr>
        <p:txBody>
          <a:bodyPr/>
          <a:lstStyle>
            <a:lvl1pPr marL="225425" indent="-225425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defRPr sz="2200">
                <a:solidFill>
                  <a:srgbClr val="000000"/>
                </a:solidFill>
              </a:defRPr>
            </a:lvl1pPr>
            <a:lvl2pPr marL="576263" indent="-238125">
              <a:lnSpc>
                <a:spcPct val="100000"/>
              </a:lnSpc>
              <a:spcBef>
                <a:spcPts val="600"/>
              </a:spcBef>
              <a:defRPr sz="2000">
                <a:solidFill>
                  <a:srgbClr val="000000"/>
                </a:solidFill>
              </a:defRPr>
            </a:lvl2pPr>
            <a:lvl3pPr marL="857250" indent="-168275">
              <a:lnSpc>
                <a:spcPct val="10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lvl3pPr>
            <a:lvl4pPr marL="1196975" indent="-225425">
              <a:lnSpc>
                <a:spcPct val="100000"/>
              </a:lnSpc>
              <a:spcBef>
                <a:spcPts val="600"/>
              </a:spcBef>
              <a:defRPr sz="1600">
                <a:solidFill>
                  <a:srgbClr val="000000"/>
                </a:solidFill>
              </a:defRPr>
            </a:lvl4pPr>
            <a:lvl5pPr marL="1433513" indent="-180975">
              <a:lnSpc>
                <a:spcPct val="100000"/>
              </a:lnSpc>
              <a:spcBef>
                <a:spcPts val="600"/>
              </a:spcBef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gular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7" descr="rad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0375" y="457200"/>
            <a:ext cx="91122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Round Same Side Corner Rectangle 40"/>
          <p:cNvSpPr/>
          <p:nvPr/>
        </p:nvSpPr>
        <p:spPr bwMode="auto">
          <a:xfrm rot="5400000">
            <a:off x="3505201" y="-3351213"/>
            <a:ext cx="862012" cy="7872413"/>
          </a:xfrm>
          <a:prstGeom prst="round2SameRect">
            <a:avLst>
              <a:gd name="adj1" fmla="val 18406"/>
              <a:gd name="adj2" fmla="val 0"/>
            </a:avLst>
          </a:prstGeom>
          <a:solidFill>
            <a:schemeClr val="lt1"/>
          </a:solidFill>
          <a:ln>
            <a:noFill/>
            <a:headEnd type="none" w="med" len="med"/>
            <a:tailEnd type="none" w="med" len="med"/>
          </a:ln>
          <a:effectLst>
            <a:outerShdw blurRad="215900" dist="38100" dir="2700000" sx="102000" sy="102000" algn="tl" rotWithShape="0">
              <a:schemeClr val="tx1">
                <a:alpha val="19000"/>
              </a:scheme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2" name="Round Single Corner Rectangle 41"/>
          <p:cNvSpPr/>
          <p:nvPr/>
        </p:nvSpPr>
        <p:spPr bwMode="auto">
          <a:xfrm flipV="1">
            <a:off x="0" y="0"/>
            <a:ext cx="228600" cy="1981200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3" name="Round Single Corner Rectangle 42"/>
          <p:cNvSpPr/>
          <p:nvPr/>
        </p:nvSpPr>
        <p:spPr bwMode="auto">
          <a:xfrm flipH="1">
            <a:off x="8839200" y="6380163"/>
            <a:ext cx="304800" cy="477837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4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7" y="262623"/>
            <a:ext cx="6766560" cy="644740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sz="36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747713" y="1829857"/>
            <a:ext cx="7124700" cy="2665943"/>
          </a:xfrm>
          <a:prstGeom prst="rect">
            <a:avLst/>
          </a:prstGeom>
        </p:spPr>
        <p:txBody>
          <a:bodyPr/>
          <a:lstStyle>
            <a:lvl1pPr marL="225425" indent="-225425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defRPr sz="2200">
                <a:solidFill>
                  <a:srgbClr val="000000"/>
                </a:solidFill>
              </a:defRPr>
            </a:lvl1pPr>
            <a:lvl2pPr marL="576263" indent="-238125">
              <a:lnSpc>
                <a:spcPct val="100000"/>
              </a:lnSpc>
              <a:spcBef>
                <a:spcPts val="600"/>
              </a:spcBef>
              <a:defRPr sz="2000">
                <a:solidFill>
                  <a:srgbClr val="000000"/>
                </a:solidFill>
              </a:defRPr>
            </a:lvl2pPr>
            <a:lvl3pPr marL="857250" indent="-168275">
              <a:lnSpc>
                <a:spcPct val="10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lvl3pPr>
            <a:lvl4pPr marL="1196975" indent="-225425">
              <a:lnSpc>
                <a:spcPct val="100000"/>
              </a:lnSpc>
              <a:spcBef>
                <a:spcPts val="600"/>
              </a:spcBef>
              <a:defRPr sz="1600">
                <a:solidFill>
                  <a:srgbClr val="000000"/>
                </a:solidFill>
              </a:defRPr>
            </a:lvl4pPr>
            <a:lvl5pPr marL="1433513" indent="-180975">
              <a:lnSpc>
                <a:spcPct val="100000"/>
              </a:lnSpc>
              <a:spcBef>
                <a:spcPts val="600"/>
              </a:spcBef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gular Slide withou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rad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0375" y="457200"/>
            <a:ext cx="91122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 Same Side Corner Rectangle 3"/>
          <p:cNvSpPr/>
          <p:nvPr/>
        </p:nvSpPr>
        <p:spPr bwMode="auto">
          <a:xfrm rot="5400000">
            <a:off x="3505201" y="-3351213"/>
            <a:ext cx="862012" cy="7872413"/>
          </a:xfrm>
          <a:prstGeom prst="round2SameRect">
            <a:avLst>
              <a:gd name="adj1" fmla="val 18406"/>
              <a:gd name="adj2" fmla="val 0"/>
            </a:avLst>
          </a:prstGeom>
          <a:solidFill>
            <a:schemeClr val="lt1"/>
          </a:solidFill>
          <a:ln>
            <a:noFill/>
            <a:headEnd type="none" w="med" len="med"/>
            <a:tailEnd type="none" w="med" len="med"/>
          </a:ln>
          <a:effectLst>
            <a:outerShdw blurRad="215900" dist="38100" dir="2700000" sx="102000" sy="102000" algn="tl" rotWithShape="0">
              <a:schemeClr val="tx1">
                <a:alpha val="19000"/>
              </a:scheme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Round Single Corner Rectangle 4"/>
          <p:cNvSpPr/>
          <p:nvPr/>
        </p:nvSpPr>
        <p:spPr bwMode="auto">
          <a:xfrm flipV="1">
            <a:off x="0" y="0"/>
            <a:ext cx="228600" cy="1981200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7" y="262623"/>
            <a:ext cx="6766560" cy="644740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sz="36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7" name="Round Single Corner Rectangle 6"/>
          <p:cNvSpPr/>
          <p:nvPr/>
        </p:nvSpPr>
        <p:spPr bwMode="auto">
          <a:xfrm flipH="1">
            <a:off x="8839200" y="6380163"/>
            <a:ext cx="304800" cy="477837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rad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0375" y="457200"/>
            <a:ext cx="91122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 Same Side Corner Rectangle 3"/>
          <p:cNvSpPr/>
          <p:nvPr/>
        </p:nvSpPr>
        <p:spPr bwMode="auto">
          <a:xfrm rot="5400000">
            <a:off x="2523818" y="-377982"/>
            <a:ext cx="2131763" cy="7179398"/>
          </a:xfrm>
          <a:prstGeom prst="round2SameRect">
            <a:avLst>
              <a:gd name="adj1" fmla="val 18406"/>
              <a:gd name="adj2" fmla="val 0"/>
            </a:avLst>
          </a:prstGeom>
          <a:solidFill>
            <a:schemeClr val="lt1"/>
          </a:solidFill>
          <a:ln>
            <a:noFill/>
            <a:headEnd type="none" w="med" len="med"/>
            <a:tailEnd type="none" w="med" len="med"/>
          </a:ln>
          <a:effectLst>
            <a:outerShdw blurRad="215900" dist="38100" dir="2700000" sx="102000" sy="102000" algn="tl" rotWithShape="0">
              <a:schemeClr val="tx1">
                <a:alpha val="19000"/>
              </a:scheme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Round Single Corner Rectangle 4"/>
          <p:cNvSpPr/>
          <p:nvPr/>
        </p:nvSpPr>
        <p:spPr bwMode="auto">
          <a:xfrm flipH="1">
            <a:off x="8839200" y="6380163"/>
            <a:ext cx="304800" cy="477837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9" y="2318991"/>
            <a:ext cx="5318102" cy="1785453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sz="44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7" name="Round Single Corner Rectangle 6"/>
          <p:cNvSpPr/>
          <p:nvPr/>
        </p:nvSpPr>
        <p:spPr bwMode="auto">
          <a:xfrm flipV="1">
            <a:off x="0" y="0"/>
            <a:ext cx="227013" cy="5395913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of Presentatio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2667000" y="474663"/>
            <a:ext cx="1231900" cy="768350"/>
          </a:xfrm>
          <a:prstGeom prst="roundRect">
            <a:avLst>
              <a:gd name="adj" fmla="val 29801"/>
            </a:avLst>
          </a:prstGeom>
          <a:solidFill>
            <a:srgbClr val="F294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 Single Corner Rectangle 3"/>
          <p:cNvSpPr/>
          <p:nvPr/>
        </p:nvSpPr>
        <p:spPr bwMode="auto">
          <a:xfrm flipV="1">
            <a:off x="0" y="0"/>
            <a:ext cx="227013" cy="5395913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Round Same Side Corner Rectangle 4"/>
          <p:cNvSpPr/>
          <p:nvPr/>
        </p:nvSpPr>
        <p:spPr>
          <a:xfrm rot="16200000">
            <a:off x="8293894" y="1521619"/>
            <a:ext cx="1355725" cy="34448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pic>
        <p:nvPicPr>
          <p:cNvPr id="6" name="Picture 7" descr="rad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5791200"/>
            <a:ext cx="18256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3"/>
          <p:cNvSpPr>
            <a:spLocks noGrp="1"/>
          </p:cNvSpPr>
          <p:nvPr>
            <p:ph type="title"/>
          </p:nvPr>
        </p:nvSpPr>
        <p:spPr>
          <a:xfrm>
            <a:off x="4016188" y="2614431"/>
            <a:ext cx="4141693" cy="1294181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4033648" y="4131980"/>
            <a:ext cx="4124234" cy="1120775"/>
          </a:xfrm>
          <a:prstGeom prst="rect">
            <a:avLst/>
          </a:prstGeom>
        </p:spPr>
        <p:txBody>
          <a:bodyPr/>
          <a:lstStyle>
            <a:lvl1pPr>
              <a:buNone/>
              <a:defRPr sz="1800" b="1">
                <a:solidFill>
                  <a:schemeClr val="tx1">
                    <a:lumMod val="50000"/>
                  </a:schemeClr>
                </a:solidFill>
              </a:defRPr>
            </a:lvl1pPr>
            <a:lvl2pPr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1720" y="6651171"/>
            <a:ext cx="2817224" cy="206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pic>
        <p:nvPicPr>
          <p:cNvPr id="10" name="Picture 9" descr="iStock_000008560287Medium copy.jpg"/>
          <p:cNvPicPr>
            <a:picLocks noChangeAspect="1"/>
          </p:cNvPicPr>
          <p:nvPr/>
        </p:nvPicPr>
        <p:blipFill>
          <a:blip r:embed="rId3" cstate="print"/>
          <a:srcRect b="18795"/>
          <a:stretch>
            <a:fillRect/>
          </a:stretch>
        </p:blipFill>
        <p:spPr>
          <a:xfrm>
            <a:off x="2026024" y="4077801"/>
            <a:ext cx="1844099" cy="1193446"/>
          </a:xfrm>
          <a:prstGeom prst="roundRect">
            <a:avLst/>
          </a:prstGeom>
        </p:spPr>
      </p:pic>
      <p:pic>
        <p:nvPicPr>
          <p:cNvPr id="11" name="Picture 10" descr="6_lightblu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4937" y="1310779"/>
            <a:ext cx="1628328" cy="1082797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 descr="iStock_000003997841Medium.jpg"/>
          <p:cNvPicPr>
            <a:picLocks noChangeAspect="1"/>
          </p:cNvPicPr>
          <p:nvPr/>
        </p:nvPicPr>
        <p:blipFill>
          <a:blip r:embed="rId5" cstate="print"/>
          <a:srcRect l="8050" r="32655"/>
          <a:stretch>
            <a:fillRect/>
          </a:stretch>
        </p:blipFill>
        <p:spPr>
          <a:xfrm>
            <a:off x="2644589" y="2553537"/>
            <a:ext cx="1237129" cy="1390933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6"/>
          <p:cNvSpPr txBox="1">
            <a:spLocks noChangeArrowheads="1"/>
          </p:cNvSpPr>
          <p:nvPr/>
        </p:nvSpPr>
        <p:spPr bwMode="auto">
          <a:xfrm>
            <a:off x="3352800" y="2209800"/>
            <a:ext cx="5715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  <a:t>Thank You </a:t>
            </a:r>
            <a:br>
              <a:rPr lang="en-US" sz="5400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</a:br>
            <a:r>
              <a:rPr lang="en-US" sz="5400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  <a:t>For Your </a:t>
            </a:r>
            <a:br>
              <a:rPr lang="en-US" sz="5400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</a:br>
            <a:r>
              <a:rPr lang="en-US" sz="5400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  <a:t>Attention</a:t>
            </a:r>
          </a:p>
        </p:txBody>
      </p:sp>
      <p:pic>
        <p:nvPicPr>
          <p:cNvPr id="4" name="Picture 7" descr="rad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5567081"/>
            <a:ext cx="1245979" cy="53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 bwMode="auto">
          <a:xfrm>
            <a:off x="1501775" y="4491038"/>
            <a:ext cx="1628775" cy="995362"/>
          </a:xfrm>
          <a:prstGeom prst="roundRect">
            <a:avLst>
              <a:gd name="adj" fmla="val 29801"/>
            </a:avLst>
          </a:prstGeom>
          <a:solidFill>
            <a:srgbClr val="F294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 Same Side Corner Rectangle 5"/>
          <p:cNvSpPr/>
          <p:nvPr/>
        </p:nvSpPr>
        <p:spPr bwMode="auto">
          <a:xfrm>
            <a:off x="852488" y="6342063"/>
            <a:ext cx="823912" cy="515937"/>
          </a:xfrm>
          <a:prstGeom prst="round2SameRect">
            <a:avLst/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6934200" y="773113"/>
            <a:ext cx="1128713" cy="682625"/>
          </a:xfrm>
          <a:prstGeom prst="roundRect">
            <a:avLst>
              <a:gd name="adj" fmla="val 28881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 Single Corner Rectangle 7"/>
          <p:cNvSpPr/>
          <p:nvPr/>
        </p:nvSpPr>
        <p:spPr bwMode="auto">
          <a:xfrm flipV="1">
            <a:off x="0" y="0"/>
            <a:ext cx="227013" cy="5395913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07100" y="6651171"/>
            <a:ext cx="2951844" cy="206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pic>
        <p:nvPicPr>
          <p:cNvPr id="10" name="Picture 9" descr="iStock_000003997841Medium.jpg"/>
          <p:cNvPicPr>
            <a:picLocks noChangeAspect="1"/>
          </p:cNvPicPr>
          <p:nvPr/>
        </p:nvPicPr>
        <p:blipFill>
          <a:blip r:embed="rId3" cstate="print"/>
          <a:srcRect l="14189" r="40984"/>
          <a:stretch>
            <a:fillRect/>
          </a:stretch>
        </p:blipFill>
        <p:spPr>
          <a:xfrm>
            <a:off x="1506071" y="1890149"/>
            <a:ext cx="1640540" cy="2439804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6651812" y="6087036"/>
            <a:ext cx="2303929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fontAlgn="auto">
              <a:spcAft>
                <a:spcPts val="0"/>
              </a:spcAft>
            </a:pPr>
            <a:r>
              <a:rPr lang="en-US" sz="1600" dirty="0" smtClean="0">
                <a:solidFill>
                  <a:prstClr val="black">
                    <a:lumMod val="75000"/>
                  </a:prstClr>
                </a:solidFill>
                <a:latin typeface="Calibri"/>
                <a:cs typeface="+mn-cs"/>
              </a:rPr>
              <a:t>www.rad.com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Jus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rad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0375" y="457200"/>
            <a:ext cx="91122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 Same Side Corner Rectangle 3"/>
          <p:cNvSpPr/>
          <p:nvPr/>
        </p:nvSpPr>
        <p:spPr bwMode="auto">
          <a:xfrm rot="5400000">
            <a:off x="3505201" y="-3351213"/>
            <a:ext cx="862012" cy="7872413"/>
          </a:xfrm>
          <a:prstGeom prst="round2SameRect">
            <a:avLst>
              <a:gd name="adj1" fmla="val 18406"/>
              <a:gd name="adj2" fmla="val 0"/>
            </a:avLst>
          </a:prstGeom>
          <a:solidFill>
            <a:schemeClr val="lt1"/>
          </a:solidFill>
          <a:ln>
            <a:noFill/>
            <a:headEnd type="none" w="med" len="med"/>
            <a:tailEnd type="none" w="med" len="med"/>
          </a:ln>
          <a:effectLst>
            <a:outerShdw blurRad="215900" dist="38100" dir="2700000" sx="102000" sy="102000" algn="tl" rotWithShape="0">
              <a:schemeClr val="tx1">
                <a:alpha val="19000"/>
              </a:scheme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Round Single Corner Rectangle 4"/>
          <p:cNvSpPr/>
          <p:nvPr/>
        </p:nvSpPr>
        <p:spPr bwMode="auto">
          <a:xfrm flipV="1">
            <a:off x="0" y="0"/>
            <a:ext cx="228600" cy="1981200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7" y="262623"/>
            <a:ext cx="6766560" cy="644740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sz="36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7" name="Round Single Corner Rectangle 6"/>
          <p:cNvSpPr/>
          <p:nvPr/>
        </p:nvSpPr>
        <p:spPr bwMode="auto">
          <a:xfrm flipH="1">
            <a:off x="8839200" y="6380163"/>
            <a:ext cx="304800" cy="477837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7" y="262623"/>
            <a:ext cx="6766560" cy="644740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sz="36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747713" y="1829857"/>
            <a:ext cx="7124700" cy="2665943"/>
          </a:xfrm>
          <a:prstGeom prst="rect">
            <a:avLst/>
          </a:prstGeom>
        </p:spPr>
        <p:txBody>
          <a:bodyPr/>
          <a:lstStyle>
            <a:lvl1pPr marL="225425" indent="-225425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defRPr sz="2200">
                <a:solidFill>
                  <a:srgbClr val="000000"/>
                </a:solidFill>
              </a:defRPr>
            </a:lvl1pPr>
            <a:lvl2pPr marL="576263" indent="-238125">
              <a:lnSpc>
                <a:spcPct val="100000"/>
              </a:lnSpc>
              <a:spcBef>
                <a:spcPts val="600"/>
              </a:spcBef>
              <a:defRPr sz="2000">
                <a:solidFill>
                  <a:srgbClr val="000000"/>
                </a:solidFill>
              </a:defRPr>
            </a:lvl2pPr>
            <a:lvl3pPr marL="857250" indent="-168275">
              <a:lnSpc>
                <a:spcPct val="10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lvl3pPr>
            <a:lvl4pPr marL="1196975" indent="-225425">
              <a:lnSpc>
                <a:spcPct val="100000"/>
              </a:lnSpc>
              <a:spcBef>
                <a:spcPts val="600"/>
              </a:spcBef>
              <a:defRPr sz="1600">
                <a:solidFill>
                  <a:srgbClr val="000000"/>
                </a:solidFill>
              </a:defRPr>
            </a:lvl4pPr>
            <a:lvl5pPr marL="1433513" indent="-180975">
              <a:lnSpc>
                <a:spcPct val="100000"/>
              </a:lnSpc>
              <a:spcBef>
                <a:spcPts val="600"/>
              </a:spcBef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gular Slide withou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rad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0375" y="457200"/>
            <a:ext cx="91122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 Same Side Corner Rectangle 3"/>
          <p:cNvSpPr/>
          <p:nvPr/>
        </p:nvSpPr>
        <p:spPr bwMode="auto">
          <a:xfrm rot="5400000">
            <a:off x="3505201" y="-3351213"/>
            <a:ext cx="862012" cy="7872413"/>
          </a:xfrm>
          <a:prstGeom prst="round2SameRect">
            <a:avLst>
              <a:gd name="adj1" fmla="val 18406"/>
              <a:gd name="adj2" fmla="val 0"/>
            </a:avLst>
          </a:prstGeom>
          <a:solidFill>
            <a:schemeClr val="lt1"/>
          </a:solidFill>
          <a:ln>
            <a:noFill/>
            <a:headEnd type="none" w="med" len="med"/>
            <a:tailEnd type="none" w="med" len="med"/>
          </a:ln>
          <a:effectLst>
            <a:outerShdw blurRad="215900" dist="38100" dir="2700000" sx="102000" sy="102000" algn="tl" rotWithShape="0">
              <a:schemeClr val="tx1">
                <a:alpha val="19000"/>
              </a:scheme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Round Single Corner Rectangle 4"/>
          <p:cNvSpPr/>
          <p:nvPr/>
        </p:nvSpPr>
        <p:spPr bwMode="auto">
          <a:xfrm flipV="1">
            <a:off x="0" y="0"/>
            <a:ext cx="228600" cy="1981200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7" y="262623"/>
            <a:ext cx="6766560" cy="644740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sz="36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7" name="Round Single Corner Rectangle 6"/>
          <p:cNvSpPr/>
          <p:nvPr/>
        </p:nvSpPr>
        <p:spPr bwMode="auto">
          <a:xfrm flipH="1">
            <a:off x="8839200" y="6380163"/>
            <a:ext cx="304800" cy="477837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rad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0375" y="457200"/>
            <a:ext cx="91122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 Same Side Corner Rectangle 3"/>
          <p:cNvSpPr/>
          <p:nvPr/>
        </p:nvSpPr>
        <p:spPr bwMode="auto">
          <a:xfrm rot="5400000">
            <a:off x="2523818" y="-377982"/>
            <a:ext cx="2131763" cy="7179398"/>
          </a:xfrm>
          <a:prstGeom prst="round2SameRect">
            <a:avLst>
              <a:gd name="adj1" fmla="val 18406"/>
              <a:gd name="adj2" fmla="val 0"/>
            </a:avLst>
          </a:prstGeom>
          <a:solidFill>
            <a:schemeClr val="lt1"/>
          </a:solidFill>
          <a:ln>
            <a:noFill/>
            <a:headEnd type="none" w="med" len="med"/>
            <a:tailEnd type="none" w="med" len="med"/>
          </a:ln>
          <a:effectLst>
            <a:outerShdw blurRad="215900" dist="38100" dir="2700000" sx="102000" sy="102000" algn="tl" rotWithShape="0">
              <a:schemeClr val="tx1">
                <a:alpha val="19000"/>
              </a:scheme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Round Single Corner Rectangle 4"/>
          <p:cNvSpPr/>
          <p:nvPr/>
        </p:nvSpPr>
        <p:spPr bwMode="auto">
          <a:xfrm flipH="1">
            <a:off x="8839200" y="6380163"/>
            <a:ext cx="304800" cy="477837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9" y="2318991"/>
            <a:ext cx="5318102" cy="1785453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sz="44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7" name="Round Single Corner Rectangle 6"/>
          <p:cNvSpPr/>
          <p:nvPr/>
        </p:nvSpPr>
        <p:spPr bwMode="auto">
          <a:xfrm flipV="1">
            <a:off x="0" y="0"/>
            <a:ext cx="227013" cy="5395913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of Presentatio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2667000" y="474663"/>
            <a:ext cx="1231900" cy="768350"/>
          </a:xfrm>
          <a:prstGeom prst="roundRect">
            <a:avLst>
              <a:gd name="adj" fmla="val 29801"/>
            </a:avLst>
          </a:prstGeom>
          <a:solidFill>
            <a:srgbClr val="F294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 Single Corner Rectangle 3"/>
          <p:cNvSpPr/>
          <p:nvPr/>
        </p:nvSpPr>
        <p:spPr bwMode="auto">
          <a:xfrm flipV="1">
            <a:off x="0" y="0"/>
            <a:ext cx="227013" cy="5395913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Round Same Side Corner Rectangle 4"/>
          <p:cNvSpPr/>
          <p:nvPr/>
        </p:nvSpPr>
        <p:spPr>
          <a:xfrm rot="16200000">
            <a:off x="8293894" y="1521619"/>
            <a:ext cx="1355725" cy="34448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pic>
        <p:nvPicPr>
          <p:cNvPr id="6" name="Picture 7" descr="rad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5791200"/>
            <a:ext cx="18256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3"/>
          <p:cNvSpPr>
            <a:spLocks noGrp="1"/>
          </p:cNvSpPr>
          <p:nvPr>
            <p:ph type="title"/>
          </p:nvPr>
        </p:nvSpPr>
        <p:spPr>
          <a:xfrm>
            <a:off x="4016188" y="2614431"/>
            <a:ext cx="4141693" cy="1294181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4033648" y="4131980"/>
            <a:ext cx="4124234" cy="1120775"/>
          </a:xfrm>
          <a:prstGeom prst="rect">
            <a:avLst/>
          </a:prstGeom>
        </p:spPr>
        <p:txBody>
          <a:bodyPr/>
          <a:lstStyle>
            <a:lvl1pPr>
              <a:buNone/>
              <a:defRPr sz="1800" b="1">
                <a:solidFill>
                  <a:schemeClr val="tx1">
                    <a:lumMod val="50000"/>
                  </a:schemeClr>
                </a:solidFill>
              </a:defRPr>
            </a:lvl1pPr>
            <a:lvl2pPr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1720" y="6651171"/>
            <a:ext cx="2817224" cy="206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pic>
        <p:nvPicPr>
          <p:cNvPr id="10" name="Picture 9" descr="iStock_000008560287Medium copy.jpg"/>
          <p:cNvPicPr>
            <a:picLocks noChangeAspect="1"/>
          </p:cNvPicPr>
          <p:nvPr/>
        </p:nvPicPr>
        <p:blipFill>
          <a:blip r:embed="rId3" cstate="print"/>
          <a:srcRect b="18795"/>
          <a:stretch>
            <a:fillRect/>
          </a:stretch>
        </p:blipFill>
        <p:spPr>
          <a:xfrm>
            <a:off x="2026024" y="4077801"/>
            <a:ext cx="1844099" cy="1193446"/>
          </a:xfrm>
          <a:prstGeom prst="roundRect">
            <a:avLst/>
          </a:prstGeom>
        </p:spPr>
      </p:pic>
      <p:pic>
        <p:nvPicPr>
          <p:cNvPr id="11" name="Picture 10" descr="6_lightblu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4937" y="1310779"/>
            <a:ext cx="1628328" cy="1082797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 descr="iStock_000003997841Medium.jpg"/>
          <p:cNvPicPr>
            <a:picLocks noChangeAspect="1"/>
          </p:cNvPicPr>
          <p:nvPr/>
        </p:nvPicPr>
        <p:blipFill>
          <a:blip r:embed="rId5" cstate="print"/>
          <a:srcRect l="8050" r="32655"/>
          <a:stretch>
            <a:fillRect/>
          </a:stretch>
        </p:blipFill>
        <p:spPr>
          <a:xfrm>
            <a:off x="2644589" y="2553537"/>
            <a:ext cx="1237129" cy="1390933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6"/>
          <p:cNvSpPr txBox="1">
            <a:spLocks noChangeArrowheads="1"/>
          </p:cNvSpPr>
          <p:nvPr/>
        </p:nvSpPr>
        <p:spPr bwMode="auto">
          <a:xfrm>
            <a:off x="3352800" y="2209800"/>
            <a:ext cx="5715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  <a:t>Thank You </a:t>
            </a:r>
            <a:br>
              <a:rPr lang="en-US" sz="5400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</a:br>
            <a:r>
              <a:rPr lang="en-US" sz="5400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  <a:t>For Your </a:t>
            </a:r>
            <a:br>
              <a:rPr lang="en-US" sz="5400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</a:br>
            <a:r>
              <a:rPr lang="en-US" sz="5400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  <a:t>Attention</a:t>
            </a:r>
          </a:p>
        </p:txBody>
      </p:sp>
      <p:pic>
        <p:nvPicPr>
          <p:cNvPr id="4" name="Picture 7" descr="rad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5567081"/>
            <a:ext cx="1245979" cy="53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 bwMode="auto">
          <a:xfrm>
            <a:off x="1501775" y="4491038"/>
            <a:ext cx="1628775" cy="995362"/>
          </a:xfrm>
          <a:prstGeom prst="roundRect">
            <a:avLst>
              <a:gd name="adj" fmla="val 29801"/>
            </a:avLst>
          </a:prstGeom>
          <a:solidFill>
            <a:srgbClr val="F294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 Same Side Corner Rectangle 5"/>
          <p:cNvSpPr/>
          <p:nvPr/>
        </p:nvSpPr>
        <p:spPr bwMode="auto">
          <a:xfrm>
            <a:off x="852488" y="6342063"/>
            <a:ext cx="823912" cy="515937"/>
          </a:xfrm>
          <a:prstGeom prst="round2SameRect">
            <a:avLst/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6934200" y="773113"/>
            <a:ext cx="1128713" cy="682625"/>
          </a:xfrm>
          <a:prstGeom prst="roundRect">
            <a:avLst>
              <a:gd name="adj" fmla="val 28881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 Single Corner Rectangle 7"/>
          <p:cNvSpPr/>
          <p:nvPr/>
        </p:nvSpPr>
        <p:spPr bwMode="auto">
          <a:xfrm flipV="1">
            <a:off x="0" y="0"/>
            <a:ext cx="227013" cy="5395913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07100" y="6651171"/>
            <a:ext cx="2951844" cy="206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pic>
        <p:nvPicPr>
          <p:cNvPr id="10" name="Picture 9" descr="iStock_000003997841Medium.jpg"/>
          <p:cNvPicPr>
            <a:picLocks noChangeAspect="1"/>
          </p:cNvPicPr>
          <p:nvPr/>
        </p:nvPicPr>
        <p:blipFill>
          <a:blip r:embed="rId3" cstate="print"/>
          <a:srcRect l="14189" r="40984"/>
          <a:stretch>
            <a:fillRect/>
          </a:stretch>
        </p:blipFill>
        <p:spPr>
          <a:xfrm>
            <a:off x="1506071" y="1890149"/>
            <a:ext cx="1640540" cy="2439804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6651812" y="6087036"/>
            <a:ext cx="2303929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fontAlgn="auto">
              <a:spcAft>
                <a:spcPts val="0"/>
              </a:spcAft>
            </a:pPr>
            <a:r>
              <a:rPr lang="en-US" sz="1600" dirty="0" smtClean="0">
                <a:solidFill>
                  <a:prstClr val="black">
                    <a:lumMod val="75000"/>
                  </a:prstClr>
                </a:solidFill>
                <a:latin typeface="Calibri"/>
                <a:cs typeface="+mn-cs"/>
              </a:rPr>
              <a:t>www.rad.com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Jus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rad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0375" y="457200"/>
            <a:ext cx="91122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 Same Side Corner Rectangle 3"/>
          <p:cNvSpPr/>
          <p:nvPr/>
        </p:nvSpPr>
        <p:spPr bwMode="auto">
          <a:xfrm rot="5400000">
            <a:off x="3505201" y="-3351213"/>
            <a:ext cx="862012" cy="7872413"/>
          </a:xfrm>
          <a:prstGeom prst="round2SameRect">
            <a:avLst>
              <a:gd name="adj1" fmla="val 18406"/>
              <a:gd name="adj2" fmla="val 0"/>
            </a:avLst>
          </a:prstGeom>
          <a:solidFill>
            <a:schemeClr val="lt1"/>
          </a:solidFill>
          <a:ln>
            <a:noFill/>
            <a:headEnd type="none" w="med" len="med"/>
            <a:tailEnd type="none" w="med" len="med"/>
          </a:ln>
          <a:effectLst>
            <a:outerShdw blurRad="215900" dist="38100" dir="2700000" sx="102000" sy="102000" algn="tl" rotWithShape="0">
              <a:schemeClr val="tx1">
                <a:alpha val="19000"/>
              </a:scheme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Round Single Corner Rectangle 4"/>
          <p:cNvSpPr/>
          <p:nvPr/>
        </p:nvSpPr>
        <p:spPr bwMode="auto">
          <a:xfrm flipV="1">
            <a:off x="0" y="0"/>
            <a:ext cx="228600" cy="1981200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7" y="262623"/>
            <a:ext cx="6766560" cy="644740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sz="36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7" name="Round Single Corner Rectangle 6"/>
          <p:cNvSpPr/>
          <p:nvPr/>
        </p:nvSpPr>
        <p:spPr bwMode="auto">
          <a:xfrm flipH="1">
            <a:off x="8839200" y="6380163"/>
            <a:ext cx="304800" cy="477837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7" y="262623"/>
            <a:ext cx="6766560" cy="644740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sz="36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747713" y="1829857"/>
            <a:ext cx="7124700" cy="2665943"/>
          </a:xfrm>
          <a:prstGeom prst="rect">
            <a:avLst/>
          </a:prstGeom>
        </p:spPr>
        <p:txBody>
          <a:bodyPr/>
          <a:lstStyle>
            <a:lvl1pPr marL="225425" indent="-225425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defRPr sz="2200">
                <a:solidFill>
                  <a:srgbClr val="000000"/>
                </a:solidFill>
              </a:defRPr>
            </a:lvl1pPr>
            <a:lvl2pPr marL="576263" indent="-238125">
              <a:lnSpc>
                <a:spcPct val="100000"/>
              </a:lnSpc>
              <a:spcBef>
                <a:spcPts val="600"/>
              </a:spcBef>
              <a:defRPr sz="2000">
                <a:solidFill>
                  <a:srgbClr val="000000"/>
                </a:solidFill>
              </a:defRPr>
            </a:lvl2pPr>
            <a:lvl3pPr marL="857250" indent="-168275">
              <a:lnSpc>
                <a:spcPct val="10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lvl3pPr>
            <a:lvl4pPr marL="1196975" indent="-225425">
              <a:lnSpc>
                <a:spcPct val="100000"/>
              </a:lnSpc>
              <a:spcBef>
                <a:spcPts val="600"/>
              </a:spcBef>
              <a:defRPr sz="1600">
                <a:solidFill>
                  <a:srgbClr val="000000"/>
                </a:solidFill>
              </a:defRPr>
            </a:lvl4pPr>
            <a:lvl5pPr marL="1433513" indent="-180975">
              <a:lnSpc>
                <a:spcPct val="100000"/>
              </a:lnSpc>
              <a:spcBef>
                <a:spcPts val="600"/>
              </a:spcBef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gular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7" descr="rad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0375" y="457200"/>
            <a:ext cx="91122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Round Same Side Corner Rectangle 40"/>
          <p:cNvSpPr/>
          <p:nvPr/>
        </p:nvSpPr>
        <p:spPr bwMode="auto">
          <a:xfrm rot="5400000">
            <a:off x="3505201" y="-3351213"/>
            <a:ext cx="862012" cy="7872413"/>
          </a:xfrm>
          <a:prstGeom prst="round2SameRect">
            <a:avLst>
              <a:gd name="adj1" fmla="val 18406"/>
              <a:gd name="adj2" fmla="val 0"/>
            </a:avLst>
          </a:prstGeom>
          <a:solidFill>
            <a:schemeClr val="lt1"/>
          </a:solidFill>
          <a:ln>
            <a:noFill/>
            <a:headEnd type="none" w="med" len="med"/>
            <a:tailEnd type="none" w="med" len="med"/>
          </a:ln>
          <a:effectLst>
            <a:outerShdw blurRad="215900" dist="38100" dir="2700000" sx="102000" sy="102000" algn="tl" rotWithShape="0">
              <a:schemeClr val="tx1">
                <a:alpha val="19000"/>
              </a:scheme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2" name="Round Single Corner Rectangle 41"/>
          <p:cNvSpPr/>
          <p:nvPr/>
        </p:nvSpPr>
        <p:spPr bwMode="auto">
          <a:xfrm flipV="1">
            <a:off x="0" y="0"/>
            <a:ext cx="228600" cy="1981200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3" name="Round Single Corner Rectangle 42"/>
          <p:cNvSpPr/>
          <p:nvPr/>
        </p:nvSpPr>
        <p:spPr bwMode="auto">
          <a:xfrm flipH="1">
            <a:off x="8839200" y="6380163"/>
            <a:ext cx="304800" cy="477837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4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7" y="262623"/>
            <a:ext cx="6766560" cy="644740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sz="36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747713" y="1829857"/>
            <a:ext cx="7124700" cy="2665943"/>
          </a:xfrm>
          <a:prstGeom prst="rect">
            <a:avLst/>
          </a:prstGeom>
        </p:spPr>
        <p:txBody>
          <a:bodyPr/>
          <a:lstStyle>
            <a:lvl1pPr marL="225425" indent="-225425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defRPr sz="2200">
                <a:solidFill>
                  <a:srgbClr val="000000"/>
                </a:solidFill>
              </a:defRPr>
            </a:lvl1pPr>
            <a:lvl2pPr marL="576263" indent="-238125">
              <a:lnSpc>
                <a:spcPct val="100000"/>
              </a:lnSpc>
              <a:spcBef>
                <a:spcPts val="600"/>
              </a:spcBef>
              <a:defRPr sz="2000">
                <a:solidFill>
                  <a:srgbClr val="000000"/>
                </a:solidFill>
              </a:defRPr>
            </a:lvl2pPr>
            <a:lvl3pPr marL="857250" indent="-168275">
              <a:lnSpc>
                <a:spcPct val="10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lvl3pPr>
            <a:lvl4pPr marL="1196975" indent="-225425">
              <a:lnSpc>
                <a:spcPct val="100000"/>
              </a:lnSpc>
              <a:spcBef>
                <a:spcPts val="600"/>
              </a:spcBef>
              <a:defRPr sz="1600">
                <a:solidFill>
                  <a:srgbClr val="000000"/>
                </a:solidFill>
              </a:defRPr>
            </a:lvl4pPr>
            <a:lvl5pPr marL="1433513" indent="-180975">
              <a:lnSpc>
                <a:spcPct val="100000"/>
              </a:lnSpc>
              <a:spcBef>
                <a:spcPts val="600"/>
              </a:spcBef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gular Slide withou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rad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0375" y="457200"/>
            <a:ext cx="91122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 Same Side Corner Rectangle 3"/>
          <p:cNvSpPr/>
          <p:nvPr/>
        </p:nvSpPr>
        <p:spPr bwMode="auto">
          <a:xfrm rot="5400000">
            <a:off x="3505201" y="-3351213"/>
            <a:ext cx="862012" cy="7872413"/>
          </a:xfrm>
          <a:prstGeom prst="round2SameRect">
            <a:avLst>
              <a:gd name="adj1" fmla="val 18406"/>
              <a:gd name="adj2" fmla="val 0"/>
            </a:avLst>
          </a:prstGeom>
          <a:solidFill>
            <a:schemeClr val="lt1"/>
          </a:solidFill>
          <a:ln>
            <a:noFill/>
            <a:headEnd type="none" w="med" len="med"/>
            <a:tailEnd type="none" w="med" len="med"/>
          </a:ln>
          <a:effectLst>
            <a:outerShdw blurRad="215900" dist="38100" dir="2700000" sx="102000" sy="102000" algn="tl" rotWithShape="0">
              <a:schemeClr val="tx1">
                <a:alpha val="19000"/>
              </a:scheme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Round Single Corner Rectangle 4"/>
          <p:cNvSpPr/>
          <p:nvPr/>
        </p:nvSpPr>
        <p:spPr bwMode="auto">
          <a:xfrm flipV="1">
            <a:off x="0" y="0"/>
            <a:ext cx="228600" cy="1981200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7" y="262623"/>
            <a:ext cx="6766560" cy="644740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sz="36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7" name="Round Single Corner Rectangle 6"/>
          <p:cNvSpPr/>
          <p:nvPr/>
        </p:nvSpPr>
        <p:spPr bwMode="auto">
          <a:xfrm flipH="1">
            <a:off x="8839200" y="6380163"/>
            <a:ext cx="304800" cy="477837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us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rad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0375" y="457200"/>
            <a:ext cx="91122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 Same Side Corner Rectangle 3"/>
          <p:cNvSpPr/>
          <p:nvPr/>
        </p:nvSpPr>
        <p:spPr bwMode="auto">
          <a:xfrm rot="5400000">
            <a:off x="3505201" y="-3351213"/>
            <a:ext cx="862012" cy="7872413"/>
          </a:xfrm>
          <a:prstGeom prst="round2SameRect">
            <a:avLst>
              <a:gd name="adj1" fmla="val 18406"/>
              <a:gd name="adj2" fmla="val 0"/>
            </a:avLst>
          </a:prstGeom>
          <a:solidFill>
            <a:schemeClr val="lt1"/>
          </a:solidFill>
          <a:ln>
            <a:noFill/>
            <a:headEnd type="none" w="med" len="med"/>
            <a:tailEnd type="none" w="med" len="med"/>
          </a:ln>
          <a:effectLst>
            <a:outerShdw blurRad="215900" dist="38100" dir="2700000" sx="102000" sy="102000" algn="tl" rotWithShape="0">
              <a:schemeClr val="tx1">
                <a:alpha val="19000"/>
              </a:scheme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" name="Round Single Corner Rectangle 4"/>
          <p:cNvSpPr/>
          <p:nvPr/>
        </p:nvSpPr>
        <p:spPr bwMode="auto">
          <a:xfrm flipV="1">
            <a:off x="0" y="0"/>
            <a:ext cx="228600" cy="1981200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7" y="262623"/>
            <a:ext cx="6766560" cy="644740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sz="36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7" name="Round Single Corner Rectangle 6"/>
          <p:cNvSpPr/>
          <p:nvPr/>
        </p:nvSpPr>
        <p:spPr bwMode="auto">
          <a:xfrm flipH="1">
            <a:off x="8839200" y="6380163"/>
            <a:ext cx="304800" cy="477837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rad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0375" y="457200"/>
            <a:ext cx="91122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 Same Side Corner Rectangle 3"/>
          <p:cNvSpPr/>
          <p:nvPr/>
        </p:nvSpPr>
        <p:spPr bwMode="auto">
          <a:xfrm rot="5400000">
            <a:off x="2523818" y="-377982"/>
            <a:ext cx="2131763" cy="7179398"/>
          </a:xfrm>
          <a:prstGeom prst="round2SameRect">
            <a:avLst>
              <a:gd name="adj1" fmla="val 18406"/>
              <a:gd name="adj2" fmla="val 0"/>
            </a:avLst>
          </a:prstGeom>
          <a:solidFill>
            <a:schemeClr val="lt1"/>
          </a:solidFill>
          <a:ln>
            <a:noFill/>
            <a:headEnd type="none" w="med" len="med"/>
            <a:tailEnd type="none" w="med" len="med"/>
          </a:ln>
          <a:effectLst>
            <a:outerShdw blurRad="215900" dist="38100" dir="2700000" sx="102000" sy="102000" algn="tl" rotWithShape="0">
              <a:schemeClr val="tx1">
                <a:alpha val="19000"/>
              </a:scheme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Round Single Corner Rectangle 4"/>
          <p:cNvSpPr/>
          <p:nvPr/>
        </p:nvSpPr>
        <p:spPr bwMode="auto">
          <a:xfrm flipH="1">
            <a:off x="8839200" y="6380163"/>
            <a:ext cx="304800" cy="477837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9" y="2318991"/>
            <a:ext cx="5318102" cy="1785453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sz="44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7" name="Round Single Corner Rectangle 6"/>
          <p:cNvSpPr/>
          <p:nvPr/>
        </p:nvSpPr>
        <p:spPr bwMode="auto">
          <a:xfrm flipV="1">
            <a:off x="0" y="0"/>
            <a:ext cx="227013" cy="5395913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of Presentatio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2667000" y="474663"/>
            <a:ext cx="1231900" cy="768350"/>
          </a:xfrm>
          <a:prstGeom prst="roundRect">
            <a:avLst>
              <a:gd name="adj" fmla="val 29801"/>
            </a:avLst>
          </a:prstGeom>
          <a:solidFill>
            <a:srgbClr val="F294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 Single Corner Rectangle 3"/>
          <p:cNvSpPr/>
          <p:nvPr/>
        </p:nvSpPr>
        <p:spPr bwMode="auto">
          <a:xfrm flipV="1">
            <a:off x="0" y="0"/>
            <a:ext cx="227013" cy="5395913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Round Same Side Corner Rectangle 4"/>
          <p:cNvSpPr/>
          <p:nvPr/>
        </p:nvSpPr>
        <p:spPr>
          <a:xfrm rot="16200000">
            <a:off x="8293894" y="1521619"/>
            <a:ext cx="1355725" cy="34448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pic>
        <p:nvPicPr>
          <p:cNvPr id="6" name="Picture 7" descr="rad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5791200"/>
            <a:ext cx="18256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3"/>
          <p:cNvSpPr>
            <a:spLocks noGrp="1"/>
          </p:cNvSpPr>
          <p:nvPr>
            <p:ph type="title"/>
          </p:nvPr>
        </p:nvSpPr>
        <p:spPr>
          <a:xfrm>
            <a:off x="4016188" y="2614431"/>
            <a:ext cx="4141693" cy="1294181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4033648" y="4131980"/>
            <a:ext cx="4124234" cy="1120775"/>
          </a:xfrm>
          <a:prstGeom prst="rect">
            <a:avLst/>
          </a:prstGeom>
        </p:spPr>
        <p:txBody>
          <a:bodyPr/>
          <a:lstStyle>
            <a:lvl1pPr>
              <a:buNone/>
              <a:defRPr sz="1800" b="1">
                <a:solidFill>
                  <a:schemeClr val="tx1">
                    <a:lumMod val="50000"/>
                  </a:schemeClr>
                </a:solidFill>
              </a:defRPr>
            </a:lvl1pPr>
            <a:lvl2pPr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1720" y="6651171"/>
            <a:ext cx="2817224" cy="206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pic>
        <p:nvPicPr>
          <p:cNvPr id="10" name="Picture 9" descr="iStock_000008560287Medium copy.jpg"/>
          <p:cNvPicPr>
            <a:picLocks noChangeAspect="1"/>
          </p:cNvPicPr>
          <p:nvPr/>
        </p:nvPicPr>
        <p:blipFill>
          <a:blip r:embed="rId3" cstate="print"/>
          <a:srcRect b="18795"/>
          <a:stretch>
            <a:fillRect/>
          </a:stretch>
        </p:blipFill>
        <p:spPr>
          <a:xfrm>
            <a:off x="2026024" y="4077801"/>
            <a:ext cx="1844099" cy="1193446"/>
          </a:xfrm>
          <a:prstGeom prst="roundRect">
            <a:avLst/>
          </a:prstGeom>
        </p:spPr>
      </p:pic>
      <p:pic>
        <p:nvPicPr>
          <p:cNvPr id="11" name="Picture 10" descr="6_lightblu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4937" y="1310779"/>
            <a:ext cx="1628328" cy="1082797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 descr="iStock_000003997841Medium.jpg"/>
          <p:cNvPicPr>
            <a:picLocks noChangeAspect="1"/>
          </p:cNvPicPr>
          <p:nvPr/>
        </p:nvPicPr>
        <p:blipFill>
          <a:blip r:embed="rId5" cstate="print"/>
          <a:srcRect l="8050" r="32655"/>
          <a:stretch>
            <a:fillRect/>
          </a:stretch>
        </p:blipFill>
        <p:spPr>
          <a:xfrm>
            <a:off x="2644589" y="2553537"/>
            <a:ext cx="1237129" cy="1390933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6"/>
          <p:cNvSpPr txBox="1">
            <a:spLocks noChangeArrowheads="1"/>
          </p:cNvSpPr>
          <p:nvPr/>
        </p:nvSpPr>
        <p:spPr bwMode="auto">
          <a:xfrm>
            <a:off x="3352800" y="2209800"/>
            <a:ext cx="5715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  <a:t>Thank You </a:t>
            </a:r>
            <a:br>
              <a:rPr lang="en-US" sz="5400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</a:br>
            <a:r>
              <a:rPr lang="en-US" sz="5400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  <a:t>For Your </a:t>
            </a:r>
            <a:br>
              <a:rPr lang="en-US" sz="5400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</a:br>
            <a:r>
              <a:rPr lang="en-US" sz="5400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  <a:t>Attention</a:t>
            </a:r>
          </a:p>
        </p:txBody>
      </p:sp>
      <p:pic>
        <p:nvPicPr>
          <p:cNvPr id="4" name="Picture 7" descr="rad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5567081"/>
            <a:ext cx="1245979" cy="53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 bwMode="auto">
          <a:xfrm>
            <a:off x="1501775" y="4491038"/>
            <a:ext cx="1628775" cy="995362"/>
          </a:xfrm>
          <a:prstGeom prst="roundRect">
            <a:avLst>
              <a:gd name="adj" fmla="val 29801"/>
            </a:avLst>
          </a:prstGeom>
          <a:solidFill>
            <a:srgbClr val="F294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 Same Side Corner Rectangle 5"/>
          <p:cNvSpPr/>
          <p:nvPr/>
        </p:nvSpPr>
        <p:spPr bwMode="auto">
          <a:xfrm>
            <a:off x="852488" y="6342063"/>
            <a:ext cx="823912" cy="515937"/>
          </a:xfrm>
          <a:prstGeom prst="round2SameRect">
            <a:avLst/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6934200" y="773113"/>
            <a:ext cx="1128713" cy="682625"/>
          </a:xfrm>
          <a:prstGeom prst="roundRect">
            <a:avLst>
              <a:gd name="adj" fmla="val 28881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 Single Corner Rectangle 7"/>
          <p:cNvSpPr/>
          <p:nvPr/>
        </p:nvSpPr>
        <p:spPr bwMode="auto">
          <a:xfrm flipV="1">
            <a:off x="0" y="0"/>
            <a:ext cx="227013" cy="5395913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07100" y="6651171"/>
            <a:ext cx="2951844" cy="206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pic>
        <p:nvPicPr>
          <p:cNvPr id="10" name="Picture 9" descr="iStock_000003997841Medium.jpg"/>
          <p:cNvPicPr>
            <a:picLocks noChangeAspect="1"/>
          </p:cNvPicPr>
          <p:nvPr/>
        </p:nvPicPr>
        <p:blipFill>
          <a:blip r:embed="rId3" cstate="print"/>
          <a:srcRect l="14189" r="40984"/>
          <a:stretch>
            <a:fillRect/>
          </a:stretch>
        </p:blipFill>
        <p:spPr>
          <a:xfrm>
            <a:off x="1506071" y="1890149"/>
            <a:ext cx="1640540" cy="2439804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6651812" y="6087036"/>
            <a:ext cx="2303929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fontAlgn="auto">
              <a:spcAft>
                <a:spcPts val="0"/>
              </a:spcAft>
            </a:pPr>
            <a:r>
              <a:rPr lang="en-US" sz="1600" dirty="0" smtClean="0">
                <a:solidFill>
                  <a:prstClr val="black">
                    <a:lumMod val="75000"/>
                  </a:prstClr>
                </a:solidFill>
                <a:latin typeface="Calibri"/>
                <a:cs typeface="+mn-cs"/>
              </a:rPr>
              <a:t>www.rad.com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Jus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rad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0375" y="457200"/>
            <a:ext cx="91122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 Same Side Corner Rectangle 3"/>
          <p:cNvSpPr/>
          <p:nvPr/>
        </p:nvSpPr>
        <p:spPr bwMode="auto">
          <a:xfrm rot="5400000">
            <a:off x="3505201" y="-3351213"/>
            <a:ext cx="862012" cy="7872413"/>
          </a:xfrm>
          <a:prstGeom prst="round2SameRect">
            <a:avLst>
              <a:gd name="adj1" fmla="val 18406"/>
              <a:gd name="adj2" fmla="val 0"/>
            </a:avLst>
          </a:prstGeom>
          <a:solidFill>
            <a:schemeClr val="lt1"/>
          </a:solidFill>
          <a:ln>
            <a:noFill/>
            <a:headEnd type="none" w="med" len="med"/>
            <a:tailEnd type="none" w="med" len="med"/>
          </a:ln>
          <a:effectLst>
            <a:outerShdw blurRad="215900" dist="38100" dir="2700000" sx="102000" sy="102000" algn="tl" rotWithShape="0">
              <a:schemeClr val="tx1">
                <a:alpha val="19000"/>
              </a:scheme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Round Single Corner Rectangle 4"/>
          <p:cNvSpPr/>
          <p:nvPr/>
        </p:nvSpPr>
        <p:spPr bwMode="auto">
          <a:xfrm flipV="1">
            <a:off x="0" y="0"/>
            <a:ext cx="228600" cy="1981200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7" y="262623"/>
            <a:ext cx="6766560" cy="644740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sz="36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7" name="Round Single Corner Rectangle 6"/>
          <p:cNvSpPr/>
          <p:nvPr/>
        </p:nvSpPr>
        <p:spPr bwMode="auto">
          <a:xfrm flipH="1">
            <a:off x="8839200" y="6380163"/>
            <a:ext cx="304800" cy="477837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7" y="262623"/>
            <a:ext cx="6766560" cy="644740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sz="36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747713" y="1829857"/>
            <a:ext cx="7124700" cy="2665943"/>
          </a:xfrm>
          <a:prstGeom prst="rect">
            <a:avLst/>
          </a:prstGeom>
        </p:spPr>
        <p:txBody>
          <a:bodyPr/>
          <a:lstStyle>
            <a:lvl1pPr marL="225425" indent="-225425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defRPr sz="2200">
                <a:solidFill>
                  <a:srgbClr val="000000"/>
                </a:solidFill>
              </a:defRPr>
            </a:lvl1pPr>
            <a:lvl2pPr marL="576263" indent="-238125">
              <a:lnSpc>
                <a:spcPct val="100000"/>
              </a:lnSpc>
              <a:spcBef>
                <a:spcPts val="600"/>
              </a:spcBef>
              <a:defRPr sz="2000">
                <a:solidFill>
                  <a:srgbClr val="000000"/>
                </a:solidFill>
              </a:defRPr>
            </a:lvl2pPr>
            <a:lvl3pPr marL="857250" indent="-168275">
              <a:lnSpc>
                <a:spcPct val="10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lvl3pPr>
            <a:lvl4pPr marL="1196975" indent="-225425">
              <a:lnSpc>
                <a:spcPct val="100000"/>
              </a:lnSpc>
              <a:spcBef>
                <a:spcPts val="600"/>
              </a:spcBef>
              <a:defRPr sz="1600">
                <a:solidFill>
                  <a:srgbClr val="000000"/>
                </a:solidFill>
              </a:defRPr>
            </a:lvl4pPr>
            <a:lvl5pPr marL="1433513" indent="-180975">
              <a:lnSpc>
                <a:spcPct val="100000"/>
              </a:lnSpc>
              <a:spcBef>
                <a:spcPts val="600"/>
              </a:spcBef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gular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7" descr="rad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0375" y="457200"/>
            <a:ext cx="91122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Round Same Side Corner Rectangle 40"/>
          <p:cNvSpPr/>
          <p:nvPr/>
        </p:nvSpPr>
        <p:spPr bwMode="auto">
          <a:xfrm rot="5400000">
            <a:off x="3505201" y="-3351213"/>
            <a:ext cx="862012" cy="7872413"/>
          </a:xfrm>
          <a:prstGeom prst="round2SameRect">
            <a:avLst>
              <a:gd name="adj1" fmla="val 18406"/>
              <a:gd name="adj2" fmla="val 0"/>
            </a:avLst>
          </a:prstGeom>
          <a:solidFill>
            <a:schemeClr val="lt1"/>
          </a:solidFill>
          <a:ln>
            <a:noFill/>
            <a:headEnd type="none" w="med" len="med"/>
            <a:tailEnd type="none" w="med" len="med"/>
          </a:ln>
          <a:effectLst>
            <a:outerShdw blurRad="215900" dist="38100" dir="2700000" sx="102000" sy="102000" algn="tl" rotWithShape="0">
              <a:schemeClr val="tx1">
                <a:alpha val="19000"/>
              </a:scheme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2" name="Round Single Corner Rectangle 41"/>
          <p:cNvSpPr/>
          <p:nvPr/>
        </p:nvSpPr>
        <p:spPr bwMode="auto">
          <a:xfrm flipV="1">
            <a:off x="0" y="0"/>
            <a:ext cx="228600" cy="1981200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3" name="Round Single Corner Rectangle 42"/>
          <p:cNvSpPr/>
          <p:nvPr/>
        </p:nvSpPr>
        <p:spPr bwMode="auto">
          <a:xfrm flipH="1">
            <a:off x="8839200" y="6380163"/>
            <a:ext cx="304800" cy="477837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4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7" y="262623"/>
            <a:ext cx="6766560" cy="644740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sz="36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747713" y="1829857"/>
            <a:ext cx="7124700" cy="2665943"/>
          </a:xfrm>
          <a:prstGeom prst="rect">
            <a:avLst/>
          </a:prstGeom>
        </p:spPr>
        <p:txBody>
          <a:bodyPr/>
          <a:lstStyle>
            <a:lvl1pPr marL="225425" indent="-225425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defRPr sz="2200">
                <a:solidFill>
                  <a:srgbClr val="000000"/>
                </a:solidFill>
              </a:defRPr>
            </a:lvl1pPr>
            <a:lvl2pPr marL="576263" indent="-238125">
              <a:lnSpc>
                <a:spcPct val="100000"/>
              </a:lnSpc>
              <a:spcBef>
                <a:spcPts val="600"/>
              </a:spcBef>
              <a:defRPr sz="2000">
                <a:solidFill>
                  <a:srgbClr val="000000"/>
                </a:solidFill>
              </a:defRPr>
            </a:lvl2pPr>
            <a:lvl3pPr marL="857250" indent="-168275">
              <a:lnSpc>
                <a:spcPct val="10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lvl3pPr>
            <a:lvl4pPr marL="1196975" indent="-225425">
              <a:lnSpc>
                <a:spcPct val="100000"/>
              </a:lnSpc>
              <a:spcBef>
                <a:spcPts val="600"/>
              </a:spcBef>
              <a:defRPr sz="1600">
                <a:solidFill>
                  <a:srgbClr val="000000"/>
                </a:solidFill>
              </a:defRPr>
            </a:lvl4pPr>
            <a:lvl5pPr marL="1433513" indent="-180975">
              <a:lnSpc>
                <a:spcPct val="100000"/>
              </a:lnSpc>
              <a:spcBef>
                <a:spcPts val="600"/>
              </a:spcBef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gular Slide withou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rad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0375" y="457200"/>
            <a:ext cx="91122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 Same Side Corner Rectangle 3"/>
          <p:cNvSpPr/>
          <p:nvPr/>
        </p:nvSpPr>
        <p:spPr bwMode="auto">
          <a:xfrm rot="5400000">
            <a:off x="3505201" y="-3351213"/>
            <a:ext cx="862012" cy="7872413"/>
          </a:xfrm>
          <a:prstGeom prst="round2SameRect">
            <a:avLst>
              <a:gd name="adj1" fmla="val 18406"/>
              <a:gd name="adj2" fmla="val 0"/>
            </a:avLst>
          </a:prstGeom>
          <a:solidFill>
            <a:schemeClr val="lt1"/>
          </a:solidFill>
          <a:ln>
            <a:noFill/>
            <a:headEnd type="none" w="med" len="med"/>
            <a:tailEnd type="none" w="med" len="med"/>
          </a:ln>
          <a:effectLst>
            <a:outerShdw blurRad="215900" dist="38100" dir="2700000" sx="102000" sy="102000" algn="tl" rotWithShape="0">
              <a:schemeClr val="tx1">
                <a:alpha val="19000"/>
              </a:scheme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Round Single Corner Rectangle 4"/>
          <p:cNvSpPr/>
          <p:nvPr/>
        </p:nvSpPr>
        <p:spPr bwMode="auto">
          <a:xfrm flipV="1">
            <a:off x="0" y="0"/>
            <a:ext cx="228600" cy="1981200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7" y="262623"/>
            <a:ext cx="6766560" cy="644740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sz="36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7" name="Round Single Corner Rectangle 6"/>
          <p:cNvSpPr/>
          <p:nvPr/>
        </p:nvSpPr>
        <p:spPr bwMode="auto">
          <a:xfrm flipH="1">
            <a:off x="8839200" y="6380163"/>
            <a:ext cx="304800" cy="477837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rad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0375" y="457200"/>
            <a:ext cx="91122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 Same Side Corner Rectangle 3"/>
          <p:cNvSpPr/>
          <p:nvPr/>
        </p:nvSpPr>
        <p:spPr bwMode="auto">
          <a:xfrm rot="5400000">
            <a:off x="2523818" y="-377982"/>
            <a:ext cx="2131763" cy="7179398"/>
          </a:xfrm>
          <a:prstGeom prst="round2SameRect">
            <a:avLst>
              <a:gd name="adj1" fmla="val 18406"/>
              <a:gd name="adj2" fmla="val 0"/>
            </a:avLst>
          </a:prstGeom>
          <a:solidFill>
            <a:schemeClr val="lt1"/>
          </a:solidFill>
          <a:ln>
            <a:noFill/>
            <a:headEnd type="none" w="med" len="med"/>
            <a:tailEnd type="none" w="med" len="med"/>
          </a:ln>
          <a:effectLst>
            <a:outerShdw blurRad="215900" dist="38100" dir="2700000" sx="102000" sy="102000" algn="tl" rotWithShape="0">
              <a:schemeClr val="tx1">
                <a:alpha val="19000"/>
              </a:scheme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Round Single Corner Rectangle 4"/>
          <p:cNvSpPr/>
          <p:nvPr/>
        </p:nvSpPr>
        <p:spPr bwMode="auto">
          <a:xfrm flipH="1">
            <a:off x="8839200" y="6380163"/>
            <a:ext cx="304800" cy="477837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9" y="2318991"/>
            <a:ext cx="5318102" cy="1785453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sz="44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7" name="Round Single Corner Rectangle 6"/>
          <p:cNvSpPr/>
          <p:nvPr/>
        </p:nvSpPr>
        <p:spPr bwMode="auto">
          <a:xfrm flipV="1">
            <a:off x="0" y="0"/>
            <a:ext cx="227013" cy="5395913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of Presentatio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2667000" y="474663"/>
            <a:ext cx="1231900" cy="768350"/>
          </a:xfrm>
          <a:prstGeom prst="roundRect">
            <a:avLst>
              <a:gd name="adj" fmla="val 29801"/>
            </a:avLst>
          </a:prstGeom>
          <a:solidFill>
            <a:srgbClr val="F294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 Single Corner Rectangle 3"/>
          <p:cNvSpPr/>
          <p:nvPr/>
        </p:nvSpPr>
        <p:spPr bwMode="auto">
          <a:xfrm flipV="1">
            <a:off x="0" y="0"/>
            <a:ext cx="227013" cy="5395913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Round Same Side Corner Rectangle 4"/>
          <p:cNvSpPr/>
          <p:nvPr/>
        </p:nvSpPr>
        <p:spPr>
          <a:xfrm rot="16200000">
            <a:off x="8293894" y="1521619"/>
            <a:ext cx="1355725" cy="34448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pic>
        <p:nvPicPr>
          <p:cNvPr id="6" name="Picture 7" descr="rad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5791200"/>
            <a:ext cx="18256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3"/>
          <p:cNvSpPr>
            <a:spLocks noGrp="1"/>
          </p:cNvSpPr>
          <p:nvPr>
            <p:ph type="title"/>
          </p:nvPr>
        </p:nvSpPr>
        <p:spPr>
          <a:xfrm>
            <a:off x="4016188" y="2614431"/>
            <a:ext cx="4141693" cy="1294181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4033648" y="4131980"/>
            <a:ext cx="4124234" cy="1120775"/>
          </a:xfrm>
          <a:prstGeom prst="rect">
            <a:avLst/>
          </a:prstGeom>
        </p:spPr>
        <p:txBody>
          <a:bodyPr/>
          <a:lstStyle>
            <a:lvl1pPr>
              <a:buNone/>
              <a:defRPr sz="1800" b="1">
                <a:solidFill>
                  <a:schemeClr val="tx1">
                    <a:lumMod val="50000"/>
                  </a:schemeClr>
                </a:solidFill>
              </a:defRPr>
            </a:lvl1pPr>
            <a:lvl2pPr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1720" y="6651171"/>
            <a:ext cx="2817224" cy="206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pic>
        <p:nvPicPr>
          <p:cNvPr id="10" name="Picture 9" descr="iStock_000008560287Medium copy.jpg"/>
          <p:cNvPicPr>
            <a:picLocks noChangeAspect="1"/>
          </p:cNvPicPr>
          <p:nvPr/>
        </p:nvPicPr>
        <p:blipFill>
          <a:blip r:embed="rId3" cstate="print"/>
          <a:srcRect b="18795"/>
          <a:stretch>
            <a:fillRect/>
          </a:stretch>
        </p:blipFill>
        <p:spPr>
          <a:xfrm>
            <a:off x="2026024" y="4077801"/>
            <a:ext cx="1844099" cy="1193446"/>
          </a:xfrm>
          <a:prstGeom prst="roundRect">
            <a:avLst/>
          </a:prstGeom>
        </p:spPr>
      </p:pic>
      <p:pic>
        <p:nvPicPr>
          <p:cNvPr id="11" name="Picture 10" descr="6_lightblu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4937" y="1310779"/>
            <a:ext cx="1628328" cy="1082797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 descr="iStock_000003997841Medium.jpg"/>
          <p:cNvPicPr>
            <a:picLocks noChangeAspect="1"/>
          </p:cNvPicPr>
          <p:nvPr/>
        </p:nvPicPr>
        <p:blipFill>
          <a:blip r:embed="rId5" cstate="print"/>
          <a:srcRect l="8050" r="32655"/>
          <a:stretch>
            <a:fillRect/>
          </a:stretch>
        </p:blipFill>
        <p:spPr>
          <a:xfrm>
            <a:off x="2644589" y="2553537"/>
            <a:ext cx="1237129" cy="1390933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6"/>
          <p:cNvSpPr txBox="1">
            <a:spLocks noChangeArrowheads="1"/>
          </p:cNvSpPr>
          <p:nvPr/>
        </p:nvSpPr>
        <p:spPr bwMode="auto">
          <a:xfrm>
            <a:off x="3352800" y="2209800"/>
            <a:ext cx="5715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  <a:t>Thank You </a:t>
            </a:r>
            <a:br>
              <a:rPr lang="en-US" sz="5400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</a:br>
            <a:r>
              <a:rPr lang="en-US" sz="5400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  <a:t>For Your </a:t>
            </a:r>
            <a:br>
              <a:rPr lang="en-US" sz="5400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</a:br>
            <a:r>
              <a:rPr lang="en-US" sz="5400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  <a:t>Attention</a:t>
            </a:r>
          </a:p>
        </p:txBody>
      </p:sp>
      <p:pic>
        <p:nvPicPr>
          <p:cNvPr id="4" name="Picture 7" descr="rad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5567081"/>
            <a:ext cx="1245979" cy="53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 bwMode="auto">
          <a:xfrm>
            <a:off x="1501775" y="4491038"/>
            <a:ext cx="1628775" cy="995362"/>
          </a:xfrm>
          <a:prstGeom prst="roundRect">
            <a:avLst>
              <a:gd name="adj" fmla="val 29801"/>
            </a:avLst>
          </a:prstGeom>
          <a:solidFill>
            <a:srgbClr val="F294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 Same Side Corner Rectangle 5"/>
          <p:cNvSpPr/>
          <p:nvPr/>
        </p:nvSpPr>
        <p:spPr bwMode="auto">
          <a:xfrm>
            <a:off x="852488" y="6342063"/>
            <a:ext cx="823912" cy="515937"/>
          </a:xfrm>
          <a:prstGeom prst="round2SameRect">
            <a:avLst/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6934200" y="773113"/>
            <a:ext cx="1128713" cy="682625"/>
          </a:xfrm>
          <a:prstGeom prst="roundRect">
            <a:avLst>
              <a:gd name="adj" fmla="val 28881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 Single Corner Rectangle 7"/>
          <p:cNvSpPr/>
          <p:nvPr/>
        </p:nvSpPr>
        <p:spPr bwMode="auto">
          <a:xfrm flipV="1">
            <a:off x="0" y="0"/>
            <a:ext cx="227013" cy="5395913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07100" y="6651171"/>
            <a:ext cx="2951844" cy="206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pic>
        <p:nvPicPr>
          <p:cNvPr id="10" name="Picture 9" descr="iStock_000003997841Medium.jpg"/>
          <p:cNvPicPr>
            <a:picLocks noChangeAspect="1"/>
          </p:cNvPicPr>
          <p:nvPr/>
        </p:nvPicPr>
        <p:blipFill>
          <a:blip r:embed="rId3" cstate="print"/>
          <a:srcRect l="14189" r="40984"/>
          <a:stretch>
            <a:fillRect/>
          </a:stretch>
        </p:blipFill>
        <p:spPr>
          <a:xfrm>
            <a:off x="1506071" y="1890149"/>
            <a:ext cx="1640540" cy="2439804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6651812" y="6087036"/>
            <a:ext cx="2303929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fontAlgn="auto">
              <a:spcAft>
                <a:spcPts val="0"/>
              </a:spcAft>
            </a:pPr>
            <a:r>
              <a:rPr lang="en-US" sz="1600" dirty="0" smtClean="0">
                <a:solidFill>
                  <a:prstClr val="black">
                    <a:lumMod val="75000"/>
                  </a:prstClr>
                </a:solidFill>
                <a:latin typeface="Calibri"/>
                <a:cs typeface="+mn-cs"/>
              </a:rPr>
              <a:t>www.rad.com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rad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0375" y="457200"/>
            <a:ext cx="91122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 Same Side Corner Rectangle 3"/>
          <p:cNvSpPr/>
          <p:nvPr/>
        </p:nvSpPr>
        <p:spPr bwMode="auto">
          <a:xfrm rot="5400000">
            <a:off x="2523818" y="-377982"/>
            <a:ext cx="2131763" cy="7179398"/>
          </a:xfrm>
          <a:prstGeom prst="round2SameRect">
            <a:avLst>
              <a:gd name="adj1" fmla="val 18406"/>
              <a:gd name="adj2" fmla="val 0"/>
            </a:avLst>
          </a:prstGeom>
          <a:solidFill>
            <a:schemeClr val="lt1"/>
          </a:solidFill>
          <a:ln>
            <a:noFill/>
            <a:headEnd type="none" w="med" len="med"/>
            <a:tailEnd type="none" w="med" len="med"/>
          </a:ln>
          <a:effectLst>
            <a:outerShdw blurRad="215900" dist="38100" dir="2700000" sx="102000" sy="102000" algn="tl" rotWithShape="0">
              <a:schemeClr val="tx1">
                <a:alpha val="19000"/>
              </a:scheme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" name="Round Single Corner Rectangle 4"/>
          <p:cNvSpPr/>
          <p:nvPr/>
        </p:nvSpPr>
        <p:spPr bwMode="auto">
          <a:xfrm flipH="1">
            <a:off x="8839200" y="6380163"/>
            <a:ext cx="304800" cy="477837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9" y="2318991"/>
            <a:ext cx="5318102" cy="1785453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sz="44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7" name="Round Single Corner Rectangle 6"/>
          <p:cNvSpPr/>
          <p:nvPr/>
        </p:nvSpPr>
        <p:spPr bwMode="auto">
          <a:xfrm flipV="1">
            <a:off x="0" y="0"/>
            <a:ext cx="227013" cy="5395913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Jus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rad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0375" y="457200"/>
            <a:ext cx="91122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 Same Side Corner Rectangle 3"/>
          <p:cNvSpPr/>
          <p:nvPr/>
        </p:nvSpPr>
        <p:spPr bwMode="auto">
          <a:xfrm rot="5400000">
            <a:off x="3505201" y="-3351213"/>
            <a:ext cx="862012" cy="7872413"/>
          </a:xfrm>
          <a:prstGeom prst="round2SameRect">
            <a:avLst>
              <a:gd name="adj1" fmla="val 18406"/>
              <a:gd name="adj2" fmla="val 0"/>
            </a:avLst>
          </a:prstGeom>
          <a:solidFill>
            <a:schemeClr val="lt1"/>
          </a:solidFill>
          <a:ln>
            <a:noFill/>
            <a:headEnd type="none" w="med" len="med"/>
            <a:tailEnd type="none" w="med" len="med"/>
          </a:ln>
          <a:effectLst>
            <a:outerShdw blurRad="215900" dist="38100" dir="2700000" sx="102000" sy="102000" algn="tl" rotWithShape="0">
              <a:schemeClr val="tx1">
                <a:alpha val="19000"/>
              </a:scheme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Round Single Corner Rectangle 4"/>
          <p:cNvSpPr/>
          <p:nvPr/>
        </p:nvSpPr>
        <p:spPr bwMode="auto">
          <a:xfrm flipV="1">
            <a:off x="0" y="0"/>
            <a:ext cx="228600" cy="1981200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7" y="262623"/>
            <a:ext cx="6766560" cy="644740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sz="36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7" name="Round Single Corner Rectangle 6"/>
          <p:cNvSpPr/>
          <p:nvPr/>
        </p:nvSpPr>
        <p:spPr bwMode="auto">
          <a:xfrm flipH="1">
            <a:off x="8839200" y="6380163"/>
            <a:ext cx="304800" cy="477837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7" y="262623"/>
            <a:ext cx="6766560" cy="644740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sz="36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747713" y="1829857"/>
            <a:ext cx="7124700" cy="2665943"/>
          </a:xfrm>
          <a:prstGeom prst="rect">
            <a:avLst/>
          </a:prstGeom>
        </p:spPr>
        <p:txBody>
          <a:bodyPr/>
          <a:lstStyle>
            <a:lvl1pPr marL="225425" indent="-225425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defRPr sz="2200">
                <a:solidFill>
                  <a:srgbClr val="000000"/>
                </a:solidFill>
              </a:defRPr>
            </a:lvl1pPr>
            <a:lvl2pPr marL="576263" indent="-238125">
              <a:lnSpc>
                <a:spcPct val="100000"/>
              </a:lnSpc>
              <a:spcBef>
                <a:spcPts val="600"/>
              </a:spcBef>
              <a:defRPr sz="2000">
                <a:solidFill>
                  <a:srgbClr val="000000"/>
                </a:solidFill>
              </a:defRPr>
            </a:lvl2pPr>
            <a:lvl3pPr marL="857250" indent="-168275">
              <a:lnSpc>
                <a:spcPct val="10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lvl3pPr>
            <a:lvl4pPr marL="1196975" indent="-225425">
              <a:lnSpc>
                <a:spcPct val="100000"/>
              </a:lnSpc>
              <a:spcBef>
                <a:spcPts val="600"/>
              </a:spcBef>
              <a:defRPr sz="1600">
                <a:solidFill>
                  <a:srgbClr val="000000"/>
                </a:solidFill>
              </a:defRPr>
            </a:lvl4pPr>
            <a:lvl5pPr marL="1433513" indent="-180975">
              <a:lnSpc>
                <a:spcPct val="100000"/>
              </a:lnSpc>
              <a:spcBef>
                <a:spcPts val="600"/>
              </a:spcBef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gular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7" descr="rad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0375" y="457200"/>
            <a:ext cx="91122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Round Same Side Corner Rectangle 40"/>
          <p:cNvSpPr/>
          <p:nvPr/>
        </p:nvSpPr>
        <p:spPr bwMode="auto">
          <a:xfrm rot="5400000">
            <a:off x="3505201" y="-3351213"/>
            <a:ext cx="862012" cy="7872413"/>
          </a:xfrm>
          <a:prstGeom prst="round2SameRect">
            <a:avLst>
              <a:gd name="adj1" fmla="val 18406"/>
              <a:gd name="adj2" fmla="val 0"/>
            </a:avLst>
          </a:prstGeom>
          <a:solidFill>
            <a:schemeClr val="lt1"/>
          </a:solidFill>
          <a:ln>
            <a:noFill/>
            <a:headEnd type="none" w="med" len="med"/>
            <a:tailEnd type="none" w="med" len="med"/>
          </a:ln>
          <a:effectLst>
            <a:outerShdw blurRad="215900" dist="38100" dir="2700000" sx="102000" sy="102000" algn="tl" rotWithShape="0">
              <a:schemeClr val="tx1">
                <a:alpha val="19000"/>
              </a:scheme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2" name="Round Single Corner Rectangle 41"/>
          <p:cNvSpPr/>
          <p:nvPr/>
        </p:nvSpPr>
        <p:spPr bwMode="auto">
          <a:xfrm flipV="1">
            <a:off x="0" y="0"/>
            <a:ext cx="228600" cy="1981200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3" name="Round Single Corner Rectangle 42"/>
          <p:cNvSpPr/>
          <p:nvPr/>
        </p:nvSpPr>
        <p:spPr bwMode="auto">
          <a:xfrm flipH="1">
            <a:off x="8839200" y="6380163"/>
            <a:ext cx="304800" cy="477837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4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7" y="262623"/>
            <a:ext cx="6766560" cy="644740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sz="36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747713" y="1829857"/>
            <a:ext cx="7124700" cy="2665943"/>
          </a:xfrm>
          <a:prstGeom prst="rect">
            <a:avLst/>
          </a:prstGeom>
        </p:spPr>
        <p:txBody>
          <a:bodyPr/>
          <a:lstStyle>
            <a:lvl1pPr marL="225425" indent="-225425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defRPr sz="2200">
                <a:solidFill>
                  <a:srgbClr val="000000"/>
                </a:solidFill>
              </a:defRPr>
            </a:lvl1pPr>
            <a:lvl2pPr marL="576263" indent="-238125">
              <a:lnSpc>
                <a:spcPct val="100000"/>
              </a:lnSpc>
              <a:spcBef>
                <a:spcPts val="600"/>
              </a:spcBef>
              <a:defRPr sz="2000">
                <a:solidFill>
                  <a:srgbClr val="000000"/>
                </a:solidFill>
              </a:defRPr>
            </a:lvl2pPr>
            <a:lvl3pPr marL="857250" indent="-168275">
              <a:lnSpc>
                <a:spcPct val="10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lvl3pPr>
            <a:lvl4pPr marL="1196975" indent="-225425">
              <a:lnSpc>
                <a:spcPct val="100000"/>
              </a:lnSpc>
              <a:spcBef>
                <a:spcPts val="600"/>
              </a:spcBef>
              <a:defRPr sz="1600">
                <a:solidFill>
                  <a:srgbClr val="000000"/>
                </a:solidFill>
              </a:defRPr>
            </a:lvl4pPr>
            <a:lvl5pPr marL="1433513" indent="-180975">
              <a:lnSpc>
                <a:spcPct val="100000"/>
              </a:lnSpc>
              <a:spcBef>
                <a:spcPts val="600"/>
              </a:spcBef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gular Slide withou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rad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0375" y="457200"/>
            <a:ext cx="91122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 Same Side Corner Rectangle 3"/>
          <p:cNvSpPr/>
          <p:nvPr/>
        </p:nvSpPr>
        <p:spPr bwMode="auto">
          <a:xfrm rot="5400000">
            <a:off x="3505201" y="-3351213"/>
            <a:ext cx="862012" cy="7872413"/>
          </a:xfrm>
          <a:prstGeom prst="round2SameRect">
            <a:avLst>
              <a:gd name="adj1" fmla="val 18406"/>
              <a:gd name="adj2" fmla="val 0"/>
            </a:avLst>
          </a:prstGeom>
          <a:solidFill>
            <a:schemeClr val="lt1"/>
          </a:solidFill>
          <a:ln>
            <a:noFill/>
            <a:headEnd type="none" w="med" len="med"/>
            <a:tailEnd type="none" w="med" len="med"/>
          </a:ln>
          <a:effectLst>
            <a:outerShdw blurRad="215900" dist="38100" dir="2700000" sx="102000" sy="102000" algn="tl" rotWithShape="0">
              <a:schemeClr val="tx1">
                <a:alpha val="19000"/>
              </a:scheme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Round Single Corner Rectangle 4"/>
          <p:cNvSpPr/>
          <p:nvPr/>
        </p:nvSpPr>
        <p:spPr bwMode="auto">
          <a:xfrm flipV="1">
            <a:off x="0" y="0"/>
            <a:ext cx="228600" cy="1981200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7" y="262623"/>
            <a:ext cx="6766560" cy="644740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sz="36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7" name="Round Single Corner Rectangle 6"/>
          <p:cNvSpPr/>
          <p:nvPr/>
        </p:nvSpPr>
        <p:spPr bwMode="auto">
          <a:xfrm flipH="1">
            <a:off x="8839200" y="6380163"/>
            <a:ext cx="304800" cy="477837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rad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0375" y="457200"/>
            <a:ext cx="91122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 Same Side Corner Rectangle 3"/>
          <p:cNvSpPr/>
          <p:nvPr/>
        </p:nvSpPr>
        <p:spPr bwMode="auto">
          <a:xfrm rot="5400000">
            <a:off x="2523818" y="-377982"/>
            <a:ext cx="2131763" cy="7179398"/>
          </a:xfrm>
          <a:prstGeom prst="round2SameRect">
            <a:avLst>
              <a:gd name="adj1" fmla="val 18406"/>
              <a:gd name="adj2" fmla="val 0"/>
            </a:avLst>
          </a:prstGeom>
          <a:solidFill>
            <a:schemeClr val="lt1"/>
          </a:solidFill>
          <a:ln>
            <a:noFill/>
            <a:headEnd type="none" w="med" len="med"/>
            <a:tailEnd type="none" w="med" len="med"/>
          </a:ln>
          <a:effectLst>
            <a:outerShdw blurRad="215900" dist="38100" dir="2700000" sx="102000" sy="102000" algn="tl" rotWithShape="0">
              <a:schemeClr val="tx1">
                <a:alpha val="19000"/>
              </a:scheme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Round Single Corner Rectangle 4"/>
          <p:cNvSpPr/>
          <p:nvPr/>
        </p:nvSpPr>
        <p:spPr bwMode="auto">
          <a:xfrm flipH="1">
            <a:off x="8839200" y="6380163"/>
            <a:ext cx="304800" cy="477837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9" y="2318991"/>
            <a:ext cx="5318102" cy="1785453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sz="44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7" name="Round Single Corner Rectangle 6"/>
          <p:cNvSpPr/>
          <p:nvPr/>
        </p:nvSpPr>
        <p:spPr bwMode="auto">
          <a:xfrm flipV="1">
            <a:off x="0" y="0"/>
            <a:ext cx="227013" cy="5395913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of Presentatio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2667000" y="474663"/>
            <a:ext cx="1231900" cy="768350"/>
          </a:xfrm>
          <a:prstGeom prst="roundRect">
            <a:avLst>
              <a:gd name="adj" fmla="val 29801"/>
            </a:avLst>
          </a:prstGeom>
          <a:solidFill>
            <a:srgbClr val="F294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 Single Corner Rectangle 3"/>
          <p:cNvSpPr/>
          <p:nvPr/>
        </p:nvSpPr>
        <p:spPr bwMode="auto">
          <a:xfrm flipV="1">
            <a:off x="0" y="0"/>
            <a:ext cx="227013" cy="5395913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Round Same Side Corner Rectangle 4"/>
          <p:cNvSpPr/>
          <p:nvPr/>
        </p:nvSpPr>
        <p:spPr>
          <a:xfrm rot="16200000">
            <a:off x="8293894" y="1521619"/>
            <a:ext cx="1355725" cy="34448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pic>
        <p:nvPicPr>
          <p:cNvPr id="6" name="Picture 7" descr="rad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5791200"/>
            <a:ext cx="18256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3"/>
          <p:cNvSpPr>
            <a:spLocks noGrp="1"/>
          </p:cNvSpPr>
          <p:nvPr>
            <p:ph type="title"/>
          </p:nvPr>
        </p:nvSpPr>
        <p:spPr>
          <a:xfrm>
            <a:off x="4016188" y="2614431"/>
            <a:ext cx="4141693" cy="1294181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4033648" y="4131980"/>
            <a:ext cx="4124234" cy="1120775"/>
          </a:xfrm>
          <a:prstGeom prst="rect">
            <a:avLst/>
          </a:prstGeom>
        </p:spPr>
        <p:txBody>
          <a:bodyPr/>
          <a:lstStyle>
            <a:lvl1pPr>
              <a:buNone/>
              <a:defRPr sz="1800" b="1">
                <a:solidFill>
                  <a:schemeClr val="tx1">
                    <a:lumMod val="50000"/>
                  </a:schemeClr>
                </a:solidFill>
              </a:defRPr>
            </a:lvl1pPr>
            <a:lvl2pPr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1720" y="6651171"/>
            <a:ext cx="2817224" cy="206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pic>
        <p:nvPicPr>
          <p:cNvPr id="10" name="Picture 9" descr="iStock_000008560287Medium copy.jpg"/>
          <p:cNvPicPr>
            <a:picLocks noChangeAspect="1"/>
          </p:cNvPicPr>
          <p:nvPr/>
        </p:nvPicPr>
        <p:blipFill>
          <a:blip r:embed="rId3" cstate="print"/>
          <a:srcRect b="18795"/>
          <a:stretch>
            <a:fillRect/>
          </a:stretch>
        </p:blipFill>
        <p:spPr>
          <a:xfrm>
            <a:off x="2026024" y="4077801"/>
            <a:ext cx="1844099" cy="1193446"/>
          </a:xfrm>
          <a:prstGeom prst="roundRect">
            <a:avLst/>
          </a:prstGeom>
        </p:spPr>
      </p:pic>
      <p:pic>
        <p:nvPicPr>
          <p:cNvPr id="11" name="Picture 10" descr="6_lightblu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4937" y="1310779"/>
            <a:ext cx="1628328" cy="1082797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 descr="iStock_000003997841Medium.jpg"/>
          <p:cNvPicPr>
            <a:picLocks noChangeAspect="1"/>
          </p:cNvPicPr>
          <p:nvPr/>
        </p:nvPicPr>
        <p:blipFill>
          <a:blip r:embed="rId5" cstate="print"/>
          <a:srcRect l="8050" r="32655"/>
          <a:stretch>
            <a:fillRect/>
          </a:stretch>
        </p:blipFill>
        <p:spPr>
          <a:xfrm>
            <a:off x="2644589" y="2553537"/>
            <a:ext cx="1237129" cy="1390933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6"/>
          <p:cNvSpPr txBox="1">
            <a:spLocks noChangeArrowheads="1"/>
          </p:cNvSpPr>
          <p:nvPr/>
        </p:nvSpPr>
        <p:spPr bwMode="auto">
          <a:xfrm>
            <a:off x="3352800" y="2209800"/>
            <a:ext cx="5715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  <a:t>Thank You </a:t>
            </a:r>
            <a:br>
              <a:rPr lang="en-US" sz="5400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</a:br>
            <a:r>
              <a:rPr lang="en-US" sz="5400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  <a:t>For Your </a:t>
            </a:r>
            <a:br>
              <a:rPr lang="en-US" sz="5400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</a:br>
            <a:r>
              <a:rPr lang="en-US" sz="5400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  <a:t>Attention</a:t>
            </a:r>
          </a:p>
        </p:txBody>
      </p:sp>
      <p:pic>
        <p:nvPicPr>
          <p:cNvPr id="4" name="Picture 7" descr="rad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5567081"/>
            <a:ext cx="1245979" cy="53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 bwMode="auto">
          <a:xfrm>
            <a:off x="1501775" y="4491038"/>
            <a:ext cx="1628775" cy="995362"/>
          </a:xfrm>
          <a:prstGeom prst="roundRect">
            <a:avLst>
              <a:gd name="adj" fmla="val 29801"/>
            </a:avLst>
          </a:prstGeom>
          <a:solidFill>
            <a:srgbClr val="F294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 Same Side Corner Rectangle 5"/>
          <p:cNvSpPr/>
          <p:nvPr/>
        </p:nvSpPr>
        <p:spPr bwMode="auto">
          <a:xfrm>
            <a:off x="852488" y="6342063"/>
            <a:ext cx="823912" cy="515937"/>
          </a:xfrm>
          <a:prstGeom prst="round2SameRect">
            <a:avLst/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6934200" y="773113"/>
            <a:ext cx="1128713" cy="682625"/>
          </a:xfrm>
          <a:prstGeom prst="roundRect">
            <a:avLst>
              <a:gd name="adj" fmla="val 28881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 Single Corner Rectangle 7"/>
          <p:cNvSpPr/>
          <p:nvPr/>
        </p:nvSpPr>
        <p:spPr bwMode="auto">
          <a:xfrm flipV="1">
            <a:off x="0" y="0"/>
            <a:ext cx="227013" cy="5395913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07100" y="6651171"/>
            <a:ext cx="2951844" cy="206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pic>
        <p:nvPicPr>
          <p:cNvPr id="10" name="Picture 9" descr="iStock_000003997841Medium.jpg"/>
          <p:cNvPicPr>
            <a:picLocks noChangeAspect="1"/>
          </p:cNvPicPr>
          <p:nvPr/>
        </p:nvPicPr>
        <p:blipFill>
          <a:blip r:embed="rId3" cstate="print"/>
          <a:srcRect l="14189" r="40984"/>
          <a:stretch>
            <a:fillRect/>
          </a:stretch>
        </p:blipFill>
        <p:spPr>
          <a:xfrm>
            <a:off x="1506071" y="1890149"/>
            <a:ext cx="1640540" cy="2439804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6651812" y="6087036"/>
            <a:ext cx="2303929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fontAlgn="auto">
              <a:spcAft>
                <a:spcPts val="0"/>
              </a:spcAft>
            </a:pPr>
            <a:r>
              <a:rPr lang="en-US" sz="1600" dirty="0" smtClean="0">
                <a:solidFill>
                  <a:prstClr val="black">
                    <a:lumMod val="75000"/>
                  </a:prstClr>
                </a:solidFill>
                <a:latin typeface="Calibri"/>
                <a:cs typeface="+mn-cs"/>
              </a:rPr>
              <a:t>www.rad.com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Jus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rad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0375" y="457200"/>
            <a:ext cx="91122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 Same Side Corner Rectangle 3"/>
          <p:cNvSpPr/>
          <p:nvPr/>
        </p:nvSpPr>
        <p:spPr bwMode="auto">
          <a:xfrm rot="5400000">
            <a:off x="3505201" y="-3351213"/>
            <a:ext cx="862012" cy="7872413"/>
          </a:xfrm>
          <a:prstGeom prst="round2SameRect">
            <a:avLst>
              <a:gd name="adj1" fmla="val 18406"/>
              <a:gd name="adj2" fmla="val 0"/>
            </a:avLst>
          </a:prstGeom>
          <a:solidFill>
            <a:schemeClr val="lt1"/>
          </a:solidFill>
          <a:ln>
            <a:noFill/>
            <a:headEnd type="none" w="med" len="med"/>
            <a:tailEnd type="none" w="med" len="med"/>
          </a:ln>
          <a:effectLst>
            <a:outerShdw blurRad="215900" dist="38100" dir="2700000" sx="102000" sy="102000" algn="tl" rotWithShape="0">
              <a:schemeClr val="tx1">
                <a:alpha val="19000"/>
              </a:scheme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Round Single Corner Rectangle 4"/>
          <p:cNvSpPr/>
          <p:nvPr/>
        </p:nvSpPr>
        <p:spPr bwMode="auto">
          <a:xfrm flipV="1">
            <a:off x="0" y="0"/>
            <a:ext cx="228600" cy="1981200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7" y="262623"/>
            <a:ext cx="6766560" cy="644740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sz="36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7" name="Round Single Corner Rectangle 6"/>
          <p:cNvSpPr/>
          <p:nvPr/>
        </p:nvSpPr>
        <p:spPr bwMode="auto">
          <a:xfrm flipH="1">
            <a:off x="8839200" y="6380163"/>
            <a:ext cx="304800" cy="477837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7" y="262623"/>
            <a:ext cx="6766560" cy="644740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sz="36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747713" y="1829857"/>
            <a:ext cx="7124700" cy="2665943"/>
          </a:xfrm>
          <a:prstGeom prst="rect">
            <a:avLst/>
          </a:prstGeom>
        </p:spPr>
        <p:txBody>
          <a:bodyPr/>
          <a:lstStyle>
            <a:lvl1pPr marL="225425" indent="-225425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defRPr sz="2200">
                <a:solidFill>
                  <a:srgbClr val="000000"/>
                </a:solidFill>
              </a:defRPr>
            </a:lvl1pPr>
            <a:lvl2pPr marL="576263" indent="-238125">
              <a:lnSpc>
                <a:spcPct val="100000"/>
              </a:lnSpc>
              <a:spcBef>
                <a:spcPts val="600"/>
              </a:spcBef>
              <a:defRPr sz="2000">
                <a:solidFill>
                  <a:srgbClr val="000000"/>
                </a:solidFill>
              </a:defRPr>
            </a:lvl2pPr>
            <a:lvl3pPr marL="857250" indent="-168275">
              <a:lnSpc>
                <a:spcPct val="10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lvl3pPr>
            <a:lvl4pPr marL="1196975" indent="-225425">
              <a:lnSpc>
                <a:spcPct val="100000"/>
              </a:lnSpc>
              <a:spcBef>
                <a:spcPts val="600"/>
              </a:spcBef>
              <a:defRPr sz="1600">
                <a:solidFill>
                  <a:srgbClr val="000000"/>
                </a:solidFill>
              </a:defRPr>
            </a:lvl4pPr>
            <a:lvl5pPr marL="1433513" indent="-180975">
              <a:lnSpc>
                <a:spcPct val="100000"/>
              </a:lnSpc>
              <a:spcBef>
                <a:spcPts val="600"/>
              </a:spcBef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gular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7" descr="rad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0375" y="457200"/>
            <a:ext cx="91122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Round Same Side Corner Rectangle 40"/>
          <p:cNvSpPr/>
          <p:nvPr/>
        </p:nvSpPr>
        <p:spPr bwMode="auto">
          <a:xfrm rot="5400000">
            <a:off x="3505201" y="-3351213"/>
            <a:ext cx="862012" cy="7872413"/>
          </a:xfrm>
          <a:prstGeom prst="round2SameRect">
            <a:avLst>
              <a:gd name="adj1" fmla="val 18406"/>
              <a:gd name="adj2" fmla="val 0"/>
            </a:avLst>
          </a:prstGeom>
          <a:solidFill>
            <a:schemeClr val="lt1"/>
          </a:solidFill>
          <a:ln>
            <a:noFill/>
            <a:headEnd type="none" w="med" len="med"/>
            <a:tailEnd type="none" w="med" len="med"/>
          </a:ln>
          <a:effectLst>
            <a:outerShdw blurRad="215900" dist="38100" dir="2700000" sx="102000" sy="102000" algn="tl" rotWithShape="0">
              <a:schemeClr val="tx1">
                <a:alpha val="19000"/>
              </a:scheme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2" name="Round Single Corner Rectangle 41"/>
          <p:cNvSpPr/>
          <p:nvPr/>
        </p:nvSpPr>
        <p:spPr bwMode="auto">
          <a:xfrm flipV="1">
            <a:off x="0" y="0"/>
            <a:ext cx="228600" cy="1981200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3" name="Round Single Corner Rectangle 42"/>
          <p:cNvSpPr/>
          <p:nvPr/>
        </p:nvSpPr>
        <p:spPr bwMode="auto">
          <a:xfrm flipH="1">
            <a:off x="8839200" y="6380163"/>
            <a:ext cx="304800" cy="477837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4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7" y="262623"/>
            <a:ext cx="6766560" cy="644740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sz="36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747713" y="1829857"/>
            <a:ext cx="7124700" cy="2665943"/>
          </a:xfrm>
          <a:prstGeom prst="rect">
            <a:avLst/>
          </a:prstGeom>
        </p:spPr>
        <p:txBody>
          <a:bodyPr/>
          <a:lstStyle>
            <a:lvl1pPr marL="225425" indent="-225425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defRPr sz="2200">
                <a:solidFill>
                  <a:srgbClr val="000000"/>
                </a:solidFill>
              </a:defRPr>
            </a:lvl1pPr>
            <a:lvl2pPr marL="576263" indent="-238125">
              <a:lnSpc>
                <a:spcPct val="100000"/>
              </a:lnSpc>
              <a:spcBef>
                <a:spcPts val="600"/>
              </a:spcBef>
              <a:defRPr sz="2000">
                <a:solidFill>
                  <a:srgbClr val="000000"/>
                </a:solidFill>
              </a:defRPr>
            </a:lvl2pPr>
            <a:lvl3pPr marL="857250" indent="-168275">
              <a:lnSpc>
                <a:spcPct val="10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lvl3pPr>
            <a:lvl4pPr marL="1196975" indent="-225425">
              <a:lnSpc>
                <a:spcPct val="100000"/>
              </a:lnSpc>
              <a:spcBef>
                <a:spcPts val="600"/>
              </a:spcBef>
              <a:defRPr sz="1600">
                <a:solidFill>
                  <a:srgbClr val="000000"/>
                </a:solidFill>
              </a:defRPr>
            </a:lvl4pPr>
            <a:lvl5pPr marL="1433513" indent="-180975">
              <a:lnSpc>
                <a:spcPct val="100000"/>
              </a:lnSpc>
              <a:spcBef>
                <a:spcPts val="600"/>
              </a:spcBef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of Presentatio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2667000" y="474663"/>
            <a:ext cx="1231900" cy="768350"/>
          </a:xfrm>
          <a:prstGeom prst="roundRect">
            <a:avLst>
              <a:gd name="adj" fmla="val 29801"/>
            </a:avLst>
          </a:prstGeom>
          <a:solidFill>
            <a:srgbClr val="F294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 Single Corner Rectangle 3"/>
          <p:cNvSpPr/>
          <p:nvPr/>
        </p:nvSpPr>
        <p:spPr bwMode="auto">
          <a:xfrm flipV="1">
            <a:off x="0" y="0"/>
            <a:ext cx="227013" cy="5395913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" name="Round Same Side Corner Rectangle 4"/>
          <p:cNvSpPr/>
          <p:nvPr/>
        </p:nvSpPr>
        <p:spPr>
          <a:xfrm rot="16200000">
            <a:off x="8293894" y="1521619"/>
            <a:ext cx="1355725" cy="34448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7" descr="rad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5791200"/>
            <a:ext cx="18256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3"/>
          <p:cNvSpPr>
            <a:spLocks noGrp="1"/>
          </p:cNvSpPr>
          <p:nvPr>
            <p:ph type="title"/>
          </p:nvPr>
        </p:nvSpPr>
        <p:spPr>
          <a:xfrm>
            <a:off x="4016188" y="2614431"/>
            <a:ext cx="4141693" cy="1294181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4033648" y="4131980"/>
            <a:ext cx="4124234" cy="1120775"/>
          </a:xfrm>
          <a:prstGeom prst="rect">
            <a:avLst/>
          </a:prstGeom>
        </p:spPr>
        <p:txBody>
          <a:bodyPr/>
          <a:lstStyle>
            <a:lvl1pPr>
              <a:buNone/>
              <a:defRPr sz="1800" b="1">
                <a:solidFill>
                  <a:schemeClr val="tx1">
                    <a:lumMod val="50000"/>
                  </a:schemeClr>
                </a:solidFill>
              </a:defRPr>
            </a:lvl1pPr>
            <a:lvl2pPr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1720" y="6651171"/>
            <a:ext cx="2817224" cy="206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iStock_000008560287Medium copy.jpg"/>
          <p:cNvPicPr>
            <a:picLocks noChangeAspect="1"/>
          </p:cNvPicPr>
          <p:nvPr/>
        </p:nvPicPr>
        <p:blipFill>
          <a:blip r:embed="rId3" cstate="print"/>
          <a:srcRect b="18795"/>
          <a:stretch>
            <a:fillRect/>
          </a:stretch>
        </p:blipFill>
        <p:spPr>
          <a:xfrm>
            <a:off x="2026024" y="4077801"/>
            <a:ext cx="1844099" cy="1193446"/>
          </a:xfrm>
          <a:prstGeom prst="roundRect">
            <a:avLst/>
          </a:prstGeom>
        </p:spPr>
      </p:pic>
      <p:pic>
        <p:nvPicPr>
          <p:cNvPr id="11" name="Picture 10" descr="6_lightblu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4937" y="1310779"/>
            <a:ext cx="1628328" cy="1082797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 descr="iStock_000003997841Medium.jpg"/>
          <p:cNvPicPr>
            <a:picLocks noChangeAspect="1"/>
          </p:cNvPicPr>
          <p:nvPr/>
        </p:nvPicPr>
        <p:blipFill>
          <a:blip r:embed="rId5" cstate="print"/>
          <a:srcRect l="8050" r="32655"/>
          <a:stretch>
            <a:fillRect/>
          </a:stretch>
        </p:blipFill>
        <p:spPr>
          <a:xfrm>
            <a:off x="2644589" y="2553537"/>
            <a:ext cx="1237129" cy="1390933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gular Slide withou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rad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0375" y="457200"/>
            <a:ext cx="91122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 Same Side Corner Rectangle 3"/>
          <p:cNvSpPr/>
          <p:nvPr/>
        </p:nvSpPr>
        <p:spPr bwMode="auto">
          <a:xfrm rot="5400000">
            <a:off x="3505201" y="-3351213"/>
            <a:ext cx="862012" cy="7872413"/>
          </a:xfrm>
          <a:prstGeom prst="round2SameRect">
            <a:avLst>
              <a:gd name="adj1" fmla="val 18406"/>
              <a:gd name="adj2" fmla="val 0"/>
            </a:avLst>
          </a:prstGeom>
          <a:solidFill>
            <a:schemeClr val="lt1"/>
          </a:solidFill>
          <a:ln>
            <a:noFill/>
            <a:headEnd type="none" w="med" len="med"/>
            <a:tailEnd type="none" w="med" len="med"/>
          </a:ln>
          <a:effectLst>
            <a:outerShdw blurRad="215900" dist="38100" dir="2700000" sx="102000" sy="102000" algn="tl" rotWithShape="0">
              <a:schemeClr val="tx1">
                <a:alpha val="19000"/>
              </a:scheme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Round Single Corner Rectangle 4"/>
          <p:cNvSpPr/>
          <p:nvPr/>
        </p:nvSpPr>
        <p:spPr bwMode="auto">
          <a:xfrm flipV="1">
            <a:off x="0" y="0"/>
            <a:ext cx="228600" cy="1981200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7" y="262623"/>
            <a:ext cx="6766560" cy="644740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sz="36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7" name="Round Single Corner Rectangle 6"/>
          <p:cNvSpPr/>
          <p:nvPr/>
        </p:nvSpPr>
        <p:spPr bwMode="auto">
          <a:xfrm flipH="1">
            <a:off x="8839200" y="6380163"/>
            <a:ext cx="304800" cy="477837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rad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0375" y="457200"/>
            <a:ext cx="91122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 Same Side Corner Rectangle 3"/>
          <p:cNvSpPr/>
          <p:nvPr/>
        </p:nvSpPr>
        <p:spPr bwMode="auto">
          <a:xfrm rot="5400000">
            <a:off x="2523818" y="-377982"/>
            <a:ext cx="2131763" cy="7179398"/>
          </a:xfrm>
          <a:prstGeom prst="round2SameRect">
            <a:avLst>
              <a:gd name="adj1" fmla="val 18406"/>
              <a:gd name="adj2" fmla="val 0"/>
            </a:avLst>
          </a:prstGeom>
          <a:solidFill>
            <a:schemeClr val="lt1"/>
          </a:solidFill>
          <a:ln>
            <a:noFill/>
            <a:headEnd type="none" w="med" len="med"/>
            <a:tailEnd type="none" w="med" len="med"/>
          </a:ln>
          <a:effectLst>
            <a:outerShdw blurRad="215900" dist="38100" dir="2700000" sx="102000" sy="102000" algn="tl" rotWithShape="0">
              <a:schemeClr val="tx1">
                <a:alpha val="19000"/>
              </a:scheme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Round Single Corner Rectangle 4"/>
          <p:cNvSpPr/>
          <p:nvPr/>
        </p:nvSpPr>
        <p:spPr bwMode="auto">
          <a:xfrm flipH="1">
            <a:off x="8839200" y="6380163"/>
            <a:ext cx="304800" cy="477837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9" y="2318991"/>
            <a:ext cx="5318102" cy="1785453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sz="44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7" name="Round Single Corner Rectangle 6"/>
          <p:cNvSpPr/>
          <p:nvPr/>
        </p:nvSpPr>
        <p:spPr bwMode="auto">
          <a:xfrm flipV="1">
            <a:off x="0" y="0"/>
            <a:ext cx="227013" cy="5395913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of Presentatio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2667000" y="474663"/>
            <a:ext cx="1231900" cy="768350"/>
          </a:xfrm>
          <a:prstGeom prst="roundRect">
            <a:avLst>
              <a:gd name="adj" fmla="val 29801"/>
            </a:avLst>
          </a:prstGeom>
          <a:solidFill>
            <a:srgbClr val="F294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 Single Corner Rectangle 3"/>
          <p:cNvSpPr/>
          <p:nvPr/>
        </p:nvSpPr>
        <p:spPr bwMode="auto">
          <a:xfrm flipV="1">
            <a:off x="0" y="0"/>
            <a:ext cx="227013" cy="5395913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Round Same Side Corner Rectangle 4"/>
          <p:cNvSpPr/>
          <p:nvPr/>
        </p:nvSpPr>
        <p:spPr>
          <a:xfrm rot="16200000">
            <a:off x="8293894" y="1521619"/>
            <a:ext cx="1355725" cy="34448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pic>
        <p:nvPicPr>
          <p:cNvPr id="6" name="Picture 7" descr="rad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5791200"/>
            <a:ext cx="18256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3"/>
          <p:cNvSpPr>
            <a:spLocks noGrp="1"/>
          </p:cNvSpPr>
          <p:nvPr>
            <p:ph type="title"/>
          </p:nvPr>
        </p:nvSpPr>
        <p:spPr>
          <a:xfrm>
            <a:off x="4016188" y="2614431"/>
            <a:ext cx="4141693" cy="1294181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4033648" y="4131980"/>
            <a:ext cx="4124234" cy="1120775"/>
          </a:xfrm>
          <a:prstGeom prst="rect">
            <a:avLst/>
          </a:prstGeom>
        </p:spPr>
        <p:txBody>
          <a:bodyPr/>
          <a:lstStyle>
            <a:lvl1pPr>
              <a:buNone/>
              <a:defRPr sz="1800" b="1">
                <a:solidFill>
                  <a:schemeClr val="tx1">
                    <a:lumMod val="50000"/>
                  </a:schemeClr>
                </a:solidFill>
              </a:defRPr>
            </a:lvl1pPr>
            <a:lvl2pPr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1720" y="6651171"/>
            <a:ext cx="2817224" cy="206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pic>
        <p:nvPicPr>
          <p:cNvPr id="10" name="Picture 9" descr="iStock_000008560287Medium copy.jpg"/>
          <p:cNvPicPr>
            <a:picLocks noChangeAspect="1"/>
          </p:cNvPicPr>
          <p:nvPr/>
        </p:nvPicPr>
        <p:blipFill>
          <a:blip r:embed="rId3" cstate="print"/>
          <a:srcRect b="18795"/>
          <a:stretch>
            <a:fillRect/>
          </a:stretch>
        </p:blipFill>
        <p:spPr>
          <a:xfrm>
            <a:off x="2026024" y="4077801"/>
            <a:ext cx="1844099" cy="1193446"/>
          </a:xfrm>
          <a:prstGeom prst="roundRect">
            <a:avLst/>
          </a:prstGeom>
        </p:spPr>
      </p:pic>
      <p:pic>
        <p:nvPicPr>
          <p:cNvPr id="11" name="Picture 10" descr="6_lightblu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4937" y="1310779"/>
            <a:ext cx="1628328" cy="1082797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 descr="iStock_000003997841Medium.jpg"/>
          <p:cNvPicPr>
            <a:picLocks noChangeAspect="1"/>
          </p:cNvPicPr>
          <p:nvPr/>
        </p:nvPicPr>
        <p:blipFill>
          <a:blip r:embed="rId5" cstate="print"/>
          <a:srcRect l="8050" r="32655"/>
          <a:stretch>
            <a:fillRect/>
          </a:stretch>
        </p:blipFill>
        <p:spPr>
          <a:xfrm>
            <a:off x="2644589" y="2553537"/>
            <a:ext cx="1237129" cy="1390933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6"/>
          <p:cNvSpPr txBox="1">
            <a:spLocks noChangeArrowheads="1"/>
          </p:cNvSpPr>
          <p:nvPr/>
        </p:nvSpPr>
        <p:spPr bwMode="auto">
          <a:xfrm>
            <a:off x="3352800" y="2209800"/>
            <a:ext cx="5715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  <a:t>Thank You </a:t>
            </a:r>
            <a:br>
              <a:rPr lang="en-US" sz="5400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</a:br>
            <a:r>
              <a:rPr lang="en-US" sz="5400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  <a:t>For Your </a:t>
            </a:r>
            <a:br>
              <a:rPr lang="en-US" sz="5400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</a:br>
            <a:r>
              <a:rPr lang="en-US" sz="5400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  <a:t>Attention</a:t>
            </a:r>
          </a:p>
        </p:txBody>
      </p:sp>
      <p:pic>
        <p:nvPicPr>
          <p:cNvPr id="4" name="Picture 7" descr="rad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5567081"/>
            <a:ext cx="1245979" cy="53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 bwMode="auto">
          <a:xfrm>
            <a:off x="1501775" y="4491038"/>
            <a:ext cx="1628775" cy="995362"/>
          </a:xfrm>
          <a:prstGeom prst="roundRect">
            <a:avLst>
              <a:gd name="adj" fmla="val 29801"/>
            </a:avLst>
          </a:prstGeom>
          <a:solidFill>
            <a:srgbClr val="F294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 Same Side Corner Rectangle 5"/>
          <p:cNvSpPr/>
          <p:nvPr/>
        </p:nvSpPr>
        <p:spPr bwMode="auto">
          <a:xfrm>
            <a:off x="852488" y="6342063"/>
            <a:ext cx="823912" cy="515937"/>
          </a:xfrm>
          <a:prstGeom prst="round2SameRect">
            <a:avLst/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6934200" y="773113"/>
            <a:ext cx="1128713" cy="682625"/>
          </a:xfrm>
          <a:prstGeom prst="roundRect">
            <a:avLst>
              <a:gd name="adj" fmla="val 28881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 Single Corner Rectangle 7"/>
          <p:cNvSpPr/>
          <p:nvPr/>
        </p:nvSpPr>
        <p:spPr bwMode="auto">
          <a:xfrm flipV="1">
            <a:off x="0" y="0"/>
            <a:ext cx="227013" cy="5395913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07100" y="6651171"/>
            <a:ext cx="2951844" cy="206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pic>
        <p:nvPicPr>
          <p:cNvPr id="10" name="Picture 9" descr="iStock_000003997841Medium.jpg"/>
          <p:cNvPicPr>
            <a:picLocks noChangeAspect="1"/>
          </p:cNvPicPr>
          <p:nvPr/>
        </p:nvPicPr>
        <p:blipFill>
          <a:blip r:embed="rId3" cstate="print"/>
          <a:srcRect l="14189" r="40984"/>
          <a:stretch>
            <a:fillRect/>
          </a:stretch>
        </p:blipFill>
        <p:spPr>
          <a:xfrm>
            <a:off x="1506071" y="1890149"/>
            <a:ext cx="1640540" cy="2439804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6651812" y="6087036"/>
            <a:ext cx="2303929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fontAlgn="auto">
              <a:spcAft>
                <a:spcPts val="0"/>
              </a:spcAft>
            </a:pPr>
            <a:r>
              <a:rPr lang="en-US" sz="1600" dirty="0" smtClean="0">
                <a:solidFill>
                  <a:prstClr val="black">
                    <a:lumMod val="75000"/>
                  </a:prstClr>
                </a:solidFill>
                <a:latin typeface="Calibri"/>
                <a:cs typeface="+mn-cs"/>
              </a:rPr>
              <a:t>www.rad.com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Jus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rad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0375" y="457200"/>
            <a:ext cx="91122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 Same Side Corner Rectangle 3"/>
          <p:cNvSpPr/>
          <p:nvPr/>
        </p:nvSpPr>
        <p:spPr bwMode="auto">
          <a:xfrm rot="5400000">
            <a:off x="3505201" y="-3351213"/>
            <a:ext cx="862012" cy="7872413"/>
          </a:xfrm>
          <a:prstGeom prst="round2SameRect">
            <a:avLst>
              <a:gd name="adj1" fmla="val 18406"/>
              <a:gd name="adj2" fmla="val 0"/>
            </a:avLst>
          </a:prstGeom>
          <a:solidFill>
            <a:schemeClr val="lt1"/>
          </a:solidFill>
          <a:ln>
            <a:noFill/>
            <a:headEnd type="none" w="med" len="med"/>
            <a:tailEnd type="none" w="med" len="med"/>
          </a:ln>
          <a:effectLst>
            <a:outerShdw blurRad="215900" dist="38100" dir="2700000" sx="102000" sy="102000" algn="tl" rotWithShape="0">
              <a:schemeClr val="tx1">
                <a:alpha val="19000"/>
              </a:scheme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Round Single Corner Rectangle 4"/>
          <p:cNvSpPr/>
          <p:nvPr/>
        </p:nvSpPr>
        <p:spPr bwMode="auto">
          <a:xfrm flipV="1">
            <a:off x="0" y="0"/>
            <a:ext cx="228600" cy="1981200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7" y="262623"/>
            <a:ext cx="6766560" cy="644740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sz="36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7" name="Round Single Corner Rectangle 6"/>
          <p:cNvSpPr/>
          <p:nvPr/>
        </p:nvSpPr>
        <p:spPr bwMode="auto">
          <a:xfrm flipH="1">
            <a:off x="8839200" y="6380163"/>
            <a:ext cx="304800" cy="477837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7" y="262623"/>
            <a:ext cx="6766560" cy="644740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sz="36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747713" y="1829857"/>
            <a:ext cx="7124700" cy="2665943"/>
          </a:xfrm>
          <a:prstGeom prst="rect">
            <a:avLst/>
          </a:prstGeom>
        </p:spPr>
        <p:txBody>
          <a:bodyPr/>
          <a:lstStyle>
            <a:lvl1pPr marL="225425" indent="-225425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defRPr sz="2200">
                <a:solidFill>
                  <a:srgbClr val="000000"/>
                </a:solidFill>
              </a:defRPr>
            </a:lvl1pPr>
            <a:lvl2pPr marL="576263" indent="-238125">
              <a:lnSpc>
                <a:spcPct val="100000"/>
              </a:lnSpc>
              <a:spcBef>
                <a:spcPts val="600"/>
              </a:spcBef>
              <a:defRPr sz="2000">
                <a:solidFill>
                  <a:srgbClr val="000000"/>
                </a:solidFill>
              </a:defRPr>
            </a:lvl2pPr>
            <a:lvl3pPr marL="857250" indent="-168275">
              <a:lnSpc>
                <a:spcPct val="10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lvl3pPr>
            <a:lvl4pPr marL="1196975" indent="-225425">
              <a:lnSpc>
                <a:spcPct val="100000"/>
              </a:lnSpc>
              <a:spcBef>
                <a:spcPts val="600"/>
              </a:spcBef>
              <a:defRPr sz="1600">
                <a:solidFill>
                  <a:srgbClr val="000000"/>
                </a:solidFill>
              </a:defRPr>
            </a:lvl4pPr>
            <a:lvl5pPr marL="1433513" indent="-180975">
              <a:lnSpc>
                <a:spcPct val="100000"/>
              </a:lnSpc>
              <a:spcBef>
                <a:spcPts val="600"/>
              </a:spcBef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gular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7" descr="rad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0375" y="457200"/>
            <a:ext cx="91122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Round Same Side Corner Rectangle 40"/>
          <p:cNvSpPr/>
          <p:nvPr/>
        </p:nvSpPr>
        <p:spPr bwMode="auto">
          <a:xfrm rot="5400000">
            <a:off x="3505201" y="-3351213"/>
            <a:ext cx="862012" cy="7872413"/>
          </a:xfrm>
          <a:prstGeom prst="round2SameRect">
            <a:avLst>
              <a:gd name="adj1" fmla="val 18406"/>
              <a:gd name="adj2" fmla="val 0"/>
            </a:avLst>
          </a:prstGeom>
          <a:solidFill>
            <a:schemeClr val="lt1"/>
          </a:solidFill>
          <a:ln>
            <a:noFill/>
            <a:headEnd type="none" w="med" len="med"/>
            <a:tailEnd type="none" w="med" len="med"/>
          </a:ln>
          <a:effectLst>
            <a:outerShdw blurRad="215900" dist="38100" dir="2700000" sx="102000" sy="102000" algn="tl" rotWithShape="0">
              <a:schemeClr val="tx1">
                <a:alpha val="19000"/>
              </a:scheme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2" name="Round Single Corner Rectangle 41"/>
          <p:cNvSpPr/>
          <p:nvPr/>
        </p:nvSpPr>
        <p:spPr bwMode="auto">
          <a:xfrm flipV="1">
            <a:off x="0" y="0"/>
            <a:ext cx="228600" cy="1981200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3" name="Round Single Corner Rectangle 42"/>
          <p:cNvSpPr/>
          <p:nvPr/>
        </p:nvSpPr>
        <p:spPr bwMode="auto">
          <a:xfrm flipH="1">
            <a:off x="8839200" y="6380163"/>
            <a:ext cx="304800" cy="477837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4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7" y="262623"/>
            <a:ext cx="6766560" cy="644740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sz="36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747713" y="1829857"/>
            <a:ext cx="7124700" cy="2665943"/>
          </a:xfrm>
          <a:prstGeom prst="rect">
            <a:avLst/>
          </a:prstGeom>
        </p:spPr>
        <p:txBody>
          <a:bodyPr/>
          <a:lstStyle>
            <a:lvl1pPr marL="225425" indent="-225425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defRPr sz="2200">
                <a:solidFill>
                  <a:srgbClr val="000000"/>
                </a:solidFill>
              </a:defRPr>
            </a:lvl1pPr>
            <a:lvl2pPr marL="576263" indent="-238125">
              <a:lnSpc>
                <a:spcPct val="100000"/>
              </a:lnSpc>
              <a:spcBef>
                <a:spcPts val="600"/>
              </a:spcBef>
              <a:defRPr sz="2000">
                <a:solidFill>
                  <a:srgbClr val="000000"/>
                </a:solidFill>
              </a:defRPr>
            </a:lvl2pPr>
            <a:lvl3pPr marL="857250" indent="-168275">
              <a:lnSpc>
                <a:spcPct val="10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lvl3pPr>
            <a:lvl4pPr marL="1196975" indent="-225425">
              <a:lnSpc>
                <a:spcPct val="100000"/>
              </a:lnSpc>
              <a:spcBef>
                <a:spcPts val="600"/>
              </a:spcBef>
              <a:defRPr sz="1600">
                <a:solidFill>
                  <a:srgbClr val="000000"/>
                </a:solidFill>
              </a:defRPr>
            </a:lvl4pPr>
            <a:lvl5pPr marL="1433513" indent="-180975">
              <a:lnSpc>
                <a:spcPct val="100000"/>
              </a:lnSpc>
              <a:spcBef>
                <a:spcPts val="600"/>
              </a:spcBef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gular Slide withou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rad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0375" y="457200"/>
            <a:ext cx="91122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 Same Side Corner Rectangle 3"/>
          <p:cNvSpPr/>
          <p:nvPr/>
        </p:nvSpPr>
        <p:spPr bwMode="auto">
          <a:xfrm rot="5400000">
            <a:off x="3505201" y="-3351213"/>
            <a:ext cx="862012" cy="7872413"/>
          </a:xfrm>
          <a:prstGeom prst="round2SameRect">
            <a:avLst>
              <a:gd name="adj1" fmla="val 18406"/>
              <a:gd name="adj2" fmla="val 0"/>
            </a:avLst>
          </a:prstGeom>
          <a:solidFill>
            <a:schemeClr val="lt1"/>
          </a:solidFill>
          <a:ln>
            <a:noFill/>
            <a:headEnd type="none" w="med" len="med"/>
            <a:tailEnd type="none" w="med" len="med"/>
          </a:ln>
          <a:effectLst>
            <a:outerShdw blurRad="215900" dist="38100" dir="2700000" sx="102000" sy="102000" algn="tl" rotWithShape="0">
              <a:schemeClr val="tx1">
                <a:alpha val="19000"/>
              </a:scheme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Round Single Corner Rectangle 4"/>
          <p:cNvSpPr/>
          <p:nvPr/>
        </p:nvSpPr>
        <p:spPr bwMode="auto">
          <a:xfrm flipV="1">
            <a:off x="0" y="0"/>
            <a:ext cx="228600" cy="1981200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7" y="262623"/>
            <a:ext cx="6766560" cy="644740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sz="36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7" name="Round Single Corner Rectangle 6"/>
          <p:cNvSpPr/>
          <p:nvPr/>
        </p:nvSpPr>
        <p:spPr bwMode="auto">
          <a:xfrm flipH="1">
            <a:off x="8839200" y="6380163"/>
            <a:ext cx="304800" cy="477837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rad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0375" y="457200"/>
            <a:ext cx="91122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 Same Side Corner Rectangle 3"/>
          <p:cNvSpPr/>
          <p:nvPr/>
        </p:nvSpPr>
        <p:spPr bwMode="auto">
          <a:xfrm rot="5400000">
            <a:off x="2523818" y="-377982"/>
            <a:ext cx="2131763" cy="7179398"/>
          </a:xfrm>
          <a:prstGeom prst="round2SameRect">
            <a:avLst>
              <a:gd name="adj1" fmla="val 18406"/>
              <a:gd name="adj2" fmla="val 0"/>
            </a:avLst>
          </a:prstGeom>
          <a:solidFill>
            <a:schemeClr val="lt1"/>
          </a:solidFill>
          <a:ln>
            <a:noFill/>
            <a:headEnd type="none" w="med" len="med"/>
            <a:tailEnd type="none" w="med" len="med"/>
          </a:ln>
          <a:effectLst>
            <a:outerShdw blurRad="215900" dist="38100" dir="2700000" sx="102000" sy="102000" algn="tl" rotWithShape="0">
              <a:schemeClr val="tx1">
                <a:alpha val="19000"/>
              </a:scheme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Round Single Corner Rectangle 4"/>
          <p:cNvSpPr/>
          <p:nvPr/>
        </p:nvSpPr>
        <p:spPr bwMode="auto">
          <a:xfrm flipH="1">
            <a:off x="8839200" y="6380163"/>
            <a:ext cx="304800" cy="477837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9" y="2318991"/>
            <a:ext cx="5318102" cy="1785453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sz="44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7" name="Round Single Corner Rectangle 6"/>
          <p:cNvSpPr/>
          <p:nvPr/>
        </p:nvSpPr>
        <p:spPr bwMode="auto">
          <a:xfrm flipV="1">
            <a:off x="0" y="0"/>
            <a:ext cx="227013" cy="5395913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of Presentatio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2667000" y="474663"/>
            <a:ext cx="1231900" cy="768350"/>
          </a:xfrm>
          <a:prstGeom prst="roundRect">
            <a:avLst>
              <a:gd name="adj" fmla="val 29801"/>
            </a:avLst>
          </a:prstGeom>
          <a:solidFill>
            <a:srgbClr val="F294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 Single Corner Rectangle 3"/>
          <p:cNvSpPr/>
          <p:nvPr/>
        </p:nvSpPr>
        <p:spPr bwMode="auto">
          <a:xfrm flipV="1">
            <a:off x="0" y="0"/>
            <a:ext cx="227013" cy="5395913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Round Same Side Corner Rectangle 4"/>
          <p:cNvSpPr/>
          <p:nvPr/>
        </p:nvSpPr>
        <p:spPr>
          <a:xfrm rot="16200000">
            <a:off x="8293894" y="1521619"/>
            <a:ext cx="1355725" cy="34448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pic>
        <p:nvPicPr>
          <p:cNvPr id="6" name="Picture 7" descr="rad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5791200"/>
            <a:ext cx="18256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3"/>
          <p:cNvSpPr>
            <a:spLocks noGrp="1"/>
          </p:cNvSpPr>
          <p:nvPr>
            <p:ph type="title"/>
          </p:nvPr>
        </p:nvSpPr>
        <p:spPr>
          <a:xfrm>
            <a:off x="4016188" y="2614431"/>
            <a:ext cx="4141693" cy="1294181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4033648" y="4131980"/>
            <a:ext cx="4124234" cy="1120775"/>
          </a:xfrm>
          <a:prstGeom prst="rect">
            <a:avLst/>
          </a:prstGeom>
        </p:spPr>
        <p:txBody>
          <a:bodyPr/>
          <a:lstStyle>
            <a:lvl1pPr>
              <a:buNone/>
              <a:defRPr sz="1800" b="1">
                <a:solidFill>
                  <a:schemeClr val="tx1">
                    <a:lumMod val="50000"/>
                  </a:schemeClr>
                </a:solidFill>
              </a:defRPr>
            </a:lvl1pPr>
            <a:lvl2pPr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1720" y="6651171"/>
            <a:ext cx="2817224" cy="206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pic>
        <p:nvPicPr>
          <p:cNvPr id="10" name="Picture 9" descr="iStock_000008560287Medium copy.jpg"/>
          <p:cNvPicPr>
            <a:picLocks noChangeAspect="1"/>
          </p:cNvPicPr>
          <p:nvPr/>
        </p:nvPicPr>
        <p:blipFill>
          <a:blip r:embed="rId3" cstate="print"/>
          <a:srcRect b="18795"/>
          <a:stretch>
            <a:fillRect/>
          </a:stretch>
        </p:blipFill>
        <p:spPr>
          <a:xfrm>
            <a:off x="2026024" y="4077801"/>
            <a:ext cx="1844099" cy="1193446"/>
          </a:xfrm>
          <a:prstGeom prst="roundRect">
            <a:avLst/>
          </a:prstGeom>
        </p:spPr>
      </p:pic>
      <p:pic>
        <p:nvPicPr>
          <p:cNvPr id="11" name="Picture 10" descr="6_lightblu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4937" y="1310779"/>
            <a:ext cx="1628328" cy="1082797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 descr="iStock_000003997841Medium.jpg"/>
          <p:cNvPicPr>
            <a:picLocks noChangeAspect="1"/>
          </p:cNvPicPr>
          <p:nvPr/>
        </p:nvPicPr>
        <p:blipFill>
          <a:blip r:embed="rId5" cstate="print"/>
          <a:srcRect l="8050" r="32655"/>
          <a:stretch>
            <a:fillRect/>
          </a:stretch>
        </p:blipFill>
        <p:spPr>
          <a:xfrm>
            <a:off x="2644589" y="2553537"/>
            <a:ext cx="1237129" cy="1390933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6"/>
          <p:cNvSpPr txBox="1">
            <a:spLocks noChangeArrowheads="1"/>
          </p:cNvSpPr>
          <p:nvPr/>
        </p:nvSpPr>
        <p:spPr bwMode="auto">
          <a:xfrm>
            <a:off x="3352800" y="2667000"/>
            <a:ext cx="5715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  <a:t>Thank You </a:t>
            </a:r>
            <a:br>
              <a:rPr lang="en-US" sz="5400" b="1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</a:br>
            <a:r>
              <a:rPr lang="en-US" sz="5400" b="1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  <a:t>For Your </a:t>
            </a:r>
            <a:br>
              <a:rPr lang="en-US" sz="5400" b="1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</a:br>
            <a:r>
              <a:rPr lang="en-US" sz="5400" b="1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  <a:t>Attention</a:t>
            </a:r>
          </a:p>
        </p:txBody>
      </p:sp>
      <p:pic>
        <p:nvPicPr>
          <p:cNvPr id="4" name="Picture 7" descr="rad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5567081"/>
            <a:ext cx="1245979" cy="53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 bwMode="auto">
          <a:xfrm>
            <a:off x="1501775" y="4491038"/>
            <a:ext cx="1628775" cy="995362"/>
          </a:xfrm>
          <a:prstGeom prst="roundRect">
            <a:avLst>
              <a:gd name="adj" fmla="val 29801"/>
            </a:avLst>
          </a:prstGeom>
          <a:solidFill>
            <a:srgbClr val="F294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 Same Side Corner Rectangle 5"/>
          <p:cNvSpPr/>
          <p:nvPr/>
        </p:nvSpPr>
        <p:spPr bwMode="auto">
          <a:xfrm>
            <a:off x="852488" y="6342063"/>
            <a:ext cx="823912" cy="515937"/>
          </a:xfrm>
          <a:prstGeom prst="round2SameRect">
            <a:avLst/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6934200" y="773113"/>
            <a:ext cx="1128713" cy="682625"/>
          </a:xfrm>
          <a:prstGeom prst="roundRect">
            <a:avLst>
              <a:gd name="adj" fmla="val 28881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 Single Corner Rectangle 7"/>
          <p:cNvSpPr/>
          <p:nvPr/>
        </p:nvSpPr>
        <p:spPr bwMode="auto">
          <a:xfrm flipV="1">
            <a:off x="0" y="0"/>
            <a:ext cx="227013" cy="5395913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07100" y="6651171"/>
            <a:ext cx="2951844" cy="206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iStock_000003997841Medium.jpg"/>
          <p:cNvPicPr>
            <a:picLocks noChangeAspect="1"/>
          </p:cNvPicPr>
          <p:nvPr/>
        </p:nvPicPr>
        <p:blipFill>
          <a:blip r:embed="rId3" cstate="print"/>
          <a:srcRect l="14189" r="40984"/>
          <a:stretch>
            <a:fillRect/>
          </a:stretch>
        </p:blipFill>
        <p:spPr>
          <a:xfrm>
            <a:off x="1506071" y="1890149"/>
            <a:ext cx="1640540" cy="2439804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6651812" y="6087036"/>
            <a:ext cx="2303929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www.rad.com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6"/>
          <p:cNvSpPr txBox="1">
            <a:spLocks noChangeArrowheads="1"/>
          </p:cNvSpPr>
          <p:nvPr/>
        </p:nvSpPr>
        <p:spPr bwMode="auto">
          <a:xfrm>
            <a:off x="3352800" y="2209800"/>
            <a:ext cx="5715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  <a:t>Thank You </a:t>
            </a:r>
            <a:br>
              <a:rPr lang="en-US" sz="5400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</a:br>
            <a:r>
              <a:rPr lang="en-US" sz="5400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  <a:t>For Your </a:t>
            </a:r>
            <a:br>
              <a:rPr lang="en-US" sz="5400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</a:br>
            <a:r>
              <a:rPr lang="en-US" sz="5400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  <a:t>Attention</a:t>
            </a:r>
          </a:p>
        </p:txBody>
      </p:sp>
      <p:pic>
        <p:nvPicPr>
          <p:cNvPr id="4" name="Picture 7" descr="rad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5567081"/>
            <a:ext cx="1245979" cy="53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 bwMode="auto">
          <a:xfrm>
            <a:off x="1501775" y="4491038"/>
            <a:ext cx="1628775" cy="995362"/>
          </a:xfrm>
          <a:prstGeom prst="roundRect">
            <a:avLst>
              <a:gd name="adj" fmla="val 29801"/>
            </a:avLst>
          </a:prstGeom>
          <a:solidFill>
            <a:srgbClr val="F294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 Same Side Corner Rectangle 5"/>
          <p:cNvSpPr/>
          <p:nvPr/>
        </p:nvSpPr>
        <p:spPr bwMode="auto">
          <a:xfrm>
            <a:off x="852488" y="6342063"/>
            <a:ext cx="823912" cy="515937"/>
          </a:xfrm>
          <a:prstGeom prst="round2SameRect">
            <a:avLst/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6934200" y="773113"/>
            <a:ext cx="1128713" cy="682625"/>
          </a:xfrm>
          <a:prstGeom prst="roundRect">
            <a:avLst>
              <a:gd name="adj" fmla="val 28881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 Single Corner Rectangle 7"/>
          <p:cNvSpPr/>
          <p:nvPr/>
        </p:nvSpPr>
        <p:spPr bwMode="auto">
          <a:xfrm flipV="1">
            <a:off x="0" y="0"/>
            <a:ext cx="227013" cy="5395913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07100" y="6651171"/>
            <a:ext cx="2951844" cy="206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pic>
        <p:nvPicPr>
          <p:cNvPr id="10" name="Picture 9" descr="iStock_000003997841Medium.jpg"/>
          <p:cNvPicPr>
            <a:picLocks noChangeAspect="1"/>
          </p:cNvPicPr>
          <p:nvPr/>
        </p:nvPicPr>
        <p:blipFill>
          <a:blip r:embed="rId3" cstate="print"/>
          <a:srcRect l="14189" r="40984"/>
          <a:stretch>
            <a:fillRect/>
          </a:stretch>
        </p:blipFill>
        <p:spPr>
          <a:xfrm>
            <a:off x="1506071" y="1890149"/>
            <a:ext cx="1640540" cy="2439804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6651812" y="6087036"/>
            <a:ext cx="2303929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fontAlgn="auto">
              <a:spcAft>
                <a:spcPts val="0"/>
              </a:spcAft>
            </a:pPr>
            <a:r>
              <a:rPr lang="en-US" sz="1600" dirty="0" smtClean="0">
                <a:solidFill>
                  <a:prstClr val="black">
                    <a:lumMod val="75000"/>
                  </a:prstClr>
                </a:solidFill>
                <a:latin typeface="Calibri"/>
                <a:cs typeface="+mn-cs"/>
              </a:rPr>
              <a:t>www.rad.com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Jus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rad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0375" y="457200"/>
            <a:ext cx="91122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 Same Side Corner Rectangle 3"/>
          <p:cNvSpPr/>
          <p:nvPr/>
        </p:nvSpPr>
        <p:spPr bwMode="auto">
          <a:xfrm rot="5400000">
            <a:off x="3505201" y="-3351213"/>
            <a:ext cx="862012" cy="7872413"/>
          </a:xfrm>
          <a:prstGeom prst="round2SameRect">
            <a:avLst>
              <a:gd name="adj1" fmla="val 18406"/>
              <a:gd name="adj2" fmla="val 0"/>
            </a:avLst>
          </a:prstGeom>
          <a:solidFill>
            <a:schemeClr val="lt1"/>
          </a:solidFill>
          <a:ln>
            <a:noFill/>
            <a:headEnd type="none" w="med" len="med"/>
            <a:tailEnd type="none" w="med" len="med"/>
          </a:ln>
          <a:effectLst>
            <a:outerShdw blurRad="215900" dist="38100" dir="2700000" sx="102000" sy="102000" algn="tl" rotWithShape="0">
              <a:schemeClr val="tx1">
                <a:alpha val="19000"/>
              </a:scheme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Round Single Corner Rectangle 4"/>
          <p:cNvSpPr/>
          <p:nvPr/>
        </p:nvSpPr>
        <p:spPr bwMode="auto">
          <a:xfrm flipV="1">
            <a:off x="0" y="0"/>
            <a:ext cx="228600" cy="1981200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7" y="262623"/>
            <a:ext cx="6766560" cy="644740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sz="36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7" name="Round Single Corner Rectangle 6"/>
          <p:cNvSpPr/>
          <p:nvPr/>
        </p:nvSpPr>
        <p:spPr bwMode="auto">
          <a:xfrm flipH="1">
            <a:off x="8839200" y="6380163"/>
            <a:ext cx="304800" cy="477837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7" y="262623"/>
            <a:ext cx="6766560" cy="644740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sz="36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747713" y="1829857"/>
            <a:ext cx="7124700" cy="2665943"/>
          </a:xfrm>
          <a:prstGeom prst="rect">
            <a:avLst/>
          </a:prstGeom>
        </p:spPr>
        <p:txBody>
          <a:bodyPr/>
          <a:lstStyle>
            <a:lvl1pPr marL="225425" indent="-225425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defRPr sz="2200">
                <a:solidFill>
                  <a:srgbClr val="000000"/>
                </a:solidFill>
              </a:defRPr>
            </a:lvl1pPr>
            <a:lvl2pPr marL="576263" indent="-238125">
              <a:lnSpc>
                <a:spcPct val="100000"/>
              </a:lnSpc>
              <a:spcBef>
                <a:spcPts val="600"/>
              </a:spcBef>
              <a:defRPr sz="2000">
                <a:solidFill>
                  <a:srgbClr val="000000"/>
                </a:solidFill>
              </a:defRPr>
            </a:lvl2pPr>
            <a:lvl3pPr marL="857250" indent="-168275">
              <a:lnSpc>
                <a:spcPct val="10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lvl3pPr>
            <a:lvl4pPr marL="1196975" indent="-225425">
              <a:lnSpc>
                <a:spcPct val="100000"/>
              </a:lnSpc>
              <a:spcBef>
                <a:spcPts val="600"/>
              </a:spcBef>
              <a:defRPr sz="1600">
                <a:solidFill>
                  <a:srgbClr val="000000"/>
                </a:solidFill>
              </a:defRPr>
            </a:lvl4pPr>
            <a:lvl5pPr marL="1433513" indent="-180975">
              <a:lnSpc>
                <a:spcPct val="100000"/>
              </a:lnSpc>
              <a:spcBef>
                <a:spcPts val="600"/>
              </a:spcBef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gular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7" descr="rad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0375" y="457200"/>
            <a:ext cx="91122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Round Same Side Corner Rectangle 40"/>
          <p:cNvSpPr/>
          <p:nvPr/>
        </p:nvSpPr>
        <p:spPr bwMode="auto">
          <a:xfrm rot="5400000">
            <a:off x="3505201" y="-3351213"/>
            <a:ext cx="862012" cy="7872413"/>
          </a:xfrm>
          <a:prstGeom prst="round2SameRect">
            <a:avLst>
              <a:gd name="adj1" fmla="val 18406"/>
              <a:gd name="adj2" fmla="val 0"/>
            </a:avLst>
          </a:prstGeom>
          <a:solidFill>
            <a:schemeClr val="lt1"/>
          </a:solidFill>
          <a:ln>
            <a:noFill/>
            <a:headEnd type="none" w="med" len="med"/>
            <a:tailEnd type="none" w="med" len="med"/>
          </a:ln>
          <a:effectLst>
            <a:outerShdw blurRad="215900" dist="38100" dir="2700000" sx="102000" sy="102000" algn="tl" rotWithShape="0">
              <a:schemeClr val="tx1">
                <a:alpha val="19000"/>
              </a:scheme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2" name="Round Single Corner Rectangle 41"/>
          <p:cNvSpPr/>
          <p:nvPr/>
        </p:nvSpPr>
        <p:spPr bwMode="auto">
          <a:xfrm flipV="1">
            <a:off x="0" y="0"/>
            <a:ext cx="228600" cy="1981200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3" name="Round Single Corner Rectangle 42"/>
          <p:cNvSpPr/>
          <p:nvPr/>
        </p:nvSpPr>
        <p:spPr bwMode="auto">
          <a:xfrm flipH="1">
            <a:off x="8839200" y="6380163"/>
            <a:ext cx="304800" cy="477837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4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7" y="262623"/>
            <a:ext cx="6766560" cy="644740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sz="36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747713" y="1829857"/>
            <a:ext cx="7124700" cy="2665943"/>
          </a:xfrm>
          <a:prstGeom prst="rect">
            <a:avLst/>
          </a:prstGeom>
        </p:spPr>
        <p:txBody>
          <a:bodyPr/>
          <a:lstStyle>
            <a:lvl1pPr marL="225425" indent="-225425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defRPr sz="2200">
                <a:solidFill>
                  <a:srgbClr val="000000"/>
                </a:solidFill>
              </a:defRPr>
            </a:lvl1pPr>
            <a:lvl2pPr marL="576263" indent="-238125">
              <a:lnSpc>
                <a:spcPct val="100000"/>
              </a:lnSpc>
              <a:spcBef>
                <a:spcPts val="600"/>
              </a:spcBef>
              <a:defRPr sz="2000">
                <a:solidFill>
                  <a:srgbClr val="000000"/>
                </a:solidFill>
              </a:defRPr>
            </a:lvl2pPr>
            <a:lvl3pPr marL="857250" indent="-168275">
              <a:lnSpc>
                <a:spcPct val="10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lvl3pPr>
            <a:lvl4pPr marL="1196975" indent="-225425">
              <a:lnSpc>
                <a:spcPct val="100000"/>
              </a:lnSpc>
              <a:spcBef>
                <a:spcPts val="600"/>
              </a:spcBef>
              <a:defRPr sz="1600">
                <a:solidFill>
                  <a:srgbClr val="000000"/>
                </a:solidFill>
              </a:defRPr>
            </a:lvl4pPr>
            <a:lvl5pPr marL="1433513" indent="-180975">
              <a:lnSpc>
                <a:spcPct val="100000"/>
              </a:lnSpc>
              <a:spcBef>
                <a:spcPts val="600"/>
              </a:spcBef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gular Slide withou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rad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0375" y="457200"/>
            <a:ext cx="91122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 Same Side Corner Rectangle 3"/>
          <p:cNvSpPr/>
          <p:nvPr/>
        </p:nvSpPr>
        <p:spPr bwMode="auto">
          <a:xfrm rot="5400000">
            <a:off x="3505201" y="-3351213"/>
            <a:ext cx="862012" cy="7872413"/>
          </a:xfrm>
          <a:prstGeom prst="round2SameRect">
            <a:avLst>
              <a:gd name="adj1" fmla="val 18406"/>
              <a:gd name="adj2" fmla="val 0"/>
            </a:avLst>
          </a:prstGeom>
          <a:solidFill>
            <a:schemeClr val="lt1"/>
          </a:solidFill>
          <a:ln>
            <a:noFill/>
            <a:headEnd type="none" w="med" len="med"/>
            <a:tailEnd type="none" w="med" len="med"/>
          </a:ln>
          <a:effectLst>
            <a:outerShdw blurRad="215900" dist="38100" dir="2700000" sx="102000" sy="102000" algn="tl" rotWithShape="0">
              <a:schemeClr val="tx1">
                <a:alpha val="19000"/>
              </a:scheme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Round Single Corner Rectangle 4"/>
          <p:cNvSpPr/>
          <p:nvPr/>
        </p:nvSpPr>
        <p:spPr bwMode="auto">
          <a:xfrm flipV="1">
            <a:off x="0" y="0"/>
            <a:ext cx="228600" cy="1981200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7" y="262623"/>
            <a:ext cx="6766560" cy="644740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sz="36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7" name="Round Single Corner Rectangle 6"/>
          <p:cNvSpPr/>
          <p:nvPr/>
        </p:nvSpPr>
        <p:spPr bwMode="auto">
          <a:xfrm flipH="1">
            <a:off x="8839200" y="6380163"/>
            <a:ext cx="304800" cy="477837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rad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0375" y="457200"/>
            <a:ext cx="91122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 Same Side Corner Rectangle 3"/>
          <p:cNvSpPr/>
          <p:nvPr/>
        </p:nvSpPr>
        <p:spPr bwMode="auto">
          <a:xfrm rot="5400000">
            <a:off x="2523818" y="-377982"/>
            <a:ext cx="2131763" cy="7179398"/>
          </a:xfrm>
          <a:prstGeom prst="round2SameRect">
            <a:avLst>
              <a:gd name="adj1" fmla="val 18406"/>
              <a:gd name="adj2" fmla="val 0"/>
            </a:avLst>
          </a:prstGeom>
          <a:solidFill>
            <a:schemeClr val="lt1"/>
          </a:solidFill>
          <a:ln>
            <a:noFill/>
            <a:headEnd type="none" w="med" len="med"/>
            <a:tailEnd type="none" w="med" len="med"/>
          </a:ln>
          <a:effectLst>
            <a:outerShdw blurRad="215900" dist="38100" dir="2700000" sx="102000" sy="102000" algn="tl" rotWithShape="0">
              <a:schemeClr val="tx1">
                <a:alpha val="19000"/>
              </a:scheme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Round Single Corner Rectangle 4"/>
          <p:cNvSpPr/>
          <p:nvPr/>
        </p:nvSpPr>
        <p:spPr bwMode="auto">
          <a:xfrm flipH="1">
            <a:off x="8839200" y="6380163"/>
            <a:ext cx="304800" cy="477837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9" y="2318991"/>
            <a:ext cx="5318102" cy="1785453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sz="44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7" name="Round Single Corner Rectangle 6"/>
          <p:cNvSpPr/>
          <p:nvPr/>
        </p:nvSpPr>
        <p:spPr bwMode="auto">
          <a:xfrm flipV="1">
            <a:off x="0" y="0"/>
            <a:ext cx="227013" cy="5395913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of Presentatio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2667000" y="474663"/>
            <a:ext cx="1231900" cy="768350"/>
          </a:xfrm>
          <a:prstGeom prst="roundRect">
            <a:avLst>
              <a:gd name="adj" fmla="val 29801"/>
            </a:avLst>
          </a:prstGeom>
          <a:solidFill>
            <a:srgbClr val="F294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 Single Corner Rectangle 3"/>
          <p:cNvSpPr/>
          <p:nvPr/>
        </p:nvSpPr>
        <p:spPr bwMode="auto">
          <a:xfrm flipV="1">
            <a:off x="0" y="0"/>
            <a:ext cx="227013" cy="5395913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Round Same Side Corner Rectangle 4"/>
          <p:cNvSpPr/>
          <p:nvPr/>
        </p:nvSpPr>
        <p:spPr>
          <a:xfrm rot="16200000">
            <a:off x="8293894" y="1521619"/>
            <a:ext cx="1355725" cy="34448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pic>
        <p:nvPicPr>
          <p:cNvPr id="6" name="Picture 7" descr="rad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5791200"/>
            <a:ext cx="18256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3"/>
          <p:cNvSpPr>
            <a:spLocks noGrp="1"/>
          </p:cNvSpPr>
          <p:nvPr>
            <p:ph type="title"/>
          </p:nvPr>
        </p:nvSpPr>
        <p:spPr>
          <a:xfrm>
            <a:off x="4016188" y="2614431"/>
            <a:ext cx="4141693" cy="1294181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4033648" y="4131980"/>
            <a:ext cx="4124234" cy="1120775"/>
          </a:xfrm>
          <a:prstGeom prst="rect">
            <a:avLst/>
          </a:prstGeom>
        </p:spPr>
        <p:txBody>
          <a:bodyPr/>
          <a:lstStyle>
            <a:lvl1pPr>
              <a:buNone/>
              <a:defRPr sz="1800" b="1">
                <a:solidFill>
                  <a:schemeClr val="tx1">
                    <a:lumMod val="50000"/>
                  </a:schemeClr>
                </a:solidFill>
              </a:defRPr>
            </a:lvl1pPr>
            <a:lvl2pPr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1720" y="6651171"/>
            <a:ext cx="2817224" cy="206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pic>
        <p:nvPicPr>
          <p:cNvPr id="10" name="Picture 9" descr="iStock_000008560287Medium copy.jpg"/>
          <p:cNvPicPr>
            <a:picLocks noChangeAspect="1"/>
          </p:cNvPicPr>
          <p:nvPr/>
        </p:nvPicPr>
        <p:blipFill>
          <a:blip r:embed="rId3" cstate="print"/>
          <a:srcRect b="18795"/>
          <a:stretch>
            <a:fillRect/>
          </a:stretch>
        </p:blipFill>
        <p:spPr>
          <a:xfrm>
            <a:off x="2026024" y="4077801"/>
            <a:ext cx="1844099" cy="1193446"/>
          </a:xfrm>
          <a:prstGeom prst="roundRect">
            <a:avLst/>
          </a:prstGeom>
        </p:spPr>
      </p:pic>
      <p:pic>
        <p:nvPicPr>
          <p:cNvPr id="11" name="Picture 10" descr="6_lightblu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4937" y="1310779"/>
            <a:ext cx="1628328" cy="1082797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 descr="iStock_000003997841Medium.jpg"/>
          <p:cNvPicPr>
            <a:picLocks noChangeAspect="1"/>
          </p:cNvPicPr>
          <p:nvPr/>
        </p:nvPicPr>
        <p:blipFill>
          <a:blip r:embed="rId5" cstate="print"/>
          <a:srcRect l="8050" r="32655"/>
          <a:stretch>
            <a:fillRect/>
          </a:stretch>
        </p:blipFill>
        <p:spPr>
          <a:xfrm>
            <a:off x="2644589" y="2553537"/>
            <a:ext cx="1237129" cy="1390933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6"/>
          <p:cNvSpPr txBox="1">
            <a:spLocks noChangeArrowheads="1"/>
          </p:cNvSpPr>
          <p:nvPr/>
        </p:nvSpPr>
        <p:spPr bwMode="auto">
          <a:xfrm>
            <a:off x="3352800" y="2209800"/>
            <a:ext cx="5715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  <a:t>Thank You </a:t>
            </a:r>
            <a:br>
              <a:rPr lang="en-US" sz="5400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</a:br>
            <a:r>
              <a:rPr lang="en-US" sz="5400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  <a:t>For Your </a:t>
            </a:r>
            <a:br>
              <a:rPr lang="en-US" sz="5400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</a:br>
            <a:r>
              <a:rPr lang="en-US" sz="5400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  <a:t>Attention</a:t>
            </a:r>
          </a:p>
        </p:txBody>
      </p:sp>
      <p:pic>
        <p:nvPicPr>
          <p:cNvPr id="4" name="Picture 7" descr="rad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5567081"/>
            <a:ext cx="1245979" cy="53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 bwMode="auto">
          <a:xfrm>
            <a:off x="1501775" y="4491038"/>
            <a:ext cx="1628775" cy="995362"/>
          </a:xfrm>
          <a:prstGeom prst="roundRect">
            <a:avLst>
              <a:gd name="adj" fmla="val 29801"/>
            </a:avLst>
          </a:prstGeom>
          <a:solidFill>
            <a:srgbClr val="F294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 Same Side Corner Rectangle 5"/>
          <p:cNvSpPr/>
          <p:nvPr/>
        </p:nvSpPr>
        <p:spPr bwMode="auto">
          <a:xfrm>
            <a:off x="852488" y="6342063"/>
            <a:ext cx="823912" cy="515937"/>
          </a:xfrm>
          <a:prstGeom prst="round2SameRect">
            <a:avLst/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6934200" y="773113"/>
            <a:ext cx="1128713" cy="682625"/>
          </a:xfrm>
          <a:prstGeom prst="roundRect">
            <a:avLst>
              <a:gd name="adj" fmla="val 28881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 Single Corner Rectangle 7"/>
          <p:cNvSpPr/>
          <p:nvPr/>
        </p:nvSpPr>
        <p:spPr bwMode="auto">
          <a:xfrm flipV="1">
            <a:off x="0" y="0"/>
            <a:ext cx="227013" cy="5395913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07100" y="6651171"/>
            <a:ext cx="2951844" cy="206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pic>
        <p:nvPicPr>
          <p:cNvPr id="10" name="Picture 9" descr="iStock_000003997841Medium.jpg"/>
          <p:cNvPicPr>
            <a:picLocks noChangeAspect="1"/>
          </p:cNvPicPr>
          <p:nvPr/>
        </p:nvPicPr>
        <p:blipFill>
          <a:blip r:embed="rId3" cstate="print"/>
          <a:srcRect l="14189" r="40984"/>
          <a:stretch>
            <a:fillRect/>
          </a:stretch>
        </p:blipFill>
        <p:spPr>
          <a:xfrm>
            <a:off x="1506071" y="1890149"/>
            <a:ext cx="1640540" cy="2439804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6651812" y="6087036"/>
            <a:ext cx="2303929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fontAlgn="auto">
              <a:spcAft>
                <a:spcPts val="0"/>
              </a:spcAft>
            </a:pPr>
            <a:r>
              <a:rPr lang="en-US" sz="1600" dirty="0" smtClean="0">
                <a:solidFill>
                  <a:prstClr val="black">
                    <a:lumMod val="75000"/>
                  </a:prstClr>
                </a:solidFill>
                <a:latin typeface="Calibri"/>
                <a:cs typeface="+mn-cs"/>
              </a:rPr>
              <a:t>www.rad.com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Jus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rad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0375" y="457200"/>
            <a:ext cx="91122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 Same Side Corner Rectangle 3"/>
          <p:cNvSpPr/>
          <p:nvPr/>
        </p:nvSpPr>
        <p:spPr bwMode="auto">
          <a:xfrm rot="5400000">
            <a:off x="3505201" y="-3351213"/>
            <a:ext cx="862012" cy="7872413"/>
          </a:xfrm>
          <a:prstGeom prst="round2SameRect">
            <a:avLst>
              <a:gd name="adj1" fmla="val 18406"/>
              <a:gd name="adj2" fmla="val 0"/>
            </a:avLst>
          </a:prstGeom>
          <a:solidFill>
            <a:schemeClr val="lt1"/>
          </a:solidFill>
          <a:ln>
            <a:noFill/>
            <a:headEnd type="none" w="med" len="med"/>
            <a:tailEnd type="none" w="med" len="med"/>
          </a:ln>
          <a:effectLst>
            <a:outerShdw blurRad="215900" dist="38100" dir="2700000" sx="102000" sy="102000" algn="tl" rotWithShape="0">
              <a:schemeClr val="tx1">
                <a:alpha val="19000"/>
              </a:scheme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Round Single Corner Rectangle 4"/>
          <p:cNvSpPr/>
          <p:nvPr/>
        </p:nvSpPr>
        <p:spPr bwMode="auto">
          <a:xfrm flipV="1">
            <a:off x="0" y="0"/>
            <a:ext cx="228600" cy="1981200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7" y="262623"/>
            <a:ext cx="6766560" cy="644740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sz="36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7" name="Round Single Corner Rectangle 6"/>
          <p:cNvSpPr/>
          <p:nvPr/>
        </p:nvSpPr>
        <p:spPr bwMode="auto">
          <a:xfrm flipH="1">
            <a:off x="8839200" y="6380163"/>
            <a:ext cx="304800" cy="477837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7" y="262623"/>
            <a:ext cx="6766560" cy="644740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sz="36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747713" y="1829857"/>
            <a:ext cx="7124700" cy="2665943"/>
          </a:xfrm>
          <a:prstGeom prst="rect">
            <a:avLst/>
          </a:prstGeom>
        </p:spPr>
        <p:txBody>
          <a:bodyPr/>
          <a:lstStyle>
            <a:lvl1pPr marL="225425" indent="-225425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defRPr sz="2200">
                <a:solidFill>
                  <a:srgbClr val="000000"/>
                </a:solidFill>
              </a:defRPr>
            </a:lvl1pPr>
            <a:lvl2pPr marL="576263" indent="-238125">
              <a:lnSpc>
                <a:spcPct val="100000"/>
              </a:lnSpc>
              <a:spcBef>
                <a:spcPts val="600"/>
              </a:spcBef>
              <a:defRPr sz="2000">
                <a:solidFill>
                  <a:srgbClr val="000000"/>
                </a:solidFill>
              </a:defRPr>
            </a:lvl2pPr>
            <a:lvl3pPr marL="857250" indent="-168275">
              <a:lnSpc>
                <a:spcPct val="10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lvl3pPr>
            <a:lvl4pPr marL="1196975" indent="-225425">
              <a:lnSpc>
                <a:spcPct val="100000"/>
              </a:lnSpc>
              <a:spcBef>
                <a:spcPts val="600"/>
              </a:spcBef>
              <a:defRPr sz="1600">
                <a:solidFill>
                  <a:srgbClr val="000000"/>
                </a:solidFill>
              </a:defRPr>
            </a:lvl4pPr>
            <a:lvl5pPr marL="1433513" indent="-180975">
              <a:lnSpc>
                <a:spcPct val="100000"/>
              </a:lnSpc>
              <a:spcBef>
                <a:spcPts val="600"/>
              </a:spcBef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5" y="12700"/>
            <a:ext cx="6638925" cy="1000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gular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7" descr="rad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0375" y="457200"/>
            <a:ext cx="91122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Round Same Side Corner Rectangle 40"/>
          <p:cNvSpPr/>
          <p:nvPr/>
        </p:nvSpPr>
        <p:spPr bwMode="auto">
          <a:xfrm rot="5400000">
            <a:off x="3505201" y="-3351213"/>
            <a:ext cx="862012" cy="7872413"/>
          </a:xfrm>
          <a:prstGeom prst="round2SameRect">
            <a:avLst>
              <a:gd name="adj1" fmla="val 18406"/>
              <a:gd name="adj2" fmla="val 0"/>
            </a:avLst>
          </a:prstGeom>
          <a:solidFill>
            <a:schemeClr val="lt1"/>
          </a:solidFill>
          <a:ln>
            <a:noFill/>
            <a:headEnd type="none" w="med" len="med"/>
            <a:tailEnd type="none" w="med" len="med"/>
          </a:ln>
          <a:effectLst>
            <a:outerShdw blurRad="215900" dist="38100" dir="2700000" sx="102000" sy="102000" algn="tl" rotWithShape="0">
              <a:schemeClr val="tx1">
                <a:alpha val="19000"/>
              </a:scheme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2" name="Round Single Corner Rectangle 41"/>
          <p:cNvSpPr/>
          <p:nvPr/>
        </p:nvSpPr>
        <p:spPr bwMode="auto">
          <a:xfrm flipV="1">
            <a:off x="0" y="0"/>
            <a:ext cx="228600" cy="1981200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3" name="Round Single Corner Rectangle 42"/>
          <p:cNvSpPr/>
          <p:nvPr/>
        </p:nvSpPr>
        <p:spPr bwMode="auto">
          <a:xfrm flipH="1">
            <a:off x="8839200" y="6380163"/>
            <a:ext cx="304800" cy="477837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4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7" y="262623"/>
            <a:ext cx="6766560" cy="644740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sz="36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747713" y="1829857"/>
            <a:ext cx="7124700" cy="2665943"/>
          </a:xfrm>
          <a:prstGeom prst="rect">
            <a:avLst/>
          </a:prstGeom>
        </p:spPr>
        <p:txBody>
          <a:bodyPr/>
          <a:lstStyle>
            <a:lvl1pPr marL="225425" indent="-225425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defRPr sz="2200">
                <a:solidFill>
                  <a:srgbClr val="000000"/>
                </a:solidFill>
              </a:defRPr>
            </a:lvl1pPr>
            <a:lvl2pPr marL="576263" indent="-238125">
              <a:lnSpc>
                <a:spcPct val="100000"/>
              </a:lnSpc>
              <a:spcBef>
                <a:spcPts val="600"/>
              </a:spcBef>
              <a:defRPr sz="2000">
                <a:solidFill>
                  <a:srgbClr val="000000"/>
                </a:solidFill>
              </a:defRPr>
            </a:lvl2pPr>
            <a:lvl3pPr marL="857250" indent="-168275">
              <a:lnSpc>
                <a:spcPct val="10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lvl3pPr>
            <a:lvl4pPr marL="1196975" indent="-225425">
              <a:lnSpc>
                <a:spcPct val="100000"/>
              </a:lnSpc>
              <a:spcBef>
                <a:spcPts val="600"/>
              </a:spcBef>
              <a:defRPr sz="1600">
                <a:solidFill>
                  <a:srgbClr val="000000"/>
                </a:solidFill>
              </a:defRPr>
            </a:lvl4pPr>
            <a:lvl5pPr marL="1433513" indent="-180975">
              <a:lnSpc>
                <a:spcPct val="100000"/>
              </a:lnSpc>
              <a:spcBef>
                <a:spcPts val="600"/>
              </a:spcBef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gular Slide withou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rad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0375" y="457200"/>
            <a:ext cx="91122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 Same Side Corner Rectangle 3"/>
          <p:cNvSpPr/>
          <p:nvPr/>
        </p:nvSpPr>
        <p:spPr bwMode="auto">
          <a:xfrm rot="5400000">
            <a:off x="3505201" y="-3351213"/>
            <a:ext cx="862012" cy="7872413"/>
          </a:xfrm>
          <a:prstGeom prst="round2SameRect">
            <a:avLst>
              <a:gd name="adj1" fmla="val 18406"/>
              <a:gd name="adj2" fmla="val 0"/>
            </a:avLst>
          </a:prstGeom>
          <a:solidFill>
            <a:schemeClr val="lt1"/>
          </a:solidFill>
          <a:ln>
            <a:noFill/>
            <a:headEnd type="none" w="med" len="med"/>
            <a:tailEnd type="none" w="med" len="med"/>
          </a:ln>
          <a:effectLst>
            <a:outerShdw blurRad="215900" dist="38100" dir="2700000" sx="102000" sy="102000" algn="tl" rotWithShape="0">
              <a:schemeClr val="tx1">
                <a:alpha val="19000"/>
              </a:scheme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Round Single Corner Rectangle 4"/>
          <p:cNvSpPr/>
          <p:nvPr/>
        </p:nvSpPr>
        <p:spPr bwMode="auto">
          <a:xfrm flipV="1">
            <a:off x="0" y="0"/>
            <a:ext cx="228600" cy="1981200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7" y="262623"/>
            <a:ext cx="6766560" cy="644740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sz="36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7" name="Round Single Corner Rectangle 6"/>
          <p:cNvSpPr/>
          <p:nvPr/>
        </p:nvSpPr>
        <p:spPr bwMode="auto">
          <a:xfrm flipH="1">
            <a:off x="8839200" y="6380163"/>
            <a:ext cx="304800" cy="477837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rad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0375" y="457200"/>
            <a:ext cx="91122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 Same Side Corner Rectangle 3"/>
          <p:cNvSpPr/>
          <p:nvPr/>
        </p:nvSpPr>
        <p:spPr bwMode="auto">
          <a:xfrm rot="5400000">
            <a:off x="2523818" y="-377982"/>
            <a:ext cx="2131763" cy="7179398"/>
          </a:xfrm>
          <a:prstGeom prst="round2SameRect">
            <a:avLst>
              <a:gd name="adj1" fmla="val 18406"/>
              <a:gd name="adj2" fmla="val 0"/>
            </a:avLst>
          </a:prstGeom>
          <a:solidFill>
            <a:schemeClr val="lt1"/>
          </a:solidFill>
          <a:ln>
            <a:noFill/>
            <a:headEnd type="none" w="med" len="med"/>
            <a:tailEnd type="none" w="med" len="med"/>
          </a:ln>
          <a:effectLst>
            <a:outerShdw blurRad="215900" dist="38100" dir="2700000" sx="102000" sy="102000" algn="tl" rotWithShape="0">
              <a:schemeClr val="tx1">
                <a:alpha val="19000"/>
              </a:scheme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Round Single Corner Rectangle 4"/>
          <p:cNvSpPr/>
          <p:nvPr/>
        </p:nvSpPr>
        <p:spPr bwMode="auto">
          <a:xfrm flipH="1">
            <a:off x="8839200" y="6380163"/>
            <a:ext cx="304800" cy="477837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9" y="2318991"/>
            <a:ext cx="5318102" cy="1785453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sz="44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7" name="Round Single Corner Rectangle 6"/>
          <p:cNvSpPr/>
          <p:nvPr/>
        </p:nvSpPr>
        <p:spPr bwMode="auto">
          <a:xfrm flipV="1">
            <a:off x="0" y="0"/>
            <a:ext cx="227013" cy="5395913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of Presentatio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2667000" y="474663"/>
            <a:ext cx="1231900" cy="768350"/>
          </a:xfrm>
          <a:prstGeom prst="roundRect">
            <a:avLst>
              <a:gd name="adj" fmla="val 29801"/>
            </a:avLst>
          </a:prstGeom>
          <a:solidFill>
            <a:srgbClr val="F294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 Single Corner Rectangle 3"/>
          <p:cNvSpPr/>
          <p:nvPr/>
        </p:nvSpPr>
        <p:spPr bwMode="auto">
          <a:xfrm flipV="1">
            <a:off x="0" y="0"/>
            <a:ext cx="227013" cy="5395913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Round Same Side Corner Rectangle 4"/>
          <p:cNvSpPr/>
          <p:nvPr/>
        </p:nvSpPr>
        <p:spPr>
          <a:xfrm rot="16200000">
            <a:off x="8293894" y="1521619"/>
            <a:ext cx="1355725" cy="34448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pic>
        <p:nvPicPr>
          <p:cNvPr id="6" name="Picture 7" descr="rad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5791200"/>
            <a:ext cx="18256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3"/>
          <p:cNvSpPr>
            <a:spLocks noGrp="1"/>
          </p:cNvSpPr>
          <p:nvPr>
            <p:ph type="title"/>
          </p:nvPr>
        </p:nvSpPr>
        <p:spPr>
          <a:xfrm>
            <a:off x="4016188" y="2614431"/>
            <a:ext cx="4141693" cy="1294181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4033648" y="4131980"/>
            <a:ext cx="4124234" cy="1120775"/>
          </a:xfrm>
          <a:prstGeom prst="rect">
            <a:avLst/>
          </a:prstGeom>
        </p:spPr>
        <p:txBody>
          <a:bodyPr/>
          <a:lstStyle>
            <a:lvl1pPr>
              <a:buNone/>
              <a:defRPr sz="1800" b="1">
                <a:solidFill>
                  <a:schemeClr val="tx1">
                    <a:lumMod val="50000"/>
                  </a:schemeClr>
                </a:solidFill>
              </a:defRPr>
            </a:lvl1pPr>
            <a:lvl2pPr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1720" y="6651171"/>
            <a:ext cx="2817224" cy="206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pic>
        <p:nvPicPr>
          <p:cNvPr id="10" name="Picture 9" descr="iStock_000008560287Medium copy.jpg"/>
          <p:cNvPicPr>
            <a:picLocks noChangeAspect="1"/>
          </p:cNvPicPr>
          <p:nvPr/>
        </p:nvPicPr>
        <p:blipFill>
          <a:blip r:embed="rId3" cstate="print"/>
          <a:srcRect b="18795"/>
          <a:stretch>
            <a:fillRect/>
          </a:stretch>
        </p:blipFill>
        <p:spPr>
          <a:xfrm>
            <a:off x="2026024" y="4077801"/>
            <a:ext cx="1844099" cy="1193446"/>
          </a:xfrm>
          <a:prstGeom prst="roundRect">
            <a:avLst/>
          </a:prstGeom>
        </p:spPr>
      </p:pic>
      <p:pic>
        <p:nvPicPr>
          <p:cNvPr id="11" name="Picture 10" descr="6_lightblu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4937" y="1310779"/>
            <a:ext cx="1628328" cy="1082797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 descr="iStock_000003997841Medium.jpg"/>
          <p:cNvPicPr>
            <a:picLocks noChangeAspect="1"/>
          </p:cNvPicPr>
          <p:nvPr/>
        </p:nvPicPr>
        <p:blipFill>
          <a:blip r:embed="rId5" cstate="print"/>
          <a:srcRect l="8050" r="32655"/>
          <a:stretch>
            <a:fillRect/>
          </a:stretch>
        </p:blipFill>
        <p:spPr>
          <a:xfrm>
            <a:off x="2644589" y="2553537"/>
            <a:ext cx="1237129" cy="1390933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6"/>
          <p:cNvSpPr txBox="1">
            <a:spLocks noChangeArrowheads="1"/>
          </p:cNvSpPr>
          <p:nvPr/>
        </p:nvSpPr>
        <p:spPr bwMode="auto">
          <a:xfrm>
            <a:off x="3352800" y="2209800"/>
            <a:ext cx="5715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  <a:t>Thank You </a:t>
            </a:r>
            <a:br>
              <a:rPr lang="en-US" sz="5400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</a:br>
            <a:r>
              <a:rPr lang="en-US" sz="5400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  <a:t>For Your </a:t>
            </a:r>
            <a:br>
              <a:rPr lang="en-US" sz="5400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</a:br>
            <a:r>
              <a:rPr lang="en-US" sz="5400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  <a:t>Attention</a:t>
            </a:r>
          </a:p>
        </p:txBody>
      </p:sp>
      <p:pic>
        <p:nvPicPr>
          <p:cNvPr id="4" name="Picture 7" descr="rad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5567081"/>
            <a:ext cx="1245979" cy="53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 bwMode="auto">
          <a:xfrm>
            <a:off x="1501775" y="4491038"/>
            <a:ext cx="1628775" cy="995362"/>
          </a:xfrm>
          <a:prstGeom prst="roundRect">
            <a:avLst>
              <a:gd name="adj" fmla="val 29801"/>
            </a:avLst>
          </a:prstGeom>
          <a:solidFill>
            <a:srgbClr val="F294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 Same Side Corner Rectangle 5"/>
          <p:cNvSpPr/>
          <p:nvPr/>
        </p:nvSpPr>
        <p:spPr bwMode="auto">
          <a:xfrm>
            <a:off x="852488" y="6342063"/>
            <a:ext cx="823912" cy="515937"/>
          </a:xfrm>
          <a:prstGeom prst="round2SameRect">
            <a:avLst/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6934200" y="773113"/>
            <a:ext cx="1128713" cy="682625"/>
          </a:xfrm>
          <a:prstGeom prst="roundRect">
            <a:avLst>
              <a:gd name="adj" fmla="val 28881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 Single Corner Rectangle 7"/>
          <p:cNvSpPr/>
          <p:nvPr/>
        </p:nvSpPr>
        <p:spPr bwMode="auto">
          <a:xfrm flipV="1">
            <a:off x="0" y="0"/>
            <a:ext cx="227013" cy="5395913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07100" y="6651171"/>
            <a:ext cx="2951844" cy="206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pic>
        <p:nvPicPr>
          <p:cNvPr id="10" name="Picture 9" descr="iStock_000003997841Medium.jpg"/>
          <p:cNvPicPr>
            <a:picLocks noChangeAspect="1"/>
          </p:cNvPicPr>
          <p:nvPr/>
        </p:nvPicPr>
        <p:blipFill>
          <a:blip r:embed="rId3" cstate="print"/>
          <a:srcRect l="14189" r="40984"/>
          <a:stretch>
            <a:fillRect/>
          </a:stretch>
        </p:blipFill>
        <p:spPr>
          <a:xfrm>
            <a:off x="1506071" y="1890149"/>
            <a:ext cx="1640540" cy="2439804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6651812" y="6087036"/>
            <a:ext cx="2303929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fontAlgn="auto">
              <a:spcAft>
                <a:spcPts val="0"/>
              </a:spcAft>
            </a:pPr>
            <a:r>
              <a:rPr lang="en-US" sz="1600" dirty="0" smtClean="0">
                <a:solidFill>
                  <a:prstClr val="black">
                    <a:lumMod val="75000"/>
                  </a:prstClr>
                </a:solidFill>
                <a:latin typeface="Calibri"/>
                <a:cs typeface="+mn-cs"/>
              </a:rPr>
              <a:t>www.rad.com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Jus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rad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0375" y="457200"/>
            <a:ext cx="91122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 Same Side Corner Rectangle 3"/>
          <p:cNvSpPr/>
          <p:nvPr/>
        </p:nvSpPr>
        <p:spPr bwMode="auto">
          <a:xfrm rot="5400000">
            <a:off x="3505201" y="-3351213"/>
            <a:ext cx="862012" cy="7872413"/>
          </a:xfrm>
          <a:prstGeom prst="round2SameRect">
            <a:avLst>
              <a:gd name="adj1" fmla="val 18406"/>
              <a:gd name="adj2" fmla="val 0"/>
            </a:avLst>
          </a:prstGeom>
          <a:solidFill>
            <a:schemeClr val="lt1"/>
          </a:solidFill>
          <a:ln>
            <a:noFill/>
            <a:headEnd type="none" w="med" len="med"/>
            <a:tailEnd type="none" w="med" len="med"/>
          </a:ln>
          <a:effectLst>
            <a:outerShdw blurRad="215900" dist="38100" dir="2700000" sx="102000" sy="102000" algn="tl" rotWithShape="0">
              <a:schemeClr val="tx1">
                <a:alpha val="19000"/>
              </a:scheme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Round Single Corner Rectangle 4"/>
          <p:cNvSpPr/>
          <p:nvPr/>
        </p:nvSpPr>
        <p:spPr bwMode="auto">
          <a:xfrm flipV="1">
            <a:off x="0" y="0"/>
            <a:ext cx="228600" cy="1981200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7" y="262623"/>
            <a:ext cx="6766560" cy="644740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sz="36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7" name="Round Single Corner Rectangle 6"/>
          <p:cNvSpPr/>
          <p:nvPr/>
        </p:nvSpPr>
        <p:spPr bwMode="auto">
          <a:xfrm flipH="1">
            <a:off x="8839200" y="6380163"/>
            <a:ext cx="304800" cy="477837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7" y="262623"/>
            <a:ext cx="6766560" cy="644740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sz="36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747713" y="1829857"/>
            <a:ext cx="7124700" cy="2665943"/>
          </a:xfrm>
          <a:prstGeom prst="rect">
            <a:avLst/>
          </a:prstGeom>
        </p:spPr>
        <p:txBody>
          <a:bodyPr/>
          <a:lstStyle>
            <a:lvl1pPr marL="225425" indent="-225425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defRPr sz="2200">
                <a:solidFill>
                  <a:srgbClr val="000000"/>
                </a:solidFill>
              </a:defRPr>
            </a:lvl1pPr>
            <a:lvl2pPr marL="576263" indent="-238125">
              <a:lnSpc>
                <a:spcPct val="100000"/>
              </a:lnSpc>
              <a:spcBef>
                <a:spcPts val="600"/>
              </a:spcBef>
              <a:defRPr sz="2000">
                <a:solidFill>
                  <a:srgbClr val="000000"/>
                </a:solidFill>
              </a:defRPr>
            </a:lvl2pPr>
            <a:lvl3pPr marL="857250" indent="-168275">
              <a:lnSpc>
                <a:spcPct val="10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lvl3pPr>
            <a:lvl4pPr marL="1196975" indent="-225425">
              <a:lnSpc>
                <a:spcPct val="100000"/>
              </a:lnSpc>
              <a:spcBef>
                <a:spcPts val="600"/>
              </a:spcBef>
              <a:defRPr sz="1600">
                <a:solidFill>
                  <a:srgbClr val="000000"/>
                </a:solidFill>
              </a:defRPr>
            </a:lvl4pPr>
            <a:lvl5pPr marL="1433513" indent="-180975">
              <a:lnSpc>
                <a:spcPct val="100000"/>
              </a:lnSpc>
              <a:spcBef>
                <a:spcPts val="600"/>
              </a:spcBef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gular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7" descr="rad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0375" y="457200"/>
            <a:ext cx="91122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Round Same Side Corner Rectangle 40"/>
          <p:cNvSpPr/>
          <p:nvPr/>
        </p:nvSpPr>
        <p:spPr bwMode="auto">
          <a:xfrm rot="5400000">
            <a:off x="3505201" y="-3351213"/>
            <a:ext cx="862012" cy="7872413"/>
          </a:xfrm>
          <a:prstGeom prst="round2SameRect">
            <a:avLst>
              <a:gd name="adj1" fmla="val 18406"/>
              <a:gd name="adj2" fmla="val 0"/>
            </a:avLst>
          </a:prstGeom>
          <a:solidFill>
            <a:schemeClr val="lt1"/>
          </a:solidFill>
          <a:ln>
            <a:noFill/>
            <a:headEnd type="none" w="med" len="med"/>
            <a:tailEnd type="none" w="med" len="med"/>
          </a:ln>
          <a:effectLst>
            <a:outerShdw blurRad="215900" dist="38100" dir="2700000" sx="102000" sy="102000" algn="tl" rotWithShape="0">
              <a:schemeClr val="tx1">
                <a:alpha val="19000"/>
              </a:scheme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2" name="Round Single Corner Rectangle 41"/>
          <p:cNvSpPr/>
          <p:nvPr/>
        </p:nvSpPr>
        <p:spPr bwMode="auto">
          <a:xfrm flipV="1">
            <a:off x="0" y="0"/>
            <a:ext cx="228600" cy="1981200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3" name="Round Single Corner Rectangle 42"/>
          <p:cNvSpPr/>
          <p:nvPr/>
        </p:nvSpPr>
        <p:spPr bwMode="auto">
          <a:xfrm flipH="1">
            <a:off x="8839200" y="6380163"/>
            <a:ext cx="304800" cy="477837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4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7" y="262623"/>
            <a:ext cx="6766560" cy="644740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sz="36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747713" y="1829857"/>
            <a:ext cx="7124700" cy="2665943"/>
          </a:xfrm>
          <a:prstGeom prst="rect">
            <a:avLst/>
          </a:prstGeom>
        </p:spPr>
        <p:txBody>
          <a:bodyPr/>
          <a:lstStyle>
            <a:lvl1pPr marL="225425" indent="-225425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defRPr sz="2200">
                <a:solidFill>
                  <a:srgbClr val="000000"/>
                </a:solidFill>
              </a:defRPr>
            </a:lvl1pPr>
            <a:lvl2pPr marL="576263" indent="-238125">
              <a:lnSpc>
                <a:spcPct val="100000"/>
              </a:lnSpc>
              <a:spcBef>
                <a:spcPts val="600"/>
              </a:spcBef>
              <a:defRPr sz="2000">
                <a:solidFill>
                  <a:srgbClr val="000000"/>
                </a:solidFill>
              </a:defRPr>
            </a:lvl2pPr>
            <a:lvl3pPr marL="857250" indent="-168275">
              <a:lnSpc>
                <a:spcPct val="10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lvl3pPr>
            <a:lvl4pPr marL="1196975" indent="-225425">
              <a:lnSpc>
                <a:spcPct val="100000"/>
              </a:lnSpc>
              <a:spcBef>
                <a:spcPts val="600"/>
              </a:spcBef>
              <a:defRPr sz="1600">
                <a:solidFill>
                  <a:srgbClr val="000000"/>
                </a:solidFill>
              </a:defRPr>
            </a:lvl4pPr>
            <a:lvl5pPr marL="1433513" indent="-180975">
              <a:lnSpc>
                <a:spcPct val="100000"/>
              </a:lnSpc>
              <a:spcBef>
                <a:spcPts val="600"/>
              </a:spcBef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gular Slide withou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rad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0375" y="457200"/>
            <a:ext cx="91122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 Same Side Corner Rectangle 3"/>
          <p:cNvSpPr/>
          <p:nvPr/>
        </p:nvSpPr>
        <p:spPr bwMode="auto">
          <a:xfrm rot="5400000">
            <a:off x="3505201" y="-3351213"/>
            <a:ext cx="862012" cy="7872413"/>
          </a:xfrm>
          <a:prstGeom prst="round2SameRect">
            <a:avLst>
              <a:gd name="adj1" fmla="val 18406"/>
              <a:gd name="adj2" fmla="val 0"/>
            </a:avLst>
          </a:prstGeom>
          <a:solidFill>
            <a:schemeClr val="lt1"/>
          </a:solidFill>
          <a:ln>
            <a:noFill/>
            <a:headEnd type="none" w="med" len="med"/>
            <a:tailEnd type="none" w="med" len="med"/>
          </a:ln>
          <a:effectLst>
            <a:outerShdw blurRad="215900" dist="38100" dir="2700000" sx="102000" sy="102000" algn="tl" rotWithShape="0">
              <a:schemeClr val="tx1">
                <a:alpha val="19000"/>
              </a:scheme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Round Single Corner Rectangle 4"/>
          <p:cNvSpPr/>
          <p:nvPr/>
        </p:nvSpPr>
        <p:spPr bwMode="auto">
          <a:xfrm flipV="1">
            <a:off x="0" y="0"/>
            <a:ext cx="228600" cy="1981200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7" y="262623"/>
            <a:ext cx="6766560" cy="644740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sz="36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7" name="Round Single Corner Rectangle 6"/>
          <p:cNvSpPr/>
          <p:nvPr/>
        </p:nvSpPr>
        <p:spPr bwMode="auto">
          <a:xfrm flipH="1">
            <a:off x="8839200" y="6380163"/>
            <a:ext cx="304800" cy="477837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rad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0375" y="457200"/>
            <a:ext cx="91122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 Same Side Corner Rectangle 3"/>
          <p:cNvSpPr/>
          <p:nvPr/>
        </p:nvSpPr>
        <p:spPr bwMode="auto">
          <a:xfrm rot="5400000">
            <a:off x="2523818" y="-377982"/>
            <a:ext cx="2131763" cy="7179398"/>
          </a:xfrm>
          <a:prstGeom prst="round2SameRect">
            <a:avLst>
              <a:gd name="adj1" fmla="val 18406"/>
              <a:gd name="adj2" fmla="val 0"/>
            </a:avLst>
          </a:prstGeom>
          <a:solidFill>
            <a:schemeClr val="lt1"/>
          </a:solidFill>
          <a:ln>
            <a:noFill/>
            <a:headEnd type="none" w="med" len="med"/>
            <a:tailEnd type="none" w="med" len="med"/>
          </a:ln>
          <a:effectLst>
            <a:outerShdw blurRad="215900" dist="38100" dir="2700000" sx="102000" sy="102000" algn="tl" rotWithShape="0">
              <a:schemeClr val="tx1">
                <a:alpha val="19000"/>
              </a:scheme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Round Single Corner Rectangle 4"/>
          <p:cNvSpPr/>
          <p:nvPr/>
        </p:nvSpPr>
        <p:spPr bwMode="auto">
          <a:xfrm flipH="1">
            <a:off x="8839200" y="6380163"/>
            <a:ext cx="304800" cy="477837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9" y="2318991"/>
            <a:ext cx="5318102" cy="1785453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sz="44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7" name="Round Single Corner Rectangle 6"/>
          <p:cNvSpPr/>
          <p:nvPr/>
        </p:nvSpPr>
        <p:spPr bwMode="auto">
          <a:xfrm flipV="1">
            <a:off x="0" y="0"/>
            <a:ext cx="227013" cy="5395913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of Presentatio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2667000" y="474663"/>
            <a:ext cx="1231900" cy="768350"/>
          </a:xfrm>
          <a:prstGeom prst="roundRect">
            <a:avLst>
              <a:gd name="adj" fmla="val 29801"/>
            </a:avLst>
          </a:prstGeom>
          <a:solidFill>
            <a:srgbClr val="F294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 Single Corner Rectangle 3"/>
          <p:cNvSpPr/>
          <p:nvPr/>
        </p:nvSpPr>
        <p:spPr bwMode="auto">
          <a:xfrm flipV="1">
            <a:off x="0" y="0"/>
            <a:ext cx="227013" cy="5395913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Round Same Side Corner Rectangle 4"/>
          <p:cNvSpPr/>
          <p:nvPr/>
        </p:nvSpPr>
        <p:spPr>
          <a:xfrm rot="16200000">
            <a:off x="8293894" y="1521619"/>
            <a:ext cx="1355725" cy="34448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pic>
        <p:nvPicPr>
          <p:cNvPr id="6" name="Picture 7" descr="rad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5791200"/>
            <a:ext cx="18256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3"/>
          <p:cNvSpPr>
            <a:spLocks noGrp="1"/>
          </p:cNvSpPr>
          <p:nvPr>
            <p:ph type="title"/>
          </p:nvPr>
        </p:nvSpPr>
        <p:spPr>
          <a:xfrm>
            <a:off x="4016188" y="2614431"/>
            <a:ext cx="4141693" cy="1294181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4033648" y="4131980"/>
            <a:ext cx="4124234" cy="1120775"/>
          </a:xfrm>
          <a:prstGeom prst="rect">
            <a:avLst/>
          </a:prstGeom>
        </p:spPr>
        <p:txBody>
          <a:bodyPr/>
          <a:lstStyle>
            <a:lvl1pPr>
              <a:buNone/>
              <a:defRPr sz="1800" b="1">
                <a:solidFill>
                  <a:schemeClr val="tx1">
                    <a:lumMod val="50000"/>
                  </a:schemeClr>
                </a:solidFill>
              </a:defRPr>
            </a:lvl1pPr>
            <a:lvl2pPr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1720" y="6651171"/>
            <a:ext cx="2817224" cy="206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pic>
        <p:nvPicPr>
          <p:cNvPr id="10" name="Picture 9" descr="iStock_000008560287Medium copy.jpg"/>
          <p:cNvPicPr>
            <a:picLocks noChangeAspect="1"/>
          </p:cNvPicPr>
          <p:nvPr/>
        </p:nvPicPr>
        <p:blipFill>
          <a:blip r:embed="rId3" cstate="print"/>
          <a:srcRect b="18795"/>
          <a:stretch>
            <a:fillRect/>
          </a:stretch>
        </p:blipFill>
        <p:spPr>
          <a:xfrm>
            <a:off x="2026024" y="4077801"/>
            <a:ext cx="1844099" cy="1193446"/>
          </a:xfrm>
          <a:prstGeom prst="roundRect">
            <a:avLst/>
          </a:prstGeom>
        </p:spPr>
      </p:pic>
      <p:pic>
        <p:nvPicPr>
          <p:cNvPr id="11" name="Picture 10" descr="6_lightblu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4937" y="1310779"/>
            <a:ext cx="1628328" cy="1082797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 descr="iStock_000003997841Medium.jpg"/>
          <p:cNvPicPr>
            <a:picLocks noChangeAspect="1"/>
          </p:cNvPicPr>
          <p:nvPr/>
        </p:nvPicPr>
        <p:blipFill>
          <a:blip r:embed="rId5" cstate="print"/>
          <a:srcRect l="8050" r="32655"/>
          <a:stretch>
            <a:fillRect/>
          </a:stretch>
        </p:blipFill>
        <p:spPr>
          <a:xfrm>
            <a:off x="2644589" y="2553537"/>
            <a:ext cx="1237129" cy="1390933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6"/>
          <p:cNvSpPr txBox="1">
            <a:spLocks noChangeArrowheads="1"/>
          </p:cNvSpPr>
          <p:nvPr/>
        </p:nvSpPr>
        <p:spPr bwMode="auto">
          <a:xfrm>
            <a:off x="3352800" y="2209800"/>
            <a:ext cx="5715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  <a:t>Thank You </a:t>
            </a:r>
            <a:br>
              <a:rPr lang="en-US" sz="5400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</a:br>
            <a:r>
              <a:rPr lang="en-US" sz="5400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  <a:t>For Your </a:t>
            </a:r>
            <a:br>
              <a:rPr lang="en-US" sz="5400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</a:br>
            <a:r>
              <a:rPr lang="en-US" sz="5400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  <a:t>Attention</a:t>
            </a:r>
          </a:p>
        </p:txBody>
      </p:sp>
      <p:pic>
        <p:nvPicPr>
          <p:cNvPr id="4" name="Picture 7" descr="rad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5567081"/>
            <a:ext cx="1245979" cy="53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 bwMode="auto">
          <a:xfrm>
            <a:off x="1501775" y="4491038"/>
            <a:ext cx="1628775" cy="995362"/>
          </a:xfrm>
          <a:prstGeom prst="roundRect">
            <a:avLst>
              <a:gd name="adj" fmla="val 29801"/>
            </a:avLst>
          </a:prstGeom>
          <a:solidFill>
            <a:srgbClr val="F294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 Same Side Corner Rectangle 5"/>
          <p:cNvSpPr/>
          <p:nvPr/>
        </p:nvSpPr>
        <p:spPr bwMode="auto">
          <a:xfrm>
            <a:off x="852488" y="6342063"/>
            <a:ext cx="823912" cy="515937"/>
          </a:xfrm>
          <a:prstGeom prst="round2SameRect">
            <a:avLst/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6934200" y="773113"/>
            <a:ext cx="1128713" cy="682625"/>
          </a:xfrm>
          <a:prstGeom prst="roundRect">
            <a:avLst>
              <a:gd name="adj" fmla="val 28881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 Single Corner Rectangle 7"/>
          <p:cNvSpPr/>
          <p:nvPr/>
        </p:nvSpPr>
        <p:spPr bwMode="auto">
          <a:xfrm flipV="1">
            <a:off x="0" y="0"/>
            <a:ext cx="227013" cy="5395913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07100" y="6651171"/>
            <a:ext cx="2951844" cy="206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pic>
        <p:nvPicPr>
          <p:cNvPr id="10" name="Picture 9" descr="iStock_000003997841Medium.jpg"/>
          <p:cNvPicPr>
            <a:picLocks noChangeAspect="1"/>
          </p:cNvPicPr>
          <p:nvPr/>
        </p:nvPicPr>
        <p:blipFill>
          <a:blip r:embed="rId3" cstate="print"/>
          <a:srcRect l="14189" r="40984"/>
          <a:stretch>
            <a:fillRect/>
          </a:stretch>
        </p:blipFill>
        <p:spPr>
          <a:xfrm>
            <a:off x="1506071" y="1890149"/>
            <a:ext cx="1640540" cy="2439804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6651812" y="6087036"/>
            <a:ext cx="2303929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fontAlgn="auto">
              <a:spcAft>
                <a:spcPts val="0"/>
              </a:spcAft>
            </a:pPr>
            <a:r>
              <a:rPr lang="en-US" sz="1600" dirty="0" smtClean="0">
                <a:solidFill>
                  <a:prstClr val="black">
                    <a:lumMod val="75000"/>
                  </a:prstClr>
                </a:solidFill>
                <a:latin typeface="Calibri"/>
                <a:cs typeface="+mn-cs"/>
              </a:rPr>
              <a:t>www.rad.com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Jus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rad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0375" y="457200"/>
            <a:ext cx="91122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 Same Side Corner Rectangle 3"/>
          <p:cNvSpPr/>
          <p:nvPr/>
        </p:nvSpPr>
        <p:spPr bwMode="auto">
          <a:xfrm rot="5400000">
            <a:off x="3505201" y="-3351213"/>
            <a:ext cx="862012" cy="7872413"/>
          </a:xfrm>
          <a:prstGeom prst="round2SameRect">
            <a:avLst>
              <a:gd name="adj1" fmla="val 18406"/>
              <a:gd name="adj2" fmla="val 0"/>
            </a:avLst>
          </a:prstGeom>
          <a:solidFill>
            <a:schemeClr val="lt1"/>
          </a:solidFill>
          <a:ln>
            <a:noFill/>
            <a:headEnd type="none" w="med" len="med"/>
            <a:tailEnd type="none" w="med" len="med"/>
          </a:ln>
          <a:effectLst>
            <a:outerShdw blurRad="215900" dist="38100" dir="2700000" sx="102000" sy="102000" algn="tl" rotWithShape="0">
              <a:schemeClr val="tx1">
                <a:alpha val="19000"/>
              </a:scheme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Round Single Corner Rectangle 4"/>
          <p:cNvSpPr/>
          <p:nvPr/>
        </p:nvSpPr>
        <p:spPr bwMode="auto">
          <a:xfrm flipV="1">
            <a:off x="0" y="0"/>
            <a:ext cx="228600" cy="1981200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7" y="262623"/>
            <a:ext cx="6766560" cy="644740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sz="36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7" name="Round Single Corner Rectangle 6"/>
          <p:cNvSpPr/>
          <p:nvPr/>
        </p:nvSpPr>
        <p:spPr bwMode="auto">
          <a:xfrm flipH="1">
            <a:off x="8839200" y="6380163"/>
            <a:ext cx="304800" cy="477837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7" y="262623"/>
            <a:ext cx="6766560" cy="644740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sz="36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747713" y="1829857"/>
            <a:ext cx="7124700" cy="2665943"/>
          </a:xfrm>
          <a:prstGeom prst="rect">
            <a:avLst/>
          </a:prstGeom>
        </p:spPr>
        <p:txBody>
          <a:bodyPr/>
          <a:lstStyle>
            <a:lvl1pPr marL="225425" indent="-225425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defRPr sz="2200">
                <a:solidFill>
                  <a:srgbClr val="000000"/>
                </a:solidFill>
              </a:defRPr>
            </a:lvl1pPr>
            <a:lvl2pPr marL="576263" indent="-238125">
              <a:lnSpc>
                <a:spcPct val="100000"/>
              </a:lnSpc>
              <a:spcBef>
                <a:spcPts val="600"/>
              </a:spcBef>
              <a:defRPr sz="2000">
                <a:solidFill>
                  <a:srgbClr val="000000"/>
                </a:solidFill>
              </a:defRPr>
            </a:lvl2pPr>
            <a:lvl3pPr marL="857250" indent="-168275">
              <a:lnSpc>
                <a:spcPct val="10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lvl3pPr>
            <a:lvl4pPr marL="1196975" indent="-225425">
              <a:lnSpc>
                <a:spcPct val="100000"/>
              </a:lnSpc>
              <a:spcBef>
                <a:spcPts val="600"/>
              </a:spcBef>
              <a:defRPr sz="1600">
                <a:solidFill>
                  <a:srgbClr val="000000"/>
                </a:solidFill>
              </a:defRPr>
            </a:lvl4pPr>
            <a:lvl5pPr marL="1433513" indent="-180975">
              <a:lnSpc>
                <a:spcPct val="100000"/>
              </a:lnSpc>
              <a:spcBef>
                <a:spcPts val="600"/>
              </a:spcBef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gular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7" descr="rad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0375" y="457200"/>
            <a:ext cx="91122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Round Same Side Corner Rectangle 40"/>
          <p:cNvSpPr/>
          <p:nvPr/>
        </p:nvSpPr>
        <p:spPr bwMode="auto">
          <a:xfrm rot="5400000">
            <a:off x="3505201" y="-3351213"/>
            <a:ext cx="862012" cy="7872413"/>
          </a:xfrm>
          <a:prstGeom prst="round2SameRect">
            <a:avLst>
              <a:gd name="adj1" fmla="val 18406"/>
              <a:gd name="adj2" fmla="val 0"/>
            </a:avLst>
          </a:prstGeom>
          <a:solidFill>
            <a:schemeClr val="lt1"/>
          </a:solidFill>
          <a:ln>
            <a:noFill/>
            <a:headEnd type="none" w="med" len="med"/>
            <a:tailEnd type="none" w="med" len="med"/>
          </a:ln>
          <a:effectLst>
            <a:outerShdw blurRad="215900" dist="38100" dir="2700000" sx="102000" sy="102000" algn="tl" rotWithShape="0">
              <a:schemeClr val="tx1">
                <a:alpha val="19000"/>
              </a:scheme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2" name="Round Single Corner Rectangle 41"/>
          <p:cNvSpPr/>
          <p:nvPr/>
        </p:nvSpPr>
        <p:spPr bwMode="auto">
          <a:xfrm flipV="1">
            <a:off x="0" y="0"/>
            <a:ext cx="228600" cy="1981200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3" name="Round Single Corner Rectangle 42"/>
          <p:cNvSpPr/>
          <p:nvPr/>
        </p:nvSpPr>
        <p:spPr bwMode="auto">
          <a:xfrm flipH="1">
            <a:off x="8839200" y="6380163"/>
            <a:ext cx="304800" cy="477837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4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7" y="262623"/>
            <a:ext cx="6766560" cy="644740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sz="36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747713" y="1829857"/>
            <a:ext cx="7124700" cy="2665943"/>
          </a:xfrm>
          <a:prstGeom prst="rect">
            <a:avLst/>
          </a:prstGeom>
        </p:spPr>
        <p:txBody>
          <a:bodyPr/>
          <a:lstStyle>
            <a:lvl1pPr marL="225425" indent="-225425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defRPr sz="2200">
                <a:solidFill>
                  <a:srgbClr val="000000"/>
                </a:solidFill>
              </a:defRPr>
            </a:lvl1pPr>
            <a:lvl2pPr marL="576263" indent="-238125">
              <a:lnSpc>
                <a:spcPct val="100000"/>
              </a:lnSpc>
              <a:spcBef>
                <a:spcPts val="600"/>
              </a:spcBef>
              <a:defRPr sz="2000">
                <a:solidFill>
                  <a:srgbClr val="000000"/>
                </a:solidFill>
              </a:defRPr>
            </a:lvl2pPr>
            <a:lvl3pPr marL="857250" indent="-168275">
              <a:lnSpc>
                <a:spcPct val="10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lvl3pPr>
            <a:lvl4pPr marL="1196975" indent="-225425">
              <a:lnSpc>
                <a:spcPct val="100000"/>
              </a:lnSpc>
              <a:spcBef>
                <a:spcPts val="600"/>
              </a:spcBef>
              <a:defRPr sz="1600">
                <a:solidFill>
                  <a:srgbClr val="000000"/>
                </a:solidFill>
              </a:defRPr>
            </a:lvl4pPr>
            <a:lvl5pPr marL="1433513" indent="-180975">
              <a:lnSpc>
                <a:spcPct val="100000"/>
              </a:lnSpc>
              <a:spcBef>
                <a:spcPts val="600"/>
              </a:spcBef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gular Slide withou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rad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0375" y="457200"/>
            <a:ext cx="91122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 Same Side Corner Rectangle 3"/>
          <p:cNvSpPr/>
          <p:nvPr/>
        </p:nvSpPr>
        <p:spPr bwMode="auto">
          <a:xfrm rot="5400000">
            <a:off x="3505201" y="-3351213"/>
            <a:ext cx="862012" cy="7872413"/>
          </a:xfrm>
          <a:prstGeom prst="round2SameRect">
            <a:avLst>
              <a:gd name="adj1" fmla="val 18406"/>
              <a:gd name="adj2" fmla="val 0"/>
            </a:avLst>
          </a:prstGeom>
          <a:solidFill>
            <a:schemeClr val="lt1"/>
          </a:solidFill>
          <a:ln>
            <a:noFill/>
            <a:headEnd type="none" w="med" len="med"/>
            <a:tailEnd type="none" w="med" len="med"/>
          </a:ln>
          <a:effectLst>
            <a:outerShdw blurRad="215900" dist="38100" dir="2700000" sx="102000" sy="102000" algn="tl" rotWithShape="0">
              <a:schemeClr val="tx1">
                <a:alpha val="19000"/>
              </a:scheme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Round Single Corner Rectangle 4"/>
          <p:cNvSpPr/>
          <p:nvPr/>
        </p:nvSpPr>
        <p:spPr bwMode="auto">
          <a:xfrm flipV="1">
            <a:off x="0" y="0"/>
            <a:ext cx="228600" cy="1981200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7" y="262623"/>
            <a:ext cx="6766560" cy="644740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sz="36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7" name="Round Single Corner Rectangle 6"/>
          <p:cNvSpPr/>
          <p:nvPr/>
        </p:nvSpPr>
        <p:spPr bwMode="auto">
          <a:xfrm flipH="1">
            <a:off x="8839200" y="6380163"/>
            <a:ext cx="304800" cy="477837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rad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0375" y="457200"/>
            <a:ext cx="91122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 Same Side Corner Rectangle 3"/>
          <p:cNvSpPr/>
          <p:nvPr/>
        </p:nvSpPr>
        <p:spPr bwMode="auto">
          <a:xfrm rot="5400000">
            <a:off x="2523818" y="-377982"/>
            <a:ext cx="2131763" cy="7179398"/>
          </a:xfrm>
          <a:prstGeom prst="round2SameRect">
            <a:avLst>
              <a:gd name="adj1" fmla="val 18406"/>
              <a:gd name="adj2" fmla="val 0"/>
            </a:avLst>
          </a:prstGeom>
          <a:solidFill>
            <a:schemeClr val="lt1"/>
          </a:solidFill>
          <a:ln>
            <a:noFill/>
            <a:headEnd type="none" w="med" len="med"/>
            <a:tailEnd type="none" w="med" len="med"/>
          </a:ln>
          <a:effectLst>
            <a:outerShdw blurRad="215900" dist="38100" dir="2700000" sx="102000" sy="102000" algn="tl" rotWithShape="0">
              <a:schemeClr val="tx1">
                <a:alpha val="19000"/>
              </a:scheme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Round Single Corner Rectangle 4"/>
          <p:cNvSpPr/>
          <p:nvPr/>
        </p:nvSpPr>
        <p:spPr bwMode="auto">
          <a:xfrm flipH="1">
            <a:off x="8839200" y="6380163"/>
            <a:ext cx="304800" cy="477837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9" y="2318991"/>
            <a:ext cx="5318102" cy="1785453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sz="44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7" name="Round Single Corner Rectangle 6"/>
          <p:cNvSpPr/>
          <p:nvPr/>
        </p:nvSpPr>
        <p:spPr bwMode="auto">
          <a:xfrm flipV="1">
            <a:off x="0" y="0"/>
            <a:ext cx="227013" cy="5395913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of Presentatio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2667000" y="474663"/>
            <a:ext cx="1231900" cy="768350"/>
          </a:xfrm>
          <a:prstGeom prst="roundRect">
            <a:avLst>
              <a:gd name="adj" fmla="val 29801"/>
            </a:avLst>
          </a:prstGeom>
          <a:solidFill>
            <a:srgbClr val="F294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 Single Corner Rectangle 3"/>
          <p:cNvSpPr/>
          <p:nvPr/>
        </p:nvSpPr>
        <p:spPr bwMode="auto">
          <a:xfrm flipV="1">
            <a:off x="0" y="0"/>
            <a:ext cx="227013" cy="5395913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Round Same Side Corner Rectangle 4"/>
          <p:cNvSpPr/>
          <p:nvPr/>
        </p:nvSpPr>
        <p:spPr>
          <a:xfrm rot="16200000">
            <a:off x="8293894" y="1521619"/>
            <a:ext cx="1355725" cy="34448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pic>
        <p:nvPicPr>
          <p:cNvPr id="6" name="Picture 7" descr="rad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5791200"/>
            <a:ext cx="18256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3"/>
          <p:cNvSpPr>
            <a:spLocks noGrp="1"/>
          </p:cNvSpPr>
          <p:nvPr>
            <p:ph type="title"/>
          </p:nvPr>
        </p:nvSpPr>
        <p:spPr>
          <a:xfrm>
            <a:off x="4016188" y="2614431"/>
            <a:ext cx="4141693" cy="1294181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4033648" y="4131980"/>
            <a:ext cx="4124234" cy="1120775"/>
          </a:xfrm>
          <a:prstGeom prst="rect">
            <a:avLst/>
          </a:prstGeom>
        </p:spPr>
        <p:txBody>
          <a:bodyPr/>
          <a:lstStyle>
            <a:lvl1pPr>
              <a:buNone/>
              <a:defRPr sz="1800" b="1">
                <a:solidFill>
                  <a:schemeClr val="tx1">
                    <a:lumMod val="50000"/>
                  </a:schemeClr>
                </a:solidFill>
              </a:defRPr>
            </a:lvl1pPr>
            <a:lvl2pPr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1720" y="6651171"/>
            <a:ext cx="2817224" cy="206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pic>
        <p:nvPicPr>
          <p:cNvPr id="10" name="Picture 9" descr="iStock_000008560287Medium copy.jpg"/>
          <p:cNvPicPr>
            <a:picLocks noChangeAspect="1"/>
          </p:cNvPicPr>
          <p:nvPr/>
        </p:nvPicPr>
        <p:blipFill>
          <a:blip r:embed="rId3" cstate="print"/>
          <a:srcRect b="18795"/>
          <a:stretch>
            <a:fillRect/>
          </a:stretch>
        </p:blipFill>
        <p:spPr>
          <a:xfrm>
            <a:off x="2026024" y="4077801"/>
            <a:ext cx="1844099" cy="1193446"/>
          </a:xfrm>
          <a:prstGeom prst="roundRect">
            <a:avLst/>
          </a:prstGeom>
        </p:spPr>
      </p:pic>
      <p:pic>
        <p:nvPicPr>
          <p:cNvPr id="11" name="Picture 10" descr="6_lightblu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4937" y="1310779"/>
            <a:ext cx="1628328" cy="1082797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 descr="iStock_000003997841Medium.jpg"/>
          <p:cNvPicPr>
            <a:picLocks noChangeAspect="1"/>
          </p:cNvPicPr>
          <p:nvPr/>
        </p:nvPicPr>
        <p:blipFill>
          <a:blip r:embed="rId5" cstate="print"/>
          <a:srcRect l="8050" r="32655"/>
          <a:stretch>
            <a:fillRect/>
          </a:stretch>
        </p:blipFill>
        <p:spPr>
          <a:xfrm>
            <a:off x="2644589" y="2553537"/>
            <a:ext cx="1237129" cy="1390933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6"/>
          <p:cNvSpPr txBox="1">
            <a:spLocks noChangeArrowheads="1"/>
          </p:cNvSpPr>
          <p:nvPr/>
        </p:nvSpPr>
        <p:spPr bwMode="auto">
          <a:xfrm>
            <a:off x="3352800" y="2209800"/>
            <a:ext cx="5715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  <a:t>Thank You </a:t>
            </a:r>
            <a:br>
              <a:rPr lang="en-US" sz="5400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</a:br>
            <a:r>
              <a:rPr lang="en-US" sz="5400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  <a:t>For Your </a:t>
            </a:r>
            <a:br>
              <a:rPr lang="en-US" sz="5400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</a:br>
            <a:r>
              <a:rPr lang="en-US" sz="5400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  <a:t>Attention</a:t>
            </a:r>
          </a:p>
        </p:txBody>
      </p:sp>
      <p:pic>
        <p:nvPicPr>
          <p:cNvPr id="4" name="Picture 7" descr="rad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5567081"/>
            <a:ext cx="1245979" cy="53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 bwMode="auto">
          <a:xfrm>
            <a:off x="1501775" y="4491038"/>
            <a:ext cx="1628775" cy="995362"/>
          </a:xfrm>
          <a:prstGeom prst="roundRect">
            <a:avLst>
              <a:gd name="adj" fmla="val 29801"/>
            </a:avLst>
          </a:prstGeom>
          <a:solidFill>
            <a:srgbClr val="F294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 Same Side Corner Rectangle 5"/>
          <p:cNvSpPr/>
          <p:nvPr/>
        </p:nvSpPr>
        <p:spPr bwMode="auto">
          <a:xfrm>
            <a:off x="852488" y="6342063"/>
            <a:ext cx="823912" cy="515937"/>
          </a:xfrm>
          <a:prstGeom prst="round2SameRect">
            <a:avLst/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6934200" y="773113"/>
            <a:ext cx="1128713" cy="682625"/>
          </a:xfrm>
          <a:prstGeom prst="roundRect">
            <a:avLst>
              <a:gd name="adj" fmla="val 28881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 Single Corner Rectangle 7"/>
          <p:cNvSpPr/>
          <p:nvPr/>
        </p:nvSpPr>
        <p:spPr bwMode="auto">
          <a:xfrm flipV="1">
            <a:off x="0" y="0"/>
            <a:ext cx="227013" cy="5395913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07100" y="6651171"/>
            <a:ext cx="2951844" cy="206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pic>
        <p:nvPicPr>
          <p:cNvPr id="10" name="Picture 9" descr="iStock_000003997841Medium.jpg"/>
          <p:cNvPicPr>
            <a:picLocks noChangeAspect="1"/>
          </p:cNvPicPr>
          <p:nvPr/>
        </p:nvPicPr>
        <p:blipFill>
          <a:blip r:embed="rId3" cstate="print"/>
          <a:srcRect l="14189" r="40984"/>
          <a:stretch>
            <a:fillRect/>
          </a:stretch>
        </p:blipFill>
        <p:spPr>
          <a:xfrm>
            <a:off x="1506071" y="1890149"/>
            <a:ext cx="1640540" cy="2439804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6651812" y="6087036"/>
            <a:ext cx="2303929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fontAlgn="auto">
              <a:spcAft>
                <a:spcPts val="0"/>
              </a:spcAft>
            </a:pPr>
            <a:r>
              <a:rPr lang="en-US" sz="1600" dirty="0" smtClean="0">
                <a:solidFill>
                  <a:prstClr val="black">
                    <a:lumMod val="75000"/>
                  </a:prstClr>
                </a:solidFill>
                <a:latin typeface="Calibri"/>
                <a:cs typeface="+mn-cs"/>
              </a:rPr>
              <a:t>www.rad.com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Jus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rad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0375" y="457200"/>
            <a:ext cx="91122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 Same Side Corner Rectangle 3"/>
          <p:cNvSpPr/>
          <p:nvPr/>
        </p:nvSpPr>
        <p:spPr bwMode="auto">
          <a:xfrm rot="5400000">
            <a:off x="3505201" y="-3351213"/>
            <a:ext cx="862012" cy="7872413"/>
          </a:xfrm>
          <a:prstGeom prst="round2SameRect">
            <a:avLst>
              <a:gd name="adj1" fmla="val 18406"/>
              <a:gd name="adj2" fmla="val 0"/>
            </a:avLst>
          </a:prstGeom>
          <a:solidFill>
            <a:schemeClr val="lt1"/>
          </a:solidFill>
          <a:ln>
            <a:noFill/>
            <a:headEnd type="none" w="med" len="med"/>
            <a:tailEnd type="none" w="med" len="med"/>
          </a:ln>
          <a:effectLst>
            <a:outerShdw blurRad="215900" dist="38100" dir="2700000" sx="102000" sy="102000" algn="tl" rotWithShape="0">
              <a:schemeClr val="tx1">
                <a:alpha val="19000"/>
              </a:scheme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Round Single Corner Rectangle 4"/>
          <p:cNvSpPr/>
          <p:nvPr/>
        </p:nvSpPr>
        <p:spPr bwMode="auto">
          <a:xfrm flipV="1">
            <a:off x="0" y="0"/>
            <a:ext cx="228600" cy="1981200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7" y="262623"/>
            <a:ext cx="6766560" cy="644740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sz="36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7" name="Round Single Corner Rectangle 6"/>
          <p:cNvSpPr/>
          <p:nvPr/>
        </p:nvSpPr>
        <p:spPr bwMode="auto">
          <a:xfrm flipH="1">
            <a:off x="8839200" y="6380163"/>
            <a:ext cx="304800" cy="477837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137" y="12989"/>
            <a:ext cx="6638636" cy="1000125"/>
          </a:xfrm>
          <a:prstGeom prst="rect">
            <a:avLst/>
          </a:prstGeom>
          <a:noFill/>
        </p:spPr>
        <p:txBody>
          <a:bodyPr lIns="83119" tIns="41559" rIns="83119" bIns="41559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330" y="1756354"/>
            <a:ext cx="8343034" cy="4114511"/>
          </a:xfrm>
          <a:prstGeom prst="rect">
            <a:avLst/>
          </a:prstGeom>
        </p:spPr>
        <p:txBody>
          <a:bodyPr lIns="83119" tIns="41559" rIns="83119" bIns="41559"/>
          <a:lstStyle>
            <a:lvl3pPr>
              <a:defRPr sz="16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7" y="262623"/>
            <a:ext cx="6766560" cy="644740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sz="36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747713" y="1829857"/>
            <a:ext cx="7124700" cy="2665943"/>
          </a:xfrm>
          <a:prstGeom prst="rect">
            <a:avLst/>
          </a:prstGeom>
        </p:spPr>
        <p:txBody>
          <a:bodyPr/>
          <a:lstStyle>
            <a:lvl1pPr marL="225425" indent="-225425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defRPr sz="2200">
                <a:solidFill>
                  <a:srgbClr val="000000"/>
                </a:solidFill>
              </a:defRPr>
            </a:lvl1pPr>
            <a:lvl2pPr marL="576263" indent="-238125">
              <a:lnSpc>
                <a:spcPct val="100000"/>
              </a:lnSpc>
              <a:spcBef>
                <a:spcPts val="600"/>
              </a:spcBef>
              <a:defRPr sz="2000">
                <a:solidFill>
                  <a:srgbClr val="000000"/>
                </a:solidFill>
              </a:defRPr>
            </a:lvl2pPr>
            <a:lvl3pPr marL="857250" indent="-168275">
              <a:lnSpc>
                <a:spcPct val="10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lvl3pPr>
            <a:lvl4pPr marL="1196975" indent="-225425">
              <a:lnSpc>
                <a:spcPct val="100000"/>
              </a:lnSpc>
              <a:spcBef>
                <a:spcPts val="600"/>
              </a:spcBef>
              <a:defRPr sz="1600">
                <a:solidFill>
                  <a:srgbClr val="000000"/>
                </a:solidFill>
              </a:defRPr>
            </a:lvl4pPr>
            <a:lvl5pPr marL="1433513" indent="-180975">
              <a:lnSpc>
                <a:spcPct val="100000"/>
              </a:lnSpc>
              <a:spcBef>
                <a:spcPts val="600"/>
              </a:spcBef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gular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7" descr="rad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0375" y="457200"/>
            <a:ext cx="91122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Round Same Side Corner Rectangle 40"/>
          <p:cNvSpPr/>
          <p:nvPr/>
        </p:nvSpPr>
        <p:spPr bwMode="auto">
          <a:xfrm rot="5400000">
            <a:off x="3505201" y="-3351213"/>
            <a:ext cx="862012" cy="7872413"/>
          </a:xfrm>
          <a:prstGeom prst="round2SameRect">
            <a:avLst>
              <a:gd name="adj1" fmla="val 18406"/>
              <a:gd name="adj2" fmla="val 0"/>
            </a:avLst>
          </a:prstGeom>
          <a:solidFill>
            <a:schemeClr val="lt1"/>
          </a:solidFill>
          <a:ln>
            <a:noFill/>
            <a:headEnd type="none" w="med" len="med"/>
            <a:tailEnd type="none" w="med" len="med"/>
          </a:ln>
          <a:effectLst>
            <a:outerShdw blurRad="215900" dist="38100" dir="2700000" sx="102000" sy="102000" algn="tl" rotWithShape="0">
              <a:schemeClr val="tx1">
                <a:alpha val="19000"/>
              </a:scheme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2" name="Round Single Corner Rectangle 41"/>
          <p:cNvSpPr/>
          <p:nvPr/>
        </p:nvSpPr>
        <p:spPr bwMode="auto">
          <a:xfrm flipV="1">
            <a:off x="0" y="0"/>
            <a:ext cx="228600" cy="1981200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3" name="Round Single Corner Rectangle 42"/>
          <p:cNvSpPr/>
          <p:nvPr/>
        </p:nvSpPr>
        <p:spPr bwMode="auto">
          <a:xfrm flipH="1">
            <a:off x="8839200" y="6380163"/>
            <a:ext cx="304800" cy="477837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4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7" y="262623"/>
            <a:ext cx="6766560" cy="644740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sz="36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747713" y="1829857"/>
            <a:ext cx="7124700" cy="2665943"/>
          </a:xfrm>
          <a:prstGeom prst="rect">
            <a:avLst/>
          </a:prstGeom>
        </p:spPr>
        <p:txBody>
          <a:bodyPr/>
          <a:lstStyle>
            <a:lvl1pPr marL="225425" indent="-225425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defRPr sz="2200">
                <a:solidFill>
                  <a:srgbClr val="000000"/>
                </a:solidFill>
              </a:defRPr>
            </a:lvl1pPr>
            <a:lvl2pPr marL="576263" indent="-238125">
              <a:lnSpc>
                <a:spcPct val="100000"/>
              </a:lnSpc>
              <a:spcBef>
                <a:spcPts val="600"/>
              </a:spcBef>
              <a:defRPr sz="2000">
                <a:solidFill>
                  <a:srgbClr val="000000"/>
                </a:solidFill>
              </a:defRPr>
            </a:lvl2pPr>
            <a:lvl3pPr marL="857250" indent="-168275">
              <a:lnSpc>
                <a:spcPct val="10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lvl3pPr>
            <a:lvl4pPr marL="1196975" indent="-225425">
              <a:lnSpc>
                <a:spcPct val="100000"/>
              </a:lnSpc>
              <a:spcBef>
                <a:spcPts val="600"/>
              </a:spcBef>
              <a:defRPr sz="1600">
                <a:solidFill>
                  <a:srgbClr val="000000"/>
                </a:solidFill>
              </a:defRPr>
            </a:lvl4pPr>
            <a:lvl5pPr marL="1433513" indent="-180975">
              <a:lnSpc>
                <a:spcPct val="100000"/>
              </a:lnSpc>
              <a:spcBef>
                <a:spcPts val="600"/>
              </a:spcBef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gular Slide withou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rad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0375" y="457200"/>
            <a:ext cx="91122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 Same Side Corner Rectangle 3"/>
          <p:cNvSpPr/>
          <p:nvPr/>
        </p:nvSpPr>
        <p:spPr bwMode="auto">
          <a:xfrm rot="5400000">
            <a:off x="3505201" y="-3351213"/>
            <a:ext cx="862012" cy="7872413"/>
          </a:xfrm>
          <a:prstGeom prst="round2SameRect">
            <a:avLst>
              <a:gd name="adj1" fmla="val 18406"/>
              <a:gd name="adj2" fmla="val 0"/>
            </a:avLst>
          </a:prstGeom>
          <a:solidFill>
            <a:schemeClr val="lt1"/>
          </a:solidFill>
          <a:ln>
            <a:noFill/>
            <a:headEnd type="none" w="med" len="med"/>
            <a:tailEnd type="none" w="med" len="med"/>
          </a:ln>
          <a:effectLst>
            <a:outerShdw blurRad="215900" dist="38100" dir="2700000" sx="102000" sy="102000" algn="tl" rotWithShape="0">
              <a:schemeClr val="tx1">
                <a:alpha val="19000"/>
              </a:scheme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Round Single Corner Rectangle 4"/>
          <p:cNvSpPr/>
          <p:nvPr/>
        </p:nvSpPr>
        <p:spPr bwMode="auto">
          <a:xfrm flipV="1">
            <a:off x="0" y="0"/>
            <a:ext cx="228600" cy="1981200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7" y="262623"/>
            <a:ext cx="6766560" cy="644740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sz="36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7" name="Round Single Corner Rectangle 6"/>
          <p:cNvSpPr/>
          <p:nvPr/>
        </p:nvSpPr>
        <p:spPr bwMode="auto">
          <a:xfrm flipH="1">
            <a:off x="8839200" y="6380163"/>
            <a:ext cx="304800" cy="477837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rad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0375" y="457200"/>
            <a:ext cx="91122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 Same Side Corner Rectangle 3"/>
          <p:cNvSpPr/>
          <p:nvPr/>
        </p:nvSpPr>
        <p:spPr bwMode="auto">
          <a:xfrm rot="5400000">
            <a:off x="2523818" y="-377982"/>
            <a:ext cx="2131763" cy="7179398"/>
          </a:xfrm>
          <a:prstGeom prst="round2SameRect">
            <a:avLst>
              <a:gd name="adj1" fmla="val 18406"/>
              <a:gd name="adj2" fmla="val 0"/>
            </a:avLst>
          </a:prstGeom>
          <a:solidFill>
            <a:schemeClr val="lt1"/>
          </a:solidFill>
          <a:ln>
            <a:noFill/>
            <a:headEnd type="none" w="med" len="med"/>
            <a:tailEnd type="none" w="med" len="med"/>
          </a:ln>
          <a:effectLst>
            <a:outerShdw blurRad="215900" dist="38100" dir="2700000" sx="102000" sy="102000" algn="tl" rotWithShape="0">
              <a:schemeClr val="tx1">
                <a:alpha val="19000"/>
              </a:scheme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Round Single Corner Rectangle 4"/>
          <p:cNvSpPr/>
          <p:nvPr/>
        </p:nvSpPr>
        <p:spPr bwMode="auto">
          <a:xfrm flipH="1">
            <a:off x="8839200" y="6380163"/>
            <a:ext cx="304800" cy="477837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9" y="2318991"/>
            <a:ext cx="5318102" cy="1785453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sz="44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7" name="Round Single Corner Rectangle 6"/>
          <p:cNvSpPr/>
          <p:nvPr/>
        </p:nvSpPr>
        <p:spPr bwMode="auto">
          <a:xfrm flipV="1">
            <a:off x="0" y="0"/>
            <a:ext cx="227013" cy="5395913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of Presentatio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2667000" y="474663"/>
            <a:ext cx="1231900" cy="768350"/>
          </a:xfrm>
          <a:prstGeom prst="roundRect">
            <a:avLst>
              <a:gd name="adj" fmla="val 29801"/>
            </a:avLst>
          </a:prstGeom>
          <a:solidFill>
            <a:srgbClr val="F294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 Single Corner Rectangle 3"/>
          <p:cNvSpPr/>
          <p:nvPr/>
        </p:nvSpPr>
        <p:spPr bwMode="auto">
          <a:xfrm flipV="1">
            <a:off x="0" y="0"/>
            <a:ext cx="227013" cy="5395913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Round Same Side Corner Rectangle 4"/>
          <p:cNvSpPr/>
          <p:nvPr/>
        </p:nvSpPr>
        <p:spPr>
          <a:xfrm rot="16200000">
            <a:off x="8293894" y="1521619"/>
            <a:ext cx="1355725" cy="34448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pic>
        <p:nvPicPr>
          <p:cNvPr id="6" name="Picture 7" descr="rad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5791200"/>
            <a:ext cx="18256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3"/>
          <p:cNvSpPr>
            <a:spLocks noGrp="1"/>
          </p:cNvSpPr>
          <p:nvPr>
            <p:ph type="title"/>
          </p:nvPr>
        </p:nvSpPr>
        <p:spPr>
          <a:xfrm>
            <a:off x="4016188" y="2614431"/>
            <a:ext cx="4141693" cy="1294181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4033648" y="4131980"/>
            <a:ext cx="4124234" cy="1120775"/>
          </a:xfrm>
          <a:prstGeom prst="rect">
            <a:avLst/>
          </a:prstGeom>
        </p:spPr>
        <p:txBody>
          <a:bodyPr/>
          <a:lstStyle>
            <a:lvl1pPr>
              <a:buNone/>
              <a:defRPr sz="1800" b="1">
                <a:solidFill>
                  <a:schemeClr val="tx1">
                    <a:lumMod val="50000"/>
                  </a:schemeClr>
                </a:solidFill>
              </a:defRPr>
            </a:lvl1pPr>
            <a:lvl2pPr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1720" y="6651171"/>
            <a:ext cx="2817224" cy="206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pic>
        <p:nvPicPr>
          <p:cNvPr id="10" name="Picture 9" descr="iStock_000008560287Medium copy.jpg"/>
          <p:cNvPicPr>
            <a:picLocks noChangeAspect="1"/>
          </p:cNvPicPr>
          <p:nvPr/>
        </p:nvPicPr>
        <p:blipFill>
          <a:blip r:embed="rId3" cstate="print"/>
          <a:srcRect b="18795"/>
          <a:stretch>
            <a:fillRect/>
          </a:stretch>
        </p:blipFill>
        <p:spPr>
          <a:xfrm>
            <a:off x="2026024" y="4077801"/>
            <a:ext cx="1844099" cy="1193446"/>
          </a:xfrm>
          <a:prstGeom prst="roundRect">
            <a:avLst/>
          </a:prstGeom>
        </p:spPr>
      </p:pic>
      <p:pic>
        <p:nvPicPr>
          <p:cNvPr id="11" name="Picture 10" descr="6_lightblu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4937" y="1310779"/>
            <a:ext cx="1628328" cy="1082797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 descr="iStock_000003997841Medium.jpg"/>
          <p:cNvPicPr>
            <a:picLocks noChangeAspect="1"/>
          </p:cNvPicPr>
          <p:nvPr/>
        </p:nvPicPr>
        <p:blipFill>
          <a:blip r:embed="rId5" cstate="print"/>
          <a:srcRect l="8050" r="32655"/>
          <a:stretch>
            <a:fillRect/>
          </a:stretch>
        </p:blipFill>
        <p:spPr>
          <a:xfrm>
            <a:off x="2644589" y="2553537"/>
            <a:ext cx="1237129" cy="1390933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6"/>
          <p:cNvSpPr txBox="1">
            <a:spLocks noChangeArrowheads="1"/>
          </p:cNvSpPr>
          <p:nvPr/>
        </p:nvSpPr>
        <p:spPr bwMode="auto">
          <a:xfrm>
            <a:off x="3352800" y="2209800"/>
            <a:ext cx="5715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  <a:t>Thank You </a:t>
            </a:r>
            <a:br>
              <a:rPr lang="en-US" sz="5400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</a:br>
            <a:r>
              <a:rPr lang="en-US" sz="5400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  <a:t>For Your </a:t>
            </a:r>
            <a:br>
              <a:rPr lang="en-US" sz="5400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</a:br>
            <a:r>
              <a:rPr lang="en-US" sz="5400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  <a:t>Attention</a:t>
            </a:r>
          </a:p>
        </p:txBody>
      </p:sp>
      <p:pic>
        <p:nvPicPr>
          <p:cNvPr id="4" name="Picture 7" descr="rad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5567081"/>
            <a:ext cx="1245979" cy="53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 bwMode="auto">
          <a:xfrm>
            <a:off x="1501775" y="4491038"/>
            <a:ext cx="1628775" cy="995362"/>
          </a:xfrm>
          <a:prstGeom prst="roundRect">
            <a:avLst>
              <a:gd name="adj" fmla="val 29801"/>
            </a:avLst>
          </a:prstGeom>
          <a:solidFill>
            <a:srgbClr val="F294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 Same Side Corner Rectangle 5"/>
          <p:cNvSpPr/>
          <p:nvPr/>
        </p:nvSpPr>
        <p:spPr bwMode="auto">
          <a:xfrm>
            <a:off x="852488" y="6342063"/>
            <a:ext cx="823912" cy="515937"/>
          </a:xfrm>
          <a:prstGeom prst="round2SameRect">
            <a:avLst/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6934200" y="773113"/>
            <a:ext cx="1128713" cy="682625"/>
          </a:xfrm>
          <a:prstGeom prst="roundRect">
            <a:avLst>
              <a:gd name="adj" fmla="val 28881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 Single Corner Rectangle 7"/>
          <p:cNvSpPr/>
          <p:nvPr/>
        </p:nvSpPr>
        <p:spPr bwMode="auto">
          <a:xfrm flipV="1">
            <a:off x="0" y="0"/>
            <a:ext cx="227013" cy="5395913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07100" y="6651171"/>
            <a:ext cx="2951844" cy="206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pic>
        <p:nvPicPr>
          <p:cNvPr id="10" name="Picture 9" descr="iStock_000003997841Medium.jpg"/>
          <p:cNvPicPr>
            <a:picLocks noChangeAspect="1"/>
          </p:cNvPicPr>
          <p:nvPr/>
        </p:nvPicPr>
        <p:blipFill>
          <a:blip r:embed="rId3" cstate="print"/>
          <a:srcRect l="14189" r="40984"/>
          <a:stretch>
            <a:fillRect/>
          </a:stretch>
        </p:blipFill>
        <p:spPr>
          <a:xfrm>
            <a:off x="1506071" y="1890149"/>
            <a:ext cx="1640540" cy="2439804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6651812" y="6087036"/>
            <a:ext cx="2303929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fontAlgn="auto">
              <a:spcAft>
                <a:spcPts val="0"/>
              </a:spcAft>
            </a:pPr>
            <a:r>
              <a:rPr lang="en-US" sz="1600" dirty="0" smtClean="0">
                <a:solidFill>
                  <a:prstClr val="black">
                    <a:lumMod val="75000"/>
                  </a:prstClr>
                </a:solidFill>
                <a:latin typeface="Calibri"/>
                <a:cs typeface="+mn-cs"/>
              </a:rPr>
              <a:t>www.rad.com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Jus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rad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0375" y="457200"/>
            <a:ext cx="91122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 Same Side Corner Rectangle 3"/>
          <p:cNvSpPr/>
          <p:nvPr/>
        </p:nvSpPr>
        <p:spPr bwMode="auto">
          <a:xfrm rot="5400000">
            <a:off x="3505201" y="-3351213"/>
            <a:ext cx="862012" cy="7872413"/>
          </a:xfrm>
          <a:prstGeom prst="round2SameRect">
            <a:avLst>
              <a:gd name="adj1" fmla="val 18406"/>
              <a:gd name="adj2" fmla="val 0"/>
            </a:avLst>
          </a:prstGeom>
          <a:solidFill>
            <a:schemeClr val="lt1"/>
          </a:solidFill>
          <a:ln>
            <a:noFill/>
            <a:headEnd type="none" w="med" len="med"/>
            <a:tailEnd type="none" w="med" len="med"/>
          </a:ln>
          <a:effectLst>
            <a:outerShdw blurRad="215900" dist="38100" dir="2700000" sx="102000" sy="102000" algn="tl" rotWithShape="0">
              <a:schemeClr val="tx1">
                <a:alpha val="19000"/>
              </a:scheme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Round Single Corner Rectangle 4"/>
          <p:cNvSpPr/>
          <p:nvPr/>
        </p:nvSpPr>
        <p:spPr bwMode="auto">
          <a:xfrm flipV="1">
            <a:off x="0" y="0"/>
            <a:ext cx="228600" cy="1981200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7" y="262623"/>
            <a:ext cx="6766560" cy="644740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sz="36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7" name="Round Single Corner Rectangle 6"/>
          <p:cNvSpPr/>
          <p:nvPr/>
        </p:nvSpPr>
        <p:spPr bwMode="auto">
          <a:xfrm flipH="1">
            <a:off x="8839200" y="6380163"/>
            <a:ext cx="304800" cy="477837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gular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7" descr="rad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0375" y="457200"/>
            <a:ext cx="91122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Round Same Side Corner Rectangle 40"/>
          <p:cNvSpPr/>
          <p:nvPr/>
        </p:nvSpPr>
        <p:spPr bwMode="auto">
          <a:xfrm rot="5400000">
            <a:off x="3505201" y="-3351213"/>
            <a:ext cx="862012" cy="7872413"/>
          </a:xfrm>
          <a:prstGeom prst="round2SameRect">
            <a:avLst>
              <a:gd name="adj1" fmla="val 18406"/>
              <a:gd name="adj2" fmla="val 0"/>
            </a:avLst>
          </a:prstGeom>
          <a:solidFill>
            <a:schemeClr val="lt1"/>
          </a:solidFill>
          <a:ln>
            <a:noFill/>
            <a:headEnd type="none" w="med" len="med"/>
            <a:tailEnd type="none" w="med" len="med"/>
          </a:ln>
          <a:effectLst>
            <a:outerShdw blurRad="215900" dist="38100" dir="2700000" sx="102000" sy="102000" algn="tl" rotWithShape="0">
              <a:schemeClr val="tx1">
                <a:alpha val="19000"/>
              </a:scheme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2" name="Round Single Corner Rectangle 41"/>
          <p:cNvSpPr/>
          <p:nvPr/>
        </p:nvSpPr>
        <p:spPr bwMode="auto">
          <a:xfrm flipV="1">
            <a:off x="0" y="0"/>
            <a:ext cx="228600" cy="1981200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3" name="Round Single Corner Rectangle 42"/>
          <p:cNvSpPr/>
          <p:nvPr/>
        </p:nvSpPr>
        <p:spPr bwMode="auto">
          <a:xfrm flipH="1">
            <a:off x="8839200" y="6380163"/>
            <a:ext cx="304800" cy="477837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4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7" y="262623"/>
            <a:ext cx="6766560" cy="644740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sz="36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747713" y="1829857"/>
            <a:ext cx="7124700" cy="2665943"/>
          </a:xfrm>
          <a:prstGeom prst="rect">
            <a:avLst/>
          </a:prstGeom>
        </p:spPr>
        <p:txBody>
          <a:bodyPr/>
          <a:lstStyle>
            <a:lvl1pPr marL="225425" indent="-225425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defRPr sz="2200">
                <a:solidFill>
                  <a:srgbClr val="000000"/>
                </a:solidFill>
              </a:defRPr>
            </a:lvl1pPr>
            <a:lvl2pPr marL="576263" indent="-238125">
              <a:lnSpc>
                <a:spcPct val="100000"/>
              </a:lnSpc>
              <a:spcBef>
                <a:spcPts val="600"/>
              </a:spcBef>
              <a:defRPr sz="2000">
                <a:solidFill>
                  <a:srgbClr val="000000"/>
                </a:solidFill>
              </a:defRPr>
            </a:lvl2pPr>
            <a:lvl3pPr marL="857250" indent="-168275">
              <a:lnSpc>
                <a:spcPct val="10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lvl3pPr>
            <a:lvl4pPr marL="1196975" indent="-225425">
              <a:lnSpc>
                <a:spcPct val="100000"/>
              </a:lnSpc>
              <a:spcBef>
                <a:spcPts val="600"/>
              </a:spcBef>
              <a:defRPr sz="1600">
                <a:solidFill>
                  <a:srgbClr val="000000"/>
                </a:solidFill>
              </a:defRPr>
            </a:lvl4pPr>
            <a:lvl5pPr marL="1433513" indent="-180975">
              <a:lnSpc>
                <a:spcPct val="100000"/>
              </a:lnSpc>
              <a:spcBef>
                <a:spcPts val="600"/>
              </a:spcBef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gular Slide withou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rad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0375" y="457200"/>
            <a:ext cx="91122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 Same Side Corner Rectangle 3"/>
          <p:cNvSpPr/>
          <p:nvPr/>
        </p:nvSpPr>
        <p:spPr bwMode="auto">
          <a:xfrm rot="5400000">
            <a:off x="3505201" y="-3351213"/>
            <a:ext cx="862012" cy="7872413"/>
          </a:xfrm>
          <a:prstGeom prst="round2SameRect">
            <a:avLst>
              <a:gd name="adj1" fmla="val 18406"/>
              <a:gd name="adj2" fmla="val 0"/>
            </a:avLst>
          </a:prstGeom>
          <a:solidFill>
            <a:schemeClr val="lt1"/>
          </a:solidFill>
          <a:ln>
            <a:noFill/>
            <a:headEnd type="none" w="med" len="med"/>
            <a:tailEnd type="none" w="med" len="med"/>
          </a:ln>
          <a:effectLst>
            <a:outerShdw blurRad="215900" dist="38100" dir="2700000" sx="102000" sy="102000" algn="tl" rotWithShape="0">
              <a:schemeClr val="tx1">
                <a:alpha val="19000"/>
              </a:scheme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Round Single Corner Rectangle 4"/>
          <p:cNvSpPr/>
          <p:nvPr/>
        </p:nvSpPr>
        <p:spPr bwMode="auto">
          <a:xfrm flipV="1">
            <a:off x="0" y="0"/>
            <a:ext cx="228600" cy="1981200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7" y="262623"/>
            <a:ext cx="6766560" cy="644740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sz="36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7" name="Round Single Corner Rectangle 6"/>
          <p:cNvSpPr/>
          <p:nvPr/>
        </p:nvSpPr>
        <p:spPr bwMode="auto">
          <a:xfrm flipH="1">
            <a:off x="8839200" y="6380163"/>
            <a:ext cx="304800" cy="477837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rad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0375" y="457200"/>
            <a:ext cx="91122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 Same Side Corner Rectangle 3"/>
          <p:cNvSpPr/>
          <p:nvPr/>
        </p:nvSpPr>
        <p:spPr bwMode="auto">
          <a:xfrm rot="5400000">
            <a:off x="2523818" y="-377982"/>
            <a:ext cx="2131763" cy="7179398"/>
          </a:xfrm>
          <a:prstGeom prst="round2SameRect">
            <a:avLst>
              <a:gd name="adj1" fmla="val 18406"/>
              <a:gd name="adj2" fmla="val 0"/>
            </a:avLst>
          </a:prstGeom>
          <a:solidFill>
            <a:schemeClr val="lt1"/>
          </a:solidFill>
          <a:ln>
            <a:noFill/>
            <a:headEnd type="none" w="med" len="med"/>
            <a:tailEnd type="none" w="med" len="med"/>
          </a:ln>
          <a:effectLst>
            <a:outerShdw blurRad="215900" dist="38100" dir="2700000" sx="102000" sy="102000" algn="tl" rotWithShape="0">
              <a:schemeClr val="tx1">
                <a:alpha val="19000"/>
              </a:scheme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Round Single Corner Rectangle 4"/>
          <p:cNvSpPr/>
          <p:nvPr/>
        </p:nvSpPr>
        <p:spPr bwMode="auto">
          <a:xfrm flipH="1">
            <a:off x="8839200" y="6380163"/>
            <a:ext cx="304800" cy="477837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9" y="2318991"/>
            <a:ext cx="5318102" cy="1785453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sz="44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7" name="Round Single Corner Rectangle 6"/>
          <p:cNvSpPr/>
          <p:nvPr/>
        </p:nvSpPr>
        <p:spPr bwMode="auto">
          <a:xfrm flipV="1">
            <a:off x="0" y="0"/>
            <a:ext cx="227013" cy="5395913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egular Slide withou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rad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0375" y="457200"/>
            <a:ext cx="91122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 Same Side Corner Rectangle 3"/>
          <p:cNvSpPr/>
          <p:nvPr/>
        </p:nvSpPr>
        <p:spPr bwMode="auto">
          <a:xfrm rot="5400000">
            <a:off x="3505201" y="-3351213"/>
            <a:ext cx="862012" cy="7872413"/>
          </a:xfrm>
          <a:prstGeom prst="round2SameRect">
            <a:avLst>
              <a:gd name="adj1" fmla="val 18406"/>
              <a:gd name="adj2" fmla="val 0"/>
            </a:avLst>
          </a:prstGeom>
          <a:solidFill>
            <a:schemeClr val="lt1"/>
          </a:solidFill>
          <a:ln>
            <a:noFill/>
            <a:headEnd type="none" w="med" len="med"/>
            <a:tailEnd type="none" w="med" len="med"/>
          </a:ln>
          <a:effectLst>
            <a:outerShdw blurRad="215900" dist="38100" dir="2700000" sx="102000" sy="102000" algn="tl" rotWithShape="0">
              <a:schemeClr val="tx1">
                <a:alpha val="19000"/>
              </a:scheme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" name="Round Single Corner Rectangle 4"/>
          <p:cNvSpPr/>
          <p:nvPr/>
        </p:nvSpPr>
        <p:spPr bwMode="auto">
          <a:xfrm flipV="1">
            <a:off x="0" y="0"/>
            <a:ext cx="228600" cy="1981200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7" y="262623"/>
            <a:ext cx="6766560" cy="644740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sz="36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7" name="Round Single Corner Rectangle 6"/>
          <p:cNvSpPr/>
          <p:nvPr/>
        </p:nvSpPr>
        <p:spPr bwMode="auto">
          <a:xfrm flipH="1">
            <a:off x="8839200" y="6380163"/>
            <a:ext cx="304800" cy="477837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of Presentatio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2667000" y="474663"/>
            <a:ext cx="1231900" cy="768350"/>
          </a:xfrm>
          <a:prstGeom prst="roundRect">
            <a:avLst>
              <a:gd name="adj" fmla="val 29801"/>
            </a:avLst>
          </a:prstGeom>
          <a:solidFill>
            <a:srgbClr val="F294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 Single Corner Rectangle 3"/>
          <p:cNvSpPr/>
          <p:nvPr/>
        </p:nvSpPr>
        <p:spPr bwMode="auto">
          <a:xfrm flipV="1">
            <a:off x="0" y="0"/>
            <a:ext cx="227013" cy="5395913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Round Same Side Corner Rectangle 4"/>
          <p:cNvSpPr/>
          <p:nvPr/>
        </p:nvSpPr>
        <p:spPr>
          <a:xfrm rot="16200000">
            <a:off x="8293894" y="1521619"/>
            <a:ext cx="1355725" cy="34448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pic>
        <p:nvPicPr>
          <p:cNvPr id="6" name="Picture 7" descr="rad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5791200"/>
            <a:ext cx="18256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3"/>
          <p:cNvSpPr>
            <a:spLocks noGrp="1"/>
          </p:cNvSpPr>
          <p:nvPr>
            <p:ph type="title"/>
          </p:nvPr>
        </p:nvSpPr>
        <p:spPr>
          <a:xfrm>
            <a:off x="4016188" y="2614431"/>
            <a:ext cx="4141693" cy="1294181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4033648" y="4131980"/>
            <a:ext cx="4124234" cy="1120775"/>
          </a:xfrm>
          <a:prstGeom prst="rect">
            <a:avLst/>
          </a:prstGeom>
        </p:spPr>
        <p:txBody>
          <a:bodyPr/>
          <a:lstStyle>
            <a:lvl1pPr>
              <a:buNone/>
              <a:defRPr sz="1800" b="1">
                <a:solidFill>
                  <a:schemeClr val="tx1">
                    <a:lumMod val="50000"/>
                  </a:schemeClr>
                </a:solidFill>
              </a:defRPr>
            </a:lvl1pPr>
            <a:lvl2pPr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1720" y="6651171"/>
            <a:ext cx="2817224" cy="206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pic>
        <p:nvPicPr>
          <p:cNvPr id="10" name="Picture 9" descr="iStock_000008560287Medium copy.jpg"/>
          <p:cNvPicPr>
            <a:picLocks noChangeAspect="1"/>
          </p:cNvPicPr>
          <p:nvPr/>
        </p:nvPicPr>
        <p:blipFill>
          <a:blip r:embed="rId3" cstate="print"/>
          <a:srcRect b="18795"/>
          <a:stretch>
            <a:fillRect/>
          </a:stretch>
        </p:blipFill>
        <p:spPr>
          <a:xfrm>
            <a:off x="2026024" y="4077801"/>
            <a:ext cx="1844099" cy="1193446"/>
          </a:xfrm>
          <a:prstGeom prst="roundRect">
            <a:avLst/>
          </a:prstGeom>
        </p:spPr>
      </p:pic>
      <p:pic>
        <p:nvPicPr>
          <p:cNvPr id="11" name="Picture 10" descr="6_lightblu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4937" y="1310779"/>
            <a:ext cx="1628328" cy="1082797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 descr="iStock_000003997841Medium.jpg"/>
          <p:cNvPicPr>
            <a:picLocks noChangeAspect="1"/>
          </p:cNvPicPr>
          <p:nvPr/>
        </p:nvPicPr>
        <p:blipFill>
          <a:blip r:embed="rId5" cstate="print"/>
          <a:srcRect l="8050" r="32655"/>
          <a:stretch>
            <a:fillRect/>
          </a:stretch>
        </p:blipFill>
        <p:spPr>
          <a:xfrm>
            <a:off x="2644589" y="2553537"/>
            <a:ext cx="1237129" cy="1390933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6"/>
          <p:cNvSpPr txBox="1">
            <a:spLocks noChangeArrowheads="1"/>
          </p:cNvSpPr>
          <p:nvPr/>
        </p:nvSpPr>
        <p:spPr bwMode="auto">
          <a:xfrm>
            <a:off x="3352800" y="2209800"/>
            <a:ext cx="5715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  <a:t>Thank You </a:t>
            </a:r>
            <a:br>
              <a:rPr lang="en-US" sz="5400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</a:br>
            <a:r>
              <a:rPr lang="en-US" sz="5400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  <a:t>For Your </a:t>
            </a:r>
            <a:br>
              <a:rPr lang="en-US" sz="5400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</a:br>
            <a:r>
              <a:rPr lang="en-US" sz="5400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  <a:t>Attention</a:t>
            </a:r>
          </a:p>
        </p:txBody>
      </p:sp>
      <p:pic>
        <p:nvPicPr>
          <p:cNvPr id="4" name="Picture 7" descr="rad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5567081"/>
            <a:ext cx="1245979" cy="53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 bwMode="auto">
          <a:xfrm>
            <a:off x="1501775" y="4491038"/>
            <a:ext cx="1628775" cy="995362"/>
          </a:xfrm>
          <a:prstGeom prst="roundRect">
            <a:avLst>
              <a:gd name="adj" fmla="val 29801"/>
            </a:avLst>
          </a:prstGeom>
          <a:solidFill>
            <a:srgbClr val="F294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 Same Side Corner Rectangle 5"/>
          <p:cNvSpPr/>
          <p:nvPr/>
        </p:nvSpPr>
        <p:spPr bwMode="auto">
          <a:xfrm>
            <a:off x="852488" y="6342063"/>
            <a:ext cx="823912" cy="515937"/>
          </a:xfrm>
          <a:prstGeom prst="round2SameRect">
            <a:avLst/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6934200" y="773113"/>
            <a:ext cx="1128713" cy="682625"/>
          </a:xfrm>
          <a:prstGeom prst="roundRect">
            <a:avLst>
              <a:gd name="adj" fmla="val 28881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 Single Corner Rectangle 7"/>
          <p:cNvSpPr/>
          <p:nvPr/>
        </p:nvSpPr>
        <p:spPr bwMode="auto">
          <a:xfrm flipV="1">
            <a:off x="0" y="0"/>
            <a:ext cx="227013" cy="5395913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07100" y="6651171"/>
            <a:ext cx="2951844" cy="206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pic>
        <p:nvPicPr>
          <p:cNvPr id="10" name="Picture 9" descr="iStock_000003997841Medium.jpg"/>
          <p:cNvPicPr>
            <a:picLocks noChangeAspect="1"/>
          </p:cNvPicPr>
          <p:nvPr/>
        </p:nvPicPr>
        <p:blipFill>
          <a:blip r:embed="rId3" cstate="print"/>
          <a:srcRect l="14189" r="40984"/>
          <a:stretch>
            <a:fillRect/>
          </a:stretch>
        </p:blipFill>
        <p:spPr>
          <a:xfrm>
            <a:off x="1506071" y="1890149"/>
            <a:ext cx="1640540" cy="2439804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6651812" y="6087036"/>
            <a:ext cx="2303929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fontAlgn="auto">
              <a:spcAft>
                <a:spcPts val="0"/>
              </a:spcAft>
            </a:pPr>
            <a:r>
              <a:rPr lang="en-US" sz="1600" dirty="0" smtClean="0">
                <a:solidFill>
                  <a:prstClr val="black">
                    <a:lumMod val="75000"/>
                  </a:prstClr>
                </a:solidFill>
                <a:latin typeface="Calibri"/>
                <a:cs typeface="+mn-cs"/>
              </a:rPr>
              <a:t>www.rad.com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Jus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rad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0375" y="457200"/>
            <a:ext cx="91122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 Same Side Corner Rectangle 3"/>
          <p:cNvSpPr/>
          <p:nvPr/>
        </p:nvSpPr>
        <p:spPr bwMode="auto">
          <a:xfrm rot="5400000">
            <a:off x="3505201" y="-3351213"/>
            <a:ext cx="862012" cy="7872413"/>
          </a:xfrm>
          <a:prstGeom prst="round2SameRect">
            <a:avLst>
              <a:gd name="adj1" fmla="val 18406"/>
              <a:gd name="adj2" fmla="val 0"/>
            </a:avLst>
          </a:prstGeom>
          <a:solidFill>
            <a:schemeClr val="lt1"/>
          </a:solidFill>
          <a:ln>
            <a:noFill/>
            <a:headEnd type="none" w="med" len="med"/>
            <a:tailEnd type="none" w="med" len="med"/>
          </a:ln>
          <a:effectLst>
            <a:outerShdw blurRad="215900" dist="38100" dir="2700000" sx="102000" sy="102000" algn="tl" rotWithShape="0">
              <a:schemeClr val="tx1">
                <a:alpha val="19000"/>
              </a:scheme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Round Single Corner Rectangle 4"/>
          <p:cNvSpPr/>
          <p:nvPr/>
        </p:nvSpPr>
        <p:spPr bwMode="auto">
          <a:xfrm flipV="1">
            <a:off x="0" y="0"/>
            <a:ext cx="228600" cy="1981200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7" y="262623"/>
            <a:ext cx="6766560" cy="644740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sz="36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7" name="Round Single Corner Rectangle 6"/>
          <p:cNvSpPr/>
          <p:nvPr/>
        </p:nvSpPr>
        <p:spPr bwMode="auto">
          <a:xfrm flipH="1">
            <a:off x="8839200" y="6380163"/>
            <a:ext cx="304800" cy="477837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7" y="262623"/>
            <a:ext cx="6766560" cy="644740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sz="36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747713" y="1829857"/>
            <a:ext cx="7124700" cy="2665943"/>
          </a:xfrm>
          <a:prstGeom prst="rect">
            <a:avLst/>
          </a:prstGeom>
        </p:spPr>
        <p:txBody>
          <a:bodyPr/>
          <a:lstStyle>
            <a:lvl1pPr marL="225425" indent="-225425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defRPr sz="2200">
                <a:solidFill>
                  <a:srgbClr val="000000"/>
                </a:solidFill>
              </a:defRPr>
            </a:lvl1pPr>
            <a:lvl2pPr marL="576263" indent="-238125">
              <a:lnSpc>
                <a:spcPct val="100000"/>
              </a:lnSpc>
              <a:spcBef>
                <a:spcPts val="600"/>
              </a:spcBef>
              <a:defRPr sz="2000">
                <a:solidFill>
                  <a:srgbClr val="000000"/>
                </a:solidFill>
              </a:defRPr>
            </a:lvl2pPr>
            <a:lvl3pPr marL="857250" indent="-168275">
              <a:lnSpc>
                <a:spcPct val="10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lvl3pPr>
            <a:lvl4pPr marL="1196975" indent="-225425">
              <a:lnSpc>
                <a:spcPct val="100000"/>
              </a:lnSpc>
              <a:spcBef>
                <a:spcPts val="600"/>
              </a:spcBef>
              <a:defRPr sz="1600">
                <a:solidFill>
                  <a:srgbClr val="000000"/>
                </a:solidFill>
              </a:defRPr>
            </a:lvl4pPr>
            <a:lvl5pPr marL="1433513" indent="-180975">
              <a:lnSpc>
                <a:spcPct val="100000"/>
              </a:lnSpc>
              <a:spcBef>
                <a:spcPts val="600"/>
              </a:spcBef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7" descr="rad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0375" y="457200"/>
            <a:ext cx="91122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Round Same Side Corner Rectangle 40"/>
          <p:cNvSpPr/>
          <p:nvPr/>
        </p:nvSpPr>
        <p:spPr bwMode="auto">
          <a:xfrm rot="5400000">
            <a:off x="3505201" y="-3351213"/>
            <a:ext cx="862012" cy="7872413"/>
          </a:xfrm>
          <a:prstGeom prst="round2SameRect">
            <a:avLst>
              <a:gd name="adj1" fmla="val 18406"/>
              <a:gd name="adj2" fmla="val 0"/>
            </a:avLst>
          </a:prstGeom>
          <a:solidFill>
            <a:schemeClr val="lt1"/>
          </a:solidFill>
          <a:ln>
            <a:noFill/>
            <a:headEnd type="none" w="med" len="med"/>
            <a:tailEnd type="none" w="med" len="med"/>
          </a:ln>
          <a:effectLst>
            <a:outerShdw blurRad="215900" dist="38100" dir="2700000" sx="102000" sy="102000" algn="tl" rotWithShape="0">
              <a:schemeClr val="tx1">
                <a:alpha val="19000"/>
              </a:scheme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2" name="Round Single Corner Rectangle 41"/>
          <p:cNvSpPr/>
          <p:nvPr/>
        </p:nvSpPr>
        <p:spPr bwMode="auto">
          <a:xfrm flipV="1">
            <a:off x="0" y="0"/>
            <a:ext cx="228600" cy="1981200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" name="Round Single Corner Rectangle 42"/>
          <p:cNvSpPr/>
          <p:nvPr/>
        </p:nvSpPr>
        <p:spPr bwMode="auto">
          <a:xfrm flipH="1">
            <a:off x="8839200" y="6380163"/>
            <a:ext cx="304800" cy="477837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7" y="262623"/>
            <a:ext cx="6766560" cy="644740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sz="36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747713" y="1829857"/>
            <a:ext cx="7124700" cy="2665943"/>
          </a:xfrm>
          <a:prstGeom prst="rect">
            <a:avLst/>
          </a:prstGeom>
        </p:spPr>
        <p:txBody>
          <a:bodyPr/>
          <a:lstStyle>
            <a:lvl1pPr marL="225425" indent="-225425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defRPr sz="2200">
                <a:solidFill>
                  <a:srgbClr val="000000"/>
                </a:solidFill>
              </a:defRPr>
            </a:lvl1pPr>
            <a:lvl2pPr marL="576263" indent="-238125">
              <a:lnSpc>
                <a:spcPct val="100000"/>
              </a:lnSpc>
              <a:spcBef>
                <a:spcPts val="600"/>
              </a:spcBef>
              <a:defRPr sz="2000">
                <a:solidFill>
                  <a:srgbClr val="000000"/>
                </a:solidFill>
              </a:defRPr>
            </a:lvl2pPr>
            <a:lvl3pPr marL="857250" indent="-168275">
              <a:lnSpc>
                <a:spcPct val="10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lvl3pPr>
            <a:lvl4pPr marL="1196975" indent="-225425">
              <a:lnSpc>
                <a:spcPct val="100000"/>
              </a:lnSpc>
              <a:spcBef>
                <a:spcPts val="600"/>
              </a:spcBef>
              <a:defRPr sz="1600">
                <a:solidFill>
                  <a:srgbClr val="000000"/>
                </a:solidFill>
              </a:defRPr>
            </a:lvl4pPr>
            <a:lvl5pPr marL="1433513" indent="-180975">
              <a:lnSpc>
                <a:spcPct val="100000"/>
              </a:lnSpc>
              <a:spcBef>
                <a:spcPts val="600"/>
              </a:spcBef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us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rad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0375" y="457200"/>
            <a:ext cx="91122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 Same Side Corner Rectangle 3"/>
          <p:cNvSpPr/>
          <p:nvPr/>
        </p:nvSpPr>
        <p:spPr bwMode="auto">
          <a:xfrm rot="5400000">
            <a:off x="3505201" y="-3351213"/>
            <a:ext cx="862012" cy="7872413"/>
          </a:xfrm>
          <a:prstGeom prst="round2SameRect">
            <a:avLst>
              <a:gd name="adj1" fmla="val 18406"/>
              <a:gd name="adj2" fmla="val 0"/>
            </a:avLst>
          </a:prstGeom>
          <a:solidFill>
            <a:schemeClr val="lt1"/>
          </a:solidFill>
          <a:ln>
            <a:noFill/>
            <a:headEnd type="none" w="med" len="med"/>
            <a:tailEnd type="none" w="med" len="med"/>
          </a:ln>
          <a:effectLst>
            <a:outerShdw blurRad="215900" dist="38100" dir="2700000" sx="102000" sy="102000" algn="tl" rotWithShape="0">
              <a:schemeClr val="tx1">
                <a:alpha val="19000"/>
              </a:scheme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Round Single Corner Rectangle 4"/>
          <p:cNvSpPr/>
          <p:nvPr/>
        </p:nvSpPr>
        <p:spPr bwMode="auto">
          <a:xfrm flipV="1">
            <a:off x="0" y="0"/>
            <a:ext cx="228600" cy="1981200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7" y="262623"/>
            <a:ext cx="6766560" cy="644740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sz="36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7" name="Round Single Corner Rectangle 6"/>
          <p:cNvSpPr/>
          <p:nvPr/>
        </p:nvSpPr>
        <p:spPr bwMode="auto">
          <a:xfrm flipH="1">
            <a:off x="8839200" y="6380163"/>
            <a:ext cx="304800" cy="477837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rad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0375" y="457200"/>
            <a:ext cx="91122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 Same Side Corner Rectangle 3"/>
          <p:cNvSpPr/>
          <p:nvPr/>
        </p:nvSpPr>
        <p:spPr bwMode="auto">
          <a:xfrm rot="5400000">
            <a:off x="2523818" y="-377982"/>
            <a:ext cx="2131763" cy="7179398"/>
          </a:xfrm>
          <a:prstGeom prst="round2SameRect">
            <a:avLst>
              <a:gd name="adj1" fmla="val 18406"/>
              <a:gd name="adj2" fmla="val 0"/>
            </a:avLst>
          </a:prstGeom>
          <a:solidFill>
            <a:schemeClr val="lt1"/>
          </a:solidFill>
          <a:ln>
            <a:noFill/>
            <a:headEnd type="none" w="med" len="med"/>
            <a:tailEnd type="none" w="med" len="med"/>
          </a:ln>
          <a:effectLst>
            <a:outerShdw blurRad="215900" dist="38100" dir="2700000" sx="102000" sy="102000" algn="tl" rotWithShape="0">
              <a:schemeClr val="tx1">
                <a:alpha val="19000"/>
              </a:scheme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Round Single Corner Rectangle 4"/>
          <p:cNvSpPr/>
          <p:nvPr/>
        </p:nvSpPr>
        <p:spPr bwMode="auto">
          <a:xfrm flipH="1">
            <a:off x="8839200" y="6380163"/>
            <a:ext cx="304800" cy="477837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9" y="2318991"/>
            <a:ext cx="5318102" cy="1785453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sz="44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7" name="Round Single Corner Rectangle 6"/>
          <p:cNvSpPr/>
          <p:nvPr/>
        </p:nvSpPr>
        <p:spPr bwMode="auto">
          <a:xfrm flipV="1">
            <a:off x="0" y="0"/>
            <a:ext cx="227013" cy="5395913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of Presentatio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2667000" y="474663"/>
            <a:ext cx="1231900" cy="768350"/>
          </a:xfrm>
          <a:prstGeom prst="roundRect">
            <a:avLst>
              <a:gd name="adj" fmla="val 29801"/>
            </a:avLst>
          </a:prstGeom>
          <a:solidFill>
            <a:srgbClr val="F294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 Single Corner Rectangle 3"/>
          <p:cNvSpPr/>
          <p:nvPr/>
        </p:nvSpPr>
        <p:spPr bwMode="auto">
          <a:xfrm flipV="1">
            <a:off x="0" y="0"/>
            <a:ext cx="227013" cy="5395913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Round Same Side Corner Rectangle 4"/>
          <p:cNvSpPr/>
          <p:nvPr/>
        </p:nvSpPr>
        <p:spPr>
          <a:xfrm rot="16200000">
            <a:off x="8293894" y="1521619"/>
            <a:ext cx="1355725" cy="34448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7" descr="rad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5791200"/>
            <a:ext cx="18256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3"/>
          <p:cNvSpPr>
            <a:spLocks noGrp="1"/>
          </p:cNvSpPr>
          <p:nvPr>
            <p:ph type="title"/>
          </p:nvPr>
        </p:nvSpPr>
        <p:spPr>
          <a:xfrm>
            <a:off x="4016188" y="2614431"/>
            <a:ext cx="4141693" cy="1294181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4033648" y="4131980"/>
            <a:ext cx="4124234" cy="1120775"/>
          </a:xfrm>
          <a:prstGeom prst="rect">
            <a:avLst/>
          </a:prstGeom>
        </p:spPr>
        <p:txBody>
          <a:bodyPr/>
          <a:lstStyle>
            <a:lvl1pPr>
              <a:buNone/>
              <a:defRPr sz="1800" b="1">
                <a:solidFill>
                  <a:schemeClr val="tx1">
                    <a:lumMod val="50000"/>
                  </a:schemeClr>
                </a:solidFill>
              </a:defRPr>
            </a:lvl1pPr>
            <a:lvl2pPr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1720" y="6651171"/>
            <a:ext cx="2817224" cy="206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9" descr="iStock_000008560287Medium copy.jpg"/>
          <p:cNvPicPr>
            <a:picLocks noChangeAspect="1"/>
          </p:cNvPicPr>
          <p:nvPr/>
        </p:nvPicPr>
        <p:blipFill>
          <a:blip r:embed="rId3" cstate="print"/>
          <a:srcRect b="18795"/>
          <a:stretch>
            <a:fillRect/>
          </a:stretch>
        </p:blipFill>
        <p:spPr>
          <a:xfrm>
            <a:off x="2026024" y="4077801"/>
            <a:ext cx="1844099" cy="1193446"/>
          </a:xfrm>
          <a:prstGeom prst="roundRect">
            <a:avLst/>
          </a:prstGeom>
        </p:spPr>
      </p:pic>
      <p:pic>
        <p:nvPicPr>
          <p:cNvPr id="11" name="Picture 10" descr="6_lightblu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4937" y="1310779"/>
            <a:ext cx="1628328" cy="1082797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 descr="iStock_000003997841Medium.jpg"/>
          <p:cNvPicPr>
            <a:picLocks noChangeAspect="1"/>
          </p:cNvPicPr>
          <p:nvPr/>
        </p:nvPicPr>
        <p:blipFill>
          <a:blip r:embed="rId5" cstate="print"/>
          <a:srcRect l="8050" r="32655"/>
          <a:stretch>
            <a:fillRect/>
          </a:stretch>
        </p:blipFill>
        <p:spPr>
          <a:xfrm>
            <a:off x="2644589" y="2553537"/>
            <a:ext cx="1237129" cy="1390933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6"/>
          <p:cNvSpPr txBox="1">
            <a:spLocks noChangeArrowheads="1"/>
          </p:cNvSpPr>
          <p:nvPr/>
        </p:nvSpPr>
        <p:spPr bwMode="auto">
          <a:xfrm>
            <a:off x="3352800" y="2667000"/>
            <a:ext cx="5715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  <a:t>Thank You </a:t>
            </a:r>
            <a:br>
              <a:rPr lang="en-US" sz="5400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</a:br>
            <a:r>
              <a:rPr lang="en-US" sz="5400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  <a:t>For Your </a:t>
            </a:r>
            <a:br>
              <a:rPr lang="en-US" sz="5400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</a:br>
            <a:r>
              <a:rPr lang="en-US" sz="5400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  <a:t>Attention</a:t>
            </a:r>
          </a:p>
        </p:txBody>
      </p:sp>
      <p:pic>
        <p:nvPicPr>
          <p:cNvPr id="4" name="Picture 7" descr="rad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5567081"/>
            <a:ext cx="1245979" cy="53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 bwMode="auto">
          <a:xfrm>
            <a:off x="1501775" y="4491038"/>
            <a:ext cx="1628775" cy="995362"/>
          </a:xfrm>
          <a:prstGeom prst="roundRect">
            <a:avLst>
              <a:gd name="adj" fmla="val 29801"/>
            </a:avLst>
          </a:prstGeom>
          <a:solidFill>
            <a:srgbClr val="F294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 Same Side Corner Rectangle 5"/>
          <p:cNvSpPr/>
          <p:nvPr/>
        </p:nvSpPr>
        <p:spPr bwMode="auto">
          <a:xfrm>
            <a:off x="852488" y="6342063"/>
            <a:ext cx="823912" cy="515937"/>
          </a:xfrm>
          <a:prstGeom prst="round2SameRect">
            <a:avLst/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6934200" y="773113"/>
            <a:ext cx="1128713" cy="682625"/>
          </a:xfrm>
          <a:prstGeom prst="roundRect">
            <a:avLst>
              <a:gd name="adj" fmla="val 28881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 Single Corner Rectangle 7"/>
          <p:cNvSpPr/>
          <p:nvPr/>
        </p:nvSpPr>
        <p:spPr bwMode="auto">
          <a:xfrm flipV="1">
            <a:off x="0" y="0"/>
            <a:ext cx="227013" cy="5395913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07100" y="6651171"/>
            <a:ext cx="2951844" cy="206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9" descr="iStock_000003997841Medium.jpg"/>
          <p:cNvPicPr>
            <a:picLocks noChangeAspect="1"/>
          </p:cNvPicPr>
          <p:nvPr/>
        </p:nvPicPr>
        <p:blipFill>
          <a:blip r:embed="rId3" cstate="print"/>
          <a:srcRect l="14189" r="40984"/>
          <a:stretch>
            <a:fillRect/>
          </a:stretch>
        </p:blipFill>
        <p:spPr>
          <a:xfrm>
            <a:off x="1506071" y="1890149"/>
            <a:ext cx="1640540" cy="2439804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6651812" y="6087036"/>
            <a:ext cx="2303929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fontAlgn="auto">
              <a:spcAft>
                <a:spcPts val="0"/>
              </a:spcAft>
            </a:pPr>
            <a:r>
              <a:rPr lang="en-US" sz="1600" dirty="0" smtClean="0">
                <a:solidFill>
                  <a:srgbClr val="000000">
                    <a:lumMod val="75000"/>
                  </a:srgbClr>
                </a:solidFill>
                <a:latin typeface="Calibri"/>
              </a:rPr>
              <a:t>www.rad.com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5" y="12700"/>
            <a:ext cx="6638925" cy="1000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3" y="1755775"/>
            <a:ext cx="8085137" cy="41148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1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7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3.xml"/><Relationship Id="rId7" Type="http://schemas.openxmlformats.org/officeDocument/2006/relationships/theme" Target="../theme/theme12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5.xml"/><Relationship Id="rId4" Type="http://schemas.openxmlformats.org/officeDocument/2006/relationships/slideLayout" Target="../slideLayouts/slideLayout84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theme" Target="../theme/theme13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0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7.xml"/><Relationship Id="rId9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theme" Target="../theme/theme15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theme" Target="../theme/theme16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5" Type="http://schemas.openxmlformats.org/officeDocument/2006/relationships/slideLayout" Target="../slideLayouts/slideLayout64.xml"/><Relationship Id="rId4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0"/>
          <p:cNvSpPr txBox="1">
            <a:spLocks noChangeArrowheads="1"/>
          </p:cNvSpPr>
          <p:nvPr/>
        </p:nvSpPr>
        <p:spPr bwMode="auto">
          <a:xfrm>
            <a:off x="6662058" y="6650038"/>
            <a:ext cx="2232040" cy="246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9" tIns="45714" rIns="91429" bIns="45714">
            <a:spAutoFit/>
          </a:bodyPr>
          <a:lstStyle/>
          <a:p>
            <a:pPr algn="r">
              <a:defRPr/>
            </a:pPr>
            <a:r>
              <a:rPr lang="en-US" sz="800" dirty="0" smtClean="0">
                <a:solidFill>
                  <a:srgbClr val="4D4D4D"/>
                </a:solidFill>
                <a:latin typeface="+mn-lt"/>
                <a:cs typeface="Arial" charset="0"/>
              </a:rPr>
              <a:t>IPmux-L Product Line 2011 </a:t>
            </a:r>
            <a:r>
              <a:rPr lang="en-US" sz="800" dirty="0">
                <a:solidFill>
                  <a:srgbClr val="4D4D4D"/>
                </a:solidFill>
                <a:latin typeface="+mn-lt"/>
                <a:cs typeface="Arial" charset="0"/>
              </a:rPr>
              <a:t>Slide </a:t>
            </a:r>
            <a:fld id="{1FEB4FD2-243B-450F-B334-AD0C10AF24B3}" type="slidenum">
              <a:rPr lang="en-US" sz="1000">
                <a:solidFill>
                  <a:srgbClr val="4D4D4D"/>
                </a:solidFill>
                <a:latin typeface="+mn-lt"/>
                <a:cs typeface="Arial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4D4D4D"/>
              </a:solidFill>
              <a:latin typeface="+mn-lt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1" r:id="rId6"/>
    <p:sldLayoutId id="2147483672" r:id="rId7"/>
    <p:sldLayoutId id="2147483673" r:id="rId8"/>
    <p:sldLayoutId id="2147483674" r:id="rId9"/>
    <p:sldLayoutId id="2147483788" r:id="rId10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0"/>
          <p:cNvSpPr txBox="1">
            <a:spLocks noChangeArrowheads="1"/>
          </p:cNvSpPr>
          <p:nvPr/>
        </p:nvSpPr>
        <p:spPr bwMode="auto">
          <a:xfrm>
            <a:off x="7183382" y="6650038"/>
            <a:ext cx="1710703" cy="246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9" tIns="45714" rIns="91429" bIns="45714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IPmux</a:t>
            </a:r>
            <a:r>
              <a:rPr kumimoji="0" 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-L Product Line 2011 Slide </a:t>
            </a:r>
            <a:fld id="{1FEB4FD2-243B-450F-B334-AD0C10AF24B3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0"/>
          <p:cNvSpPr txBox="1">
            <a:spLocks noChangeArrowheads="1"/>
          </p:cNvSpPr>
          <p:nvPr/>
        </p:nvSpPr>
        <p:spPr bwMode="auto">
          <a:xfrm>
            <a:off x="7122468" y="6650038"/>
            <a:ext cx="1771617" cy="246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9" tIns="45714" rIns="91429" bIns="45714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IPmux</a:t>
            </a:r>
            <a:r>
              <a:rPr kumimoji="0" 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-L Product Line 2011 Slide </a:t>
            </a:r>
            <a:fld id="{1FEB4FD2-243B-450F-B334-AD0C10AF24B3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0"/>
          <p:cNvSpPr txBox="1">
            <a:spLocks noChangeArrowheads="1"/>
          </p:cNvSpPr>
          <p:nvPr/>
        </p:nvSpPr>
        <p:spPr bwMode="auto">
          <a:xfrm>
            <a:off x="7183382" y="6650038"/>
            <a:ext cx="1710703" cy="246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9" tIns="45714" rIns="91429" bIns="45714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IPmux</a:t>
            </a:r>
            <a:r>
              <a:rPr kumimoji="0" 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-L Product Line 2011 Slide </a:t>
            </a:r>
            <a:fld id="{1FEB4FD2-243B-450F-B334-AD0C10AF24B3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0"/>
          <p:cNvSpPr txBox="1">
            <a:spLocks noChangeArrowheads="1"/>
          </p:cNvSpPr>
          <p:nvPr/>
        </p:nvSpPr>
        <p:spPr bwMode="auto">
          <a:xfrm>
            <a:off x="7183382" y="6650038"/>
            <a:ext cx="1710703" cy="246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9" tIns="45714" rIns="91429" bIns="45714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IPmux</a:t>
            </a:r>
            <a:r>
              <a:rPr kumimoji="0" 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-L Product Line 2011 Slide </a:t>
            </a:r>
            <a:fld id="{1FEB4FD2-243B-450F-B334-AD0C10AF24B3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0"/>
          <p:cNvSpPr txBox="1">
            <a:spLocks noChangeArrowheads="1"/>
          </p:cNvSpPr>
          <p:nvPr/>
        </p:nvSpPr>
        <p:spPr bwMode="auto">
          <a:xfrm>
            <a:off x="6485860" y="6624084"/>
            <a:ext cx="2408237" cy="246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9" tIns="45714" rIns="91429" bIns="45714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IPmux</a:t>
            </a:r>
            <a:r>
              <a:rPr kumimoji="0" 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-L Product Line 2011 Slide </a:t>
            </a:r>
            <a:fld id="{1FEB4FD2-243B-450F-B334-AD0C10AF24B3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0"/>
          <p:cNvSpPr txBox="1">
            <a:spLocks noChangeArrowheads="1"/>
          </p:cNvSpPr>
          <p:nvPr/>
        </p:nvSpPr>
        <p:spPr bwMode="auto">
          <a:xfrm>
            <a:off x="7183382" y="6650038"/>
            <a:ext cx="1710703" cy="246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9" tIns="45714" rIns="91429" bIns="45714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IPmux</a:t>
            </a:r>
            <a:r>
              <a:rPr kumimoji="0" 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-L Product Line 2011 Slide </a:t>
            </a:r>
            <a:fld id="{1FEB4FD2-243B-450F-B334-AD0C10AF24B3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0"/>
          <p:cNvSpPr txBox="1">
            <a:spLocks noChangeArrowheads="1"/>
          </p:cNvSpPr>
          <p:nvPr/>
        </p:nvSpPr>
        <p:spPr bwMode="auto">
          <a:xfrm>
            <a:off x="6651186" y="6650038"/>
            <a:ext cx="2242899" cy="246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9" tIns="45714" rIns="91429" bIns="45714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0" dirty="0" smtClean="0">
                <a:solidFill>
                  <a:srgbClr val="4D4D4D"/>
                </a:solidFill>
                <a:latin typeface="Calibri"/>
                <a:cs typeface="Arial" charset="0"/>
              </a:rPr>
              <a:t>Emulated TDM Services over PSN - 2011 </a:t>
            </a:r>
            <a:r>
              <a:rPr lang="en-US" sz="800" b="0" dirty="0">
                <a:solidFill>
                  <a:srgbClr val="4D4D4D"/>
                </a:solidFill>
                <a:latin typeface="Calibri"/>
                <a:cs typeface="Arial" charset="0"/>
              </a:rPr>
              <a:t>Slide </a:t>
            </a:r>
            <a:fld id="{1FEB4FD2-243B-450F-B334-AD0C10AF24B3}" type="slidenum">
              <a:rPr lang="en-US" sz="1000" b="0">
                <a:solidFill>
                  <a:srgbClr val="4D4D4D"/>
                </a:solidFill>
                <a:latin typeface="Calibri"/>
                <a:cs typeface="Arial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0" dirty="0">
              <a:solidFill>
                <a:srgbClr val="4D4D4D"/>
              </a:solidFill>
              <a:latin typeface="Calibri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0"/>
          <p:cNvSpPr txBox="1">
            <a:spLocks noChangeArrowheads="1"/>
          </p:cNvSpPr>
          <p:nvPr/>
        </p:nvSpPr>
        <p:spPr bwMode="auto">
          <a:xfrm>
            <a:off x="7183382" y="6650038"/>
            <a:ext cx="1710703" cy="246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9" tIns="45714" rIns="91429" bIns="45714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IPmux</a:t>
            </a:r>
            <a:r>
              <a:rPr kumimoji="0" 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-L Product Line 2011 Slide </a:t>
            </a:r>
            <a:fld id="{1FEB4FD2-243B-450F-B334-AD0C10AF24B3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0"/>
          <p:cNvSpPr txBox="1">
            <a:spLocks noChangeArrowheads="1"/>
          </p:cNvSpPr>
          <p:nvPr/>
        </p:nvSpPr>
        <p:spPr bwMode="auto">
          <a:xfrm>
            <a:off x="7183382" y="6650038"/>
            <a:ext cx="1710703" cy="246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9" tIns="45714" rIns="91429" bIns="45714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IPmux</a:t>
            </a:r>
            <a:r>
              <a:rPr kumimoji="0" 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-L Product Line 2011 Slide </a:t>
            </a:r>
            <a:fld id="{1FEB4FD2-243B-450F-B334-AD0C10AF24B3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0"/>
          <p:cNvSpPr txBox="1">
            <a:spLocks noChangeArrowheads="1"/>
          </p:cNvSpPr>
          <p:nvPr/>
        </p:nvSpPr>
        <p:spPr bwMode="auto">
          <a:xfrm>
            <a:off x="7183382" y="6650038"/>
            <a:ext cx="1710703" cy="246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9" tIns="45714" rIns="91429" bIns="45714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IPmux</a:t>
            </a:r>
            <a:r>
              <a:rPr kumimoji="0" 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-L Product Line 2011 Slide </a:t>
            </a:r>
            <a:fld id="{1FEB4FD2-243B-450F-B334-AD0C10AF24B3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0"/>
          <p:cNvSpPr txBox="1">
            <a:spLocks noChangeArrowheads="1"/>
          </p:cNvSpPr>
          <p:nvPr/>
        </p:nvSpPr>
        <p:spPr bwMode="auto">
          <a:xfrm>
            <a:off x="7183382" y="6650038"/>
            <a:ext cx="1710703" cy="246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9" tIns="45714" rIns="91429" bIns="45714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IPmux</a:t>
            </a:r>
            <a:r>
              <a:rPr kumimoji="0" 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-L Product Line 2011 Slide </a:t>
            </a:r>
            <a:fld id="{1FEB4FD2-243B-450F-B334-AD0C10AF24B3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0"/>
          <p:cNvSpPr txBox="1">
            <a:spLocks noChangeArrowheads="1"/>
          </p:cNvSpPr>
          <p:nvPr/>
        </p:nvSpPr>
        <p:spPr bwMode="auto">
          <a:xfrm>
            <a:off x="7183382" y="6650038"/>
            <a:ext cx="1710703" cy="246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9" tIns="45714" rIns="91429" bIns="45714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IPmux</a:t>
            </a:r>
            <a:r>
              <a:rPr kumimoji="0" 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-L Product Line 2011 Slide </a:t>
            </a:r>
            <a:fld id="{1FEB4FD2-243B-450F-B334-AD0C10AF24B3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0"/>
          <p:cNvSpPr txBox="1">
            <a:spLocks noChangeArrowheads="1"/>
          </p:cNvSpPr>
          <p:nvPr/>
        </p:nvSpPr>
        <p:spPr bwMode="auto">
          <a:xfrm>
            <a:off x="7183382" y="6650038"/>
            <a:ext cx="1710703" cy="246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9" tIns="45714" rIns="91429" bIns="45714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IPmux</a:t>
            </a:r>
            <a:r>
              <a:rPr kumimoji="0" 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-L Product Line 2011 Slide </a:t>
            </a:r>
            <a:fld id="{1FEB4FD2-243B-450F-B334-AD0C10AF24B3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0"/>
          <p:cNvSpPr txBox="1">
            <a:spLocks noChangeArrowheads="1"/>
          </p:cNvSpPr>
          <p:nvPr/>
        </p:nvSpPr>
        <p:spPr bwMode="auto">
          <a:xfrm>
            <a:off x="7183382" y="6650038"/>
            <a:ext cx="1710703" cy="246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9" tIns="45714" rIns="91429" bIns="45714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IPmux</a:t>
            </a:r>
            <a:r>
              <a:rPr kumimoji="0" 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-L Product Line 2011 Slide </a:t>
            </a:r>
            <a:fld id="{1FEB4FD2-243B-450F-B334-AD0C10AF24B3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0"/>
          <p:cNvSpPr txBox="1">
            <a:spLocks noChangeArrowheads="1"/>
          </p:cNvSpPr>
          <p:nvPr/>
        </p:nvSpPr>
        <p:spPr bwMode="auto">
          <a:xfrm>
            <a:off x="7183382" y="6650038"/>
            <a:ext cx="1710703" cy="246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9" tIns="45714" rIns="91429" bIns="45714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IPmux</a:t>
            </a:r>
            <a:r>
              <a:rPr kumimoji="0" 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-L Product Line 2011 Slide </a:t>
            </a:r>
            <a:fld id="{1FEB4FD2-243B-450F-B334-AD0C10AF24B3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10" Type="http://schemas.openxmlformats.org/officeDocument/2006/relationships/image" Target="../media/image32.png"/><Relationship Id="rId4" Type="http://schemas.openxmlformats.org/officeDocument/2006/relationships/image" Target="../media/image27.png"/><Relationship Id="rId9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4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image" Target="../media/image50.jpe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53.jpeg"/><Relationship Id="rId11" Type="http://schemas.openxmlformats.org/officeDocument/2006/relationships/image" Target="../media/image57.png"/><Relationship Id="rId5" Type="http://schemas.openxmlformats.org/officeDocument/2006/relationships/image" Target="../media/image52.png"/><Relationship Id="rId10" Type="http://schemas.openxmlformats.org/officeDocument/2006/relationships/image" Target="../media/image47.png"/><Relationship Id="rId4" Type="http://schemas.openxmlformats.org/officeDocument/2006/relationships/image" Target="../media/image51.png"/><Relationship Id="rId9" Type="http://schemas.openxmlformats.org/officeDocument/2006/relationships/image" Target="../media/image5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5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2.xml"/><Relationship Id="rId4" Type="http://schemas.openxmlformats.org/officeDocument/2006/relationships/slide" Target="slide2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6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5.xml"/><Relationship Id="rId4" Type="http://schemas.openxmlformats.org/officeDocument/2006/relationships/image" Target="../media/image6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8.wmf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94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4.xml"/><Relationship Id="rId6" Type="http://schemas.openxmlformats.org/officeDocument/2006/relationships/image" Target="../media/image73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82.png"/><Relationship Id="rId2" Type="http://schemas.openxmlformats.org/officeDocument/2006/relationships/slideLayout" Target="../slideLayouts/slideLayout9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5.bin"/><Relationship Id="rId5" Type="http://schemas.openxmlformats.org/officeDocument/2006/relationships/image" Target="../media/image81.png"/><Relationship Id="rId10" Type="http://schemas.openxmlformats.org/officeDocument/2006/relationships/oleObject" Target="../embeddings/oleObject4.bin"/><Relationship Id="rId4" Type="http://schemas.openxmlformats.org/officeDocument/2006/relationships/image" Target="../media/image80.png"/><Relationship Id="rId9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87.xml"/><Relationship Id="rId4" Type="http://schemas.openxmlformats.org/officeDocument/2006/relationships/image" Target="../media/image90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1.png"/><Relationship Id="rId7" Type="http://schemas.openxmlformats.org/officeDocument/2006/relationships/image" Target="../media/image94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73.png"/><Relationship Id="rId11" Type="http://schemas.openxmlformats.org/officeDocument/2006/relationships/image" Target="../media/image98.png"/><Relationship Id="rId5" Type="http://schemas.openxmlformats.org/officeDocument/2006/relationships/image" Target="../media/image93.png"/><Relationship Id="rId10" Type="http://schemas.openxmlformats.org/officeDocument/2006/relationships/image" Target="../media/image97.png"/><Relationship Id="rId4" Type="http://schemas.openxmlformats.org/officeDocument/2006/relationships/image" Target="../media/image92.png"/><Relationship Id="rId9" Type="http://schemas.openxmlformats.org/officeDocument/2006/relationships/image" Target="../media/image9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33.png"/><Relationship Id="rId4" Type="http://schemas.openxmlformats.org/officeDocument/2006/relationships/image" Target="../media/image99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10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0.png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7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7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12" Type="http://schemas.openxmlformats.org/officeDocument/2006/relationships/image" Target="../media/image11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12.png"/><Relationship Id="rId11" Type="http://schemas.openxmlformats.org/officeDocument/2006/relationships/image" Target="../media/image117.png"/><Relationship Id="rId5" Type="http://schemas.openxmlformats.org/officeDocument/2006/relationships/image" Target="../media/image111.png"/><Relationship Id="rId10" Type="http://schemas.openxmlformats.org/officeDocument/2006/relationships/image" Target="../media/image116.png"/><Relationship Id="rId4" Type="http://schemas.openxmlformats.org/officeDocument/2006/relationships/image" Target="../media/image110.png"/><Relationship Id="rId9" Type="http://schemas.openxmlformats.org/officeDocument/2006/relationships/image" Target="../media/image115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120.png"/><Relationship Id="rId7" Type="http://schemas.openxmlformats.org/officeDocument/2006/relationships/image" Target="../media/image123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2.gif"/><Relationship Id="rId5" Type="http://schemas.openxmlformats.org/officeDocument/2006/relationships/image" Target="../media/image121.png"/><Relationship Id="rId10" Type="http://schemas.openxmlformats.org/officeDocument/2006/relationships/image" Target="../media/image73.png"/><Relationship Id="rId4" Type="http://schemas.openxmlformats.org/officeDocument/2006/relationships/image" Target="../media/image96.png"/><Relationship Id="rId9" Type="http://schemas.openxmlformats.org/officeDocument/2006/relationships/image" Target="../media/image1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8.png"/><Relationship Id="rId4" Type="http://schemas.openxmlformats.org/officeDocument/2006/relationships/image" Target="../media/image17.w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eg"/><Relationship Id="rId7" Type="http://schemas.openxmlformats.org/officeDocument/2006/relationships/image" Target="../media/image130.png"/><Relationship Id="rId2" Type="http://schemas.openxmlformats.org/officeDocument/2006/relationships/image" Target="../media/image126.gi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openxmlformats.org/officeDocument/2006/relationships/image" Target="../media/image18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3" Type="http://schemas.openxmlformats.org/officeDocument/2006/relationships/image" Target="../media/image131.png"/><Relationship Id="rId7" Type="http://schemas.openxmlformats.org/officeDocument/2006/relationships/image" Target="../media/image13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png"/><Relationship Id="rId5" Type="http://schemas.openxmlformats.org/officeDocument/2006/relationships/image" Target="../media/image133.png"/><Relationship Id="rId4" Type="http://schemas.openxmlformats.org/officeDocument/2006/relationships/image" Target="../media/image132.png"/><Relationship Id="rId9" Type="http://schemas.openxmlformats.org/officeDocument/2006/relationships/image" Target="../media/image137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140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3" Type="http://schemas.openxmlformats.org/officeDocument/2006/relationships/image" Target="../media/image141.png"/><Relationship Id="rId7" Type="http://schemas.openxmlformats.org/officeDocument/2006/relationships/image" Target="../media/image14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jpeg"/><Relationship Id="rId5" Type="http://schemas.openxmlformats.org/officeDocument/2006/relationships/image" Target="../media/image143.png"/><Relationship Id="rId4" Type="http://schemas.openxmlformats.org/officeDocument/2006/relationships/image" Target="../media/image142.png"/><Relationship Id="rId9" Type="http://schemas.openxmlformats.org/officeDocument/2006/relationships/image" Target="../media/image147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animated-gifs.com/displayimage.php?album=62&amp;pos=17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02.xml"/><Relationship Id="rId4" Type="http://schemas.openxmlformats.org/officeDocument/2006/relationships/image" Target="../media/image148.gi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gif"/><Relationship Id="rId3" Type="http://schemas.openxmlformats.org/officeDocument/2006/relationships/hyperlink" Target="http://www.sungmi.co.kr/korean/product/optic/img/FLC.jpg" TargetMode="External"/><Relationship Id="rId7" Type="http://schemas.openxmlformats.org/officeDocument/2006/relationships/image" Target="../media/image15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1.png"/><Relationship Id="rId5" Type="http://schemas.openxmlformats.org/officeDocument/2006/relationships/image" Target="../media/image150.png"/><Relationship Id="rId4" Type="http://schemas.openxmlformats.org/officeDocument/2006/relationships/image" Target="../media/image149.jpe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3" Type="http://schemas.openxmlformats.org/officeDocument/2006/relationships/image" Target="../media/image154.png"/><Relationship Id="rId7" Type="http://schemas.openxmlformats.org/officeDocument/2006/relationships/image" Target="../media/image158.jpe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7.gif"/><Relationship Id="rId5" Type="http://schemas.openxmlformats.org/officeDocument/2006/relationships/image" Target="../media/image156.png"/><Relationship Id="rId4" Type="http://schemas.openxmlformats.org/officeDocument/2006/relationships/image" Target="../media/image155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7" Type="http://schemas.openxmlformats.org/officeDocument/2006/relationships/image" Target="../media/image163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2.png"/><Relationship Id="rId5" Type="http://schemas.openxmlformats.org/officeDocument/2006/relationships/image" Target="../media/image161.jpeg"/><Relationship Id="rId4" Type="http://schemas.openxmlformats.org/officeDocument/2006/relationships/image" Target="../media/image12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5.png"/><Relationship Id="rId4" Type="http://schemas.openxmlformats.org/officeDocument/2006/relationships/image" Target="../media/image164.emf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94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66.png"/><Relationship Id="rId4" Type="http://schemas.openxmlformats.org/officeDocument/2006/relationships/image" Target="../media/image9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016188" y="2771593"/>
            <a:ext cx="4985308" cy="1294181"/>
          </a:xfrm>
        </p:spPr>
        <p:txBody>
          <a:bodyPr/>
          <a:lstStyle/>
          <a:p>
            <a:r>
              <a:rPr lang="en-US" sz="3200" dirty="0" smtClean="0"/>
              <a:t>TDM Pseudowire Gateways</a:t>
            </a:r>
            <a:br>
              <a:rPr lang="en-US" sz="3200" dirty="0" smtClean="0"/>
            </a:br>
            <a:r>
              <a:rPr lang="en-US" sz="2800" dirty="0" smtClean="0"/>
              <a:t>Product Presentation</a:t>
            </a:r>
            <a:br>
              <a:rPr lang="en-US" sz="2800" dirty="0" smtClean="0"/>
            </a:br>
            <a:r>
              <a:rPr lang="en-US" sz="1400" dirty="0" smtClean="0">
                <a:solidFill>
                  <a:schemeClr val="tx1"/>
                </a:solidFill>
              </a:rPr>
              <a:t>Updated: 22-Nov-2011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9"/>
          <p:cNvSpPr>
            <a:spLocks noGrp="1" noChangeArrowheads="1"/>
          </p:cNvSpPr>
          <p:nvPr>
            <p:ph type="title"/>
          </p:nvPr>
        </p:nvSpPr>
        <p:spPr/>
        <p:txBody>
          <a:bodyPr lIns="83119" tIns="41559" rIns="83119" bIns="41559"/>
          <a:lstStyle/>
          <a:p>
            <a:pPr eaLnBrk="1" hangingPunct="1"/>
            <a:r>
              <a:rPr lang="en-US" dirty="0" smtClean="0"/>
              <a:t>Customer Benefits</a:t>
            </a:r>
          </a:p>
        </p:txBody>
      </p:sp>
      <p:sp>
        <p:nvSpPr>
          <p:cNvPr id="19459" name="Rectangle 98"/>
          <p:cNvSpPr>
            <a:spLocks noGrp="1" noChangeArrowheads="1"/>
          </p:cNvSpPr>
          <p:nvPr>
            <p:ph type="body" sz="quarter" idx="10"/>
          </p:nvPr>
        </p:nvSpPr>
        <p:spPr>
          <a:xfrm>
            <a:off x="522628" y="1407104"/>
            <a:ext cx="8621372" cy="3379210"/>
          </a:xfrm>
        </p:spPr>
        <p:txBody>
          <a:bodyPr lIns="83119" tIns="41559" rIns="83119" bIns="41559"/>
          <a:lstStyle/>
          <a:p>
            <a:pPr eaLnBrk="1" hangingPunct="1"/>
            <a:r>
              <a:rPr lang="en-US" sz="2400" u="sng" dirty="0" smtClean="0"/>
              <a:t>For the enterprise/government end user</a:t>
            </a:r>
          </a:p>
          <a:p>
            <a:pPr lvl="1" eaLnBrk="1" hangingPunct="1"/>
            <a:r>
              <a:rPr lang="en-US" dirty="0" smtClean="0"/>
              <a:t>Preserving investment in legacy TDM equipment</a:t>
            </a:r>
          </a:p>
          <a:p>
            <a:pPr lvl="1" eaLnBrk="1" hangingPunct="1"/>
            <a:r>
              <a:rPr lang="en-US" dirty="0" smtClean="0"/>
              <a:t>Reducing transport costs</a:t>
            </a:r>
          </a:p>
          <a:p>
            <a:pPr eaLnBrk="1" hangingPunct="1"/>
            <a:endParaRPr lang="en-US" sz="2400" u="sng" dirty="0" smtClean="0"/>
          </a:p>
          <a:p>
            <a:pPr eaLnBrk="1" hangingPunct="1"/>
            <a:r>
              <a:rPr lang="en-US" sz="2400" u="sng" dirty="0" smtClean="0"/>
              <a:t>For the carrier end user</a:t>
            </a:r>
          </a:p>
          <a:p>
            <a:pPr lvl="1" eaLnBrk="1" hangingPunct="1"/>
            <a:r>
              <a:rPr lang="en-US" dirty="0" smtClean="0"/>
              <a:t>Alternative carriers can increase revenue by selling TDM services</a:t>
            </a:r>
          </a:p>
          <a:p>
            <a:pPr lvl="1" eaLnBrk="1" hangingPunct="1"/>
            <a:r>
              <a:rPr lang="en-US" dirty="0" smtClean="0"/>
              <a:t>Reducing </a:t>
            </a:r>
            <a:r>
              <a:rPr lang="en-US" dirty="0" err="1" smtClean="0"/>
              <a:t>OpEx</a:t>
            </a:r>
            <a:r>
              <a:rPr lang="en-US" dirty="0" smtClean="0"/>
              <a:t> – one transport network</a:t>
            </a:r>
          </a:p>
          <a:p>
            <a:pPr lvl="1" eaLnBrk="1" hangingPunct="1"/>
            <a:r>
              <a:rPr lang="en-US" dirty="0" smtClean="0"/>
              <a:t>Standards based</a:t>
            </a:r>
          </a:p>
          <a:p>
            <a:pPr lvl="1" eaLnBrk="1" hangingPunct="1"/>
            <a:r>
              <a:rPr lang="en-US" dirty="0" smtClean="0"/>
              <a:t>TDM over packet using any access method</a:t>
            </a:r>
          </a:p>
        </p:txBody>
      </p:sp>
      <p:pic>
        <p:nvPicPr>
          <p:cNvPr id="292872" name="Picture 8" descr="D:\Users\ido_m\AppData\Local\Microsoft\Windows\Temporary Internet Files\Content.IE5\0JT67QSI\MP90042220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7862" y="4165599"/>
            <a:ext cx="2911978" cy="194056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9"/>
          <p:cNvSpPr>
            <a:spLocks noGrp="1" noChangeArrowheads="1"/>
          </p:cNvSpPr>
          <p:nvPr>
            <p:ph type="title"/>
          </p:nvPr>
        </p:nvSpPr>
        <p:spPr/>
        <p:txBody>
          <a:bodyPr lIns="83119" tIns="41559" rIns="83119" bIns="41559"/>
          <a:lstStyle/>
          <a:p>
            <a:pPr eaLnBrk="1" hangingPunct="1"/>
            <a:r>
              <a:rPr lang="en-US" dirty="0" smtClean="0"/>
              <a:t>RAD Advantages</a:t>
            </a:r>
          </a:p>
        </p:txBody>
      </p:sp>
      <p:sp>
        <p:nvSpPr>
          <p:cNvPr id="19459" name="Rectangle 98"/>
          <p:cNvSpPr>
            <a:spLocks noGrp="1" noChangeArrowheads="1"/>
          </p:cNvSpPr>
          <p:nvPr>
            <p:ph type="body" sz="quarter" idx="10"/>
          </p:nvPr>
        </p:nvSpPr>
        <p:spPr>
          <a:xfrm>
            <a:off x="561976" y="1444095"/>
            <a:ext cx="7124700" cy="2665943"/>
          </a:xfrm>
        </p:spPr>
        <p:txBody>
          <a:bodyPr lIns="83119" tIns="41559" rIns="83119" bIns="41559"/>
          <a:lstStyle/>
          <a:p>
            <a:r>
              <a:rPr lang="en-US" sz="2400" dirty="0" smtClean="0"/>
              <a:t>Long term experience and market leader in TDM pseudowire – </a:t>
            </a:r>
            <a:r>
              <a:rPr lang="en-US" sz="2400" b="1" dirty="0" smtClean="0"/>
              <a:t>since 1999</a:t>
            </a:r>
          </a:p>
          <a:p>
            <a:r>
              <a:rPr lang="en-US" sz="2400" dirty="0" smtClean="0"/>
              <a:t>Variety of emulated services and interfaces: E1/T1, serial, analog/digital voice</a:t>
            </a:r>
          </a:p>
          <a:p>
            <a:r>
              <a:rPr lang="en-US" sz="2400" dirty="0" smtClean="0"/>
              <a:t>Comprehensive </a:t>
            </a:r>
            <a:r>
              <a:rPr lang="en-US" sz="2400" dirty="0" err="1" smtClean="0"/>
              <a:t>pseudowire</a:t>
            </a:r>
            <a:r>
              <a:rPr lang="en-US" sz="2400" dirty="0" smtClean="0"/>
              <a:t> functionality </a:t>
            </a:r>
          </a:p>
          <a:p>
            <a:r>
              <a:rPr lang="en-US" sz="2400" dirty="0" smtClean="0"/>
              <a:t>Most advanced synchronization capabilities</a:t>
            </a:r>
          </a:p>
          <a:p>
            <a:r>
              <a:rPr lang="en-US" sz="2400" dirty="0" smtClean="0"/>
              <a:t>Full solution: remote and aggregation devices</a:t>
            </a:r>
          </a:p>
        </p:txBody>
      </p:sp>
      <p:pic>
        <p:nvPicPr>
          <p:cNvPr id="16" name="Picture 1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64038" y="4800600"/>
            <a:ext cx="2627313" cy="1749425"/>
          </a:xfrm>
          <a:prstGeom prst="rect">
            <a:avLst/>
          </a:prstGeom>
          <a:noFill/>
        </p:spPr>
      </p:pic>
      <p:pic>
        <p:nvPicPr>
          <p:cNvPr id="19" name="Picture 1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3300" y="5786437"/>
            <a:ext cx="2590800" cy="857250"/>
          </a:xfrm>
          <a:prstGeom prst="rect">
            <a:avLst/>
          </a:prstGeom>
          <a:noFill/>
        </p:spPr>
      </p:pic>
      <p:pic>
        <p:nvPicPr>
          <p:cNvPr id="21" name="Content Placeholder 3" descr="IPmux-155-1c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 flipH="1" flipV="1">
            <a:off x="1200147" y="5414986"/>
            <a:ext cx="2443163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1314450" y="5072061"/>
            <a:ext cx="709613" cy="623887"/>
            <a:chOff x="408" y="709"/>
            <a:chExt cx="810" cy="663"/>
          </a:xfrm>
        </p:grpSpPr>
        <p:pic>
          <p:nvPicPr>
            <p:cNvPr id="12" name="Picture 10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8" y="709"/>
              <a:ext cx="479" cy="594"/>
            </a:xfrm>
            <a:prstGeom prst="rect">
              <a:avLst/>
            </a:prstGeom>
            <a:noFill/>
          </p:spPr>
        </p:pic>
        <p:pic>
          <p:nvPicPr>
            <p:cNvPr id="13" name="Picture 11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3" y="759"/>
              <a:ext cx="515" cy="613"/>
            </a:xfrm>
            <a:prstGeom prst="rect">
              <a:avLst/>
            </a:prstGeom>
            <a:noFill/>
          </p:spPr>
        </p:pic>
      </p:grpSp>
      <p:graphicFrame>
        <p:nvGraphicFramePr>
          <p:cNvPr id="5" name="Object 25"/>
          <p:cNvGraphicFramePr>
            <a:graphicFrameLocks noChangeAspect="1"/>
          </p:cNvGraphicFramePr>
          <p:nvPr/>
        </p:nvGraphicFramePr>
        <p:xfrm>
          <a:off x="1928813" y="5099052"/>
          <a:ext cx="1919287" cy="658812"/>
        </p:xfrm>
        <a:graphic>
          <a:graphicData uri="http://schemas.openxmlformats.org/presentationml/2006/ole">
            <p:oleObj spid="_x0000_s247809" name="ビットマップ イメージ" r:id="rId9" imgW="2809524" imgH="1286055" progId="PBrush">
              <p:embed/>
            </p:oleObj>
          </a:graphicData>
        </a:graphic>
      </p:graphicFrame>
      <p:pic>
        <p:nvPicPr>
          <p:cNvPr id="8" name="Picture 29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36" t="5608" r="1736" b="2803"/>
          <a:stretch>
            <a:fillRect/>
          </a:stretch>
        </p:blipFill>
        <p:spPr bwMode="auto">
          <a:xfrm>
            <a:off x="2154240" y="4843464"/>
            <a:ext cx="16002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39079" y="2318991"/>
            <a:ext cx="5512339" cy="1785453"/>
          </a:xfrm>
        </p:spPr>
        <p:txBody>
          <a:bodyPr/>
          <a:lstStyle/>
          <a:p>
            <a:r>
              <a:rPr lang="en-US" sz="4800" dirty="0" smtClean="0"/>
              <a:t>RAD’s TDM PW Product Line</a:t>
            </a:r>
            <a:endParaRPr lang="en-US" sz="4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AutoShape 2"/>
          <p:cNvSpPr>
            <a:spLocks noChangeArrowheads="1"/>
          </p:cNvSpPr>
          <p:nvPr/>
        </p:nvSpPr>
        <p:spPr bwMode="auto">
          <a:xfrm>
            <a:off x="5816600" y="1974395"/>
            <a:ext cx="3067051" cy="4730750"/>
          </a:xfrm>
          <a:prstGeom prst="roundRect">
            <a:avLst>
              <a:gd name="adj" fmla="val 12870"/>
            </a:avLst>
          </a:prstGeom>
          <a:gradFill rotWithShape="1">
            <a:gsLst>
              <a:gs pos="0">
                <a:srgbClr val="FFFFFF"/>
              </a:gs>
              <a:gs pos="100000">
                <a:srgbClr val="E3F3F3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E3F4FF"/>
            </a:solidFill>
            <a:round/>
            <a:headEnd/>
            <a:tailEnd/>
          </a:ln>
        </p:spPr>
        <p:txBody>
          <a:bodyPr wrap="none" lIns="91413" tIns="45706" rIns="91413" bIns="45706" anchor="ctr" anchorCtr="0"/>
          <a:lstStyle/>
          <a:p>
            <a:pPr algn="ctr">
              <a:lnSpc>
                <a:spcPct val="85000"/>
              </a:lnSpc>
            </a:pPr>
            <a:endParaRPr lang="en-US">
              <a:solidFill>
                <a:srgbClr val="000000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75" name="Freeform 95"/>
          <p:cNvSpPr>
            <a:spLocks/>
          </p:cNvSpPr>
          <p:nvPr/>
        </p:nvSpPr>
        <p:spPr bwMode="auto">
          <a:xfrm flipV="1">
            <a:off x="5259388" y="2933700"/>
            <a:ext cx="1222375" cy="1968500"/>
          </a:xfrm>
          <a:custGeom>
            <a:avLst/>
            <a:gdLst>
              <a:gd name="T0" fmla="*/ 2147483647 w 765"/>
              <a:gd name="T1" fmla="*/ 0 h 211"/>
              <a:gd name="T2" fmla="*/ 2147483647 w 765"/>
              <a:gd name="T3" fmla="*/ 0 h 211"/>
              <a:gd name="T4" fmla="*/ 2147483647 w 765"/>
              <a:gd name="T5" fmla="*/ 2147483647 h 211"/>
              <a:gd name="T6" fmla="*/ 0 w 765"/>
              <a:gd name="T7" fmla="*/ 2147483647 h 211"/>
              <a:gd name="T8" fmla="*/ 0 60000 65536"/>
              <a:gd name="T9" fmla="*/ 0 60000 65536"/>
              <a:gd name="T10" fmla="*/ 0 60000 65536"/>
              <a:gd name="T11" fmla="*/ 0 60000 65536"/>
              <a:gd name="T12" fmla="*/ 0 w 765"/>
              <a:gd name="T13" fmla="*/ 0 h 211"/>
              <a:gd name="T14" fmla="*/ 765 w 765"/>
              <a:gd name="T15" fmla="*/ 211 h 21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5" h="211">
                <a:moveTo>
                  <a:pt x="765" y="0"/>
                </a:moveTo>
                <a:lnTo>
                  <a:pt x="521" y="0"/>
                </a:lnTo>
                <a:lnTo>
                  <a:pt x="521" y="211"/>
                </a:lnTo>
                <a:lnTo>
                  <a:pt x="0" y="211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1413" tIns="45706" rIns="91413" bIns="45706" anchor="ctr" anchorCtr="0"/>
          <a:lstStyle/>
          <a:p>
            <a:pPr algn="ctr">
              <a:lnSpc>
                <a:spcPct val="85000"/>
              </a:lnSpc>
            </a:pPr>
            <a:endParaRPr lang="en-US">
              <a:solidFill>
                <a:srgbClr val="000000"/>
              </a:solidFill>
              <a:latin typeface="Calibri"/>
              <a:cs typeface="Arial" pitchFamily="34" charset="0"/>
            </a:endParaRPr>
          </a:p>
        </p:txBody>
      </p:sp>
      <p:grpSp>
        <p:nvGrpSpPr>
          <p:cNvPr id="2" name="Group 122"/>
          <p:cNvGrpSpPr/>
          <p:nvPr/>
        </p:nvGrpSpPr>
        <p:grpSpPr>
          <a:xfrm>
            <a:off x="381000" y="3071813"/>
            <a:ext cx="4148138" cy="3662359"/>
            <a:chOff x="381000" y="3071813"/>
            <a:chExt cx="4148138" cy="3662359"/>
          </a:xfrm>
        </p:grpSpPr>
        <p:sp>
          <p:nvSpPr>
            <p:cNvPr id="16456" name="AutoShape 2"/>
            <p:cNvSpPr>
              <a:spLocks noChangeArrowheads="1"/>
            </p:cNvSpPr>
            <p:nvPr/>
          </p:nvSpPr>
          <p:spPr bwMode="auto">
            <a:xfrm>
              <a:off x="381000" y="3505199"/>
              <a:ext cx="3321050" cy="3228973"/>
            </a:xfrm>
            <a:prstGeom prst="roundRect">
              <a:avLst>
                <a:gd name="adj" fmla="val 7546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B7D9E5"/>
                </a:gs>
              </a:gsLst>
              <a:lin ang="5400000" scaled="1"/>
            </a:gradFill>
            <a:ln w="12700">
              <a:solidFill>
                <a:srgbClr val="84BDD6"/>
              </a:solidFill>
              <a:round/>
              <a:headEnd/>
              <a:tailEnd/>
            </a:ln>
          </p:spPr>
          <p:txBody>
            <a:bodyPr wrap="none" anchor="ctr" anchorCtr="0"/>
            <a:lstStyle/>
            <a:p>
              <a:pPr algn="ctr">
                <a:lnSpc>
                  <a:spcPct val="85000"/>
                </a:lnSpc>
              </a:pPr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6455" name="Freeform 103"/>
            <p:cNvSpPr>
              <a:spLocks/>
            </p:cNvSpPr>
            <p:nvPr/>
          </p:nvSpPr>
          <p:spPr bwMode="auto">
            <a:xfrm>
              <a:off x="3479800" y="3251199"/>
              <a:ext cx="1049338" cy="3012441"/>
            </a:xfrm>
            <a:custGeom>
              <a:avLst/>
              <a:gdLst>
                <a:gd name="T0" fmla="*/ 2147483647 w 676"/>
                <a:gd name="T1" fmla="*/ 0 h 1213"/>
                <a:gd name="T2" fmla="*/ 2147483647 w 676"/>
                <a:gd name="T3" fmla="*/ 0 h 1213"/>
                <a:gd name="T4" fmla="*/ 2147483647 w 676"/>
                <a:gd name="T5" fmla="*/ 2147483647 h 1213"/>
                <a:gd name="T6" fmla="*/ 0 w 676"/>
                <a:gd name="T7" fmla="*/ 2147483647 h 12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6"/>
                <a:gd name="T13" fmla="*/ 0 h 1213"/>
                <a:gd name="T14" fmla="*/ 676 w 676"/>
                <a:gd name="T15" fmla="*/ 1213 h 12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6" h="1213">
                  <a:moveTo>
                    <a:pt x="676" y="0"/>
                  </a:moveTo>
                  <a:lnTo>
                    <a:pt x="349" y="0"/>
                  </a:lnTo>
                  <a:lnTo>
                    <a:pt x="349" y="1213"/>
                  </a:lnTo>
                  <a:lnTo>
                    <a:pt x="0" y="1213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91431" tIns="45715" rIns="91431" bIns="45715" anchor="ctr" anchorCtr="0"/>
            <a:lstStyle/>
            <a:p>
              <a:pPr algn="ctr">
                <a:lnSpc>
                  <a:spcPct val="85000"/>
                </a:lnSpc>
              </a:pPr>
              <a:endParaRPr lang="en-US" sz="1300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6457" name="Freeform 103"/>
            <p:cNvSpPr>
              <a:spLocks/>
            </p:cNvSpPr>
            <p:nvPr/>
          </p:nvSpPr>
          <p:spPr bwMode="auto">
            <a:xfrm>
              <a:off x="3279775" y="3145969"/>
              <a:ext cx="963613" cy="1587956"/>
            </a:xfrm>
            <a:custGeom>
              <a:avLst/>
              <a:gdLst>
                <a:gd name="T0" fmla="*/ 2147483647 w 676"/>
                <a:gd name="T1" fmla="*/ 0 h 1213"/>
                <a:gd name="T2" fmla="*/ 2147483647 w 676"/>
                <a:gd name="T3" fmla="*/ 0 h 1213"/>
                <a:gd name="T4" fmla="*/ 2147483647 w 676"/>
                <a:gd name="T5" fmla="*/ 2147483647 h 1213"/>
                <a:gd name="T6" fmla="*/ 0 w 676"/>
                <a:gd name="T7" fmla="*/ 2147483647 h 12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6"/>
                <a:gd name="T13" fmla="*/ 0 h 1213"/>
                <a:gd name="T14" fmla="*/ 676 w 676"/>
                <a:gd name="T15" fmla="*/ 1213 h 12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6" h="1213">
                  <a:moveTo>
                    <a:pt x="676" y="0"/>
                  </a:moveTo>
                  <a:lnTo>
                    <a:pt x="349" y="0"/>
                  </a:lnTo>
                  <a:lnTo>
                    <a:pt x="349" y="1213"/>
                  </a:lnTo>
                  <a:lnTo>
                    <a:pt x="0" y="1213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91431" tIns="45715" rIns="91431" bIns="45715" anchor="ctr" anchorCtr="0"/>
            <a:lstStyle/>
            <a:p>
              <a:pPr algn="ctr">
                <a:lnSpc>
                  <a:spcPct val="85000"/>
                </a:lnSpc>
              </a:pPr>
              <a:endParaRPr lang="en-US" sz="1300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6458" name="Freeform 103"/>
            <p:cNvSpPr>
              <a:spLocks/>
            </p:cNvSpPr>
            <p:nvPr/>
          </p:nvSpPr>
          <p:spPr bwMode="auto">
            <a:xfrm>
              <a:off x="3478213" y="3194049"/>
              <a:ext cx="782637" cy="2093683"/>
            </a:xfrm>
            <a:custGeom>
              <a:avLst/>
              <a:gdLst>
                <a:gd name="T0" fmla="*/ 2147483647 w 676"/>
                <a:gd name="T1" fmla="*/ 0 h 1213"/>
                <a:gd name="T2" fmla="*/ 2147483647 w 676"/>
                <a:gd name="T3" fmla="*/ 0 h 1213"/>
                <a:gd name="T4" fmla="*/ 2147483647 w 676"/>
                <a:gd name="T5" fmla="*/ 2147483647 h 1213"/>
                <a:gd name="T6" fmla="*/ 0 w 676"/>
                <a:gd name="T7" fmla="*/ 2147483647 h 12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6"/>
                <a:gd name="T13" fmla="*/ 0 h 1213"/>
                <a:gd name="T14" fmla="*/ 676 w 676"/>
                <a:gd name="T15" fmla="*/ 1213 h 12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6" h="1213">
                  <a:moveTo>
                    <a:pt x="676" y="0"/>
                  </a:moveTo>
                  <a:lnTo>
                    <a:pt x="349" y="0"/>
                  </a:lnTo>
                  <a:lnTo>
                    <a:pt x="349" y="1213"/>
                  </a:lnTo>
                  <a:lnTo>
                    <a:pt x="0" y="1213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91431" tIns="45715" rIns="91431" bIns="45715" anchor="ctr" anchorCtr="0"/>
            <a:lstStyle/>
            <a:p>
              <a:pPr algn="ctr">
                <a:lnSpc>
                  <a:spcPct val="85000"/>
                </a:lnSpc>
              </a:pPr>
              <a:endParaRPr lang="en-US" sz="1300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6461" name="Freeform 236"/>
            <p:cNvSpPr>
              <a:spLocks/>
            </p:cNvSpPr>
            <p:nvPr/>
          </p:nvSpPr>
          <p:spPr bwMode="auto">
            <a:xfrm>
              <a:off x="955676" y="5320735"/>
              <a:ext cx="592138" cy="131756"/>
            </a:xfrm>
            <a:custGeom>
              <a:avLst/>
              <a:gdLst>
                <a:gd name="T0" fmla="*/ 0 w 228"/>
                <a:gd name="T1" fmla="*/ 0 h 84"/>
                <a:gd name="T2" fmla="*/ 2147483647 w 228"/>
                <a:gd name="T3" fmla="*/ 0 h 84"/>
                <a:gd name="T4" fmla="*/ 2147483647 w 228"/>
                <a:gd name="T5" fmla="*/ 2147483647 h 84"/>
                <a:gd name="T6" fmla="*/ 0 60000 65536"/>
                <a:gd name="T7" fmla="*/ 0 60000 65536"/>
                <a:gd name="T8" fmla="*/ 0 60000 65536"/>
                <a:gd name="T9" fmla="*/ 0 w 228"/>
                <a:gd name="T10" fmla="*/ 0 h 84"/>
                <a:gd name="T11" fmla="*/ 228 w 228"/>
                <a:gd name="T12" fmla="*/ 84 h 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8" h="84">
                  <a:moveTo>
                    <a:pt x="0" y="0"/>
                  </a:moveTo>
                  <a:lnTo>
                    <a:pt x="228" y="0"/>
                  </a:lnTo>
                  <a:lnTo>
                    <a:pt x="228" y="8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91431" tIns="45715" rIns="91431" bIns="45715" anchor="ctr" anchorCtr="0"/>
            <a:lstStyle/>
            <a:p>
              <a:pPr algn="ctr">
                <a:lnSpc>
                  <a:spcPct val="85000"/>
                </a:lnSpc>
              </a:pPr>
              <a:endParaRPr lang="en-US" sz="1300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6462" name="Freeform 237"/>
            <p:cNvSpPr>
              <a:spLocks/>
            </p:cNvSpPr>
            <p:nvPr/>
          </p:nvSpPr>
          <p:spPr bwMode="auto">
            <a:xfrm>
              <a:off x="1663700" y="5322324"/>
              <a:ext cx="482600" cy="146043"/>
            </a:xfrm>
            <a:custGeom>
              <a:avLst/>
              <a:gdLst>
                <a:gd name="T0" fmla="*/ 0 w 268"/>
                <a:gd name="T1" fmla="*/ 2147483647 h 92"/>
                <a:gd name="T2" fmla="*/ 0 w 268"/>
                <a:gd name="T3" fmla="*/ 0 h 92"/>
                <a:gd name="T4" fmla="*/ 2147483647 w 268"/>
                <a:gd name="T5" fmla="*/ 0 h 92"/>
                <a:gd name="T6" fmla="*/ 2147483647 w 268"/>
                <a:gd name="T7" fmla="*/ 2147483647 h 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8"/>
                <a:gd name="T13" fmla="*/ 0 h 92"/>
                <a:gd name="T14" fmla="*/ 268 w 268"/>
                <a:gd name="T15" fmla="*/ 92 h 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8" h="92">
                  <a:moveTo>
                    <a:pt x="0" y="92"/>
                  </a:moveTo>
                  <a:lnTo>
                    <a:pt x="0" y="0"/>
                  </a:lnTo>
                  <a:lnTo>
                    <a:pt x="268" y="0"/>
                  </a:lnTo>
                  <a:lnTo>
                    <a:pt x="268" y="9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91431" tIns="45715" rIns="91431" bIns="45715" anchor="ctr" anchorCtr="0"/>
            <a:lstStyle/>
            <a:p>
              <a:pPr algn="ctr">
                <a:lnSpc>
                  <a:spcPct val="85000"/>
                </a:lnSpc>
              </a:pPr>
              <a:endParaRPr lang="en-US" sz="1300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6463" name="Freeform 238"/>
            <p:cNvSpPr>
              <a:spLocks/>
            </p:cNvSpPr>
            <p:nvPr/>
          </p:nvSpPr>
          <p:spPr bwMode="auto">
            <a:xfrm flipH="1">
              <a:off x="2309813" y="5309624"/>
              <a:ext cx="423862" cy="177791"/>
            </a:xfrm>
            <a:custGeom>
              <a:avLst/>
              <a:gdLst>
                <a:gd name="T0" fmla="*/ 0 w 228"/>
                <a:gd name="T1" fmla="*/ 0 h 84"/>
                <a:gd name="T2" fmla="*/ 2147483647 w 228"/>
                <a:gd name="T3" fmla="*/ 0 h 84"/>
                <a:gd name="T4" fmla="*/ 2147483647 w 228"/>
                <a:gd name="T5" fmla="*/ 2147483647 h 84"/>
                <a:gd name="T6" fmla="*/ 0 60000 65536"/>
                <a:gd name="T7" fmla="*/ 0 60000 65536"/>
                <a:gd name="T8" fmla="*/ 0 60000 65536"/>
                <a:gd name="T9" fmla="*/ 0 w 228"/>
                <a:gd name="T10" fmla="*/ 0 h 84"/>
                <a:gd name="T11" fmla="*/ 228 w 228"/>
                <a:gd name="T12" fmla="*/ 84 h 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8" h="84">
                  <a:moveTo>
                    <a:pt x="0" y="0"/>
                  </a:moveTo>
                  <a:lnTo>
                    <a:pt x="228" y="0"/>
                  </a:lnTo>
                  <a:lnTo>
                    <a:pt x="228" y="8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91431" tIns="45715" rIns="91431" bIns="45715" anchor="ctr" anchorCtr="0"/>
            <a:lstStyle/>
            <a:p>
              <a:pPr algn="ctr">
                <a:lnSpc>
                  <a:spcPct val="85000"/>
                </a:lnSpc>
              </a:pPr>
              <a:endParaRPr lang="en-US" sz="1300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</p:txBody>
        </p:sp>
        <p:pic>
          <p:nvPicPr>
            <p:cNvPr id="16464" name="Picture 240" descr="rad4"/>
            <p:cNvPicPr preferRelativeResize="0"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54138" y="5388996"/>
              <a:ext cx="528637" cy="209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65" name="Picture 242" descr="rad4"/>
            <p:cNvPicPr preferRelativeResize="0"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51038" y="5384233"/>
              <a:ext cx="530225" cy="2079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66" name="Rectangle 258"/>
            <p:cNvSpPr>
              <a:spLocks noChangeArrowheads="1"/>
            </p:cNvSpPr>
            <p:nvPr/>
          </p:nvSpPr>
          <p:spPr bwMode="auto">
            <a:xfrm>
              <a:off x="1484606" y="5048836"/>
              <a:ext cx="862717" cy="2374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1431" tIns="45715" rIns="91431" bIns="45715" anchor="ctr" anchorCtr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>
                  <a:solidFill>
                    <a:srgbClr val="000000"/>
                  </a:solidFill>
                  <a:latin typeface="Calibri"/>
                  <a:cs typeface="Arial" pitchFamily="34" charset="0"/>
                </a:rPr>
                <a:t>Daisy</a:t>
              </a:r>
              <a:r>
                <a:rPr lang="en-US" sz="1100">
                  <a:solidFill>
                    <a:srgbClr val="0098A1"/>
                  </a:solidFill>
                  <a:latin typeface="Calibri"/>
                  <a:cs typeface="Arial" pitchFamily="34" charset="0"/>
                </a:rPr>
                <a:t> </a:t>
              </a:r>
              <a:r>
                <a:rPr lang="en-US" sz="1100">
                  <a:solidFill>
                    <a:srgbClr val="000000"/>
                  </a:solidFill>
                  <a:latin typeface="Calibri"/>
                  <a:cs typeface="Arial" pitchFamily="34" charset="0"/>
                </a:rPr>
                <a:t>Chain</a:t>
              </a:r>
            </a:p>
          </p:txBody>
        </p:sp>
        <p:pic>
          <p:nvPicPr>
            <p:cNvPr id="16467" name="Picture 99" descr="rad1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06675" y="5111198"/>
              <a:ext cx="1009650" cy="303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68" name="Picture 240" descr="rad4"/>
            <p:cNvPicPr preferRelativeResize="0"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0862" y="5184215"/>
              <a:ext cx="528638" cy="211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69" name="Rectangle 258"/>
            <p:cNvSpPr>
              <a:spLocks noChangeArrowheads="1"/>
            </p:cNvSpPr>
            <p:nvPr/>
          </p:nvSpPr>
          <p:spPr bwMode="auto">
            <a:xfrm>
              <a:off x="1522095" y="6073167"/>
              <a:ext cx="722313" cy="2623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91431" tIns="45715" rIns="91431" bIns="45715" anchor="ctr" anchorCtr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300" dirty="0">
                  <a:solidFill>
                    <a:srgbClr val="000000"/>
                  </a:solidFill>
                  <a:latin typeface="Calibri"/>
                  <a:cs typeface="Arial" pitchFamily="34" charset="0"/>
                </a:rPr>
                <a:t>Ring</a:t>
              </a:r>
            </a:p>
          </p:txBody>
        </p:sp>
        <p:sp>
          <p:nvSpPr>
            <p:cNvPr id="16470" name="Rectangle 258"/>
            <p:cNvSpPr>
              <a:spLocks noChangeArrowheads="1"/>
            </p:cNvSpPr>
            <p:nvPr/>
          </p:nvSpPr>
          <p:spPr bwMode="auto">
            <a:xfrm>
              <a:off x="1131571" y="3568730"/>
              <a:ext cx="1706562" cy="52526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91431" tIns="45715" rIns="91431" bIns="45715" anchor="ctr" anchorCtr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dirty="0">
                  <a:solidFill>
                    <a:srgbClr val="000000"/>
                  </a:solidFill>
                  <a:latin typeface="Calibri"/>
                  <a:cs typeface="Arial" pitchFamily="34" charset="0"/>
                </a:rPr>
                <a:t>P2P </a:t>
              </a:r>
            </a:p>
            <a:p>
              <a:pPr algn="ctr">
                <a:lnSpc>
                  <a:spcPct val="85000"/>
                </a:lnSpc>
              </a:pPr>
              <a:r>
                <a:rPr lang="en-US" sz="1100" dirty="0">
                  <a:solidFill>
                    <a:srgbClr val="000000"/>
                  </a:solidFill>
                  <a:latin typeface="Calibri"/>
                  <a:cs typeface="Arial" pitchFamily="34" charset="0"/>
                </a:rPr>
                <a:t>Fiber,  </a:t>
              </a:r>
              <a:r>
                <a:rPr lang="en-US" sz="1100" dirty="0" err="1">
                  <a:solidFill>
                    <a:srgbClr val="000000"/>
                  </a:solidFill>
                  <a:latin typeface="Calibri"/>
                  <a:cs typeface="Arial" pitchFamily="34" charset="0"/>
                </a:rPr>
                <a:t>xDSL</a:t>
              </a:r>
              <a:r>
                <a:rPr lang="en-US" sz="1100" dirty="0">
                  <a:solidFill>
                    <a:srgbClr val="000000"/>
                  </a:solidFill>
                  <a:latin typeface="Calibri"/>
                  <a:cs typeface="Arial" pitchFamily="34" charset="0"/>
                </a:rPr>
                <a:t>, Wireless, </a:t>
              </a:r>
            </a:p>
            <a:p>
              <a:pPr algn="ctr">
                <a:lnSpc>
                  <a:spcPct val="85000"/>
                </a:lnSpc>
              </a:pPr>
              <a:r>
                <a:rPr lang="en-US" sz="1100" dirty="0">
                  <a:solidFill>
                    <a:srgbClr val="000000"/>
                  </a:solidFill>
                  <a:latin typeface="Calibri"/>
                  <a:cs typeface="Arial" pitchFamily="34" charset="0"/>
                </a:rPr>
                <a:t>DS3 or OC3 (via </a:t>
              </a:r>
              <a:r>
                <a:rPr lang="en-US" sz="1100" dirty="0" err="1">
                  <a:solidFill>
                    <a:srgbClr val="000000"/>
                  </a:solidFill>
                  <a:latin typeface="Calibri"/>
                  <a:cs typeface="Arial" pitchFamily="34" charset="0"/>
                </a:rPr>
                <a:t>MiRIC</a:t>
              </a:r>
              <a:r>
                <a:rPr lang="en-US" sz="1100" dirty="0">
                  <a:solidFill>
                    <a:srgbClr val="000000"/>
                  </a:solidFill>
                  <a:latin typeface="Calibri"/>
                  <a:cs typeface="Arial" pitchFamily="34" charset="0"/>
                </a:rPr>
                <a:t>)</a:t>
              </a:r>
            </a:p>
          </p:txBody>
        </p:sp>
        <p:cxnSp>
          <p:nvCxnSpPr>
            <p:cNvPr id="16475" name="Straight Connector 235"/>
            <p:cNvCxnSpPr>
              <a:cxnSpLocks noChangeShapeType="1"/>
            </p:cNvCxnSpPr>
            <p:nvPr/>
          </p:nvCxnSpPr>
          <p:spPr bwMode="auto">
            <a:xfrm flipV="1">
              <a:off x="992187" y="4073025"/>
              <a:ext cx="2011680" cy="3175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</p:cxnSp>
        <p:sp>
          <p:nvSpPr>
            <p:cNvPr id="16476" name="Rectangle 237"/>
            <p:cNvSpPr>
              <a:spLocks noChangeArrowheads="1"/>
            </p:cNvSpPr>
            <p:nvPr/>
          </p:nvSpPr>
          <p:spPr bwMode="auto">
            <a:xfrm>
              <a:off x="1401981" y="4340903"/>
              <a:ext cx="1246683" cy="372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83119" tIns="41559" rIns="83119" bIns="41559" anchor="ctr" anchorCtr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dirty="0">
                  <a:solidFill>
                    <a:srgbClr val="000000"/>
                  </a:solidFill>
                  <a:latin typeface="Calibri"/>
                  <a:cs typeface="Arial" pitchFamily="34" charset="0"/>
                </a:rPr>
                <a:t>P2P </a:t>
              </a:r>
            </a:p>
            <a:p>
              <a:pPr algn="ctr">
                <a:lnSpc>
                  <a:spcPct val="85000"/>
                </a:lnSpc>
              </a:pPr>
              <a:r>
                <a:rPr lang="en-US" sz="1100" dirty="0">
                  <a:solidFill>
                    <a:srgbClr val="000000"/>
                  </a:solidFill>
                  <a:latin typeface="Calibri"/>
                  <a:cs typeface="Arial" pitchFamily="34" charset="0"/>
                </a:rPr>
                <a:t>(Link Redundancy)</a:t>
              </a:r>
            </a:p>
          </p:txBody>
        </p:sp>
        <p:pic>
          <p:nvPicPr>
            <p:cNvPr id="16477" name="Picture 242" descr="rad4"/>
            <p:cNvPicPr preferRelativeResize="0"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0069" y="3925394"/>
              <a:ext cx="530225" cy="2079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6478" name="Straight Connector 242"/>
            <p:cNvCxnSpPr>
              <a:cxnSpLocks noChangeShapeType="1"/>
            </p:cNvCxnSpPr>
            <p:nvPr/>
          </p:nvCxnSpPr>
          <p:spPr bwMode="auto">
            <a:xfrm flipV="1">
              <a:off x="966787" y="4707992"/>
              <a:ext cx="2011680" cy="3175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</p:cxnSp>
        <p:sp>
          <p:nvSpPr>
            <p:cNvPr id="16481" name="Freeform 103"/>
            <p:cNvSpPr>
              <a:spLocks/>
            </p:cNvSpPr>
            <p:nvPr/>
          </p:nvSpPr>
          <p:spPr bwMode="auto">
            <a:xfrm>
              <a:off x="3081338" y="3071813"/>
              <a:ext cx="1066118" cy="996451"/>
            </a:xfrm>
            <a:custGeom>
              <a:avLst/>
              <a:gdLst>
                <a:gd name="T0" fmla="*/ 2147483647 w 676"/>
                <a:gd name="T1" fmla="*/ 0 h 1213"/>
                <a:gd name="T2" fmla="*/ 2147483647 w 676"/>
                <a:gd name="T3" fmla="*/ 0 h 1213"/>
                <a:gd name="T4" fmla="*/ 2147483647 w 676"/>
                <a:gd name="T5" fmla="*/ 2147483647 h 1213"/>
                <a:gd name="T6" fmla="*/ 0 w 676"/>
                <a:gd name="T7" fmla="*/ 2147483647 h 12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6"/>
                <a:gd name="T13" fmla="*/ 0 h 1213"/>
                <a:gd name="T14" fmla="*/ 676 w 676"/>
                <a:gd name="T15" fmla="*/ 1213 h 12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6" h="1213">
                  <a:moveTo>
                    <a:pt x="676" y="0"/>
                  </a:moveTo>
                  <a:lnTo>
                    <a:pt x="349" y="0"/>
                  </a:lnTo>
                  <a:lnTo>
                    <a:pt x="349" y="1213"/>
                  </a:lnTo>
                  <a:lnTo>
                    <a:pt x="0" y="1213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91431" tIns="45715" rIns="91431" bIns="45715" anchor="ctr" anchorCtr="0"/>
            <a:lstStyle/>
            <a:p>
              <a:pPr algn="ctr">
                <a:lnSpc>
                  <a:spcPct val="85000"/>
                </a:lnSpc>
              </a:pPr>
              <a:endParaRPr lang="en-US" sz="1300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</p:txBody>
        </p:sp>
        <p:cxnSp>
          <p:nvCxnSpPr>
            <p:cNvPr id="16483" name="Straight Connector 249"/>
            <p:cNvCxnSpPr>
              <a:cxnSpLocks noChangeShapeType="1"/>
            </p:cNvCxnSpPr>
            <p:nvPr/>
          </p:nvCxnSpPr>
          <p:spPr bwMode="auto">
            <a:xfrm flipV="1">
              <a:off x="952499" y="4754027"/>
              <a:ext cx="2011680" cy="3175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</p:cxnSp>
        <p:pic>
          <p:nvPicPr>
            <p:cNvPr id="16479" name="Picture 242" descr="rad4"/>
            <p:cNvPicPr preferRelativeResize="0"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45594" y="4585759"/>
              <a:ext cx="531812" cy="209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80" name="Picture 242" descr="rad4"/>
            <p:cNvPicPr preferRelativeResize="0"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0069" y="4607983"/>
              <a:ext cx="530225" cy="2079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82" name="Picture 242" descr="rad4"/>
            <p:cNvPicPr preferRelativeResize="0"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46388" y="3922226"/>
              <a:ext cx="530225" cy="209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" name="AutoShape 31"/>
            <p:cNvSpPr>
              <a:spLocks noChangeArrowheads="1"/>
            </p:cNvSpPr>
            <p:nvPr/>
          </p:nvSpPr>
          <p:spPr bwMode="auto">
            <a:xfrm>
              <a:off x="931228" y="5760720"/>
              <a:ext cx="1857692" cy="885190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619" y="10800"/>
                  </a:moveTo>
                  <a:cubicBezTo>
                    <a:pt x="1619" y="15871"/>
                    <a:pt x="5729" y="19981"/>
                    <a:pt x="10800" y="19981"/>
                  </a:cubicBezTo>
                  <a:cubicBezTo>
                    <a:pt x="15871" y="19981"/>
                    <a:pt x="19981" y="15871"/>
                    <a:pt x="19981" y="10800"/>
                  </a:cubicBezTo>
                  <a:cubicBezTo>
                    <a:pt x="19981" y="5729"/>
                    <a:pt x="15871" y="1619"/>
                    <a:pt x="10800" y="1619"/>
                  </a:cubicBezTo>
                  <a:cubicBezTo>
                    <a:pt x="5729" y="1619"/>
                    <a:pt x="1619" y="5729"/>
                    <a:pt x="1619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5E3"/>
                </a:gs>
                <a:gs pos="50000">
                  <a:srgbClr val="F6B686"/>
                </a:gs>
                <a:gs pos="100000">
                  <a:srgbClr val="FFF5E3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>
              <a:prstShdw prst="shdw17" dist="17961" dir="2700000">
                <a:srgbClr val="946D50"/>
              </a:prstShdw>
            </a:effec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pic>
          <p:nvPicPr>
            <p:cNvPr id="16460" name="Picture 99" descr="rad1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05881" y="6058572"/>
              <a:ext cx="1011238" cy="303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71" name="Picture 242" descr="rad4"/>
            <p:cNvPicPr preferRelativeResize="0"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31474" y="6476062"/>
              <a:ext cx="530225" cy="211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72" name="Picture 242" descr="rad4"/>
            <p:cNvPicPr preferRelativeResize="0"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39888" y="5704245"/>
              <a:ext cx="528637" cy="2079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73" name="Picture 242" descr="rad4"/>
            <p:cNvPicPr preferRelativeResize="0"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0069" y="6105236"/>
              <a:ext cx="530225" cy="211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386" name="AutoShape 2"/>
          <p:cNvSpPr>
            <a:spLocks noChangeArrowheads="1"/>
          </p:cNvSpPr>
          <p:nvPr/>
        </p:nvSpPr>
        <p:spPr bwMode="auto">
          <a:xfrm>
            <a:off x="371474" y="1676399"/>
            <a:ext cx="2986545" cy="1621971"/>
          </a:xfrm>
          <a:prstGeom prst="roundRect">
            <a:avLst>
              <a:gd name="adj" fmla="val 12870"/>
            </a:avLst>
          </a:prstGeom>
          <a:gradFill rotWithShape="1">
            <a:gsLst>
              <a:gs pos="0">
                <a:schemeClr val="bg1"/>
              </a:gs>
              <a:gs pos="100000">
                <a:srgbClr val="E8DBC0"/>
              </a:gs>
            </a:gsLst>
            <a:lin ang="5400000" scaled="1"/>
          </a:gradFill>
          <a:ln w="12700" algn="ctr">
            <a:solidFill>
              <a:srgbClr val="AD9C84"/>
            </a:solidFill>
            <a:round/>
            <a:headEnd/>
            <a:tailEnd/>
          </a:ln>
        </p:spPr>
        <p:txBody>
          <a:bodyPr wrap="none" anchor="ctr" anchorCtr="0"/>
          <a:lstStyle/>
          <a:p>
            <a:pPr algn="ctr">
              <a:lnSpc>
                <a:spcPct val="85000"/>
              </a:lnSpc>
            </a:pPr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87" name="Line 26"/>
          <p:cNvSpPr>
            <a:spLocks noChangeShapeType="1"/>
          </p:cNvSpPr>
          <p:nvPr/>
        </p:nvSpPr>
        <p:spPr bwMode="auto">
          <a:xfrm flipH="1">
            <a:off x="1014412" y="2388733"/>
            <a:ext cx="3657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1413" tIns="45706" rIns="91413" bIns="45706" anchor="ctr" anchorCtr="0"/>
          <a:lstStyle/>
          <a:p>
            <a:pPr algn="ctr">
              <a:lnSpc>
                <a:spcPct val="85000"/>
              </a:lnSpc>
            </a:pPr>
            <a:endParaRPr lang="en-US">
              <a:solidFill>
                <a:srgbClr val="000000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6388" name="Freeform 103"/>
          <p:cNvSpPr>
            <a:spLocks/>
          </p:cNvSpPr>
          <p:nvPr/>
        </p:nvSpPr>
        <p:spPr bwMode="auto">
          <a:xfrm flipH="1">
            <a:off x="4357688" y="1637845"/>
            <a:ext cx="354012" cy="559255"/>
          </a:xfrm>
          <a:custGeom>
            <a:avLst/>
            <a:gdLst>
              <a:gd name="T0" fmla="*/ 2147483647 w 676"/>
              <a:gd name="T1" fmla="*/ 0 h 1213"/>
              <a:gd name="T2" fmla="*/ 2147483647 w 676"/>
              <a:gd name="T3" fmla="*/ 0 h 1213"/>
              <a:gd name="T4" fmla="*/ 2147483647 w 676"/>
              <a:gd name="T5" fmla="*/ 2147483647 h 1213"/>
              <a:gd name="T6" fmla="*/ 0 w 676"/>
              <a:gd name="T7" fmla="*/ 2147483647 h 1213"/>
              <a:gd name="T8" fmla="*/ 0 60000 65536"/>
              <a:gd name="T9" fmla="*/ 0 60000 65536"/>
              <a:gd name="T10" fmla="*/ 0 60000 65536"/>
              <a:gd name="T11" fmla="*/ 0 60000 65536"/>
              <a:gd name="T12" fmla="*/ 0 w 676"/>
              <a:gd name="T13" fmla="*/ 0 h 1213"/>
              <a:gd name="T14" fmla="*/ 676 w 676"/>
              <a:gd name="T15" fmla="*/ 1213 h 1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6" h="1213">
                <a:moveTo>
                  <a:pt x="676" y="0"/>
                </a:moveTo>
                <a:lnTo>
                  <a:pt x="349" y="0"/>
                </a:lnTo>
                <a:lnTo>
                  <a:pt x="349" y="1213"/>
                </a:lnTo>
                <a:lnTo>
                  <a:pt x="0" y="1213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1413" tIns="45706" rIns="91413" bIns="45706" anchor="ctr" anchorCtr="0"/>
          <a:lstStyle/>
          <a:p>
            <a:pPr algn="ctr">
              <a:lnSpc>
                <a:spcPct val="85000"/>
              </a:lnSpc>
            </a:pPr>
            <a:endParaRPr lang="en-US">
              <a:solidFill>
                <a:srgbClr val="000000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6389" name="Freeform 4"/>
          <p:cNvSpPr>
            <a:spLocks/>
          </p:cNvSpPr>
          <p:nvPr/>
        </p:nvSpPr>
        <p:spPr bwMode="auto">
          <a:xfrm>
            <a:off x="5297488" y="2412545"/>
            <a:ext cx="1243012" cy="446088"/>
          </a:xfrm>
          <a:custGeom>
            <a:avLst/>
            <a:gdLst>
              <a:gd name="T0" fmla="*/ 2147483647 w 861"/>
              <a:gd name="T1" fmla="*/ 2147483647 h 502"/>
              <a:gd name="T2" fmla="*/ 2147483647 w 861"/>
              <a:gd name="T3" fmla="*/ 2147483647 h 502"/>
              <a:gd name="T4" fmla="*/ 2147483647 w 861"/>
              <a:gd name="T5" fmla="*/ 0 h 502"/>
              <a:gd name="T6" fmla="*/ 0 w 861"/>
              <a:gd name="T7" fmla="*/ 0 h 502"/>
              <a:gd name="T8" fmla="*/ 0 60000 65536"/>
              <a:gd name="T9" fmla="*/ 0 60000 65536"/>
              <a:gd name="T10" fmla="*/ 0 60000 65536"/>
              <a:gd name="T11" fmla="*/ 0 60000 65536"/>
              <a:gd name="T12" fmla="*/ 0 w 861"/>
              <a:gd name="T13" fmla="*/ 0 h 502"/>
              <a:gd name="T14" fmla="*/ 861 w 861"/>
              <a:gd name="T15" fmla="*/ 502 h 50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61" h="502">
                <a:moveTo>
                  <a:pt x="861" y="502"/>
                </a:moveTo>
                <a:lnTo>
                  <a:pt x="693" y="502"/>
                </a:lnTo>
                <a:lnTo>
                  <a:pt x="693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1413" tIns="45706" rIns="91413" bIns="45706" anchor="ctr" anchorCtr="0"/>
          <a:lstStyle/>
          <a:p>
            <a:pPr algn="ctr">
              <a:lnSpc>
                <a:spcPct val="85000"/>
              </a:lnSpc>
            </a:pPr>
            <a:endParaRPr lang="en-US">
              <a:solidFill>
                <a:srgbClr val="000000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6390" name="Line 5"/>
          <p:cNvSpPr>
            <a:spLocks noChangeShapeType="1"/>
          </p:cNvSpPr>
          <p:nvPr/>
        </p:nvSpPr>
        <p:spPr bwMode="auto">
          <a:xfrm flipH="1">
            <a:off x="5178425" y="2269670"/>
            <a:ext cx="1206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1413" tIns="45706" rIns="91413" bIns="45706" anchor="ctr" anchorCtr="0"/>
          <a:lstStyle/>
          <a:p>
            <a:pPr algn="ctr">
              <a:lnSpc>
                <a:spcPct val="85000"/>
              </a:lnSpc>
            </a:pPr>
            <a:endParaRPr lang="en-US">
              <a:solidFill>
                <a:srgbClr val="000000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6391" name="Line 16"/>
          <p:cNvSpPr>
            <a:spLocks noChangeShapeType="1"/>
          </p:cNvSpPr>
          <p:nvPr/>
        </p:nvSpPr>
        <p:spPr bwMode="auto">
          <a:xfrm>
            <a:off x="7188200" y="2268083"/>
            <a:ext cx="736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1413" tIns="45706" rIns="91413" bIns="45706" anchor="ctr" anchorCtr="0"/>
          <a:lstStyle/>
          <a:p>
            <a:pPr algn="ctr">
              <a:lnSpc>
                <a:spcPct val="85000"/>
              </a:lnSpc>
            </a:pPr>
            <a:endParaRPr lang="en-US">
              <a:solidFill>
                <a:srgbClr val="000000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6392" name="Freeform 23"/>
          <p:cNvSpPr>
            <a:spLocks/>
          </p:cNvSpPr>
          <p:nvPr/>
        </p:nvSpPr>
        <p:spPr bwMode="auto">
          <a:xfrm>
            <a:off x="7272338" y="2323645"/>
            <a:ext cx="644525" cy="76655"/>
          </a:xfrm>
          <a:custGeom>
            <a:avLst/>
            <a:gdLst>
              <a:gd name="T0" fmla="*/ 0 w 426"/>
              <a:gd name="T1" fmla="*/ 0 h 168"/>
              <a:gd name="T2" fmla="*/ 2147483647 w 426"/>
              <a:gd name="T3" fmla="*/ 0 h 168"/>
              <a:gd name="T4" fmla="*/ 2147483647 w 426"/>
              <a:gd name="T5" fmla="*/ 2147483647 h 168"/>
              <a:gd name="T6" fmla="*/ 2147483647 w 426"/>
              <a:gd name="T7" fmla="*/ 2147483647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426"/>
              <a:gd name="T13" fmla="*/ 0 h 168"/>
              <a:gd name="T14" fmla="*/ 426 w 426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6" h="168">
                <a:moveTo>
                  <a:pt x="0" y="0"/>
                </a:moveTo>
                <a:lnTo>
                  <a:pt x="207" y="0"/>
                </a:lnTo>
                <a:lnTo>
                  <a:pt x="207" y="168"/>
                </a:lnTo>
                <a:lnTo>
                  <a:pt x="426" y="168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1413" tIns="45706" rIns="91413" bIns="45706" anchor="ctr" anchorCtr="0"/>
          <a:lstStyle/>
          <a:p>
            <a:pPr algn="ctr">
              <a:lnSpc>
                <a:spcPct val="85000"/>
              </a:lnSpc>
            </a:pPr>
            <a:endParaRPr lang="en-US">
              <a:solidFill>
                <a:srgbClr val="000000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6393" name="Freeform 24"/>
          <p:cNvSpPr>
            <a:spLocks/>
          </p:cNvSpPr>
          <p:nvPr/>
        </p:nvSpPr>
        <p:spPr bwMode="auto">
          <a:xfrm flipV="1">
            <a:off x="7280275" y="1998208"/>
            <a:ext cx="644525" cy="203200"/>
          </a:xfrm>
          <a:custGeom>
            <a:avLst/>
            <a:gdLst>
              <a:gd name="T0" fmla="*/ 0 w 426"/>
              <a:gd name="T1" fmla="*/ 0 h 168"/>
              <a:gd name="T2" fmla="*/ 2147483647 w 426"/>
              <a:gd name="T3" fmla="*/ 0 h 168"/>
              <a:gd name="T4" fmla="*/ 2147483647 w 426"/>
              <a:gd name="T5" fmla="*/ 2147483647 h 168"/>
              <a:gd name="T6" fmla="*/ 2147483647 w 426"/>
              <a:gd name="T7" fmla="*/ 2147483647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426"/>
              <a:gd name="T13" fmla="*/ 0 h 168"/>
              <a:gd name="T14" fmla="*/ 426 w 426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6" h="168">
                <a:moveTo>
                  <a:pt x="0" y="0"/>
                </a:moveTo>
                <a:lnTo>
                  <a:pt x="207" y="0"/>
                </a:lnTo>
                <a:lnTo>
                  <a:pt x="207" y="168"/>
                </a:lnTo>
                <a:lnTo>
                  <a:pt x="426" y="168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1413" tIns="45706" rIns="91413" bIns="45706" anchor="ctr" anchorCtr="0"/>
          <a:lstStyle/>
          <a:p>
            <a:pPr algn="ctr">
              <a:lnSpc>
                <a:spcPct val="85000"/>
              </a:lnSpc>
            </a:pPr>
            <a:endParaRPr lang="en-US">
              <a:solidFill>
                <a:srgbClr val="000000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6394" name="Line 25"/>
          <p:cNvSpPr>
            <a:spLocks noChangeShapeType="1"/>
          </p:cNvSpPr>
          <p:nvPr/>
        </p:nvSpPr>
        <p:spPr bwMode="auto">
          <a:xfrm>
            <a:off x="7897813" y="2042658"/>
            <a:ext cx="0" cy="179387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91413" tIns="45706" rIns="91413" bIns="45706" anchor="ctr" anchorCtr="0"/>
          <a:lstStyle/>
          <a:p>
            <a:pPr algn="ctr">
              <a:lnSpc>
                <a:spcPct val="85000"/>
              </a:lnSpc>
            </a:pPr>
            <a:endParaRPr lang="en-US">
              <a:solidFill>
                <a:srgbClr val="000000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6395" name="Line 26"/>
          <p:cNvSpPr>
            <a:spLocks noChangeShapeType="1"/>
          </p:cNvSpPr>
          <p:nvPr/>
        </p:nvSpPr>
        <p:spPr bwMode="auto">
          <a:xfrm flipH="1">
            <a:off x="998085" y="2328408"/>
            <a:ext cx="3657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1413" tIns="45706" rIns="91413" bIns="45706" anchor="ctr" anchorCtr="0"/>
          <a:lstStyle/>
          <a:p>
            <a:pPr algn="ctr">
              <a:lnSpc>
                <a:spcPct val="85000"/>
              </a:lnSpc>
            </a:pPr>
            <a:endParaRPr lang="en-US">
              <a:solidFill>
                <a:srgbClr val="000000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6396" name="Text Box 29"/>
          <p:cNvSpPr txBox="1">
            <a:spLocks noChangeArrowheads="1"/>
          </p:cNvSpPr>
          <p:nvPr/>
        </p:nvSpPr>
        <p:spPr bwMode="auto">
          <a:xfrm>
            <a:off x="3673249" y="1127352"/>
            <a:ext cx="667071" cy="223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1" tIns="45696" rIns="91391" bIns="45696" anchor="ctr" anchorCtr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000" dirty="0" err="1">
                <a:solidFill>
                  <a:srgbClr val="000000"/>
                </a:solidFill>
                <a:latin typeface="Calibri"/>
                <a:cs typeface="Arial" pitchFamily="34" charset="0"/>
              </a:rPr>
              <a:t>RADview</a:t>
            </a:r>
            <a:endParaRPr lang="en-US" sz="1000" dirty="0">
              <a:solidFill>
                <a:srgbClr val="000000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6397" name="Text Box 30"/>
          <p:cNvSpPr txBox="1">
            <a:spLocks noChangeArrowheads="1"/>
          </p:cNvSpPr>
          <p:nvPr/>
        </p:nvSpPr>
        <p:spPr bwMode="auto">
          <a:xfrm>
            <a:off x="2365375" y="1786391"/>
            <a:ext cx="800120" cy="223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1" tIns="45696" rIns="91391" bIns="45696" anchor="ctr" anchorCtr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000" dirty="0">
                <a:solidFill>
                  <a:srgbClr val="000000"/>
                </a:solidFill>
                <a:latin typeface="Calibri"/>
                <a:cs typeface="Arial" pitchFamily="34" charset="0"/>
              </a:rPr>
              <a:t>Gmux-2000</a:t>
            </a:r>
          </a:p>
        </p:txBody>
      </p:sp>
      <p:pic>
        <p:nvPicPr>
          <p:cNvPr id="16398" name="Picture 31" descr="rad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55838" y="1972808"/>
            <a:ext cx="97155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9" name="Text Box 32"/>
          <p:cNvSpPr txBox="1">
            <a:spLocks noChangeArrowheads="1"/>
          </p:cNvSpPr>
          <p:nvPr/>
        </p:nvSpPr>
        <p:spPr bwMode="auto">
          <a:xfrm>
            <a:off x="3282042" y="2105251"/>
            <a:ext cx="1033463" cy="223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1" tIns="45696" rIns="91391" bIns="45696" anchor="ctr" anchorCtr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000" dirty="0">
                <a:solidFill>
                  <a:srgbClr val="000000"/>
                </a:solidFill>
                <a:latin typeface="Calibri"/>
                <a:cs typeface="Arial" pitchFamily="34" charset="0"/>
              </a:rPr>
              <a:t>GbE</a:t>
            </a:r>
          </a:p>
        </p:txBody>
      </p:sp>
      <p:sp>
        <p:nvSpPr>
          <p:cNvPr id="16400" name="Text Box 43"/>
          <p:cNvSpPr txBox="1">
            <a:spLocks noChangeArrowheads="1"/>
          </p:cNvSpPr>
          <p:nvPr/>
        </p:nvSpPr>
        <p:spPr bwMode="auto">
          <a:xfrm>
            <a:off x="6510338" y="1922916"/>
            <a:ext cx="686307" cy="223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1" tIns="45696" rIns="91391" bIns="45696" anchor="ctr" anchorCtr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000" dirty="0">
                <a:solidFill>
                  <a:srgbClr val="000000"/>
                </a:solidFill>
                <a:latin typeface="Calibri"/>
                <a:cs typeface="Arial" pitchFamily="34" charset="0"/>
              </a:rPr>
              <a:t>IPmux-1E</a:t>
            </a:r>
          </a:p>
        </p:txBody>
      </p:sp>
      <p:sp>
        <p:nvSpPr>
          <p:cNvPr id="16401" name="Text Box 44"/>
          <p:cNvSpPr txBox="1">
            <a:spLocks noChangeArrowheads="1"/>
          </p:cNvSpPr>
          <p:nvPr/>
        </p:nvSpPr>
        <p:spPr bwMode="auto">
          <a:xfrm>
            <a:off x="6532563" y="5772603"/>
            <a:ext cx="708749" cy="223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1" tIns="45696" rIns="91391" bIns="45696" anchor="ctr" anchorCtr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000" dirty="0" err="1">
                <a:solidFill>
                  <a:srgbClr val="000000"/>
                </a:solidFill>
                <a:latin typeface="Calibri"/>
                <a:cs typeface="Arial" pitchFamily="34" charset="0"/>
              </a:rPr>
              <a:t>Megaplex</a:t>
            </a:r>
            <a:endParaRPr lang="en-US" sz="1000" dirty="0">
              <a:solidFill>
                <a:srgbClr val="000000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6402" name="Text Box 45"/>
          <p:cNvSpPr txBox="1">
            <a:spLocks noChangeArrowheads="1"/>
          </p:cNvSpPr>
          <p:nvPr/>
        </p:nvSpPr>
        <p:spPr bwMode="auto">
          <a:xfrm>
            <a:off x="6437443" y="6472217"/>
            <a:ext cx="883477" cy="224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1" tIns="45696" rIns="91391" bIns="45696" anchor="ctr" anchorCtr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000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ML-IP/MP-W</a:t>
            </a:r>
            <a:endParaRPr lang="en-US" sz="1000" dirty="0">
              <a:solidFill>
                <a:srgbClr val="000000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6403" name="Text Box 46"/>
          <p:cNvSpPr txBox="1">
            <a:spLocks noChangeArrowheads="1"/>
          </p:cNvSpPr>
          <p:nvPr/>
        </p:nvSpPr>
        <p:spPr bwMode="auto">
          <a:xfrm>
            <a:off x="7896225" y="1980745"/>
            <a:ext cx="734397" cy="327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1" tIns="45696" rIns="91391" bIns="45696" anchor="ctr" anchorCtr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900" dirty="0">
                <a:solidFill>
                  <a:srgbClr val="000000"/>
                </a:solidFill>
                <a:latin typeface="Calibri"/>
                <a:cs typeface="Arial" pitchFamily="34" charset="0"/>
              </a:rPr>
              <a:t>4 FXS/FXO/</a:t>
            </a:r>
            <a:br>
              <a:rPr lang="en-US" sz="900" dirty="0">
                <a:solidFill>
                  <a:srgbClr val="000000"/>
                </a:solidFill>
                <a:latin typeface="Calibri"/>
                <a:cs typeface="Arial" pitchFamily="34" charset="0"/>
              </a:rPr>
            </a:br>
            <a:r>
              <a:rPr lang="en-US" sz="900" dirty="0">
                <a:solidFill>
                  <a:srgbClr val="000000"/>
                </a:solidFill>
                <a:latin typeface="Calibri"/>
                <a:cs typeface="Arial" pitchFamily="34" charset="0"/>
              </a:rPr>
              <a:t>E&amp;M/BRI</a:t>
            </a:r>
          </a:p>
        </p:txBody>
      </p:sp>
      <p:sp>
        <p:nvSpPr>
          <p:cNvPr id="16404" name="Line 47"/>
          <p:cNvSpPr>
            <a:spLocks noChangeShapeType="1"/>
          </p:cNvSpPr>
          <p:nvPr/>
        </p:nvSpPr>
        <p:spPr bwMode="auto">
          <a:xfrm>
            <a:off x="7188200" y="6286045"/>
            <a:ext cx="736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1413" tIns="45706" rIns="91413" bIns="45706" anchor="ctr" anchorCtr="0"/>
          <a:lstStyle/>
          <a:p>
            <a:pPr algn="ctr">
              <a:lnSpc>
                <a:spcPct val="85000"/>
              </a:lnSpc>
            </a:pPr>
            <a:endParaRPr lang="en-US">
              <a:solidFill>
                <a:srgbClr val="000000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6405" name="Freeform 48"/>
          <p:cNvSpPr>
            <a:spLocks/>
          </p:cNvSpPr>
          <p:nvPr/>
        </p:nvSpPr>
        <p:spPr bwMode="auto">
          <a:xfrm flipV="1">
            <a:off x="7280275" y="6016170"/>
            <a:ext cx="644525" cy="203200"/>
          </a:xfrm>
          <a:custGeom>
            <a:avLst/>
            <a:gdLst>
              <a:gd name="T0" fmla="*/ 0 w 426"/>
              <a:gd name="T1" fmla="*/ 0 h 168"/>
              <a:gd name="T2" fmla="*/ 2147483647 w 426"/>
              <a:gd name="T3" fmla="*/ 0 h 168"/>
              <a:gd name="T4" fmla="*/ 2147483647 w 426"/>
              <a:gd name="T5" fmla="*/ 2147483647 h 168"/>
              <a:gd name="T6" fmla="*/ 2147483647 w 426"/>
              <a:gd name="T7" fmla="*/ 2147483647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426"/>
              <a:gd name="T13" fmla="*/ 0 h 168"/>
              <a:gd name="T14" fmla="*/ 426 w 426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6" h="168">
                <a:moveTo>
                  <a:pt x="0" y="0"/>
                </a:moveTo>
                <a:lnTo>
                  <a:pt x="207" y="0"/>
                </a:lnTo>
                <a:lnTo>
                  <a:pt x="207" y="168"/>
                </a:lnTo>
                <a:lnTo>
                  <a:pt x="426" y="168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1413" tIns="45706" rIns="91413" bIns="45706" anchor="ctr" anchorCtr="0"/>
          <a:lstStyle/>
          <a:p>
            <a:pPr algn="ctr">
              <a:lnSpc>
                <a:spcPct val="85000"/>
              </a:lnSpc>
            </a:pPr>
            <a:endParaRPr lang="en-US">
              <a:solidFill>
                <a:srgbClr val="000000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6406" name="Line 49"/>
          <p:cNvSpPr>
            <a:spLocks noChangeShapeType="1"/>
          </p:cNvSpPr>
          <p:nvPr/>
        </p:nvSpPr>
        <p:spPr bwMode="auto">
          <a:xfrm>
            <a:off x="7897813" y="6062208"/>
            <a:ext cx="0" cy="179387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91413" tIns="45706" rIns="91413" bIns="45706" anchor="ctr" anchorCtr="0"/>
          <a:lstStyle/>
          <a:p>
            <a:pPr algn="ctr">
              <a:lnSpc>
                <a:spcPct val="85000"/>
              </a:lnSpc>
            </a:pPr>
            <a:endParaRPr lang="en-US">
              <a:solidFill>
                <a:srgbClr val="000000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6407" name="Text Box 50"/>
          <p:cNvSpPr txBox="1">
            <a:spLocks noChangeArrowheads="1"/>
          </p:cNvSpPr>
          <p:nvPr/>
        </p:nvSpPr>
        <p:spPr bwMode="auto">
          <a:xfrm>
            <a:off x="7867650" y="5998708"/>
            <a:ext cx="1087057" cy="327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1" tIns="45696" rIns="91391" bIns="45696" anchor="ctr" anchorCtr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900" dirty="0">
                <a:solidFill>
                  <a:srgbClr val="000000"/>
                </a:solidFill>
                <a:latin typeface="Calibri"/>
                <a:cs typeface="Arial" pitchFamily="34" charset="0"/>
              </a:rPr>
              <a:t>120 analog phones</a:t>
            </a:r>
          </a:p>
          <a:p>
            <a:pPr>
              <a:lnSpc>
                <a:spcPct val="85000"/>
              </a:lnSpc>
            </a:pPr>
            <a:r>
              <a:rPr lang="en-US" sz="900" dirty="0">
                <a:solidFill>
                  <a:srgbClr val="000000"/>
                </a:solidFill>
                <a:latin typeface="Calibri"/>
                <a:cs typeface="Arial" pitchFamily="34" charset="0"/>
              </a:rPr>
              <a:t>and more…</a:t>
            </a:r>
          </a:p>
        </p:txBody>
      </p:sp>
      <p:pic>
        <p:nvPicPr>
          <p:cNvPr id="16408" name="Picture 51" descr="rad12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80163" y="5968545"/>
            <a:ext cx="107156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9" name="Rectangle 52"/>
          <p:cNvSpPr>
            <a:spLocks noChangeArrowheads="1"/>
          </p:cNvSpPr>
          <p:nvPr/>
        </p:nvSpPr>
        <p:spPr bwMode="auto">
          <a:xfrm>
            <a:off x="6515100" y="6111420"/>
            <a:ext cx="57150" cy="355600"/>
          </a:xfrm>
          <a:prstGeom prst="rect">
            <a:avLst/>
          </a:prstGeom>
          <a:solidFill>
            <a:srgbClr val="0099CC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lIns="91413" tIns="45706" rIns="91413" bIns="45706" anchor="ctr" anchorCtr="0"/>
          <a:lstStyle/>
          <a:p>
            <a:pPr algn="ctr">
              <a:lnSpc>
                <a:spcPct val="85000"/>
              </a:lnSpc>
            </a:pPr>
            <a:endParaRPr lang="en-US">
              <a:solidFill>
                <a:srgbClr val="000000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6410" name="Text Box 53"/>
          <p:cNvSpPr txBox="1">
            <a:spLocks noChangeArrowheads="1"/>
          </p:cNvSpPr>
          <p:nvPr/>
        </p:nvSpPr>
        <p:spPr bwMode="auto">
          <a:xfrm>
            <a:off x="6503988" y="2497591"/>
            <a:ext cx="853020" cy="223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1" tIns="45696" rIns="91391" bIns="45696" anchor="ctr" anchorCtr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000">
                <a:solidFill>
                  <a:srgbClr val="000000"/>
                </a:solidFill>
                <a:latin typeface="Calibri"/>
                <a:cs typeface="Arial" pitchFamily="34" charset="0"/>
              </a:rPr>
              <a:t>IPmux-2L/4L</a:t>
            </a:r>
          </a:p>
        </p:txBody>
      </p:sp>
      <p:sp>
        <p:nvSpPr>
          <p:cNvPr id="16411" name="Line 54"/>
          <p:cNvSpPr>
            <a:spLocks noChangeShapeType="1"/>
          </p:cNvSpPr>
          <p:nvPr/>
        </p:nvSpPr>
        <p:spPr bwMode="auto">
          <a:xfrm>
            <a:off x="7110413" y="2728458"/>
            <a:ext cx="800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1413" tIns="45706" rIns="91413" bIns="45706" anchor="ctr" anchorCtr="0"/>
          <a:lstStyle/>
          <a:p>
            <a:pPr algn="ctr">
              <a:lnSpc>
                <a:spcPct val="85000"/>
              </a:lnSpc>
            </a:pPr>
            <a:endParaRPr lang="en-US">
              <a:solidFill>
                <a:srgbClr val="000000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6412" name="Freeform 61"/>
          <p:cNvSpPr>
            <a:spLocks/>
          </p:cNvSpPr>
          <p:nvPr/>
        </p:nvSpPr>
        <p:spPr bwMode="auto">
          <a:xfrm>
            <a:off x="7102475" y="2819400"/>
            <a:ext cx="800100" cy="118289"/>
          </a:xfrm>
          <a:custGeom>
            <a:avLst/>
            <a:gdLst>
              <a:gd name="T0" fmla="*/ 0 w 426"/>
              <a:gd name="T1" fmla="*/ 0 h 168"/>
              <a:gd name="T2" fmla="*/ 2147483647 w 426"/>
              <a:gd name="T3" fmla="*/ 0 h 168"/>
              <a:gd name="T4" fmla="*/ 2147483647 w 426"/>
              <a:gd name="T5" fmla="*/ 2147483647 h 168"/>
              <a:gd name="T6" fmla="*/ 2147483647 w 426"/>
              <a:gd name="T7" fmla="*/ 2147483647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426"/>
              <a:gd name="T13" fmla="*/ 0 h 168"/>
              <a:gd name="T14" fmla="*/ 426 w 426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6" h="168">
                <a:moveTo>
                  <a:pt x="0" y="0"/>
                </a:moveTo>
                <a:lnTo>
                  <a:pt x="207" y="0"/>
                </a:lnTo>
                <a:lnTo>
                  <a:pt x="207" y="168"/>
                </a:lnTo>
                <a:lnTo>
                  <a:pt x="426" y="168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1413" tIns="45706" rIns="91413" bIns="45706" anchor="ctr" anchorCtr="0"/>
          <a:lstStyle/>
          <a:p>
            <a:pPr algn="ctr">
              <a:lnSpc>
                <a:spcPct val="85000"/>
              </a:lnSpc>
            </a:pPr>
            <a:endParaRPr lang="en-US">
              <a:solidFill>
                <a:srgbClr val="000000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6413" name="Text Box 62"/>
          <p:cNvSpPr txBox="1">
            <a:spLocks noChangeArrowheads="1"/>
          </p:cNvSpPr>
          <p:nvPr/>
        </p:nvSpPr>
        <p:spPr bwMode="auto">
          <a:xfrm>
            <a:off x="7896225" y="2614158"/>
            <a:ext cx="1003702" cy="211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1" tIns="45696" rIns="91391" bIns="45696" anchor="ctr" anchorCtr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900" dirty="0">
                <a:solidFill>
                  <a:srgbClr val="000000"/>
                </a:solidFill>
                <a:latin typeface="Calibri"/>
                <a:cs typeface="Arial" pitchFamily="34" charset="0"/>
              </a:rPr>
              <a:t>Serial 1, 2 or 4 </a:t>
            </a:r>
            <a:r>
              <a:rPr lang="en-US" sz="900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E1</a:t>
            </a:r>
            <a:endParaRPr lang="en-US" sz="900" dirty="0">
              <a:solidFill>
                <a:srgbClr val="000000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6414" name="Text Box 63"/>
          <p:cNvSpPr txBox="1">
            <a:spLocks noChangeArrowheads="1"/>
          </p:cNvSpPr>
          <p:nvPr/>
        </p:nvSpPr>
        <p:spPr bwMode="auto">
          <a:xfrm>
            <a:off x="7896225" y="2841170"/>
            <a:ext cx="987671" cy="210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1" tIns="45696" rIns="91391" bIns="45696" anchor="ctr" anchorCtr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900" dirty="0">
                <a:solidFill>
                  <a:srgbClr val="000000"/>
                </a:solidFill>
                <a:latin typeface="Calibri"/>
                <a:cs typeface="Arial" pitchFamily="34" charset="0"/>
              </a:rPr>
              <a:t>2 x Fast Ethernet</a:t>
            </a:r>
          </a:p>
        </p:txBody>
      </p:sp>
      <p:sp>
        <p:nvSpPr>
          <p:cNvPr id="16415" name="Text Box 64"/>
          <p:cNvSpPr txBox="1">
            <a:spLocks noChangeArrowheads="1"/>
          </p:cNvSpPr>
          <p:nvPr/>
        </p:nvSpPr>
        <p:spPr bwMode="auto">
          <a:xfrm>
            <a:off x="6503988" y="3167516"/>
            <a:ext cx="689513" cy="223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1" tIns="45696" rIns="91391" bIns="45696" anchor="ctr" anchorCtr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000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IPmux-24</a:t>
            </a:r>
            <a:endParaRPr lang="en-US" sz="1000" dirty="0">
              <a:solidFill>
                <a:srgbClr val="000000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6416" name="Line 65"/>
          <p:cNvSpPr>
            <a:spLocks noChangeShapeType="1"/>
          </p:cNvSpPr>
          <p:nvPr/>
        </p:nvSpPr>
        <p:spPr bwMode="auto">
          <a:xfrm>
            <a:off x="7100888" y="3455533"/>
            <a:ext cx="800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1413" tIns="45706" rIns="91413" bIns="45706" anchor="ctr" anchorCtr="0"/>
          <a:lstStyle/>
          <a:p>
            <a:pPr algn="ctr">
              <a:lnSpc>
                <a:spcPct val="85000"/>
              </a:lnSpc>
            </a:pPr>
            <a:endParaRPr lang="en-US">
              <a:solidFill>
                <a:srgbClr val="000000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6417" name="Freeform 72"/>
          <p:cNvSpPr>
            <a:spLocks/>
          </p:cNvSpPr>
          <p:nvPr/>
        </p:nvSpPr>
        <p:spPr bwMode="auto">
          <a:xfrm>
            <a:off x="7091363" y="3514270"/>
            <a:ext cx="801687" cy="187325"/>
          </a:xfrm>
          <a:custGeom>
            <a:avLst/>
            <a:gdLst>
              <a:gd name="T0" fmla="*/ 0 w 426"/>
              <a:gd name="T1" fmla="*/ 0 h 168"/>
              <a:gd name="T2" fmla="*/ 2147483647 w 426"/>
              <a:gd name="T3" fmla="*/ 0 h 168"/>
              <a:gd name="T4" fmla="*/ 2147483647 w 426"/>
              <a:gd name="T5" fmla="*/ 2147483647 h 168"/>
              <a:gd name="T6" fmla="*/ 2147483647 w 426"/>
              <a:gd name="T7" fmla="*/ 2147483647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426"/>
              <a:gd name="T13" fmla="*/ 0 h 168"/>
              <a:gd name="T14" fmla="*/ 426 w 426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6" h="168">
                <a:moveTo>
                  <a:pt x="0" y="0"/>
                </a:moveTo>
                <a:lnTo>
                  <a:pt x="207" y="0"/>
                </a:lnTo>
                <a:lnTo>
                  <a:pt x="207" y="168"/>
                </a:lnTo>
                <a:lnTo>
                  <a:pt x="426" y="168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1413" tIns="45706" rIns="91413" bIns="45706" anchor="ctr" anchorCtr="0"/>
          <a:lstStyle/>
          <a:p>
            <a:pPr algn="ctr">
              <a:lnSpc>
                <a:spcPct val="85000"/>
              </a:lnSpc>
            </a:pPr>
            <a:endParaRPr lang="en-US">
              <a:solidFill>
                <a:srgbClr val="000000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6418" name="Freeform 73"/>
          <p:cNvSpPr>
            <a:spLocks/>
          </p:cNvSpPr>
          <p:nvPr/>
        </p:nvSpPr>
        <p:spPr bwMode="auto">
          <a:xfrm flipV="1">
            <a:off x="7100888" y="3188833"/>
            <a:ext cx="800100" cy="203200"/>
          </a:xfrm>
          <a:custGeom>
            <a:avLst/>
            <a:gdLst>
              <a:gd name="T0" fmla="*/ 0 w 426"/>
              <a:gd name="T1" fmla="*/ 0 h 168"/>
              <a:gd name="T2" fmla="*/ 2147483647 w 426"/>
              <a:gd name="T3" fmla="*/ 0 h 168"/>
              <a:gd name="T4" fmla="*/ 2147483647 w 426"/>
              <a:gd name="T5" fmla="*/ 2147483647 h 168"/>
              <a:gd name="T6" fmla="*/ 2147483647 w 426"/>
              <a:gd name="T7" fmla="*/ 2147483647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426"/>
              <a:gd name="T13" fmla="*/ 0 h 168"/>
              <a:gd name="T14" fmla="*/ 426 w 426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6" h="168">
                <a:moveTo>
                  <a:pt x="0" y="0"/>
                </a:moveTo>
                <a:lnTo>
                  <a:pt x="207" y="0"/>
                </a:lnTo>
                <a:lnTo>
                  <a:pt x="207" y="168"/>
                </a:lnTo>
                <a:lnTo>
                  <a:pt x="426" y="168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1413" tIns="45706" rIns="91413" bIns="45706" anchor="ctr" anchorCtr="0"/>
          <a:lstStyle/>
          <a:p>
            <a:pPr algn="ctr">
              <a:lnSpc>
                <a:spcPct val="85000"/>
              </a:lnSpc>
            </a:pPr>
            <a:endParaRPr lang="en-US">
              <a:solidFill>
                <a:srgbClr val="000000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6419" name="Line 74"/>
          <p:cNvSpPr>
            <a:spLocks noChangeShapeType="1"/>
          </p:cNvSpPr>
          <p:nvPr/>
        </p:nvSpPr>
        <p:spPr bwMode="auto">
          <a:xfrm>
            <a:off x="7872413" y="3231695"/>
            <a:ext cx="0" cy="180975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91413" tIns="45706" rIns="91413" bIns="45706" anchor="ctr" anchorCtr="0"/>
          <a:lstStyle/>
          <a:p>
            <a:pPr algn="ctr">
              <a:lnSpc>
                <a:spcPct val="85000"/>
              </a:lnSpc>
            </a:pPr>
            <a:endParaRPr lang="en-US">
              <a:solidFill>
                <a:srgbClr val="000000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6420" name="Text Box 75"/>
          <p:cNvSpPr txBox="1">
            <a:spLocks noChangeArrowheads="1"/>
          </p:cNvSpPr>
          <p:nvPr/>
        </p:nvSpPr>
        <p:spPr bwMode="auto">
          <a:xfrm>
            <a:off x="7896225" y="3199945"/>
            <a:ext cx="873858" cy="210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1" tIns="45696" rIns="91391" bIns="45696" anchor="ctr" anchorCtr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900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1, 2 or 4 </a:t>
            </a:r>
            <a:r>
              <a:rPr lang="en-US" sz="900" dirty="0">
                <a:solidFill>
                  <a:srgbClr val="000000"/>
                </a:solidFill>
                <a:latin typeface="Calibri"/>
                <a:cs typeface="Arial" pitchFamily="34" charset="0"/>
              </a:rPr>
              <a:t>E1/T1</a:t>
            </a:r>
          </a:p>
        </p:txBody>
      </p:sp>
      <p:sp>
        <p:nvSpPr>
          <p:cNvPr id="16421" name="Text Box 76"/>
          <p:cNvSpPr txBox="1">
            <a:spLocks noChangeArrowheads="1"/>
          </p:cNvSpPr>
          <p:nvPr/>
        </p:nvSpPr>
        <p:spPr bwMode="auto">
          <a:xfrm>
            <a:off x="7896225" y="3574595"/>
            <a:ext cx="686307" cy="210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1" tIns="45696" rIns="91391" bIns="45696" anchor="ctr" anchorCtr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900">
                <a:solidFill>
                  <a:srgbClr val="000000"/>
                </a:solidFill>
                <a:latin typeface="Calibri"/>
                <a:cs typeface="Arial" pitchFamily="34" charset="0"/>
              </a:rPr>
              <a:t>2 x FE / GE</a:t>
            </a:r>
          </a:p>
        </p:txBody>
      </p:sp>
      <p:sp>
        <p:nvSpPr>
          <p:cNvPr id="16422" name="Line 79"/>
          <p:cNvSpPr>
            <a:spLocks noChangeShapeType="1"/>
          </p:cNvSpPr>
          <p:nvPr/>
        </p:nvSpPr>
        <p:spPr bwMode="auto">
          <a:xfrm>
            <a:off x="7188200" y="5590720"/>
            <a:ext cx="736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1413" tIns="45706" rIns="91413" bIns="45706" anchor="ctr" anchorCtr="0"/>
          <a:lstStyle/>
          <a:p>
            <a:pPr algn="ctr">
              <a:lnSpc>
                <a:spcPct val="85000"/>
              </a:lnSpc>
            </a:pPr>
            <a:endParaRPr lang="en-US">
              <a:solidFill>
                <a:srgbClr val="000000"/>
              </a:solidFill>
              <a:latin typeface="Calibri"/>
              <a:cs typeface="Arial" pitchFamily="34" charset="0"/>
            </a:endParaRPr>
          </a:p>
        </p:txBody>
      </p:sp>
      <p:grpSp>
        <p:nvGrpSpPr>
          <p:cNvPr id="3" name="Group 81"/>
          <p:cNvGrpSpPr>
            <a:grpSpLocks/>
          </p:cNvGrpSpPr>
          <p:nvPr/>
        </p:nvGrpSpPr>
        <p:grpSpPr bwMode="auto">
          <a:xfrm flipH="1">
            <a:off x="7875588" y="5678033"/>
            <a:ext cx="87312" cy="265112"/>
            <a:chOff x="2703" y="3430"/>
            <a:chExt cx="80" cy="294"/>
          </a:xfrm>
        </p:grpSpPr>
        <p:sp>
          <p:nvSpPr>
            <p:cNvPr id="16499" name="Line 82"/>
            <p:cNvSpPr>
              <a:spLocks noChangeShapeType="1"/>
            </p:cNvSpPr>
            <p:nvPr/>
          </p:nvSpPr>
          <p:spPr bwMode="auto">
            <a:xfrm flipH="1">
              <a:off x="2743" y="3430"/>
              <a:ext cx="0" cy="29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0"/>
            <a:lstStyle/>
            <a:p>
              <a:pPr algn="ctr">
                <a:lnSpc>
                  <a:spcPct val="85000"/>
                </a:lnSpc>
              </a:pPr>
              <a:endParaRPr lang="en-US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6500" name="Line 83"/>
            <p:cNvSpPr>
              <a:spLocks noChangeShapeType="1"/>
            </p:cNvSpPr>
            <p:nvPr/>
          </p:nvSpPr>
          <p:spPr bwMode="auto">
            <a:xfrm>
              <a:off x="2745" y="3466"/>
              <a:ext cx="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0"/>
            <a:lstStyle/>
            <a:p>
              <a:pPr algn="ctr">
                <a:lnSpc>
                  <a:spcPct val="85000"/>
                </a:lnSpc>
              </a:pPr>
              <a:endParaRPr lang="en-US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6501" name="Line 84"/>
            <p:cNvSpPr>
              <a:spLocks noChangeShapeType="1"/>
            </p:cNvSpPr>
            <p:nvPr/>
          </p:nvSpPr>
          <p:spPr bwMode="auto">
            <a:xfrm>
              <a:off x="2703" y="3520"/>
              <a:ext cx="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0"/>
            <a:lstStyle/>
            <a:p>
              <a:pPr algn="ctr">
                <a:lnSpc>
                  <a:spcPct val="85000"/>
                </a:lnSpc>
              </a:pPr>
              <a:endParaRPr lang="en-US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6502" name="Line 85"/>
            <p:cNvSpPr>
              <a:spLocks noChangeShapeType="1"/>
            </p:cNvSpPr>
            <p:nvPr/>
          </p:nvSpPr>
          <p:spPr bwMode="auto">
            <a:xfrm>
              <a:off x="2703" y="3626"/>
              <a:ext cx="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0"/>
            <a:lstStyle/>
            <a:p>
              <a:pPr algn="ctr">
                <a:lnSpc>
                  <a:spcPct val="85000"/>
                </a:lnSpc>
              </a:pPr>
              <a:endParaRPr lang="en-US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6503" name="Line 86"/>
            <p:cNvSpPr>
              <a:spLocks noChangeShapeType="1"/>
            </p:cNvSpPr>
            <p:nvPr/>
          </p:nvSpPr>
          <p:spPr bwMode="auto">
            <a:xfrm>
              <a:off x="2745" y="3686"/>
              <a:ext cx="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0"/>
            <a:lstStyle/>
            <a:p>
              <a:pPr algn="ctr">
                <a:lnSpc>
                  <a:spcPct val="85000"/>
                </a:lnSpc>
              </a:pPr>
              <a:endParaRPr lang="en-US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</p:txBody>
        </p:sp>
      </p:grpSp>
      <p:sp>
        <p:nvSpPr>
          <p:cNvPr id="16424" name="Freeform 87"/>
          <p:cNvSpPr>
            <a:spLocks/>
          </p:cNvSpPr>
          <p:nvPr/>
        </p:nvSpPr>
        <p:spPr bwMode="auto">
          <a:xfrm>
            <a:off x="7272338" y="5646283"/>
            <a:ext cx="644525" cy="188912"/>
          </a:xfrm>
          <a:custGeom>
            <a:avLst/>
            <a:gdLst>
              <a:gd name="T0" fmla="*/ 0 w 426"/>
              <a:gd name="T1" fmla="*/ 0 h 168"/>
              <a:gd name="T2" fmla="*/ 2147483647 w 426"/>
              <a:gd name="T3" fmla="*/ 0 h 168"/>
              <a:gd name="T4" fmla="*/ 2147483647 w 426"/>
              <a:gd name="T5" fmla="*/ 2147483647 h 168"/>
              <a:gd name="T6" fmla="*/ 2147483647 w 426"/>
              <a:gd name="T7" fmla="*/ 2147483647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426"/>
              <a:gd name="T13" fmla="*/ 0 h 168"/>
              <a:gd name="T14" fmla="*/ 426 w 426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6" h="168">
                <a:moveTo>
                  <a:pt x="0" y="0"/>
                </a:moveTo>
                <a:lnTo>
                  <a:pt x="207" y="0"/>
                </a:lnTo>
                <a:lnTo>
                  <a:pt x="207" y="168"/>
                </a:lnTo>
                <a:lnTo>
                  <a:pt x="426" y="168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83103" tIns="41551" rIns="83103" bIns="41551" anchor="ctr" anchorCtr="0"/>
          <a:lstStyle/>
          <a:p>
            <a:pPr algn="ctr">
              <a:lnSpc>
                <a:spcPct val="85000"/>
              </a:lnSpc>
            </a:pPr>
            <a:endParaRPr lang="en-US">
              <a:solidFill>
                <a:srgbClr val="000000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6425" name="Freeform 88"/>
          <p:cNvSpPr>
            <a:spLocks/>
          </p:cNvSpPr>
          <p:nvPr/>
        </p:nvSpPr>
        <p:spPr bwMode="auto">
          <a:xfrm flipV="1">
            <a:off x="7280275" y="5336720"/>
            <a:ext cx="644525" cy="188913"/>
          </a:xfrm>
          <a:custGeom>
            <a:avLst/>
            <a:gdLst>
              <a:gd name="T0" fmla="*/ 0 w 426"/>
              <a:gd name="T1" fmla="*/ 0 h 168"/>
              <a:gd name="T2" fmla="*/ 2147483647 w 426"/>
              <a:gd name="T3" fmla="*/ 0 h 168"/>
              <a:gd name="T4" fmla="*/ 2147483647 w 426"/>
              <a:gd name="T5" fmla="*/ 2147483647 h 168"/>
              <a:gd name="T6" fmla="*/ 2147483647 w 426"/>
              <a:gd name="T7" fmla="*/ 2147483647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426"/>
              <a:gd name="T13" fmla="*/ 0 h 168"/>
              <a:gd name="T14" fmla="*/ 426 w 426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6" h="168">
                <a:moveTo>
                  <a:pt x="0" y="0"/>
                </a:moveTo>
                <a:lnTo>
                  <a:pt x="207" y="0"/>
                </a:lnTo>
                <a:lnTo>
                  <a:pt x="207" y="168"/>
                </a:lnTo>
                <a:lnTo>
                  <a:pt x="426" y="168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83103" tIns="41551" rIns="83103" bIns="41551" anchor="ctr" anchorCtr="0"/>
          <a:lstStyle/>
          <a:p>
            <a:pPr algn="ctr">
              <a:lnSpc>
                <a:spcPct val="85000"/>
              </a:lnSpc>
            </a:pPr>
            <a:endParaRPr lang="en-US">
              <a:solidFill>
                <a:srgbClr val="000000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6426" name="Line 89"/>
          <p:cNvSpPr>
            <a:spLocks noChangeShapeType="1"/>
          </p:cNvSpPr>
          <p:nvPr/>
        </p:nvSpPr>
        <p:spPr bwMode="auto">
          <a:xfrm>
            <a:off x="7897813" y="5379583"/>
            <a:ext cx="0" cy="179387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83103" tIns="41551" rIns="83103" bIns="41551" anchor="ctr" anchorCtr="0"/>
          <a:lstStyle/>
          <a:p>
            <a:pPr algn="ctr">
              <a:lnSpc>
                <a:spcPct val="85000"/>
              </a:lnSpc>
            </a:pPr>
            <a:endParaRPr lang="en-US">
              <a:solidFill>
                <a:srgbClr val="000000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6427" name="Text Box 90"/>
          <p:cNvSpPr txBox="1">
            <a:spLocks noChangeArrowheads="1"/>
          </p:cNvSpPr>
          <p:nvPr/>
        </p:nvSpPr>
        <p:spPr bwMode="auto">
          <a:xfrm>
            <a:off x="7896225" y="5257395"/>
            <a:ext cx="742412" cy="210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91" tIns="45696" rIns="91391" bIns="45696" anchor="ctr" anchorCtr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900" dirty="0">
                <a:solidFill>
                  <a:srgbClr val="000000"/>
                </a:solidFill>
                <a:latin typeface="Calibri"/>
                <a:cs typeface="Arial" pitchFamily="34" charset="0"/>
              </a:rPr>
              <a:t>8/16 </a:t>
            </a:r>
            <a:r>
              <a:rPr lang="en-US" sz="900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E1/T1</a:t>
            </a:r>
            <a:endParaRPr lang="en-US" sz="900" dirty="0">
              <a:solidFill>
                <a:srgbClr val="000000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6428" name="Text Box 91"/>
          <p:cNvSpPr txBox="1">
            <a:spLocks noChangeArrowheads="1"/>
          </p:cNvSpPr>
          <p:nvPr/>
        </p:nvSpPr>
        <p:spPr bwMode="auto">
          <a:xfrm>
            <a:off x="7896225" y="5705020"/>
            <a:ext cx="686307" cy="210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1" tIns="45696" rIns="91391" bIns="45696" anchor="ctr" anchorCtr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900">
                <a:solidFill>
                  <a:srgbClr val="000000"/>
                </a:solidFill>
                <a:latin typeface="Calibri"/>
                <a:cs typeface="Arial" pitchFamily="34" charset="0"/>
              </a:rPr>
              <a:t>2 x FE / GE</a:t>
            </a:r>
          </a:p>
        </p:txBody>
      </p:sp>
      <p:sp>
        <p:nvSpPr>
          <p:cNvPr id="16429" name="Text Box 92"/>
          <p:cNvSpPr txBox="1">
            <a:spLocks noChangeArrowheads="1"/>
          </p:cNvSpPr>
          <p:nvPr/>
        </p:nvSpPr>
        <p:spPr bwMode="auto">
          <a:xfrm>
            <a:off x="6396464" y="5211639"/>
            <a:ext cx="995686" cy="224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1" tIns="45696" rIns="91391" bIns="45696" anchor="ctr" anchorCtr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000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IPmux-216/16L</a:t>
            </a:r>
            <a:endParaRPr lang="en-US" sz="1000" dirty="0">
              <a:solidFill>
                <a:srgbClr val="000000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6430" name="Freeform 93"/>
          <p:cNvSpPr>
            <a:spLocks/>
          </p:cNvSpPr>
          <p:nvPr/>
        </p:nvSpPr>
        <p:spPr bwMode="auto">
          <a:xfrm flipV="1">
            <a:off x="5334000" y="3214231"/>
            <a:ext cx="1231900" cy="3100387"/>
          </a:xfrm>
          <a:custGeom>
            <a:avLst/>
            <a:gdLst>
              <a:gd name="T0" fmla="*/ 2147483647 w 676"/>
              <a:gd name="T1" fmla="*/ 0 h 1213"/>
              <a:gd name="T2" fmla="*/ 2147483647 w 676"/>
              <a:gd name="T3" fmla="*/ 0 h 1213"/>
              <a:gd name="T4" fmla="*/ 2147483647 w 676"/>
              <a:gd name="T5" fmla="*/ 2147483647 h 1213"/>
              <a:gd name="T6" fmla="*/ 0 w 676"/>
              <a:gd name="T7" fmla="*/ 2147483647 h 1213"/>
              <a:gd name="T8" fmla="*/ 0 60000 65536"/>
              <a:gd name="T9" fmla="*/ 0 60000 65536"/>
              <a:gd name="T10" fmla="*/ 0 60000 65536"/>
              <a:gd name="T11" fmla="*/ 0 60000 65536"/>
              <a:gd name="T12" fmla="*/ 0 w 676"/>
              <a:gd name="T13" fmla="*/ 0 h 1213"/>
              <a:gd name="T14" fmla="*/ 676 w 676"/>
              <a:gd name="T15" fmla="*/ 1213 h 1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6" h="1213">
                <a:moveTo>
                  <a:pt x="676" y="0"/>
                </a:moveTo>
                <a:lnTo>
                  <a:pt x="349" y="0"/>
                </a:lnTo>
                <a:lnTo>
                  <a:pt x="349" y="1213"/>
                </a:lnTo>
                <a:lnTo>
                  <a:pt x="0" y="1213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1413" tIns="45706" rIns="91413" bIns="45706" anchor="ctr" anchorCtr="0"/>
          <a:lstStyle/>
          <a:p>
            <a:pPr algn="ctr">
              <a:lnSpc>
                <a:spcPct val="85000"/>
              </a:lnSpc>
            </a:pPr>
            <a:endParaRPr lang="en-US">
              <a:solidFill>
                <a:srgbClr val="000000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6431" name="Freeform 94"/>
          <p:cNvSpPr>
            <a:spLocks/>
          </p:cNvSpPr>
          <p:nvPr/>
        </p:nvSpPr>
        <p:spPr bwMode="auto">
          <a:xfrm flipV="1">
            <a:off x="5524500" y="3068181"/>
            <a:ext cx="1019175" cy="2507117"/>
          </a:xfrm>
          <a:custGeom>
            <a:avLst/>
            <a:gdLst>
              <a:gd name="T0" fmla="*/ 2147483647 w 726"/>
              <a:gd name="T1" fmla="*/ 0 h 720"/>
              <a:gd name="T2" fmla="*/ 2147483647 w 726"/>
              <a:gd name="T3" fmla="*/ 0 h 720"/>
              <a:gd name="T4" fmla="*/ 2147483647 w 726"/>
              <a:gd name="T5" fmla="*/ 2147483647 h 720"/>
              <a:gd name="T6" fmla="*/ 0 w 726"/>
              <a:gd name="T7" fmla="*/ 2147483647 h 720"/>
              <a:gd name="T8" fmla="*/ 0 60000 65536"/>
              <a:gd name="T9" fmla="*/ 0 60000 65536"/>
              <a:gd name="T10" fmla="*/ 0 60000 65536"/>
              <a:gd name="T11" fmla="*/ 0 60000 65536"/>
              <a:gd name="T12" fmla="*/ 0 w 726"/>
              <a:gd name="T13" fmla="*/ 0 h 720"/>
              <a:gd name="T14" fmla="*/ 726 w 726"/>
              <a:gd name="T15" fmla="*/ 720 h 7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6" h="720">
                <a:moveTo>
                  <a:pt x="726" y="0"/>
                </a:moveTo>
                <a:lnTo>
                  <a:pt x="371" y="0"/>
                </a:lnTo>
                <a:lnTo>
                  <a:pt x="371" y="720"/>
                </a:lnTo>
                <a:lnTo>
                  <a:pt x="0" y="72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1413" tIns="45706" rIns="91413" bIns="45706" anchor="ctr" anchorCtr="0"/>
          <a:lstStyle/>
          <a:p>
            <a:pPr algn="ctr">
              <a:lnSpc>
                <a:spcPct val="85000"/>
              </a:lnSpc>
            </a:pPr>
            <a:endParaRPr lang="en-US">
              <a:solidFill>
                <a:srgbClr val="000000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6432" name="Freeform 95"/>
          <p:cNvSpPr>
            <a:spLocks/>
          </p:cNvSpPr>
          <p:nvPr/>
        </p:nvSpPr>
        <p:spPr bwMode="auto">
          <a:xfrm flipV="1">
            <a:off x="5386388" y="2527300"/>
            <a:ext cx="1281112" cy="1006020"/>
          </a:xfrm>
          <a:custGeom>
            <a:avLst/>
            <a:gdLst>
              <a:gd name="T0" fmla="*/ 2147483647 w 765"/>
              <a:gd name="T1" fmla="*/ 0 h 211"/>
              <a:gd name="T2" fmla="*/ 2147483647 w 765"/>
              <a:gd name="T3" fmla="*/ 0 h 211"/>
              <a:gd name="T4" fmla="*/ 2147483647 w 765"/>
              <a:gd name="T5" fmla="*/ 2147483647 h 211"/>
              <a:gd name="T6" fmla="*/ 0 w 765"/>
              <a:gd name="T7" fmla="*/ 2147483647 h 211"/>
              <a:gd name="T8" fmla="*/ 0 60000 65536"/>
              <a:gd name="T9" fmla="*/ 0 60000 65536"/>
              <a:gd name="T10" fmla="*/ 0 60000 65536"/>
              <a:gd name="T11" fmla="*/ 0 60000 65536"/>
              <a:gd name="T12" fmla="*/ 0 w 765"/>
              <a:gd name="T13" fmla="*/ 0 h 211"/>
              <a:gd name="T14" fmla="*/ 765 w 765"/>
              <a:gd name="T15" fmla="*/ 211 h 21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5" h="211">
                <a:moveTo>
                  <a:pt x="765" y="0"/>
                </a:moveTo>
                <a:lnTo>
                  <a:pt x="521" y="0"/>
                </a:lnTo>
                <a:lnTo>
                  <a:pt x="521" y="211"/>
                </a:lnTo>
                <a:lnTo>
                  <a:pt x="0" y="211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1413" tIns="45706" rIns="91413" bIns="45706" anchor="ctr" anchorCtr="0"/>
          <a:lstStyle/>
          <a:p>
            <a:pPr algn="ctr">
              <a:lnSpc>
                <a:spcPct val="85000"/>
              </a:lnSpc>
            </a:pPr>
            <a:endParaRPr lang="en-US">
              <a:solidFill>
                <a:srgbClr val="000000"/>
              </a:solidFill>
              <a:latin typeface="Calibri"/>
              <a:cs typeface="Arial" pitchFamily="34" charset="0"/>
            </a:endParaRPr>
          </a:p>
        </p:txBody>
      </p:sp>
      <p:pic>
        <p:nvPicPr>
          <p:cNvPr id="16433" name="Picture 96" descr="rad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88100" y="2102983"/>
            <a:ext cx="100965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34" name="Picture 97" descr="rad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53200" y="2674483"/>
            <a:ext cx="650875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35" name="Picture 99" descr="rad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8100" y="5385933"/>
            <a:ext cx="1009650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38" name="Text Box 122"/>
          <p:cNvSpPr txBox="1">
            <a:spLocks noChangeArrowheads="1"/>
          </p:cNvSpPr>
          <p:nvPr/>
        </p:nvSpPr>
        <p:spPr bwMode="auto">
          <a:xfrm>
            <a:off x="1256783" y="1750106"/>
            <a:ext cx="1010136" cy="56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2" tIns="45701" rIns="91402" bIns="45701" anchor="ctr" anchorCtr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900" dirty="0">
                <a:solidFill>
                  <a:srgbClr val="000000"/>
                </a:solidFill>
                <a:latin typeface="Calibri"/>
                <a:cs typeface="Arial" pitchFamily="34" charset="0"/>
              </a:rPr>
              <a:t>UP TO:</a:t>
            </a:r>
          </a:p>
          <a:p>
            <a:pPr algn="ctr">
              <a:lnSpc>
                <a:spcPct val="85000"/>
              </a:lnSpc>
            </a:pPr>
            <a:r>
              <a:rPr lang="en-US" sz="900" dirty="0">
                <a:solidFill>
                  <a:srgbClr val="000000"/>
                </a:solidFill>
                <a:latin typeface="Calibri"/>
                <a:cs typeface="Arial" pitchFamily="34" charset="0"/>
              </a:rPr>
              <a:t>196  T1/E1,</a:t>
            </a:r>
          </a:p>
          <a:p>
            <a:pPr algn="ctr">
              <a:lnSpc>
                <a:spcPct val="85000"/>
              </a:lnSpc>
            </a:pPr>
            <a:r>
              <a:rPr lang="en-US" sz="900" dirty="0">
                <a:solidFill>
                  <a:srgbClr val="000000"/>
                </a:solidFill>
                <a:latin typeface="Calibri"/>
                <a:cs typeface="Arial" pitchFamily="34" charset="0"/>
              </a:rPr>
              <a:t>7 </a:t>
            </a:r>
            <a:r>
              <a:rPr lang="en-US" sz="900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Ch.DS3</a:t>
            </a:r>
            <a:r>
              <a:rPr lang="en-US" sz="900" dirty="0">
                <a:solidFill>
                  <a:srgbClr val="000000"/>
                </a:solidFill>
                <a:latin typeface="Calibri"/>
                <a:cs typeface="Arial" pitchFamily="34" charset="0"/>
              </a:rPr>
              <a:t>, </a:t>
            </a:r>
          </a:p>
          <a:p>
            <a:pPr algn="ctr">
              <a:lnSpc>
                <a:spcPct val="85000"/>
              </a:lnSpc>
            </a:pPr>
            <a:r>
              <a:rPr lang="en-US" sz="900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7 Ch.OC-3/STM-1</a:t>
            </a:r>
            <a:endParaRPr lang="en-US" sz="900" dirty="0">
              <a:solidFill>
                <a:srgbClr val="000000"/>
              </a:solidFill>
              <a:latin typeface="Calibri"/>
              <a:cs typeface="Arial" pitchFamily="34" charset="0"/>
            </a:endParaRPr>
          </a:p>
        </p:txBody>
      </p:sp>
      <p:pic>
        <p:nvPicPr>
          <p:cNvPr id="16439" name="Picture 28" descr="nms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75063" y="1328283"/>
            <a:ext cx="72072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40" name="Picture 242" descr="rad4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1613" y="3350758"/>
            <a:ext cx="66357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81"/>
          <p:cNvGrpSpPr>
            <a:grpSpLocks/>
          </p:cNvGrpSpPr>
          <p:nvPr/>
        </p:nvGrpSpPr>
        <p:grpSpPr bwMode="auto">
          <a:xfrm flipH="1">
            <a:off x="7858125" y="3563483"/>
            <a:ext cx="87313" cy="263525"/>
            <a:chOff x="2703" y="3430"/>
            <a:chExt cx="80" cy="294"/>
          </a:xfrm>
        </p:grpSpPr>
        <p:sp>
          <p:nvSpPr>
            <p:cNvPr id="16494" name="Line 82"/>
            <p:cNvSpPr>
              <a:spLocks noChangeShapeType="1"/>
            </p:cNvSpPr>
            <p:nvPr/>
          </p:nvSpPr>
          <p:spPr bwMode="auto">
            <a:xfrm flipH="1">
              <a:off x="2743" y="3430"/>
              <a:ext cx="0" cy="29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0"/>
            <a:lstStyle/>
            <a:p>
              <a:pPr algn="ctr">
                <a:lnSpc>
                  <a:spcPct val="85000"/>
                </a:lnSpc>
              </a:pPr>
              <a:endParaRPr lang="en-US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6495" name="Line 83"/>
            <p:cNvSpPr>
              <a:spLocks noChangeShapeType="1"/>
            </p:cNvSpPr>
            <p:nvPr/>
          </p:nvSpPr>
          <p:spPr bwMode="auto">
            <a:xfrm>
              <a:off x="2745" y="3466"/>
              <a:ext cx="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0"/>
            <a:lstStyle/>
            <a:p>
              <a:pPr algn="ctr">
                <a:lnSpc>
                  <a:spcPct val="85000"/>
                </a:lnSpc>
              </a:pPr>
              <a:endParaRPr lang="en-US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6496" name="Line 84"/>
            <p:cNvSpPr>
              <a:spLocks noChangeShapeType="1"/>
            </p:cNvSpPr>
            <p:nvPr/>
          </p:nvSpPr>
          <p:spPr bwMode="auto">
            <a:xfrm>
              <a:off x="2703" y="3520"/>
              <a:ext cx="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0"/>
            <a:lstStyle/>
            <a:p>
              <a:pPr algn="ctr">
                <a:lnSpc>
                  <a:spcPct val="85000"/>
                </a:lnSpc>
              </a:pPr>
              <a:endParaRPr lang="en-US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6497" name="Line 85"/>
            <p:cNvSpPr>
              <a:spLocks noChangeShapeType="1"/>
            </p:cNvSpPr>
            <p:nvPr/>
          </p:nvSpPr>
          <p:spPr bwMode="auto">
            <a:xfrm>
              <a:off x="2703" y="3626"/>
              <a:ext cx="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0"/>
            <a:lstStyle/>
            <a:p>
              <a:pPr algn="ctr">
                <a:lnSpc>
                  <a:spcPct val="85000"/>
                </a:lnSpc>
              </a:pPr>
              <a:endParaRPr lang="en-US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6498" name="Line 86"/>
            <p:cNvSpPr>
              <a:spLocks noChangeShapeType="1"/>
            </p:cNvSpPr>
            <p:nvPr/>
          </p:nvSpPr>
          <p:spPr bwMode="auto">
            <a:xfrm>
              <a:off x="2745" y="3686"/>
              <a:ext cx="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0"/>
            <a:lstStyle/>
            <a:p>
              <a:pPr algn="ctr">
                <a:lnSpc>
                  <a:spcPct val="85000"/>
                </a:lnSpc>
              </a:pPr>
              <a:endParaRPr lang="en-US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</p:txBody>
        </p:sp>
      </p:grpSp>
      <p:grpSp>
        <p:nvGrpSpPr>
          <p:cNvPr id="5" name="Group 81"/>
          <p:cNvGrpSpPr>
            <a:grpSpLocks/>
          </p:cNvGrpSpPr>
          <p:nvPr/>
        </p:nvGrpSpPr>
        <p:grpSpPr bwMode="auto">
          <a:xfrm flipH="1">
            <a:off x="7875588" y="2296658"/>
            <a:ext cx="87312" cy="263525"/>
            <a:chOff x="2703" y="3430"/>
            <a:chExt cx="80" cy="294"/>
          </a:xfrm>
        </p:grpSpPr>
        <p:sp>
          <p:nvSpPr>
            <p:cNvPr id="16489" name="Line 82"/>
            <p:cNvSpPr>
              <a:spLocks noChangeShapeType="1"/>
            </p:cNvSpPr>
            <p:nvPr/>
          </p:nvSpPr>
          <p:spPr bwMode="auto">
            <a:xfrm flipH="1">
              <a:off x="2743" y="3430"/>
              <a:ext cx="0" cy="29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0"/>
            <a:lstStyle/>
            <a:p>
              <a:pPr algn="ctr">
                <a:lnSpc>
                  <a:spcPct val="85000"/>
                </a:lnSpc>
              </a:pPr>
              <a:endParaRPr lang="en-US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6490" name="Line 83"/>
            <p:cNvSpPr>
              <a:spLocks noChangeShapeType="1"/>
            </p:cNvSpPr>
            <p:nvPr/>
          </p:nvSpPr>
          <p:spPr bwMode="auto">
            <a:xfrm>
              <a:off x="2745" y="3466"/>
              <a:ext cx="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0"/>
            <a:lstStyle/>
            <a:p>
              <a:pPr algn="ctr">
                <a:lnSpc>
                  <a:spcPct val="85000"/>
                </a:lnSpc>
              </a:pPr>
              <a:endParaRPr lang="en-US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6491" name="Line 84"/>
            <p:cNvSpPr>
              <a:spLocks noChangeShapeType="1"/>
            </p:cNvSpPr>
            <p:nvPr/>
          </p:nvSpPr>
          <p:spPr bwMode="auto">
            <a:xfrm>
              <a:off x="2703" y="3520"/>
              <a:ext cx="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0"/>
            <a:lstStyle/>
            <a:p>
              <a:pPr algn="ctr">
                <a:lnSpc>
                  <a:spcPct val="85000"/>
                </a:lnSpc>
              </a:pPr>
              <a:endParaRPr lang="en-US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6492" name="Line 85"/>
            <p:cNvSpPr>
              <a:spLocks noChangeShapeType="1"/>
            </p:cNvSpPr>
            <p:nvPr/>
          </p:nvSpPr>
          <p:spPr bwMode="auto">
            <a:xfrm>
              <a:off x="2703" y="3626"/>
              <a:ext cx="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0"/>
            <a:lstStyle/>
            <a:p>
              <a:pPr algn="ctr">
                <a:lnSpc>
                  <a:spcPct val="85000"/>
                </a:lnSpc>
              </a:pPr>
              <a:endParaRPr lang="en-US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6493" name="Line 86"/>
            <p:cNvSpPr>
              <a:spLocks noChangeShapeType="1"/>
            </p:cNvSpPr>
            <p:nvPr/>
          </p:nvSpPr>
          <p:spPr bwMode="auto">
            <a:xfrm>
              <a:off x="2745" y="3686"/>
              <a:ext cx="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0"/>
            <a:lstStyle/>
            <a:p>
              <a:pPr algn="ctr">
                <a:lnSpc>
                  <a:spcPct val="85000"/>
                </a:lnSpc>
              </a:pPr>
              <a:endParaRPr lang="en-US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</p:txBody>
        </p:sp>
      </p:grpSp>
      <p:grpSp>
        <p:nvGrpSpPr>
          <p:cNvPr id="6" name="Group 81"/>
          <p:cNvGrpSpPr>
            <a:grpSpLocks/>
          </p:cNvGrpSpPr>
          <p:nvPr/>
        </p:nvGrpSpPr>
        <p:grpSpPr bwMode="auto">
          <a:xfrm flipH="1">
            <a:off x="7858125" y="2791958"/>
            <a:ext cx="87313" cy="266700"/>
            <a:chOff x="2703" y="3430"/>
            <a:chExt cx="80" cy="294"/>
          </a:xfrm>
        </p:grpSpPr>
        <p:sp>
          <p:nvSpPr>
            <p:cNvPr id="16484" name="Line 82"/>
            <p:cNvSpPr>
              <a:spLocks noChangeShapeType="1"/>
            </p:cNvSpPr>
            <p:nvPr/>
          </p:nvSpPr>
          <p:spPr bwMode="auto">
            <a:xfrm flipH="1">
              <a:off x="2743" y="3430"/>
              <a:ext cx="0" cy="29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0"/>
            <a:lstStyle/>
            <a:p>
              <a:pPr algn="ctr">
                <a:lnSpc>
                  <a:spcPct val="85000"/>
                </a:lnSpc>
              </a:pPr>
              <a:endParaRPr lang="en-US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6485" name="Line 83"/>
            <p:cNvSpPr>
              <a:spLocks noChangeShapeType="1"/>
            </p:cNvSpPr>
            <p:nvPr/>
          </p:nvSpPr>
          <p:spPr bwMode="auto">
            <a:xfrm>
              <a:off x="2745" y="3466"/>
              <a:ext cx="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0"/>
            <a:lstStyle/>
            <a:p>
              <a:pPr algn="ctr">
                <a:lnSpc>
                  <a:spcPct val="85000"/>
                </a:lnSpc>
              </a:pPr>
              <a:endParaRPr lang="en-US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6486" name="Line 84"/>
            <p:cNvSpPr>
              <a:spLocks noChangeShapeType="1"/>
            </p:cNvSpPr>
            <p:nvPr/>
          </p:nvSpPr>
          <p:spPr bwMode="auto">
            <a:xfrm>
              <a:off x="2703" y="3520"/>
              <a:ext cx="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0"/>
            <a:lstStyle/>
            <a:p>
              <a:pPr algn="ctr">
                <a:lnSpc>
                  <a:spcPct val="85000"/>
                </a:lnSpc>
              </a:pPr>
              <a:endParaRPr lang="en-US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6487" name="Line 85"/>
            <p:cNvSpPr>
              <a:spLocks noChangeShapeType="1"/>
            </p:cNvSpPr>
            <p:nvPr/>
          </p:nvSpPr>
          <p:spPr bwMode="auto">
            <a:xfrm>
              <a:off x="2703" y="3626"/>
              <a:ext cx="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0"/>
            <a:lstStyle/>
            <a:p>
              <a:pPr algn="ctr">
                <a:lnSpc>
                  <a:spcPct val="85000"/>
                </a:lnSpc>
              </a:pPr>
              <a:endParaRPr lang="en-US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6488" name="Line 86"/>
            <p:cNvSpPr>
              <a:spLocks noChangeShapeType="1"/>
            </p:cNvSpPr>
            <p:nvPr/>
          </p:nvSpPr>
          <p:spPr bwMode="auto">
            <a:xfrm>
              <a:off x="2745" y="3686"/>
              <a:ext cx="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0"/>
            <a:lstStyle/>
            <a:p>
              <a:pPr algn="ctr">
                <a:lnSpc>
                  <a:spcPct val="85000"/>
                </a:lnSpc>
              </a:pPr>
              <a:endParaRPr lang="en-US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</p:txBody>
        </p:sp>
      </p:grpSp>
      <p:sp>
        <p:nvSpPr>
          <p:cNvPr id="16444" name="Right Arrow Callout 196"/>
          <p:cNvSpPr>
            <a:spLocks noChangeArrowheads="1"/>
          </p:cNvSpPr>
          <p:nvPr/>
        </p:nvSpPr>
        <p:spPr bwMode="auto">
          <a:xfrm>
            <a:off x="4322763" y="4739820"/>
            <a:ext cx="1390650" cy="317500"/>
          </a:xfrm>
          <a:prstGeom prst="rightArrowCallout">
            <a:avLst>
              <a:gd name="adj1" fmla="val 0"/>
              <a:gd name="adj2" fmla="val 32204"/>
              <a:gd name="adj3" fmla="val 25002"/>
              <a:gd name="adj4" fmla="val 82968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83103" tIns="41551" rIns="83103" bIns="41551" anchor="ctr" anchorCtr="0"/>
          <a:lstStyle/>
          <a:p>
            <a:pPr algn="ctr" defTabSz="923925">
              <a:lnSpc>
                <a:spcPct val="85000"/>
              </a:lnSpc>
            </a:pPr>
            <a:r>
              <a:rPr lang="en-US" sz="1300" dirty="0">
                <a:solidFill>
                  <a:srgbClr val="FFFFFF"/>
                </a:solidFill>
                <a:latin typeface="Calibri"/>
                <a:cs typeface="Arial" pitchFamily="34" charset="0"/>
              </a:rPr>
              <a:t>Interfaces</a:t>
            </a:r>
          </a:p>
        </p:txBody>
      </p:sp>
      <p:sp>
        <p:nvSpPr>
          <p:cNvPr id="16445" name="Down Arrow Callout 225"/>
          <p:cNvSpPr>
            <a:spLocks noChangeArrowheads="1"/>
          </p:cNvSpPr>
          <p:nvPr/>
        </p:nvSpPr>
        <p:spPr bwMode="auto">
          <a:xfrm>
            <a:off x="2109788" y="1214438"/>
            <a:ext cx="1389062" cy="557212"/>
          </a:xfrm>
          <a:prstGeom prst="downArrowCallout">
            <a:avLst>
              <a:gd name="adj1" fmla="val 25067"/>
              <a:gd name="adj2" fmla="val 25067"/>
              <a:gd name="adj3" fmla="val 25000"/>
              <a:gd name="adj4" fmla="val 63259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83103" tIns="41551" rIns="83103" bIns="41551" anchor="ctr" anchorCtr="0"/>
          <a:lstStyle/>
          <a:p>
            <a:pPr algn="ctr" defTabSz="923925">
              <a:lnSpc>
                <a:spcPct val="85000"/>
              </a:lnSpc>
            </a:pPr>
            <a:r>
              <a:rPr lang="en-US" sz="1300" dirty="0">
                <a:solidFill>
                  <a:srgbClr val="FFFFFF"/>
                </a:solidFill>
                <a:latin typeface="Calibri"/>
                <a:cs typeface="Arial" pitchFamily="34" charset="0"/>
              </a:rPr>
              <a:t>Aggregation</a:t>
            </a:r>
          </a:p>
        </p:txBody>
      </p:sp>
      <p:sp>
        <p:nvSpPr>
          <p:cNvPr id="16474" name="Left Arrow Callout 195"/>
          <p:cNvSpPr>
            <a:spLocks noChangeArrowheads="1"/>
          </p:cNvSpPr>
          <p:nvPr/>
        </p:nvSpPr>
        <p:spPr bwMode="auto">
          <a:xfrm>
            <a:off x="4111625" y="4046038"/>
            <a:ext cx="1435100" cy="347645"/>
          </a:xfrm>
          <a:prstGeom prst="leftArrowCallout">
            <a:avLst>
              <a:gd name="adj1" fmla="val 0"/>
              <a:gd name="adj2" fmla="val 25000"/>
              <a:gd name="adj3" fmla="val 29335"/>
              <a:gd name="adj4" fmla="val 84977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83119" tIns="41559" rIns="83119" bIns="41559" anchor="ctr" anchorCtr="0"/>
          <a:lstStyle/>
          <a:p>
            <a:pPr algn="ctr" defTabSz="923925">
              <a:lnSpc>
                <a:spcPct val="85000"/>
              </a:lnSpc>
            </a:pPr>
            <a:r>
              <a:rPr lang="en-US" sz="1300" dirty="0">
                <a:solidFill>
                  <a:srgbClr val="FFFFFF"/>
                </a:solidFill>
                <a:latin typeface="Calibri"/>
                <a:cs typeface="Arial" pitchFamily="34" charset="0"/>
              </a:rPr>
              <a:t>Topologies</a:t>
            </a:r>
          </a:p>
        </p:txBody>
      </p:sp>
      <p:sp>
        <p:nvSpPr>
          <p:cNvPr id="164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IPmux/</a:t>
            </a:r>
            <a:r>
              <a:rPr lang="en-US" dirty="0" err="1" smtClean="0"/>
              <a:t>Gmux</a:t>
            </a:r>
            <a:r>
              <a:rPr lang="en-US" dirty="0" smtClean="0"/>
              <a:t> Solutions Overview</a:t>
            </a:r>
            <a:br>
              <a:rPr lang="en-US" dirty="0" smtClean="0"/>
            </a:br>
            <a:r>
              <a:rPr lang="en-US" sz="2400" dirty="0" smtClean="0"/>
              <a:t>Legacy Migration over Packet Networks</a:t>
            </a:r>
            <a:endParaRPr lang="en-US" dirty="0" smtClean="0"/>
          </a:p>
        </p:txBody>
      </p:sp>
      <p:sp>
        <p:nvSpPr>
          <p:cNvPr id="16450" name="Rectangle 153"/>
          <p:cNvSpPr>
            <a:spLocks noChangeArrowheads="1"/>
          </p:cNvSpPr>
          <p:nvPr/>
        </p:nvSpPr>
        <p:spPr bwMode="auto">
          <a:xfrm>
            <a:off x="2324100" y="3063420"/>
            <a:ext cx="793033" cy="214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119" tIns="41559" rIns="83119" bIns="41559" anchor="ctr" anchorCtr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000">
                <a:solidFill>
                  <a:srgbClr val="000000"/>
                </a:solidFill>
                <a:latin typeface="Calibri"/>
                <a:cs typeface="Arial" pitchFamily="34" charset="0"/>
              </a:rPr>
              <a:t>IPmux-155L</a:t>
            </a:r>
          </a:p>
        </p:txBody>
      </p:sp>
      <p:sp>
        <p:nvSpPr>
          <p:cNvPr id="16451" name="Line 26"/>
          <p:cNvSpPr>
            <a:spLocks noChangeShapeType="1"/>
          </p:cNvSpPr>
          <p:nvPr/>
        </p:nvSpPr>
        <p:spPr bwMode="auto">
          <a:xfrm flipH="1">
            <a:off x="1128937" y="3014663"/>
            <a:ext cx="338328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1413" tIns="45706" rIns="91413" bIns="45706" anchor="ctr" anchorCtr="0"/>
          <a:lstStyle/>
          <a:p>
            <a:pPr algn="ctr">
              <a:lnSpc>
                <a:spcPct val="85000"/>
              </a:lnSpc>
            </a:pPr>
            <a:endParaRPr lang="en-US">
              <a:solidFill>
                <a:srgbClr val="000000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6452" name="Line 26"/>
          <p:cNvSpPr>
            <a:spLocks noChangeShapeType="1"/>
          </p:cNvSpPr>
          <p:nvPr/>
        </p:nvSpPr>
        <p:spPr bwMode="auto">
          <a:xfrm flipH="1">
            <a:off x="1255937" y="2952750"/>
            <a:ext cx="338328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1413" tIns="45706" rIns="91413" bIns="45706" anchor="ctr" anchorCtr="0"/>
          <a:lstStyle/>
          <a:p>
            <a:pPr algn="ctr">
              <a:lnSpc>
                <a:spcPct val="85000"/>
              </a:lnSpc>
            </a:pPr>
            <a:endParaRPr lang="en-US">
              <a:solidFill>
                <a:srgbClr val="000000"/>
              </a:solidFill>
              <a:latin typeface="Calibri"/>
              <a:cs typeface="Arial" pitchFamily="34" charset="0"/>
            </a:endParaRPr>
          </a:p>
        </p:txBody>
      </p:sp>
      <p:pic>
        <p:nvPicPr>
          <p:cNvPr id="16453" name="Picture 99" descr="rad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7738" y="2784020"/>
            <a:ext cx="100965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36" name="Freeform 120"/>
          <p:cNvSpPr>
            <a:spLocks/>
          </p:cNvSpPr>
          <p:nvPr/>
        </p:nvSpPr>
        <p:spPr bwMode="auto">
          <a:xfrm>
            <a:off x="281417" y="2091415"/>
            <a:ext cx="1359638" cy="1080410"/>
          </a:xfrm>
          <a:custGeom>
            <a:avLst/>
            <a:gdLst>
              <a:gd name="T0" fmla="*/ 2147483647 w 1020"/>
              <a:gd name="T1" fmla="*/ 2147483647 h 783"/>
              <a:gd name="T2" fmla="*/ 2147483647 w 1020"/>
              <a:gd name="T3" fmla="*/ 2147483647 h 783"/>
              <a:gd name="T4" fmla="*/ 2147483647 w 1020"/>
              <a:gd name="T5" fmla="*/ 2147483647 h 783"/>
              <a:gd name="T6" fmla="*/ 2147483647 w 1020"/>
              <a:gd name="T7" fmla="*/ 2147483647 h 783"/>
              <a:gd name="T8" fmla="*/ 2147483647 w 1020"/>
              <a:gd name="T9" fmla="*/ 2147483647 h 783"/>
              <a:gd name="T10" fmla="*/ 2147483647 w 1020"/>
              <a:gd name="T11" fmla="*/ 2147483647 h 783"/>
              <a:gd name="T12" fmla="*/ 2147483647 w 1020"/>
              <a:gd name="T13" fmla="*/ 2147483647 h 783"/>
              <a:gd name="T14" fmla="*/ 2147483647 w 1020"/>
              <a:gd name="T15" fmla="*/ 2147483647 h 783"/>
              <a:gd name="T16" fmla="*/ 2147483647 w 1020"/>
              <a:gd name="T17" fmla="*/ 2147483647 h 783"/>
              <a:gd name="T18" fmla="*/ 2147483647 w 1020"/>
              <a:gd name="T19" fmla="*/ 2147483647 h 783"/>
              <a:gd name="T20" fmla="*/ 2147483647 w 1020"/>
              <a:gd name="T21" fmla="*/ 2147483647 h 783"/>
              <a:gd name="T22" fmla="*/ 2147483647 w 1020"/>
              <a:gd name="T23" fmla="*/ 2147483647 h 783"/>
              <a:gd name="T24" fmla="*/ 2147483647 w 1020"/>
              <a:gd name="T25" fmla="*/ 2147483647 h 783"/>
              <a:gd name="T26" fmla="*/ 2147483647 w 1020"/>
              <a:gd name="T27" fmla="*/ 2147483647 h 783"/>
              <a:gd name="T28" fmla="*/ 2147483647 w 1020"/>
              <a:gd name="T29" fmla="*/ 2147483647 h 783"/>
              <a:gd name="T30" fmla="*/ 2147483647 w 1020"/>
              <a:gd name="T31" fmla="*/ 2147483647 h 783"/>
              <a:gd name="T32" fmla="*/ 2147483647 w 1020"/>
              <a:gd name="T33" fmla="*/ 2147483647 h 783"/>
              <a:gd name="T34" fmla="*/ 2147483647 w 1020"/>
              <a:gd name="T35" fmla="*/ 2147483647 h 783"/>
              <a:gd name="T36" fmla="*/ 2147483647 w 1020"/>
              <a:gd name="T37" fmla="*/ 2147483647 h 783"/>
              <a:gd name="T38" fmla="*/ 2147483647 w 1020"/>
              <a:gd name="T39" fmla="*/ 2147483647 h 783"/>
              <a:gd name="T40" fmla="*/ 2147483647 w 1020"/>
              <a:gd name="T41" fmla="*/ 2147483647 h 783"/>
              <a:gd name="T42" fmla="*/ 2147483647 w 1020"/>
              <a:gd name="T43" fmla="*/ 2147483647 h 783"/>
              <a:gd name="T44" fmla="*/ 2147483647 w 1020"/>
              <a:gd name="T45" fmla="*/ 2147483647 h 783"/>
              <a:gd name="T46" fmla="*/ 2147483647 w 1020"/>
              <a:gd name="T47" fmla="*/ 2147483647 h 783"/>
              <a:gd name="T48" fmla="*/ 2147483647 w 1020"/>
              <a:gd name="T49" fmla="*/ 2147483647 h 783"/>
              <a:gd name="T50" fmla="*/ 2147483647 w 1020"/>
              <a:gd name="T51" fmla="*/ 2147483647 h 783"/>
              <a:gd name="T52" fmla="*/ 2147483647 w 1020"/>
              <a:gd name="T53" fmla="*/ 2147483647 h 783"/>
              <a:gd name="T54" fmla="*/ 2147483647 w 1020"/>
              <a:gd name="T55" fmla="*/ 2147483647 h 783"/>
              <a:gd name="T56" fmla="*/ 2147483647 w 1020"/>
              <a:gd name="T57" fmla="*/ 2147483647 h 783"/>
              <a:gd name="T58" fmla="*/ 2147483647 w 1020"/>
              <a:gd name="T59" fmla="*/ 2147483647 h 783"/>
              <a:gd name="T60" fmla="*/ 2147483647 w 1020"/>
              <a:gd name="T61" fmla="*/ 2147483647 h 783"/>
              <a:gd name="T62" fmla="*/ 2147483647 w 1020"/>
              <a:gd name="T63" fmla="*/ 2147483647 h 783"/>
              <a:gd name="T64" fmla="*/ 2147483647 w 1020"/>
              <a:gd name="T65" fmla="*/ 2147483647 h 783"/>
              <a:gd name="T66" fmla="*/ 2147483647 w 1020"/>
              <a:gd name="T67" fmla="*/ 2147483647 h 783"/>
              <a:gd name="T68" fmla="*/ 2147483647 w 1020"/>
              <a:gd name="T69" fmla="*/ 2147483647 h 783"/>
              <a:gd name="T70" fmla="*/ 2147483647 w 1020"/>
              <a:gd name="T71" fmla="*/ 2147483647 h 783"/>
              <a:gd name="T72" fmla="*/ 2147483647 w 1020"/>
              <a:gd name="T73" fmla="*/ 2147483647 h 783"/>
              <a:gd name="T74" fmla="*/ 2147483647 w 1020"/>
              <a:gd name="T75" fmla="*/ 2147483647 h 783"/>
              <a:gd name="T76" fmla="*/ 2147483647 w 1020"/>
              <a:gd name="T77" fmla="*/ 2147483647 h 783"/>
              <a:gd name="T78" fmla="*/ 2147483647 w 1020"/>
              <a:gd name="T79" fmla="*/ 2147483647 h 783"/>
              <a:gd name="T80" fmla="*/ 2147483647 w 1020"/>
              <a:gd name="T81" fmla="*/ 2147483647 h 783"/>
              <a:gd name="T82" fmla="*/ 2147483647 w 1020"/>
              <a:gd name="T83" fmla="*/ 2147483647 h 783"/>
              <a:gd name="T84" fmla="*/ 2147483647 w 1020"/>
              <a:gd name="T85" fmla="*/ 2147483647 h 783"/>
              <a:gd name="T86" fmla="*/ 2147483647 w 1020"/>
              <a:gd name="T87" fmla="*/ 2147483647 h 783"/>
              <a:gd name="T88" fmla="*/ 2147483647 w 1020"/>
              <a:gd name="T89" fmla="*/ 2147483647 h 783"/>
              <a:gd name="T90" fmla="*/ 2147483647 w 1020"/>
              <a:gd name="T91" fmla="*/ 2147483647 h 783"/>
              <a:gd name="T92" fmla="*/ 2147483647 w 1020"/>
              <a:gd name="T93" fmla="*/ 2147483647 h 783"/>
              <a:gd name="T94" fmla="*/ 2147483647 w 1020"/>
              <a:gd name="T95" fmla="*/ 2147483647 h 783"/>
              <a:gd name="T96" fmla="*/ 2147483647 w 1020"/>
              <a:gd name="T97" fmla="*/ 2147483647 h 783"/>
              <a:gd name="T98" fmla="*/ 2147483647 w 1020"/>
              <a:gd name="T99" fmla="*/ 2147483647 h 783"/>
              <a:gd name="T100" fmla="*/ 2147483647 w 1020"/>
              <a:gd name="T101" fmla="*/ 2147483647 h 783"/>
              <a:gd name="T102" fmla="*/ 2147483647 w 1020"/>
              <a:gd name="T103" fmla="*/ 2147483647 h 783"/>
              <a:gd name="T104" fmla="*/ 2147483647 w 1020"/>
              <a:gd name="T105" fmla="*/ 2147483647 h 783"/>
              <a:gd name="T106" fmla="*/ 2147483647 w 1020"/>
              <a:gd name="T107" fmla="*/ 2147483647 h 78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020"/>
              <a:gd name="T163" fmla="*/ 0 h 783"/>
              <a:gd name="T164" fmla="*/ 1020 w 1020"/>
              <a:gd name="T165" fmla="*/ 783 h 78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020" h="783">
                <a:moveTo>
                  <a:pt x="317" y="738"/>
                </a:moveTo>
                <a:cubicBezTo>
                  <a:pt x="285" y="738"/>
                  <a:pt x="212" y="762"/>
                  <a:pt x="167" y="754"/>
                </a:cubicBezTo>
                <a:cubicBezTo>
                  <a:pt x="122" y="746"/>
                  <a:pt x="75" y="726"/>
                  <a:pt x="47" y="692"/>
                </a:cubicBezTo>
                <a:cubicBezTo>
                  <a:pt x="19" y="658"/>
                  <a:pt x="2" y="595"/>
                  <a:pt x="1" y="552"/>
                </a:cubicBezTo>
                <a:cubicBezTo>
                  <a:pt x="0" y="509"/>
                  <a:pt x="23" y="461"/>
                  <a:pt x="39" y="436"/>
                </a:cubicBezTo>
                <a:cubicBezTo>
                  <a:pt x="55" y="411"/>
                  <a:pt x="84" y="408"/>
                  <a:pt x="97" y="400"/>
                </a:cubicBezTo>
                <a:cubicBezTo>
                  <a:pt x="110" y="392"/>
                  <a:pt x="114" y="392"/>
                  <a:pt x="119" y="386"/>
                </a:cubicBezTo>
                <a:cubicBezTo>
                  <a:pt x="124" y="380"/>
                  <a:pt x="125" y="374"/>
                  <a:pt x="125" y="362"/>
                </a:cubicBezTo>
                <a:cubicBezTo>
                  <a:pt x="125" y="350"/>
                  <a:pt x="118" y="333"/>
                  <a:pt x="117" y="316"/>
                </a:cubicBezTo>
                <a:cubicBezTo>
                  <a:pt x="116" y="299"/>
                  <a:pt x="111" y="280"/>
                  <a:pt x="117" y="262"/>
                </a:cubicBezTo>
                <a:cubicBezTo>
                  <a:pt x="123" y="244"/>
                  <a:pt x="138" y="222"/>
                  <a:pt x="155" y="208"/>
                </a:cubicBezTo>
                <a:cubicBezTo>
                  <a:pt x="172" y="194"/>
                  <a:pt x="199" y="183"/>
                  <a:pt x="221" y="176"/>
                </a:cubicBezTo>
                <a:cubicBezTo>
                  <a:pt x="243" y="169"/>
                  <a:pt x="271" y="169"/>
                  <a:pt x="287" y="166"/>
                </a:cubicBezTo>
                <a:cubicBezTo>
                  <a:pt x="303" y="163"/>
                  <a:pt x="310" y="164"/>
                  <a:pt x="315" y="156"/>
                </a:cubicBezTo>
                <a:cubicBezTo>
                  <a:pt x="320" y="148"/>
                  <a:pt x="314" y="129"/>
                  <a:pt x="319" y="116"/>
                </a:cubicBezTo>
                <a:cubicBezTo>
                  <a:pt x="324" y="103"/>
                  <a:pt x="335" y="86"/>
                  <a:pt x="347" y="76"/>
                </a:cubicBezTo>
                <a:cubicBezTo>
                  <a:pt x="359" y="66"/>
                  <a:pt x="375" y="60"/>
                  <a:pt x="391" y="56"/>
                </a:cubicBezTo>
                <a:cubicBezTo>
                  <a:pt x="407" y="52"/>
                  <a:pt x="432" y="52"/>
                  <a:pt x="445" y="52"/>
                </a:cubicBezTo>
                <a:cubicBezTo>
                  <a:pt x="458" y="52"/>
                  <a:pt x="462" y="57"/>
                  <a:pt x="467" y="56"/>
                </a:cubicBezTo>
                <a:cubicBezTo>
                  <a:pt x="472" y="55"/>
                  <a:pt x="468" y="50"/>
                  <a:pt x="473" y="44"/>
                </a:cubicBezTo>
                <a:cubicBezTo>
                  <a:pt x="478" y="38"/>
                  <a:pt x="487" y="25"/>
                  <a:pt x="499" y="18"/>
                </a:cubicBezTo>
                <a:cubicBezTo>
                  <a:pt x="511" y="11"/>
                  <a:pt x="524" y="6"/>
                  <a:pt x="543" y="4"/>
                </a:cubicBezTo>
                <a:cubicBezTo>
                  <a:pt x="562" y="2"/>
                  <a:pt x="593" y="0"/>
                  <a:pt x="613" y="4"/>
                </a:cubicBezTo>
                <a:cubicBezTo>
                  <a:pt x="633" y="8"/>
                  <a:pt x="647" y="17"/>
                  <a:pt x="663" y="26"/>
                </a:cubicBezTo>
                <a:cubicBezTo>
                  <a:pt x="679" y="35"/>
                  <a:pt x="700" y="46"/>
                  <a:pt x="711" y="60"/>
                </a:cubicBezTo>
                <a:cubicBezTo>
                  <a:pt x="722" y="74"/>
                  <a:pt x="727" y="97"/>
                  <a:pt x="731" y="110"/>
                </a:cubicBezTo>
                <a:cubicBezTo>
                  <a:pt x="735" y="123"/>
                  <a:pt x="729" y="132"/>
                  <a:pt x="735" y="136"/>
                </a:cubicBezTo>
                <a:cubicBezTo>
                  <a:pt x="741" y="140"/>
                  <a:pt x="754" y="132"/>
                  <a:pt x="767" y="134"/>
                </a:cubicBezTo>
                <a:cubicBezTo>
                  <a:pt x="780" y="136"/>
                  <a:pt x="797" y="139"/>
                  <a:pt x="813" y="150"/>
                </a:cubicBezTo>
                <a:cubicBezTo>
                  <a:pt x="829" y="161"/>
                  <a:pt x="849" y="182"/>
                  <a:pt x="863" y="200"/>
                </a:cubicBezTo>
                <a:cubicBezTo>
                  <a:pt x="877" y="218"/>
                  <a:pt x="892" y="240"/>
                  <a:pt x="899" y="260"/>
                </a:cubicBezTo>
                <a:cubicBezTo>
                  <a:pt x="906" y="280"/>
                  <a:pt x="909" y="305"/>
                  <a:pt x="905" y="324"/>
                </a:cubicBezTo>
                <a:cubicBezTo>
                  <a:pt x="901" y="343"/>
                  <a:pt x="873" y="364"/>
                  <a:pt x="873" y="374"/>
                </a:cubicBezTo>
                <a:cubicBezTo>
                  <a:pt x="873" y="384"/>
                  <a:pt x="892" y="377"/>
                  <a:pt x="907" y="384"/>
                </a:cubicBezTo>
                <a:cubicBezTo>
                  <a:pt x="922" y="391"/>
                  <a:pt x="947" y="402"/>
                  <a:pt x="963" y="414"/>
                </a:cubicBezTo>
                <a:cubicBezTo>
                  <a:pt x="979" y="426"/>
                  <a:pt x="996" y="442"/>
                  <a:pt x="1005" y="458"/>
                </a:cubicBezTo>
                <a:cubicBezTo>
                  <a:pt x="1014" y="474"/>
                  <a:pt x="1020" y="488"/>
                  <a:pt x="1017" y="512"/>
                </a:cubicBezTo>
                <a:cubicBezTo>
                  <a:pt x="1014" y="536"/>
                  <a:pt x="998" y="579"/>
                  <a:pt x="987" y="600"/>
                </a:cubicBezTo>
                <a:cubicBezTo>
                  <a:pt x="976" y="621"/>
                  <a:pt x="964" y="633"/>
                  <a:pt x="953" y="640"/>
                </a:cubicBezTo>
                <a:cubicBezTo>
                  <a:pt x="942" y="647"/>
                  <a:pt x="930" y="641"/>
                  <a:pt x="919" y="644"/>
                </a:cubicBezTo>
                <a:cubicBezTo>
                  <a:pt x="908" y="647"/>
                  <a:pt x="898" y="650"/>
                  <a:pt x="889" y="656"/>
                </a:cubicBezTo>
                <a:cubicBezTo>
                  <a:pt x="880" y="662"/>
                  <a:pt x="876" y="671"/>
                  <a:pt x="867" y="682"/>
                </a:cubicBezTo>
                <a:cubicBezTo>
                  <a:pt x="858" y="693"/>
                  <a:pt x="849" y="709"/>
                  <a:pt x="837" y="720"/>
                </a:cubicBezTo>
                <a:cubicBezTo>
                  <a:pt x="825" y="731"/>
                  <a:pt x="814" y="741"/>
                  <a:pt x="795" y="746"/>
                </a:cubicBezTo>
                <a:cubicBezTo>
                  <a:pt x="776" y="751"/>
                  <a:pt x="742" y="751"/>
                  <a:pt x="721" y="748"/>
                </a:cubicBezTo>
                <a:cubicBezTo>
                  <a:pt x="700" y="745"/>
                  <a:pt x="681" y="734"/>
                  <a:pt x="669" y="728"/>
                </a:cubicBezTo>
                <a:cubicBezTo>
                  <a:pt x="657" y="722"/>
                  <a:pt x="657" y="714"/>
                  <a:pt x="651" y="710"/>
                </a:cubicBezTo>
                <a:cubicBezTo>
                  <a:pt x="645" y="706"/>
                  <a:pt x="639" y="704"/>
                  <a:pt x="635" y="706"/>
                </a:cubicBezTo>
                <a:cubicBezTo>
                  <a:pt x="631" y="708"/>
                  <a:pt x="636" y="712"/>
                  <a:pt x="627" y="720"/>
                </a:cubicBezTo>
                <a:cubicBezTo>
                  <a:pt x="618" y="728"/>
                  <a:pt x="604" y="742"/>
                  <a:pt x="583" y="752"/>
                </a:cubicBezTo>
                <a:cubicBezTo>
                  <a:pt x="562" y="762"/>
                  <a:pt x="527" y="777"/>
                  <a:pt x="499" y="780"/>
                </a:cubicBezTo>
                <a:cubicBezTo>
                  <a:pt x="471" y="783"/>
                  <a:pt x="441" y="777"/>
                  <a:pt x="417" y="772"/>
                </a:cubicBezTo>
                <a:cubicBezTo>
                  <a:pt x="393" y="767"/>
                  <a:pt x="372" y="757"/>
                  <a:pt x="357" y="752"/>
                </a:cubicBezTo>
                <a:cubicBezTo>
                  <a:pt x="342" y="747"/>
                  <a:pt x="349" y="738"/>
                  <a:pt x="317" y="738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B7D9E5"/>
              </a:gs>
            </a:gsLst>
            <a:path path="rect">
              <a:fillToRect l="50000" t="50000" r="50000" b="50000"/>
            </a:path>
          </a:gradFill>
          <a:ln w="12700">
            <a:noFill/>
            <a:round/>
            <a:headEnd/>
            <a:tailEnd/>
          </a:ln>
          <a:effectLst>
            <a:prstShdw prst="shdw17" dist="17961" dir="2700000">
              <a:srgbClr val="6E8289"/>
            </a:prstShdw>
          </a:effectLst>
        </p:spPr>
        <p:txBody>
          <a:bodyPr wrap="none" lIns="91413" tIns="45706" rIns="91413" bIns="45706" anchor="ctr" anchorCtr="0"/>
          <a:lstStyle/>
          <a:p>
            <a:pPr algn="ctr">
              <a:lnSpc>
                <a:spcPct val="85000"/>
              </a:lnSpc>
            </a:pPr>
            <a:endParaRPr lang="en-US">
              <a:solidFill>
                <a:srgbClr val="000000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6437" name="Rectangle 121"/>
          <p:cNvSpPr>
            <a:spLocks noChangeArrowheads="1"/>
          </p:cNvSpPr>
          <p:nvPr/>
        </p:nvSpPr>
        <p:spPr bwMode="auto">
          <a:xfrm>
            <a:off x="627067" y="2361621"/>
            <a:ext cx="668338" cy="62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0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1200" dirty="0">
                <a:solidFill>
                  <a:srgbClr val="000000"/>
                </a:solidFill>
                <a:latin typeface="Calibri"/>
                <a:cs typeface="Arial" pitchFamily="34" charset="0"/>
              </a:rPr>
              <a:t>PSTN</a:t>
            </a:r>
          </a:p>
          <a:p>
            <a:pPr algn="ctr" eaLnBrk="0" hangingPunct="0">
              <a:lnSpc>
                <a:spcPct val="85000"/>
              </a:lnSpc>
            </a:pPr>
            <a:r>
              <a:rPr lang="en-US" sz="1200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PDH</a:t>
            </a:r>
            <a:endParaRPr lang="en-US" sz="1200" dirty="0">
              <a:solidFill>
                <a:srgbClr val="000000"/>
              </a:solidFill>
              <a:latin typeface="Calibri"/>
              <a:cs typeface="Arial" pitchFamily="34" charset="0"/>
            </a:endParaRPr>
          </a:p>
          <a:p>
            <a:pPr algn="ctr" eaLnBrk="0" hangingPunct="0">
              <a:lnSpc>
                <a:spcPct val="85000"/>
              </a:lnSpc>
            </a:pPr>
            <a:r>
              <a:rPr lang="en-US" sz="1200" dirty="0">
                <a:solidFill>
                  <a:srgbClr val="000000"/>
                </a:solidFill>
                <a:latin typeface="Calibri"/>
                <a:cs typeface="Arial" pitchFamily="34" charset="0"/>
              </a:rPr>
              <a:t>SDH/</a:t>
            </a:r>
          </a:p>
          <a:p>
            <a:pPr algn="ctr" eaLnBrk="0" hangingPunct="0">
              <a:lnSpc>
                <a:spcPct val="85000"/>
              </a:lnSpc>
            </a:pPr>
            <a:r>
              <a:rPr lang="en-US" sz="1200" dirty="0">
                <a:solidFill>
                  <a:srgbClr val="000000"/>
                </a:solidFill>
                <a:latin typeface="Calibri"/>
                <a:cs typeface="Arial" pitchFamily="34" charset="0"/>
              </a:rPr>
              <a:t>SONET</a:t>
            </a:r>
          </a:p>
        </p:txBody>
      </p:sp>
      <p:sp>
        <p:nvSpPr>
          <p:cNvPr id="120" name="AutoShape 2"/>
          <p:cNvSpPr>
            <a:spLocks noChangeArrowheads="1"/>
          </p:cNvSpPr>
          <p:nvPr/>
        </p:nvSpPr>
        <p:spPr bwMode="auto">
          <a:xfrm>
            <a:off x="6121033" y="1264041"/>
            <a:ext cx="2661018" cy="583809"/>
          </a:xfrm>
          <a:prstGeom prst="roundRect">
            <a:avLst>
              <a:gd name="adj" fmla="val 35129"/>
            </a:avLst>
          </a:prstGeom>
          <a:gradFill flip="none" rotWithShape="1">
            <a:gsLst>
              <a:gs pos="0">
                <a:srgbClr val="FFFFFF"/>
              </a:gs>
              <a:gs pos="100000">
                <a:srgbClr val="FFD5D5"/>
              </a:gs>
            </a:gsLst>
            <a:lin ang="5400000" scaled="1"/>
            <a:tileRect/>
          </a:gradFill>
          <a:ln w="6350" algn="ctr">
            <a:solidFill>
              <a:srgbClr val="FFC361"/>
            </a:solidFill>
            <a:round/>
            <a:headEnd/>
            <a:tailEnd/>
          </a:ln>
        </p:spPr>
        <p:txBody>
          <a:bodyPr wrap="none" lIns="91431" tIns="45715" rIns="91431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  <p:cxnSp>
        <p:nvCxnSpPr>
          <p:cNvPr id="123" name="Straight Connector 122"/>
          <p:cNvCxnSpPr/>
          <p:nvPr/>
        </p:nvCxnSpPr>
        <p:spPr>
          <a:xfrm>
            <a:off x="5664200" y="1663700"/>
            <a:ext cx="9144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hape 123"/>
          <p:cNvCxnSpPr/>
          <p:nvPr/>
        </p:nvCxnSpPr>
        <p:spPr>
          <a:xfrm rot="5400000" flipH="1" flipV="1">
            <a:off x="5137223" y="1543931"/>
            <a:ext cx="395721" cy="586858"/>
          </a:xfrm>
          <a:prstGeom prst="bentConnector2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 Box 74"/>
          <p:cNvSpPr txBox="1">
            <a:spLocks noChangeArrowheads="1"/>
          </p:cNvSpPr>
          <p:nvPr/>
        </p:nvSpPr>
        <p:spPr bwMode="auto">
          <a:xfrm>
            <a:off x="5275886" y="1041258"/>
            <a:ext cx="639347" cy="328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520" tIns="46259" rIns="92520" bIns="46259"/>
          <a:lstStyle/>
          <a:p>
            <a:pPr algn="ctr" defTabSz="926545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SHDSL.bis</a:t>
            </a:r>
            <a:r>
              <a:rPr lang="en-US" sz="1100" b="0" dirty="0">
                <a:solidFill>
                  <a:prstClr val="black"/>
                </a:solidFill>
                <a:latin typeface="Calibri"/>
                <a:cs typeface="Arial" pitchFamily="34" charset="0"/>
              </a:rPr>
              <a:t>;</a:t>
            </a:r>
            <a:br>
              <a:rPr lang="en-US" sz="1100" b="0" dirty="0">
                <a:solidFill>
                  <a:prstClr val="black"/>
                </a:solidFill>
                <a:latin typeface="Calibri"/>
                <a:cs typeface="Arial" pitchFamily="34" charset="0"/>
              </a:rPr>
            </a:br>
            <a:r>
              <a:rPr lang="en-US" sz="1100" b="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EFM</a:t>
            </a:r>
            <a:endParaRPr lang="en-US" sz="1100" b="0" dirty="0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26" name="Text Box 23"/>
          <p:cNvSpPr txBox="1">
            <a:spLocks noChangeArrowheads="1"/>
          </p:cNvSpPr>
          <p:nvPr/>
        </p:nvSpPr>
        <p:spPr bwMode="auto">
          <a:xfrm>
            <a:off x="6563200" y="1269092"/>
            <a:ext cx="544963" cy="21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520" tIns="46259" rIns="92520" bIns="46259"/>
          <a:lstStyle/>
          <a:p>
            <a:pPr algn="ctr" defTabSz="923740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black"/>
                </a:solidFill>
                <a:latin typeface="Calibri"/>
                <a:cs typeface="Arial" pitchFamily="34" charset="0"/>
              </a:rPr>
              <a:t>LA-210/PWE</a:t>
            </a:r>
          </a:p>
        </p:txBody>
      </p:sp>
      <p:sp>
        <p:nvSpPr>
          <p:cNvPr id="127" name="Line 54"/>
          <p:cNvSpPr>
            <a:spLocks noChangeShapeType="1"/>
          </p:cNvSpPr>
          <p:nvPr/>
        </p:nvSpPr>
        <p:spPr bwMode="auto">
          <a:xfrm>
            <a:off x="7058850" y="1546018"/>
            <a:ext cx="70972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1431" tIns="45715" rIns="91431" bIns="45715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28" name="Freeform 61"/>
          <p:cNvSpPr>
            <a:spLocks/>
          </p:cNvSpPr>
          <p:nvPr/>
        </p:nvSpPr>
        <p:spPr bwMode="auto">
          <a:xfrm>
            <a:off x="7027870" y="1636146"/>
            <a:ext cx="709720" cy="66187"/>
          </a:xfrm>
          <a:custGeom>
            <a:avLst/>
            <a:gdLst>
              <a:gd name="T0" fmla="*/ 0 w 426"/>
              <a:gd name="T1" fmla="*/ 0 h 168"/>
              <a:gd name="T2" fmla="*/ 2147483647 w 426"/>
              <a:gd name="T3" fmla="*/ 0 h 168"/>
              <a:gd name="T4" fmla="*/ 2147483647 w 426"/>
              <a:gd name="T5" fmla="*/ 2147483647 h 168"/>
              <a:gd name="T6" fmla="*/ 2147483647 w 426"/>
              <a:gd name="T7" fmla="*/ 2147483647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426"/>
              <a:gd name="T13" fmla="*/ 0 h 168"/>
              <a:gd name="T14" fmla="*/ 426 w 426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6" h="168">
                <a:moveTo>
                  <a:pt x="0" y="0"/>
                </a:moveTo>
                <a:lnTo>
                  <a:pt x="207" y="0"/>
                </a:lnTo>
                <a:lnTo>
                  <a:pt x="207" y="168"/>
                </a:lnTo>
                <a:lnTo>
                  <a:pt x="426" y="168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1431" tIns="45715" rIns="91431" bIns="45715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29" name="Text Box 62"/>
          <p:cNvSpPr txBox="1">
            <a:spLocks noChangeArrowheads="1"/>
          </p:cNvSpPr>
          <p:nvPr/>
        </p:nvSpPr>
        <p:spPr bwMode="auto">
          <a:xfrm>
            <a:off x="7747448" y="1382660"/>
            <a:ext cx="457115" cy="230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9" tIns="45705" rIns="91409" bIns="45705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900" b="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E1/T1</a:t>
            </a:r>
            <a:endParaRPr lang="en-US" sz="900" b="0" dirty="0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30" name="Text Box 63"/>
          <p:cNvSpPr txBox="1">
            <a:spLocks noChangeArrowheads="1"/>
          </p:cNvSpPr>
          <p:nvPr/>
        </p:nvSpPr>
        <p:spPr bwMode="auto">
          <a:xfrm>
            <a:off x="7781505" y="1619248"/>
            <a:ext cx="970075" cy="230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9" tIns="45705" rIns="91409" bIns="45705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900" b="0" dirty="0">
                <a:solidFill>
                  <a:prstClr val="black"/>
                </a:solidFill>
                <a:latin typeface="Calibri"/>
                <a:cs typeface="Arial" pitchFamily="34" charset="0"/>
              </a:rPr>
              <a:t>2 x Fast Ethernet</a:t>
            </a:r>
          </a:p>
        </p:txBody>
      </p:sp>
      <p:grpSp>
        <p:nvGrpSpPr>
          <p:cNvPr id="7" name="Group 81"/>
          <p:cNvGrpSpPr>
            <a:grpSpLocks/>
          </p:cNvGrpSpPr>
          <p:nvPr/>
        </p:nvGrpSpPr>
        <p:grpSpPr bwMode="auto">
          <a:xfrm flipH="1">
            <a:off x="7713652" y="1606572"/>
            <a:ext cx="76041" cy="233770"/>
            <a:chOff x="2703" y="3430"/>
            <a:chExt cx="80" cy="294"/>
          </a:xfrm>
        </p:grpSpPr>
        <p:sp>
          <p:nvSpPr>
            <p:cNvPr id="132" name="Line 82"/>
            <p:cNvSpPr>
              <a:spLocks noChangeShapeType="1"/>
            </p:cNvSpPr>
            <p:nvPr/>
          </p:nvSpPr>
          <p:spPr bwMode="auto">
            <a:xfrm flipH="1">
              <a:off x="2743" y="3430"/>
              <a:ext cx="0" cy="29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33" name="Line 83"/>
            <p:cNvSpPr>
              <a:spLocks noChangeShapeType="1"/>
            </p:cNvSpPr>
            <p:nvPr/>
          </p:nvSpPr>
          <p:spPr bwMode="auto">
            <a:xfrm>
              <a:off x="2745" y="3466"/>
              <a:ext cx="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34" name="Line 84"/>
            <p:cNvSpPr>
              <a:spLocks noChangeShapeType="1"/>
            </p:cNvSpPr>
            <p:nvPr/>
          </p:nvSpPr>
          <p:spPr bwMode="auto">
            <a:xfrm>
              <a:off x="2703" y="3520"/>
              <a:ext cx="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35" name="Line 85"/>
            <p:cNvSpPr>
              <a:spLocks noChangeShapeType="1"/>
            </p:cNvSpPr>
            <p:nvPr/>
          </p:nvSpPr>
          <p:spPr bwMode="auto">
            <a:xfrm>
              <a:off x="2703" y="3626"/>
              <a:ext cx="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36" name="Line 86"/>
            <p:cNvSpPr>
              <a:spLocks noChangeShapeType="1"/>
            </p:cNvSpPr>
            <p:nvPr/>
          </p:nvSpPr>
          <p:spPr bwMode="auto">
            <a:xfrm>
              <a:off x="2745" y="3686"/>
              <a:ext cx="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</p:grpSp>
      <p:pic>
        <p:nvPicPr>
          <p:cNvPr id="137" name="Picture 81" descr="dslam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50710" y="1413564"/>
            <a:ext cx="299941" cy="540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" name="Picture 28" descr="rad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64628" y="1484823"/>
            <a:ext cx="697046" cy="278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9" name="Text Box 64"/>
          <p:cNvSpPr txBox="1">
            <a:spLocks noChangeArrowheads="1"/>
          </p:cNvSpPr>
          <p:nvPr/>
        </p:nvSpPr>
        <p:spPr bwMode="auto">
          <a:xfrm>
            <a:off x="6450164" y="3878139"/>
            <a:ext cx="822562" cy="224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1" tIns="45696" rIns="91391" bIns="45696" anchor="ctr" anchorCtr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000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IPmux-4LGE</a:t>
            </a:r>
            <a:endParaRPr lang="en-US" sz="1000" dirty="0">
              <a:solidFill>
                <a:srgbClr val="000000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53" name="Freeform 95"/>
          <p:cNvSpPr>
            <a:spLocks/>
          </p:cNvSpPr>
          <p:nvPr/>
        </p:nvSpPr>
        <p:spPr bwMode="auto">
          <a:xfrm flipV="1">
            <a:off x="5310188" y="2717800"/>
            <a:ext cx="1281112" cy="1524000"/>
          </a:xfrm>
          <a:custGeom>
            <a:avLst/>
            <a:gdLst>
              <a:gd name="T0" fmla="*/ 2147483647 w 765"/>
              <a:gd name="T1" fmla="*/ 0 h 211"/>
              <a:gd name="T2" fmla="*/ 2147483647 w 765"/>
              <a:gd name="T3" fmla="*/ 0 h 211"/>
              <a:gd name="T4" fmla="*/ 2147483647 w 765"/>
              <a:gd name="T5" fmla="*/ 2147483647 h 211"/>
              <a:gd name="T6" fmla="*/ 0 w 765"/>
              <a:gd name="T7" fmla="*/ 2147483647 h 211"/>
              <a:gd name="T8" fmla="*/ 0 60000 65536"/>
              <a:gd name="T9" fmla="*/ 0 60000 65536"/>
              <a:gd name="T10" fmla="*/ 0 60000 65536"/>
              <a:gd name="T11" fmla="*/ 0 60000 65536"/>
              <a:gd name="T12" fmla="*/ 0 w 765"/>
              <a:gd name="T13" fmla="*/ 0 h 211"/>
              <a:gd name="T14" fmla="*/ 765 w 765"/>
              <a:gd name="T15" fmla="*/ 211 h 21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5" h="211">
                <a:moveTo>
                  <a:pt x="765" y="0"/>
                </a:moveTo>
                <a:lnTo>
                  <a:pt x="521" y="0"/>
                </a:lnTo>
                <a:lnTo>
                  <a:pt x="521" y="211"/>
                </a:lnTo>
                <a:lnTo>
                  <a:pt x="0" y="211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1413" tIns="45706" rIns="91413" bIns="45706" anchor="ctr" anchorCtr="0"/>
          <a:lstStyle/>
          <a:p>
            <a:pPr algn="ctr">
              <a:lnSpc>
                <a:spcPct val="85000"/>
              </a:lnSpc>
            </a:pPr>
            <a:endParaRPr lang="en-US">
              <a:solidFill>
                <a:srgbClr val="000000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40" name="Line 65"/>
          <p:cNvSpPr>
            <a:spLocks noChangeShapeType="1"/>
          </p:cNvSpPr>
          <p:nvPr/>
        </p:nvSpPr>
        <p:spPr bwMode="auto">
          <a:xfrm>
            <a:off x="7113588" y="4166733"/>
            <a:ext cx="800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1413" tIns="45706" rIns="91413" bIns="45706" anchor="ctr" anchorCtr="0"/>
          <a:lstStyle/>
          <a:p>
            <a:pPr algn="ctr">
              <a:lnSpc>
                <a:spcPct val="85000"/>
              </a:lnSpc>
            </a:pPr>
            <a:endParaRPr lang="en-US">
              <a:solidFill>
                <a:srgbClr val="000000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41" name="Freeform 72"/>
          <p:cNvSpPr>
            <a:spLocks/>
          </p:cNvSpPr>
          <p:nvPr/>
        </p:nvSpPr>
        <p:spPr bwMode="auto">
          <a:xfrm>
            <a:off x="7104063" y="4225470"/>
            <a:ext cx="801687" cy="187325"/>
          </a:xfrm>
          <a:custGeom>
            <a:avLst/>
            <a:gdLst>
              <a:gd name="T0" fmla="*/ 0 w 426"/>
              <a:gd name="T1" fmla="*/ 0 h 168"/>
              <a:gd name="T2" fmla="*/ 2147483647 w 426"/>
              <a:gd name="T3" fmla="*/ 0 h 168"/>
              <a:gd name="T4" fmla="*/ 2147483647 w 426"/>
              <a:gd name="T5" fmla="*/ 2147483647 h 168"/>
              <a:gd name="T6" fmla="*/ 2147483647 w 426"/>
              <a:gd name="T7" fmla="*/ 2147483647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426"/>
              <a:gd name="T13" fmla="*/ 0 h 168"/>
              <a:gd name="T14" fmla="*/ 426 w 426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6" h="168">
                <a:moveTo>
                  <a:pt x="0" y="0"/>
                </a:moveTo>
                <a:lnTo>
                  <a:pt x="207" y="0"/>
                </a:lnTo>
                <a:lnTo>
                  <a:pt x="207" y="168"/>
                </a:lnTo>
                <a:lnTo>
                  <a:pt x="426" y="168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1413" tIns="45706" rIns="91413" bIns="45706" anchor="ctr" anchorCtr="0"/>
          <a:lstStyle/>
          <a:p>
            <a:pPr algn="ctr">
              <a:lnSpc>
                <a:spcPct val="85000"/>
              </a:lnSpc>
            </a:pPr>
            <a:endParaRPr lang="en-US">
              <a:solidFill>
                <a:srgbClr val="000000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42" name="Freeform 73"/>
          <p:cNvSpPr>
            <a:spLocks/>
          </p:cNvSpPr>
          <p:nvPr/>
        </p:nvSpPr>
        <p:spPr bwMode="auto">
          <a:xfrm flipV="1">
            <a:off x="7113588" y="3900033"/>
            <a:ext cx="800100" cy="203200"/>
          </a:xfrm>
          <a:custGeom>
            <a:avLst/>
            <a:gdLst>
              <a:gd name="T0" fmla="*/ 0 w 426"/>
              <a:gd name="T1" fmla="*/ 0 h 168"/>
              <a:gd name="T2" fmla="*/ 2147483647 w 426"/>
              <a:gd name="T3" fmla="*/ 0 h 168"/>
              <a:gd name="T4" fmla="*/ 2147483647 w 426"/>
              <a:gd name="T5" fmla="*/ 2147483647 h 168"/>
              <a:gd name="T6" fmla="*/ 2147483647 w 426"/>
              <a:gd name="T7" fmla="*/ 2147483647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426"/>
              <a:gd name="T13" fmla="*/ 0 h 168"/>
              <a:gd name="T14" fmla="*/ 426 w 426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6" h="168">
                <a:moveTo>
                  <a:pt x="0" y="0"/>
                </a:moveTo>
                <a:lnTo>
                  <a:pt x="207" y="0"/>
                </a:lnTo>
                <a:lnTo>
                  <a:pt x="207" y="168"/>
                </a:lnTo>
                <a:lnTo>
                  <a:pt x="426" y="168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1413" tIns="45706" rIns="91413" bIns="45706" anchor="ctr" anchorCtr="0"/>
          <a:lstStyle/>
          <a:p>
            <a:pPr algn="ctr">
              <a:lnSpc>
                <a:spcPct val="85000"/>
              </a:lnSpc>
            </a:pPr>
            <a:endParaRPr lang="en-US">
              <a:solidFill>
                <a:srgbClr val="000000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43" name="Line 74"/>
          <p:cNvSpPr>
            <a:spLocks noChangeShapeType="1"/>
          </p:cNvSpPr>
          <p:nvPr/>
        </p:nvSpPr>
        <p:spPr bwMode="auto">
          <a:xfrm>
            <a:off x="7885113" y="3942895"/>
            <a:ext cx="0" cy="180975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91413" tIns="45706" rIns="91413" bIns="45706" anchor="ctr" anchorCtr="0"/>
          <a:lstStyle/>
          <a:p>
            <a:pPr algn="ctr">
              <a:lnSpc>
                <a:spcPct val="85000"/>
              </a:lnSpc>
            </a:pPr>
            <a:endParaRPr lang="en-US">
              <a:solidFill>
                <a:srgbClr val="000000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44" name="Text Box 75"/>
          <p:cNvSpPr txBox="1">
            <a:spLocks noChangeArrowheads="1"/>
          </p:cNvSpPr>
          <p:nvPr/>
        </p:nvSpPr>
        <p:spPr bwMode="auto">
          <a:xfrm>
            <a:off x="7908925" y="3910632"/>
            <a:ext cx="381737" cy="211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1" tIns="45696" rIns="91391" bIns="45696" anchor="ctr" anchorCtr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900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4 E1</a:t>
            </a:r>
            <a:endParaRPr lang="en-US" sz="900" dirty="0">
              <a:solidFill>
                <a:srgbClr val="000000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45" name="Text Box 76"/>
          <p:cNvSpPr txBox="1">
            <a:spLocks noChangeArrowheads="1"/>
          </p:cNvSpPr>
          <p:nvPr/>
        </p:nvSpPr>
        <p:spPr bwMode="auto">
          <a:xfrm>
            <a:off x="7908925" y="4285282"/>
            <a:ext cx="803326" cy="211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1" tIns="45696" rIns="91391" bIns="45696" anchor="ctr" anchorCtr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900" dirty="0">
                <a:solidFill>
                  <a:srgbClr val="000000"/>
                </a:solidFill>
                <a:latin typeface="Calibri"/>
                <a:cs typeface="Arial" pitchFamily="34" charset="0"/>
              </a:rPr>
              <a:t>4</a:t>
            </a:r>
            <a:r>
              <a:rPr lang="en-US" sz="900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 </a:t>
            </a:r>
            <a:r>
              <a:rPr lang="en-US" sz="900" dirty="0">
                <a:solidFill>
                  <a:srgbClr val="000000"/>
                </a:solidFill>
                <a:latin typeface="Calibri"/>
                <a:cs typeface="Arial" pitchFamily="34" charset="0"/>
              </a:rPr>
              <a:t>x </a:t>
            </a:r>
            <a:r>
              <a:rPr lang="en-US" sz="900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FE, 2 x GE</a:t>
            </a:r>
            <a:endParaRPr lang="en-US" sz="900" dirty="0">
              <a:solidFill>
                <a:srgbClr val="000000"/>
              </a:solidFill>
              <a:latin typeface="Calibri"/>
              <a:cs typeface="Arial" pitchFamily="34" charset="0"/>
            </a:endParaRPr>
          </a:p>
        </p:txBody>
      </p:sp>
      <p:pic>
        <p:nvPicPr>
          <p:cNvPr id="146" name="Picture 242" descr="rad4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64313" y="4061958"/>
            <a:ext cx="66357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81"/>
          <p:cNvGrpSpPr>
            <a:grpSpLocks/>
          </p:cNvGrpSpPr>
          <p:nvPr/>
        </p:nvGrpSpPr>
        <p:grpSpPr bwMode="auto">
          <a:xfrm flipH="1">
            <a:off x="7870825" y="4274683"/>
            <a:ext cx="87313" cy="263525"/>
            <a:chOff x="2703" y="3430"/>
            <a:chExt cx="80" cy="294"/>
          </a:xfrm>
        </p:grpSpPr>
        <p:sp>
          <p:nvSpPr>
            <p:cNvPr id="148" name="Line 82"/>
            <p:cNvSpPr>
              <a:spLocks noChangeShapeType="1"/>
            </p:cNvSpPr>
            <p:nvPr/>
          </p:nvSpPr>
          <p:spPr bwMode="auto">
            <a:xfrm flipH="1">
              <a:off x="2743" y="3430"/>
              <a:ext cx="0" cy="29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0"/>
            <a:lstStyle/>
            <a:p>
              <a:pPr algn="ctr">
                <a:lnSpc>
                  <a:spcPct val="85000"/>
                </a:lnSpc>
              </a:pPr>
              <a:endParaRPr lang="en-US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49" name="Line 83"/>
            <p:cNvSpPr>
              <a:spLocks noChangeShapeType="1"/>
            </p:cNvSpPr>
            <p:nvPr/>
          </p:nvSpPr>
          <p:spPr bwMode="auto">
            <a:xfrm>
              <a:off x="2745" y="3466"/>
              <a:ext cx="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0"/>
            <a:lstStyle/>
            <a:p>
              <a:pPr algn="ctr">
                <a:lnSpc>
                  <a:spcPct val="85000"/>
                </a:lnSpc>
              </a:pPr>
              <a:endParaRPr lang="en-US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50" name="Line 84"/>
            <p:cNvSpPr>
              <a:spLocks noChangeShapeType="1"/>
            </p:cNvSpPr>
            <p:nvPr/>
          </p:nvSpPr>
          <p:spPr bwMode="auto">
            <a:xfrm>
              <a:off x="2703" y="3520"/>
              <a:ext cx="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0"/>
            <a:lstStyle/>
            <a:p>
              <a:pPr algn="ctr">
                <a:lnSpc>
                  <a:spcPct val="85000"/>
                </a:lnSpc>
              </a:pPr>
              <a:endParaRPr lang="en-US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51" name="Line 85"/>
            <p:cNvSpPr>
              <a:spLocks noChangeShapeType="1"/>
            </p:cNvSpPr>
            <p:nvPr/>
          </p:nvSpPr>
          <p:spPr bwMode="auto">
            <a:xfrm>
              <a:off x="2703" y="3626"/>
              <a:ext cx="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0"/>
            <a:lstStyle/>
            <a:p>
              <a:pPr algn="ctr">
                <a:lnSpc>
                  <a:spcPct val="85000"/>
                </a:lnSpc>
              </a:pPr>
              <a:endParaRPr lang="en-US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52" name="Line 86"/>
            <p:cNvSpPr>
              <a:spLocks noChangeShapeType="1"/>
            </p:cNvSpPr>
            <p:nvPr/>
          </p:nvSpPr>
          <p:spPr bwMode="auto">
            <a:xfrm>
              <a:off x="2745" y="3686"/>
              <a:ext cx="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0"/>
            <a:lstStyle/>
            <a:p>
              <a:pPr algn="ctr">
                <a:lnSpc>
                  <a:spcPct val="85000"/>
                </a:lnSpc>
              </a:pPr>
              <a:endParaRPr lang="en-US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</p:txBody>
        </p:sp>
      </p:grpSp>
      <p:sp>
        <p:nvSpPr>
          <p:cNvPr id="121" name="Freeform 20"/>
          <p:cNvSpPr>
            <a:spLocks/>
          </p:cNvSpPr>
          <p:nvPr/>
        </p:nvSpPr>
        <p:spPr bwMode="auto">
          <a:xfrm>
            <a:off x="4075120" y="2062388"/>
            <a:ext cx="1672545" cy="1316519"/>
          </a:xfrm>
          <a:custGeom>
            <a:avLst/>
            <a:gdLst>
              <a:gd name="T0" fmla="*/ 2147483647 w 855"/>
              <a:gd name="T1" fmla="*/ 2147483647 h 673"/>
              <a:gd name="T2" fmla="*/ 2147483647 w 855"/>
              <a:gd name="T3" fmla="*/ 2147483647 h 673"/>
              <a:gd name="T4" fmla="*/ 2147483647 w 855"/>
              <a:gd name="T5" fmla="*/ 2147483647 h 673"/>
              <a:gd name="T6" fmla="*/ 2147483647 w 855"/>
              <a:gd name="T7" fmla="*/ 2147483647 h 673"/>
              <a:gd name="T8" fmla="*/ 2147483647 w 855"/>
              <a:gd name="T9" fmla="*/ 2147483647 h 673"/>
              <a:gd name="T10" fmla="*/ 2147483647 w 855"/>
              <a:gd name="T11" fmla="*/ 2147483647 h 673"/>
              <a:gd name="T12" fmla="*/ 2147483647 w 855"/>
              <a:gd name="T13" fmla="*/ 2147483647 h 673"/>
              <a:gd name="T14" fmla="*/ 2147483647 w 855"/>
              <a:gd name="T15" fmla="*/ 2147483647 h 673"/>
              <a:gd name="T16" fmla="*/ 2147483647 w 855"/>
              <a:gd name="T17" fmla="*/ 2147483647 h 673"/>
              <a:gd name="T18" fmla="*/ 2147483647 w 855"/>
              <a:gd name="T19" fmla="*/ 2147483647 h 673"/>
              <a:gd name="T20" fmla="*/ 2147483647 w 855"/>
              <a:gd name="T21" fmla="*/ 2147483647 h 673"/>
              <a:gd name="T22" fmla="*/ 2147483647 w 855"/>
              <a:gd name="T23" fmla="*/ 2147483647 h 673"/>
              <a:gd name="T24" fmla="*/ 2147483647 w 855"/>
              <a:gd name="T25" fmla="*/ 2147483647 h 673"/>
              <a:gd name="T26" fmla="*/ 2147483647 w 855"/>
              <a:gd name="T27" fmla="*/ 2147483647 h 673"/>
              <a:gd name="T28" fmla="*/ 2147483647 w 855"/>
              <a:gd name="T29" fmla="*/ 2147483647 h 673"/>
              <a:gd name="T30" fmla="*/ 2147483647 w 855"/>
              <a:gd name="T31" fmla="*/ 2147483647 h 673"/>
              <a:gd name="T32" fmla="*/ 2147483647 w 855"/>
              <a:gd name="T33" fmla="*/ 2147483647 h 673"/>
              <a:gd name="T34" fmla="*/ 2147483647 w 855"/>
              <a:gd name="T35" fmla="*/ 2147483647 h 673"/>
              <a:gd name="T36" fmla="*/ 2147483647 w 855"/>
              <a:gd name="T37" fmla="*/ 2147483647 h 673"/>
              <a:gd name="T38" fmla="*/ 2147483647 w 855"/>
              <a:gd name="T39" fmla="*/ 2147483647 h 673"/>
              <a:gd name="T40" fmla="*/ 2147483647 w 855"/>
              <a:gd name="T41" fmla="*/ 2147483647 h 673"/>
              <a:gd name="T42" fmla="*/ 2147483647 w 855"/>
              <a:gd name="T43" fmla="*/ 2147483647 h 673"/>
              <a:gd name="T44" fmla="*/ 2147483647 w 855"/>
              <a:gd name="T45" fmla="*/ 2147483647 h 673"/>
              <a:gd name="T46" fmla="*/ 2147483647 w 855"/>
              <a:gd name="T47" fmla="*/ 2147483647 h 673"/>
              <a:gd name="T48" fmla="*/ 2147483647 w 855"/>
              <a:gd name="T49" fmla="*/ 2147483647 h 673"/>
              <a:gd name="T50" fmla="*/ 2147483647 w 855"/>
              <a:gd name="T51" fmla="*/ 2147483647 h 673"/>
              <a:gd name="T52" fmla="*/ 2147483647 w 855"/>
              <a:gd name="T53" fmla="*/ 2147483647 h 673"/>
              <a:gd name="T54" fmla="*/ 2147483647 w 855"/>
              <a:gd name="T55" fmla="*/ 2147483647 h 673"/>
              <a:gd name="T56" fmla="*/ 2147483647 w 855"/>
              <a:gd name="T57" fmla="*/ 2147483647 h 673"/>
              <a:gd name="T58" fmla="*/ 2147483647 w 855"/>
              <a:gd name="T59" fmla="*/ 2147483647 h 673"/>
              <a:gd name="T60" fmla="*/ 2147483647 w 855"/>
              <a:gd name="T61" fmla="*/ 2147483647 h 673"/>
              <a:gd name="T62" fmla="*/ 2147483647 w 855"/>
              <a:gd name="T63" fmla="*/ 2147483647 h 673"/>
              <a:gd name="T64" fmla="*/ 2147483647 w 855"/>
              <a:gd name="T65" fmla="*/ 2147483647 h 673"/>
              <a:gd name="T66" fmla="*/ 2147483647 w 855"/>
              <a:gd name="T67" fmla="*/ 2147483647 h 673"/>
              <a:gd name="T68" fmla="*/ 2147483647 w 855"/>
              <a:gd name="T69" fmla="*/ 2147483647 h 673"/>
              <a:gd name="T70" fmla="*/ 2147483647 w 855"/>
              <a:gd name="T71" fmla="*/ 2147483647 h 673"/>
              <a:gd name="T72" fmla="*/ 2147483647 w 855"/>
              <a:gd name="T73" fmla="*/ 2147483647 h 673"/>
              <a:gd name="T74" fmla="*/ 2147483647 w 855"/>
              <a:gd name="T75" fmla="*/ 2147483647 h 673"/>
              <a:gd name="T76" fmla="*/ 2147483647 w 855"/>
              <a:gd name="T77" fmla="*/ 2147483647 h 673"/>
              <a:gd name="T78" fmla="*/ 2147483647 w 855"/>
              <a:gd name="T79" fmla="*/ 2147483647 h 673"/>
              <a:gd name="T80" fmla="*/ 2147483647 w 855"/>
              <a:gd name="T81" fmla="*/ 2147483647 h 673"/>
              <a:gd name="T82" fmla="*/ 2147483647 w 855"/>
              <a:gd name="T83" fmla="*/ 2147483647 h 673"/>
              <a:gd name="T84" fmla="*/ 2147483647 w 855"/>
              <a:gd name="T85" fmla="*/ 2147483647 h 673"/>
              <a:gd name="T86" fmla="*/ 2147483647 w 855"/>
              <a:gd name="T87" fmla="*/ 2147483647 h 673"/>
              <a:gd name="T88" fmla="*/ 2147483647 w 855"/>
              <a:gd name="T89" fmla="*/ 2147483647 h 673"/>
              <a:gd name="T90" fmla="*/ 2147483647 w 855"/>
              <a:gd name="T91" fmla="*/ 2147483647 h 673"/>
              <a:gd name="T92" fmla="*/ 2147483647 w 855"/>
              <a:gd name="T93" fmla="*/ 2147483647 h 673"/>
              <a:gd name="T94" fmla="*/ 2147483647 w 855"/>
              <a:gd name="T95" fmla="*/ 2147483647 h 673"/>
              <a:gd name="T96" fmla="*/ 2147483647 w 855"/>
              <a:gd name="T97" fmla="*/ 2147483647 h 673"/>
              <a:gd name="T98" fmla="*/ 2147483647 w 855"/>
              <a:gd name="T99" fmla="*/ 2147483647 h 673"/>
              <a:gd name="T100" fmla="*/ 2147483647 w 855"/>
              <a:gd name="T101" fmla="*/ 2147483647 h 673"/>
              <a:gd name="T102" fmla="*/ 2147483647 w 855"/>
              <a:gd name="T103" fmla="*/ 2147483647 h 673"/>
              <a:gd name="T104" fmla="*/ 2147483647 w 855"/>
              <a:gd name="T105" fmla="*/ 2147483647 h 673"/>
              <a:gd name="T106" fmla="*/ 2147483647 w 855"/>
              <a:gd name="T107" fmla="*/ 2147483647 h 67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55"/>
              <a:gd name="T163" fmla="*/ 0 h 673"/>
              <a:gd name="T164" fmla="*/ 855 w 855"/>
              <a:gd name="T165" fmla="*/ 673 h 67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55" h="673">
                <a:moveTo>
                  <a:pt x="266" y="634"/>
                </a:moveTo>
                <a:cubicBezTo>
                  <a:pt x="239" y="634"/>
                  <a:pt x="178" y="655"/>
                  <a:pt x="140" y="648"/>
                </a:cubicBezTo>
                <a:cubicBezTo>
                  <a:pt x="102" y="641"/>
                  <a:pt x="63" y="624"/>
                  <a:pt x="39" y="595"/>
                </a:cubicBezTo>
                <a:cubicBezTo>
                  <a:pt x="16" y="566"/>
                  <a:pt x="2" y="511"/>
                  <a:pt x="1" y="474"/>
                </a:cubicBezTo>
                <a:cubicBezTo>
                  <a:pt x="0" y="437"/>
                  <a:pt x="19" y="396"/>
                  <a:pt x="33" y="375"/>
                </a:cubicBezTo>
                <a:cubicBezTo>
                  <a:pt x="46" y="353"/>
                  <a:pt x="70" y="351"/>
                  <a:pt x="81" y="344"/>
                </a:cubicBezTo>
                <a:cubicBezTo>
                  <a:pt x="92" y="337"/>
                  <a:pt x="96" y="337"/>
                  <a:pt x="100" y="332"/>
                </a:cubicBezTo>
                <a:cubicBezTo>
                  <a:pt x="104" y="327"/>
                  <a:pt x="105" y="321"/>
                  <a:pt x="105" y="311"/>
                </a:cubicBezTo>
                <a:cubicBezTo>
                  <a:pt x="105" y="301"/>
                  <a:pt x="99" y="286"/>
                  <a:pt x="98" y="272"/>
                </a:cubicBezTo>
                <a:cubicBezTo>
                  <a:pt x="97" y="257"/>
                  <a:pt x="93" y="241"/>
                  <a:pt x="98" y="225"/>
                </a:cubicBezTo>
                <a:cubicBezTo>
                  <a:pt x="103" y="210"/>
                  <a:pt x="116" y="191"/>
                  <a:pt x="130" y="179"/>
                </a:cubicBezTo>
                <a:cubicBezTo>
                  <a:pt x="144" y="167"/>
                  <a:pt x="167" y="157"/>
                  <a:pt x="185" y="151"/>
                </a:cubicBezTo>
                <a:cubicBezTo>
                  <a:pt x="204" y="145"/>
                  <a:pt x="227" y="145"/>
                  <a:pt x="241" y="143"/>
                </a:cubicBezTo>
                <a:cubicBezTo>
                  <a:pt x="254" y="140"/>
                  <a:pt x="260" y="141"/>
                  <a:pt x="264" y="134"/>
                </a:cubicBezTo>
                <a:cubicBezTo>
                  <a:pt x="268" y="127"/>
                  <a:pt x="263" y="111"/>
                  <a:pt x="267" y="100"/>
                </a:cubicBezTo>
                <a:cubicBezTo>
                  <a:pt x="272" y="89"/>
                  <a:pt x="281" y="74"/>
                  <a:pt x="291" y="65"/>
                </a:cubicBezTo>
                <a:cubicBezTo>
                  <a:pt x="301" y="57"/>
                  <a:pt x="314" y="52"/>
                  <a:pt x="328" y="48"/>
                </a:cubicBezTo>
                <a:cubicBezTo>
                  <a:pt x="341" y="45"/>
                  <a:pt x="362" y="45"/>
                  <a:pt x="373" y="45"/>
                </a:cubicBezTo>
                <a:cubicBezTo>
                  <a:pt x="384" y="45"/>
                  <a:pt x="387" y="49"/>
                  <a:pt x="391" y="48"/>
                </a:cubicBezTo>
                <a:cubicBezTo>
                  <a:pt x="396" y="47"/>
                  <a:pt x="392" y="43"/>
                  <a:pt x="396" y="38"/>
                </a:cubicBezTo>
                <a:cubicBezTo>
                  <a:pt x="401" y="33"/>
                  <a:pt x="408" y="21"/>
                  <a:pt x="418" y="15"/>
                </a:cubicBezTo>
                <a:cubicBezTo>
                  <a:pt x="428" y="9"/>
                  <a:pt x="439" y="5"/>
                  <a:pt x="455" y="3"/>
                </a:cubicBezTo>
                <a:cubicBezTo>
                  <a:pt x="471" y="2"/>
                  <a:pt x="497" y="0"/>
                  <a:pt x="514" y="3"/>
                </a:cubicBezTo>
                <a:cubicBezTo>
                  <a:pt x="531" y="7"/>
                  <a:pt x="542" y="15"/>
                  <a:pt x="556" y="22"/>
                </a:cubicBezTo>
                <a:cubicBezTo>
                  <a:pt x="569" y="30"/>
                  <a:pt x="587" y="40"/>
                  <a:pt x="596" y="52"/>
                </a:cubicBezTo>
                <a:cubicBezTo>
                  <a:pt x="605" y="64"/>
                  <a:pt x="609" y="83"/>
                  <a:pt x="613" y="95"/>
                </a:cubicBezTo>
                <a:cubicBezTo>
                  <a:pt x="616" y="106"/>
                  <a:pt x="611" y="113"/>
                  <a:pt x="616" y="117"/>
                </a:cubicBezTo>
                <a:cubicBezTo>
                  <a:pt x="621" y="120"/>
                  <a:pt x="632" y="113"/>
                  <a:pt x="643" y="115"/>
                </a:cubicBezTo>
                <a:cubicBezTo>
                  <a:pt x="654" y="117"/>
                  <a:pt x="668" y="119"/>
                  <a:pt x="681" y="129"/>
                </a:cubicBezTo>
                <a:cubicBezTo>
                  <a:pt x="695" y="138"/>
                  <a:pt x="712" y="156"/>
                  <a:pt x="723" y="172"/>
                </a:cubicBezTo>
                <a:cubicBezTo>
                  <a:pt x="735" y="187"/>
                  <a:pt x="748" y="206"/>
                  <a:pt x="754" y="223"/>
                </a:cubicBezTo>
                <a:cubicBezTo>
                  <a:pt x="759" y="241"/>
                  <a:pt x="762" y="262"/>
                  <a:pt x="759" y="278"/>
                </a:cubicBezTo>
                <a:cubicBezTo>
                  <a:pt x="755" y="295"/>
                  <a:pt x="732" y="313"/>
                  <a:pt x="732" y="321"/>
                </a:cubicBezTo>
                <a:cubicBezTo>
                  <a:pt x="732" y="330"/>
                  <a:pt x="748" y="324"/>
                  <a:pt x="760" y="330"/>
                </a:cubicBezTo>
                <a:cubicBezTo>
                  <a:pt x="773" y="336"/>
                  <a:pt x="794" y="346"/>
                  <a:pt x="807" y="356"/>
                </a:cubicBezTo>
                <a:cubicBezTo>
                  <a:pt x="821" y="366"/>
                  <a:pt x="835" y="380"/>
                  <a:pt x="842" y="394"/>
                </a:cubicBezTo>
                <a:cubicBezTo>
                  <a:pt x="850" y="407"/>
                  <a:pt x="855" y="419"/>
                  <a:pt x="852" y="440"/>
                </a:cubicBezTo>
                <a:cubicBezTo>
                  <a:pt x="850" y="461"/>
                  <a:pt x="835" y="499"/>
                  <a:pt x="827" y="516"/>
                </a:cubicBezTo>
                <a:cubicBezTo>
                  <a:pt x="819" y="533"/>
                  <a:pt x="813" y="536"/>
                  <a:pt x="804" y="542"/>
                </a:cubicBezTo>
                <a:cubicBezTo>
                  <a:pt x="795" y="548"/>
                  <a:pt x="780" y="550"/>
                  <a:pt x="770" y="554"/>
                </a:cubicBezTo>
                <a:cubicBezTo>
                  <a:pt x="760" y="558"/>
                  <a:pt x="753" y="559"/>
                  <a:pt x="745" y="564"/>
                </a:cubicBezTo>
                <a:cubicBezTo>
                  <a:pt x="738" y="569"/>
                  <a:pt x="734" y="577"/>
                  <a:pt x="727" y="586"/>
                </a:cubicBezTo>
                <a:cubicBezTo>
                  <a:pt x="719" y="596"/>
                  <a:pt x="712" y="609"/>
                  <a:pt x="702" y="619"/>
                </a:cubicBezTo>
                <a:cubicBezTo>
                  <a:pt x="692" y="628"/>
                  <a:pt x="682" y="637"/>
                  <a:pt x="666" y="641"/>
                </a:cubicBezTo>
                <a:cubicBezTo>
                  <a:pt x="650" y="645"/>
                  <a:pt x="622" y="645"/>
                  <a:pt x="604" y="643"/>
                </a:cubicBezTo>
                <a:cubicBezTo>
                  <a:pt x="587" y="640"/>
                  <a:pt x="571" y="631"/>
                  <a:pt x="561" y="626"/>
                </a:cubicBezTo>
                <a:cubicBezTo>
                  <a:pt x="551" y="621"/>
                  <a:pt x="551" y="614"/>
                  <a:pt x="546" y="610"/>
                </a:cubicBezTo>
                <a:cubicBezTo>
                  <a:pt x="541" y="607"/>
                  <a:pt x="536" y="605"/>
                  <a:pt x="532" y="607"/>
                </a:cubicBezTo>
                <a:cubicBezTo>
                  <a:pt x="529" y="609"/>
                  <a:pt x="533" y="612"/>
                  <a:pt x="526" y="619"/>
                </a:cubicBezTo>
                <a:cubicBezTo>
                  <a:pt x="518" y="626"/>
                  <a:pt x="506" y="638"/>
                  <a:pt x="489" y="646"/>
                </a:cubicBezTo>
                <a:cubicBezTo>
                  <a:pt x="471" y="655"/>
                  <a:pt x="442" y="668"/>
                  <a:pt x="418" y="670"/>
                </a:cubicBezTo>
                <a:cubicBezTo>
                  <a:pt x="395" y="673"/>
                  <a:pt x="370" y="668"/>
                  <a:pt x="350" y="664"/>
                </a:cubicBezTo>
                <a:cubicBezTo>
                  <a:pt x="329" y="659"/>
                  <a:pt x="312" y="651"/>
                  <a:pt x="299" y="646"/>
                </a:cubicBezTo>
                <a:cubicBezTo>
                  <a:pt x="287" y="642"/>
                  <a:pt x="293" y="634"/>
                  <a:pt x="266" y="634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E0CDA8"/>
              </a:gs>
            </a:gsLst>
            <a:path path="rect">
              <a:fillToRect l="50000" t="50000" r="50000" b="50000"/>
            </a:path>
          </a:gradFill>
          <a:ln w="12700">
            <a:noFill/>
            <a:round/>
            <a:headEnd/>
            <a:tailEnd/>
          </a:ln>
          <a:effectLst>
            <a:prstShdw prst="shdw17" dist="17961" dir="2700000">
              <a:srgbClr val="867B65"/>
            </a:prstShdw>
          </a:effectLst>
        </p:spPr>
        <p:txBody>
          <a:bodyPr wrap="none" anchor="ctr" anchorCtr="0"/>
          <a:lstStyle/>
          <a:p>
            <a:pPr algn="ctr">
              <a:lnSpc>
                <a:spcPct val="85000"/>
              </a:lnSpc>
            </a:pPr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448" name="Text Box 102"/>
          <p:cNvSpPr txBox="1">
            <a:spLocks noChangeArrowheads="1"/>
          </p:cNvSpPr>
          <p:nvPr/>
        </p:nvSpPr>
        <p:spPr bwMode="auto">
          <a:xfrm>
            <a:off x="4264486" y="2407081"/>
            <a:ext cx="1293812" cy="602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1" tIns="45696" rIns="91391" bIns="45696" anchor="ctr" anchorCtr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300" dirty="0">
                <a:solidFill>
                  <a:srgbClr val="000000"/>
                </a:solidFill>
                <a:latin typeface="Calibri"/>
                <a:cs typeface="Arial" pitchFamily="34" charset="0"/>
              </a:rPr>
              <a:t>Ethernet, </a:t>
            </a:r>
            <a:br>
              <a:rPr lang="en-US" sz="1300" dirty="0">
                <a:solidFill>
                  <a:srgbClr val="000000"/>
                </a:solidFill>
                <a:latin typeface="Calibri"/>
                <a:cs typeface="Arial" pitchFamily="34" charset="0"/>
              </a:rPr>
            </a:br>
            <a:r>
              <a:rPr lang="en-US" sz="1300" dirty="0">
                <a:solidFill>
                  <a:srgbClr val="000000"/>
                </a:solidFill>
                <a:latin typeface="Calibri"/>
                <a:cs typeface="Arial" pitchFamily="34" charset="0"/>
              </a:rPr>
              <a:t>IP or MPLS</a:t>
            </a:r>
          </a:p>
          <a:p>
            <a:pPr algn="ctr">
              <a:lnSpc>
                <a:spcPct val="85000"/>
              </a:lnSpc>
            </a:pPr>
            <a:r>
              <a:rPr lang="en-US" sz="1300" dirty="0">
                <a:solidFill>
                  <a:srgbClr val="000000"/>
                </a:solidFill>
                <a:latin typeface="Calibri"/>
                <a:cs typeface="Arial" pitchFamily="34" charset="0"/>
              </a:rPr>
              <a:t>Network</a:t>
            </a:r>
          </a:p>
        </p:txBody>
      </p:sp>
      <p:sp>
        <p:nvSpPr>
          <p:cNvPr id="155" name="Text Box 32"/>
          <p:cNvSpPr txBox="1">
            <a:spLocks noChangeArrowheads="1"/>
          </p:cNvSpPr>
          <p:nvPr/>
        </p:nvSpPr>
        <p:spPr bwMode="auto">
          <a:xfrm>
            <a:off x="5898242" y="4073751"/>
            <a:ext cx="1033463" cy="223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1" tIns="45696" rIns="91391" bIns="45696" anchor="ctr" anchorCtr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000" dirty="0">
                <a:solidFill>
                  <a:srgbClr val="000000"/>
                </a:solidFill>
                <a:latin typeface="Calibri"/>
                <a:cs typeface="Arial" pitchFamily="34" charset="0"/>
              </a:rPr>
              <a:t>GbE</a:t>
            </a:r>
          </a:p>
        </p:txBody>
      </p:sp>
      <p:sp>
        <p:nvSpPr>
          <p:cNvPr id="156" name="Text Box 32"/>
          <p:cNvSpPr txBox="1">
            <a:spLocks noChangeArrowheads="1"/>
          </p:cNvSpPr>
          <p:nvPr/>
        </p:nvSpPr>
        <p:spPr bwMode="auto">
          <a:xfrm>
            <a:off x="5923642" y="3362551"/>
            <a:ext cx="1033463" cy="223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1" tIns="45696" rIns="91391" bIns="45696" anchor="ctr" anchorCtr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000" dirty="0">
                <a:solidFill>
                  <a:srgbClr val="000000"/>
                </a:solidFill>
                <a:latin typeface="Calibri"/>
                <a:cs typeface="Arial" pitchFamily="34" charset="0"/>
              </a:rPr>
              <a:t>GbE</a:t>
            </a:r>
          </a:p>
        </p:txBody>
      </p:sp>
      <p:sp>
        <p:nvSpPr>
          <p:cNvPr id="157" name="Text Box 32"/>
          <p:cNvSpPr txBox="1">
            <a:spLocks noChangeArrowheads="1"/>
          </p:cNvSpPr>
          <p:nvPr/>
        </p:nvSpPr>
        <p:spPr bwMode="auto">
          <a:xfrm>
            <a:off x="5936342" y="2676751"/>
            <a:ext cx="1033463" cy="223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1" tIns="45696" rIns="91391" bIns="45696" anchor="ctr" anchorCtr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000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FE</a:t>
            </a:r>
            <a:endParaRPr lang="en-US" sz="1000" dirty="0">
              <a:solidFill>
                <a:srgbClr val="000000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58" name="Text Box 32"/>
          <p:cNvSpPr txBox="1">
            <a:spLocks noChangeArrowheads="1"/>
          </p:cNvSpPr>
          <p:nvPr/>
        </p:nvSpPr>
        <p:spPr bwMode="auto">
          <a:xfrm>
            <a:off x="5720442" y="5356451"/>
            <a:ext cx="1033463" cy="223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1" tIns="45696" rIns="91391" bIns="45696" anchor="ctr" anchorCtr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000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GbE</a:t>
            </a:r>
            <a:endParaRPr lang="en-US" sz="1000" dirty="0">
              <a:solidFill>
                <a:srgbClr val="000000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59" name="Text Box 32"/>
          <p:cNvSpPr txBox="1">
            <a:spLocks noChangeArrowheads="1"/>
          </p:cNvSpPr>
          <p:nvPr/>
        </p:nvSpPr>
        <p:spPr bwMode="auto">
          <a:xfrm>
            <a:off x="5682342" y="6131151"/>
            <a:ext cx="1033463" cy="223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1" tIns="45696" rIns="91391" bIns="45696" anchor="ctr" anchorCtr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000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GbE</a:t>
            </a:r>
            <a:endParaRPr lang="en-US" sz="1000" dirty="0">
              <a:solidFill>
                <a:srgbClr val="000000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76" name="Line 79"/>
          <p:cNvSpPr>
            <a:spLocks noChangeShapeType="1"/>
          </p:cNvSpPr>
          <p:nvPr/>
        </p:nvSpPr>
        <p:spPr bwMode="auto">
          <a:xfrm>
            <a:off x="7200900" y="4930320"/>
            <a:ext cx="736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1413" tIns="45706" rIns="91413" bIns="45706" anchor="ctr" anchorCtr="0"/>
          <a:lstStyle/>
          <a:p>
            <a:pPr algn="ctr">
              <a:lnSpc>
                <a:spcPct val="85000"/>
              </a:lnSpc>
            </a:pPr>
            <a:endParaRPr lang="en-US">
              <a:solidFill>
                <a:srgbClr val="000000"/>
              </a:solidFill>
              <a:latin typeface="Calibri"/>
              <a:cs typeface="Arial" pitchFamily="34" charset="0"/>
            </a:endParaRPr>
          </a:p>
        </p:txBody>
      </p:sp>
      <p:grpSp>
        <p:nvGrpSpPr>
          <p:cNvPr id="9" name="Group 81"/>
          <p:cNvGrpSpPr>
            <a:grpSpLocks/>
          </p:cNvGrpSpPr>
          <p:nvPr/>
        </p:nvGrpSpPr>
        <p:grpSpPr bwMode="auto">
          <a:xfrm flipH="1">
            <a:off x="7888288" y="5017633"/>
            <a:ext cx="87312" cy="265112"/>
            <a:chOff x="2703" y="3430"/>
            <a:chExt cx="80" cy="294"/>
          </a:xfrm>
        </p:grpSpPr>
        <p:sp>
          <p:nvSpPr>
            <p:cNvPr id="178" name="Line 82"/>
            <p:cNvSpPr>
              <a:spLocks noChangeShapeType="1"/>
            </p:cNvSpPr>
            <p:nvPr/>
          </p:nvSpPr>
          <p:spPr bwMode="auto">
            <a:xfrm flipH="1">
              <a:off x="2743" y="3430"/>
              <a:ext cx="0" cy="29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0"/>
            <a:lstStyle/>
            <a:p>
              <a:pPr algn="ctr">
                <a:lnSpc>
                  <a:spcPct val="85000"/>
                </a:lnSpc>
              </a:pPr>
              <a:endParaRPr lang="en-US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79" name="Line 83"/>
            <p:cNvSpPr>
              <a:spLocks noChangeShapeType="1"/>
            </p:cNvSpPr>
            <p:nvPr/>
          </p:nvSpPr>
          <p:spPr bwMode="auto">
            <a:xfrm>
              <a:off x="2745" y="3466"/>
              <a:ext cx="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0"/>
            <a:lstStyle/>
            <a:p>
              <a:pPr algn="ctr">
                <a:lnSpc>
                  <a:spcPct val="85000"/>
                </a:lnSpc>
              </a:pPr>
              <a:endParaRPr lang="en-US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80" name="Line 84"/>
            <p:cNvSpPr>
              <a:spLocks noChangeShapeType="1"/>
            </p:cNvSpPr>
            <p:nvPr/>
          </p:nvSpPr>
          <p:spPr bwMode="auto">
            <a:xfrm>
              <a:off x="2703" y="3520"/>
              <a:ext cx="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0"/>
            <a:lstStyle/>
            <a:p>
              <a:pPr algn="ctr">
                <a:lnSpc>
                  <a:spcPct val="85000"/>
                </a:lnSpc>
              </a:pPr>
              <a:endParaRPr lang="en-US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81" name="Line 85"/>
            <p:cNvSpPr>
              <a:spLocks noChangeShapeType="1"/>
            </p:cNvSpPr>
            <p:nvPr/>
          </p:nvSpPr>
          <p:spPr bwMode="auto">
            <a:xfrm>
              <a:off x="2703" y="3626"/>
              <a:ext cx="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0"/>
            <a:lstStyle/>
            <a:p>
              <a:pPr algn="ctr">
                <a:lnSpc>
                  <a:spcPct val="85000"/>
                </a:lnSpc>
              </a:pPr>
              <a:endParaRPr lang="en-US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82" name="Line 86"/>
            <p:cNvSpPr>
              <a:spLocks noChangeShapeType="1"/>
            </p:cNvSpPr>
            <p:nvPr/>
          </p:nvSpPr>
          <p:spPr bwMode="auto">
            <a:xfrm>
              <a:off x="2745" y="3686"/>
              <a:ext cx="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0"/>
            <a:lstStyle/>
            <a:p>
              <a:pPr algn="ctr">
                <a:lnSpc>
                  <a:spcPct val="85000"/>
                </a:lnSpc>
              </a:pPr>
              <a:endParaRPr lang="en-US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</p:txBody>
        </p:sp>
      </p:grpSp>
      <p:sp>
        <p:nvSpPr>
          <p:cNvPr id="183" name="Freeform 87"/>
          <p:cNvSpPr>
            <a:spLocks/>
          </p:cNvSpPr>
          <p:nvPr/>
        </p:nvSpPr>
        <p:spPr bwMode="auto">
          <a:xfrm>
            <a:off x="7285038" y="4985883"/>
            <a:ext cx="644525" cy="188912"/>
          </a:xfrm>
          <a:custGeom>
            <a:avLst/>
            <a:gdLst>
              <a:gd name="T0" fmla="*/ 0 w 426"/>
              <a:gd name="T1" fmla="*/ 0 h 168"/>
              <a:gd name="T2" fmla="*/ 2147483647 w 426"/>
              <a:gd name="T3" fmla="*/ 0 h 168"/>
              <a:gd name="T4" fmla="*/ 2147483647 w 426"/>
              <a:gd name="T5" fmla="*/ 2147483647 h 168"/>
              <a:gd name="T6" fmla="*/ 2147483647 w 426"/>
              <a:gd name="T7" fmla="*/ 2147483647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426"/>
              <a:gd name="T13" fmla="*/ 0 h 168"/>
              <a:gd name="T14" fmla="*/ 426 w 426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6" h="168">
                <a:moveTo>
                  <a:pt x="0" y="0"/>
                </a:moveTo>
                <a:lnTo>
                  <a:pt x="207" y="0"/>
                </a:lnTo>
                <a:lnTo>
                  <a:pt x="207" y="168"/>
                </a:lnTo>
                <a:lnTo>
                  <a:pt x="426" y="168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83103" tIns="41551" rIns="83103" bIns="41551" anchor="ctr" anchorCtr="0"/>
          <a:lstStyle/>
          <a:p>
            <a:pPr algn="ctr">
              <a:lnSpc>
                <a:spcPct val="85000"/>
              </a:lnSpc>
            </a:pPr>
            <a:endParaRPr lang="en-US">
              <a:solidFill>
                <a:srgbClr val="000000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84" name="Freeform 88"/>
          <p:cNvSpPr>
            <a:spLocks/>
          </p:cNvSpPr>
          <p:nvPr/>
        </p:nvSpPr>
        <p:spPr bwMode="auto">
          <a:xfrm flipV="1">
            <a:off x="7292975" y="4676320"/>
            <a:ext cx="644525" cy="188913"/>
          </a:xfrm>
          <a:custGeom>
            <a:avLst/>
            <a:gdLst>
              <a:gd name="T0" fmla="*/ 0 w 426"/>
              <a:gd name="T1" fmla="*/ 0 h 168"/>
              <a:gd name="T2" fmla="*/ 2147483647 w 426"/>
              <a:gd name="T3" fmla="*/ 0 h 168"/>
              <a:gd name="T4" fmla="*/ 2147483647 w 426"/>
              <a:gd name="T5" fmla="*/ 2147483647 h 168"/>
              <a:gd name="T6" fmla="*/ 2147483647 w 426"/>
              <a:gd name="T7" fmla="*/ 2147483647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426"/>
              <a:gd name="T13" fmla="*/ 0 h 168"/>
              <a:gd name="T14" fmla="*/ 426 w 426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6" h="168">
                <a:moveTo>
                  <a:pt x="0" y="0"/>
                </a:moveTo>
                <a:lnTo>
                  <a:pt x="207" y="0"/>
                </a:lnTo>
                <a:lnTo>
                  <a:pt x="207" y="168"/>
                </a:lnTo>
                <a:lnTo>
                  <a:pt x="426" y="168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83103" tIns="41551" rIns="83103" bIns="41551" anchor="ctr" anchorCtr="0"/>
          <a:lstStyle/>
          <a:p>
            <a:pPr algn="ctr">
              <a:lnSpc>
                <a:spcPct val="85000"/>
              </a:lnSpc>
            </a:pPr>
            <a:endParaRPr lang="en-US">
              <a:solidFill>
                <a:srgbClr val="000000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85" name="Line 89"/>
          <p:cNvSpPr>
            <a:spLocks noChangeShapeType="1"/>
          </p:cNvSpPr>
          <p:nvPr/>
        </p:nvSpPr>
        <p:spPr bwMode="auto">
          <a:xfrm>
            <a:off x="7910513" y="4719183"/>
            <a:ext cx="0" cy="179387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83103" tIns="41551" rIns="83103" bIns="41551" anchor="ctr" anchorCtr="0"/>
          <a:lstStyle/>
          <a:p>
            <a:pPr algn="ctr">
              <a:lnSpc>
                <a:spcPct val="85000"/>
              </a:lnSpc>
            </a:pPr>
            <a:endParaRPr lang="en-US">
              <a:solidFill>
                <a:srgbClr val="000000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86" name="Text Box 90"/>
          <p:cNvSpPr txBox="1">
            <a:spLocks noChangeArrowheads="1"/>
          </p:cNvSpPr>
          <p:nvPr/>
        </p:nvSpPr>
        <p:spPr bwMode="auto">
          <a:xfrm>
            <a:off x="7908925" y="4596995"/>
            <a:ext cx="742412" cy="210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91" tIns="45696" rIns="91391" bIns="45696" anchor="ctr" anchorCtr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900" dirty="0">
                <a:solidFill>
                  <a:srgbClr val="000000"/>
                </a:solidFill>
                <a:latin typeface="Calibri"/>
                <a:cs typeface="Arial" pitchFamily="34" charset="0"/>
              </a:rPr>
              <a:t>8/16 </a:t>
            </a:r>
            <a:r>
              <a:rPr lang="en-US" sz="900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E1</a:t>
            </a:r>
            <a:endParaRPr lang="en-US" sz="900" dirty="0">
              <a:solidFill>
                <a:srgbClr val="000000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87" name="Text Box 91"/>
          <p:cNvSpPr txBox="1">
            <a:spLocks noChangeArrowheads="1"/>
          </p:cNvSpPr>
          <p:nvPr/>
        </p:nvSpPr>
        <p:spPr bwMode="auto">
          <a:xfrm>
            <a:off x="7908925" y="5044107"/>
            <a:ext cx="828974" cy="211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1" tIns="45696" rIns="91391" bIns="45696" anchor="ctr" anchorCtr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900" dirty="0">
                <a:solidFill>
                  <a:srgbClr val="000000"/>
                </a:solidFill>
                <a:latin typeface="Calibri"/>
                <a:cs typeface="Arial" pitchFamily="34" charset="0"/>
              </a:rPr>
              <a:t>3</a:t>
            </a:r>
            <a:r>
              <a:rPr lang="en-US" sz="900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 </a:t>
            </a:r>
            <a:r>
              <a:rPr lang="en-US" sz="900" dirty="0">
                <a:solidFill>
                  <a:srgbClr val="000000"/>
                </a:solidFill>
                <a:latin typeface="Calibri"/>
                <a:cs typeface="Arial" pitchFamily="34" charset="0"/>
              </a:rPr>
              <a:t>x FE </a:t>
            </a:r>
            <a:r>
              <a:rPr lang="en-US" sz="900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, 2 x GE</a:t>
            </a:r>
            <a:endParaRPr lang="en-US" sz="900" dirty="0">
              <a:solidFill>
                <a:srgbClr val="000000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88" name="Text Box 92"/>
          <p:cNvSpPr txBox="1">
            <a:spLocks noChangeArrowheads="1"/>
          </p:cNvSpPr>
          <p:nvPr/>
        </p:nvSpPr>
        <p:spPr bwMode="auto">
          <a:xfrm>
            <a:off x="6534998" y="4551239"/>
            <a:ext cx="744016" cy="224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1" tIns="45696" rIns="91391" bIns="45696" anchor="ctr" anchorCtr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000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IPmux-16L</a:t>
            </a:r>
            <a:endParaRPr lang="en-US" sz="1000" dirty="0">
              <a:solidFill>
                <a:srgbClr val="000000"/>
              </a:solidFill>
              <a:latin typeface="Calibri"/>
              <a:cs typeface="Arial" pitchFamily="34" charset="0"/>
            </a:endParaRPr>
          </a:p>
        </p:txBody>
      </p:sp>
      <p:pic>
        <p:nvPicPr>
          <p:cNvPr id="189" name="Picture 99" descr="rad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4725533"/>
            <a:ext cx="1009650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0" name="Text Box 32"/>
          <p:cNvSpPr txBox="1">
            <a:spLocks noChangeArrowheads="1"/>
          </p:cNvSpPr>
          <p:nvPr/>
        </p:nvSpPr>
        <p:spPr bwMode="auto">
          <a:xfrm>
            <a:off x="5758542" y="4670651"/>
            <a:ext cx="1033463" cy="223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1" tIns="45696" rIns="91391" bIns="45696" anchor="ctr" anchorCtr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000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GbE</a:t>
            </a:r>
            <a:endParaRPr lang="en-US" sz="1000" dirty="0">
              <a:solidFill>
                <a:srgbClr val="000000"/>
              </a:solidFill>
              <a:latin typeface="Calibri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7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ChangeArrowheads="1"/>
          </p:cNvSpPr>
          <p:nvPr/>
        </p:nvSpPr>
        <p:spPr bwMode="white">
          <a:xfrm>
            <a:off x="6324600" y="1338493"/>
            <a:ext cx="2590800" cy="4799013"/>
          </a:xfrm>
          <a:prstGeom prst="roundRect">
            <a:avLst>
              <a:gd name="adj" fmla="val 5102"/>
            </a:avLst>
          </a:prstGeom>
          <a:solidFill>
            <a:srgbClr val="99CCFF">
              <a:alpha val="74901"/>
            </a:srgbClr>
          </a:solidFill>
          <a:ln w="9525" algn="ctr">
            <a:solidFill>
              <a:srgbClr val="DDDDDD"/>
            </a:solidFill>
            <a:round/>
            <a:headEnd/>
            <a:tailEnd/>
          </a:ln>
        </p:spPr>
        <p:txBody>
          <a:bodyPr wrap="none" lIns="92593" tIns="46296" rIns="92593" bIns="46296" anchor="ctr"/>
          <a:lstStyle/>
          <a:p>
            <a:pPr algn="ctr">
              <a:spcBef>
                <a:spcPts val="0"/>
              </a:spcBef>
            </a:pPr>
            <a:endParaRPr lang="en-US" sz="2800">
              <a:solidFill>
                <a:srgbClr val="000000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4339" name="AutoShape 3"/>
          <p:cNvSpPr>
            <a:spLocks noChangeArrowheads="1"/>
          </p:cNvSpPr>
          <p:nvPr/>
        </p:nvSpPr>
        <p:spPr bwMode="white">
          <a:xfrm>
            <a:off x="2971800" y="1338493"/>
            <a:ext cx="3200400" cy="4802188"/>
          </a:xfrm>
          <a:prstGeom prst="roundRect">
            <a:avLst>
              <a:gd name="adj" fmla="val 5102"/>
            </a:avLst>
          </a:prstGeom>
          <a:solidFill>
            <a:schemeClr val="accent5">
              <a:lumMod val="40000"/>
              <a:lumOff val="60000"/>
              <a:alpha val="74510"/>
            </a:schemeClr>
          </a:solidFill>
          <a:ln w="9525" algn="ctr">
            <a:solidFill>
              <a:srgbClr val="DDDDDD"/>
            </a:solidFill>
            <a:round/>
            <a:headEnd/>
            <a:tailEnd/>
          </a:ln>
        </p:spPr>
        <p:txBody>
          <a:bodyPr wrap="none" lIns="92593" tIns="46296" rIns="92593" bIns="46296" anchor="ctr"/>
          <a:lstStyle/>
          <a:p>
            <a:pPr algn="ctr">
              <a:spcBef>
                <a:spcPts val="0"/>
              </a:spcBef>
            </a:pPr>
            <a:endParaRPr lang="en-US" sz="2800">
              <a:solidFill>
                <a:srgbClr val="000000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white">
          <a:xfrm>
            <a:off x="463550" y="1338493"/>
            <a:ext cx="2355850" cy="4799013"/>
          </a:xfrm>
          <a:prstGeom prst="roundRect">
            <a:avLst>
              <a:gd name="adj" fmla="val 5102"/>
            </a:avLst>
          </a:prstGeom>
          <a:solidFill>
            <a:srgbClr val="FFFF99">
              <a:alpha val="74510"/>
            </a:srgbClr>
          </a:solidFill>
          <a:ln w="9525" algn="ctr">
            <a:solidFill>
              <a:srgbClr val="DDDDDD"/>
            </a:solidFill>
            <a:round/>
            <a:headEnd/>
            <a:tailEnd/>
          </a:ln>
        </p:spPr>
        <p:txBody>
          <a:bodyPr wrap="none" lIns="92593" tIns="46296" rIns="92593" bIns="46296" anchor="ctr"/>
          <a:lstStyle/>
          <a:p>
            <a:pPr algn="ctr">
              <a:spcBef>
                <a:spcPts val="0"/>
              </a:spcBef>
            </a:pPr>
            <a:endParaRPr lang="en-US" sz="2800">
              <a:solidFill>
                <a:srgbClr val="000000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4341" name="Line 6"/>
          <p:cNvSpPr>
            <a:spLocks noChangeShapeType="1"/>
          </p:cNvSpPr>
          <p:nvPr/>
        </p:nvSpPr>
        <p:spPr bwMode="auto">
          <a:xfrm>
            <a:off x="609600" y="6302606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2593" tIns="46296" rIns="92593" bIns="46296"/>
          <a:lstStyle/>
          <a:p>
            <a:pPr algn="ctr">
              <a:spcBef>
                <a:spcPts val="0"/>
              </a:spcBef>
            </a:pPr>
            <a:endParaRPr lang="en-US" sz="2800">
              <a:solidFill>
                <a:srgbClr val="000000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4342" name="Text Box 14"/>
          <p:cNvSpPr txBox="1">
            <a:spLocks noChangeArrowheads="1"/>
          </p:cNvSpPr>
          <p:nvPr/>
        </p:nvSpPr>
        <p:spPr bwMode="auto">
          <a:xfrm>
            <a:off x="685800" y="6388332"/>
            <a:ext cx="16002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93" tIns="46296" rIns="92593" bIns="46296"/>
          <a:lstStyle/>
          <a:p>
            <a:pPr algn="ctr">
              <a:spcBef>
                <a:spcPts val="0"/>
              </a:spcBef>
            </a:pPr>
            <a:r>
              <a:rPr lang="en-US" sz="1600" dirty="0">
                <a:solidFill>
                  <a:srgbClr val="000000"/>
                </a:solidFill>
                <a:latin typeface="Calibri"/>
                <a:cs typeface="Arial" pitchFamily="34" charset="0"/>
              </a:rPr>
              <a:t>CPE/CLE</a:t>
            </a:r>
          </a:p>
        </p:txBody>
      </p:sp>
      <p:sp>
        <p:nvSpPr>
          <p:cNvPr id="14343" name="Text Box 15"/>
          <p:cNvSpPr txBox="1">
            <a:spLocks noChangeArrowheads="1"/>
          </p:cNvSpPr>
          <p:nvPr/>
        </p:nvSpPr>
        <p:spPr bwMode="auto">
          <a:xfrm>
            <a:off x="7086600" y="6388332"/>
            <a:ext cx="19050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93" tIns="46296" rIns="92593" bIns="46296"/>
          <a:lstStyle/>
          <a:p>
            <a:pPr algn="ctr">
              <a:spcBef>
                <a:spcPts val="0"/>
              </a:spcBef>
            </a:pPr>
            <a:r>
              <a:rPr lang="en-US" sz="1600" dirty="0" err="1">
                <a:solidFill>
                  <a:srgbClr val="000000"/>
                </a:solidFill>
                <a:latin typeface="Calibri"/>
                <a:cs typeface="Arial" pitchFamily="34" charset="0"/>
              </a:rPr>
              <a:t>PoP</a:t>
            </a:r>
            <a:r>
              <a:rPr lang="en-US" sz="1600" dirty="0">
                <a:solidFill>
                  <a:srgbClr val="000000"/>
                </a:solidFill>
                <a:latin typeface="Calibri"/>
                <a:cs typeface="Arial" pitchFamily="34" charset="0"/>
              </a:rPr>
              <a:t>/CO/Hub</a:t>
            </a:r>
          </a:p>
        </p:txBody>
      </p:sp>
      <p:sp>
        <p:nvSpPr>
          <p:cNvPr id="14344" name="Text Box 16"/>
          <p:cNvSpPr txBox="1">
            <a:spLocks noChangeArrowheads="1"/>
          </p:cNvSpPr>
          <p:nvPr/>
        </p:nvSpPr>
        <p:spPr bwMode="auto">
          <a:xfrm>
            <a:off x="3276600" y="6388332"/>
            <a:ext cx="28194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93" tIns="46296" rIns="92593" bIns="46296"/>
          <a:lstStyle/>
          <a:p>
            <a:pPr algn="ctr">
              <a:spcBef>
                <a:spcPts val="0"/>
              </a:spcBef>
            </a:pPr>
            <a:r>
              <a:rPr lang="en-US" sz="1600" dirty="0">
                <a:solidFill>
                  <a:srgbClr val="000000"/>
                </a:solidFill>
                <a:latin typeface="Calibri"/>
                <a:cs typeface="Arial" pitchFamily="34" charset="0"/>
              </a:rPr>
              <a:t>Access/Aggregation</a:t>
            </a:r>
          </a:p>
        </p:txBody>
      </p:sp>
      <p:pic>
        <p:nvPicPr>
          <p:cNvPr id="14345" name="Picture 2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25904" y="2432138"/>
            <a:ext cx="2209800" cy="1508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4346" name="Text Box 32"/>
          <p:cNvSpPr txBox="1">
            <a:spLocks noChangeArrowheads="1"/>
          </p:cNvSpPr>
          <p:nvPr/>
        </p:nvSpPr>
        <p:spPr bwMode="auto">
          <a:xfrm>
            <a:off x="7114722" y="2154552"/>
            <a:ext cx="1219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93" tIns="46296" rIns="92593" bIns="46296"/>
          <a:lstStyle/>
          <a:p>
            <a:pPr algn="ctr">
              <a:spcBef>
                <a:spcPts val="0"/>
              </a:spcBef>
            </a:pPr>
            <a:r>
              <a:rPr lang="en-US" sz="1400" dirty="0">
                <a:solidFill>
                  <a:prstClr val="black"/>
                </a:solidFill>
                <a:latin typeface="Calibri"/>
                <a:cs typeface="Arial" pitchFamily="34" charset="0"/>
              </a:rPr>
              <a:t>Gmux-2000</a:t>
            </a:r>
          </a:p>
        </p:txBody>
      </p:sp>
      <p:pic>
        <p:nvPicPr>
          <p:cNvPr id="14347" name="Picture 36" descr="C:\Documents and Settings\ron_a\My Documents\TDMoIP Productlline\IPmux-1E\ipmux1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739" y="3251538"/>
            <a:ext cx="1598613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8" name="Text Box 38"/>
          <p:cNvSpPr txBox="1">
            <a:spLocks noChangeArrowheads="1"/>
          </p:cNvSpPr>
          <p:nvPr/>
        </p:nvSpPr>
        <p:spPr bwMode="auto">
          <a:xfrm>
            <a:off x="3981450" y="1613131"/>
            <a:ext cx="1219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93" tIns="46296" rIns="92593" bIns="46296"/>
          <a:lstStyle/>
          <a:p>
            <a:pPr algn="ctr">
              <a:spcBef>
                <a:spcPts val="0"/>
              </a:spcBef>
            </a:pPr>
            <a:r>
              <a:rPr lang="en-US" sz="1400" dirty="0">
                <a:solidFill>
                  <a:prstClr val="black"/>
                </a:solidFill>
                <a:latin typeface="Calibri"/>
                <a:cs typeface="Arial" pitchFamily="34" charset="0"/>
              </a:rPr>
              <a:t>IPmux-216</a:t>
            </a:r>
          </a:p>
        </p:txBody>
      </p:sp>
      <p:sp>
        <p:nvSpPr>
          <p:cNvPr id="14349" name="Text Box 41"/>
          <p:cNvSpPr txBox="1">
            <a:spLocks noChangeArrowheads="1"/>
          </p:cNvSpPr>
          <p:nvPr/>
        </p:nvSpPr>
        <p:spPr bwMode="auto">
          <a:xfrm>
            <a:off x="912741" y="1613131"/>
            <a:ext cx="1219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93" tIns="46296" rIns="92593" bIns="46296"/>
          <a:lstStyle/>
          <a:p>
            <a:pPr algn="ctr">
              <a:spcBef>
                <a:spcPts val="0"/>
              </a:spcBef>
            </a:pPr>
            <a:r>
              <a:rPr lang="en-US" sz="1400" dirty="0">
                <a:solidFill>
                  <a:prstClr val="black"/>
                </a:solidFill>
                <a:latin typeface="Calibri"/>
                <a:cs typeface="Arial" pitchFamily="34" charset="0"/>
              </a:rPr>
              <a:t>IPmux-24</a:t>
            </a:r>
          </a:p>
        </p:txBody>
      </p:sp>
      <p:sp>
        <p:nvSpPr>
          <p:cNvPr id="14351" name="Text Box 44"/>
          <p:cNvSpPr txBox="1">
            <a:spLocks noChangeArrowheads="1"/>
          </p:cNvSpPr>
          <p:nvPr/>
        </p:nvSpPr>
        <p:spPr bwMode="auto">
          <a:xfrm rot="-5400000">
            <a:off x="-673100" y="5188181"/>
            <a:ext cx="1830387" cy="331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593" tIns="46296" rIns="92593" bIns="46296"/>
          <a:lstStyle/>
          <a:p>
            <a:pPr algn="ctr">
              <a:spcBef>
                <a:spcPts val="0"/>
              </a:spcBef>
            </a:pPr>
            <a:r>
              <a:rPr lang="en-US" sz="1600" dirty="0">
                <a:solidFill>
                  <a:srgbClr val="000000"/>
                </a:solidFill>
                <a:latin typeface="Calibri"/>
                <a:cs typeface="Arial" pitchFamily="34" charset="0"/>
              </a:rPr>
              <a:t>Entry Level</a:t>
            </a:r>
          </a:p>
        </p:txBody>
      </p:sp>
      <p:sp>
        <p:nvSpPr>
          <p:cNvPr id="14352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TDM Pseudowire Product Portfolio</a:t>
            </a:r>
          </a:p>
        </p:txBody>
      </p:sp>
      <p:pic>
        <p:nvPicPr>
          <p:cNvPr id="14354" name="Picture 5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9661" y="1865046"/>
            <a:ext cx="1712208" cy="5298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/>
            </a:prstShdw>
          </a:effectLst>
        </p:spPr>
      </p:pic>
      <p:sp>
        <p:nvSpPr>
          <p:cNvPr id="14358" name="Text Box 38"/>
          <p:cNvSpPr txBox="1">
            <a:spLocks noChangeArrowheads="1"/>
          </p:cNvSpPr>
          <p:nvPr/>
        </p:nvSpPr>
        <p:spPr bwMode="auto">
          <a:xfrm>
            <a:off x="6966610" y="4323161"/>
            <a:ext cx="1539586" cy="28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93" tIns="46296" rIns="92593" bIns="46296"/>
          <a:lstStyle/>
          <a:p>
            <a:pPr algn="ctr">
              <a:spcBef>
                <a:spcPts val="0"/>
              </a:spcBef>
            </a:pPr>
            <a:r>
              <a:rPr lang="en-US" sz="1400" dirty="0" smtClean="0">
                <a:solidFill>
                  <a:srgbClr val="002060"/>
                </a:solidFill>
                <a:latin typeface="Calibri"/>
                <a:cs typeface="Arial" pitchFamily="34" charset="0"/>
              </a:rPr>
              <a:t>IPmux-155L </a:t>
            </a:r>
            <a:endParaRPr lang="en-US" sz="1400" dirty="0">
              <a:solidFill>
                <a:srgbClr val="002060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4359" name="Text Box 30"/>
          <p:cNvSpPr txBox="1">
            <a:spLocks noChangeArrowheads="1"/>
          </p:cNvSpPr>
          <p:nvPr/>
        </p:nvSpPr>
        <p:spPr bwMode="auto">
          <a:xfrm>
            <a:off x="899093" y="2984440"/>
            <a:ext cx="12192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93" tIns="46296" rIns="92593" bIns="46296"/>
          <a:lstStyle/>
          <a:p>
            <a:pPr algn="ctr">
              <a:spcBef>
                <a:spcPts val="0"/>
              </a:spcBef>
            </a:pPr>
            <a:r>
              <a:rPr lang="en-US" sz="1400" dirty="0">
                <a:solidFill>
                  <a:prstClr val="black"/>
                </a:solidFill>
                <a:latin typeface="Calibri"/>
                <a:cs typeface="Arial" pitchFamily="34" charset="0"/>
              </a:rPr>
              <a:t>IPmux-1E</a:t>
            </a:r>
          </a:p>
        </p:txBody>
      </p:sp>
      <p:pic>
        <p:nvPicPr>
          <p:cNvPr id="25" name="Picture 24" descr="IPmux-24_meta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56904" y="1943228"/>
            <a:ext cx="863930" cy="447232"/>
          </a:xfrm>
          <a:prstGeom prst="rect">
            <a:avLst/>
          </a:prstGeom>
        </p:spPr>
      </p:pic>
      <p:pic>
        <p:nvPicPr>
          <p:cNvPr id="29" name="Picture 25" descr="IPMUX-16L-MOTOROLA+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291915" y="4304412"/>
            <a:ext cx="2290156" cy="577735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Text Box 38"/>
          <p:cNvSpPr txBox="1">
            <a:spLocks noChangeArrowheads="1"/>
          </p:cNvSpPr>
          <p:nvPr/>
        </p:nvSpPr>
        <p:spPr bwMode="auto">
          <a:xfrm>
            <a:off x="3940113" y="4093163"/>
            <a:ext cx="1219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93" tIns="46296" rIns="92593" bIns="46296"/>
          <a:lstStyle/>
          <a:p>
            <a:pPr algn="ctr">
              <a:spcBef>
                <a:spcPts val="0"/>
              </a:spcBef>
            </a:pPr>
            <a:r>
              <a:rPr lang="en-US" sz="1400" dirty="0" smtClean="0">
                <a:solidFill>
                  <a:srgbClr val="002060"/>
                </a:solidFill>
                <a:latin typeface="Calibri"/>
                <a:cs typeface="Arial" pitchFamily="34" charset="0"/>
              </a:rPr>
              <a:t>IPmux-16L</a:t>
            </a:r>
            <a:endParaRPr lang="en-US" sz="1400" dirty="0">
              <a:solidFill>
                <a:srgbClr val="002060"/>
              </a:solidFill>
              <a:latin typeface="Calibri"/>
              <a:cs typeface="Arial" pitchFamily="34" charset="0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7042" y="4634030"/>
            <a:ext cx="885198" cy="40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Ipmux-2L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43276" y="5688281"/>
            <a:ext cx="938660" cy="375917"/>
          </a:xfrm>
          <a:prstGeom prst="rect">
            <a:avLst/>
          </a:prstGeom>
        </p:spPr>
      </p:pic>
      <p:sp>
        <p:nvSpPr>
          <p:cNvPr id="28" name="Text Box 37"/>
          <p:cNvSpPr txBox="1">
            <a:spLocks noChangeArrowheads="1"/>
          </p:cNvSpPr>
          <p:nvPr/>
        </p:nvSpPr>
        <p:spPr bwMode="auto">
          <a:xfrm>
            <a:off x="881178" y="5415147"/>
            <a:ext cx="1446397" cy="446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93" tIns="46296" rIns="92593" bIns="46296"/>
          <a:lstStyle/>
          <a:p>
            <a:pPr>
              <a:spcBef>
                <a:spcPts val="0"/>
              </a:spcBef>
            </a:pPr>
            <a:r>
              <a:rPr lang="en-US" sz="1400" dirty="0" smtClean="0">
                <a:solidFill>
                  <a:srgbClr val="002060"/>
                </a:solidFill>
                <a:latin typeface="Calibri"/>
                <a:cs typeface="Arial" pitchFamily="34" charset="0"/>
              </a:rPr>
              <a:t>IPmux-2L, 4L</a:t>
            </a:r>
            <a:endParaRPr lang="en-US" sz="1400" dirty="0">
              <a:solidFill>
                <a:srgbClr val="002060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4356" name="Text Box 37"/>
          <p:cNvSpPr txBox="1">
            <a:spLocks noChangeArrowheads="1"/>
          </p:cNvSpPr>
          <p:nvPr/>
        </p:nvSpPr>
        <p:spPr bwMode="auto">
          <a:xfrm>
            <a:off x="727406" y="4340286"/>
            <a:ext cx="1603170" cy="358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93" tIns="46296" rIns="92593" bIns="46296"/>
          <a:lstStyle/>
          <a:p>
            <a:pPr algn="ctr">
              <a:spcBef>
                <a:spcPts val="0"/>
              </a:spcBef>
            </a:pPr>
            <a:r>
              <a:rPr lang="en-US" sz="1400" dirty="0" smtClean="0">
                <a:solidFill>
                  <a:srgbClr val="002060"/>
                </a:solidFill>
                <a:latin typeface="Calibri"/>
                <a:cs typeface="Arial" pitchFamily="34" charset="0"/>
              </a:rPr>
              <a:t>IPmux-4LGE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318" y="4597878"/>
            <a:ext cx="2007797" cy="89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TDM Pseudowire Product Line</a:t>
            </a:r>
          </a:p>
        </p:txBody>
      </p:sp>
      <p:graphicFrame>
        <p:nvGraphicFramePr>
          <p:cNvPr id="118841" name="Group 2105"/>
          <p:cNvGraphicFramePr>
            <a:graphicFrameLocks noGrp="1"/>
          </p:cNvGraphicFramePr>
          <p:nvPr/>
        </p:nvGraphicFramePr>
        <p:xfrm>
          <a:off x="830195" y="1175735"/>
          <a:ext cx="7460669" cy="5586889"/>
        </p:xfrm>
        <a:graphic>
          <a:graphicData uri="http://schemas.openxmlformats.org/drawingml/2006/table">
            <a:tbl>
              <a:tblPr/>
              <a:tblGrid>
                <a:gridCol w="1494453"/>
                <a:gridCol w="1964231"/>
                <a:gridCol w="2493818"/>
                <a:gridCol w="1508167"/>
              </a:tblGrid>
              <a:tr h="4415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Product</a:t>
                      </a:r>
                    </a:p>
                  </a:txBody>
                  <a:tcPr marL="91397" marR="91397" marT="45698" marB="4569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TDM Service</a:t>
                      </a:r>
                    </a:p>
                  </a:txBody>
                  <a:tcPr marL="91397" marR="91397" marT="45698" marB="45698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Ethernet Ports</a:t>
                      </a:r>
                    </a:p>
                  </a:txBody>
                  <a:tcPr marL="91397" marR="91397" marT="45698" marB="45698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PWE Standards </a:t>
                      </a:r>
                    </a:p>
                  </a:txBody>
                  <a:tcPr marL="91397" marR="91397" marT="45698" marB="45698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449526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MiTOP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264" marR="90264" marT="49235" marB="492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T1/E1 or  T3/E3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397" marR="91397" marT="45698" marB="456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 GbE SFP</a:t>
                      </a:r>
                    </a:p>
                  </a:txBody>
                  <a:tcPr marL="91397" marR="91397" marT="45698" marB="456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CESoPSN (E1/T1)</a:t>
                      </a:r>
                    </a:p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SAToP</a:t>
                      </a:r>
                    </a:p>
                  </a:txBody>
                  <a:tcPr marL="91397" marR="91397" marT="45698" marB="456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524284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IPmux-1E</a:t>
                      </a:r>
                    </a:p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264" marR="90264" marT="49235" marB="492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FXS/FXO/E&amp;M</a:t>
                      </a:r>
                    </a:p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BRI</a:t>
                      </a:r>
                    </a:p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 echo cancelled T1/E1</a:t>
                      </a:r>
                    </a:p>
                  </a:txBody>
                  <a:tcPr marL="91397" marR="91397" marT="45698" marB="456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 FE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(user)</a:t>
                      </a:r>
                    </a:p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 FE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(net)</a:t>
                      </a:r>
                    </a:p>
                  </a:txBody>
                  <a:tcPr marL="91397" marR="91397" marT="45698" marB="456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TDMoIP</a:t>
                      </a:r>
                    </a:p>
                  </a:txBody>
                  <a:tcPr marL="91397" marR="91397" marT="45698" marB="456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577613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IPmux-2L/4L</a:t>
                      </a:r>
                    </a:p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264" marR="90264" marT="49235" marB="492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1/2/4* E1 + Serial (Nx64k)**</a:t>
                      </a:r>
                    </a:p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*IPmux-4L only</a:t>
                      </a:r>
                    </a:p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**IPmux-2L only</a:t>
                      </a:r>
                    </a:p>
                  </a:txBody>
                  <a:tcPr marL="91397" marR="91397" marT="45698" marB="456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 FE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(user/net)</a:t>
                      </a:r>
                    </a:p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 UTP + 1 SFP (or 3 UTP - IPmux-4L only)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397" marR="91397"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CESoPSN</a:t>
                      </a:r>
                    </a:p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SAToP</a:t>
                      </a:r>
                    </a:p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ctr" defTabSz="11350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TDMoIP</a:t>
                      </a:r>
                    </a:p>
                  </a:txBody>
                  <a:tcPr marL="91397" marR="91397" marT="45698" marB="456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589951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IPmux-4LGE</a:t>
                      </a:r>
                    </a:p>
                  </a:txBody>
                  <a:tcPr marL="90264" marR="90264" marT="49235" marB="492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4 E1</a:t>
                      </a:r>
                    </a:p>
                  </a:txBody>
                  <a:tcPr marL="91397" marR="91397"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4 FE + 1 or 3 GbE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(user/net)</a:t>
                      </a:r>
                    </a:p>
                  </a:txBody>
                  <a:tcPr marL="91397" marR="91397"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397" marR="91397"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E0"/>
                    </a:solidFill>
                  </a:tcPr>
                </a:tc>
              </a:tr>
              <a:tr h="518259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IPmux-16L</a:t>
                      </a:r>
                    </a:p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264" marR="90264" marT="49235" marB="492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8/16 E1</a:t>
                      </a:r>
                    </a:p>
                  </a:txBody>
                  <a:tcPr marL="91397" marR="91397"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 FE + 3 GE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(user/net)</a:t>
                      </a:r>
                    </a:p>
                  </a:txBody>
                  <a:tcPr marL="91397" marR="91397"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397" marR="91397"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E0"/>
                    </a:solidFill>
                  </a:tcPr>
                </a:tc>
              </a:tr>
              <a:tr h="522514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IPmux-24 </a:t>
                      </a:r>
                    </a:p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264" marR="90264" marT="49235" marB="492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1/2/4 T1/E1</a:t>
                      </a:r>
                    </a:p>
                  </a:txBody>
                  <a:tcPr marL="91397" marR="91397" marT="45698" marB="456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 FE or GbE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(1 user, 1 user/net, 1 net)</a:t>
                      </a:r>
                    </a:p>
                  </a:txBody>
                  <a:tcPr marL="91397" marR="91397" marT="45698" marB="456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2514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IPmux-216 </a:t>
                      </a:r>
                    </a:p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264" marR="90264" marT="49235" marB="492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8/16 T1/E1</a:t>
                      </a:r>
                    </a:p>
                  </a:txBody>
                  <a:tcPr marL="91397" marR="91397" marT="45698" marB="456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397" marR="91397" marT="45698" marB="456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E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397" marR="91397" marT="45698" marB="456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E0"/>
                    </a:solidFill>
                  </a:tcPr>
                </a:tc>
              </a:tr>
              <a:tr h="577613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IPmux-155L </a:t>
                      </a:r>
                    </a:p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0264" marR="90264" marT="49235" marB="492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1+1 Ch.STM-1</a:t>
                      </a:r>
                    </a:p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or</a:t>
                      </a:r>
                    </a:p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32 E1</a:t>
                      </a:r>
                    </a:p>
                  </a:txBody>
                  <a:tcPr marL="91397" marR="91397" marT="45698" marB="456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4 GE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(combo UTP+SFP, user/net)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32 FE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(UTP or SFP, optional)</a:t>
                      </a:r>
                    </a:p>
                  </a:txBody>
                  <a:tcPr marL="91397" marR="91397" marT="45698" marB="456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397" marR="91397" marT="45698" marB="456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E0"/>
                    </a:solidFill>
                  </a:tcPr>
                </a:tc>
              </a:tr>
              <a:tr h="774841"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Gmux-2000 </a:t>
                      </a:r>
                    </a:p>
                  </a:txBody>
                  <a:tcPr marL="90264" marR="90264" marT="49235" marB="492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196 x T1/E1 ports or</a:t>
                      </a:r>
                      <a:b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</a:b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7x Ch.OC-3/Ch. STM-1 or</a:t>
                      </a:r>
                    </a:p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7 x C.T3</a:t>
                      </a:r>
                    </a:p>
                  </a:txBody>
                  <a:tcPr marL="91397" marR="91397" marT="45698" marB="456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 GbE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(net)</a:t>
                      </a:r>
                    </a:p>
                  </a:txBody>
                  <a:tcPr marL="91397" marR="91397" marT="45698" marB="456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11350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397" marR="91397" marT="45698" marB="456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E0"/>
                    </a:solidFill>
                  </a:tcPr>
                </a:tc>
              </a:tr>
            </a:tbl>
          </a:graphicData>
        </a:graphic>
      </p:graphicFrame>
      <p:pic>
        <p:nvPicPr>
          <p:cNvPr id="7225" name="Picture 2095" descr="IPmux-1-1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1875" b="16495"/>
          <a:stretch>
            <a:fillRect/>
          </a:stretch>
        </p:blipFill>
        <p:spPr bwMode="auto">
          <a:xfrm>
            <a:off x="1103598" y="2201212"/>
            <a:ext cx="1202170" cy="390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26" name="Picture 209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318382" y="6178769"/>
            <a:ext cx="761672" cy="521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227" name="Picture 5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4694" y="4508567"/>
            <a:ext cx="694341" cy="2649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/>
            </a:prstShdw>
          </a:effectLst>
        </p:spPr>
      </p:pic>
      <p:pic>
        <p:nvPicPr>
          <p:cNvPr id="7228" name="Picture 5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78725" y="5088917"/>
            <a:ext cx="889000" cy="2756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/>
            </a:prstShdw>
          </a:effectLst>
        </p:spPr>
      </p:pic>
      <p:pic>
        <p:nvPicPr>
          <p:cNvPr id="7229" name="Picture 2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0"/>
              </a:clrFrom>
              <a:clrTo>
                <a:srgbClr val="FFFFF0">
                  <a:alpha val="0"/>
                </a:srgbClr>
              </a:clrTo>
            </a:clrChange>
          </a:blip>
          <a:srcRect l="1736" t="5608" r="1736" b="2803"/>
          <a:stretch>
            <a:fillRect/>
          </a:stretch>
        </p:blipFill>
        <p:spPr bwMode="auto">
          <a:xfrm>
            <a:off x="1391285" y="2885132"/>
            <a:ext cx="764802" cy="21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30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480088">
            <a:off x="1567185" y="1598960"/>
            <a:ext cx="379268" cy="4971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7231" name="Content Placeholder 3" descr="IPmux-155-1c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0872" y="5661761"/>
            <a:ext cx="1086251" cy="257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91283" y="3454070"/>
            <a:ext cx="729344" cy="271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86203" y="4047713"/>
            <a:ext cx="934489" cy="261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639077" y="269660"/>
            <a:ext cx="6766560" cy="644740"/>
          </a:xfrm>
        </p:spPr>
        <p:txBody>
          <a:bodyPr lIns="83119" tIns="41559" rIns="83119" bIns="41559"/>
          <a:lstStyle/>
          <a:p>
            <a:r>
              <a:rPr lang="en-US" dirty="0" smtClean="0"/>
              <a:t>IPmux-24/216 – Product Overview</a:t>
            </a:r>
          </a:p>
        </p:txBody>
      </p:sp>
      <p:sp>
        <p:nvSpPr>
          <p:cNvPr id="9219" name="Content Placeholder 4"/>
          <p:cNvSpPr>
            <a:spLocks noGrp="1"/>
          </p:cNvSpPr>
          <p:nvPr>
            <p:ph type="body" sz="quarter" idx="10"/>
          </p:nvPr>
        </p:nvSpPr>
        <p:spPr>
          <a:xfrm>
            <a:off x="747713" y="3235464"/>
            <a:ext cx="7124700" cy="2665943"/>
          </a:xfrm>
        </p:spPr>
        <p:txBody>
          <a:bodyPr lIns="83119" tIns="41559" rIns="83119" bIns="41559"/>
          <a:lstStyle/>
          <a:p>
            <a:pPr>
              <a:buFontTx/>
              <a:buNone/>
            </a:pPr>
            <a:r>
              <a:rPr lang="en-US" sz="1800" b="1" dirty="0" smtClean="0">
                <a:solidFill>
                  <a:srgbClr val="0000FF"/>
                </a:solidFill>
              </a:rPr>
              <a:t>Pseudowire Access Gateways</a:t>
            </a:r>
          </a:p>
          <a:p>
            <a:r>
              <a:rPr lang="en-US" sz="1600" dirty="0" smtClean="0"/>
              <a:t>3 x </a:t>
            </a:r>
            <a:r>
              <a:rPr lang="en-US" sz="1600" dirty="0" err="1" smtClean="0"/>
              <a:t>GbE</a:t>
            </a:r>
            <a:r>
              <a:rPr lang="en-US" sz="1600" dirty="0" smtClean="0"/>
              <a:t>/FE user and network ports</a:t>
            </a:r>
          </a:p>
          <a:p>
            <a:r>
              <a:rPr lang="en-US" sz="1600" dirty="0" smtClean="0"/>
              <a:t>1,2,4 x E1/T1 (IPmux-24) and 8,16 x E1/T1 (IPmux-216) </a:t>
            </a:r>
          </a:p>
          <a:p>
            <a:r>
              <a:rPr lang="en-US" sz="1600" dirty="0" smtClean="0"/>
              <a:t>TDM PW multi-standard support</a:t>
            </a:r>
          </a:p>
          <a:p>
            <a:r>
              <a:rPr lang="en-US" sz="1600" dirty="0" smtClean="0"/>
              <a:t>Management security</a:t>
            </a:r>
          </a:p>
          <a:p>
            <a:r>
              <a:rPr lang="en-US" sz="1600" dirty="0" smtClean="0"/>
              <a:t>Support standard G.8032 GbE Ring</a:t>
            </a:r>
          </a:p>
          <a:p>
            <a:r>
              <a:rPr lang="en-US" sz="1600" dirty="0" smtClean="0"/>
              <a:t>EPL MEF certified</a:t>
            </a:r>
          </a:p>
          <a:p>
            <a:r>
              <a:rPr lang="en-US" sz="1600" dirty="0" smtClean="0"/>
              <a:t>Temperature hardened</a:t>
            </a:r>
          </a:p>
        </p:txBody>
      </p:sp>
      <p:pic>
        <p:nvPicPr>
          <p:cNvPr id="28675" name="Picture 53"/>
          <p:cNvPicPr>
            <a:picLocks noChangeAspect="1" noChangeArrowheads="1"/>
          </p:cNvPicPr>
          <p:nvPr/>
        </p:nvPicPr>
        <p:blipFill>
          <a:blip r:embed="rId3" cstate="print"/>
          <a:srcRect t="-2638" r="-67"/>
          <a:stretch>
            <a:fillRect/>
          </a:stretch>
        </p:blipFill>
        <p:spPr bwMode="auto">
          <a:xfrm>
            <a:off x="1087664" y="1699926"/>
            <a:ext cx="2266950" cy="1087438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/>
            </a:prstShdw>
          </a:effectLst>
        </p:spPr>
      </p:pic>
      <p:pic>
        <p:nvPicPr>
          <p:cNvPr id="28676" name="Picture 5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3478" y="1758665"/>
            <a:ext cx="3186112" cy="9858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/>
            </a:prst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 lIns="83119" tIns="41559" rIns="83119" bIns="41559"/>
          <a:lstStyle/>
          <a:p>
            <a:r>
              <a:rPr lang="en-US" dirty="0" smtClean="0"/>
              <a:t>Gmux-2000 – Product Overview</a:t>
            </a:r>
          </a:p>
        </p:txBody>
      </p:sp>
      <p:sp>
        <p:nvSpPr>
          <p:cNvPr id="10243" name="Content Placeholder 4"/>
          <p:cNvSpPr>
            <a:spLocks noGrp="1"/>
          </p:cNvSpPr>
          <p:nvPr>
            <p:ph type="body" sz="quarter" idx="10"/>
          </p:nvPr>
        </p:nvSpPr>
        <p:spPr>
          <a:xfrm>
            <a:off x="601409" y="1537249"/>
            <a:ext cx="7124700" cy="3433519"/>
          </a:xfrm>
        </p:spPr>
        <p:txBody>
          <a:bodyPr lIns="83119" tIns="41559" rIns="83119" bIns="41559"/>
          <a:lstStyle/>
          <a:p>
            <a:pPr>
              <a:buFontTx/>
              <a:buNone/>
            </a:pPr>
            <a:r>
              <a:rPr lang="en-US" sz="2400" b="1" dirty="0" smtClean="0">
                <a:solidFill>
                  <a:srgbClr val="0000FF"/>
                </a:solidFill>
              </a:rPr>
              <a:t>High-Capacity Pseudowire Access Gateway</a:t>
            </a:r>
          </a:p>
          <a:p>
            <a:r>
              <a:rPr lang="en-US" sz="2000" dirty="0" smtClean="0"/>
              <a:t>Up to 2 protected </a:t>
            </a:r>
            <a:r>
              <a:rPr lang="en-US" sz="2000" dirty="0" err="1" smtClean="0"/>
              <a:t>GbE</a:t>
            </a:r>
            <a:r>
              <a:rPr lang="en-US" sz="2000" dirty="0" smtClean="0"/>
              <a:t> ports</a:t>
            </a:r>
          </a:p>
          <a:p>
            <a:r>
              <a:rPr lang="en-US" sz="2000" dirty="0" smtClean="0"/>
              <a:t>Up to 196 x E1/T1 ports</a:t>
            </a:r>
          </a:p>
          <a:p>
            <a:r>
              <a:rPr lang="en-US" sz="2000" dirty="0" smtClean="0"/>
              <a:t>Up to 7 protected channelized OC-3/STM-1 ports (</a:t>
            </a:r>
            <a:r>
              <a:rPr lang="en-US" sz="2000" dirty="0" err="1" smtClean="0"/>
              <a:t>ver</a:t>
            </a:r>
            <a:r>
              <a:rPr lang="en-US" sz="2000" dirty="0" smtClean="0"/>
              <a:t> 4.0)</a:t>
            </a:r>
          </a:p>
          <a:p>
            <a:r>
              <a:rPr lang="en-US" sz="2000" dirty="0" smtClean="0"/>
              <a:t>Up to 7 channelized T3 ports</a:t>
            </a:r>
          </a:p>
          <a:p>
            <a:r>
              <a:rPr lang="en-US" sz="2000" dirty="0" smtClean="0"/>
              <a:t>TDM PW multi-standard support</a:t>
            </a:r>
          </a:p>
          <a:p>
            <a:r>
              <a:rPr lang="en-US" sz="2000" dirty="0" smtClean="0"/>
              <a:t>Management security</a:t>
            </a:r>
          </a:p>
          <a:p>
            <a:r>
              <a:rPr lang="en-US" sz="2000" dirty="0" smtClean="0"/>
              <a:t>GbE module redundancy</a:t>
            </a:r>
          </a:p>
          <a:p>
            <a:r>
              <a:rPr lang="en-US" sz="2000" dirty="0" smtClean="0"/>
              <a:t>1:N module redundancy</a:t>
            </a:r>
          </a:p>
        </p:txBody>
      </p:sp>
      <p:pic>
        <p:nvPicPr>
          <p:cNvPr id="29699" name="Picture 2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98203" y="3840480"/>
            <a:ext cx="3506970" cy="239260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cs typeface="Times New Roman" pitchFamily="18" charset="0"/>
              </a:rPr>
              <a:t>MiTOP</a:t>
            </a:r>
            <a:r>
              <a:rPr lang="en-US" dirty="0" smtClean="0">
                <a:cs typeface="Times New Roman" pitchFamily="18" charset="0"/>
              </a:rPr>
              <a:t> Pseudowire SFP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type="body" sz="quarter" idx="10"/>
          </p:nvPr>
        </p:nvSpPr>
        <p:spPr>
          <a:xfrm>
            <a:off x="747713" y="1160785"/>
            <a:ext cx="7124700" cy="3768054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400"/>
              </a:spcBef>
              <a:buNone/>
            </a:pPr>
            <a:r>
              <a:rPr lang="en-US" sz="1800" b="1" dirty="0" smtClean="0">
                <a:solidFill>
                  <a:srgbClr val="0000FF"/>
                </a:solidFill>
              </a:rPr>
              <a:t>Common Features</a:t>
            </a:r>
          </a:p>
          <a:p>
            <a:pPr>
              <a:spcBef>
                <a:spcPts val="400"/>
              </a:spcBef>
            </a:pPr>
            <a:r>
              <a:rPr lang="en-US" sz="1600" dirty="0" smtClean="0"/>
              <a:t>TDM circuit emulation over packet-switched networks (PSN) </a:t>
            </a:r>
          </a:p>
          <a:p>
            <a:pPr>
              <a:spcBef>
                <a:spcPts val="400"/>
              </a:spcBef>
            </a:pPr>
            <a:r>
              <a:rPr lang="en-US" sz="1600" dirty="0" smtClean="0"/>
              <a:t>MPLS, MEF and UDP/IP addressing and encapsulation</a:t>
            </a:r>
          </a:p>
          <a:p>
            <a:pPr>
              <a:spcBef>
                <a:spcPts val="400"/>
              </a:spcBef>
            </a:pPr>
            <a:r>
              <a:rPr lang="en-US" sz="1600" dirty="0" err="1" smtClean="0"/>
              <a:t>QoS</a:t>
            </a:r>
            <a:r>
              <a:rPr lang="en-US" sz="1600" dirty="0" smtClean="0"/>
              <a:t> Marking: 802.1p (VLAN), DSCP/</a:t>
            </a:r>
            <a:r>
              <a:rPr lang="en-US" sz="1600" dirty="0" err="1" smtClean="0"/>
              <a:t>ToS</a:t>
            </a:r>
            <a:r>
              <a:rPr lang="en-US" sz="1600" dirty="0" smtClean="0"/>
              <a:t> (IP), EXP bits (MPLS)</a:t>
            </a:r>
          </a:p>
          <a:p>
            <a:pPr>
              <a:spcBef>
                <a:spcPts val="400"/>
              </a:spcBef>
            </a:pPr>
            <a:r>
              <a:rPr lang="en-US" sz="1600" dirty="0" smtClean="0"/>
              <a:t>ASIC-based architecture minimizes processing delay </a:t>
            </a:r>
          </a:p>
          <a:p>
            <a:pPr>
              <a:spcBef>
                <a:spcPts val="400"/>
              </a:spcBef>
            </a:pPr>
            <a:r>
              <a:rPr lang="en-US" sz="1600" dirty="0" smtClean="0"/>
              <a:t>Internal, loopback or adaptive clock recovery conform to G.823/824 traffic interface</a:t>
            </a:r>
          </a:p>
          <a:p>
            <a:pPr>
              <a:spcBef>
                <a:spcPts val="400"/>
              </a:spcBef>
            </a:pPr>
            <a:r>
              <a:rPr lang="en-US" sz="1600" dirty="0" smtClean="0"/>
              <a:t>Management through I2C bus or in-band via WEB browser over Ethernet </a:t>
            </a:r>
          </a:p>
          <a:p>
            <a:pPr>
              <a:spcBef>
                <a:spcPts val="400"/>
              </a:spcBef>
            </a:pPr>
            <a:r>
              <a:rPr lang="en-US" sz="1600" dirty="0" smtClean="0"/>
              <a:t>Comprehensive OAM incl. connectivity verification, PWE3 </a:t>
            </a:r>
            <a:r>
              <a:rPr lang="en-US" sz="1600" dirty="0" err="1" smtClean="0"/>
              <a:t>config</a:t>
            </a:r>
            <a:r>
              <a:rPr lang="en-US" sz="1600" dirty="0" smtClean="0"/>
              <a:t>. Mismatch, fault propagation, performance monitoring and diagnostics loopbacks and alarms</a:t>
            </a:r>
          </a:p>
          <a:p>
            <a:pPr>
              <a:spcBef>
                <a:spcPts val="400"/>
              </a:spcBef>
            </a:pPr>
            <a:r>
              <a:rPr lang="en-US" sz="1600" dirty="0" smtClean="0"/>
              <a:t>Hot-swappable with special release mechanism for easy extraction from SFP socket</a:t>
            </a:r>
          </a:p>
          <a:p>
            <a:pPr>
              <a:spcBef>
                <a:spcPts val="400"/>
              </a:spcBef>
            </a:pPr>
            <a:r>
              <a:rPr lang="en-US" sz="1600" dirty="0" smtClean="0"/>
              <a:t>Environmentally hardened option: -40 to 80°C case temperature</a:t>
            </a:r>
          </a:p>
        </p:txBody>
      </p:sp>
      <p:sp>
        <p:nvSpPr>
          <p:cNvPr id="18436" name="Rectangle 323"/>
          <p:cNvSpPr>
            <a:spLocks noChangeArrowheads="1"/>
          </p:cNvSpPr>
          <p:nvPr/>
        </p:nvSpPr>
        <p:spPr bwMode="auto">
          <a:xfrm>
            <a:off x="5011738" y="3079750"/>
            <a:ext cx="4114800" cy="377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2" tIns="45705" rIns="91412" bIns="45705"/>
          <a:lstStyle/>
          <a:p>
            <a:pPr marL="341313" indent="-341313">
              <a:lnSpc>
                <a:spcPct val="110000"/>
              </a:lnSpc>
              <a:spcBef>
                <a:spcPct val="20000"/>
              </a:spcBef>
              <a:buClr>
                <a:srgbClr val="4D4D4D"/>
              </a:buClr>
            </a:pPr>
            <a:endParaRPr 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4580" name="Rectangle 323"/>
          <p:cNvSpPr>
            <a:spLocks noChangeArrowheads="1"/>
          </p:cNvSpPr>
          <p:nvPr/>
        </p:nvSpPr>
        <p:spPr bwMode="auto">
          <a:xfrm>
            <a:off x="518538" y="4999737"/>
            <a:ext cx="4093023" cy="179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2" tIns="45705" rIns="91412" bIns="45705"/>
          <a:lstStyle/>
          <a:p>
            <a:pPr marL="342866" indent="-342866">
              <a:lnSpc>
                <a:spcPct val="110000"/>
              </a:lnSpc>
              <a:spcBef>
                <a:spcPct val="20000"/>
              </a:spcBef>
              <a:buClr>
                <a:srgbClr val="4D4D4D"/>
              </a:buClr>
              <a:defRPr/>
            </a:pPr>
            <a:r>
              <a:rPr lang="en-US" sz="1200" b="1" dirty="0" smtClean="0">
                <a:solidFill>
                  <a:srgbClr val="0000FF"/>
                </a:solidFill>
                <a:latin typeface="+mn-lt"/>
              </a:rPr>
              <a:t>MiTOP-T1E1</a:t>
            </a:r>
            <a:endParaRPr lang="en-US" sz="1200" b="1" dirty="0">
              <a:solidFill>
                <a:srgbClr val="0000FF"/>
              </a:solidFill>
              <a:latin typeface="+mn-lt"/>
            </a:endParaRPr>
          </a:p>
          <a:p>
            <a:pPr marL="171450" lvl="1" indent="-171450">
              <a:lnSpc>
                <a:spcPct val="110000"/>
              </a:lnSpc>
              <a:spcBef>
                <a:spcPct val="20000"/>
              </a:spcBef>
              <a:buClr>
                <a:srgbClr val="4D4D4D"/>
              </a:buClr>
              <a:buFont typeface="Arial" pitchFamily="34" charset="0"/>
              <a:buChar char="•"/>
              <a:defRPr/>
            </a:pPr>
            <a:r>
              <a:rPr lang="en-US" sz="1200" dirty="0" err="1">
                <a:latin typeface="+mn-lt"/>
              </a:rPr>
              <a:t>SAToP</a:t>
            </a:r>
            <a:r>
              <a:rPr lang="en-US" sz="1200" dirty="0">
                <a:latin typeface="+mn-lt"/>
              </a:rPr>
              <a:t> (RFC 4553) and </a:t>
            </a:r>
            <a:r>
              <a:rPr lang="en-US" sz="1200" dirty="0" err="1">
                <a:latin typeface="+mn-lt"/>
              </a:rPr>
              <a:t>CESoPSN</a:t>
            </a:r>
            <a:r>
              <a:rPr lang="en-US" sz="1200" dirty="0">
                <a:latin typeface="+mn-lt"/>
              </a:rPr>
              <a:t> (RFC 5086) payload Encapsulation</a:t>
            </a:r>
          </a:p>
          <a:p>
            <a:pPr marL="171450" lvl="1" indent="-171450">
              <a:lnSpc>
                <a:spcPct val="110000"/>
              </a:lnSpc>
              <a:spcBef>
                <a:spcPct val="20000"/>
              </a:spcBef>
              <a:buClr>
                <a:srgbClr val="4D4D4D"/>
              </a:buClr>
              <a:buFont typeface="Arial" pitchFamily="34" charset="0"/>
              <a:buChar char="•"/>
              <a:defRPr/>
            </a:pPr>
            <a:r>
              <a:rPr lang="en-US" sz="1200" dirty="0">
                <a:latin typeface="+mn-lt"/>
              </a:rPr>
              <a:t>Supports </a:t>
            </a:r>
            <a:r>
              <a:rPr lang="fr-FR" sz="1200" dirty="0">
                <a:latin typeface="+mn-lt"/>
              </a:rPr>
              <a:t>standard T1/E1 </a:t>
            </a:r>
            <a:r>
              <a:rPr lang="en-US" sz="1200" dirty="0">
                <a:latin typeface="+mn-lt"/>
              </a:rPr>
              <a:t>interfaces:</a:t>
            </a:r>
          </a:p>
          <a:p>
            <a:pPr marL="228600" indent="-114300">
              <a:lnSpc>
                <a:spcPct val="110000"/>
              </a:lnSpc>
              <a:spcBef>
                <a:spcPct val="20000"/>
              </a:spcBef>
              <a:buClr>
                <a:srgbClr val="4D4D4D"/>
              </a:buClr>
              <a:buFont typeface="Arial" pitchFamily="34" charset="0"/>
              <a:buChar char="•"/>
              <a:defRPr/>
            </a:pPr>
            <a:r>
              <a:rPr lang="en-US" sz="1200" dirty="0" smtClean="0">
                <a:latin typeface="+mn-lt"/>
              </a:rPr>
              <a:t>G.703/704 </a:t>
            </a:r>
            <a:r>
              <a:rPr lang="en-US" sz="1200" dirty="0">
                <a:latin typeface="+mn-lt"/>
              </a:rPr>
              <a:t>framed/unframed modes</a:t>
            </a:r>
          </a:p>
          <a:p>
            <a:pPr marL="228600" indent="-114300">
              <a:lnSpc>
                <a:spcPct val="110000"/>
              </a:lnSpc>
              <a:spcBef>
                <a:spcPct val="20000"/>
              </a:spcBef>
              <a:buClr>
                <a:srgbClr val="4D4D4D"/>
              </a:buClr>
              <a:buFont typeface="Arial" pitchFamily="34" charset="0"/>
              <a:buChar char="•"/>
              <a:defRPr/>
            </a:pPr>
            <a:r>
              <a:rPr lang="en-US" sz="1200" dirty="0" smtClean="0">
                <a:latin typeface="+mn-lt"/>
              </a:rPr>
              <a:t>SF </a:t>
            </a:r>
            <a:r>
              <a:rPr lang="en-US" sz="1200" dirty="0">
                <a:latin typeface="+mn-lt"/>
              </a:rPr>
              <a:t>and ESF framing (T1).</a:t>
            </a:r>
          </a:p>
          <a:p>
            <a:pPr marL="171450" lvl="1" indent="-171450">
              <a:lnSpc>
                <a:spcPct val="110000"/>
              </a:lnSpc>
              <a:spcBef>
                <a:spcPct val="20000"/>
              </a:spcBef>
              <a:buClr>
                <a:srgbClr val="4D4D4D"/>
              </a:buClr>
              <a:buFont typeface="Arial" pitchFamily="34" charset="0"/>
              <a:buChar char="•"/>
              <a:defRPr/>
            </a:pPr>
            <a:r>
              <a:rPr lang="en-US" sz="1200" dirty="0">
                <a:latin typeface="+mn-lt"/>
              </a:rPr>
              <a:t>Jitter buffer (0.5 – 256ms)</a:t>
            </a:r>
          </a:p>
        </p:txBody>
      </p:sp>
      <p:sp>
        <p:nvSpPr>
          <p:cNvPr id="24581" name="Rectangle 323"/>
          <p:cNvSpPr>
            <a:spLocks noChangeArrowheads="1"/>
          </p:cNvSpPr>
          <p:nvPr/>
        </p:nvSpPr>
        <p:spPr bwMode="auto">
          <a:xfrm>
            <a:off x="4772031" y="4999737"/>
            <a:ext cx="4001855" cy="1667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2" tIns="45705" rIns="91412" bIns="45705"/>
          <a:lstStyle/>
          <a:p>
            <a:pPr marL="342866" indent="-342866">
              <a:lnSpc>
                <a:spcPct val="110000"/>
              </a:lnSpc>
              <a:spcBef>
                <a:spcPct val="20000"/>
              </a:spcBef>
              <a:buClr>
                <a:srgbClr val="4D4D4D"/>
              </a:buClr>
              <a:defRPr/>
            </a:pPr>
            <a:r>
              <a:rPr lang="en-US" sz="1200" b="1" dirty="0" smtClean="0">
                <a:solidFill>
                  <a:srgbClr val="0000FF"/>
                </a:solidFill>
                <a:latin typeface="+mn-lt"/>
              </a:rPr>
              <a:t>MiTOP-T3E3</a:t>
            </a:r>
            <a:endParaRPr lang="en-US" sz="1200" b="1" dirty="0">
              <a:solidFill>
                <a:srgbClr val="0000FF"/>
              </a:solidFill>
              <a:latin typeface="+mn-lt"/>
            </a:endParaRPr>
          </a:p>
          <a:p>
            <a:pPr marL="171450" lvl="1" indent="-171450">
              <a:lnSpc>
                <a:spcPct val="110000"/>
              </a:lnSpc>
              <a:spcBef>
                <a:spcPct val="20000"/>
              </a:spcBef>
              <a:buClr>
                <a:srgbClr val="4D4D4D"/>
              </a:buClr>
              <a:buFont typeface="Arial" pitchFamily="34" charset="0"/>
              <a:buChar char="•"/>
              <a:defRPr/>
            </a:pPr>
            <a:r>
              <a:rPr lang="en-US" sz="1200" dirty="0" err="1">
                <a:latin typeface="+mn-lt"/>
              </a:rPr>
              <a:t>SAToP</a:t>
            </a:r>
            <a:r>
              <a:rPr lang="en-US" sz="1200" dirty="0">
                <a:latin typeface="+mn-lt"/>
              </a:rPr>
              <a:t> (RFC 4553) payload Encapsulation</a:t>
            </a:r>
          </a:p>
          <a:p>
            <a:pPr marL="171450" lvl="1" indent="-171450">
              <a:lnSpc>
                <a:spcPct val="110000"/>
              </a:lnSpc>
              <a:spcBef>
                <a:spcPct val="20000"/>
              </a:spcBef>
              <a:buClr>
                <a:srgbClr val="4D4D4D"/>
              </a:buClr>
              <a:buFont typeface="Arial" pitchFamily="34" charset="0"/>
              <a:buChar char="•"/>
              <a:defRPr/>
            </a:pPr>
            <a:r>
              <a:rPr lang="en-US" sz="1200" dirty="0">
                <a:latin typeface="+mn-lt"/>
              </a:rPr>
              <a:t>Supports </a:t>
            </a:r>
            <a:r>
              <a:rPr lang="fr-FR" sz="1200" dirty="0">
                <a:latin typeface="+mn-lt"/>
              </a:rPr>
              <a:t>standard T3/E3 </a:t>
            </a:r>
            <a:r>
              <a:rPr lang="en-US" sz="1200" dirty="0">
                <a:latin typeface="+mn-lt"/>
              </a:rPr>
              <a:t>interfaces:</a:t>
            </a:r>
          </a:p>
          <a:p>
            <a:pPr marL="228600" indent="-114300">
              <a:lnSpc>
                <a:spcPct val="110000"/>
              </a:lnSpc>
              <a:spcBef>
                <a:spcPct val="20000"/>
              </a:spcBef>
              <a:buClr>
                <a:srgbClr val="4D4D4D"/>
              </a:buClr>
              <a:buFont typeface="Arial" pitchFamily="34" charset="0"/>
              <a:buChar char="•"/>
              <a:defRPr/>
            </a:pPr>
            <a:r>
              <a:rPr lang="en-US" sz="1200" dirty="0" smtClean="0">
                <a:latin typeface="+mn-lt"/>
              </a:rPr>
              <a:t>B3ZS</a:t>
            </a:r>
            <a:r>
              <a:rPr lang="en-US" sz="1200" dirty="0">
                <a:latin typeface="+mn-lt"/>
              </a:rPr>
              <a:t>, AMI (T3) &amp; HDB3 (E3) line codes</a:t>
            </a:r>
          </a:p>
          <a:p>
            <a:pPr marL="228600" indent="-114300">
              <a:lnSpc>
                <a:spcPct val="110000"/>
              </a:lnSpc>
              <a:spcBef>
                <a:spcPct val="20000"/>
              </a:spcBef>
              <a:buClr>
                <a:srgbClr val="4D4D4D"/>
              </a:buClr>
              <a:buFont typeface="Arial" pitchFamily="34" charset="0"/>
              <a:buChar char="•"/>
              <a:defRPr/>
            </a:pPr>
            <a:r>
              <a:rPr lang="en-US" sz="1200" dirty="0" smtClean="0">
                <a:latin typeface="+mn-lt"/>
              </a:rPr>
              <a:t>M23</a:t>
            </a:r>
            <a:r>
              <a:rPr lang="en-US" sz="1200" dirty="0">
                <a:latin typeface="+mn-lt"/>
              </a:rPr>
              <a:t>, C-bit framing (T3).</a:t>
            </a:r>
          </a:p>
          <a:p>
            <a:pPr marL="171450" lvl="1" indent="-171450">
              <a:lnSpc>
                <a:spcPct val="110000"/>
              </a:lnSpc>
              <a:spcBef>
                <a:spcPct val="20000"/>
              </a:spcBef>
              <a:buClr>
                <a:srgbClr val="4D4D4D"/>
              </a:buClr>
              <a:buFont typeface="Arial" pitchFamily="34" charset="0"/>
              <a:buChar char="•"/>
              <a:defRPr/>
            </a:pPr>
            <a:r>
              <a:rPr lang="en-US" sz="1200" dirty="0">
                <a:latin typeface="+mn-lt"/>
              </a:rPr>
              <a:t>Jitter buffer (0.2 – 45ms)</a:t>
            </a:r>
          </a:p>
          <a:p>
            <a:pPr marL="342866" indent="-342866">
              <a:lnSpc>
                <a:spcPct val="110000"/>
              </a:lnSpc>
              <a:spcBef>
                <a:spcPct val="20000"/>
              </a:spcBef>
              <a:buClr>
                <a:srgbClr val="4D4D4D"/>
              </a:buClr>
              <a:buFont typeface="Wingdings" pitchFamily="2" charset="2"/>
              <a:buChar char="v"/>
              <a:defRPr/>
            </a:pPr>
            <a:endParaRPr lang="en-US" sz="1200" dirty="0">
              <a:latin typeface="+mn-lt"/>
            </a:endParaRPr>
          </a:p>
        </p:txBody>
      </p:sp>
      <p:cxnSp>
        <p:nvCxnSpPr>
          <p:cNvPr id="18440" name="Straight Connector 13"/>
          <p:cNvCxnSpPr>
            <a:cxnSpLocks noChangeShapeType="1"/>
          </p:cNvCxnSpPr>
          <p:nvPr/>
        </p:nvCxnSpPr>
        <p:spPr bwMode="auto">
          <a:xfrm>
            <a:off x="231775" y="4922556"/>
            <a:ext cx="8593138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47734" y="5674417"/>
            <a:ext cx="768350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8441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1321" y="5643575"/>
            <a:ext cx="849313" cy="99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39079" y="2318991"/>
            <a:ext cx="6273350" cy="1785453"/>
          </a:xfrm>
        </p:spPr>
        <p:txBody>
          <a:bodyPr/>
          <a:lstStyle/>
          <a:p>
            <a:r>
              <a:rPr lang="en-US" sz="4800" dirty="0" smtClean="0"/>
              <a:t>IPmux-2L, 4L, 4LGE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2331651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747713" y="1378595"/>
            <a:ext cx="7124700" cy="3232000"/>
          </a:xfrm>
        </p:spPr>
        <p:txBody>
          <a:bodyPr/>
          <a:lstStyle/>
          <a:p>
            <a:pPr marL="292100" indent="-292100"/>
            <a:r>
              <a:rPr lang="en-US" dirty="0" smtClean="0"/>
              <a:t>Introduction to </a:t>
            </a:r>
            <a:r>
              <a:rPr lang="en-US" dirty="0" err="1" smtClean="0"/>
              <a:t>Pseudowire</a:t>
            </a:r>
            <a:r>
              <a:rPr lang="en-US" dirty="0" smtClean="0"/>
              <a:t>/</a:t>
            </a:r>
            <a:r>
              <a:rPr lang="en-US" dirty="0" err="1" smtClean="0"/>
              <a:t>TDMoIP</a:t>
            </a:r>
            <a:endParaRPr lang="en-US" dirty="0"/>
          </a:p>
          <a:p>
            <a:pPr marL="292100" indent="-292100"/>
            <a:r>
              <a:rPr lang="en-US" dirty="0" smtClean="0"/>
              <a:t>Market, Customers</a:t>
            </a:r>
          </a:p>
          <a:p>
            <a:pPr marL="292100" indent="-292100"/>
            <a:r>
              <a:rPr lang="en-US" dirty="0" smtClean="0"/>
              <a:t>RAD’s TDM </a:t>
            </a:r>
            <a:r>
              <a:rPr lang="en-US" dirty="0" err="1" smtClean="0"/>
              <a:t>Pseudowire</a:t>
            </a:r>
            <a:r>
              <a:rPr lang="en-US" dirty="0" smtClean="0"/>
              <a:t> </a:t>
            </a:r>
            <a:r>
              <a:rPr lang="en-US" dirty="0"/>
              <a:t>Product </a:t>
            </a:r>
            <a:r>
              <a:rPr lang="en-US" dirty="0" smtClean="0"/>
              <a:t>Line</a:t>
            </a:r>
          </a:p>
          <a:p>
            <a:pPr marL="292100" indent="-292100"/>
            <a:r>
              <a:rPr lang="en-US" dirty="0" err="1" smtClean="0"/>
              <a:t>IPmux</a:t>
            </a:r>
            <a:r>
              <a:rPr lang="en-US" dirty="0" smtClean="0"/>
              <a:t>-L Product Family:</a:t>
            </a:r>
          </a:p>
          <a:p>
            <a:pPr marL="642938" lvl="1" indent="-292100"/>
            <a:r>
              <a:rPr lang="en-US" dirty="0" smtClean="0">
                <a:hlinkClick r:id="" action="ppaction://noaction"/>
              </a:rPr>
              <a:t>IPmux-2L &amp; 4L (v1.x)</a:t>
            </a:r>
            <a:endParaRPr lang="en-US" dirty="0" smtClean="0"/>
          </a:p>
          <a:p>
            <a:pPr marL="642938" lvl="1" indent="-292100"/>
            <a:r>
              <a:rPr lang="en-US" dirty="0" smtClean="0">
                <a:hlinkClick r:id="rId3" action="ppaction://hlinksldjump"/>
              </a:rPr>
              <a:t>IPmux-4LGE (v2.0)</a:t>
            </a:r>
            <a:endParaRPr lang="en-US" dirty="0" smtClean="0"/>
          </a:p>
          <a:p>
            <a:pPr marL="642938" lvl="1" indent="-292100"/>
            <a:r>
              <a:rPr lang="en-US" dirty="0" smtClean="0">
                <a:hlinkClick r:id="rId4" action="ppaction://hlinksldjump"/>
              </a:rPr>
              <a:t>IPmux-16L (v1.0B)</a:t>
            </a:r>
            <a:endParaRPr lang="en-US" dirty="0" smtClean="0"/>
          </a:p>
          <a:p>
            <a:pPr marL="642938" lvl="1" indent="-292100"/>
            <a:r>
              <a:rPr lang="en-US" dirty="0" smtClean="0">
                <a:hlinkClick r:id="rId5" action="ppaction://hlinksldjump"/>
              </a:rPr>
              <a:t>IPmux-155L (v2.1)</a:t>
            </a:r>
            <a:endParaRPr lang="en-US" dirty="0" smtClean="0"/>
          </a:p>
          <a:p>
            <a:pPr marL="642938" lvl="1" indent="-292100"/>
            <a:r>
              <a:rPr lang="en-US" dirty="0" smtClean="0"/>
              <a:t>Common Features</a:t>
            </a:r>
          </a:p>
          <a:p>
            <a:pPr marL="292100" indent="-292100"/>
            <a:r>
              <a:rPr lang="en-US" dirty="0" smtClean="0"/>
              <a:t>Typical Applications</a:t>
            </a:r>
            <a:endParaRPr lang="en-US" dirty="0"/>
          </a:p>
          <a:p>
            <a:pPr marL="284163" indent="-284163"/>
            <a:r>
              <a:rPr lang="en-US" dirty="0" smtClean="0"/>
              <a:t>Success Stories</a:t>
            </a:r>
          </a:p>
          <a:p>
            <a:pPr marL="284163" indent="-284163"/>
            <a:r>
              <a:rPr lang="en-US" dirty="0" smtClean="0"/>
              <a:t>Value Proposition</a:t>
            </a:r>
          </a:p>
          <a:p>
            <a:pPr marL="292100" indent="-292100">
              <a:buNone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 lIns="83119" tIns="41559" rIns="83119" bIns="41559"/>
          <a:lstStyle/>
          <a:p>
            <a:r>
              <a:rPr lang="en-US" dirty="0" smtClean="0"/>
              <a:t>IPmux-2L, IPmux-4L (FE)</a:t>
            </a:r>
            <a:br>
              <a:rPr lang="en-US" dirty="0" smtClean="0"/>
            </a:br>
            <a:r>
              <a:rPr lang="en-US" sz="2800" dirty="0" smtClean="0"/>
              <a:t>TDM Pseudowire Access Gateway</a:t>
            </a:r>
            <a:endParaRPr lang="en-US" dirty="0" smtClean="0"/>
          </a:p>
        </p:txBody>
      </p:sp>
      <p:sp>
        <p:nvSpPr>
          <p:cNvPr id="11267" name="Content Placeholder 4"/>
          <p:cNvSpPr>
            <a:spLocks noGrp="1"/>
          </p:cNvSpPr>
          <p:nvPr>
            <p:ph type="body" sz="quarter" idx="10"/>
          </p:nvPr>
        </p:nvSpPr>
        <p:spPr>
          <a:xfrm>
            <a:off x="657278" y="4558527"/>
            <a:ext cx="8486722" cy="1820185"/>
          </a:xfrm>
        </p:spPr>
        <p:txBody>
          <a:bodyPr lIns="83119" tIns="41559" rIns="83119" bIns="41559"/>
          <a:lstStyle/>
          <a:p>
            <a:pPr>
              <a:buFontTx/>
              <a:buNone/>
            </a:pPr>
            <a:r>
              <a:rPr lang="en-US" sz="1800" b="1" dirty="0" smtClean="0">
                <a:solidFill>
                  <a:srgbClr val="0000FF"/>
                </a:solidFill>
              </a:rPr>
              <a:t>Main Features:</a:t>
            </a:r>
          </a:p>
          <a:p>
            <a:r>
              <a:rPr lang="en-US" sz="1600" dirty="0" smtClean="0"/>
              <a:t>Up to 3 FE user and network ports</a:t>
            </a:r>
          </a:p>
          <a:p>
            <a:r>
              <a:rPr lang="en-US" sz="1600" dirty="0" smtClean="0"/>
              <a:t>Up to 2/4 E1 ports </a:t>
            </a:r>
            <a:r>
              <a:rPr lang="en-US" sz="1600" u="sng" dirty="0" smtClean="0"/>
              <a:t>plus</a:t>
            </a:r>
            <a:r>
              <a:rPr lang="en-US" sz="1600" dirty="0" smtClean="0"/>
              <a:t> optional serial port (V.35/V.36/RS-530/RS-232/X.21 – IPmux-2L only)</a:t>
            </a:r>
          </a:p>
          <a:p>
            <a:r>
              <a:rPr lang="en-US" sz="1600" dirty="0" smtClean="0"/>
              <a:t>TDM PW multi-standard support</a:t>
            </a:r>
          </a:p>
          <a:p>
            <a:r>
              <a:rPr lang="en-US" sz="1600" dirty="0" smtClean="0"/>
              <a:t>Adaptive clock recovery (advanced </a:t>
            </a:r>
            <a:r>
              <a:rPr lang="en-US" sz="1600" u="sng" dirty="0" smtClean="0"/>
              <a:t>+</a:t>
            </a:r>
            <a:r>
              <a:rPr lang="en-US" sz="1600" dirty="0" smtClean="0"/>
              <a:t>16 ppb OCXO option available for IPmux-4L only)</a:t>
            </a:r>
          </a:p>
          <a:p>
            <a:r>
              <a:rPr lang="en-US" sz="1600" dirty="0" smtClean="0"/>
              <a:t>EMS and service center management system (RV-EMS + RV-SC/TDMOIP v5.1)</a:t>
            </a:r>
          </a:p>
        </p:txBody>
      </p:sp>
      <p:pic>
        <p:nvPicPr>
          <p:cNvPr id="30724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2490559"/>
            <a:ext cx="4467225" cy="962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" name="AutoShape 16"/>
          <p:cNvSpPr>
            <a:spLocks noChangeArrowheads="1"/>
          </p:cNvSpPr>
          <p:nvPr/>
        </p:nvSpPr>
        <p:spPr bwMode="auto">
          <a:xfrm>
            <a:off x="2243328" y="3681185"/>
            <a:ext cx="1621536" cy="610399"/>
          </a:xfrm>
          <a:prstGeom prst="wedgeRoundRectCallout">
            <a:avLst>
              <a:gd name="adj1" fmla="val 66184"/>
              <a:gd name="adj2" fmla="val -125082"/>
              <a:gd name="adj3" fmla="val 16667"/>
            </a:avLst>
          </a:prstGeom>
          <a:solidFill>
            <a:schemeClr val="accent3">
              <a:lumMod val="40000"/>
              <a:lumOff val="60000"/>
              <a:alpha val="50195"/>
            </a:schemeClr>
          </a:solidFill>
          <a:ln w="12700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1422" tIns="45711" rIns="91422" bIns="45711" anchor="ctr"/>
          <a:lstStyle/>
          <a:p>
            <a:pPr algn="ctr">
              <a:lnSpc>
                <a:spcPct val="85000"/>
              </a:lnSpc>
              <a:defRPr/>
            </a:pP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E1 ports</a:t>
            </a:r>
          </a:p>
          <a:p>
            <a:pPr algn="ctr">
              <a:lnSpc>
                <a:spcPct val="85000"/>
              </a:lnSpc>
              <a:defRPr/>
            </a:pPr>
            <a:endParaRPr lang="en-US" sz="5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5000"/>
              </a:lnSpc>
              <a:defRPr/>
            </a:pPr>
            <a:r>
              <a:rPr lang="en-US" sz="105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IPmux-2L: 1 or 2 E1</a:t>
            </a:r>
          </a:p>
          <a:p>
            <a:pPr>
              <a:lnSpc>
                <a:spcPct val="85000"/>
              </a:lnSpc>
              <a:defRPr/>
            </a:pPr>
            <a:r>
              <a:rPr lang="en-US" sz="105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IPmux-4L: 4 E1</a:t>
            </a:r>
            <a:endParaRPr lang="en-US" sz="105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18"/>
          <p:cNvSpPr>
            <a:spLocks noChangeArrowheads="1"/>
          </p:cNvSpPr>
          <p:nvPr/>
        </p:nvSpPr>
        <p:spPr bwMode="auto">
          <a:xfrm>
            <a:off x="784226" y="3681185"/>
            <a:ext cx="1327150" cy="622591"/>
          </a:xfrm>
          <a:prstGeom prst="wedgeRoundRectCallout">
            <a:avLst>
              <a:gd name="adj1" fmla="val 89645"/>
              <a:gd name="adj2" fmla="val -141003"/>
              <a:gd name="adj3" fmla="val 16667"/>
            </a:avLst>
          </a:prstGeom>
          <a:solidFill>
            <a:schemeClr val="accent3">
              <a:lumMod val="40000"/>
              <a:lumOff val="60000"/>
              <a:alpha val="50195"/>
            </a:schemeClr>
          </a:solidFill>
          <a:ln w="12700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1422" tIns="45711" rIns="91422" bIns="45711" anchor="ctr"/>
          <a:lstStyle/>
          <a:p>
            <a:pPr algn="ctr">
              <a:defRPr/>
            </a:pP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Wide-range (AC/DC) PS</a:t>
            </a:r>
          </a:p>
        </p:txBody>
      </p:sp>
      <p:sp>
        <p:nvSpPr>
          <p:cNvPr id="9" name="AutoShape 23"/>
          <p:cNvSpPr>
            <a:spLocks noChangeArrowheads="1"/>
          </p:cNvSpPr>
          <p:nvPr/>
        </p:nvSpPr>
        <p:spPr bwMode="auto">
          <a:xfrm>
            <a:off x="3962400" y="3681185"/>
            <a:ext cx="1316736" cy="611205"/>
          </a:xfrm>
          <a:prstGeom prst="wedgeRoundRectCallout">
            <a:avLst>
              <a:gd name="adj1" fmla="val 22412"/>
              <a:gd name="adj2" fmla="val -124886"/>
              <a:gd name="adj3" fmla="val 16667"/>
            </a:avLst>
          </a:prstGeom>
          <a:solidFill>
            <a:schemeClr val="accent3">
              <a:lumMod val="40000"/>
              <a:lumOff val="60000"/>
              <a:alpha val="50195"/>
            </a:schemeClr>
          </a:solidFill>
          <a:ln w="12700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1422" tIns="45711" rIns="91422" bIns="45711" anchor="ctr"/>
          <a:lstStyle/>
          <a:p>
            <a:pPr algn="ctr">
              <a:lnSpc>
                <a:spcPct val="85000"/>
              </a:lnSpc>
              <a:defRPr/>
            </a:pP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 x Fast Ethernet (UTP)</a:t>
            </a:r>
          </a:p>
        </p:txBody>
      </p:sp>
      <p:sp>
        <p:nvSpPr>
          <p:cNvPr id="10" name="AutoShape 24"/>
          <p:cNvSpPr>
            <a:spLocks noChangeArrowheads="1"/>
          </p:cNvSpPr>
          <p:nvPr/>
        </p:nvSpPr>
        <p:spPr bwMode="auto">
          <a:xfrm>
            <a:off x="5449824" y="3681185"/>
            <a:ext cx="1767840" cy="611205"/>
          </a:xfrm>
          <a:prstGeom prst="wedgeRoundRectCallout">
            <a:avLst>
              <a:gd name="adj1" fmla="val -43167"/>
              <a:gd name="adj2" fmla="val -126606"/>
              <a:gd name="adj3" fmla="val 16667"/>
            </a:avLst>
          </a:prstGeom>
          <a:solidFill>
            <a:schemeClr val="accent3">
              <a:lumMod val="40000"/>
              <a:lumOff val="60000"/>
              <a:alpha val="50195"/>
            </a:schemeClr>
          </a:solidFill>
          <a:ln w="12700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1422" tIns="45711" rIns="91422" bIns="45711" anchor="ctr"/>
          <a:lstStyle/>
          <a:p>
            <a:pPr algn="ctr">
              <a:lnSpc>
                <a:spcPct val="85000"/>
              </a:lnSpc>
              <a:defRPr/>
            </a:pP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 x Fast Ethernet</a:t>
            </a:r>
          </a:p>
          <a:p>
            <a:pPr>
              <a:lnSpc>
                <a:spcPct val="85000"/>
              </a:lnSpc>
              <a:defRPr/>
            </a:pPr>
            <a:endParaRPr lang="en-US" sz="400" b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5000"/>
              </a:lnSpc>
              <a:defRPr/>
            </a:pPr>
            <a:r>
              <a:rPr lang="en-US" sz="105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IPmux-2L: SFP</a:t>
            </a:r>
          </a:p>
          <a:p>
            <a:pPr>
              <a:lnSpc>
                <a:spcPct val="85000"/>
              </a:lnSpc>
              <a:defRPr/>
            </a:pPr>
            <a:r>
              <a:rPr lang="en-US" sz="105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IPmux-4L: SFP or UTP</a:t>
            </a:r>
          </a:p>
        </p:txBody>
      </p:sp>
      <p:sp>
        <p:nvSpPr>
          <p:cNvPr id="11" name="AutoShape 25"/>
          <p:cNvSpPr>
            <a:spLocks noChangeArrowheads="1"/>
          </p:cNvSpPr>
          <p:nvPr/>
        </p:nvSpPr>
        <p:spPr bwMode="auto">
          <a:xfrm>
            <a:off x="7414134" y="3461221"/>
            <a:ext cx="1327150" cy="611205"/>
          </a:xfrm>
          <a:prstGeom prst="wedgeRoundRectCallout">
            <a:avLst>
              <a:gd name="adj1" fmla="val -140437"/>
              <a:gd name="adj2" fmla="val -109636"/>
              <a:gd name="adj3" fmla="val 16667"/>
            </a:avLst>
          </a:prstGeom>
          <a:solidFill>
            <a:schemeClr val="accent3">
              <a:lumMod val="40000"/>
              <a:lumOff val="60000"/>
              <a:alpha val="50195"/>
            </a:schemeClr>
          </a:solidFill>
          <a:ln w="12700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1422" tIns="45711" rIns="91422" bIns="45711" anchor="ctr"/>
          <a:lstStyle/>
          <a:p>
            <a:pPr algn="ctr">
              <a:lnSpc>
                <a:spcPct val="85000"/>
              </a:lnSpc>
              <a:defRPr/>
            </a:pP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Control port</a:t>
            </a:r>
          </a:p>
        </p:txBody>
      </p:sp>
      <p:sp>
        <p:nvSpPr>
          <p:cNvPr id="12" name="AutoShape 25"/>
          <p:cNvSpPr>
            <a:spLocks noChangeArrowheads="1"/>
          </p:cNvSpPr>
          <p:nvPr/>
        </p:nvSpPr>
        <p:spPr bwMode="auto">
          <a:xfrm>
            <a:off x="6949440" y="2596897"/>
            <a:ext cx="1926336" cy="670560"/>
          </a:xfrm>
          <a:prstGeom prst="wedgeRoundRectCallout">
            <a:avLst>
              <a:gd name="adj1" fmla="val -96677"/>
              <a:gd name="adj2" fmla="val -26037"/>
              <a:gd name="adj3" fmla="val 16667"/>
            </a:avLst>
          </a:prstGeom>
          <a:solidFill>
            <a:schemeClr val="accent3">
              <a:lumMod val="40000"/>
              <a:lumOff val="60000"/>
              <a:alpha val="50195"/>
            </a:schemeClr>
          </a:solidFill>
          <a:ln w="12700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1422" tIns="45711" rIns="91422" bIns="45711" anchor="ctr"/>
          <a:lstStyle/>
          <a:p>
            <a:pPr>
              <a:defRPr/>
            </a:pP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Serial user data port </a:t>
            </a:r>
            <a:r>
              <a:rPr lang="en-US" sz="11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(optional, IPmux-2L only)</a:t>
            </a:r>
            <a:endParaRPr lang="en-US" sz="1200" b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32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08226" y="1333273"/>
            <a:ext cx="4221163" cy="903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2791968" y="2198688"/>
            <a:ext cx="2923032" cy="276999"/>
          </a:xfrm>
          <a:prstGeom prst="rect">
            <a:avLst/>
          </a:prstGeom>
          <a:solidFill>
            <a:schemeClr val="bg1">
              <a:alpha val="50195"/>
            </a:schemeClr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Compact 1U, ½19” plastic enclosure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  <p:bldP spid="8" grpId="0" animBg="1" autoUpdateAnimBg="0"/>
      <p:bldP spid="9" grpId="0" animBg="1" autoUpdateAnimBg="0"/>
      <p:bldP spid="10" grpId="0" animBg="1" autoUpdateAnimBg="0"/>
      <p:bldP spid="11" grpId="0" animBg="1" autoUpdateAnimBg="0"/>
      <p:bldP spid="12" grpId="0" animBg="1" autoUpdateAnimBg="0"/>
      <p:bldP spid="13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3352" y="1180549"/>
            <a:ext cx="421957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3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IPmux-4LGE</a:t>
            </a:r>
            <a:br>
              <a:rPr lang="en-US" dirty="0" smtClean="0"/>
            </a:br>
            <a:r>
              <a:rPr lang="en-US" sz="2400" dirty="0" smtClean="0"/>
              <a:t>TDM Pseudowire Access Gateway (</a:t>
            </a:r>
            <a:r>
              <a:rPr lang="en-US" sz="2400" dirty="0" err="1" smtClean="0"/>
              <a:t>GbE</a:t>
            </a:r>
            <a:r>
              <a:rPr lang="en-US" sz="2400" dirty="0" smtClean="0"/>
              <a:t>)</a:t>
            </a:r>
            <a:endParaRPr lang="en-US" dirty="0" smtClean="0"/>
          </a:p>
        </p:txBody>
      </p:sp>
      <p:sp>
        <p:nvSpPr>
          <p:cNvPr id="92176" name="AutoShape 16"/>
          <p:cNvSpPr>
            <a:spLocks noChangeArrowheads="1"/>
          </p:cNvSpPr>
          <p:nvPr/>
        </p:nvSpPr>
        <p:spPr bwMode="auto">
          <a:xfrm>
            <a:off x="1935116" y="2210724"/>
            <a:ext cx="1068434" cy="358306"/>
          </a:xfrm>
          <a:prstGeom prst="wedgeRoundRectCallout">
            <a:avLst>
              <a:gd name="adj1" fmla="val 36392"/>
              <a:gd name="adj2" fmla="val -106617"/>
              <a:gd name="adj3" fmla="val 16667"/>
            </a:avLst>
          </a:prstGeom>
          <a:solidFill>
            <a:schemeClr val="accent3">
              <a:lumMod val="40000"/>
              <a:lumOff val="60000"/>
              <a:alpha val="50195"/>
            </a:schemeClr>
          </a:solidFill>
          <a:ln w="12700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1422" tIns="45711" rIns="91422" bIns="45711" anchor="ctr"/>
          <a:lstStyle/>
          <a:p>
            <a:pPr algn="ctr">
              <a:defRPr/>
            </a:pP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 user E1</a:t>
            </a:r>
            <a:endParaRPr lang="en-US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183" name="AutoShape 23"/>
          <p:cNvSpPr>
            <a:spLocks noChangeArrowheads="1"/>
          </p:cNvSpPr>
          <p:nvPr/>
        </p:nvSpPr>
        <p:spPr bwMode="auto">
          <a:xfrm>
            <a:off x="3142704" y="2225238"/>
            <a:ext cx="1420837" cy="350684"/>
          </a:xfrm>
          <a:prstGeom prst="wedgeRoundRectCallout">
            <a:avLst>
              <a:gd name="adj1" fmla="val 9449"/>
              <a:gd name="adj2" fmla="val -128875"/>
              <a:gd name="adj3" fmla="val 16667"/>
            </a:avLst>
          </a:prstGeom>
          <a:solidFill>
            <a:schemeClr val="accent3">
              <a:lumMod val="40000"/>
              <a:lumOff val="60000"/>
              <a:alpha val="50195"/>
            </a:schemeClr>
          </a:solidFill>
          <a:ln w="12700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1422" tIns="45711" rIns="91422" bIns="45711" anchor="ctr"/>
          <a:lstStyle/>
          <a:p>
            <a:pPr algn="ctr">
              <a:defRPr/>
            </a:pP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 Fast Ethernet</a:t>
            </a:r>
            <a:endParaRPr lang="en-US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185" name="AutoShape 25"/>
          <p:cNvSpPr>
            <a:spLocks noChangeArrowheads="1"/>
          </p:cNvSpPr>
          <p:nvPr/>
        </p:nvSpPr>
        <p:spPr bwMode="auto">
          <a:xfrm>
            <a:off x="5800271" y="1094937"/>
            <a:ext cx="1006929" cy="563562"/>
          </a:xfrm>
          <a:prstGeom prst="wedgeRoundRectCallout">
            <a:avLst>
              <a:gd name="adj1" fmla="val -76735"/>
              <a:gd name="adj2" fmla="val -7627"/>
              <a:gd name="adj3" fmla="val 16667"/>
            </a:avLst>
          </a:prstGeom>
          <a:solidFill>
            <a:schemeClr val="accent3">
              <a:lumMod val="40000"/>
              <a:lumOff val="60000"/>
              <a:alpha val="50195"/>
            </a:schemeClr>
          </a:solidFill>
          <a:ln w="12700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1422" tIns="45711" rIns="91422" bIns="45711" anchor="ctr"/>
          <a:lstStyle/>
          <a:p>
            <a:pPr algn="ctr">
              <a:defRPr/>
            </a:pP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Terminal Control</a:t>
            </a:r>
            <a:endParaRPr lang="en-US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95235" y="1872343"/>
            <a:ext cx="2498822" cy="1340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AutoShape 23"/>
          <p:cNvSpPr>
            <a:spLocks noChangeArrowheads="1"/>
          </p:cNvSpPr>
          <p:nvPr/>
        </p:nvSpPr>
        <p:spPr bwMode="auto">
          <a:xfrm>
            <a:off x="4785944" y="2234701"/>
            <a:ext cx="1125415" cy="341668"/>
          </a:xfrm>
          <a:prstGeom prst="wedgeRoundRectCallout">
            <a:avLst>
              <a:gd name="adj1" fmla="val -35279"/>
              <a:gd name="adj2" fmla="val -151129"/>
              <a:gd name="adj3" fmla="val 16667"/>
            </a:avLst>
          </a:prstGeom>
          <a:solidFill>
            <a:schemeClr val="accent3">
              <a:lumMod val="40000"/>
              <a:lumOff val="60000"/>
              <a:alpha val="50195"/>
            </a:schemeClr>
          </a:solidFill>
          <a:ln w="12700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1422" tIns="45711" rIns="91422" bIns="45711" anchor="ctr"/>
          <a:lstStyle/>
          <a:p>
            <a:pPr algn="ctr">
              <a:defRPr/>
            </a:pP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 or 3 GbE</a:t>
            </a:r>
            <a:endParaRPr lang="en-US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8343" y="6291238"/>
            <a:ext cx="83747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6400" marR="0" lvl="0" indent="-406400" defTabSz="914400" latinLnBrk="0">
              <a:spcBef>
                <a:spcPts val="600"/>
              </a:spcBef>
              <a:buClr>
                <a:srgbClr val="C00000"/>
              </a:buClr>
              <a:buSzTx/>
              <a:tabLst/>
              <a:defRPr/>
            </a:pPr>
            <a:r>
              <a:rPr lang="en-US" sz="1400" b="0" u="sng" dirty="0" smtClean="0">
                <a:solidFill>
                  <a:srgbClr val="000000"/>
                </a:solidFill>
                <a:latin typeface="+mn-lt"/>
                <a:cs typeface="+mn-cs"/>
              </a:rPr>
              <a:t>Note</a:t>
            </a:r>
            <a:r>
              <a:rPr lang="en-US" sz="1400" b="0" dirty="0" smtClean="0">
                <a:solidFill>
                  <a:srgbClr val="000000"/>
                </a:solidFill>
                <a:latin typeface="+mn-lt"/>
                <a:cs typeface="+mn-cs"/>
              </a:rPr>
              <a:t>: IPmux-4LGE introduces GbE capabilities, while the previous IPmux-4L version 1.x remains available for Fast Ethernet-only applications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35429" y="2588227"/>
            <a:ext cx="7446441" cy="3551314"/>
          </a:xfrm>
        </p:spPr>
        <p:txBody>
          <a:bodyPr/>
          <a:lstStyle/>
          <a:p>
            <a:pPr lvl="0">
              <a:buNone/>
              <a:defRPr/>
            </a:pPr>
            <a:r>
              <a:rPr lang="en-US" sz="1600" b="1" u="sng" dirty="0" smtClean="0"/>
              <a:t>Main Features</a:t>
            </a:r>
            <a:r>
              <a:rPr lang="en-US" sz="1600" b="1" dirty="0" smtClean="0"/>
              <a:t>:</a:t>
            </a:r>
          </a:p>
          <a:p>
            <a:pPr lvl="0">
              <a:defRPr/>
            </a:pPr>
            <a:r>
              <a:rPr lang="en-US" sz="1600" b="1" dirty="0" smtClean="0"/>
              <a:t>TDM User: </a:t>
            </a:r>
            <a:r>
              <a:rPr lang="en-US" sz="1600" dirty="0" smtClean="0"/>
              <a:t>4 E1 ports</a:t>
            </a:r>
            <a:endParaRPr lang="en-US" sz="1600" b="1" dirty="0" smtClean="0"/>
          </a:p>
          <a:p>
            <a:pPr lvl="0">
              <a:defRPr/>
            </a:pPr>
            <a:r>
              <a:rPr lang="en-US" sz="1600" b="1" dirty="0" smtClean="0"/>
              <a:t>Ethernet User/Net (S/W configurable)</a:t>
            </a:r>
            <a:r>
              <a:rPr lang="en-US" sz="1600" dirty="0" smtClean="0"/>
              <a:t>:</a:t>
            </a:r>
          </a:p>
          <a:p>
            <a:pPr marL="682625" lvl="1" indent="-225425">
              <a:buClr>
                <a:srgbClr val="C00000"/>
              </a:buClr>
              <a:buFontTx/>
              <a:buChar char="•"/>
            </a:pPr>
            <a:r>
              <a:rPr lang="en-US" sz="1600" dirty="0" smtClean="0"/>
              <a:t>4 FE UTP ports</a:t>
            </a:r>
          </a:p>
          <a:p>
            <a:pPr marL="682625" lvl="1" indent="-225425">
              <a:buClr>
                <a:srgbClr val="C00000"/>
              </a:buClr>
              <a:buFontTx/>
              <a:buChar char="•"/>
            </a:pPr>
            <a:r>
              <a:rPr lang="en-US" sz="1600" dirty="0" smtClean="0"/>
              <a:t>1 or 3 GbE UTP/SFP ports (ordering option)</a:t>
            </a:r>
            <a:endParaRPr lang="en-US" sz="1400" dirty="0" smtClean="0"/>
          </a:p>
          <a:p>
            <a:pPr lvl="0">
              <a:defRPr/>
            </a:pPr>
            <a:r>
              <a:rPr lang="en-US" sz="1600" b="1" dirty="0" smtClean="0"/>
              <a:t>Pseudowire Encapsulation</a:t>
            </a:r>
            <a:r>
              <a:rPr lang="en-US" sz="1600" dirty="0" smtClean="0"/>
              <a:t>: All standards supported (SAToP, CESoPSN, TDMoIP)</a:t>
            </a:r>
          </a:p>
          <a:p>
            <a:pPr lvl="0">
              <a:defRPr/>
            </a:pPr>
            <a:r>
              <a:rPr lang="en-US" sz="1600" b="1" dirty="0" smtClean="0"/>
              <a:t>Advanced clock recovery (OCXO)</a:t>
            </a:r>
            <a:r>
              <a:rPr lang="en-US" sz="1600" dirty="0" smtClean="0"/>
              <a:t>: Available by ordering option</a:t>
            </a:r>
          </a:p>
          <a:p>
            <a:pPr lvl="0">
              <a:defRPr/>
            </a:pPr>
            <a:r>
              <a:rPr lang="en-US" sz="1600" b="1" dirty="0" smtClean="0"/>
              <a:t>Ethernet Ring Protection</a:t>
            </a:r>
            <a:r>
              <a:rPr lang="en-US" sz="1600" dirty="0" smtClean="0"/>
              <a:t>: G.8032 standard protocol supported</a:t>
            </a:r>
          </a:p>
          <a:p>
            <a:pPr lvl="0">
              <a:defRPr/>
            </a:pPr>
            <a:r>
              <a:rPr lang="en-US" sz="1600" b="1" dirty="0" smtClean="0"/>
              <a:t>Management</a:t>
            </a:r>
            <a:r>
              <a:rPr lang="en-US" sz="1600" dirty="0" smtClean="0"/>
              <a:t>: EMS + Service Center (from RV-SC/</a:t>
            </a:r>
            <a:r>
              <a:rPr lang="en-US" sz="1600" dirty="0" err="1" smtClean="0"/>
              <a:t>TDMoIP</a:t>
            </a:r>
            <a:r>
              <a:rPr lang="en-US" sz="1600" dirty="0" smtClean="0"/>
              <a:t> v5.1)</a:t>
            </a:r>
          </a:p>
          <a:p>
            <a:pPr lvl="0">
              <a:defRPr/>
            </a:pPr>
            <a:r>
              <a:rPr lang="en-US" sz="1600" b="1" dirty="0" smtClean="0"/>
              <a:t>Power Supply:</a:t>
            </a:r>
            <a:r>
              <a:rPr lang="en-US" sz="1600" dirty="0" smtClean="0"/>
              <a:t> internal, wide-range AC/DC</a:t>
            </a:r>
          </a:p>
          <a:p>
            <a:pPr lvl="0">
              <a:defRPr/>
            </a:pPr>
            <a:r>
              <a:rPr lang="en-US" sz="1600" b="1" dirty="0" smtClean="0"/>
              <a:t>Enclosure</a:t>
            </a:r>
            <a:r>
              <a:rPr lang="en-US" sz="1600" dirty="0" smtClean="0"/>
              <a:t>: compact 1U, ½19”, metal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2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2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6" grpId="0" animBg="1" autoUpdateAnimBg="0"/>
      <p:bldP spid="92183" grpId="0" animBg="1" autoUpdateAnimBg="0"/>
      <p:bldP spid="92185" grpId="0" animBg="1" autoUpdateAnimBg="0"/>
      <p:bldP spid="11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IPmux-4LGE</a:t>
            </a:r>
            <a:br>
              <a:rPr lang="en-US" dirty="0" smtClean="0"/>
            </a:br>
            <a:r>
              <a:rPr lang="en-US" sz="2800" dirty="0" smtClean="0"/>
              <a:t>New Features in v2.0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75801" y="1308295"/>
          <a:ext cx="8348391" cy="4501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4462"/>
                <a:gridCol w="3335357"/>
                <a:gridCol w="3399698"/>
                <a:gridCol w="78874"/>
              </a:tblGrid>
              <a:tr h="274496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smtClean="0"/>
                        <a:t>Feature</a:t>
                      </a:r>
                      <a:endParaRPr lang="en-US" sz="1600" b="1" dirty="0"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53474" marR="53474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/>
                        <a:t>Description</a:t>
                      </a:r>
                      <a:endParaRPr lang="en-US" sz="1600" b="1" dirty="0"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53474" marR="53474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/>
                        <a:t>Customer Benefits</a:t>
                      </a:r>
                      <a:endParaRPr lang="en-US" sz="1600" b="1" dirty="0"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53474" marR="534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/>
                        <a:t> </a:t>
                      </a:r>
                      <a:endParaRPr lang="en-US" sz="900" dirty="0">
                        <a:latin typeface="Verdana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1620341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i="1" dirty="0" smtClean="0">
                          <a:solidFill>
                            <a:schemeClr val="tx2"/>
                          </a:solidFill>
                        </a:rPr>
                        <a:t>New:</a:t>
                      </a:r>
                    </a:p>
                    <a:p>
                      <a:r>
                        <a:rPr lang="en-US" sz="1400" b="1" dirty="0" smtClean="0"/>
                        <a:t>GbE/FE Interfaces</a:t>
                      </a:r>
                      <a:endParaRPr lang="en-US" sz="1400" b="1" dirty="0"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53474" marR="53474" marT="0" marB="0" anchor="ctr"/>
                </a:tc>
                <a:tc>
                  <a:txBody>
                    <a:bodyPr/>
                    <a:lstStyle/>
                    <a:p>
                      <a:pPr marL="160020" marR="0" indent="-160020" rtl="0"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Char char="-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dirty="0" smtClean="0"/>
                        <a:t>1 or 3 GbE ports (SFP/UTP)</a:t>
                      </a:r>
                    </a:p>
                    <a:p>
                      <a:pPr marL="160020" marR="0" indent="-160020" rtl="0"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Char char="-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dirty="0" smtClean="0"/>
                        <a:t>4 Fast Ethernet ports (UTP)</a:t>
                      </a:r>
                    </a:p>
                    <a:p>
                      <a:pPr marL="160020" marR="0" indent="-160020" rtl="0"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Char char="-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kern="1200" dirty="0" smtClean="0"/>
                        <a:t>All ports may serve as either network or user traffic ports (software configuration)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53474" marR="53474" marT="0" marB="0" anchor="ctr"/>
                </a:tc>
                <a:tc gridSpan="2">
                  <a:txBody>
                    <a:bodyPr/>
                    <a:lstStyle/>
                    <a:p>
                      <a:pPr marL="160020" marR="0" indent="-16002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kern="1200" dirty="0" smtClean="0"/>
                        <a:t>Flexibility of user and network equipment: GbE/FE, SFP/UTP</a:t>
                      </a:r>
                    </a:p>
                    <a:p>
                      <a:pPr marL="160020" marR="0" indent="-16002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kern="1200" dirty="0" smtClean="0"/>
                        <a:t>Port versatility: support different customer-network topologies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53474" marR="53474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06824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i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New:</a:t>
                      </a:r>
                    </a:p>
                    <a:p>
                      <a:r>
                        <a:rPr lang="en-US" sz="1400" b="1" dirty="0" smtClean="0"/>
                        <a:t>Ethernet Ring Protection (G.8032)</a:t>
                      </a:r>
                      <a:endParaRPr lang="en-US" sz="1400" b="1" dirty="0"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53474" marR="53474" marT="0" marB="0" anchor="ctr"/>
                </a:tc>
                <a:tc>
                  <a:txBody>
                    <a:bodyPr/>
                    <a:lstStyle/>
                    <a:p>
                      <a:pPr marL="160020" marR="0" indent="-16002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Char char="-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kern="1200" dirty="0" smtClean="0"/>
                        <a:t>Up to 16 nodes in a ring</a:t>
                      </a:r>
                    </a:p>
                    <a:p>
                      <a:pPr marL="160020" marR="0" indent="-16002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Char char="-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kern="1200" dirty="0" smtClean="0"/>
                        <a:t>Sub-50ms traffic switching (fiber)</a:t>
                      </a:r>
                      <a:r>
                        <a:rPr lang="en-US" sz="1400" kern="1200" baseline="0" dirty="0" smtClean="0"/>
                        <a:t> </a:t>
                      </a:r>
                      <a:endParaRPr lang="en-US" sz="1400" kern="1200" dirty="0" smtClean="0"/>
                    </a:p>
                    <a:p>
                      <a:pPr marL="160020" marR="0" indent="-16002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Char char="-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kern="1200" dirty="0" smtClean="0"/>
                        <a:t>Ring control messages run over a dedicated reserved VLAN</a:t>
                      </a:r>
                    </a:p>
                    <a:p>
                      <a:pPr marL="160020" marR="0" indent="-16002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Char char="-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kern="1200" dirty="0" smtClean="0"/>
                        <a:t>Broadcast storms and loops are prevented by blocking standby ports on the ring, and activating them only when detecting a ring failure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53474" marR="53474" marT="0" marB="0" anchor="ctr"/>
                </a:tc>
                <a:tc gridSpan="2">
                  <a:txBody>
                    <a:bodyPr/>
                    <a:lstStyle/>
                    <a:p>
                      <a:pPr marL="160020" marR="0" indent="-16002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kern="1200" dirty="0" smtClean="0"/>
                        <a:t>High resiliency, standard protocol</a:t>
                      </a:r>
                    </a:p>
                    <a:p>
                      <a:pPr marL="160020" marR="0" indent="-16002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kern="1200" dirty="0" smtClean="0"/>
                        <a:t>Easy replacement of obsolete SDH access</a:t>
                      </a:r>
                    </a:p>
                    <a:p>
                      <a:pPr marL="160020" marR="0" indent="-16002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kern="1200" dirty="0" smtClean="0"/>
                        <a:t>Ring topology without deploying new</a:t>
                      </a:r>
                      <a:r>
                        <a:rPr lang="en-US" sz="1400" kern="1200" baseline="0" dirty="0" smtClean="0"/>
                        <a:t> </a:t>
                      </a:r>
                      <a:r>
                        <a:rPr lang="en-US" sz="1400" kern="1200" dirty="0" smtClean="0"/>
                        <a:t>fiber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53474" marR="53474" marT="0" marB="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IPmux-4LGE</a:t>
            </a:r>
            <a:br>
              <a:rPr lang="en-US" dirty="0" smtClean="0"/>
            </a:br>
            <a:r>
              <a:rPr lang="en-US" sz="2800" dirty="0" smtClean="0"/>
              <a:t>New Features in v2.0 (cont.)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67269" y="1320805"/>
          <a:ext cx="7702370" cy="4915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4462"/>
                <a:gridCol w="3335357"/>
                <a:gridCol w="2832551"/>
              </a:tblGrid>
              <a:tr h="302978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smtClean="0"/>
                        <a:t>Feature</a:t>
                      </a:r>
                      <a:endParaRPr lang="en-US" sz="1600" b="1" dirty="0"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53474" marR="53474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/>
                        <a:t>Description</a:t>
                      </a:r>
                      <a:endParaRPr lang="en-US" sz="1600" b="1" dirty="0"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53474" marR="53474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/>
                        <a:t>Customer Benefits</a:t>
                      </a:r>
                      <a:endParaRPr lang="en-US" sz="1600" b="1" dirty="0"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53474" marR="53474" marT="0" marB="0" anchor="ctr"/>
                </a:tc>
              </a:tr>
              <a:tr h="2045099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i="1" dirty="0" smtClean="0">
                          <a:solidFill>
                            <a:schemeClr val="tx2"/>
                          </a:solidFill>
                        </a:rPr>
                        <a:t>New:</a:t>
                      </a:r>
                    </a:p>
                    <a:p>
                      <a:r>
                        <a:rPr lang="en-US" sz="1400" b="1" dirty="0" smtClean="0"/>
                        <a:t>SNTP</a:t>
                      </a:r>
                      <a:endParaRPr lang="en-US" sz="1400" b="1" dirty="0"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53474" marR="53474" marT="0" marB="0" anchor="ctr"/>
                </a:tc>
                <a:tc>
                  <a:txBody>
                    <a:bodyPr/>
                    <a:lstStyle/>
                    <a:p>
                      <a:pPr marL="160020" marR="0" indent="-16002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Char char="-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kern="1200" dirty="0" smtClean="0"/>
                        <a:t>Simple Network Time Protocol support for retrieving time &amp; date from an SNTP server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53474" marR="53474" marT="0" marB="0" anchor="ctr"/>
                </a:tc>
                <a:tc>
                  <a:txBody>
                    <a:bodyPr/>
                    <a:lstStyle/>
                    <a:p>
                      <a:pPr marL="160020" marR="0" indent="-16002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kern="1200" dirty="0" smtClean="0"/>
                        <a:t>Network-wide time reference for effective troubleshooting</a:t>
                      </a:r>
                    </a:p>
                    <a:p>
                      <a:pPr marL="160020" marR="0" indent="-16002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kern="1200" dirty="0" smtClean="0"/>
                        <a:t>No need for manual time configuration of each new device on the network </a:t>
                      </a:r>
                    </a:p>
                    <a:p>
                      <a:pPr marL="160020" marR="0" indent="-16002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kern="1200" dirty="0" smtClean="0"/>
                        <a:t>Centralized management of daylight saving time changes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53474" marR="53474" marT="0" marB="0" anchor="ctr"/>
                </a:tc>
              </a:tr>
              <a:tr h="795316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i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New:</a:t>
                      </a:r>
                    </a:p>
                    <a:p>
                      <a:r>
                        <a:rPr lang="en-US" sz="1400" b="1" dirty="0" smtClean="0"/>
                        <a:t>Net Inventory</a:t>
                      </a:r>
                      <a:endParaRPr lang="en-US" sz="1400" b="1" dirty="0"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53474" marR="53474" marT="0" marB="0" anchor="ctr"/>
                </a:tc>
                <a:tc>
                  <a:txBody>
                    <a:bodyPr/>
                    <a:lstStyle/>
                    <a:p>
                      <a:pPr marL="160020" marR="0" indent="-160020" rtl="0"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Char char="-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dirty="0" smtClean="0"/>
                        <a:t>Net inventory support per RFC-4133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53474" marR="53474" marT="0" marB="0" anchor="ctr"/>
                </a:tc>
                <a:tc>
                  <a:txBody>
                    <a:bodyPr/>
                    <a:lstStyle/>
                    <a:p>
                      <a:pPr marL="160020" marR="0" indent="-16002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dirty="0" smtClean="0"/>
                        <a:t>Device inventory management via </a:t>
                      </a:r>
                      <a:r>
                        <a:rPr lang="en-US" sz="1400" dirty="0" err="1" smtClean="0"/>
                        <a:t>RADview</a:t>
                      </a:r>
                      <a:r>
                        <a:rPr lang="en-US" sz="1400" dirty="0" smtClean="0"/>
                        <a:t> or any other RFC-4133 compliant NMS/OSS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53474" marR="53474" marT="0" marB="0" anchor="ctr"/>
                </a:tc>
              </a:tr>
              <a:tr h="114682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i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New:</a:t>
                      </a:r>
                    </a:p>
                    <a:p>
                      <a:r>
                        <a:rPr lang="en-US" sz="1400" b="1" dirty="0" smtClean="0"/>
                        <a:t>Dying Gasp</a:t>
                      </a:r>
                      <a:endParaRPr lang="en-US" sz="1400" b="1" dirty="0"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53474" marR="53474" marT="0" marB="0" anchor="ctr"/>
                </a:tc>
                <a:tc>
                  <a:txBody>
                    <a:bodyPr/>
                    <a:lstStyle/>
                    <a:p>
                      <a:pPr marL="160020" marR="0" indent="-16002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Char char="-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dirty="0" smtClean="0"/>
                        <a:t>SNMP trap sent is sent to management station upon power failure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53474" marR="53474" marT="0" marB="0" anchor="ctr"/>
                </a:tc>
                <a:tc>
                  <a:txBody>
                    <a:bodyPr/>
                    <a:lstStyle/>
                    <a:p>
                      <a:pPr marL="160020" marR="0" indent="-16002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dirty="0" smtClean="0"/>
                        <a:t>Allows network operator to monitor and take immediate action in the event of site/device power failures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53474" marR="53474" marT="0" marB="0" anchor="ctr"/>
                </a:tc>
              </a:tr>
              <a:tr h="624891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i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New:</a:t>
                      </a:r>
                    </a:p>
                    <a:p>
                      <a:pPr marL="0" marR="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Syslog</a:t>
                      </a:r>
                      <a:endParaRPr lang="en-US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0020" marR="0" indent="-16002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Char char="-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Alarms may be sent to a remote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Syslog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server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0020" marR="0" indent="-16002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Easy integration into a standard centralized alarm logging system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IPmux-4LGE</a:t>
            </a:r>
            <a:br>
              <a:rPr lang="en-US" dirty="0" smtClean="0"/>
            </a:br>
            <a:r>
              <a:rPr lang="en-US" sz="2800" dirty="0" smtClean="0"/>
              <a:t>Main Features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37523" y="1408162"/>
          <a:ext cx="8665802" cy="46204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5827"/>
                <a:gridCol w="3490930"/>
                <a:gridCol w="3569045"/>
              </a:tblGrid>
              <a:tr h="394161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1200" dirty="0"/>
                        <a:t>Feature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47286" marR="472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1200" dirty="0"/>
                        <a:t>Description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47286" marR="4728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1200" dirty="0"/>
                        <a:t>Customer Benefits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47286" marR="47286" marT="0" marB="0"/>
                </a:tc>
              </a:tr>
              <a:tr h="946709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kern="1200" dirty="0" smtClean="0"/>
                        <a:t>Multi-standard TDM Pseudowire ASIC Processor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7286" marR="47286" marT="0" marB="0" anchor="ctr"/>
                </a:tc>
                <a:tc>
                  <a:txBody>
                    <a:bodyPr/>
                    <a:lstStyle/>
                    <a:p>
                      <a:pPr marL="160020" marR="0" indent="-16002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Char char="-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kern="1200" dirty="0" smtClean="0"/>
                        <a:t>Supports all types of TDM Pseudowire standards in the market </a:t>
                      </a:r>
                    </a:p>
                    <a:p>
                      <a:pPr marL="160020" marR="0" indent="-16002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Char char="-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kern="1200" dirty="0" smtClean="0"/>
                        <a:t>Minimal processing delay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7286" marR="47286" marT="0" marB="0" anchor="ctr"/>
                </a:tc>
                <a:tc>
                  <a:txBody>
                    <a:bodyPr/>
                    <a:lstStyle/>
                    <a:p>
                      <a:pPr marL="160020" marR="0" lvl="0" indent="-16002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kern="1200" dirty="0" smtClean="0"/>
                        <a:t>Optimized hardware-based pseudowire and synchronization performance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7286" marR="47286" marT="0" marB="0" anchor="ctr"/>
                </a:tc>
              </a:tr>
              <a:tr h="631139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kern="1200" dirty="0" smtClean="0"/>
                        <a:t>Pseudowire Capacity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7286" marR="47286" marT="0" marB="0" anchor="ctr"/>
                </a:tc>
                <a:tc>
                  <a:txBody>
                    <a:bodyPr/>
                    <a:lstStyle/>
                    <a:p>
                      <a:pPr marL="160020" marR="0" indent="-16002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Char char="-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kern="1200" dirty="0" smtClean="0"/>
                        <a:t>64 PW connections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7286" marR="47286" marT="0" marB="0" anchor="ctr"/>
                </a:tc>
                <a:tc>
                  <a:txBody>
                    <a:bodyPr/>
                    <a:lstStyle/>
                    <a:p>
                      <a:pPr marL="160020" marR="0" lvl="0" indent="-16002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kern="1200" dirty="0" smtClean="0"/>
                        <a:t>Point-to-multipoint topology with up to 64 remote pseudowire gateways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7286" marR="47286" marT="0" marB="0" anchor="ctr"/>
                </a:tc>
              </a:tr>
              <a:tr h="1136051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kern="1200" dirty="0" smtClean="0"/>
                        <a:t>Advanced Adaptive Clock Recovery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7286" marR="47286" marT="0" marB="0" anchor="ctr"/>
                </a:tc>
                <a:tc>
                  <a:txBody>
                    <a:bodyPr/>
                    <a:lstStyle/>
                    <a:p>
                      <a:pPr marL="160020" marR="0" indent="-16002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Char char="-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kern="1200" dirty="0" smtClean="0"/>
                        <a:t>High quality TDM service under changing network loads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7286" marR="47286" marT="0" marB="0" anchor="ctr"/>
                </a:tc>
                <a:tc>
                  <a:txBody>
                    <a:bodyPr/>
                    <a:lstStyle/>
                    <a:p>
                      <a:pPr marL="160020" marR="0" lvl="0" indent="-16002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kern="1200" dirty="0" smtClean="0"/>
                        <a:t>New Adaptive Clock Recovery algorithm, greatly improving the ability to maintain high accuracy synchronization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7286" marR="47286" marT="0" marB="0" anchor="ctr"/>
                </a:tc>
              </a:tr>
              <a:tr h="650864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kern="1200" dirty="0" smtClean="0"/>
                        <a:t>Packet re-ordering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7286" marR="47286" marT="0" marB="0" anchor="ctr"/>
                </a:tc>
                <a:tc>
                  <a:txBody>
                    <a:bodyPr/>
                    <a:lstStyle/>
                    <a:p>
                      <a:pPr marL="160020" marR="0" indent="-16002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Char char="-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kern="1200" dirty="0" smtClean="0"/>
                        <a:t>Increased resiliency to misordered packets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7286" marR="47286" marT="0" marB="0" anchor="ctr"/>
                </a:tc>
                <a:tc>
                  <a:txBody>
                    <a:bodyPr/>
                    <a:lstStyle/>
                    <a:p>
                      <a:pPr marL="160020" marR="0" lvl="0" indent="-16002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kern="1200" dirty="0" smtClean="0"/>
                        <a:t>Ability to operate under dynamic IP network conditions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7286" marR="47286" marT="0" marB="0" anchor="ctr"/>
                </a:tc>
              </a:tr>
              <a:tr h="861505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kern="1200" dirty="0" smtClean="0"/>
                        <a:t>Ethernet Switching and Bridging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7286" marR="47286" marT="0" marB="0" anchor="ctr"/>
                </a:tc>
                <a:tc>
                  <a:txBody>
                    <a:bodyPr/>
                    <a:lstStyle/>
                    <a:p>
                      <a:pPr marL="160020" marR="0" indent="-16002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Char char="-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kern="1200" dirty="0" smtClean="0"/>
                        <a:t>802.1D switching (VLAN unaware)</a:t>
                      </a:r>
                    </a:p>
                    <a:p>
                      <a:pPr marL="160020" marR="0" indent="-16002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Char char="-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kern="1200" dirty="0" smtClean="0"/>
                        <a:t>802.1Q switching (VLAN aware)</a:t>
                      </a:r>
                    </a:p>
                    <a:p>
                      <a:pPr marL="160020" marR="0" indent="-16002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Char char="-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kern="1200" dirty="0" smtClean="0"/>
                        <a:t>802.1QinQ (VLAN stacking)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7286" marR="47286" marT="0" marB="0" anchor="ctr"/>
                </a:tc>
                <a:tc>
                  <a:txBody>
                    <a:bodyPr/>
                    <a:lstStyle/>
                    <a:p>
                      <a:pPr marL="160020" marR="0" lvl="0" indent="-16002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kern="1200" dirty="0" smtClean="0"/>
                        <a:t>Flexible bridging configuration supporting any Layer 2 network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7286" marR="47286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IPmux-4LGE</a:t>
            </a:r>
            <a:br>
              <a:rPr lang="en-US" dirty="0" smtClean="0"/>
            </a:br>
            <a:r>
              <a:rPr lang="en-US" sz="2800" dirty="0" smtClean="0"/>
              <a:t>Main Features (cont.)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37523" y="1422676"/>
          <a:ext cx="8665802" cy="45949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5827"/>
                <a:gridCol w="3490930"/>
                <a:gridCol w="3569045"/>
              </a:tblGrid>
              <a:tr h="345004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1200" dirty="0"/>
                        <a:t>Feature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47286" marR="47286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1200" dirty="0"/>
                        <a:t>Description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47286" marR="47286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1200" dirty="0"/>
                        <a:t>Customer Benefits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47286" marR="47286" marT="0" marB="0" anchor="ctr"/>
                </a:tc>
              </a:tr>
              <a:tr h="1116208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kern="1200" dirty="0" smtClean="0"/>
                        <a:t>Individual TDM Pseudowire Configuration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7286" marR="47286" marT="0" marB="0" anchor="ctr"/>
                </a:tc>
                <a:tc>
                  <a:txBody>
                    <a:bodyPr/>
                    <a:lstStyle/>
                    <a:p>
                      <a:pPr marL="160020" marR="0" indent="-16002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Char char="-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kern="1200" dirty="0" smtClean="0"/>
                        <a:t>Each pseudowire can be configured individually as TDMoIP, CESoPSN or SAToP 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7286" marR="47286" marT="0" marB="0" anchor="ctr"/>
                </a:tc>
                <a:tc>
                  <a:txBody>
                    <a:bodyPr/>
                    <a:lstStyle/>
                    <a:p>
                      <a:pPr marL="160020" marR="0" lvl="0" indent="-16002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kern="1200" dirty="0" smtClean="0"/>
                        <a:t>Service granularity for point-to-multipoint applications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7286" marR="47286" marT="0" marB="0" anchor="ctr"/>
                </a:tc>
              </a:tr>
              <a:tr h="1617207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kern="1200" dirty="0" smtClean="0"/>
                        <a:t>Bundle Granularity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7286" marR="47286" marT="0" marB="0" anchor="ctr"/>
                </a:tc>
                <a:tc>
                  <a:txBody>
                    <a:bodyPr/>
                    <a:lstStyle/>
                    <a:p>
                      <a:pPr marL="160020" marR="0" indent="-16002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Char char="-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kern="1200" dirty="0" smtClean="0"/>
                        <a:t>Each E1 may be split into up to 16 different PW connections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7286" marR="47286" marT="0" marB="0" anchor="ctr"/>
                </a:tc>
                <a:tc>
                  <a:txBody>
                    <a:bodyPr/>
                    <a:lstStyle/>
                    <a:p>
                      <a:pPr marL="160020" marR="0" indent="-16002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kern="1200" dirty="0" smtClean="0"/>
                        <a:t>Different timeslots or groups of timeslots can be assigned with different </a:t>
                      </a:r>
                      <a:r>
                        <a:rPr lang="en-US" sz="1400" kern="1200" dirty="0" err="1" smtClean="0"/>
                        <a:t>QoS</a:t>
                      </a:r>
                      <a:r>
                        <a:rPr lang="en-US" sz="1400" kern="1200" dirty="0" smtClean="0"/>
                        <a:t> profiles in the packet-switched network</a:t>
                      </a:r>
                    </a:p>
                    <a:p>
                      <a:pPr marL="160020" marR="0" indent="-16002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kern="1200" dirty="0" smtClean="0"/>
                        <a:t>Channel granularity in point-to-multipoint topologies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7286" marR="47286" marT="0" marB="0" anchor="ctr"/>
                </a:tc>
              </a:tr>
              <a:tr h="912734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kern="1200" dirty="0" smtClean="0"/>
                        <a:t>TDM Pseudowire OAM Connectivity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7286" marR="47286" marT="0" marB="0" anchor="ctr"/>
                </a:tc>
                <a:tc>
                  <a:txBody>
                    <a:bodyPr/>
                    <a:lstStyle/>
                    <a:p>
                      <a:pPr marL="160020" marR="0" indent="-16002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Char char="-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kern="1200" dirty="0" smtClean="0"/>
                        <a:t>OAM connectivity for detecting a valid connection with remote IPmux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7286" marR="47286" marT="0" marB="0" anchor="ctr"/>
                </a:tc>
                <a:tc>
                  <a:txBody>
                    <a:bodyPr/>
                    <a:lstStyle/>
                    <a:p>
                      <a:pPr marL="160020" marR="0" indent="-16002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kern="1200" dirty="0" smtClean="0"/>
                        <a:t>Ensures traffic continuity</a:t>
                      </a:r>
                    </a:p>
                    <a:p>
                      <a:pPr marL="160020" marR="0" indent="-16002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kern="1200" dirty="0" smtClean="0"/>
                        <a:t>Prevents network traffic load in case of connectivity loss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7286" marR="47286" marT="0" marB="0" anchor="ctr"/>
                </a:tc>
              </a:tr>
              <a:tr h="603758">
                <a:tc>
                  <a:txBody>
                    <a:bodyPr/>
                    <a:lstStyle/>
                    <a:p>
                      <a:pPr marL="0" marR="0" indent="-22860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None/>
                        <a:tabLst>
                          <a:tab pos="228600" algn="l"/>
                        </a:tabLst>
                      </a:pPr>
                      <a:r>
                        <a:rPr lang="en-US" sz="1400" b="1" kern="1200" dirty="0" smtClean="0"/>
                        <a:t>Network Management 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7286" marR="47286" marT="0" marB="0" anchor="ctr"/>
                </a:tc>
                <a:tc>
                  <a:txBody>
                    <a:bodyPr/>
                    <a:lstStyle/>
                    <a:p>
                      <a:pPr marL="160020" marR="0" indent="-16002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Char char="-"/>
                        <a:tabLst>
                          <a:tab pos="228600" algn="l"/>
                          <a:tab pos="457200" algn="l"/>
                        </a:tabLst>
                        <a:defRPr/>
                      </a:pPr>
                      <a:r>
                        <a:rPr lang="en-US" sz="1400" kern="1200" dirty="0" smtClean="0"/>
                        <a:t>Supported by </a:t>
                      </a:r>
                      <a:r>
                        <a:rPr lang="en-US" sz="1400" kern="1200" dirty="0" err="1" smtClean="0"/>
                        <a:t>RADview</a:t>
                      </a:r>
                      <a:r>
                        <a:rPr lang="en-US" sz="1400" kern="1200" dirty="0" smtClean="0"/>
                        <a:t>-EMS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7286" marR="47286" marT="0" marB="0" anchor="ctr"/>
                </a:tc>
                <a:tc>
                  <a:txBody>
                    <a:bodyPr/>
                    <a:lstStyle/>
                    <a:p>
                      <a:pPr marL="160020" marR="0" indent="-16002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itchFamily="34" charset="0"/>
                        <a:buChar char="•"/>
                        <a:tabLst>
                          <a:tab pos="228600" algn="l"/>
                          <a:tab pos="457200" algn="l"/>
                        </a:tabLst>
                        <a:defRPr/>
                      </a:pPr>
                      <a:r>
                        <a:rPr lang="en-US" sz="1400" kern="1200" dirty="0" smtClean="0"/>
                        <a:t>User-friendly device management and TDM pseudowire provisioning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7286" marR="47286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Comparison</a:t>
            </a:r>
            <a:br>
              <a:rPr lang="en-US" dirty="0" smtClean="0"/>
            </a:br>
            <a:r>
              <a:rPr lang="en-US" sz="2400" dirty="0" smtClean="0"/>
              <a:t>IPmux-2L/4L vs. IPmux-24</a:t>
            </a:r>
            <a:endParaRPr lang="en-US" sz="3200" dirty="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314325" y="1080886"/>
          <a:ext cx="8629650" cy="523500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50965"/>
                <a:gridCol w="1879846"/>
                <a:gridCol w="1855752"/>
                <a:gridCol w="1843087"/>
              </a:tblGrid>
              <a:tr h="5473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Feature</a:t>
                      </a:r>
                      <a:endParaRPr lang="en-US" sz="1600" dirty="0">
                        <a:latin typeface="+mn-lt"/>
                        <a:cs typeface="Arial" pitchFamily="34" charset="0"/>
                      </a:endParaRPr>
                    </a:p>
                  </a:txBody>
                  <a:tcPr marL="87420" marR="87420" marT="43710" marB="43710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IPmux-24</a:t>
                      </a:r>
                    </a:p>
                    <a:p>
                      <a:r>
                        <a:rPr lang="en-US" sz="1500" dirty="0" smtClean="0"/>
                        <a:t>(v3.5)</a:t>
                      </a:r>
                      <a:endParaRPr lang="en-US" sz="1100" b="0" dirty="0">
                        <a:latin typeface="+mn-lt"/>
                        <a:cs typeface="Arial" pitchFamily="34" charset="0"/>
                      </a:endParaRPr>
                    </a:p>
                  </a:txBody>
                  <a:tcPr marL="87420" marR="87420" marT="43710" marB="43710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IPmux-2L,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4L</a:t>
                      </a:r>
                    </a:p>
                    <a:p>
                      <a:r>
                        <a:rPr lang="en-US" sz="1500" dirty="0" smtClean="0"/>
                        <a:t>(v1.x)</a:t>
                      </a:r>
                      <a:endParaRPr lang="en-US" sz="1600" b="0" dirty="0">
                        <a:latin typeface="+mn-lt"/>
                        <a:cs typeface="Arial" pitchFamily="34" charset="0"/>
                      </a:endParaRPr>
                    </a:p>
                  </a:txBody>
                  <a:tcPr marL="87420" marR="87420" marT="43710" marB="43710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IPmux-4LGE</a:t>
                      </a:r>
                    </a:p>
                    <a:p>
                      <a:endParaRPr lang="en-US" sz="1600" dirty="0" smtClean="0"/>
                    </a:p>
                  </a:txBody>
                  <a:tcPr marL="87420" marR="87420" marT="43710" marB="43710" anchor="ctr"/>
                </a:tc>
              </a:tr>
              <a:tr h="271785">
                <a:tc>
                  <a:txBody>
                    <a:bodyPr/>
                    <a:lstStyle/>
                    <a:p>
                      <a:r>
                        <a:rPr lang="en-US" sz="1300" baseline="0" dirty="0" smtClean="0"/>
                        <a:t>E1/T1 ports</a:t>
                      </a:r>
                      <a:endParaRPr lang="en-US" sz="1300" b="1" dirty="0">
                        <a:latin typeface="+mn-lt"/>
                        <a:cs typeface="Arial" pitchFamily="34" charset="0"/>
                      </a:endParaRPr>
                    </a:p>
                  </a:txBody>
                  <a:tcPr marL="87420" marR="87420" marT="43710" marB="43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1,2,4 E1 or</a:t>
                      </a:r>
                      <a:r>
                        <a:rPr lang="en-US" sz="1300" kern="1200" dirty="0" smtClean="0"/>
                        <a:t> T1</a:t>
                      </a:r>
                      <a:endParaRPr lang="en-US" sz="13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87420" marR="87420" marT="43710" marB="43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1,2,4 E1</a:t>
                      </a:r>
                      <a:endParaRPr lang="en-US" sz="1300" dirty="0">
                        <a:latin typeface="+mn-lt"/>
                        <a:cs typeface="Arial" pitchFamily="34" charset="0"/>
                      </a:endParaRPr>
                    </a:p>
                  </a:txBody>
                  <a:tcPr marL="87420" marR="87420" marT="43710" marB="43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4 E1</a:t>
                      </a:r>
                      <a:endParaRPr lang="en-US" sz="1300" dirty="0">
                        <a:latin typeface="+mn-lt"/>
                        <a:cs typeface="Arial" pitchFamily="34" charset="0"/>
                      </a:endParaRPr>
                    </a:p>
                  </a:txBody>
                  <a:tcPr marL="87420" marR="87420" marT="43710" marB="43710" anchor="ctr"/>
                </a:tc>
              </a:tr>
              <a:tr h="271785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Net/User Ethernet</a:t>
                      </a:r>
                      <a:r>
                        <a:rPr lang="en-US" sz="1300" baseline="0" dirty="0" smtClean="0"/>
                        <a:t> ports</a:t>
                      </a:r>
                      <a:endParaRPr lang="en-US" sz="1300" b="1" dirty="0">
                        <a:latin typeface="+mn-lt"/>
                        <a:cs typeface="Arial" pitchFamily="34" charset="0"/>
                      </a:endParaRPr>
                    </a:p>
                  </a:txBody>
                  <a:tcPr marL="87420" marR="87420" marT="43710" marB="43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kern="1200" dirty="0" smtClean="0"/>
                        <a:t>3 GbE </a:t>
                      </a:r>
                      <a:r>
                        <a:rPr lang="en-US" sz="1300" dirty="0" smtClean="0"/>
                        <a:t>or 3 FE</a:t>
                      </a:r>
                      <a:endParaRPr lang="en-US" sz="1300" dirty="0">
                        <a:latin typeface="+mn-lt"/>
                        <a:cs typeface="Arial" pitchFamily="34" charset="0"/>
                      </a:endParaRPr>
                    </a:p>
                  </a:txBody>
                  <a:tcPr marL="87420" marR="87420" marT="43710" marB="43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3 FE</a:t>
                      </a:r>
                      <a:endParaRPr lang="en-US" sz="1300" dirty="0">
                        <a:latin typeface="+mn-lt"/>
                        <a:cs typeface="Arial" pitchFamily="34" charset="0"/>
                      </a:endParaRPr>
                    </a:p>
                  </a:txBody>
                  <a:tcPr marL="87420" marR="87420" marT="43710" marB="43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4 FE + </a:t>
                      </a:r>
                      <a:r>
                        <a:rPr lang="en-US" sz="1300" kern="1200" dirty="0" smtClean="0"/>
                        <a:t>1 or 3 GbE</a:t>
                      </a:r>
                      <a:endParaRPr lang="en-US" sz="13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87420" marR="87420" marT="43710" marB="43710" anchor="ctr"/>
                </a:tc>
              </a:tr>
              <a:tr h="43135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MEF-14,</a:t>
                      </a:r>
                      <a:r>
                        <a:rPr lang="en-US" sz="1200" baseline="0" dirty="0" smtClean="0"/>
                        <a:t> MEF-</a:t>
                      </a:r>
                      <a:r>
                        <a:rPr lang="en-US" sz="1200" dirty="0" smtClean="0"/>
                        <a:t>9 (EPL), OAM-CFM (802.1ag/Y.1731), Link OAM (802.3ah) </a:t>
                      </a:r>
                      <a:endParaRPr lang="en-US" sz="1200" b="1" dirty="0">
                        <a:latin typeface="+mn-lt"/>
                        <a:cs typeface="Arial" pitchFamily="34" charset="0"/>
                      </a:endParaRPr>
                    </a:p>
                  </a:txBody>
                  <a:tcPr marL="87420" marR="87420" marT="43710" marB="4371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 smtClean="0"/>
                        <a:t>+</a:t>
                      </a:r>
                      <a:endParaRPr lang="en-US" sz="12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87420" marR="87420" marT="43710" marB="43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-</a:t>
                      </a:r>
                      <a:endParaRPr lang="en-US" sz="1300" b="1" dirty="0">
                        <a:latin typeface="+mn-lt"/>
                        <a:cs typeface="Arial" pitchFamily="34" charset="0"/>
                      </a:endParaRPr>
                    </a:p>
                  </a:txBody>
                  <a:tcPr marL="87420" marR="87420" marT="43710" marB="43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-</a:t>
                      </a:r>
                      <a:endParaRPr lang="en-US" sz="1300" b="1" dirty="0">
                        <a:latin typeface="+mn-lt"/>
                        <a:cs typeface="Arial" pitchFamily="34" charset="0"/>
                      </a:endParaRPr>
                    </a:p>
                  </a:txBody>
                  <a:tcPr marL="87420" marR="87420" marT="43710" marB="43710" anchor="ctr"/>
                </a:tc>
              </a:tr>
              <a:tr h="271785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Advanced clock recovery option (OCXO)</a:t>
                      </a:r>
                      <a:endParaRPr lang="en-US" sz="1300" b="1" dirty="0">
                        <a:latin typeface="+mn-lt"/>
                        <a:cs typeface="Arial" pitchFamily="34" charset="0"/>
                      </a:endParaRPr>
                    </a:p>
                  </a:txBody>
                  <a:tcPr marL="87420" marR="87420" marT="43710" marB="4371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 smtClean="0"/>
                        <a:t>+</a:t>
                      </a:r>
                      <a:endParaRPr lang="en-US" sz="12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87420" marR="87420" marT="43710" marB="4371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300" kern="1200" dirty="0" smtClean="0"/>
                        <a:t>+ (4L only)</a:t>
                      </a:r>
                      <a:endParaRPr lang="en-US" sz="13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87420" marR="87420" marT="43710" marB="4371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300" b="1" kern="1200" dirty="0" smtClean="0"/>
                        <a:t>+</a:t>
                      </a:r>
                      <a:endParaRPr lang="en-US" sz="13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87420" marR="87420" marT="43710" marB="43710" anchor="ctr"/>
                </a:tc>
              </a:tr>
              <a:tr h="271785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Temperature hardened option</a:t>
                      </a:r>
                      <a:endParaRPr lang="en-US" sz="1300" b="1" dirty="0">
                        <a:latin typeface="+mn-lt"/>
                        <a:cs typeface="Arial" pitchFamily="34" charset="0"/>
                      </a:endParaRPr>
                    </a:p>
                  </a:txBody>
                  <a:tcPr marL="87420" marR="87420" marT="43710" marB="4371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 smtClean="0"/>
                        <a:t>+</a:t>
                      </a:r>
                      <a:endParaRPr lang="en-US" sz="12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87420" marR="87420" marT="43710" marB="43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-</a:t>
                      </a:r>
                      <a:endParaRPr lang="en-US" sz="1300" b="1" dirty="0">
                        <a:latin typeface="+mn-lt"/>
                        <a:cs typeface="Arial" pitchFamily="34" charset="0"/>
                      </a:endParaRPr>
                    </a:p>
                  </a:txBody>
                  <a:tcPr marL="87420" marR="87420" marT="43710" marB="4371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1" dirty="0" smtClean="0"/>
                        <a:t>                     + </a:t>
                      </a:r>
                      <a:r>
                        <a:rPr lang="en-US" sz="1300" b="1" baseline="0" dirty="0" smtClean="0"/>
                        <a:t>    ***</a:t>
                      </a:r>
                      <a:endParaRPr lang="en-US" sz="1300" b="1" dirty="0">
                        <a:latin typeface="+mn-lt"/>
                        <a:cs typeface="Arial" pitchFamily="34" charset="0"/>
                      </a:endParaRPr>
                    </a:p>
                  </a:txBody>
                  <a:tcPr marL="87420" marR="87420" marT="43710" marB="43710" anchor="ctr"/>
                </a:tc>
              </a:tr>
              <a:tr h="271785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Metal enclosure</a:t>
                      </a:r>
                      <a:endParaRPr lang="en-US" sz="1300" b="1" dirty="0">
                        <a:latin typeface="+mn-lt"/>
                        <a:cs typeface="Arial" pitchFamily="34" charset="0"/>
                      </a:endParaRPr>
                    </a:p>
                  </a:txBody>
                  <a:tcPr marL="87420" marR="87420" marT="43710" marB="4371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 smtClean="0"/>
                        <a:t>+</a:t>
                      </a:r>
                      <a:endParaRPr lang="en-US" sz="12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87420" marR="87420" marT="43710" marB="43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-</a:t>
                      </a:r>
                      <a:endParaRPr lang="en-US" sz="1300" b="1" dirty="0">
                        <a:latin typeface="+mn-lt"/>
                        <a:cs typeface="Arial" pitchFamily="34" charset="0"/>
                      </a:endParaRPr>
                    </a:p>
                  </a:txBody>
                  <a:tcPr marL="87420" marR="87420" marT="43710" marB="4371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300" b="1" kern="1200" dirty="0" smtClean="0"/>
                        <a:t>+</a:t>
                      </a:r>
                      <a:endParaRPr lang="en-US" sz="13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87420" marR="87420" marT="43710" marB="43710" anchor="ctr"/>
                </a:tc>
              </a:tr>
              <a:tr h="460361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Real-time clock, alarm port, external clock</a:t>
                      </a:r>
                      <a:endParaRPr lang="en-US" sz="1300" b="1" dirty="0">
                        <a:latin typeface="+mn-lt"/>
                        <a:cs typeface="Arial" pitchFamily="34" charset="0"/>
                      </a:endParaRPr>
                    </a:p>
                  </a:txBody>
                  <a:tcPr marL="87420" marR="87420" marT="43710" marB="4371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 smtClean="0"/>
                        <a:t>+</a:t>
                      </a:r>
                      <a:endParaRPr lang="en-US" sz="12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87420" marR="87420" marT="43710" marB="43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-</a:t>
                      </a:r>
                      <a:endParaRPr lang="en-US" sz="1300" b="1" dirty="0">
                        <a:latin typeface="+mn-lt"/>
                        <a:cs typeface="Arial" pitchFamily="34" charset="0"/>
                      </a:endParaRPr>
                    </a:p>
                  </a:txBody>
                  <a:tcPr marL="87420" marR="87420" marT="43710" marB="43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-</a:t>
                      </a:r>
                      <a:endParaRPr lang="en-US" sz="1300" b="1" dirty="0">
                        <a:latin typeface="+mn-lt"/>
                        <a:cs typeface="Arial" pitchFamily="34" charset="0"/>
                      </a:endParaRPr>
                    </a:p>
                  </a:txBody>
                  <a:tcPr marL="87420" marR="87420" marT="43710" marB="43710" anchor="ctr"/>
                </a:tc>
              </a:tr>
              <a:tr h="271785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G.8032 Ethernet Ring Protection</a:t>
                      </a:r>
                      <a:endParaRPr lang="en-US" sz="1300" b="1" dirty="0">
                        <a:latin typeface="+mn-lt"/>
                        <a:cs typeface="Arial" pitchFamily="34" charset="0"/>
                      </a:endParaRPr>
                    </a:p>
                  </a:txBody>
                  <a:tcPr marL="87420" marR="87420" marT="43710" marB="4371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 smtClean="0"/>
                        <a:t>+</a:t>
                      </a:r>
                      <a:endParaRPr lang="en-US" sz="12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87420" marR="87420" marT="43710" marB="43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-</a:t>
                      </a:r>
                      <a:endParaRPr lang="en-US" sz="1300" b="1" dirty="0">
                        <a:latin typeface="+mn-lt"/>
                        <a:cs typeface="Arial" pitchFamily="34" charset="0"/>
                      </a:endParaRPr>
                    </a:p>
                  </a:txBody>
                  <a:tcPr marL="87420" marR="87420" marT="43710" marB="4371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300" b="1" kern="1200" dirty="0" smtClean="0"/>
                        <a:t>+</a:t>
                      </a:r>
                      <a:endParaRPr lang="en-US" sz="13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87420" marR="87420" marT="43710" marB="43710" anchor="ctr"/>
                </a:tc>
              </a:tr>
              <a:tr h="271785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Serial port (Nx64k, X.21/V.35/V.36/V.24)</a:t>
                      </a:r>
                      <a:endParaRPr lang="en-US" sz="1300" b="1" dirty="0">
                        <a:latin typeface="+mn-lt"/>
                        <a:cs typeface="Arial" pitchFamily="34" charset="0"/>
                      </a:endParaRPr>
                    </a:p>
                  </a:txBody>
                  <a:tcPr marL="87420" marR="87420" marT="43710" marB="43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-</a:t>
                      </a:r>
                      <a:endParaRPr lang="en-US" sz="1200" b="1" dirty="0">
                        <a:latin typeface="+mn-lt"/>
                        <a:cs typeface="Arial" pitchFamily="34" charset="0"/>
                      </a:endParaRPr>
                    </a:p>
                  </a:txBody>
                  <a:tcPr marL="87420" marR="87420" marT="43710" marB="4371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300" kern="1200" dirty="0" smtClean="0"/>
                        <a:t>+ (2L only)</a:t>
                      </a:r>
                      <a:endParaRPr lang="en-US" sz="13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87420" marR="87420" marT="43710" marB="43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-</a:t>
                      </a:r>
                      <a:endParaRPr lang="en-US" sz="1300" b="1" dirty="0">
                        <a:latin typeface="+mn-lt"/>
                        <a:cs typeface="Arial" pitchFamily="34" charset="0"/>
                      </a:endParaRPr>
                    </a:p>
                  </a:txBody>
                  <a:tcPr marL="87420" marR="87420" marT="43710" marB="43710" anchor="ctr"/>
                </a:tc>
              </a:tr>
              <a:tr h="271785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Uplink port redundancy (802.3ad-LAG)</a:t>
                      </a:r>
                      <a:endParaRPr lang="en-US" sz="1300" b="1" dirty="0">
                        <a:latin typeface="+mn-lt"/>
                        <a:cs typeface="Arial" pitchFamily="34" charset="0"/>
                      </a:endParaRPr>
                    </a:p>
                  </a:txBody>
                  <a:tcPr marL="87420" marR="87420" marT="43710" marB="43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 smtClean="0"/>
                        <a:t>+</a:t>
                      </a:r>
                      <a:endParaRPr lang="en-US" sz="12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87420" marR="87420" marT="43710" marB="43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-</a:t>
                      </a:r>
                      <a:endParaRPr lang="en-US" sz="1300" b="1" dirty="0">
                        <a:latin typeface="+mn-lt"/>
                        <a:cs typeface="Arial" pitchFamily="34" charset="0"/>
                      </a:endParaRPr>
                    </a:p>
                  </a:txBody>
                  <a:tcPr marL="87420" marR="87420" marT="43710" marB="43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-</a:t>
                      </a:r>
                      <a:endParaRPr lang="en-US" sz="1300" b="1" dirty="0">
                        <a:latin typeface="+mn-lt"/>
                        <a:cs typeface="Arial" pitchFamily="34" charset="0"/>
                      </a:endParaRPr>
                    </a:p>
                  </a:txBody>
                  <a:tcPr marL="87420" marR="87420" marT="43710" marB="43710" anchor="ctr"/>
                </a:tc>
              </a:tr>
              <a:tr h="271785">
                <a:tc>
                  <a:txBody>
                    <a:bodyPr/>
                    <a:lstStyle/>
                    <a:p>
                      <a:r>
                        <a:rPr lang="en-US" sz="1300" dirty="0" err="1" smtClean="0"/>
                        <a:t>Pseudowire</a:t>
                      </a:r>
                      <a:r>
                        <a:rPr lang="en-US" sz="1300" dirty="0" smtClean="0"/>
                        <a:t> redundancy</a:t>
                      </a:r>
                      <a:endParaRPr lang="en-US" sz="1300" b="1" dirty="0">
                        <a:latin typeface="+mn-lt"/>
                        <a:cs typeface="Arial" pitchFamily="34" charset="0"/>
                      </a:endParaRPr>
                    </a:p>
                  </a:txBody>
                  <a:tcPr marL="87420" marR="87420" marT="43710" marB="43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 smtClean="0"/>
                        <a:t>+</a:t>
                      </a:r>
                      <a:endParaRPr lang="en-US" sz="12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87420" marR="87420" marT="43710" marB="43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-</a:t>
                      </a:r>
                      <a:endParaRPr lang="en-US" sz="1300" b="1" dirty="0">
                        <a:latin typeface="+mn-lt"/>
                        <a:cs typeface="Arial" pitchFamily="34" charset="0"/>
                      </a:endParaRPr>
                    </a:p>
                  </a:txBody>
                  <a:tcPr marL="87420" marR="87420" marT="43710" marB="43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-</a:t>
                      </a:r>
                      <a:endParaRPr lang="en-US" sz="1300" b="1" dirty="0">
                        <a:latin typeface="+mn-lt"/>
                        <a:cs typeface="Arial" pitchFamily="34" charset="0"/>
                      </a:endParaRPr>
                    </a:p>
                  </a:txBody>
                  <a:tcPr marL="87420" marR="87420" marT="43710" marB="43710" anchor="ctr"/>
                </a:tc>
              </a:tr>
              <a:tr h="605420">
                <a:tc>
                  <a:txBody>
                    <a:bodyPr/>
                    <a:lstStyle/>
                    <a:p>
                      <a:r>
                        <a:rPr lang="en-US" sz="1300" b="1" dirty="0" smtClean="0">
                          <a:latin typeface="+mn-lt"/>
                          <a:cs typeface="Arial" pitchFamily="34" charset="0"/>
                        </a:rPr>
                        <a:t>Management</a:t>
                      </a:r>
                      <a:endParaRPr lang="en-US" sz="1300" b="1" dirty="0">
                        <a:latin typeface="+mn-lt"/>
                        <a:cs typeface="Arial" pitchFamily="34" charset="0"/>
                      </a:endParaRPr>
                    </a:p>
                  </a:txBody>
                  <a:tcPr marL="87420" marR="87420" marT="43710" marB="43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n-lt"/>
                          <a:cs typeface="Arial" pitchFamily="34" charset="0"/>
                        </a:rPr>
                        <a:t>RV-SC/TDMOIP;</a:t>
                      </a:r>
                      <a:r>
                        <a:rPr lang="en-US" sz="1200" baseline="0" dirty="0" smtClean="0"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sz="1200" dirty="0" smtClean="0">
                          <a:latin typeface="+mn-lt"/>
                          <a:cs typeface="Arial" pitchFamily="34" charset="0"/>
                        </a:rPr>
                        <a:t>RV-EMS*</a:t>
                      </a:r>
                    </a:p>
                    <a:p>
                      <a:pPr algn="ctr"/>
                      <a:r>
                        <a:rPr lang="en-US" sz="1200" dirty="0" smtClean="0">
                          <a:latin typeface="+mn-lt"/>
                          <a:cs typeface="Arial" pitchFamily="34" charset="0"/>
                        </a:rPr>
                        <a:t>SNMPv3</a:t>
                      </a:r>
                      <a:endParaRPr 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87420" marR="87420" marT="43710" marB="4371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+mn-lt"/>
                          <a:cs typeface="Arial" pitchFamily="34" charset="0"/>
                        </a:rPr>
                        <a:t>RV-SC/TDMOIP**; RV-EMS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+mn-lt"/>
                          <a:cs typeface="Arial" pitchFamily="34" charset="0"/>
                        </a:rPr>
                        <a:t>SNMPv1/v2c</a:t>
                      </a:r>
                    </a:p>
                  </a:txBody>
                  <a:tcPr marL="87420" marR="87420" marT="43710" marB="4371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+mn-lt"/>
                          <a:cs typeface="Arial" pitchFamily="34" charset="0"/>
                        </a:rPr>
                        <a:t>RV-SC/TDMOIP**;</a:t>
                      </a:r>
                      <a:r>
                        <a:rPr lang="en-US" sz="1200" baseline="0" dirty="0" smtClean="0"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sz="1200" dirty="0" smtClean="0">
                          <a:latin typeface="+mn-lt"/>
                          <a:cs typeface="Arial" pitchFamily="34" charset="0"/>
                        </a:rPr>
                        <a:t>RV-EMS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+mn-lt"/>
                          <a:cs typeface="Arial" pitchFamily="34" charset="0"/>
                        </a:rPr>
                        <a:t>SNMPv1/v2c</a:t>
                      </a:r>
                    </a:p>
                  </a:txBody>
                  <a:tcPr marL="87420" marR="87420" marT="43710" marB="43710" anchor="ctr"/>
                </a:tc>
              </a:tr>
              <a:tr h="270231">
                <a:tc>
                  <a:txBody>
                    <a:bodyPr/>
                    <a:lstStyle/>
                    <a:p>
                      <a:r>
                        <a:rPr lang="en-US" sz="1300" b="1" dirty="0" smtClean="0">
                          <a:latin typeface="+mn-lt"/>
                          <a:cs typeface="Arial" pitchFamily="34" charset="0"/>
                        </a:rPr>
                        <a:t>SSH, SSL, RADIUS</a:t>
                      </a:r>
                      <a:endParaRPr lang="en-US" sz="1300" b="1" dirty="0">
                        <a:latin typeface="+mn-lt"/>
                        <a:cs typeface="Arial" pitchFamily="34" charset="0"/>
                      </a:endParaRPr>
                    </a:p>
                  </a:txBody>
                  <a:tcPr marL="87420" marR="87420" marT="43710" marB="4371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en-US" sz="13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420" marR="87420" marT="43710" marB="4371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13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420" marR="87420" marT="43710" marB="4371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13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420" marR="87420" marT="43710" marB="43710" anchor="ctr"/>
                </a:tc>
              </a:tr>
              <a:tr h="271785">
                <a:tc>
                  <a:txBody>
                    <a:bodyPr/>
                    <a:lstStyle/>
                    <a:p>
                      <a:r>
                        <a:rPr lang="en-US" sz="1300" b="1" dirty="0" err="1" smtClean="0">
                          <a:latin typeface="+mn-lt"/>
                          <a:cs typeface="Arial" pitchFamily="34" charset="0"/>
                        </a:rPr>
                        <a:t>Syslog</a:t>
                      </a:r>
                      <a:endParaRPr lang="en-US" sz="1300" b="1" dirty="0">
                        <a:latin typeface="+mn-lt"/>
                        <a:cs typeface="Arial" pitchFamily="34" charset="0"/>
                      </a:endParaRPr>
                    </a:p>
                  </a:txBody>
                  <a:tcPr marL="87420" marR="87420" marT="43710" marB="4371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en-US" sz="13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420" marR="87420" marT="43710" marB="4371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13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420" marR="87420" marT="43710" marB="4371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en-US" sz="13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420" marR="87420" marT="43710" marB="43710" anchor="ctr"/>
                </a:tc>
              </a:tr>
            </a:tbl>
          </a:graphicData>
        </a:graphic>
      </p:graphicFrame>
      <p:pic>
        <p:nvPicPr>
          <p:cNvPr id="6" name="Picture 5" descr="IPmux-24_met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50798" y="1260734"/>
            <a:ext cx="600354" cy="310786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67302" y="1297750"/>
            <a:ext cx="615134" cy="280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Ipmux-2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0593" y="1324616"/>
            <a:ext cx="652286" cy="26122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67785" y="6304464"/>
            <a:ext cx="519074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b="0" dirty="0" smtClean="0">
                <a:solidFill>
                  <a:srgbClr val="000000"/>
                </a:solidFill>
                <a:latin typeface="Calibri"/>
              </a:rPr>
              <a:t>*Basic shelf-view support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b="0" dirty="0" smtClean="0">
                <a:solidFill>
                  <a:srgbClr val="000000"/>
                </a:solidFill>
                <a:latin typeface="Calibri"/>
              </a:rPr>
              <a:t>**RV-SC/TDMOIP </a:t>
            </a:r>
            <a:r>
              <a:rPr lang="en-US" sz="1100" b="0" dirty="0" err="1" smtClean="0">
                <a:solidFill>
                  <a:srgbClr val="000000"/>
                </a:solidFill>
                <a:latin typeface="Calibri"/>
              </a:rPr>
              <a:t>ver</a:t>
            </a:r>
            <a:r>
              <a:rPr lang="en-US" sz="1100" b="0" dirty="0" smtClean="0">
                <a:solidFill>
                  <a:srgbClr val="000000"/>
                </a:solidFill>
                <a:latin typeface="Calibri"/>
              </a:rPr>
              <a:t> 5.1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b="0" dirty="0" smtClean="0">
                <a:solidFill>
                  <a:srgbClr val="000000"/>
                </a:solidFill>
                <a:latin typeface="Calibri"/>
              </a:rPr>
              <a:t>***available per project</a:t>
            </a:r>
            <a:endParaRPr lang="en-US" sz="1100" b="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39079" y="2318991"/>
            <a:ext cx="6273350" cy="1785453"/>
          </a:xfrm>
        </p:spPr>
        <p:txBody>
          <a:bodyPr/>
          <a:lstStyle/>
          <a:p>
            <a:r>
              <a:rPr lang="en-US" sz="4800" dirty="0" smtClean="0"/>
              <a:t>IPmux-16L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175" y="1237832"/>
            <a:ext cx="8654825" cy="2399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IPmux-16L (v1.0B)</a:t>
            </a:r>
            <a:br>
              <a:rPr lang="en-US" dirty="0" smtClean="0"/>
            </a:br>
            <a:r>
              <a:rPr lang="en-US" sz="2400" dirty="0" smtClean="0"/>
              <a:t> TDM Pseudowire Access/Aggregation Gateway</a:t>
            </a:r>
            <a:endParaRPr lang="en-US" dirty="0" smtClean="0"/>
          </a:p>
        </p:txBody>
      </p:sp>
      <p:sp>
        <p:nvSpPr>
          <p:cNvPr id="28676" name="Content Placeholder 4"/>
          <p:cNvSpPr>
            <a:spLocks noGrp="1"/>
          </p:cNvSpPr>
          <p:nvPr>
            <p:ph type="body" sz="quarter" idx="10"/>
          </p:nvPr>
        </p:nvSpPr>
        <p:spPr>
          <a:xfrm>
            <a:off x="446533" y="3907552"/>
            <a:ext cx="8507462" cy="2529368"/>
          </a:xfrm>
        </p:spPr>
        <p:txBody>
          <a:bodyPr/>
          <a:lstStyle/>
          <a:p>
            <a:pPr eaLnBrk="1" hangingPunct="1">
              <a:buNone/>
            </a:pPr>
            <a:r>
              <a:rPr lang="en-US" sz="1600" b="1" u="sng" dirty="0" smtClean="0"/>
              <a:t>Main Features</a:t>
            </a:r>
            <a:r>
              <a:rPr lang="en-US" sz="1600" b="1" dirty="0" smtClean="0"/>
              <a:t>:</a:t>
            </a:r>
          </a:p>
          <a:p>
            <a:pPr eaLnBrk="1" hangingPunct="1"/>
            <a:r>
              <a:rPr lang="en-US" sz="1600" b="1" dirty="0" smtClean="0"/>
              <a:t>TDM User: </a:t>
            </a:r>
            <a:r>
              <a:rPr lang="en-US" sz="1600" dirty="0" smtClean="0"/>
              <a:t>8/16 E1 ports (ordering option)</a:t>
            </a:r>
            <a:endParaRPr lang="en-US" sz="1600" b="1" dirty="0" smtClean="0"/>
          </a:p>
          <a:p>
            <a:pPr eaLnBrk="1" hangingPunct="1"/>
            <a:r>
              <a:rPr lang="en-US" sz="1600" b="1" dirty="0" smtClean="0"/>
              <a:t>Ethernet User/Net (S/W configurable)</a:t>
            </a:r>
            <a:r>
              <a:rPr lang="en-US" sz="1600" dirty="0" smtClean="0"/>
              <a:t>: up to 6 ports (3 FE + 3 GbE, SFP/UTP - ordering option)</a:t>
            </a:r>
            <a:endParaRPr lang="en-US" sz="1400" dirty="0" smtClean="0"/>
          </a:p>
          <a:p>
            <a:r>
              <a:rPr lang="en-US" sz="1600" b="1" dirty="0" smtClean="0"/>
              <a:t>Pseudowire Encapsulation</a:t>
            </a:r>
            <a:r>
              <a:rPr lang="en-US" sz="1600" dirty="0" smtClean="0"/>
              <a:t>: All standards supported (SAToP, CESoPSN, TDMoIP)</a:t>
            </a:r>
          </a:p>
          <a:p>
            <a:r>
              <a:rPr lang="en-US" sz="1600" b="1" dirty="0" smtClean="0"/>
              <a:t>Advanced clock recovery (OCXO)</a:t>
            </a:r>
            <a:r>
              <a:rPr lang="en-US" sz="1600" dirty="0" smtClean="0"/>
              <a:t>: Available (ordering option)</a:t>
            </a:r>
          </a:p>
          <a:p>
            <a:r>
              <a:rPr lang="en-US" sz="1600" b="1" dirty="0" smtClean="0"/>
              <a:t>Ethernet Ring Protection</a:t>
            </a:r>
            <a:r>
              <a:rPr lang="en-US" sz="1600" dirty="0" smtClean="0"/>
              <a:t>: G.8032 standard protocol supported</a:t>
            </a:r>
          </a:p>
          <a:p>
            <a:pPr eaLnBrk="1" hangingPunct="1"/>
            <a:r>
              <a:rPr lang="en-US" sz="1600" b="1" dirty="0" smtClean="0"/>
              <a:t>Management</a:t>
            </a:r>
            <a:r>
              <a:rPr lang="en-US" sz="1600" dirty="0" smtClean="0"/>
              <a:t>: EMS-based</a:t>
            </a:r>
          </a:p>
          <a:p>
            <a:pPr eaLnBrk="1" hangingPunct="1"/>
            <a:r>
              <a:rPr lang="en-US" sz="1600" b="1" dirty="0" smtClean="0"/>
              <a:t>Enclosure</a:t>
            </a:r>
            <a:r>
              <a:rPr lang="en-US" sz="1600" dirty="0" smtClean="0"/>
              <a:t>: 1U, 19”, metal</a:t>
            </a:r>
          </a:p>
        </p:txBody>
      </p:sp>
      <p:sp>
        <p:nvSpPr>
          <p:cNvPr id="9" name="AutoShape 17"/>
          <p:cNvSpPr>
            <a:spLocks noChangeArrowheads="1"/>
          </p:cNvSpPr>
          <p:nvPr/>
        </p:nvSpPr>
        <p:spPr bwMode="auto">
          <a:xfrm>
            <a:off x="1056510" y="1566173"/>
            <a:ext cx="1735348" cy="308639"/>
          </a:xfrm>
          <a:prstGeom prst="wedgeRoundRectCallout">
            <a:avLst>
              <a:gd name="adj1" fmla="val -45772"/>
              <a:gd name="adj2" fmla="val 126999"/>
              <a:gd name="adj3" fmla="val 16667"/>
            </a:avLst>
          </a:prstGeom>
          <a:solidFill>
            <a:schemeClr val="accent3">
              <a:lumMod val="40000"/>
              <a:lumOff val="60000"/>
              <a:alpha val="50195"/>
            </a:schemeClr>
          </a:solidFill>
          <a:ln w="12700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1422" tIns="45711" rIns="91422" bIns="45711" anchor="ctr"/>
          <a:lstStyle/>
          <a:p>
            <a:pPr algn="ctr">
              <a:defRPr/>
            </a:pP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Terminal Control</a:t>
            </a:r>
            <a:endParaRPr lang="en-US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15"/>
          <p:cNvSpPr>
            <a:spLocks noChangeArrowheads="1"/>
          </p:cNvSpPr>
          <p:nvPr/>
        </p:nvSpPr>
        <p:spPr bwMode="auto">
          <a:xfrm>
            <a:off x="3979506" y="3201428"/>
            <a:ext cx="1690172" cy="392545"/>
          </a:xfrm>
          <a:prstGeom prst="wedgeRoundRectCallout">
            <a:avLst>
              <a:gd name="adj1" fmla="val -1946"/>
              <a:gd name="adj2" fmla="val -92055"/>
              <a:gd name="adj3" fmla="val 16667"/>
            </a:avLst>
          </a:prstGeom>
          <a:solidFill>
            <a:schemeClr val="accent3">
              <a:lumMod val="40000"/>
              <a:lumOff val="60000"/>
              <a:alpha val="50195"/>
            </a:schemeClr>
          </a:solidFill>
          <a:ln w="12700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1422" tIns="45711" rIns="91422" bIns="45711" anchor="ctr"/>
          <a:lstStyle/>
          <a:p>
            <a:pPr algn="ctr">
              <a:defRPr/>
            </a:pP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8 or 16 user E1</a:t>
            </a:r>
          </a:p>
        </p:txBody>
      </p:sp>
      <p:sp>
        <p:nvSpPr>
          <p:cNvPr id="6" name="AutoShape 15"/>
          <p:cNvSpPr>
            <a:spLocks noChangeArrowheads="1"/>
          </p:cNvSpPr>
          <p:nvPr/>
        </p:nvSpPr>
        <p:spPr bwMode="auto">
          <a:xfrm>
            <a:off x="386283" y="3120075"/>
            <a:ext cx="1434903" cy="485913"/>
          </a:xfrm>
          <a:prstGeom prst="wedgeRoundRectCallout">
            <a:avLst>
              <a:gd name="adj1" fmla="val 2498"/>
              <a:gd name="adj2" fmla="val -104727"/>
              <a:gd name="adj3" fmla="val 16667"/>
            </a:avLst>
          </a:prstGeom>
          <a:solidFill>
            <a:schemeClr val="accent3">
              <a:lumMod val="40000"/>
              <a:lumOff val="60000"/>
              <a:alpha val="50195"/>
            </a:schemeClr>
          </a:solidFill>
          <a:ln w="12700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1422" tIns="45711" rIns="91422" bIns="45711" anchor="ctr"/>
          <a:lstStyle/>
          <a:p>
            <a:pPr algn="ctr">
              <a:defRPr/>
            </a:pP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 GbE</a:t>
            </a:r>
          </a:p>
          <a:p>
            <a:pPr algn="ctr">
              <a:defRPr/>
            </a:pP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(UTP or SFP)</a:t>
            </a:r>
          </a:p>
        </p:txBody>
      </p:sp>
      <p:sp>
        <p:nvSpPr>
          <p:cNvPr id="12" name="AutoShape 15"/>
          <p:cNvSpPr>
            <a:spLocks noChangeArrowheads="1"/>
          </p:cNvSpPr>
          <p:nvPr/>
        </p:nvSpPr>
        <p:spPr bwMode="auto">
          <a:xfrm>
            <a:off x="1947398" y="3166586"/>
            <a:ext cx="1590048" cy="467537"/>
          </a:xfrm>
          <a:prstGeom prst="wedgeRoundRectCallout">
            <a:avLst>
              <a:gd name="adj1" fmla="val -29125"/>
              <a:gd name="adj2" fmla="val -93665"/>
              <a:gd name="adj3" fmla="val 16667"/>
            </a:avLst>
          </a:prstGeom>
          <a:solidFill>
            <a:schemeClr val="accent3">
              <a:lumMod val="40000"/>
              <a:lumOff val="60000"/>
              <a:alpha val="50195"/>
            </a:schemeClr>
          </a:solidFill>
          <a:ln w="12700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1422" tIns="45711" rIns="91422" bIns="45711" anchor="ctr"/>
          <a:lstStyle/>
          <a:p>
            <a:pPr algn="ctr">
              <a:defRPr/>
            </a:pP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 Fast Ethernet</a:t>
            </a:r>
          </a:p>
          <a:p>
            <a:pPr algn="ctr">
              <a:defRPr/>
            </a:pP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(UTP or SFP)</a:t>
            </a:r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3180732" y="1806702"/>
            <a:ext cx="1306862" cy="321332"/>
          </a:xfrm>
          <a:prstGeom prst="wedgeRoundRectCallout">
            <a:avLst>
              <a:gd name="adj1" fmla="val -165368"/>
              <a:gd name="adj2" fmla="val 59207"/>
              <a:gd name="adj3" fmla="val 16667"/>
            </a:avLst>
          </a:prstGeom>
          <a:solidFill>
            <a:schemeClr val="accent3">
              <a:lumMod val="40000"/>
              <a:lumOff val="60000"/>
              <a:alpha val="50195"/>
            </a:schemeClr>
          </a:solidFill>
          <a:ln w="12700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1422" tIns="45711" rIns="91422" bIns="45711" anchor="ctr"/>
          <a:lstStyle/>
          <a:p>
            <a:pPr algn="ctr">
              <a:defRPr/>
            </a:pP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Alarm Relay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utoUpdateAnimBg="0"/>
      <p:bldP spid="5" grpId="0" animBg="1" autoUpdateAnimBg="0"/>
      <p:bldP spid="6" grpId="0" animBg="1" autoUpdateAnimBg="0"/>
      <p:bldP spid="12" grpId="0" animBg="1" autoUpdateAnimBg="0"/>
      <p:bldP spid="18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IPmux-16L (v1.0B)</a:t>
            </a:r>
            <a:br>
              <a:rPr lang="en-US" dirty="0" smtClean="0"/>
            </a:br>
            <a:r>
              <a:rPr lang="en-US" sz="2800" dirty="0" smtClean="0"/>
              <a:t>Main Features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96883" y="1166226"/>
          <a:ext cx="8665802" cy="54522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5827"/>
                <a:gridCol w="3490930"/>
                <a:gridCol w="3569045"/>
              </a:tblGrid>
              <a:tr h="318283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1200" dirty="0"/>
                        <a:t>Feature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47286" marR="47286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1200" dirty="0"/>
                        <a:t>Description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47286" marR="47286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1200" dirty="0"/>
                        <a:t>Customer Benefits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47286" marR="47286" marT="0" marB="0" anchor="ctr"/>
                </a:tc>
              </a:tr>
              <a:tr h="764463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1200" dirty="0" smtClean="0"/>
                        <a:t>Multi-standard TDM Pseudowire ASIC Processor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7286" marR="47286" marT="0" marB="0" anchor="ctr"/>
                </a:tc>
                <a:tc>
                  <a:txBody>
                    <a:bodyPr/>
                    <a:lstStyle/>
                    <a:p>
                      <a:pPr marL="160020" marR="0" indent="-16002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Char char="-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kern="1200" dirty="0" smtClean="0"/>
                        <a:t>Supports all types of TDM Pseudowire standards in the market </a:t>
                      </a:r>
                    </a:p>
                    <a:p>
                      <a:pPr marL="160020" marR="0" indent="-16002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Char char="-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kern="1200" dirty="0" smtClean="0"/>
                        <a:t>Minimal processing delay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7286" marR="47286" marT="0" marB="0" anchor="ctr"/>
                </a:tc>
                <a:tc>
                  <a:txBody>
                    <a:bodyPr/>
                    <a:lstStyle/>
                    <a:p>
                      <a:pPr marL="160020" marR="0" lvl="0" indent="-16002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kern="1200" dirty="0" smtClean="0"/>
                        <a:t>Optimized hardware-based pseudowire and synchronization performance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7286" marR="47286" marT="0" marB="0" anchor="ctr"/>
                </a:tc>
              </a:tr>
              <a:tr h="509641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1200" dirty="0" smtClean="0"/>
                        <a:t>Pseudowire Capacity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7286" marR="47286" marT="0" marB="0" anchor="ctr"/>
                </a:tc>
                <a:tc>
                  <a:txBody>
                    <a:bodyPr/>
                    <a:lstStyle/>
                    <a:p>
                      <a:pPr marL="160020" marR="0" indent="-16002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Char char="-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kern="1200" dirty="0" smtClean="0"/>
                        <a:t>256 PW connections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7286" marR="47286" marT="0" marB="0" anchor="ctr"/>
                </a:tc>
                <a:tc>
                  <a:txBody>
                    <a:bodyPr/>
                    <a:lstStyle/>
                    <a:p>
                      <a:pPr marL="160020" marR="0" lvl="0" indent="-16002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kern="1200" dirty="0" smtClean="0"/>
                        <a:t>Point-to-multipoint topology with up to 256 remote pseudowire gateways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7286" marR="47286" marT="0" marB="0" anchor="ctr"/>
                </a:tc>
              </a:tr>
              <a:tr h="917356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1200" dirty="0" smtClean="0"/>
                        <a:t>Advanced Adaptive Clock Recovery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7286" marR="47286" marT="0" marB="0" anchor="ctr"/>
                </a:tc>
                <a:tc>
                  <a:txBody>
                    <a:bodyPr/>
                    <a:lstStyle/>
                    <a:p>
                      <a:pPr marL="160020" marR="0" indent="-16002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Char char="-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kern="1200" dirty="0" smtClean="0"/>
                        <a:t>High quality TDM service under changing network loads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7286" marR="47286" marT="0" marB="0" anchor="ctr"/>
                </a:tc>
                <a:tc>
                  <a:txBody>
                    <a:bodyPr/>
                    <a:lstStyle/>
                    <a:p>
                      <a:pPr marL="160020" marR="0" lvl="0" indent="-16002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kern="1200" dirty="0" smtClean="0"/>
                        <a:t>New Adaptive Clock Recovery algorithm, greatly improving the ability to maintain high accuracy synchronization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7286" marR="47286" marT="0" marB="0" anchor="ctr"/>
                </a:tc>
              </a:tr>
              <a:tr h="525570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1200" dirty="0" smtClean="0"/>
                        <a:t>Packet re-ordering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7286" marR="47286" marT="0" marB="0" anchor="ctr"/>
                </a:tc>
                <a:tc>
                  <a:txBody>
                    <a:bodyPr/>
                    <a:lstStyle/>
                    <a:p>
                      <a:pPr marL="160020" marR="0" indent="-16002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Char char="-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kern="1200" dirty="0" smtClean="0"/>
                        <a:t>Increased resiliency to misordered packets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7286" marR="47286" marT="0" marB="0" anchor="ctr"/>
                </a:tc>
                <a:tc>
                  <a:txBody>
                    <a:bodyPr/>
                    <a:lstStyle/>
                    <a:p>
                      <a:pPr marL="160020" marR="0" lvl="0" indent="-16002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kern="1200" dirty="0" smtClean="0"/>
                        <a:t>Ability to operate under dynamic IP network conditions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7286" marR="47286" marT="0" marB="0" anchor="ctr"/>
                </a:tc>
              </a:tr>
              <a:tr h="747534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1200" dirty="0" smtClean="0"/>
                        <a:t>Ethernet Switching and Bridging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7286" marR="47286" marT="0" marB="0" anchor="ctr"/>
                </a:tc>
                <a:tc>
                  <a:txBody>
                    <a:bodyPr/>
                    <a:lstStyle/>
                    <a:p>
                      <a:pPr marL="160020" marR="0" indent="-16002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Char char="-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kern="1200" dirty="0" smtClean="0"/>
                        <a:t>802.1D switching (VLAN unaware)</a:t>
                      </a:r>
                    </a:p>
                    <a:p>
                      <a:pPr marL="160020" marR="0" indent="-16002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Char char="-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kern="1200" dirty="0" smtClean="0"/>
                        <a:t>802.1Q switching (VLAN aware)</a:t>
                      </a:r>
                    </a:p>
                    <a:p>
                      <a:pPr marL="160020" marR="0" indent="-16002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Char char="-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kern="1200" dirty="0" smtClean="0"/>
                        <a:t>802.1QinQ (VLAN stacking)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7286" marR="47286" marT="0" marB="0" anchor="ctr"/>
                </a:tc>
                <a:tc>
                  <a:txBody>
                    <a:bodyPr/>
                    <a:lstStyle/>
                    <a:p>
                      <a:pPr marL="160020" marR="0" lvl="0" indent="-16002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kern="1200" dirty="0" smtClean="0"/>
                        <a:t>Flexible bridging configuration supporting any Layer 2 network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7286" marR="47286" marT="0" marB="0" anchor="ctr"/>
                </a:tc>
              </a:tr>
              <a:tr h="1624448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i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New:</a:t>
                      </a:r>
                    </a:p>
                    <a:p>
                      <a:r>
                        <a:rPr lang="en-US" sz="1400" b="1" dirty="0" smtClean="0"/>
                        <a:t>Ethernet Ring Protection (G.8032)</a:t>
                      </a:r>
                      <a:endParaRPr lang="en-US" sz="1400" b="1" dirty="0"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53474" marR="53474" marT="0" marB="0" anchor="ctr"/>
                </a:tc>
                <a:tc>
                  <a:txBody>
                    <a:bodyPr/>
                    <a:lstStyle/>
                    <a:p>
                      <a:pPr marL="160020" marR="0" indent="-16002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Char char="-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300" kern="1200" dirty="0" smtClean="0"/>
                        <a:t>Up to 16 nodes in a ring</a:t>
                      </a:r>
                    </a:p>
                    <a:p>
                      <a:pPr marL="160020" marR="0" indent="-16002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Char char="-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300" kern="1200" dirty="0" smtClean="0"/>
                        <a:t>Sub-50ms traffic switching (fiber)</a:t>
                      </a:r>
                      <a:r>
                        <a:rPr lang="en-US" sz="1300" kern="1200" baseline="0" dirty="0" smtClean="0"/>
                        <a:t> </a:t>
                      </a:r>
                      <a:endParaRPr lang="en-US" sz="1300" kern="1200" dirty="0" smtClean="0"/>
                    </a:p>
                    <a:p>
                      <a:pPr marL="160020" marR="0" indent="-16002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Char char="-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300" kern="1200" dirty="0" smtClean="0"/>
                        <a:t>Ring control messages run over a dedicated reserved VLAN</a:t>
                      </a:r>
                    </a:p>
                    <a:p>
                      <a:pPr marL="160020" marR="0" indent="-16002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Char char="-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300" kern="1200" dirty="0" smtClean="0"/>
                        <a:t>Broadcast storms and loops are prevented by blocking standby ports on the ring, and activating them only upon ring failure</a:t>
                      </a:r>
                      <a:endParaRPr lang="en-US" sz="13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53474" marR="53474" marT="0" marB="0" anchor="ctr"/>
                </a:tc>
                <a:tc>
                  <a:txBody>
                    <a:bodyPr/>
                    <a:lstStyle/>
                    <a:p>
                      <a:pPr marL="160020" marR="0" indent="-16002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kern="1200" dirty="0" smtClean="0"/>
                        <a:t>High resiliency, standard protocol</a:t>
                      </a:r>
                    </a:p>
                    <a:p>
                      <a:pPr marL="160020" marR="0" indent="-16002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kern="1200" dirty="0" smtClean="0"/>
                        <a:t>Easy replacement of obsolete SDH access</a:t>
                      </a:r>
                    </a:p>
                    <a:p>
                      <a:pPr marL="160020" marR="0" indent="-16002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kern="1200" dirty="0" smtClean="0"/>
                        <a:t>Ring topology using</a:t>
                      </a:r>
                      <a:r>
                        <a:rPr lang="en-US" sz="1400" kern="1200" baseline="0" dirty="0" smtClean="0"/>
                        <a:t> existing fiber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53474" marR="53474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 Products Strategy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 bwMode="auto">
          <a:xfrm flipV="1">
            <a:off x="3271838" y="3590665"/>
            <a:ext cx="53949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70C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" name="Text Box 1028"/>
          <p:cNvSpPr txBox="1">
            <a:spLocks noChangeArrowheads="1"/>
          </p:cNvSpPr>
          <p:nvPr/>
        </p:nvSpPr>
        <p:spPr bwMode="auto">
          <a:xfrm>
            <a:off x="6229062" y="1433217"/>
            <a:ext cx="1874693" cy="40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1" tIns="45705" rIns="91411" bIns="45705">
            <a:spAutoFit/>
          </a:bodyPr>
          <a:lstStyle/>
          <a:p>
            <a:pPr algn="ctr" defTabSz="914886">
              <a:spcBef>
                <a:spcPct val="50000"/>
              </a:spcBef>
            </a:pPr>
            <a:r>
              <a:rPr lang="en-US" sz="2000" b="1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Networks </a:t>
            </a:r>
            <a:endParaRPr lang="en-US" sz="2000" b="1" strike="sngStrike" dirty="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Text Box 1029"/>
          <p:cNvSpPr txBox="1">
            <a:spLocks noChangeArrowheads="1"/>
          </p:cNvSpPr>
          <p:nvPr/>
        </p:nvSpPr>
        <p:spPr bwMode="auto">
          <a:xfrm>
            <a:off x="845705" y="1433217"/>
            <a:ext cx="1906444" cy="40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1" tIns="45705" rIns="91411" bIns="45705">
            <a:spAutoFit/>
          </a:bodyPr>
          <a:lstStyle/>
          <a:p>
            <a:pPr algn="ctr" defTabSz="914886">
              <a:spcBef>
                <a:spcPct val="50000"/>
              </a:spcBef>
            </a:pPr>
            <a:r>
              <a:rPr lang="en-US" sz="2000" b="1" dirty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Services/CPE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077239" y="3707469"/>
            <a:ext cx="2326409" cy="1434523"/>
            <a:chOff x="6077239" y="3633729"/>
            <a:chExt cx="2326409" cy="1434523"/>
          </a:xfrm>
        </p:grpSpPr>
        <p:sp>
          <p:nvSpPr>
            <p:cNvPr id="7" name="Freeform 1447"/>
            <p:cNvSpPr>
              <a:spLocks/>
            </p:cNvSpPr>
            <p:nvPr/>
          </p:nvSpPr>
          <p:spPr bwMode="auto">
            <a:xfrm>
              <a:off x="6077239" y="3633729"/>
              <a:ext cx="2326409" cy="1434523"/>
            </a:xfrm>
            <a:custGeom>
              <a:avLst/>
              <a:gdLst/>
              <a:ahLst/>
              <a:cxnLst>
                <a:cxn ang="0">
                  <a:pos x="260" y="609"/>
                </a:cxn>
                <a:cxn ang="0">
                  <a:pos x="137" y="622"/>
                </a:cxn>
                <a:cxn ang="0">
                  <a:pos x="38" y="571"/>
                </a:cxn>
                <a:cxn ang="0">
                  <a:pos x="1" y="455"/>
                </a:cxn>
                <a:cxn ang="0">
                  <a:pos x="32" y="360"/>
                </a:cxn>
                <a:cxn ang="0">
                  <a:pos x="79" y="330"/>
                </a:cxn>
                <a:cxn ang="0">
                  <a:pos x="97" y="318"/>
                </a:cxn>
                <a:cxn ang="0">
                  <a:pos x="102" y="299"/>
                </a:cxn>
                <a:cxn ang="0">
                  <a:pos x="96" y="261"/>
                </a:cxn>
                <a:cxn ang="0">
                  <a:pos x="96" y="216"/>
                </a:cxn>
                <a:cxn ang="0">
                  <a:pos x="127" y="172"/>
                </a:cxn>
                <a:cxn ang="0">
                  <a:pos x="181" y="145"/>
                </a:cxn>
                <a:cxn ang="0">
                  <a:pos x="235" y="137"/>
                </a:cxn>
                <a:cxn ang="0">
                  <a:pos x="258" y="129"/>
                </a:cxn>
                <a:cxn ang="0">
                  <a:pos x="261" y="96"/>
                </a:cxn>
                <a:cxn ang="0">
                  <a:pos x="284" y="63"/>
                </a:cxn>
                <a:cxn ang="0">
                  <a:pos x="320" y="46"/>
                </a:cxn>
                <a:cxn ang="0">
                  <a:pos x="364" y="43"/>
                </a:cxn>
                <a:cxn ang="0">
                  <a:pos x="382" y="46"/>
                </a:cxn>
                <a:cxn ang="0">
                  <a:pos x="387" y="36"/>
                </a:cxn>
                <a:cxn ang="0">
                  <a:pos x="408" y="15"/>
                </a:cxn>
                <a:cxn ang="0">
                  <a:pos x="445" y="3"/>
                </a:cxn>
                <a:cxn ang="0">
                  <a:pos x="502" y="3"/>
                </a:cxn>
                <a:cxn ang="0">
                  <a:pos x="543" y="21"/>
                </a:cxn>
                <a:cxn ang="0">
                  <a:pos x="582" y="50"/>
                </a:cxn>
                <a:cxn ang="0">
                  <a:pos x="598" y="91"/>
                </a:cxn>
                <a:cxn ang="0">
                  <a:pos x="602" y="112"/>
                </a:cxn>
                <a:cxn ang="0">
                  <a:pos x="628" y="111"/>
                </a:cxn>
                <a:cxn ang="0">
                  <a:pos x="666" y="124"/>
                </a:cxn>
                <a:cxn ang="0">
                  <a:pos x="706" y="165"/>
                </a:cxn>
                <a:cxn ang="0">
                  <a:pos x="736" y="215"/>
                </a:cxn>
                <a:cxn ang="0">
                  <a:pos x="741" y="267"/>
                </a:cxn>
                <a:cxn ang="0">
                  <a:pos x="715" y="309"/>
                </a:cxn>
                <a:cxn ang="0">
                  <a:pos x="742" y="317"/>
                </a:cxn>
                <a:cxn ang="0">
                  <a:pos x="788" y="342"/>
                </a:cxn>
                <a:cxn ang="0">
                  <a:pos x="823" y="378"/>
                </a:cxn>
                <a:cxn ang="0">
                  <a:pos x="833" y="422"/>
                </a:cxn>
                <a:cxn ang="0">
                  <a:pos x="808" y="495"/>
                </a:cxn>
                <a:cxn ang="0">
                  <a:pos x="785" y="519"/>
                </a:cxn>
                <a:cxn ang="0">
                  <a:pos x="752" y="531"/>
                </a:cxn>
                <a:cxn ang="0">
                  <a:pos x="728" y="541"/>
                </a:cxn>
                <a:cxn ang="0">
                  <a:pos x="710" y="563"/>
                </a:cxn>
                <a:cxn ang="0">
                  <a:pos x="685" y="594"/>
                </a:cxn>
                <a:cxn ang="0">
                  <a:pos x="651" y="615"/>
                </a:cxn>
                <a:cxn ang="0">
                  <a:pos x="590" y="617"/>
                </a:cxn>
                <a:cxn ang="0">
                  <a:pos x="548" y="601"/>
                </a:cxn>
                <a:cxn ang="0">
                  <a:pos x="533" y="586"/>
                </a:cxn>
                <a:cxn ang="0">
                  <a:pos x="520" y="582"/>
                </a:cxn>
                <a:cxn ang="0">
                  <a:pos x="513" y="594"/>
                </a:cxn>
                <a:cxn ang="0">
                  <a:pos x="477" y="620"/>
                </a:cxn>
                <a:cxn ang="0">
                  <a:pos x="408" y="644"/>
                </a:cxn>
                <a:cxn ang="0">
                  <a:pos x="341" y="637"/>
                </a:cxn>
                <a:cxn ang="0">
                  <a:pos x="292" y="620"/>
                </a:cxn>
                <a:cxn ang="0">
                  <a:pos x="260" y="609"/>
                </a:cxn>
              </a:cxnLst>
              <a:rect l="0" t="0" r="r" b="b"/>
              <a:pathLst>
                <a:path w="835" h="646">
                  <a:moveTo>
                    <a:pt x="260" y="609"/>
                  </a:moveTo>
                  <a:cubicBezTo>
                    <a:pt x="233" y="609"/>
                    <a:pt x="174" y="629"/>
                    <a:pt x="137" y="622"/>
                  </a:cubicBezTo>
                  <a:cubicBezTo>
                    <a:pt x="100" y="615"/>
                    <a:pt x="61" y="599"/>
                    <a:pt x="38" y="571"/>
                  </a:cubicBezTo>
                  <a:cubicBezTo>
                    <a:pt x="16" y="543"/>
                    <a:pt x="2" y="491"/>
                    <a:pt x="1" y="455"/>
                  </a:cubicBezTo>
                  <a:cubicBezTo>
                    <a:pt x="0" y="420"/>
                    <a:pt x="19" y="380"/>
                    <a:pt x="32" y="360"/>
                  </a:cubicBezTo>
                  <a:cubicBezTo>
                    <a:pt x="45" y="339"/>
                    <a:pt x="69" y="337"/>
                    <a:pt x="79" y="330"/>
                  </a:cubicBezTo>
                  <a:cubicBezTo>
                    <a:pt x="90" y="323"/>
                    <a:pt x="93" y="323"/>
                    <a:pt x="97" y="318"/>
                  </a:cubicBezTo>
                  <a:cubicBezTo>
                    <a:pt x="102" y="314"/>
                    <a:pt x="102" y="309"/>
                    <a:pt x="102" y="299"/>
                  </a:cubicBezTo>
                  <a:cubicBezTo>
                    <a:pt x="102" y="289"/>
                    <a:pt x="97" y="275"/>
                    <a:pt x="96" y="261"/>
                  </a:cubicBezTo>
                  <a:cubicBezTo>
                    <a:pt x="95" y="247"/>
                    <a:pt x="91" y="231"/>
                    <a:pt x="96" y="216"/>
                  </a:cubicBezTo>
                  <a:cubicBezTo>
                    <a:pt x="101" y="201"/>
                    <a:pt x="113" y="183"/>
                    <a:pt x="127" y="172"/>
                  </a:cubicBezTo>
                  <a:cubicBezTo>
                    <a:pt x="141" y="160"/>
                    <a:pt x="163" y="151"/>
                    <a:pt x="181" y="145"/>
                  </a:cubicBezTo>
                  <a:cubicBezTo>
                    <a:pt x="199" y="139"/>
                    <a:pt x="222" y="139"/>
                    <a:pt x="235" y="137"/>
                  </a:cubicBezTo>
                  <a:cubicBezTo>
                    <a:pt x="248" y="134"/>
                    <a:pt x="254" y="135"/>
                    <a:pt x="258" y="129"/>
                  </a:cubicBezTo>
                  <a:cubicBezTo>
                    <a:pt x="262" y="122"/>
                    <a:pt x="257" y="106"/>
                    <a:pt x="261" y="96"/>
                  </a:cubicBezTo>
                  <a:cubicBezTo>
                    <a:pt x="265" y="85"/>
                    <a:pt x="274" y="71"/>
                    <a:pt x="284" y="63"/>
                  </a:cubicBezTo>
                  <a:cubicBezTo>
                    <a:pt x="294" y="54"/>
                    <a:pt x="307" y="50"/>
                    <a:pt x="320" y="46"/>
                  </a:cubicBezTo>
                  <a:cubicBezTo>
                    <a:pt x="333" y="43"/>
                    <a:pt x="354" y="43"/>
                    <a:pt x="364" y="43"/>
                  </a:cubicBezTo>
                  <a:cubicBezTo>
                    <a:pt x="375" y="43"/>
                    <a:pt x="378" y="47"/>
                    <a:pt x="382" y="46"/>
                  </a:cubicBezTo>
                  <a:cubicBezTo>
                    <a:pt x="386" y="45"/>
                    <a:pt x="383" y="41"/>
                    <a:pt x="387" y="36"/>
                  </a:cubicBezTo>
                  <a:cubicBezTo>
                    <a:pt x="391" y="31"/>
                    <a:pt x="399" y="21"/>
                    <a:pt x="408" y="15"/>
                  </a:cubicBezTo>
                  <a:cubicBezTo>
                    <a:pt x="418" y="9"/>
                    <a:pt x="429" y="5"/>
                    <a:pt x="445" y="3"/>
                  </a:cubicBezTo>
                  <a:cubicBezTo>
                    <a:pt x="460" y="2"/>
                    <a:pt x="485" y="0"/>
                    <a:pt x="502" y="3"/>
                  </a:cubicBezTo>
                  <a:cubicBezTo>
                    <a:pt x="518" y="7"/>
                    <a:pt x="530" y="14"/>
                    <a:pt x="543" y="21"/>
                  </a:cubicBezTo>
                  <a:cubicBezTo>
                    <a:pt x="556" y="29"/>
                    <a:pt x="573" y="38"/>
                    <a:pt x="582" y="50"/>
                  </a:cubicBezTo>
                  <a:cubicBezTo>
                    <a:pt x="591" y="61"/>
                    <a:pt x="595" y="80"/>
                    <a:pt x="598" y="91"/>
                  </a:cubicBezTo>
                  <a:cubicBezTo>
                    <a:pt x="602" y="101"/>
                    <a:pt x="597" y="109"/>
                    <a:pt x="602" y="112"/>
                  </a:cubicBezTo>
                  <a:cubicBezTo>
                    <a:pt x="607" y="116"/>
                    <a:pt x="617" y="109"/>
                    <a:pt x="628" y="111"/>
                  </a:cubicBezTo>
                  <a:cubicBezTo>
                    <a:pt x="639" y="112"/>
                    <a:pt x="652" y="115"/>
                    <a:pt x="666" y="124"/>
                  </a:cubicBezTo>
                  <a:cubicBezTo>
                    <a:pt x="679" y="133"/>
                    <a:pt x="695" y="150"/>
                    <a:pt x="706" y="165"/>
                  </a:cubicBezTo>
                  <a:cubicBezTo>
                    <a:pt x="718" y="180"/>
                    <a:pt x="730" y="198"/>
                    <a:pt x="736" y="215"/>
                  </a:cubicBezTo>
                  <a:cubicBezTo>
                    <a:pt x="742" y="231"/>
                    <a:pt x="744" y="252"/>
                    <a:pt x="741" y="267"/>
                  </a:cubicBezTo>
                  <a:cubicBezTo>
                    <a:pt x="738" y="283"/>
                    <a:pt x="715" y="300"/>
                    <a:pt x="715" y="309"/>
                  </a:cubicBezTo>
                  <a:cubicBezTo>
                    <a:pt x="715" y="317"/>
                    <a:pt x="730" y="311"/>
                    <a:pt x="742" y="317"/>
                  </a:cubicBezTo>
                  <a:cubicBezTo>
                    <a:pt x="755" y="323"/>
                    <a:pt x="775" y="332"/>
                    <a:pt x="788" y="342"/>
                  </a:cubicBezTo>
                  <a:cubicBezTo>
                    <a:pt x="801" y="351"/>
                    <a:pt x="815" y="365"/>
                    <a:pt x="823" y="378"/>
                  </a:cubicBezTo>
                  <a:cubicBezTo>
                    <a:pt x="830" y="391"/>
                    <a:pt x="835" y="403"/>
                    <a:pt x="833" y="422"/>
                  </a:cubicBezTo>
                  <a:cubicBezTo>
                    <a:pt x="830" y="442"/>
                    <a:pt x="816" y="479"/>
                    <a:pt x="808" y="495"/>
                  </a:cubicBezTo>
                  <a:cubicBezTo>
                    <a:pt x="800" y="511"/>
                    <a:pt x="794" y="513"/>
                    <a:pt x="785" y="519"/>
                  </a:cubicBezTo>
                  <a:cubicBezTo>
                    <a:pt x="776" y="525"/>
                    <a:pt x="761" y="527"/>
                    <a:pt x="752" y="531"/>
                  </a:cubicBezTo>
                  <a:cubicBezTo>
                    <a:pt x="743" y="535"/>
                    <a:pt x="735" y="536"/>
                    <a:pt x="728" y="541"/>
                  </a:cubicBezTo>
                  <a:cubicBezTo>
                    <a:pt x="720" y="546"/>
                    <a:pt x="717" y="554"/>
                    <a:pt x="710" y="563"/>
                  </a:cubicBezTo>
                  <a:cubicBezTo>
                    <a:pt x="702" y="572"/>
                    <a:pt x="695" y="585"/>
                    <a:pt x="685" y="594"/>
                  </a:cubicBezTo>
                  <a:cubicBezTo>
                    <a:pt x="675" y="603"/>
                    <a:pt x="666" y="611"/>
                    <a:pt x="651" y="615"/>
                  </a:cubicBezTo>
                  <a:cubicBezTo>
                    <a:pt x="635" y="620"/>
                    <a:pt x="607" y="620"/>
                    <a:pt x="590" y="617"/>
                  </a:cubicBezTo>
                  <a:cubicBezTo>
                    <a:pt x="573" y="615"/>
                    <a:pt x="557" y="606"/>
                    <a:pt x="548" y="601"/>
                  </a:cubicBezTo>
                  <a:cubicBezTo>
                    <a:pt x="538" y="596"/>
                    <a:pt x="538" y="589"/>
                    <a:pt x="533" y="586"/>
                  </a:cubicBezTo>
                  <a:cubicBezTo>
                    <a:pt x="528" y="582"/>
                    <a:pt x="523" y="581"/>
                    <a:pt x="520" y="582"/>
                  </a:cubicBezTo>
                  <a:cubicBezTo>
                    <a:pt x="517" y="584"/>
                    <a:pt x="521" y="587"/>
                    <a:pt x="513" y="594"/>
                  </a:cubicBezTo>
                  <a:cubicBezTo>
                    <a:pt x="506" y="601"/>
                    <a:pt x="494" y="612"/>
                    <a:pt x="477" y="620"/>
                  </a:cubicBezTo>
                  <a:cubicBezTo>
                    <a:pt x="460" y="629"/>
                    <a:pt x="431" y="641"/>
                    <a:pt x="408" y="644"/>
                  </a:cubicBezTo>
                  <a:cubicBezTo>
                    <a:pt x="386" y="646"/>
                    <a:pt x="361" y="641"/>
                    <a:pt x="341" y="637"/>
                  </a:cubicBezTo>
                  <a:cubicBezTo>
                    <a:pt x="322" y="633"/>
                    <a:pt x="305" y="625"/>
                    <a:pt x="292" y="620"/>
                  </a:cubicBezTo>
                  <a:cubicBezTo>
                    <a:pt x="280" y="616"/>
                    <a:pt x="286" y="609"/>
                    <a:pt x="260" y="609"/>
                  </a:cubicBezTo>
                  <a:close/>
                </a:path>
              </a:pathLst>
            </a:custGeom>
            <a:solidFill>
              <a:srgbClr val="C9F5FF"/>
            </a:soli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l">
                <a:defRPr/>
              </a:pPr>
              <a:endParaRPr lang="en-US" b="0"/>
            </a:p>
          </p:txBody>
        </p:sp>
        <p:sp>
          <p:nvSpPr>
            <p:cNvPr id="8" name="Text Box 1060"/>
            <p:cNvSpPr txBox="1">
              <a:spLocks noChangeArrowheads="1"/>
            </p:cNvSpPr>
            <p:nvPr/>
          </p:nvSpPr>
          <p:spPr bwMode="auto">
            <a:xfrm>
              <a:off x="6240319" y="3933911"/>
              <a:ext cx="2033443" cy="952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0562" tIns="50280" rIns="100562" bIns="50280">
              <a:spAutoFit/>
            </a:bodyPr>
            <a:lstStyle/>
            <a:p>
              <a:pPr algn="ctr" defTabSz="914886">
                <a:lnSpc>
                  <a:spcPts val="1300"/>
                </a:lnSpc>
                <a:spcBef>
                  <a:spcPct val="20000"/>
                </a:spcBef>
              </a:pPr>
              <a:r>
                <a:rPr lang="en-US" altLang="he-IL" sz="2000" b="1" dirty="0">
                  <a:solidFill>
                    <a:srgbClr val="C00000"/>
                  </a:solidFill>
                  <a:latin typeface="Calibri" pitchFamily="34" charset="0"/>
                  <a:cs typeface="Arial" charset="0"/>
                </a:rPr>
                <a:t>New </a:t>
              </a:r>
            </a:p>
            <a:p>
              <a:pPr algn="ctr" defTabSz="914886">
                <a:lnSpc>
                  <a:spcPts val="1300"/>
                </a:lnSpc>
                <a:spcBef>
                  <a:spcPct val="20000"/>
                </a:spcBef>
              </a:pPr>
              <a:r>
                <a:rPr lang="en-US" altLang="he-IL" sz="2000" b="1" dirty="0">
                  <a:solidFill>
                    <a:srgbClr val="C00000"/>
                  </a:solidFill>
                  <a:latin typeface="Calibri" pitchFamily="34" charset="0"/>
                  <a:cs typeface="Arial" charset="0"/>
                </a:rPr>
                <a:t>Packet-Switched</a:t>
              </a:r>
            </a:p>
            <a:p>
              <a:pPr algn="ctr" defTabSz="914886">
                <a:lnSpc>
                  <a:spcPts val="1300"/>
                </a:lnSpc>
                <a:spcBef>
                  <a:spcPct val="20000"/>
                </a:spcBef>
              </a:pPr>
              <a:r>
                <a:rPr lang="en-US" altLang="he-IL" sz="2000" b="1" dirty="0" smtClean="0">
                  <a:solidFill>
                    <a:srgbClr val="C00000"/>
                  </a:solidFill>
                  <a:latin typeface="Calibri" pitchFamily="34" charset="0"/>
                  <a:cs typeface="Arial" charset="0"/>
                </a:rPr>
                <a:t>Networks</a:t>
              </a:r>
              <a:endParaRPr lang="en-US" altLang="he-IL" b="1" dirty="0">
                <a:solidFill>
                  <a:srgbClr val="C00000"/>
                </a:solidFill>
                <a:latin typeface="Calibri" pitchFamily="34" charset="0"/>
                <a:cs typeface="Arial" charset="0"/>
              </a:endParaRPr>
            </a:p>
            <a:p>
              <a:pPr algn="ctr" defTabSz="914886"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he-IL" sz="140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Arial" charset="0"/>
                </a:rPr>
                <a:t>Ethernet, IP/MPLS</a:t>
              </a:r>
              <a:endPara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077239" y="1942986"/>
            <a:ext cx="2326409" cy="1434523"/>
            <a:chOff x="6077239" y="1869246"/>
            <a:chExt cx="2326409" cy="1434523"/>
          </a:xfrm>
        </p:grpSpPr>
        <p:sp>
          <p:nvSpPr>
            <p:cNvPr id="10" name="Freeform 1445"/>
            <p:cNvSpPr>
              <a:spLocks/>
            </p:cNvSpPr>
            <p:nvPr/>
          </p:nvSpPr>
          <p:spPr bwMode="auto">
            <a:xfrm>
              <a:off x="6077239" y="1869246"/>
              <a:ext cx="2326409" cy="1434523"/>
            </a:xfrm>
            <a:custGeom>
              <a:avLst/>
              <a:gdLst/>
              <a:ahLst/>
              <a:cxnLst>
                <a:cxn ang="0">
                  <a:pos x="260" y="609"/>
                </a:cxn>
                <a:cxn ang="0">
                  <a:pos x="137" y="622"/>
                </a:cxn>
                <a:cxn ang="0">
                  <a:pos x="38" y="571"/>
                </a:cxn>
                <a:cxn ang="0">
                  <a:pos x="1" y="455"/>
                </a:cxn>
                <a:cxn ang="0">
                  <a:pos x="32" y="360"/>
                </a:cxn>
                <a:cxn ang="0">
                  <a:pos x="79" y="330"/>
                </a:cxn>
                <a:cxn ang="0">
                  <a:pos x="97" y="318"/>
                </a:cxn>
                <a:cxn ang="0">
                  <a:pos x="102" y="299"/>
                </a:cxn>
                <a:cxn ang="0">
                  <a:pos x="96" y="261"/>
                </a:cxn>
                <a:cxn ang="0">
                  <a:pos x="96" y="216"/>
                </a:cxn>
                <a:cxn ang="0">
                  <a:pos x="127" y="172"/>
                </a:cxn>
                <a:cxn ang="0">
                  <a:pos x="181" y="145"/>
                </a:cxn>
                <a:cxn ang="0">
                  <a:pos x="235" y="137"/>
                </a:cxn>
                <a:cxn ang="0">
                  <a:pos x="258" y="129"/>
                </a:cxn>
                <a:cxn ang="0">
                  <a:pos x="261" y="96"/>
                </a:cxn>
                <a:cxn ang="0">
                  <a:pos x="284" y="63"/>
                </a:cxn>
                <a:cxn ang="0">
                  <a:pos x="320" y="46"/>
                </a:cxn>
                <a:cxn ang="0">
                  <a:pos x="364" y="43"/>
                </a:cxn>
                <a:cxn ang="0">
                  <a:pos x="382" y="46"/>
                </a:cxn>
                <a:cxn ang="0">
                  <a:pos x="387" y="36"/>
                </a:cxn>
                <a:cxn ang="0">
                  <a:pos x="408" y="15"/>
                </a:cxn>
                <a:cxn ang="0">
                  <a:pos x="445" y="3"/>
                </a:cxn>
                <a:cxn ang="0">
                  <a:pos x="502" y="3"/>
                </a:cxn>
                <a:cxn ang="0">
                  <a:pos x="543" y="21"/>
                </a:cxn>
                <a:cxn ang="0">
                  <a:pos x="582" y="50"/>
                </a:cxn>
                <a:cxn ang="0">
                  <a:pos x="598" y="91"/>
                </a:cxn>
                <a:cxn ang="0">
                  <a:pos x="602" y="112"/>
                </a:cxn>
                <a:cxn ang="0">
                  <a:pos x="628" y="111"/>
                </a:cxn>
                <a:cxn ang="0">
                  <a:pos x="666" y="124"/>
                </a:cxn>
                <a:cxn ang="0">
                  <a:pos x="706" y="165"/>
                </a:cxn>
                <a:cxn ang="0">
                  <a:pos x="736" y="215"/>
                </a:cxn>
                <a:cxn ang="0">
                  <a:pos x="741" y="267"/>
                </a:cxn>
                <a:cxn ang="0">
                  <a:pos x="715" y="309"/>
                </a:cxn>
                <a:cxn ang="0">
                  <a:pos x="742" y="317"/>
                </a:cxn>
                <a:cxn ang="0">
                  <a:pos x="788" y="342"/>
                </a:cxn>
                <a:cxn ang="0">
                  <a:pos x="823" y="378"/>
                </a:cxn>
                <a:cxn ang="0">
                  <a:pos x="833" y="422"/>
                </a:cxn>
                <a:cxn ang="0">
                  <a:pos x="808" y="495"/>
                </a:cxn>
                <a:cxn ang="0">
                  <a:pos x="785" y="519"/>
                </a:cxn>
                <a:cxn ang="0">
                  <a:pos x="752" y="531"/>
                </a:cxn>
                <a:cxn ang="0">
                  <a:pos x="728" y="541"/>
                </a:cxn>
                <a:cxn ang="0">
                  <a:pos x="710" y="563"/>
                </a:cxn>
                <a:cxn ang="0">
                  <a:pos x="685" y="594"/>
                </a:cxn>
                <a:cxn ang="0">
                  <a:pos x="651" y="615"/>
                </a:cxn>
                <a:cxn ang="0">
                  <a:pos x="590" y="617"/>
                </a:cxn>
                <a:cxn ang="0">
                  <a:pos x="548" y="601"/>
                </a:cxn>
                <a:cxn ang="0">
                  <a:pos x="533" y="586"/>
                </a:cxn>
                <a:cxn ang="0">
                  <a:pos x="520" y="582"/>
                </a:cxn>
                <a:cxn ang="0">
                  <a:pos x="513" y="594"/>
                </a:cxn>
                <a:cxn ang="0">
                  <a:pos x="477" y="620"/>
                </a:cxn>
                <a:cxn ang="0">
                  <a:pos x="408" y="644"/>
                </a:cxn>
                <a:cxn ang="0">
                  <a:pos x="341" y="637"/>
                </a:cxn>
                <a:cxn ang="0">
                  <a:pos x="292" y="620"/>
                </a:cxn>
                <a:cxn ang="0">
                  <a:pos x="260" y="609"/>
                </a:cxn>
              </a:cxnLst>
              <a:rect l="0" t="0" r="r" b="b"/>
              <a:pathLst>
                <a:path w="835" h="646">
                  <a:moveTo>
                    <a:pt x="260" y="609"/>
                  </a:moveTo>
                  <a:cubicBezTo>
                    <a:pt x="233" y="609"/>
                    <a:pt x="174" y="629"/>
                    <a:pt x="137" y="622"/>
                  </a:cubicBezTo>
                  <a:cubicBezTo>
                    <a:pt x="100" y="615"/>
                    <a:pt x="61" y="599"/>
                    <a:pt x="38" y="571"/>
                  </a:cubicBezTo>
                  <a:cubicBezTo>
                    <a:pt x="16" y="543"/>
                    <a:pt x="2" y="491"/>
                    <a:pt x="1" y="455"/>
                  </a:cubicBezTo>
                  <a:cubicBezTo>
                    <a:pt x="0" y="420"/>
                    <a:pt x="19" y="380"/>
                    <a:pt x="32" y="360"/>
                  </a:cubicBezTo>
                  <a:cubicBezTo>
                    <a:pt x="45" y="339"/>
                    <a:pt x="69" y="337"/>
                    <a:pt x="79" y="330"/>
                  </a:cubicBezTo>
                  <a:cubicBezTo>
                    <a:pt x="90" y="323"/>
                    <a:pt x="93" y="323"/>
                    <a:pt x="97" y="318"/>
                  </a:cubicBezTo>
                  <a:cubicBezTo>
                    <a:pt x="102" y="314"/>
                    <a:pt x="102" y="309"/>
                    <a:pt x="102" y="299"/>
                  </a:cubicBezTo>
                  <a:cubicBezTo>
                    <a:pt x="102" y="289"/>
                    <a:pt x="97" y="275"/>
                    <a:pt x="96" y="261"/>
                  </a:cubicBezTo>
                  <a:cubicBezTo>
                    <a:pt x="95" y="247"/>
                    <a:pt x="91" y="231"/>
                    <a:pt x="96" y="216"/>
                  </a:cubicBezTo>
                  <a:cubicBezTo>
                    <a:pt x="101" y="201"/>
                    <a:pt x="113" y="183"/>
                    <a:pt x="127" y="172"/>
                  </a:cubicBezTo>
                  <a:cubicBezTo>
                    <a:pt x="141" y="160"/>
                    <a:pt x="163" y="151"/>
                    <a:pt x="181" y="145"/>
                  </a:cubicBezTo>
                  <a:cubicBezTo>
                    <a:pt x="199" y="139"/>
                    <a:pt x="222" y="139"/>
                    <a:pt x="235" y="137"/>
                  </a:cubicBezTo>
                  <a:cubicBezTo>
                    <a:pt x="248" y="134"/>
                    <a:pt x="254" y="135"/>
                    <a:pt x="258" y="129"/>
                  </a:cubicBezTo>
                  <a:cubicBezTo>
                    <a:pt x="262" y="122"/>
                    <a:pt x="257" y="106"/>
                    <a:pt x="261" y="96"/>
                  </a:cubicBezTo>
                  <a:cubicBezTo>
                    <a:pt x="265" y="85"/>
                    <a:pt x="274" y="71"/>
                    <a:pt x="284" y="63"/>
                  </a:cubicBezTo>
                  <a:cubicBezTo>
                    <a:pt x="294" y="54"/>
                    <a:pt x="307" y="50"/>
                    <a:pt x="320" y="46"/>
                  </a:cubicBezTo>
                  <a:cubicBezTo>
                    <a:pt x="333" y="43"/>
                    <a:pt x="354" y="43"/>
                    <a:pt x="364" y="43"/>
                  </a:cubicBezTo>
                  <a:cubicBezTo>
                    <a:pt x="375" y="43"/>
                    <a:pt x="378" y="47"/>
                    <a:pt x="382" y="46"/>
                  </a:cubicBezTo>
                  <a:cubicBezTo>
                    <a:pt x="386" y="45"/>
                    <a:pt x="383" y="41"/>
                    <a:pt x="387" y="36"/>
                  </a:cubicBezTo>
                  <a:cubicBezTo>
                    <a:pt x="391" y="31"/>
                    <a:pt x="399" y="21"/>
                    <a:pt x="408" y="15"/>
                  </a:cubicBezTo>
                  <a:cubicBezTo>
                    <a:pt x="418" y="9"/>
                    <a:pt x="429" y="5"/>
                    <a:pt x="445" y="3"/>
                  </a:cubicBezTo>
                  <a:cubicBezTo>
                    <a:pt x="460" y="2"/>
                    <a:pt x="485" y="0"/>
                    <a:pt x="502" y="3"/>
                  </a:cubicBezTo>
                  <a:cubicBezTo>
                    <a:pt x="518" y="7"/>
                    <a:pt x="530" y="14"/>
                    <a:pt x="543" y="21"/>
                  </a:cubicBezTo>
                  <a:cubicBezTo>
                    <a:pt x="556" y="29"/>
                    <a:pt x="573" y="38"/>
                    <a:pt x="582" y="50"/>
                  </a:cubicBezTo>
                  <a:cubicBezTo>
                    <a:pt x="591" y="61"/>
                    <a:pt x="595" y="80"/>
                    <a:pt x="598" y="91"/>
                  </a:cubicBezTo>
                  <a:cubicBezTo>
                    <a:pt x="602" y="101"/>
                    <a:pt x="597" y="109"/>
                    <a:pt x="602" y="112"/>
                  </a:cubicBezTo>
                  <a:cubicBezTo>
                    <a:pt x="607" y="116"/>
                    <a:pt x="617" y="109"/>
                    <a:pt x="628" y="111"/>
                  </a:cubicBezTo>
                  <a:cubicBezTo>
                    <a:pt x="639" y="112"/>
                    <a:pt x="652" y="115"/>
                    <a:pt x="666" y="124"/>
                  </a:cubicBezTo>
                  <a:cubicBezTo>
                    <a:pt x="679" y="133"/>
                    <a:pt x="695" y="150"/>
                    <a:pt x="706" y="165"/>
                  </a:cubicBezTo>
                  <a:cubicBezTo>
                    <a:pt x="718" y="180"/>
                    <a:pt x="730" y="198"/>
                    <a:pt x="736" y="215"/>
                  </a:cubicBezTo>
                  <a:cubicBezTo>
                    <a:pt x="742" y="231"/>
                    <a:pt x="744" y="252"/>
                    <a:pt x="741" y="267"/>
                  </a:cubicBezTo>
                  <a:cubicBezTo>
                    <a:pt x="738" y="283"/>
                    <a:pt x="715" y="300"/>
                    <a:pt x="715" y="309"/>
                  </a:cubicBezTo>
                  <a:cubicBezTo>
                    <a:pt x="715" y="317"/>
                    <a:pt x="730" y="311"/>
                    <a:pt x="742" y="317"/>
                  </a:cubicBezTo>
                  <a:cubicBezTo>
                    <a:pt x="755" y="323"/>
                    <a:pt x="775" y="332"/>
                    <a:pt x="788" y="342"/>
                  </a:cubicBezTo>
                  <a:cubicBezTo>
                    <a:pt x="801" y="351"/>
                    <a:pt x="815" y="365"/>
                    <a:pt x="823" y="378"/>
                  </a:cubicBezTo>
                  <a:cubicBezTo>
                    <a:pt x="830" y="391"/>
                    <a:pt x="835" y="403"/>
                    <a:pt x="833" y="422"/>
                  </a:cubicBezTo>
                  <a:cubicBezTo>
                    <a:pt x="830" y="442"/>
                    <a:pt x="816" y="479"/>
                    <a:pt x="808" y="495"/>
                  </a:cubicBezTo>
                  <a:cubicBezTo>
                    <a:pt x="800" y="511"/>
                    <a:pt x="794" y="513"/>
                    <a:pt x="785" y="519"/>
                  </a:cubicBezTo>
                  <a:cubicBezTo>
                    <a:pt x="776" y="525"/>
                    <a:pt x="761" y="527"/>
                    <a:pt x="752" y="531"/>
                  </a:cubicBezTo>
                  <a:cubicBezTo>
                    <a:pt x="743" y="535"/>
                    <a:pt x="735" y="536"/>
                    <a:pt x="728" y="541"/>
                  </a:cubicBezTo>
                  <a:cubicBezTo>
                    <a:pt x="720" y="546"/>
                    <a:pt x="717" y="554"/>
                    <a:pt x="710" y="563"/>
                  </a:cubicBezTo>
                  <a:cubicBezTo>
                    <a:pt x="702" y="572"/>
                    <a:pt x="695" y="585"/>
                    <a:pt x="685" y="594"/>
                  </a:cubicBezTo>
                  <a:cubicBezTo>
                    <a:pt x="675" y="603"/>
                    <a:pt x="666" y="611"/>
                    <a:pt x="651" y="615"/>
                  </a:cubicBezTo>
                  <a:cubicBezTo>
                    <a:pt x="635" y="620"/>
                    <a:pt x="607" y="620"/>
                    <a:pt x="590" y="617"/>
                  </a:cubicBezTo>
                  <a:cubicBezTo>
                    <a:pt x="573" y="615"/>
                    <a:pt x="557" y="606"/>
                    <a:pt x="548" y="601"/>
                  </a:cubicBezTo>
                  <a:cubicBezTo>
                    <a:pt x="538" y="596"/>
                    <a:pt x="538" y="589"/>
                    <a:pt x="533" y="586"/>
                  </a:cubicBezTo>
                  <a:cubicBezTo>
                    <a:pt x="528" y="582"/>
                    <a:pt x="523" y="581"/>
                    <a:pt x="520" y="582"/>
                  </a:cubicBezTo>
                  <a:cubicBezTo>
                    <a:pt x="517" y="584"/>
                    <a:pt x="521" y="587"/>
                    <a:pt x="513" y="594"/>
                  </a:cubicBezTo>
                  <a:cubicBezTo>
                    <a:pt x="506" y="601"/>
                    <a:pt x="494" y="612"/>
                    <a:pt x="477" y="620"/>
                  </a:cubicBezTo>
                  <a:cubicBezTo>
                    <a:pt x="460" y="629"/>
                    <a:pt x="431" y="641"/>
                    <a:pt x="408" y="644"/>
                  </a:cubicBezTo>
                  <a:cubicBezTo>
                    <a:pt x="386" y="646"/>
                    <a:pt x="361" y="641"/>
                    <a:pt x="341" y="637"/>
                  </a:cubicBezTo>
                  <a:cubicBezTo>
                    <a:pt x="322" y="633"/>
                    <a:pt x="305" y="625"/>
                    <a:pt x="292" y="620"/>
                  </a:cubicBezTo>
                  <a:cubicBezTo>
                    <a:pt x="280" y="616"/>
                    <a:pt x="286" y="609"/>
                    <a:pt x="260" y="609"/>
                  </a:cubicBezTo>
                  <a:close/>
                </a:path>
              </a:pathLst>
            </a:custGeom>
            <a:solidFill>
              <a:srgbClr val="C9F5FF"/>
            </a:soli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l">
                <a:defRPr/>
              </a:pPr>
              <a:endParaRPr lang="en-US" b="0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6182592" y="2240144"/>
              <a:ext cx="2063750" cy="6378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9516" tIns="48885" rIns="99516" bIns="48885"/>
            <a:lstStyle/>
            <a:p>
              <a:pPr marL="343443" indent="-343443" algn="ctr" defTabSz="914886">
                <a:lnSpc>
                  <a:spcPts val="1400"/>
                </a:lnSpc>
                <a:spcBef>
                  <a:spcPct val="20000"/>
                </a:spcBef>
              </a:pPr>
              <a:r>
                <a:rPr lang="en-US" altLang="he-IL" sz="2000" b="1" dirty="0">
                  <a:solidFill>
                    <a:srgbClr val="C00000"/>
                  </a:solidFill>
                  <a:latin typeface="Calibri" pitchFamily="34" charset="0"/>
                </a:rPr>
                <a:t> Legacy</a:t>
              </a:r>
            </a:p>
            <a:p>
              <a:pPr marL="343443" indent="-343443" algn="ctr" defTabSz="914886">
                <a:lnSpc>
                  <a:spcPts val="1400"/>
                </a:lnSpc>
                <a:spcBef>
                  <a:spcPct val="20000"/>
                </a:spcBef>
              </a:pPr>
              <a:r>
                <a:rPr lang="en-US" altLang="he-IL" sz="2000" b="1" dirty="0" smtClean="0">
                  <a:solidFill>
                    <a:srgbClr val="C00000"/>
                  </a:solidFill>
                  <a:latin typeface="Calibri" pitchFamily="34" charset="0"/>
                </a:rPr>
                <a:t>Networks</a:t>
              </a:r>
              <a:endParaRPr lang="en-US" altLang="he-IL" sz="1200" b="1" dirty="0">
                <a:solidFill>
                  <a:srgbClr val="C00000"/>
                </a:solidFill>
                <a:latin typeface="Calibri" pitchFamily="34" charset="0"/>
              </a:endParaRPr>
            </a:p>
            <a:p>
              <a:pPr marL="343443" indent="-343443" algn="ctr" defTabSz="914886">
                <a:lnSpc>
                  <a:spcPct val="70000"/>
                </a:lnSpc>
                <a:spcBef>
                  <a:spcPct val="20000"/>
                </a:spcBef>
              </a:pPr>
              <a:r>
                <a:rPr lang="en-US" altLang="he-IL" sz="140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</a:rPr>
                <a:t>SONET/SDH</a:t>
              </a:r>
              <a:r>
                <a:rPr lang="en-US" altLang="he-IL" sz="14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</a:rPr>
                <a:t>, ATM</a:t>
              </a:r>
              <a:endParaRPr lang="en-US" altLang="he-I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endParaRPr>
            </a:p>
          </p:txBody>
        </p:sp>
      </p:grpSp>
      <p:sp>
        <p:nvSpPr>
          <p:cNvPr id="14" name="AutoShape 1479"/>
          <p:cNvSpPr>
            <a:spLocks noChangeArrowheads="1"/>
          </p:cNvSpPr>
          <p:nvPr/>
        </p:nvSpPr>
        <p:spPr bwMode="auto">
          <a:xfrm>
            <a:off x="3255818" y="2336649"/>
            <a:ext cx="2759364" cy="402648"/>
          </a:xfrm>
          <a:prstGeom prst="rightArrow">
            <a:avLst>
              <a:gd name="adj1" fmla="val 59147"/>
              <a:gd name="adj2" fmla="val 62689"/>
            </a:avLst>
          </a:prstGeom>
          <a:solidFill>
            <a:srgbClr val="C00000"/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l">
              <a:defRPr/>
            </a:pPr>
            <a:endParaRPr lang="en-US" b="0">
              <a:latin typeface="Calibri" pitchFamily="34" charset="0"/>
            </a:endParaRPr>
          </a:p>
        </p:txBody>
      </p:sp>
      <p:sp>
        <p:nvSpPr>
          <p:cNvPr id="17" name="AutoShape 1479"/>
          <p:cNvSpPr>
            <a:spLocks noChangeArrowheads="1"/>
          </p:cNvSpPr>
          <p:nvPr/>
        </p:nvSpPr>
        <p:spPr bwMode="auto">
          <a:xfrm>
            <a:off x="3250046" y="4489876"/>
            <a:ext cx="2759364" cy="402648"/>
          </a:xfrm>
          <a:prstGeom prst="rightArrow">
            <a:avLst>
              <a:gd name="adj1" fmla="val 59147"/>
              <a:gd name="adj2" fmla="val 62689"/>
            </a:avLst>
          </a:prstGeom>
          <a:solidFill>
            <a:srgbClr val="0098A1"/>
          </a:solidFill>
          <a:ln>
            <a:noFill/>
            <a:headEnd/>
            <a:tailEnd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l">
              <a:defRPr/>
            </a:pPr>
            <a:endParaRPr lang="en-US" b="0">
              <a:latin typeface="Calibri" pitchFamily="34" charset="0"/>
            </a:endParaRPr>
          </a:p>
        </p:txBody>
      </p:sp>
      <p:grpSp>
        <p:nvGrpSpPr>
          <p:cNvPr id="12" name="Group 354"/>
          <p:cNvGrpSpPr>
            <a:grpSpLocks/>
          </p:cNvGrpSpPr>
          <p:nvPr/>
        </p:nvGrpSpPr>
        <p:grpSpPr bwMode="auto">
          <a:xfrm>
            <a:off x="559955" y="3425983"/>
            <a:ext cx="8445500" cy="2669189"/>
            <a:chOff x="615950" y="3687703"/>
            <a:chExt cx="9290050" cy="2935870"/>
          </a:xfrm>
        </p:grpSpPr>
        <p:sp>
          <p:nvSpPr>
            <p:cNvPr id="19" name="AutoShape 1479"/>
            <p:cNvSpPr>
              <a:spLocks noChangeArrowheads="1"/>
            </p:cNvSpPr>
            <p:nvPr/>
          </p:nvSpPr>
          <p:spPr bwMode="auto">
            <a:xfrm rot="1595047">
              <a:off x="3502513" y="3687703"/>
              <a:ext cx="3291858" cy="442877"/>
            </a:xfrm>
            <a:prstGeom prst="rightArrow">
              <a:avLst>
                <a:gd name="adj1" fmla="val 59147"/>
                <a:gd name="adj2" fmla="val 62689"/>
              </a:avLst>
            </a:prstGeom>
            <a:solidFill>
              <a:srgbClr val="FFA7A7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l">
                <a:defRPr/>
              </a:pPr>
              <a:endParaRPr lang="en-US" b="0">
                <a:latin typeface="Calibri" pitchFamily="34" charset="0"/>
              </a:endParaRPr>
            </a:p>
          </p:txBody>
        </p:sp>
        <p:sp>
          <p:nvSpPr>
            <p:cNvPr id="20" name="Rectangle 1073"/>
            <p:cNvSpPr>
              <a:spLocks noChangeArrowheads="1"/>
            </p:cNvSpPr>
            <p:nvPr/>
          </p:nvSpPr>
          <p:spPr bwMode="auto">
            <a:xfrm>
              <a:off x="615950" y="6196052"/>
              <a:ext cx="9290050" cy="427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10607" tIns="55304" rIns="110607" bIns="55304">
              <a:spAutoFit/>
            </a:bodyPr>
            <a:lstStyle/>
            <a:p>
              <a:pPr marL="182880" indent="-182880" algn="l" defTabSz="914886">
                <a:spcBef>
                  <a:spcPct val="20000"/>
                </a:spcBef>
                <a:buClr>
                  <a:srgbClr val="FFA7A7"/>
                </a:buClr>
                <a:buFontTx/>
                <a:buChar char="•"/>
              </a:pPr>
              <a:r>
                <a:rPr lang="en-US" sz="1800" b="0" dirty="0">
                  <a:latin typeface="Calibri" pitchFamily="34" charset="0"/>
                </a:rPr>
                <a:t>Legacy </a:t>
              </a:r>
              <a:r>
                <a:rPr lang="en-US" sz="1800" b="0" dirty="0" smtClean="0">
                  <a:latin typeface="Calibri" pitchFamily="34" charset="0"/>
                </a:rPr>
                <a:t>services and traffic  </a:t>
              </a:r>
              <a:r>
                <a:rPr lang="en-US" altLang="he-IL" sz="1800" b="0" dirty="0">
                  <a:latin typeface="Calibri" pitchFamily="34" charset="0"/>
                  <a:cs typeface="Arial" charset="0"/>
                </a:rPr>
                <a:t>over NGN - Ethernet/MPLS/IP </a:t>
              </a:r>
              <a:r>
                <a:rPr lang="en-US" altLang="he-IL" sz="1800" b="0" dirty="0" smtClean="0">
                  <a:latin typeface="Calibri" pitchFamily="34" charset="0"/>
                  <a:cs typeface="Arial" charset="0"/>
                </a:rPr>
                <a:t>infrastructures</a:t>
              </a:r>
              <a:endParaRPr lang="en-US" sz="1800" b="0" dirty="0"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323" name="Group 322"/>
          <p:cNvGrpSpPr/>
          <p:nvPr/>
        </p:nvGrpSpPr>
        <p:grpSpPr>
          <a:xfrm>
            <a:off x="561398" y="5368774"/>
            <a:ext cx="8454160" cy="1424482"/>
            <a:chOff x="561398" y="5368774"/>
            <a:chExt cx="8454160" cy="1424482"/>
          </a:xfrm>
        </p:grpSpPr>
        <p:sp>
          <p:nvSpPr>
            <p:cNvPr id="13" name="Rectangle 1459"/>
            <p:cNvSpPr>
              <a:spLocks noChangeArrowheads="1"/>
            </p:cNvSpPr>
            <p:nvPr/>
          </p:nvSpPr>
          <p:spPr bwMode="auto">
            <a:xfrm>
              <a:off x="561398" y="5368774"/>
              <a:ext cx="8433955" cy="360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10607" tIns="55304" rIns="110607" bIns="55304">
              <a:spAutoFit/>
            </a:bodyPr>
            <a:lstStyle/>
            <a:p>
              <a:pPr marL="182880" indent="-182880" algn="l" defTabSz="914886">
                <a:lnSpc>
                  <a:spcPct val="90000"/>
                </a:lnSpc>
                <a:spcBef>
                  <a:spcPct val="20000"/>
                </a:spcBef>
                <a:buClr>
                  <a:srgbClr val="C00000"/>
                </a:buClr>
                <a:buSzPct val="112000"/>
                <a:buFontTx/>
                <a:buChar char="•"/>
              </a:pPr>
              <a:r>
                <a:rPr lang="en-US" sz="1800" b="0" dirty="0">
                  <a:latin typeface="Calibri" pitchFamily="34" charset="0"/>
                </a:rPr>
                <a:t>Continued support of </a:t>
              </a:r>
              <a:r>
                <a:rPr lang="en-US" sz="1800" b="0" dirty="0" smtClean="0">
                  <a:latin typeface="Calibri" pitchFamily="34" charset="0"/>
                </a:rPr>
                <a:t>legacy services and traffic over </a:t>
              </a:r>
              <a:r>
                <a:rPr lang="en-US" sz="1800" b="0" dirty="0">
                  <a:latin typeface="Calibri" pitchFamily="34" charset="0"/>
                </a:rPr>
                <a:t>legacy networks</a:t>
              </a:r>
              <a:endParaRPr lang="en-US" sz="1800" b="0" dirty="0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" name="Rectangle 1460"/>
            <p:cNvSpPr>
              <a:spLocks noChangeArrowheads="1"/>
            </p:cNvSpPr>
            <p:nvPr/>
          </p:nvSpPr>
          <p:spPr bwMode="auto">
            <a:xfrm>
              <a:off x="581603" y="6432269"/>
              <a:ext cx="8433955" cy="360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10607" tIns="55304" rIns="110607" bIns="55304">
              <a:spAutoFit/>
            </a:bodyPr>
            <a:lstStyle/>
            <a:p>
              <a:pPr marL="182880" indent="-182880" defTabSz="914886">
                <a:lnSpc>
                  <a:spcPct val="90000"/>
                </a:lnSpc>
                <a:spcBef>
                  <a:spcPct val="20000"/>
                </a:spcBef>
                <a:buClr>
                  <a:srgbClr val="0098A1"/>
                </a:buClr>
                <a:buFontTx/>
                <a:buChar char="•"/>
              </a:pPr>
              <a:r>
                <a:rPr lang="en-US" sz="1800" b="0" dirty="0" smtClean="0">
                  <a:latin typeface="Calibri" pitchFamily="34" charset="0"/>
                  <a:cs typeface="Arial" charset="0"/>
                </a:rPr>
                <a:t>Carrier Ethernet access and aggregation for NGN</a:t>
              </a:r>
              <a:endParaRPr lang="en-US" sz="1800" b="0" dirty="0">
                <a:latin typeface="Calibri" pitchFamily="34" charset="0"/>
                <a:cs typeface="Arial" charset="0"/>
              </a:endParaRPr>
            </a:p>
          </p:txBody>
        </p:sp>
        <p:sp>
          <p:nvSpPr>
            <p:cNvPr id="22" name="Rectangle 1068"/>
            <p:cNvSpPr>
              <a:spLocks noChangeArrowheads="1"/>
            </p:cNvSpPr>
            <p:nvPr/>
          </p:nvSpPr>
          <p:spPr bwMode="auto">
            <a:xfrm>
              <a:off x="571500" y="6061307"/>
              <a:ext cx="8433955" cy="388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10607" tIns="55304" rIns="110607" bIns="55304">
              <a:spAutoFit/>
            </a:bodyPr>
            <a:lstStyle/>
            <a:p>
              <a:pPr marL="182880" indent="-182880" algn="l" defTabSz="914886">
                <a:spcBef>
                  <a:spcPct val="20000"/>
                </a:spcBef>
                <a:buClr>
                  <a:srgbClr val="FF4B4B"/>
                </a:buClr>
                <a:buFontTx/>
                <a:buChar char="•"/>
              </a:pPr>
              <a:r>
                <a:rPr lang="en-US" sz="1800" b="0" dirty="0">
                  <a:latin typeface="Calibri" pitchFamily="34" charset="0"/>
                </a:rPr>
                <a:t>New </a:t>
              </a:r>
              <a:r>
                <a:rPr lang="en-US" sz="1800" b="0" dirty="0" smtClean="0">
                  <a:latin typeface="Calibri" pitchFamily="34" charset="0"/>
                </a:rPr>
                <a:t>IP/Ethernet</a:t>
              </a:r>
              <a:r>
                <a:rPr lang="en-US" altLang="he-IL" sz="1800" b="0" dirty="0" smtClean="0">
                  <a:latin typeface="Calibri" pitchFamily="34" charset="0"/>
                  <a:cs typeface="Arial" charset="0"/>
                </a:rPr>
                <a:t> </a:t>
              </a:r>
              <a:r>
                <a:rPr lang="en-US" altLang="he-IL" sz="1800" b="0" dirty="0">
                  <a:latin typeface="Calibri" pitchFamily="34" charset="0"/>
                  <a:cs typeface="Arial" charset="0"/>
                </a:rPr>
                <a:t>services over existing (PDH/SDH/ATM) </a:t>
              </a:r>
              <a:r>
                <a:rPr lang="en-US" altLang="he-IL" sz="1800" b="0" dirty="0" smtClean="0">
                  <a:latin typeface="Calibri" pitchFamily="34" charset="0"/>
                  <a:cs typeface="Arial" charset="0"/>
                </a:rPr>
                <a:t>networks</a:t>
              </a:r>
              <a:endParaRPr lang="en-US" sz="1800" b="0" dirty="0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23" name="AutoShape 1479"/>
          <p:cNvSpPr>
            <a:spLocks noChangeArrowheads="1"/>
          </p:cNvSpPr>
          <p:nvPr/>
        </p:nvSpPr>
        <p:spPr bwMode="auto">
          <a:xfrm rot="20026552">
            <a:off x="3208340" y="3476656"/>
            <a:ext cx="2894809" cy="402648"/>
          </a:xfrm>
          <a:prstGeom prst="rightArrow">
            <a:avLst>
              <a:gd name="adj1" fmla="val 59147"/>
              <a:gd name="adj2" fmla="val 62689"/>
            </a:avLst>
          </a:prstGeom>
          <a:solidFill>
            <a:srgbClr val="FF4B4B"/>
          </a:solidFill>
          <a:ln>
            <a:noFill/>
            <a:headEnd/>
            <a:tailEnd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l">
              <a:defRPr/>
            </a:pPr>
            <a:endParaRPr lang="en-US" b="0">
              <a:latin typeface="Calibri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215432" y="2770684"/>
            <a:ext cx="699995" cy="314762"/>
          </a:xfrm>
          <a:prstGeom prst="rect">
            <a:avLst/>
          </a:prstGeom>
        </p:spPr>
        <p:txBody>
          <a:bodyPr wrap="none" lIns="83119" tIns="41559" rIns="83119" bIns="41559">
            <a:spAutoFit/>
          </a:bodyPr>
          <a:lstStyle/>
          <a:p>
            <a:r>
              <a:rPr lang="en-US" altLang="he-IL" sz="1500" b="1" dirty="0" smtClean="0">
                <a:latin typeface="Calibri" pitchFamily="34" charset="0"/>
              </a:rPr>
              <a:t>Legacy</a:t>
            </a:r>
            <a:endParaRPr lang="en-US" sz="1500" b="1" dirty="0">
              <a:latin typeface="Calibri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338625" y="4134823"/>
            <a:ext cx="532385" cy="314762"/>
          </a:xfrm>
          <a:prstGeom prst="rect">
            <a:avLst/>
          </a:prstGeom>
        </p:spPr>
        <p:txBody>
          <a:bodyPr wrap="none" lIns="83119" tIns="41559" rIns="83119" bIns="41559">
            <a:spAutoFit/>
          </a:bodyPr>
          <a:lstStyle/>
          <a:p>
            <a:r>
              <a:rPr lang="en-US" altLang="he-IL" sz="1500" b="1" dirty="0" smtClean="0">
                <a:latin typeface="Calibri" pitchFamily="34" charset="0"/>
              </a:rPr>
              <a:t>New</a:t>
            </a:r>
            <a:endParaRPr lang="en-US" sz="1500" b="1" dirty="0">
              <a:latin typeface="Calibri" pitchFamily="34" charset="0"/>
            </a:endParaRPr>
          </a:p>
        </p:txBody>
      </p:sp>
      <p:sp>
        <p:nvSpPr>
          <p:cNvPr id="26" name="Text Box 1027"/>
          <p:cNvSpPr txBox="1">
            <a:spLocks noChangeArrowheads="1"/>
          </p:cNvSpPr>
          <p:nvPr/>
        </p:nvSpPr>
        <p:spPr bwMode="auto">
          <a:xfrm>
            <a:off x="2919470" y="1431534"/>
            <a:ext cx="3349128" cy="40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1" tIns="45705" rIns="91411" bIns="45705">
            <a:spAutoFit/>
          </a:bodyPr>
          <a:lstStyle/>
          <a:p>
            <a:pPr algn="ctr" defTabSz="914886">
              <a:spcBef>
                <a:spcPct val="50000"/>
              </a:spcBef>
            </a:pPr>
            <a:r>
              <a:rPr lang="en-US" sz="2000" b="1" dirty="0" smtClean="0">
                <a:solidFill>
                  <a:srgbClr val="C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Access</a:t>
            </a:r>
            <a:endParaRPr lang="en-US" sz="2000" b="1" dirty="0">
              <a:solidFill>
                <a:srgbClr val="C00000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15" name="Group 26"/>
          <p:cNvGrpSpPr/>
          <p:nvPr/>
        </p:nvGrpSpPr>
        <p:grpSpPr>
          <a:xfrm>
            <a:off x="677574" y="1893671"/>
            <a:ext cx="2532784" cy="1522738"/>
            <a:chOff x="677574" y="1819931"/>
            <a:chExt cx="2532784" cy="1522738"/>
          </a:xfrm>
        </p:grpSpPr>
        <p:sp>
          <p:nvSpPr>
            <p:cNvPr id="28" name="Oval 192"/>
            <p:cNvSpPr>
              <a:spLocks noChangeArrowheads="1"/>
            </p:cNvSpPr>
            <p:nvPr/>
          </p:nvSpPr>
          <p:spPr bwMode="auto">
            <a:xfrm>
              <a:off x="677574" y="1819931"/>
              <a:ext cx="2457739" cy="1516520"/>
            </a:xfrm>
            <a:prstGeom prst="ellipse">
              <a:avLst/>
            </a:prstGeom>
            <a:solidFill>
              <a:srgbClr val="FFECCD"/>
            </a:solidFill>
            <a:ln w="9525" algn="ctr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21656" tIns="60827" rIns="121656" bIns="60827">
              <a:spAutoFit/>
            </a:bodyPr>
            <a:lstStyle/>
            <a:p>
              <a:endParaRPr lang="en-US"/>
            </a:p>
          </p:txBody>
        </p:sp>
        <p:sp>
          <p:nvSpPr>
            <p:cNvPr id="29" name="Text Box 193"/>
            <p:cNvSpPr txBox="1">
              <a:spLocks noChangeArrowheads="1"/>
            </p:cNvSpPr>
            <p:nvPr/>
          </p:nvSpPr>
          <p:spPr bwMode="auto">
            <a:xfrm>
              <a:off x="1004017" y="1842624"/>
              <a:ext cx="1871385" cy="47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110585" tIns="55292" rIns="110585" bIns="55292">
              <a:sp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</a:pPr>
              <a:r>
                <a:rPr lang="en-US" sz="1400" b="1" dirty="0">
                  <a:solidFill>
                    <a:srgbClr val="C00000"/>
                  </a:solidFill>
                  <a:latin typeface="Calibri" pitchFamily="34" charset="0"/>
                  <a:cs typeface="Arial" charset="0"/>
                </a:rPr>
                <a:t>Legacy Services Existing Equipment</a:t>
              </a:r>
            </a:p>
          </p:txBody>
        </p:sp>
        <p:graphicFrame>
          <p:nvGraphicFramePr>
            <p:cNvPr id="30" name="Object 2049"/>
            <p:cNvGraphicFramePr>
              <a:graphicFrameLocks noChangeAspect="1"/>
            </p:cNvGraphicFramePr>
            <p:nvPr/>
          </p:nvGraphicFramePr>
          <p:xfrm>
            <a:off x="1176285" y="2770260"/>
            <a:ext cx="382443" cy="374485"/>
          </p:xfrm>
          <a:graphic>
            <a:graphicData uri="http://schemas.openxmlformats.org/presentationml/2006/ole">
              <p:oleObj spid="_x0000_s72706" name="CorelDRAW" r:id="rId3" imgW="2770560" imgH="2470680" progId="">
                <p:embed/>
              </p:oleObj>
            </a:graphicData>
          </a:graphic>
        </p:graphicFrame>
        <p:pic>
          <p:nvPicPr>
            <p:cNvPr id="31" name="Picture 196" descr="nodeb-r"/>
            <p:cNvPicPr preferRelativeResize="0">
              <a:picLocks noChangeAspect="1" noChangeArrowheads="1"/>
            </p:cNvPicPr>
            <p:nvPr/>
          </p:nvPicPr>
          <p:blipFill>
            <a:blip r:embed="rId4" cstate="print">
              <a:grayscl/>
            </a:blip>
            <a:srcRect/>
            <a:stretch>
              <a:fillRect/>
            </a:stretch>
          </p:blipFill>
          <p:spPr bwMode="auto">
            <a:xfrm>
              <a:off x="2332903" y="2401669"/>
              <a:ext cx="272761" cy="721812"/>
            </a:xfrm>
            <a:prstGeom prst="rect">
              <a:avLst/>
            </a:prstGeom>
            <a:noFill/>
          </p:spPr>
        </p:pic>
        <p:grpSp>
          <p:nvGrpSpPr>
            <p:cNvPr id="18" name="Group 197"/>
            <p:cNvGrpSpPr>
              <a:grpSpLocks/>
            </p:cNvGrpSpPr>
            <p:nvPr/>
          </p:nvGrpSpPr>
          <p:grpSpPr bwMode="auto">
            <a:xfrm>
              <a:off x="1891292" y="2344495"/>
              <a:ext cx="330489" cy="464533"/>
              <a:chOff x="2533" y="1297"/>
              <a:chExt cx="694" cy="1727"/>
            </a:xfrm>
          </p:grpSpPr>
          <p:sp>
            <p:nvSpPr>
              <p:cNvPr id="38" name="Rectangle 198"/>
              <p:cNvSpPr>
                <a:spLocks noChangeArrowheads="1"/>
              </p:cNvSpPr>
              <p:nvPr/>
            </p:nvSpPr>
            <p:spPr bwMode="auto">
              <a:xfrm>
                <a:off x="2538" y="1302"/>
                <a:ext cx="503" cy="1717"/>
              </a:xfrm>
              <a:prstGeom prst="rect">
                <a:avLst/>
              </a:prstGeom>
              <a:solidFill>
                <a:srgbClr val="83828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" name="Freeform 199"/>
              <p:cNvSpPr>
                <a:spLocks/>
              </p:cNvSpPr>
              <p:nvPr/>
            </p:nvSpPr>
            <p:spPr bwMode="auto">
              <a:xfrm>
                <a:off x="3035" y="1297"/>
                <a:ext cx="11" cy="1722"/>
              </a:xfrm>
              <a:custGeom>
                <a:avLst/>
                <a:gdLst/>
                <a:ahLst/>
                <a:cxnLst>
                  <a:cxn ang="0">
                    <a:pos x="6" y="11"/>
                  </a:cxn>
                  <a:cxn ang="0">
                    <a:pos x="0" y="5"/>
                  </a:cxn>
                  <a:cxn ang="0">
                    <a:pos x="0" y="1722"/>
                  </a:cxn>
                  <a:cxn ang="0">
                    <a:pos x="11" y="1722"/>
                  </a:cxn>
                  <a:cxn ang="0">
                    <a:pos x="11" y="5"/>
                  </a:cxn>
                  <a:cxn ang="0">
                    <a:pos x="6" y="0"/>
                  </a:cxn>
                  <a:cxn ang="0">
                    <a:pos x="11" y="5"/>
                  </a:cxn>
                  <a:cxn ang="0">
                    <a:pos x="11" y="0"/>
                  </a:cxn>
                  <a:cxn ang="0">
                    <a:pos x="6" y="0"/>
                  </a:cxn>
                  <a:cxn ang="0">
                    <a:pos x="6" y="11"/>
                  </a:cxn>
                </a:cxnLst>
                <a:rect l="0" t="0" r="r" b="b"/>
                <a:pathLst>
                  <a:path w="11" h="1722">
                    <a:moveTo>
                      <a:pt x="6" y="11"/>
                    </a:moveTo>
                    <a:lnTo>
                      <a:pt x="0" y="5"/>
                    </a:lnTo>
                    <a:lnTo>
                      <a:pt x="0" y="1722"/>
                    </a:lnTo>
                    <a:lnTo>
                      <a:pt x="11" y="1722"/>
                    </a:lnTo>
                    <a:lnTo>
                      <a:pt x="11" y="5"/>
                    </a:lnTo>
                    <a:lnTo>
                      <a:pt x="6" y="0"/>
                    </a:lnTo>
                    <a:lnTo>
                      <a:pt x="11" y="5"/>
                    </a:lnTo>
                    <a:lnTo>
                      <a:pt x="11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" name="Freeform 200"/>
              <p:cNvSpPr>
                <a:spLocks/>
              </p:cNvSpPr>
              <p:nvPr/>
            </p:nvSpPr>
            <p:spPr bwMode="auto">
              <a:xfrm>
                <a:off x="2533" y="1297"/>
                <a:ext cx="508" cy="11"/>
              </a:xfrm>
              <a:custGeom>
                <a:avLst/>
                <a:gdLst/>
                <a:ahLst/>
                <a:cxnLst>
                  <a:cxn ang="0">
                    <a:pos x="11" y="5"/>
                  </a:cxn>
                  <a:cxn ang="0">
                    <a:pos x="5" y="11"/>
                  </a:cxn>
                  <a:cxn ang="0">
                    <a:pos x="508" y="11"/>
                  </a:cxn>
                  <a:cxn ang="0">
                    <a:pos x="508" y="0"/>
                  </a:cxn>
                  <a:cxn ang="0">
                    <a:pos x="5" y="0"/>
                  </a:cxn>
                  <a:cxn ang="0">
                    <a:pos x="0" y="5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11" y="5"/>
                  </a:cxn>
                </a:cxnLst>
                <a:rect l="0" t="0" r="r" b="b"/>
                <a:pathLst>
                  <a:path w="508" h="11">
                    <a:moveTo>
                      <a:pt x="11" y="5"/>
                    </a:moveTo>
                    <a:lnTo>
                      <a:pt x="5" y="11"/>
                    </a:lnTo>
                    <a:lnTo>
                      <a:pt x="508" y="11"/>
                    </a:lnTo>
                    <a:lnTo>
                      <a:pt x="508" y="0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1" name="Freeform 201"/>
              <p:cNvSpPr>
                <a:spLocks/>
              </p:cNvSpPr>
              <p:nvPr/>
            </p:nvSpPr>
            <p:spPr bwMode="auto">
              <a:xfrm>
                <a:off x="2533" y="1302"/>
                <a:ext cx="11" cy="1722"/>
              </a:xfrm>
              <a:custGeom>
                <a:avLst/>
                <a:gdLst/>
                <a:ahLst/>
                <a:cxnLst>
                  <a:cxn ang="0">
                    <a:pos x="5" y="1711"/>
                  </a:cxn>
                  <a:cxn ang="0">
                    <a:pos x="11" y="1717"/>
                  </a:cxn>
                  <a:cxn ang="0">
                    <a:pos x="11" y="0"/>
                  </a:cxn>
                  <a:cxn ang="0">
                    <a:pos x="0" y="0"/>
                  </a:cxn>
                  <a:cxn ang="0">
                    <a:pos x="0" y="1717"/>
                  </a:cxn>
                  <a:cxn ang="0">
                    <a:pos x="5" y="1722"/>
                  </a:cxn>
                  <a:cxn ang="0">
                    <a:pos x="0" y="1717"/>
                  </a:cxn>
                  <a:cxn ang="0">
                    <a:pos x="0" y="1722"/>
                  </a:cxn>
                  <a:cxn ang="0">
                    <a:pos x="5" y="1722"/>
                  </a:cxn>
                  <a:cxn ang="0">
                    <a:pos x="5" y="1711"/>
                  </a:cxn>
                </a:cxnLst>
                <a:rect l="0" t="0" r="r" b="b"/>
                <a:pathLst>
                  <a:path w="11" h="1722">
                    <a:moveTo>
                      <a:pt x="5" y="1711"/>
                    </a:moveTo>
                    <a:lnTo>
                      <a:pt x="11" y="1717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717"/>
                    </a:lnTo>
                    <a:lnTo>
                      <a:pt x="5" y="1722"/>
                    </a:lnTo>
                    <a:lnTo>
                      <a:pt x="0" y="1717"/>
                    </a:lnTo>
                    <a:lnTo>
                      <a:pt x="0" y="1722"/>
                    </a:lnTo>
                    <a:lnTo>
                      <a:pt x="5" y="1722"/>
                    </a:lnTo>
                    <a:lnTo>
                      <a:pt x="5" y="17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2" name="Freeform 202"/>
              <p:cNvSpPr>
                <a:spLocks/>
              </p:cNvSpPr>
              <p:nvPr/>
            </p:nvSpPr>
            <p:spPr bwMode="auto">
              <a:xfrm>
                <a:off x="2538" y="3013"/>
                <a:ext cx="508" cy="11"/>
              </a:xfrm>
              <a:custGeom>
                <a:avLst/>
                <a:gdLst/>
                <a:ahLst/>
                <a:cxnLst>
                  <a:cxn ang="0">
                    <a:pos x="497" y="6"/>
                  </a:cxn>
                  <a:cxn ang="0">
                    <a:pos x="503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503" y="11"/>
                  </a:cxn>
                  <a:cxn ang="0">
                    <a:pos x="508" y="6"/>
                  </a:cxn>
                  <a:cxn ang="0">
                    <a:pos x="503" y="11"/>
                  </a:cxn>
                  <a:cxn ang="0">
                    <a:pos x="508" y="11"/>
                  </a:cxn>
                  <a:cxn ang="0">
                    <a:pos x="508" y="6"/>
                  </a:cxn>
                  <a:cxn ang="0">
                    <a:pos x="497" y="6"/>
                  </a:cxn>
                </a:cxnLst>
                <a:rect l="0" t="0" r="r" b="b"/>
                <a:pathLst>
                  <a:path w="508" h="11">
                    <a:moveTo>
                      <a:pt x="497" y="6"/>
                    </a:moveTo>
                    <a:lnTo>
                      <a:pt x="503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503" y="11"/>
                    </a:lnTo>
                    <a:lnTo>
                      <a:pt x="508" y="6"/>
                    </a:lnTo>
                    <a:lnTo>
                      <a:pt x="503" y="11"/>
                    </a:lnTo>
                    <a:lnTo>
                      <a:pt x="508" y="11"/>
                    </a:lnTo>
                    <a:lnTo>
                      <a:pt x="508" y="6"/>
                    </a:lnTo>
                    <a:lnTo>
                      <a:pt x="497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3" name="Freeform 203"/>
              <p:cNvSpPr>
                <a:spLocks/>
              </p:cNvSpPr>
              <p:nvPr/>
            </p:nvSpPr>
            <p:spPr bwMode="auto">
              <a:xfrm>
                <a:off x="3041" y="1302"/>
                <a:ext cx="181" cy="1717"/>
              </a:xfrm>
              <a:custGeom>
                <a:avLst/>
                <a:gdLst/>
                <a:ahLst/>
                <a:cxnLst>
                  <a:cxn ang="0">
                    <a:pos x="0" y="1717"/>
                  </a:cxn>
                  <a:cxn ang="0">
                    <a:pos x="0" y="0"/>
                  </a:cxn>
                  <a:cxn ang="0">
                    <a:pos x="181" y="64"/>
                  </a:cxn>
                  <a:cxn ang="0">
                    <a:pos x="181" y="1527"/>
                  </a:cxn>
                  <a:cxn ang="0">
                    <a:pos x="0" y="1717"/>
                  </a:cxn>
                </a:cxnLst>
                <a:rect l="0" t="0" r="r" b="b"/>
                <a:pathLst>
                  <a:path w="181" h="1717">
                    <a:moveTo>
                      <a:pt x="0" y="1717"/>
                    </a:moveTo>
                    <a:lnTo>
                      <a:pt x="0" y="0"/>
                    </a:lnTo>
                    <a:lnTo>
                      <a:pt x="181" y="64"/>
                    </a:lnTo>
                    <a:lnTo>
                      <a:pt x="181" y="1527"/>
                    </a:lnTo>
                    <a:lnTo>
                      <a:pt x="0" y="1717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4" name="Freeform 204"/>
              <p:cNvSpPr>
                <a:spLocks/>
              </p:cNvSpPr>
              <p:nvPr/>
            </p:nvSpPr>
            <p:spPr bwMode="auto">
              <a:xfrm>
                <a:off x="3035" y="1297"/>
                <a:ext cx="11" cy="1722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5"/>
                  </a:cxn>
                  <a:cxn ang="0">
                    <a:pos x="0" y="1722"/>
                  </a:cxn>
                  <a:cxn ang="0">
                    <a:pos x="11" y="1722"/>
                  </a:cxn>
                  <a:cxn ang="0">
                    <a:pos x="11" y="5"/>
                  </a:cxn>
                  <a:cxn ang="0">
                    <a:pos x="4" y="11"/>
                  </a:cxn>
                  <a:cxn ang="0">
                    <a:pos x="11" y="5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5"/>
                  </a:cxn>
                  <a:cxn ang="0">
                    <a:pos x="8" y="0"/>
                  </a:cxn>
                </a:cxnLst>
                <a:rect l="0" t="0" r="r" b="b"/>
                <a:pathLst>
                  <a:path w="11" h="1722">
                    <a:moveTo>
                      <a:pt x="8" y="0"/>
                    </a:moveTo>
                    <a:lnTo>
                      <a:pt x="0" y="5"/>
                    </a:lnTo>
                    <a:lnTo>
                      <a:pt x="0" y="1722"/>
                    </a:lnTo>
                    <a:lnTo>
                      <a:pt x="11" y="1722"/>
                    </a:lnTo>
                    <a:lnTo>
                      <a:pt x="11" y="5"/>
                    </a:lnTo>
                    <a:lnTo>
                      <a:pt x="4" y="11"/>
                    </a:lnTo>
                    <a:lnTo>
                      <a:pt x="11" y="5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5" name="Freeform 205"/>
              <p:cNvSpPr>
                <a:spLocks/>
              </p:cNvSpPr>
              <p:nvPr/>
            </p:nvSpPr>
            <p:spPr bwMode="auto">
              <a:xfrm>
                <a:off x="3039" y="1297"/>
                <a:ext cx="188" cy="74"/>
              </a:xfrm>
              <a:custGeom>
                <a:avLst/>
                <a:gdLst/>
                <a:ahLst/>
                <a:cxnLst>
                  <a:cxn ang="0">
                    <a:pos x="188" y="69"/>
                  </a:cxn>
                  <a:cxn ang="0">
                    <a:pos x="183" y="63"/>
                  </a:cxn>
                  <a:cxn ang="0">
                    <a:pos x="4" y="0"/>
                  </a:cxn>
                  <a:cxn ang="0">
                    <a:pos x="0" y="11"/>
                  </a:cxn>
                  <a:cxn ang="0">
                    <a:pos x="181" y="74"/>
                  </a:cxn>
                  <a:cxn ang="0">
                    <a:pos x="177" y="69"/>
                  </a:cxn>
                  <a:cxn ang="0">
                    <a:pos x="181" y="74"/>
                  </a:cxn>
                  <a:cxn ang="0">
                    <a:pos x="184" y="74"/>
                  </a:cxn>
                  <a:cxn ang="0">
                    <a:pos x="188" y="71"/>
                  </a:cxn>
                  <a:cxn ang="0">
                    <a:pos x="186" y="65"/>
                  </a:cxn>
                  <a:cxn ang="0">
                    <a:pos x="183" y="63"/>
                  </a:cxn>
                  <a:cxn ang="0">
                    <a:pos x="188" y="69"/>
                  </a:cxn>
                </a:cxnLst>
                <a:rect l="0" t="0" r="r" b="b"/>
                <a:pathLst>
                  <a:path w="188" h="74">
                    <a:moveTo>
                      <a:pt x="188" y="69"/>
                    </a:moveTo>
                    <a:lnTo>
                      <a:pt x="183" y="63"/>
                    </a:lnTo>
                    <a:lnTo>
                      <a:pt x="4" y="0"/>
                    </a:lnTo>
                    <a:lnTo>
                      <a:pt x="0" y="11"/>
                    </a:lnTo>
                    <a:lnTo>
                      <a:pt x="181" y="74"/>
                    </a:lnTo>
                    <a:lnTo>
                      <a:pt x="177" y="69"/>
                    </a:lnTo>
                    <a:lnTo>
                      <a:pt x="181" y="74"/>
                    </a:lnTo>
                    <a:lnTo>
                      <a:pt x="184" y="74"/>
                    </a:lnTo>
                    <a:lnTo>
                      <a:pt x="188" y="71"/>
                    </a:lnTo>
                    <a:lnTo>
                      <a:pt x="186" y="65"/>
                    </a:lnTo>
                    <a:lnTo>
                      <a:pt x="183" y="63"/>
                    </a:lnTo>
                    <a:lnTo>
                      <a:pt x="188" y="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6" name="Freeform 206"/>
              <p:cNvSpPr>
                <a:spLocks/>
              </p:cNvSpPr>
              <p:nvPr/>
            </p:nvSpPr>
            <p:spPr bwMode="auto">
              <a:xfrm>
                <a:off x="3216" y="1366"/>
                <a:ext cx="11" cy="1468"/>
              </a:xfrm>
              <a:custGeom>
                <a:avLst/>
                <a:gdLst/>
                <a:ahLst/>
                <a:cxnLst>
                  <a:cxn ang="0">
                    <a:pos x="9" y="1466"/>
                  </a:cxn>
                  <a:cxn ang="0">
                    <a:pos x="11" y="1463"/>
                  </a:cxn>
                  <a:cxn ang="0">
                    <a:pos x="11" y="0"/>
                  </a:cxn>
                  <a:cxn ang="0">
                    <a:pos x="0" y="0"/>
                  </a:cxn>
                  <a:cxn ang="0">
                    <a:pos x="0" y="1463"/>
                  </a:cxn>
                  <a:cxn ang="0">
                    <a:pos x="0" y="1457"/>
                  </a:cxn>
                  <a:cxn ang="0">
                    <a:pos x="0" y="1463"/>
                  </a:cxn>
                  <a:cxn ang="0">
                    <a:pos x="0" y="1466"/>
                  </a:cxn>
                  <a:cxn ang="0">
                    <a:pos x="6" y="1468"/>
                  </a:cxn>
                  <a:cxn ang="0">
                    <a:pos x="9" y="1466"/>
                  </a:cxn>
                  <a:cxn ang="0">
                    <a:pos x="11" y="1463"/>
                  </a:cxn>
                  <a:cxn ang="0">
                    <a:pos x="9" y="1466"/>
                  </a:cxn>
                </a:cxnLst>
                <a:rect l="0" t="0" r="r" b="b"/>
                <a:pathLst>
                  <a:path w="11" h="1468">
                    <a:moveTo>
                      <a:pt x="9" y="1466"/>
                    </a:moveTo>
                    <a:lnTo>
                      <a:pt x="11" y="1463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463"/>
                    </a:lnTo>
                    <a:lnTo>
                      <a:pt x="0" y="1457"/>
                    </a:lnTo>
                    <a:lnTo>
                      <a:pt x="0" y="1463"/>
                    </a:lnTo>
                    <a:lnTo>
                      <a:pt x="0" y="1466"/>
                    </a:lnTo>
                    <a:lnTo>
                      <a:pt x="6" y="1468"/>
                    </a:lnTo>
                    <a:lnTo>
                      <a:pt x="9" y="1466"/>
                    </a:lnTo>
                    <a:lnTo>
                      <a:pt x="11" y="1463"/>
                    </a:lnTo>
                    <a:lnTo>
                      <a:pt x="9" y="146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7" name="Freeform 207"/>
              <p:cNvSpPr>
                <a:spLocks/>
              </p:cNvSpPr>
              <p:nvPr/>
            </p:nvSpPr>
            <p:spPr bwMode="auto">
              <a:xfrm>
                <a:off x="3035" y="2823"/>
                <a:ext cx="190" cy="201"/>
              </a:xfrm>
              <a:custGeom>
                <a:avLst/>
                <a:gdLst/>
                <a:ahLst/>
                <a:cxnLst>
                  <a:cxn ang="0">
                    <a:pos x="0" y="196"/>
                  </a:cxn>
                  <a:cxn ang="0">
                    <a:pos x="10" y="199"/>
                  </a:cxn>
                  <a:cxn ang="0">
                    <a:pos x="190" y="9"/>
                  </a:cxn>
                  <a:cxn ang="0">
                    <a:pos x="181" y="0"/>
                  </a:cxn>
                  <a:cxn ang="0">
                    <a:pos x="2" y="190"/>
                  </a:cxn>
                  <a:cxn ang="0">
                    <a:pos x="11" y="196"/>
                  </a:cxn>
                  <a:cxn ang="0">
                    <a:pos x="2" y="190"/>
                  </a:cxn>
                  <a:cxn ang="0">
                    <a:pos x="0" y="196"/>
                  </a:cxn>
                  <a:cxn ang="0">
                    <a:pos x="2" y="199"/>
                  </a:cxn>
                  <a:cxn ang="0">
                    <a:pos x="6" y="201"/>
                  </a:cxn>
                  <a:cxn ang="0">
                    <a:pos x="10" y="199"/>
                  </a:cxn>
                  <a:cxn ang="0">
                    <a:pos x="0" y="196"/>
                  </a:cxn>
                </a:cxnLst>
                <a:rect l="0" t="0" r="r" b="b"/>
                <a:pathLst>
                  <a:path w="190" h="201">
                    <a:moveTo>
                      <a:pt x="0" y="196"/>
                    </a:moveTo>
                    <a:lnTo>
                      <a:pt x="10" y="199"/>
                    </a:lnTo>
                    <a:lnTo>
                      <a:pt x="190" y="9"/>
                    </a:lnTo>
                    <a:lnTo>
                      <a:pt x="181" y="0"/>
                    </a:lnTo>
                    <a:lnTo>
                      <a:pt x="2" y="190"/>
                    </a:lnTo>
                    <a:lnTo>
                      <a:pt x="11" y="196"/>
                    </a:lnTo>
                    <a:lnTo>
                      <a:pt x="2" y="190"/>
                    </a:lnTo>
                    <a:lnTo>
                      <a:pt x="0" y="196"/>
                    </a:lnTo>
                    <a:lnTo>
                      <a:pt x="2" y="199"/>
                    </a:lnTo>
                    <a:lnTo>
                      <a:pt x="6" y="201"/>
                    </a:lnTo>
                    <a:lnTo>
                      <a:pt x="10" y="199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8" name="Rectangle 208"/>
              <p:cNvSpPr>
                <a:spLocks noChangeArrowheads="1"/>
              </p:cNvSpPr>
              <p:nvPr/>
            </p:nvSpPr>
            <p:spPr bwMode="auto">
              <a:xfrm>
                <a:off x="2571" y="1381"/>
                <a:ext cx="439" cy="1590"/>
              </a:xfrm>
              <a:prstGeom prst="rect">
                <a:avLst/>
              </a:prstGeom>
              <a:solidFill>
                <a:srgbClr val="ECED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9" name="Freeform 209"/>
              <p:cNvSpPr>
                <a:spLocks/>
              </p:cNvSpPr>
              <p:nvPr/>
            </p:nvSpPr>
            <p:spPr bwMode="auto">
              <a:xfrm>
                <a:off x="3002" y="1375"/>
                <a:ext cx="14" cy="1596"/>
              </a:xfrm>
              <a:custGeom>
                <a:avLst/>
                <a:gdLst/>
                <a:ahLst/>
                <a:cxnLst>
                  <a:cxn ang="0">
                    <a:pos x="8" y="14"/>
                  </a:cxn>
                  <a:cxn ang="0">
                    <a:pos x="0" y="6"/>
                  </a:cxn>
                  <a:cxn ang="0">
                    <a:pos x="0" y="1596"/>
                  </a:cxn>
                  <a:cxn ang="0">
                    <a:pos x="14" y="1596"/>
                  </a:cxn>
                  <a:cxn ang="0">
                    <a:pos x="14" y="6"/>
                  </a:cxn>
                  <a:cxn ang="0">
                    <a:pos x="8" y="0"/>
                  </a:cxn>
                  <a:cxn ang="0">
                    <a:pos x="14" y="6"/>
                  </a:cxn>
                  <a:cxn ang="0">
                    <a:pos x="14" y="0"/>
                  </a:cxn>
                  <a:cxn ang="0">
                    <a:pos x="8" y="0"/>
                  </a:cxn>
                  <a:cxn ang="0">
                    <a:pos x="8" y="14"/>
                  </a:cxn>
                </a:cxnLst>
                <a:rect l="0" t="0" r="r" b="b"/>
                <a:pathLst>
                  <a:path w="14" h="1596">
                    <a:moveTo>
                      <a:pt x="8" y="14"/>
                    </a:moveTo>
                    <a:lnTo>
                      <a:pt x="0" y="6"/>
                    </a:lnTo>
                    <a:lnTo>
                      <a:pt x="0" y="1596"/>
                    </a:lnTo>
                    <a:lnTo>
                      <a:pt x="14" y="1596"/>
                    </a:lnTo>
                    <a:lnTo>
                      <a:pt x="14" y="6"/>
                    </a:lnTo>
                    <a:lnTo>
                      <a:pt x="8" y="0"/>
                    </a:lnTo>
                    <a:lnTo>
                      <a:pt x="14" y="6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8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0" name="Freeform 210"/>
              <p:cNvSpPr>
                <a:spLocks/>
              </p:cNvSpPr>
              <p:nvPr/>
            </p:nvSpPr>
            <p:spPr bwMode="auto">
              <a:xfrm>
                <a:off x="2565" y="1375"/>
                <a:ext cx="445" cy="14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6" y="14"/>
                  </a:cxn>
                  <a:cxn ang="0">
                    <a:pos x="445" y="14"/>
                  </a:cxn>
                  <a:cxn ang="0">
                    <a:pos x="445" y="0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12" y="6"/>
                  </a:cxn>
                </a:cxnLst>
                <a:rect l="0" t="0" r="r" b="b"/>
                <a:pathLst>
                  <a:path w="445" h="14">
                    <a:moveTo>
                      <a:pt x="12" y="6"/>
                    </a:moveTo>
                    <a:lnTo>
                      <a:pt x="6" y="14"/>
                    </a:lnTo>
                    <a:lnTo>
                      <a:pt x="445" y="14"/>
                    </a:lnTo>
                    <a:lnTo>
                      <a:pt x="445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1" name="Freeform 211"/>
              <p:cNvSpPr>
                <a:spLocks/>
              </p:cNvSpPr>
              <p:nvPr/>
            </p:nvSpPr>
            <p:spPr bwMode="auto">
              <a:xfrm>
                <a:off x="2565" y="1381"/>
                <a:ext cx="12" cy="1595"/>
              </a:xfrm>
              <a:custGeom>
                <a:avLst/>
                <a:gdLst/>
                <a:ahLst/>
                <a:cxnLst>
                  <a:cxn ang="0">
                    <a:pos x="6" y="1584"/>
                  </a:cxn>
                  <a:cxn ang="0">
                    <a:pos x="12" y="159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1590"/>
                  </a:cxn>
                  <a:cxn ang="0">
                    <a:pos x="6" y="1595"/>
                  </a:cxn>
                  <a:cxn ang="0">
                    <a:pos x="0" y="1590"/>
                  </a:cxn>
                  <a:cxn ang="0">
                    <a:pos x="0" y="1595"/>
                  </a:cxn>
                  <a:cxn ang="0">
                    <a:pos x="6" y="1595"/>
                  </a:cxn>
                  <a:cxn ang="0">
                    <a:pos x="6" y="1584"/>
                  </a:cxn>
                </a:cxnLst>
                <a:rect l="0" t="0" r="r" b="b"/>
                <a:pathLst>
                  <a:path w="12" h="1595">
                    <a:moveTo>
                      <a:pt x="6" y="1584"/>
                    </a:moveTo>
                    <a:lnTo>
                      <a:pt x="12" y="159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590"/>
                    </a:lnTo>
                    <a:lnTo>
                      <a:pt x="6" y="1595"/>
                    </a:lnTo>
                    <a:lnTo>
                      <a:pt x="0" y="1590"/>
                    </a:lnTo>
                    <a:lnTo>
                      <a:pt x="0" y="1595"/>
                    </a:lnTo>
                    <a:lnTo>
                      <a:pt x="6" y="1595"/>
                    </a:lnTo>
                    <a:lnTo>
                      <a:pt x="6" y="15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2" name="Freeform 212"/>
              <p:cNvSpPr>
                <a:spLocks/>
              </p:cNvSpPr>
              <p:nvPr/>
            </p:nvSpPr>
            <p:spPr bwMode="auto">
              <a:xfrm>
                <a:off x="2571" y="2965"/>
                <a:ext cx="445" cy="11"/>
              </a:xfrm>
              <a:custGeom>
                <a:avLst/>
                <a:gdLst/>
                <a:ahLst/>
                <a:cxnLst>
                  <a:cxn ang="0">
                    <a:pos x="431" y="6"/>
                  </a:cxn>
                  <a:cxn ang="0">
                    <a:pos x="439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439" y="11"/>
                  </a:cxn>
                  <a:cxn ang="0">
                    <a:pos x="445" y="6"/>
                  </a:cxn>
                  <a:cxn ang="0">
                    <a:pos x="439" y="11"/>
                  </a:cxn>
                  <a:cxn ang="0">
                    <a:pos x="445" y="11"/>
                  </a:cxn>
                  <a:cxn ang="0">
                    <a:pos x="445" y="6"/>
                  </a:cxn>
                  <a:cxn ang="0">
                    <a:pos x="431" y="6"/>
                  </a:cxn>
                </a:cxnLst>
                <a:rect l="0" t="0" r="r" b="b"/>
                <a:pathLst>
                  <a:path w="445" h="11">
                    <a:moveTo>
                      <a:pt x="431" y="6"/>
                    </a:moveTo>
                    <a:lnTo>
                      <a:pt x="439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439" y="11"/>
                    </a:lnTo>
                    <a:lnTo>
                      <a:pt x="445" y="6"/>
                    </a:lnTo>
                    <a:lnTo>
                      <a:pt x="439" y="11"/>
                    </a:lnTo>
                    <a:lnTo>
                      <a:pt x="445" y="11"/>
                    </a:lnTo>
                    <a:lnTo>
                      <a:pt x="445" y="6"/>
                    </a:lnTo>
                    <a:lnTo>
                      <a:pt x="431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3" name="Freeform 213"/>
              <p:cNvSpPr>
                <a:spLocks/>
              </p:cNvSpPr>
              <p:nvPr/>
            </p:nvSpPr>
            <p:spPr bwMode="auto">
              <a:xfrm>
                <a:off x="2577" y="1510"/>
                <a:ext cx="433" cy="7"/>
              </a:xfrm>
              <a:custGeom>
                <a:avLst/>
                <a:gdLst/>
                <a:ahLst/>
                <a:cxnLst>
                  <a:cxn ang="0">
                    <a:pos x="433" y="4"/>
                  </a:cxn>
                  <a:cxn ang="0">
                    <a:pos x="433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433" y="7"/>
                  </a:cxn>
                  <a:cxn ang="0">
                    <a:pos x="433" y="4"/>
                  </a:cxn>
                </a:cxnLst>
                <a:rect l="0" t="0" r="r" b="b"/>
                <a:pathLst>
                  <a:path w="433" h="7">
                    <a:moveTo>
                      <a:pt x="433" y="4"/>
                    </a:moveTo>
                    <a:lnTo>
                      <a:pt x="433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433" y="7"/>
                    </a:lnTo>
                    <a:lnTo>
                      <a:pt x="433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4" name="Freeform 214"/>
              <p:cNvSpPr>
                <a:spLocks/>
              </p:cNvSpPr>
              <p:nvPr/>
            </p:nvSpPr>
            <p:spPr bwMode="auto">
              <a:xfrm>
                <a:off x="2577" y="1644"/>
                <a:ext cx="433" cy="8"/>
              </a:xfrm>
              <a:custGeom>
                <a:avLst/>
                <a:gdLst/>
                <a:ahLst/>
                <a:cxnLst>
                  <a:cxn ang="0">
                    <a:pos x="433" y="4"/>
                  </a:cxn>
                  <a:cxn ang="0">
                    <a:pos x="433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433" y="8"/>
                  </a:cxn>
                  <a:cxn ang="0">
                    <a:pos x="433" y="4"/>
                  </a:cxn>
                </a:cxnLst>
                <a:rect l="0" t="0" r="r" b="b"/>
                <a:pathLst>
                  <a:path w="433" h="8">
                    <a:moveTo>
                      <a:pt x="433" y="4"/>
                    </a:moveTo>
                    <a:lnTo>
                      <a:pt x="433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433" y="8"/>
                    </a:lnTo>
                    <a:lnTo>
                      <a:pt x="433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5" name="Freeform 215"/>
              <p:cNvSpPr>
                <a:spLocks/>
              </p:cNvSpPr>
              <p:nvPr/>
            </p:nvSpPr>
            <p:spPr bwMode="auto">
              <a:xfrm>
                <a:off x="2577" y="1848"/>
                <a:ext cx="433" cy="7"/>
              </a:xfrm>
              <a:custGeom>
                <a:avLst/>
                <a:gdLst/>
                <a:ahLst/>
                <a:cxnLst>
                  <a:cxn ang="0">
                    <a:pos x="433" y="3"/>
                  </a:cxn>
                  <a:cxn ang="0">
                    <a:pos x="433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433" y="7"/>
                  </a:cxn>
                  <a:cxn ang="0">
                    <a:pos x="433" y="3"/>
                  </a:cxn>
                </a:cxnLst>
                <a:rect l="0" t="0" r="r" b="b"/>
                <a:pathLst>
                  <a:path w="433" h="7">
                    <a:moveTo>
                      <a:pt x="433" y="3"/>
                    </a:moveTo>
                    <a:lnTo>
                      <a:pt x="433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433" y="7"/>
                    </a:lnTo>
                    <a:lnTo>
                      <a:pt x="433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6" name="Freeform 216"/>
              <p:cNvSpPr>
                <a:spLocks/>
              </p:cNvSpPr>
              <p:nvPr/>
            </p:nvSpPr>
            <p:spPr bwMode="auto">
              <a:xfrm>
                <a:off x="2577" y="2155"/>
                <a:ext cx="433" cy="5"/>
              </a:xfrm>
              <a:custGeom>
                <a:avLst/>
                <a:gdLst/>
                <a:ahLst/>
                <a:cxnLst>
                  <a:cxn ang="0">
                    <a:pos x="433" y="4"/>
                  </a:cxn>
                  <a:cxn ang="0">
                    <a:pos x="433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433" y="5"/>
                  </a:cxn>
                  <a:cxn ang="0">
                    <a:pos x="433" y="4"/>
                  </a:cxn>
                </a:cxnLst>
                <a:rect l="0" t="0" r="r" b="b"/>
                <a:pathLst>
                  <a:path w="433" h="5">
                    <a:moveTo>
                      <a:pt x="433" y="4"/>
                    </a:moveTo>
                    <a:lnTo>
                      <a:pt x="433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433" y="5"/>
                    </a:lnTo>
                    <a:lnTo>
                      <a:pt x="433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7" name="Freeform 217"/>
              <p:cNvSpPr>
                <a:spLocks/>
              </p:cNvSpPr>
              <p:nvPr/>
            </p:nvSpPr>
            <p:spPr bwMode="auto">
              <a:xfrm>
                <a:off x="2577" y="2460"/>
                <a:ext cx="433" cy="8"/>
              </a:xfrm>
              <a:custGeom>
                <a:avLst/>
                <a:gdLst/>
                <a:ahLst/>
                <a:cxnLst>
                  <a:cxn ang="0">
                    <a:pos x="433" y="4"/>
                  </a:cxn>
                  <a:cxn ang="0">
                    <a:pos x="433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433" y="8"/>
                  </a:cxn>
                  <a:cxn ang="0">
                    <a:pos x="433" y="4"/>
                  </a:cxn>
                </a:cxnLst>
                <a:rect l="0" t="0" r="r" b="b"/>
                <a:pathLst>
                  <a:path w="433" h="8">
                    <a:moveTo>
                      <a:pt x="433" y="4"/>
                    </a:moveTo>
                    <a:lnTo>
                      <a:pt x="433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433" y="8"/>
                    </a:lnTo>
                    <a:lnTo>
                      <a:pt x="433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8" name="Freeform 218"/>
              <p:cNvSpPr>
                <a:spLocks/>
              </p:cNvSpPr>
              <p:nvPr/>
            </p:nvSpPr>
            <p:spPr bwMode="auto">
              <a:xfrm>
                <a:off x="2587" y="1408"/>
                <a:ext cx="15" cy="13"/>
              </a:xfrm>
              <a:custGeom>
                <a:avLst/>
                <a:gdLst/>
                <a:ahLst/>
                <a:cxnLst>
                  <a:cxn ang="0">
                    <a:pos x="7" y="13"/>
                  </a:cxn>
                  <a:cxn ang="0">
                    <a:pos x="7" y="13"/>
                  </a:cxn>
                  <a:cxn ang="0">
                    <a:pos x="9" y="13"/>
                  </a:cxn>
                  <a:cxn ang="0">
                    <a:pos x="11" y="11"/>
                  </a:cxn>
                  <a:cxn ang="0">
                    <a:pos x="13" y="10"/>
                  </a:cxn>
                  <a:cxn ang="0">
                    <a:pos x="15" y="6"/>
                  </a:cxn>
                  <a:cxn ang="0">
                    <a:pos x="15" y="6"/>
                  </a:cxn>
                  <a:cxn ang="0">
                    <a:pos x="13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1" y="11"/>
                  </a:cxn>
                  <a:cxn ang="0">
                    <a:pos x="3" y="13"/>
                  </a:cxn>
                  <a:cxn ang="0">
                    <a:pos x="7" y="13"/>
                  </a:cxn>
                </a:cxnLst>
                <a:rect l="0" t="0" r="r" b="b"/>
                <a:pathLst>
                  <a:path w="15" h="13">
                    <a:moveTo>
                      <a:pt x="7" y="13"/>
                    </a:moveTo>
                    <a:lnTo>
                      <a:pt x="7" y="13"/>
                    </a:lnTo>
                    <a:lnTo>
                      <a:pt x="9" y="13"/>
                    </a:lnTo>
                    <a:lnTo>
                      <a:pt x="11" y="11"/>
                    </a:lnTo>
                    <a:lnTo>
                      <a:pt x="13" y="10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3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1" y="11"/>
                    </a:lnTo>
                    <a:lnTo>
                      <a:pt x="3" y="13"/>
                    </a:lnTo>
                    <a:lnTo>
                      <a:pt x="7" y="1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9" name="Freeform 219"/>
              <p:cNvSpPr>
                <a:spLocks/>
              </p:cNvSpPr>
              <p:nvPr/>
            </p:nvSpPr>
            <p:spPr bwMode="auto">
              <a:xfrm>
                <a:off x="2587" y="1464"/>
                <a:ext cx="15" cy="13"/>
              </a:xfrm>
              <a:custGeom>
                <a:avLst/>
                <a:gdLst/>
                <a:ahLst/>
                <a:cxnLst>
                  <a:cxn ang="0">
                    <a:pos x="7" y="13"/>
                  </a:cxn>
                  <a:cxn ang="0">
                    <a:pos x="7" y="13"/>
                  </a:cxn>
                  <a:cxn ang="0">
                    <a:pos x="9" y="11"/>
                  </a:cxn>
                  <a:cxn ang="0">
                    <a:pos x="11" y="11"/>
                  </a:cxn>
                  <a:cxn ang="0">
                    <a:pos x="13" y="7"/>
                  </a:cxn>
                  <a:cxn ang="0">
                    <a:pos x="15" y="5"/>
                  </a:cxn>
                  <a:cxn ang="0">
                    <a:pos x="15" y="5"/>
                  </a:cxn>
                  <a:cxn ang="0">
                    <a:pos x="13" y="3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" y="11"/>
                  </a:cxn>
                  <a:cxn ang="0">
                    <a:pos x="3" y="11"/>
                  </a:cxn>
                  <a:cxn ang="0">
                    <a:pos x="7" y="13"/>
                  </a:cxn>
                </a:cxnLst>
                <a:rect l="0" t="0" r="r" b="b"/>
                <a:pathLst>
                  <a:path w="15" h="13">
                    <a:moveTo>
                      <a:pt x="7" y="13"/>
                    </a:moveTo>
                    <a:lnTo>
                      <a:pt x="7" y="13"/>
                    </a:lnTo>
                    <a:lnTo>
                      <a:pt x="9" y="11"/>
                    </a:lnTo>
                    <a:lnTo>
                      <a:pt x="11" y="11"/>
                    </a:lnTo>
                    <a:lnTo>
                      <a:pt x="13" y="7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3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11"/>
                    </a:lnTo>
                    <a:lnTo>
                      <a:pt x="3" y="11"/>
                    </a:lnTo>
                    <a:lnTo>
                      <a:pt x="7" y="1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0" name="Freeform 220"/>
              <p:cNvSpPr>
                <a:spLocks/>
              </p:cNvSpPr>
              <p:nvPr/>
            </p:nvSpPr>
            <p:spPr bwMode="auto">
              <a:xfrm>
                <a:off x="2979" y="1408"/>
                <a:ext cx="14" cy="13"/>
              </a:xfrm>
              <a:custGeom>
                <a:avLst/>
                <a:gdLst/>
                <a:ahLst/>
                <a:cxnLst>
                  <a:cxn ang="0">
                    <a:pos x="6" y="13"/>
                  </a:cxn>
                  <a:cxn ang="0">
                    <a:pos x="6" y="13"/>
                  </a:cxn>
                  <a:cxn ang="0">
                    <a:pos x="10" y="13"/>
                  </a:cxn>
                  <a:cxn ang="0">
                    <a:pos x="12" y="11"/>
                  </a:cxn>
                  <a:cxn ang="0">
                    <a:pos x="14" y="10"/>
                  </a:cxn>
                  <a:cxn ang="0">
                    <a:pos x="14" y="6"/>
                  </a:cxn>
                  <a:cxn ang="0">
                    <a:pos x="14" y="6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</a:cxnLst>
                <a:rect l="0" t="0" r="r" b="b"/>
                <a:pathLst>
                  <a:path w="14" h="13">
                    <a:moveTo>
                      <a:pt x="6" y="13"/>
                    </a:moveTo>
                    <a:lnTo>
                      <a:pt x="6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4" y="10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1" name="Freeform 221"/>
              <p:cNvSpPr>
                <a:spLocks/>
              </p:cNvSpPr>
              <p:nvPr/>
            </p:nvSpPr>
            <p:spPr bwMode="auto">
              <a:xfrm>
                <a:off x="2979" y="1464"/>
                <a:ext cx="14" cy="13"/>
              </a:xfrm>
              <a:custGeom>
                <a:avLst/>
                <a:gdLst/>
                <a:ahLst/>
                <a:cxnLst>
                  <a:cxn ang="0">
                    <a:pos x="6" y="13"/>
                  </a:cxn>
                  <a:cxn ang="0">
                    <a:pos x="6" y="13"/>
                  </a:cxn>
                  <a:cxn ang="0">
                    <a:pos x="10" y="11"/>
                  </a:cxn>
                  <a:cxn ang="0">
                    <a:pos x="12" y="11"/>
                  </a:cxn>
                  <a:cxn ang="0">
                    <a:pos x="14" y="7"/>
                  </a:cxn>
                  <a:cxn ang="0">
                    <a:pos x="14" y="5"/>
                  </a:cxn>
                  <a:cxn ang="0">
                    <a:pos x="14" y="5"/>
                  </a:cxn>
                  <a:cxn ang="0">
                    <a:pos x="14" y="3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2" y="11"/>
                  </a:cxn>
                  <a:cxn ang="0">
                    <a:pos x="4" y="11"/>
                  </a:cxn>
                  <a:cxn ang="0">
                    <a:pos x="6" y="13"/>
                  </a:cxn>
                </a:cxnLst>
                <a:rect l="0" t="0" r="r" b="b"/>
                <a:pathLst>
                  <a:path w="14" h="13">
                    <a:moveTo>
                      <a:pt x="6" y="13"/>
                    </a:moveTo>
                    <a:lnTo>
                      <a:pt x="6" y="13"/>
                    </a:lnTo>
                    <a:lnTo>
                      <a:pt x="10" y="11"/>
                    </a:lnTo>
                    <a:lnTo>
                      <a:pt x="12" y="11"/>
                    </a:lnTo>
                    <a:lnTo>
                      <a:pt x="14" y="7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2" name="Freeform 222"/>
              <p:cNvSpPr>
                <a:spLocks/>
              </p:cNvSpPr>
              <p:nvPr/>
            </p:nvSpPr>
            <p:spPr bwMode="auto">
              <a:xfrm>
                <a:off x="2587" y="1544"/>
                <a:ext cx="15" cy="14"/>
              </a:xfrm>
              <a:custGeom>
                <a:avLst/>
                <a:gdLst/>
                <a:ahLst/>
                <a:cxnLst>
                  <a:cxn ang="0">
                    <a:pos x="7" y="14"/>
                  </a:cxn>
                  <a:cxn ang="0">
                    <a:pos x="7" y="14"/>
                  </a:cxn>
                  <a:cxn ang="0">
                    <a:pos x="9" y="14"/>
                  </a:cxn>
                  <a:cxn ang="0">
                    <a:pos x="11" y="12"/>
                  </a:cxn>
                  <a:cxn ang="0">
                    <a:pos x="13" y="10"/>
                  </a:cxn>
                  <a:cxn ang="0">
                    <a:pos x="15" y="6"/>
                  </a:cxn>
                  <a:cxn ang="0">
                    <a:pos x="15" y="6"/>
                  </a:cxn>
                  <a:cxn ang="0">
                    <a:pos x="13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4"/>
                  </a:cxn>
                  <a:cxn ang="0">
                    <a:pos x="7" y="14"/>
                  </a:cxn>
                </a:cxnLst>
                <a:rect l="0" t="0" r="r" b="b"/>
                <a:pathLst>
                  <a:path w="15" h="14">
                    <a:moveTo>
                      <a:pt x="7" y="14"/>
                    </a:moveTo>
                    <a:lnTo>
                      <a:pt x="7" y="14"/>
                    </a:lnTo>
                    <a:lnTo>
                      <a:pt x="9" y="14"/>
                    </a:lnTo>
                    <a:lnTo>
                      <a:pt x="11" y="12"/>
                    </a:lnTo>
                    <a:lnTo>
                      <a:pt x="13" y="10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3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7" y="1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3" name="Freeform 223"/>
              <p:cNvSpPr>
                <a:spLocks/>
              </p:cNvSpPr>
              <p:nvPr/>
            </p:nvSpPr>
            <p:spPr bwMode="auto">
              <a:xfrm>
                <a:off x="2587" y="1600"/>
                <a:ext cx="15" cy="13"/>
              </a:xfrm>
              <a:custGeom>
                <a:avLst/>
                <a:gdLst/>
                <a:ahLst/>
                <a:cxnLst>
                  <a:cxn ang="0">
                    <a:pos x="7" y="13"/>
                  </a:cxn>
                  <a:cxn ang="0">
                    <a:pos x="7" y="13"/>
                  </a:cxn>
                  <a:cxn ang="0">
                    <a:pos x="9" y="13"/>
                  </a:cxn>
                  <a:cxn ang="0">
                    <a:pos x="11" y="11"/>
                  </a:cxn>
                  <a:cxn ang="0">
                    <a:pos x="13" y="10"/>
                  </a:cxn>
                  <a:cxn ang="0">
                    <a:pos x="15" y="6"/>
                  </a:cxn>
                  <a:cxn ang="0">
                    <a:pos x="15" y="6"/>
                  </a:cxn>
                  <a:cxn ang="0">
                    <a:pos x="13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1" y="11"/>
                  </a:cxn>
                  <a:cxn ang="0">
                    <a:pos x="3" y="13"/>
                  </a:cxn>
                  <a:cxn ang="0">
                    <a:pos x="7" y="13"/>
                  </a:cxn>
                </a:cxnLst>
                <a:rect l="0" t="0" r="r" b="b"/>
                <a:pathLst>
                  <a:path w="15" h="13">
                    <a:moveTo>
                      <a:pt x="7" y="13"/>
                    </a:moveTo>
                    <a:lnTo>
                      <a:pt x="7" y="13"/>
                    </a:lnTo>
                    <a:lnTo>
                      <a:pt x="9" y="13"/>
                    </a:lnTo>
                    <a:lnTo>
                      <a:pt x="11" y="11"/>
                    </a:lnTo>
                    <a:lnTo>
                      <a:pt x="13" y="10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3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1" y="11"/>
                    </a:lnTo>
                    <a:lnTo>
                      <a:pt x="3" y="13"/>
                    </a:lnTo>
                    <a:lnTo>
                      <a:pt x="7" y="1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4" name="Freeform 224"/>
              <p:cNvSpPr>
                <a:spLocks/>
              </p:cNvSpPr>
              <p:nvPr/>
            </p:nvSpPr>
            <p:spPr bwMode="auto">
              <a:xfrm>
                <a:off x="2979" y="1544"/>
                <a:ext cx="14" cy="14"/>
              </a:xfrm>
              <a:custGeom>
                <a:avLst/>
                <a:gdLst/>
                <a:ahLst/>
                <a:cxnLst>
                  <a:cxn ang="0">
                    <a:pos x="6" y="14"/>
                  </a:cxn>
                  <a:cxn ang="0">
                    <a:pos x="6" y="14"/>
                  </a:cxn>
                  <a:cxn ang="0">
                    <a:pos x="10" y="14"/>
                  </a:cxn>
                  <a:cxn ang="0">
                    <a:pos x="12" y="12"/>
                  </a:cxn>
                  <a:cxn ang="0">
                    <a:pos x="14" y="10"/>
                  </a:cxn>
                  <a:cxn ang="0">
                    <a:pos x="14" y="6"/>
                  </a:cxn>
                  <a:cxn ang="0">
                    <a:pos x="14" y="6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6" y="14"/>
                  </a:cxn>
                </a:cxnLst>
                <a:rect l="0" t="0" r="r" b="b"/>
                <a:pathLst>
                  <a:path w="14" h="14">
                    <a:moveTo>
                      <a:pt x="6" y="14"/>
                    </a:moveTo>
                    <a:lnTo>
                      <a:pt x="6" y="14"/>
                    </a:lnTo>
                    <a:lnTo>
                      <a:pt x="10" y="14"/>
                    </a:lnTo>
                    <a:lnTo>
                      <a:pt x="12" y="12"/>
                    </a:lnTo>
                    <a:lnTo>
                      <a:pt x="14" y="10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5" name="Freeform 225"/>
              <p:cNvSpPr>
                <a:spLocks/>
              </p:cNvSpPr>
              <p:nvPr/>
            </p:nvSpPr>
            <p:spPr bwMode="auto">
              <a:xfrm>
                <a:off x="2587" y="1671"/>
                <a:ext cx="15" cy="13"/>
              </a:xfrm>
              <a:custGeom>
                <a:avLst/>
                <a:gdLst/>
                <a:ahLst/>
                <a:cxnLst>
                  <a:cxn ang="0">
                    <a:pos x="7" y="13"/>
                  </a:cxn>
                  <a:cxn ang="0">
                    <a:pos x="7" y="13"/>
                  </a:cxn>
                  <a:cxn ang="0">
                    <a:pos x="9" y="13"/>
                  </a:cxn>
                  <a:cxn ang="0">
                    <a:pos x="11" y="11"/>
                  </a:cxn>
                  <a:cxn ang="0">
                    <a:pos x="13" y="10"/>
                  </a:cxn>
                  <a:cxn ang="0">
                    <a:pos x="15" y="6"/>
                  </a:cxn>
                  <a:cxn ang="0">
                    <a:pos x="15" y="6"/>
                  </a:cxn>
                  <a:cxn ang="0">
                    <a:pos x="13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1" y="11"/>
                  </a:cxn>
                  <a:cxn ang="0">
                    <a:pos x="3" y="13"/>
                  </a:cxn>
                  <a:cxn ang="0">
                    <a:pos x="7" y="13"/>
                  </a:cxn>
                </a:cxnLst>
                <a:rect l="0" t="0" r="r" b="b"/>
                <a:pathLst>
                  <a:path w="15" h="13">
                    <a:moveTo>
                      <a:pt x="7" y="13"/>
                    </a:moveTo>
                    <a:lnTo>
                      <a:pt x="7" y="13"/>
                    </a:lnTo>
                    <a:lnTo>
                      <a:pt x="9" y="13"/>
                    </a:lnTo>
                    <a:lnTo>
                      <a:pt x="11" y="11"/>
                    </a:lnTo>
                    <a:lnTo>
                      <a:pt x="13" y="10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3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1" y="11"/>
                    </a:lnTo>
                    <a:lnTo>
                      <a:pt x="3" y="13"/>
                    </a:lnTo>
                    <a:lnTo>
                      <a:pt x="7" y="1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6" name="Freeform 226"/>
              <p:cNvSpPr>
                <a:spLocks/>
              </p:cNvSpPr>
              <p:nvPr/>
            </p:nvSpPr>
            <p:spPr bwMode="auto">
              <a:xfrm>
                <a:off x="2979" y="1671"/>
                <a:ext cx="14" cy="13"/>
              </a:xfrm>
              <a:custGeom>
                <a:avLst/>
                <a:gdLst/>
                <a:ahLst/>
                <a:cxnLst>
                  <a:cxn ang="0">
                    <a:pos x="6" y="13"/>
                  </a:cxn>
                  <a:cxn ang="0">
                    <a:pos x="6" y="13"/>
                  </a:cxn>
                  <a:cxn ang="0">
                    <a:pos x="10" y="13"/>
                  </a:cxn>
                  <a:cxn ang="0">
                    <a:pos x="12" y="11"/>
                  </a:cxn>
                  <a:cxn ang="0">
                    <a:pos x="14" y="10"/>
                  </a:cxn>
                  <a:cxn ang="0">
                    <a:pos x="14" y="6"/>
                  </a:cxn>
                  <a:cxn ang="0">
                    <a:pos x="14" y="6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</a:cxnLst>
                <a:rect l="0" t="0" r="r" b="b"/>
                <a:pathLst>
                  <a:path w="14" h="13">
                    <a:moveTo>
                      <a:pt x="6" y="13"/>
                    </a:moveTo>
                    <a:lnTo>
                      <a:pt x="6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4" y="10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7" name="Freeform 227"/>
              <p:cNvSpPr>
                <a:spLocks/>
              </p:cNvSpPr>
              <p:nvPr/>
            </p:nvSpPr>
            <p:spPr bwMode="auto">
              <a:xfrm>
                <a:off x="2587" y="1815"/>
                <a:ext cx="15" cy="13"/>
              </a:xfrm>
              <a:custGeom>
                <a:avLst/>
                <a:gdLst/>
                <a:ahLst/>
                <a:cxnLst>
                  <a:cxn ang="0">
                    <a:pos x="7" y="13"/>
                  </a:cxn>
                  <a:cxn ang="0">
                    <a:pos x="7" y="13"/>
                  </a:cxn>
                  <a:cxn ang="0">
                    <a:pos x="9" y="13"/>
                  </a:cxn>
                  <a:cxn ang="0">
                    <a:pos x="11" y="11"/>
                  </a:cxn>
                  <a:cxn ang="0">
                    <a:pos x="13" y="10"/>
                  </a:cxn>
                  <a:cxn ang="0">
                    <a:pos x="15" y="8"/>
                  </a:cxn>
                  <a:cxn ang="0">
                    <a:pos x="15" y="8"/>
                  </a:cxn>
                  <a:cxn ang="0">
                    <a:pos x="13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" y="11"/>
                  </a:cxn>
                  <a:cxn ang="0">
                    <a:pos x="3" y="13"/>
                  </a:cxn>
                  <a:cxn ang="0">
                    <a:pos x="7" y="13"/>
                  </a:cxn>
                </a:cxnLst>
                <a:rect l="0" t="0" r="r" b="b"/>
                <a:pathLst>
                  <a:path w="15" h="13">
                    <a:moveTo>
                      <a:pt x="7" y="13"/>
                    </a:moveTo>
                    <a:lnTo>
                      <a:pt x="7" y="13"/>
                    </a:lnTo>
                    <a:lnTo>
                      <a:pt x="9" y="13"/>
                    </a:lnTo>
                    <a:lnTo>
                      <a:pt x="11" y="11"/>
                    </a:lnTo>
                    <a:lnTo>
                      <a:pt x="13" y="10"/>
                    </a:lnTo>
                    <a:lnTo>
                      <a:pt x="15" y="8"/>
                    </a:lnTo>
                    <a:lnTo>
                      <a:pt x="15" y="8"/>
                    </a:lnTo>
                    <a:lnTo>
                      <a:pt x="13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1"/>
                    </a:lnTo>
                    <a:lnTo>
                      <a:pt x="3" y="13"/>
                    </a:lnTo>
                    <a:lnTo>
                      <a:pt x="7" y="1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8" name="Freeform 228"/>
              <p:cNvSpPr>
                <a:spLocks/>
              </p:cNvSpPr>
              <p:nvPr/>
            </p:nvSpPr>
            <p:spPr bwMode="auto">
              <a:xfrm>
                <a:off x="2979" y="1815"/>
                <a:ext cx="14" cy="13"/>
              </a:xfrm>
              <a:custGeom>
                <a:avLst/>
                <a:gdLst/>
                <a:ahLst/>
                <a:cxnLst>
                  <a:cxn ang="0">
                    <a:pos x="6" y="13"/>
                  </a:cxn>
                  <a:cxn ang="0">
                    <a:pos x="6" y="13"/>
                  </a:cxn>
                  <a:cxn ang="0">
                    <a:pos x="10" y="13"/>
                  </a:cxn>
                  <a:cxn ang="0">
                    <a:pos x="12" y="11"/>
                  </a:cxn>
                  <a:cxn ang="0">
                    <a:pos x="14" y="10"/>
                  </a:cxn>
                  <a:cxn ang="0">
                    <a:pos x="14" y="8"/>
                  </a:cxn>
                  <a:cxn ang="0">
                    <a:pos x="14" y="8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</a:cxnLst>
                <a:rect l="0" t="0" r="r" b="b"/>
                <a:pathLst>
                  <a:path w="14" h="13">
                    <a:moveTo>
                      <a:pt x="6" y="13"/>
                    </a:moveTo>
                    <a:lnTo>
                      <a:pt x="6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4" y="10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" name="Freeform 229"/>
              <p:cNvSpPr>
                <a:spLocks/>
              </p:cNvSpPr>
              <p:nvPr/>
            </p:nvSpPr>
            <p:spPr bwMode="auto">
              <a:xfrm>
                <a:off x="2587" y="1882"/>
                <a:ext cx="15" cy="14"/>
              </a:xfrm>
              <a:custGeom>
                <a:avLst/>
                <a:gdLst/>
                <a:ahLst/>
                <a:cxnLst>
                  <a:cxn ang="0">
                    <a:pos x="7" y="14"/>
                  </a:cxn>
                  <a:cxn ang="0">
                    <a:pos x="7" y="14"/>
                  </a:cxn>
                  <a:cxn ang="0">
                    <a:pos x="9" y="14"/>
                  </a:cxn>
                  <a:cxn ang="0">
                    <a:pos x="11" y="12"/>
                  </a:cxn>
                  <a:cxn ang="0">
                    <a:pos x="13" y="10"/>
                  </a:cxn>
                  <a:cxn ang="0">
                    <a:pos x="15" y="8"/>
                  </a:cxn>
                  <a:cxn ang="0">
                    <a:pos x="15" y="8"/>
                  </a:cxn>
                  <a:cxn ang="0">
                    <a:pos x="13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4"/>
                  </a:cxn>
                  <a:cxn ang="0">
                    <a:pos x="7" y="14"/>
                  </a:cxn>
                </a:cxnLst>
                <a:rect l="0" t="0" r="r" b="b"/>
                <a:pathLst>
                  <a:path w="15" h="14">
                    <a:moveTo>
                      <a:pt x="7" y="14"/>
                    </a:moveTo>
                    <a:lnTo>
                      <a:pt x="7" y="14"/>
                    </a:lnTo>
                    <a:lnTo>
                      <a:pt x="9" y="14"/>
                    </a:lnTo>
                    <a:lnTo>
                      <a:pt x="11" y="12"/>
                    </a:lnTo>
                    <a:lnTo>
                      <a:pt x="13" y="10"/>
                    </a:lnTo>
                    <a:lnTo>
                      <a:pt x="15" y="8"/>
                    </a:lnTo>
                    <a:lnTo>
                      <a:pt x="15" y="8"/>
                    </a:lnTo>
                    <a:lnTo>
                      <a:pt x="13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7" y="1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0" name="Freeform 230"/>
              <p:cNvSpPr>
                <a:spLocks/>
              </p:cNvSpPr>
              <p:nvPr/>
            </p:nvSpPr>
            <p:spPr bwMode="auto">
              <a:xfrm>
                <a:off x="2979" y="1882"/>
                <a:ext cx="14" cy="14"/>
              </a:xfrm>
              <a:custGeom>
                <a:avLst/>
                <a:gdLst/>
                <a:ahLst/>
                <a:cxnLst>
                  <a:cxn ang="0">
                    <a:pos x="6" y="14"/>
                  </a:cxn>
                  <a:cxn ang="0">
                    <a:pos x="6" y="14"/>
                  </a:cxn>
                  <a:cxn ang="0">
                    <a:pos x="10" y="14"/>
                  </a:cxn>
                  <a:cxn ang="0">
                    <a:pos x="12" y="12"/>
                  </a:cxn>
                  <a:cxn ang="0">
                    <a:pos x="14" y="10"/>
                  </a:cxn>
                  <a:cxn ang="0">
                    <a:pos x="14" y="8"/>
                  </a:cxn>
                  <a:cxn ang="0">
                    <a:pos x="14" y="8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6" y="14"/>
                  </a:cxn>
                </a:cxnLst>
                <a:rect l="0" t="0" r="r" b="b"/>
                <a:pathLst>
                  <a:path w="14" h="14">
                    <a:moveTo>
                      <a:pt x="6" y="14"/>
                    </a:moveTo>
                    <a:lnTo>
                      <a:pt x="6" y="14"/>
                    </a:lnTo>
                    <a:lnTo>
                      <a:pt x="10" y="14"/>
                    </a:lnTo>
                    <a:lnTo>
                      <a:pt x="12" y="12"/>
                    </a:lnTo>
                    <a:lnTo>
                      <a:pt x="14" y="10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1" name="Freeform 231"/>
              <p:cNvSpPr>
                <a:spLocks/>
              </p:cNvSpPr>
              <p:nvPr/>
            </p:nvSpPr>
            <p:spPr bwMode="auto">
              <a:xfrm>
                <a:off x="2587" y="1968"/>
                <a:ext cx="15" cy="14"/>
              </a:xfrm>
              <a:custGeom>
                <a:avLst/>
                <a:gdLst/>
                <a:ahLst/>
                <a:cxnLst>
                  <a:cxn ang="0">
                    <a:pos x="7" y="14"/>
                  </a:cxn>
                  <a:cxn ang="0">
                    <a:pos x="7" y="14"/>
                  </a:cxn>
                  <a:cxn ang="0">
                    <a:pos x="9" y="14"/>
                  </a:cxn>
                  <a:cxn ang="0">
                    <a:pos x="11" y="12"/>
                  </a:cxn>
                  <a:cxn ang="0">
                    <a:pos x="13" y="10"/>
                  </a:cxn>
                  <a:cxn ang="0">
                    <a:pos x="15" y="6"/>
                  </a:cxn>
                  <a:cxn ang="0">
                    <a:pos x="15" y="6"/>
                  </a:cxn>
                  <a:cxn ang="0">
                    <a:pos x="13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4"/>
                  </a:cxn>
                  <a:cxn ang="0">
                    <a:pos x="7" y="14"/>
                  </a:cxn>
                </a:cxnLst>
                <a:rect l="0" t="0" r="r" b="b"/>
                <a:pathLst>
                  <a:path w="15" h="14">
                    <a:moveTo>
                      <a:pt x="7" y="14"/>
                    </a:moveTo>
                    <a:lnTo>
                      <a:pt x="7" y="14"/>
                    </a:lnTo>
                    <a:lnTo>
                      <a:pt x="9" y="14"/>
                    </a:lnTo>
                    <a:lnTo>
                      <a:pt x="11" y="12"/>
                    </a:lnTo>
                    <a:lnTo>
                      <a:pt x="13" y="10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3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7" y="1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2" name="Freeform 232"/>
              <p:cNvSpPr>
                <a:spLocks/>
              </p:cNvSpPr>
              <p:nvPr/>
            </p:nvSpPr>
            <p:spPr bwMode="auto">
              <a:xfrm>
                <a:off x="2979" y="1968"/>
                <a:ext cx="14" cy="14"/>
              </a:xfrm>
              <a:custGeom>
                <a:avLst/>
                <a:gdLst/>
                <a:ahLst/>
                <a:cxnLst>
                  <a:cxn ang="0">
                    <a:pos x="6" y="14"/>
                  </a:cxn>
                  <a:cxn ang="0">
                    <a:pos x="6" y="14"/>
                  </a:cxn>
                  <a:cxn ang="0">
                    <a:pos x="10" y="14"/>
                  </a:cxn>
                  <a:cxn ang="0">
                    <a:pos x="12" y="12"/>
                  </a:cxn>
                  <a:cxn ang="0">
                    <a:pos x="14" y="10"/>
                  </a:cxn>
                  <a:cxn ang="0">
                    <a:pos x="14" y="6"/>
                  </a:cxn>
                  <a:cxn ang="0">
                    <a:pos x="14" y="6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6" y="14"/>
                  </a:cxn>
                </a:cxnLst>
                <a:rect l="0" t="0" r="r" b="b"/>
                <a:pathLst>
                  <a:path w="14" h="14">
                    <a:moveTo>
                      <a:pt x="6" y="14"/>
                    </a:moveTo>
                    <a:lnTo>
                      <a:pt x="6" y="14"/>
                    </a:lnTo>
                    <a:lnTo>
                      <a:pt x="10" y="14"/>
                    </a:lnTo>
                    <a:lnTo>
                      <a:pt x="12" y="12"/>
                    </a:lnTo>
                    <a:lnTo>
                      <a:pt x="14" y="10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3" name="Freeform 233"/>
              <p:cNvSpPr>
                <a:spLocks/>
              </p:cNvSpPr>
              <p:nvPr/>
            </p:nvSpPr>
            <p:spPr bwMode="auto">
              <a:xfrm>
                <a:off x="2587" y="2011"/>
                <a:ext cx="15" cy="15"/>
              </a:xfrm>
              <a:custGeom>
                <a:avLst/>
                <a:gdLst/>
                <a:ahLst/>
                <a:cxnLst>
                  <a:cxn ang="0">
                    <a:pos x="7" y="15"/>
                  </a:cxn>
                  <a:cxn ang="0">
                    <a:pos x="7" y="15"/>
                  </a:cxn>
                  <a:cxn ang="0">
                    <a:pos x="9" y="13"/>
                  </a:cxn>
                  <a:cxn ang="0">
                    <a:pos x="11" y="11"/>
                  </a:cxn>
                  <a:cxn ang="0">
                    <a:pos x="13" y="9"/>
                  </a:cxn>
                  <a:cxn ang="0">
                    <a:pos x="15" y="7"/>
                  </a:cxn>
                  <a:cxn ang="0">
                    <a:pos x="15" y="7"/>
                  </a:cxn>
                  <a:cxn ang="0">
                    <a:pos x="13" y="5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1" y="11"/>
                  </a:cxn>
                  <a:cxn ang="0">
                    <a:pos x="3" y="13"/>
                  </a:cxn>
                  <a:cxn ang="0">
                    <a:pos x="7" y="15"/>
                  </a:cxn>
                </a:cxnLst>
                <a:rect l="0" t="0" r="r" b="b"/>
                <a:pathLst>
                  <a:path w="15" h="15">
                    <a:moveTo>
                      <a:pt x="7" y="15"/>
                    </a:moveTo>
                    <a:lnTo>
                      <a:pt x="7" y="15"/>
                    </a:lnTo>
                    <a:lnTo>
                      <a:pt x="9" y="13"/>
                    </a:lnTo>
                    <a:lnTo>
                      <a:pt x="11" y="11"/>
                    </a:lnTo>
                    <a:lnTo>
                      <a:pt x="13" y="9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3" y="5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3" y="13"/>
                    </a:lnTo>
                    <a:lnTo>
                      <a:pt x="7" y="1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4" name="Freeform 234"/>
              <p:cNvSpPr>
                <a:spLocks/>
              </p:cNvSpPr>
              <p:nvPr/>
            </p:nvSpPr>
            <p:spPr bwMode="auto">
              <a:xfrm>
                <a:off x="2979" y="2011"/>
                <a:ext cx="14" cy="15"/>
              </a:xfrm>
              <a:custGeom>
                <a:avLst/>
                <a:gdLst/>
                <a:ahLst/>
                <a:cxnLst>
                  <a:cxn ang="0">
                    <a:pos x="6" y="15"/>
                  </a:cxn>
                  <a:cxn ang="0">
                    <a:pos x="6" y="15"/>
                  </a:cxn>
                  <a:cxn ang="0">
                    <a:pos x="10" y="13"/>
                  </a:cxn>
                  <a:cxn ang="0">
                    <a:pos x="12" y="11"/>
                  </a:cxn>
                  <a:cxn ang="0">
                    <a:pos x="14" y="9"/>
                  </a:cxn>
                  <a:cxn ang="0">
                    <a:pos x="14" y="7"/>
                  </a:cxn>
                  <a:cxn ang="0">
                    <a:pos x="14" y="7"/>
                  </a:cxn>
                  <a:cxn ang="0">
                    <a:pos x="14" y="5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5"/>
                  </a:cxn>
                </a:cxnLst>
                <a:rect l="0" t="0" r="r" b="b"/>
                <a:pathLst>
                  <a:path w="14" h="15">
                    <a:moveTo>
                      <a:pt x="6" y="15"/>
                    </a:moveTo>
                    <a:lnTo>
                      <a:pt x="6" y="15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4" y="9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4" y="5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5" name="Freeform 235"/>
              <p:cNvSpPr>
                <a:spLocks/>
              </p:cNvSpPr>
              <p:nvPr/>
            </p:nvSpPr>
            <p:spPr bwMode="auto">
              <a:xfrm>
                <a:off x="2587" y="2122"/>
                <a:ext cx="15" cy="14"/>
              </a:xfrm>
              <a:custGeom>
                <a:avLst/>
                <a:gdLst/>
                <a:ahLst/>
                <a:cxnLst>
                  <a:cxn ang="0">
                    <a:pos x="7" y="14"/>
                  </a:cxn>
                  <a:cxn ang="0">
                    <a:pos x="7" y="14"/>
                  </a:cxn>
                  <a:cxn ang="0">
                    <a:pos x="9" y="14"/>
                  </a:cxn>
                  <a:cxn ang="0">
                    <a:pos x="11" y="12"/>
                  </a:cxn>
                  <a:cxn ang="0">
                    <a:pos x="13" y="10"/>
                  </a:cxn>
                  <a:cxn ang="0">
                    <a:pos x="15" y="8"/>
                  </a:cxn>
                  <a:cxn ang="0">
                    <a:pos x="15" y="8"/>
                  </a:cxn>
                  <a:cxn ang="0">
                    <a:pos x="13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4"/>
                  </a:cxn>
                  <a:cxn ang="0">
                    <a:pos x="7" y="14"/>
                  </a:cxn>
                </a:cxnLst>
                <a:rect l="0" t="0" r="r" b="b"/>
                <a:pathLst>
                  <a:path w="15" h="14">
                    <a:moveTo>
                      <a:pt x="7" y="14"/>
                    </a:moveTo>
                    <a:lnTo>
                      <a:pt x="7" y="14"/>
                    </a:lnTo>
                    <a:lnTo>
                      <a:pt x="9" y="14"/>
                    </a:lnTo>
                    <a:lnTo>
                      <a:pt x="11" y="12"/>
                    </a:lnTo>
                    <a:lnTo>
                      <a:pt x="13" y="10"/>
                    </a:lnTo>
                    <a:lnTo>
                      <a:pt x="15" y="8"/>
                    </a:lnTo>
                    <a:lnTo>
                      <a:pt x="15" y="8"/>
                    </a:lnTo>
                    <a:lnTo>
                      <a:pt x="13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7" y="1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6" name="Freeform 236"/>
              <p:cNvSpPr>
                <a:spLocks/>
              </p:cNvSpPr>
              <p:nvPr/>
            </p:nvSpPr>
            <p:spPr bwMode="auto">
              <a:xfrm>
                <a:off x="2979" y="2122"/>
                <a:ext cx="14" cy="14"/>
              </a:xfrm>
              <a:custGeom>
                <a:avLst/>
                <a:gdLst/>
                <a:ahLst/>
                <a:cxnLst>
                  <a:cxn ang="0">
                    <a:pos x="6" y="14"/>
                  </a:cxn>
                  <a:cxn ang="0">
                    <a:pos x="6" y="14"/>
                  </a:cxn>
                  <a:cxn ang="0">
                    <a:pos x="10" y="14"/>
                  </a:cxn>
                  <a:cxn ang="0">
                    <a:pos x="12" y="12"/>
                  </a:cxn>
                  <a:cxn ang="0">
                    <a:pos x="14" y="10"/>
                  </a:cxn>
                  <a:cxn ang="0">
                    <a:pos x="14" y="8"/>
                  </a:cxn>
                  <a:cxn ang="0">
                    <a:pos x="14" y="8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6" y="14"/>
                  </a:cxn>
                </a:cxnLst>
                <a:rect l="0" t="0" r="r" b="b"/>
                <a:pathLst>
                  <a:path w="14" h="14">
                    <a:moveTo>
                      <a:pt x="6" y="14"/>
                    </a:moveTo>
                    <a:lnTo>
                      <a:pt x="6" y="14"/>
                    </a:lnTo>
                    <a:lnTo>
                      <a:pt x="10" y="14"/>
                    </a:lnTo>
                    <a:lnTo>
                      <a:pt x="12" y="12"/>
                    </a:lnTo>
                    <a:lnTo>
                      <a:pt x="14" y="10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7" name="Freeform 237"/>
              <p:cNvSpPr>
                <a:spLocks/>
              </p:cNvSpPr>
              <p:nvPr/>
            </p:nvSpPr>
            <p:spPr bwMode="auto">
              <a:xfrm>
                <a:off x="2587" y="2185"/>
                <a:ext cx="15" cy="14"/>
              </a:xfrm>
              <a:custGeom>
                <a:avLst/>
                <a:gdLst/>
                <a:ahLst/>
                <a:cxnLst>
                  <a:cxn ang="0">
                    <a:pos x="7" y="14"/>
                  </a:cxn>
                  <a:cxn ang="0">
                    <a:pos x="7" y="14"/>
                  </a:cxn>
                  <a:cxn ang="0">
                    <a:pos x="9" y="14"/>
                  </a:cxn>
                  <a:cxn ang="0">
                    <a:pos x="11" y="12"/>
                  </a:cxn>
                  <a:cxn ang="0">
                    <a:pos x="13" y="10"/>
                  </a:cxn>
                  <a:cxn ang="0">
                    <a:pos x="15" y="6"/>
                  </a:cxn>
                  <a:cxn ang="0">
                    <a:pos x="15" y="6"/>
                  </a:cxn>
                  <a:cxn ang="0">
                    <a:pos x="13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4"/>
                  </a:cxn>
                  <a:cxn ang="0">
                    <a:pos x="7" y="14"/>
                  </a:cxn>
                </a:cxnLst>
                <a:rect l="0" t="0" r="r" b="b"/>
                <a:pathLst>
                  <a:path w="15" h="14">
                    <a:moveTo>
                      <a:pt x="7" y="14"/>
                    </a:moveTo>
                    <a:lnTo>
                      <a:pt x="7" y="14"/>
                    </a:lnTo>
                    <a:lnTo>
                      <a:pt x="9" y="14"/>
                    </a:lnTo>
                    <a:lnTo>
                      <a:pt x="11" y="12"/>
                    </a:lnTo>
                    <a:lnTo>
                      <a:pt x="13" y="10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3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7" y="1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8" name="Freeform 238"/>
              <p:cNvSpPr>
                <a:spLocks/>
              </p:cNvSpPr>
              <p:nvPr/>
            </p:nvSpPr>
            <p:spPr bwMode="auto">
              <a:xfrm>
                <a:off x="2979" y="2185"/>
                <a:ext cx="14" cy="14"/>
              </a:xfrm>
              <a:custGeom>
                <a:avLst/>
                <a:gdLst/>
                <a:ahLst/>
                <a:cxnLst>
                  <a:cxn ang="0">
                    <a:pos x="6" y="14"/>
                  </a:cxn>
                  <a:cxn ang="0">
                    <a:pos x="6" y="14"/>
                  </a:cxn>
                  <a:cxn ang="0">
                    <a:pos x="10" y="14"/>
                  </a:cxn>
                  <a:cxn ang="0">
                    <a:pos x="12" y="12"/>
                  </a:cxn>
                  <a:cxn ang="0">
                    <a:pos x="14" y="10"/>
                  </a:cxn>
                  <a:cxn ang="0">
                    <a:pos x="14" y="6"/>
                  </a:cxn>
                  <a:cxn ang="0">
                    <a:pos x="14" y="6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6" y="14"/>
                  </a:cxn>
                </a:cxnLst>
                <a:rect l="0" t="0" r="r" b="b"/>
                <a:pathLst>
                  <a:path w="14" h="14">
                    <a:moveTo>
                      <a:pt x="6" y="14"/>
                    </a:moveTo>
                    <a:lnTo>
                      <a:pt x="6" y="14"/>
                    </a:lnTo>
                    <a:lnTo>
                      <a:pt x="10" y="14"/>
                    </a:lnTo>
                    <a:lnTo>
                      <a:pt x="12" y="12"/>
                    </a:lnTo>
                    <a:lnTo>
                      <a:pt x="14" y="10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9" name="Freeform 239"/>
              <p:cNvSpPr>
                <a:spLocks/>
              </p:cNvSpPr>
              <p:nvPr/>
            </p:nvSpPr>
            <p:spPr bwMode="auto">
              <a:xfrm>
                <a:off x="2587" y="2270"/>
                <a:ext cx="15" cy="13"/>
              </a:xfrm>
              <a:custGeom>
                <a:avLst/>
                <a:gdLst/>
                <a:ahLst/>
                <a:cxnLst>
                  <a:cxn ang="0">
                    <a:pos x="7" y="13"/>
                  </a:cxn>
                  <a:cxn ang="0">
                    <a:pos x="7" y="13"/>
                  </a:cxn>
                  <a:cxn ang="0">
                    <a:pos x="9" y="13"/>
                  </a:cxn>
                  <a:cxn ang="0">
                    <a:pos x="11" y="11"/>
                  </a:cxn>
                  <a:cxn ang="0">
                    <a:pos x="13" y="9"/>
                  </a:cxn>
                  <a:cxn ang="0">
                    <a:pos x="15" y="6"/>
                  </a:cxn>
                  <a:cxn ang="0">
                    <a:pos x="15" y="6"/>
                  </a:cxn>
                  <a:cxn ang="0">
                    <a:pos x="13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1" y="11"/>
                  </a:cxn>
                  <a:cxn ang="0">
                    <a:pos x="3" y="13"/>
                  </a:cxn>
                  <a:cxn ang="0">
                    <a:pos x="7" y="13"/>
                  </a:cxn>
                </a:cxnLst>
                <a:rect l="0" t="0" r="r" b="b"/>
                <a:pathLst>
                  <a:path w="15" h="13">
                    <a:moveTo>
                      <a:pt x="7" y="13"/>
                    </a:moveTo>
                    <a:lnTo>
                      <a:pt x="7" y="13"/>
                    </a:lnTo>
                    <a:lnTo>
                      <a:pt x="9" y="13"/>
                    </a:lnTo>
                    <a:lnTo>
                      <a:pt x="11" y="11"/>
                    </a:lnTo>
                    <a:lnTo>
                      <a:pt x="13" y="9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3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3" y="13"/>
                    </a:lnTo>
                    <a:lnTo>
                      <a:pt x="7" y="1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0" name="Freeform 240"/>
              <p:cNvSpPr>
                <a:spLocks/>
              </p:cNvSpPr>
              <p:nvPr/>
            </p:nvSpPr>
            <p:spPr bwMode="auto">
              <a:xfrm>
                <a:off x="2979" y="2270"/>
                <a:ext cx="14" cy="13"/>
              </a:xfrm>
              <a:custGeom>
                <a:avLst/>
                <a:gdLst/>
                <a:ahLst/>
                <a:cxnLst>
                  <a:cxn ang="0">
                    <a:pos x="6" y="13"/>
                  </a:cxn>
                  <a:cxn ang="0">
                    <a:pos x="6" y="13"/>
                  </a:cxn>
                  <a:cxn ang="0">
                    <a:pos x="10" y="13"/>
                  </a:cxn>
                  <a:cxn ang="0">
                    <a:pos x="12" y="11"/>
                  </a:cxn>
                  <a:cxn ang="0">
                    <a:pos x="14" y="9"/>
                  </a:cxn>
                  <a:cxn ang="0">
                    <a:pos x="14" y="6"/>
                  </a:cxn>
                  <a:cxn ang="0">
                    <a:pos x="14" y="6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</a:cxnLst>
                <a:rect l="0" t="0" r="r" b="b"/>
                <a:pathLst>
                  <a:path w="14" h="13">
                    <a:moveTo>
                      <a:pt x="6" y="13"/>
                    </a:moveTo>
                    <a:lnTo>
                      <a:pt x="6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4" y="9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1" name="Freeform 241"/>
              <p:cNvSpPr>
                <a:spLocks/>
              </p:cNvSpPr>
              <p:nvPr/>
            </p:nvSpPr>
            <p:spPr bwMode="auto">
              <a:xfrm>
                <a:off x="2587" y="2314"/>
                <a:ext cx="15" cy="13"/>
              </a:xfrm>
              <a:custGeom>
                <a:avLst/>
                <a:gdLst/>
                <a:ahLst/>
                <a:cxnLst>
                  <a:cxn ang="0">
                    <a:pos x="7" y="13"/>
                  </a:cxn>
                  <a:cxn ang="0">
                    <a:pos x="7" y="13"/>
                  </a:cxn>
                  <a:cxn ang="0">
                    <a:pos x="9" y="13"/>
                  </a:cxn>
                  <a:cxn ang="0">
                    <a:pos x="11" y="12"/>
                  </a:cxn>
                  <a:cxn ang="0">
                    <a:pos x="13" y="10"/>
                  </a:cxn>
                  <a:cxn ang="0">
                    <a:pos x="15" y="8"/>
                  </a:cxn>
                  <a:cxn ang="0">
                    <a:pos x="15" y="8"/>
                  </a:cxn>
                  <a:cxn ang="0">
                    <a:pos x="13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3"/>
                  </a:cxn>
                  <a:cxn ang="0">
                    <a:pos x="7" y="13"/>
                  </a:cxn>
                </a:cxnLst>
                <a:rect l="0" t="0" r="r" b="b"/>
                <a:pathLst>
                  <a:path w="15" h="13">
                    <a:moveTo>
                      <a:pt x="7" y="13"/>
                    </a:moveTo>
                    <a:lnTo>
                      <a:pt x="7" y="13"/>
                    </a:lnTo>
                    <a:lnTo>
                      <a:pt x="9" y="13"/>
                    </a:lnTo>
                    <a:lnTo>
                      <a:pt x="11" y="12"/>
                    </a:lnTo>
                    <a:lnTo>
                      <a:pt x="13" y="10"/>
                    </a:lnTo>
                    <a:lnTo>
                      <a:pt x="15" y="8"/>
                    </a:lnTo>
                    <a:lnTo>
                      <a:pt x="15" y="8"/>
                    </a:lnTo>
                    <a:lnTo>
                      <a:pt x="13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3"/>
                    </a:lnTo>
                    <a:lnTo>
                      <a:pt x="7" y="1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2" name="Freeform 242"/>
              <p:cNvSpPr>
                <a:spLocks/>
              </p:cNvSpPr>
              <p:nvPr/>
            </p:nvSpPr>
            <p:spPr bwMode="auto">
              <a:xfrm>
                <a:off x="2979" y="2314"/>
                <a:ext cx="14" cy="13"/>
              </a:xfrm>
              <a:custGeom>
                <a:avLst/>
                <a:gdLst/>
                <a:ahLst/>
                <a:cxnLst>
                  <a:cxn ang="0">
                    <a:pos x="6" y="13"/>
                  </a:cxn>
                  <a:cxn ang="0">
                    <a:pos x="6" y="13"/>
                  </a:cxn>
                  <a:cxn ang="0">
                    <a:pos x="10" y="13"/>
                  </a:cxn>
                  <a:cxn ang="0">
                    <a:pos x="12" y="12"/>
                  </a:cxn>
                  <a:cxn ang="0">
                    <a:pos x="14" y="10"/>
                  </a:cxn>
                  <a:cxn ang="0">
                    <a:pos x="14" y="8"/>
                  </a:cxn>
                  <a:cxn ang="0">
                    <a:pos x="14" y="8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2"/>
                  </a:cxn>
                  <a:cxn ang="0">
                    <a:pos x="4" y="13"/>
                  </a:cxn>
                  <a:cxn ang="0">
                    <a:pos x="6" y="13"/>
                  </a:cxn>
                </a:cxnLst>
                <a:rect l="0" t="0" r="r" b="b"/>
                <a:pathLst>
                  <a:path w="14" h="13">
                    <a:moveTo>
                      <a:pt x="6" y="13"/>
                    </a:moveTo>
                    <a:lnTo>
                      <a:pt x="6" y="13"/>
                    </a:lnTo>
                    <a:lnTo>
                      <a:pt x="10" y="13"/>
                    </a:lnTo>
                    <a:lnTo>
                      <a:pt x="12" y="12"/>
                    </a:lnTo>
                    <a:lnTo>
                      <a:pt x="14" y="10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3"/>
                    </a:lnTo>
                    <a:lnTo>
                      <a:pt x="6" y="1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3" name="Freeform 243"/>
              <p:cNvSpPr>
                <a:spLocks/>
              </p:cNvSpPr>
              <p:nvPr/>
            </p:nvSpPr>
            <p:spPr bwMode="auto">
              <a:xfrm>
                <a:off x="2587" y="2425"/>
                <a:ext cx="15" cy="14"/>
              </a:xfrm>
              <a:custGeom>
                <a:avLst/>
                <a:gdLst/>
                <a:ahLst/>
                <a:cxnLst>
                  <a:cxn ang="0">
                    <a:pos x="7" y="14"/>
                  </a:cxn>
                  <a:cxn ang="0">
                    <a:pos x="7" y="14"/>
                  </a:cxn>
                  <a:cxn ang="0">
                    <a:pos x="9" y="12"/>
                  </a:cxn>
                  <a:cxn ang="0">
                    <a:pos x="11" y="12"/>
                  </a:cxn>
                  <a:cxn ang="0">
                    <a:pos x="13" y="10"/>
                  </a:cxn>
                  <a:cxn ang="0">
                    <a:pos x="15" y="6"/>
                  </a:cxn>
                  <a:cxn ang="0">
                    <a:pos x="15" y="6"/>
                  </a:cxn>
                  <a:cxn ang="0">
                    <a:pos x="13" y="4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2"/>
                  </a:cxn>
                  <a:cxn ang="0">
                    <a:pos x="7" y="14"/>
                  </a:cxn>
                </a:cxnLst>
                <a:rect l="0" t="0" r="r" b="b"/>
                <a:pathLst>
                  <a:path w="15" h="14">
                    <a:moveTo>
                      <a:pt x="7" y="14"/>
                    </a:moveTo>
                    <a:lnTo>
                      <a:pt x="7" y="14"/>
                    </a:lnTo>
                    <a:lnTo>
                      <a:pt x="9" y="12"/>
                    </a:lnTo>
                    <a:lnTo>
                      <a:pt x="11" y="12"/>
                    </a:lnTo>
                    <a:lnTo>
                      <a:pt x="13" y="10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3" y="4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2"/>
                    </a:lnTo>
                    <a:lnTo>
                      <a:pt x="7" y="1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4" name="Freeform 244"/>
              <p:cNvSpPr>
                <a:spLocks/>
              </p:cNvSpPr>
              <p:nvPr/>
            </p:nvSpPr>
            <p:spPr bwMode="auto">
              <a:xfrm>
                <a:off x="2979" y="2425"/>
                <a:ext cx="14" cy="14"/>
              </a:xfrm>
              <a:custGeom>
                <a:avLst/>
                <a:gdLst/>
                <a:ahLst/>
                <a:cxnLst>
                  <a:cxn ang="0">
                    <a:pos x="6" y="14"/>
                  </a:cxn>
                  <a:cxn ang="0">
                    <a:pos x="6" y="14"/>
                  </a:cxn>
                  <a:cxn ang="0">
                    <a:pos x="10" y="12"/>
                  </a:cxn>
                  <a:cxn ang="0">
                    <a:pos x="12" y="12"/>
                  </a:cxn>
                  <a:cxn ang="0">
                    <a:pos x="14" y="10"/>
                  </a:cxn>
                  <a:cxn ang="0">
                    <a:pos x="14" y="6"/>
                  </a:cxn>
                  <a:cxn ang="0">
                    <a:pos x="14" y="6"/>
                  </a:cxn>
                  <a:cxn ang="0">
                    <a:pos x="14" y="4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2" y="12"/>
                  </a:cxn>
                  <a:cxn ang="0">
                    <a:pos x="4" y="12"/>
                  </a:cxn>
                  <a:cxn ang="0">
                    <a:pos x="6" y="14"/>
                  </a:cxn>
                </a:cxnLst>
                <a:rect l="0" t="0" r="r" b="b"/>
                <a:pathLst>
                  <a:path w="14" h="14">
                    <a:moveTo>
                      <a:pt x="6" y="14"/>
                    </a:moveTo>
                    <a:lnTo>
                      <a:pt x="6" y="14"/>
                    </a:lnTo>
                    <a:lnTo>
                      <a:pt x="10" y="12"/>
                    </a:lnTo>
                    <a:lnTo>
                      <a:pt x="12" y="12"/>
                    </a:lnTo>
                    <a:lnTo>
                      <a:pt x="14" y="10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4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2"/>
                    </a:lnTo>
                    <a:lnTo>
                      <a:pt x="6" y="1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5" name="Freeform 245"/>
              <p:cNvSpPr>
                <a:spLocks/>
              </p:cNvSpPr>
              <p:nvPr/>
            </p:nvSpPr>
            <p:spPr bwMode="auto">
              <a:xfrm>
                <a:off x="2587" y="2932"/>
                <a:ext cx="15" cy="14"/>
              </a:xfrm>
              <a:custGeom>
                <a:avLst/>
                <a:gdLst/>
                <a:ahLst/>
                <a:cxnLst>
                  <a:cxn ang="0">
                    <a:pos x="7" y="14"/>
                  </a:cxn>
                  <a:cxn ang="0">
                    <a:pos x="7" y="14"/>
                  </a:cxn>
                  <a:cxn ang="0">
                    <a:pos x="9" y="12"/>
                  </a:cxn>
                  <a:cxn ang="0">
                    <a:pos x="11" y="12"/>
                  </a:cxn>
                  <a:cxn ang="0">
                    <a:pos x="13" y="10"/>
                  </a:cxn>
                  <a:cxn ang="0">
                    <a:pos x="15" y="6"/>
                  </a:cxn>
                  <a:cxn ang="0">
                    <a:pos x="15" y="6"/>
                  </a:cxn>
                  <a:cxn ang="0">
                    <a:pos x="13" y="4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2"/>
                  </a:cxn>
                  <a:cxn ang="0">
                    <a:pos x="7" y="14"/>
                  </a:cxn>
                </a:cxnLst>
                <a:rect l="0" t="0" r="r" b="b"/>
                <a:pathLst>
                  <a:path w="15" h="14">
                    <a:moveTo>
                      <a:pt x="7" y="14"/>
                    </a:moveTo>
                    <a:lnTo>
                      <a:pt x="7" y="14"/>
                    </a:lnTo>
                    <a:lnTo>
                      <a:pt x="9" y="12"/>
                    </a:lnTo>
                    <a:lnTo>
                      <a:pt x="11" y="12"/>
                    </a:lnTo>
                    <a:lnTo>
                      <a:pt x="13" y="10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3" y="4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2"/>
                    </a:lnTo>
                    <a:lnTo>
                      <a:pt x="7" y="1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6" name="Freeform 246"/>
              <p:cNvSpPr>
                <a:spLocks/>
              </p:cNvSpPr>
              <p:nvPr/>
            </p:nvSpPr>
            <p:spPr bwMode="auto">
              <a:xfrm>
                <a:off x="2979" y="2932"/>
                <a:ext cx="14" cy="14"/>
              </a:xfrm>
              <a:custGeom>
                <a:avLst/>
                <a:gdLst/>
                <a:ahLst/>
                <a:cxnLst>
                  <a:cxn ang="0">
                    <a:pos x="6" y="14"/>
                  </a:cxn>
                  <a:cxn ang="0">
                    <a:pos x="6" y="14"/>
                  </a:cxn>
                  <a:cxn ang="0">
                    <a:pos x="10" y="12"/>
                  </a:cxn>
                  <a:cxn ang="0">
                    <a:pos x="12" y="12"/>
                  </a:cxn>
                  <a:cxn ang="0">
                    <a:pos x="14" y="10"/>
                  </a:cxn>
                  <a:cxn ang="0">
                    <a:pos x="14" y="6"/>
                  </a:cxn>
                  <a:cxn ang="0">
                    <a:pos x="14" y="6"/>
                  </a:cxn>
                  <a:cxn ang="0">
                    <a:pos x="14" y="4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2" y="12"/>
                  </a:cxn>
                  <a:cxn ang="0">
                    <a:pos x="4" y="12"/>
                  </a:cxn>
                  <a:cxn ang="0">
                    <a:pos x="6" y="14"/>
                  </a:cxn>
                </a:cxnLst>
                <a:rect l="0" t="0" r="r" b="b"/>
                <a:pathLst>
                  <a:path w="14" h="14">
                    <a:moveTo>
                      <a:pt x="6" y="14"/>
                    </a:moveTo>
                    <a:lnTo>
                      <a:pt x="6" y="14"/>
                    </a:lnTo>
                    <a:lnTo>
                      <a:pt x="10" y="12"/>
                    </a:lnTo>
                    <a:lnTo>
                      <a:pt x="12" y="12"/>
                    </a:lnTo>
                    <a:lnTo>
                      <a:pt x="14" y="10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4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2"/>
                    </a:lnTo>
                    <a:lnTo>
                      <a:pt x="6" y="1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7" name="Freeform 247"/>
              <p:cNvSpPr>
                <a:spLocks/>
              </p:cNvSpPr>
              <p:nvPr/>
            </p:nvSpPr>
            <p:spPr bwMode="auto">
              <a:xfrm>
                <a:off x="2979" y="1600"/>
                <a:ext cx="14" cy="13"/>
              </a:xfrm>
              <a:custGeom>
                <a:avLst/>
                <a:gdLst/>
                <a:ahLst/>
                <a:cxnLst>
                  <a:cxn ang="0">
                    <a:pos x="6" y="13"/>
                  </a:cxn>
                  <a:cxn ang="0">
                    <a:pos x="6" y="13"/>
                  </a:cxn>
                  <a:cxn ang="0">
                    <a:pos x="10" y="13"/>
                  </a:cxn>
                  <a:cxn ang="0">
                    <a:pos x="12" y="11"/>
                  </a:cxn>
                  <a:cxn ang="0">
                    <a:pos x="14" y="10"/>
                  </a:cxn>
                  <a:cxn ang="0">
                    <a:pos x="14" y="6"/>
                  </a:cxn>
                  <a:cxn ang="0">
                    <a:pos x="14" y="6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</a:cxnLst>
                <a:rect l="0" t="0" r="r" b="b"/>
                <a:pathLst>
                  <a:path w="14" h="13">
                    <a:moveTo>
                      <a:pt x="6" y="13"/>
                    </a:moveTo>
                    <a:lnTo>
                      <a:pt x="6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4" y="10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" name="Rectangle 248"/>
              <p:cNvSpPr>
                <a:spLocks noChangeArrowheads="1"/>
              </p:cNvSpPr>
              <p:nvPr/>
            </p:nvSpPr>
            <p:spPr bwMode="auto">
              <a:xfrm>
                <a:off x="2575" y="1483"/>
                <a:ext cx="425" cy="864"/>
              </a:xfrm>
              <a:prstGeom prst="rect">
                <a:avLst/>
              </a:prstGeom>
              <a:solidFill>
                <a:srgbClr val="ECED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9" name="Freeform 249"/>
              <p:cNvSpPr>
                <a:spLocks/>
              </p:cNvSpPr>
              <p:nvPr/>
            </p:nvSpPr>
            <p:spPr bwMode="auto">
              <a:xfrm>
                <a:off x="2575" y="1515"/>
                <a:ext cx="439" cy="8"/>
              </a:xfrm>
              <a:custGeom>
                <a:avLst/>
                <a:gdLst/>
                <a:ahLst/>
                <a:cxnLst>
                  <a:cxn ang="0">
                    <a:pos x="439" y="4"/>
                  </a:cxn>
                  <a:cxn ang="0">
                    <a:pos x="435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435" y="8"/>
                  </a:cxn>
                  <a:cxn ang="0">
                    <a:pos x="431" y="4"/>
                  </a:cxn>
                  <a:cxn ang="0">
                    <a:pos x="439" y="4"/>
                  </a:cxn>
                  <a:cxn ang="0">
                    <a:pos x="439" y="0"/>
                  </a:cxn>
                  <a:cxn ang="0">
                    <a:pos x="435" y="0"/>
                  </a:cxn>
                  <a:cxn ang="0">
                    <a:pos x="439" y="4"/>
                  </a:cxn>
                </a:cxnLst>
                <a:rect l="0" t="0" r="r" b="b"/>
                <a:pathLst>
                  <a:path w="439" h="8">
                    <a:moveTo>
                      <a:pt x="439" y="4"/>
                    </a:moveTo>
                    <a:lnTo>
                      <a:pt x="435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435" y="8"/>
                    </a:lnTo>
                    <a:lnTo>
                      <a:pt x="431" y="4"/>
                    </a:lnTo>
                    <a:lnTo>
                      <a:pt x="439" y="4"/>
                    </a:lnTo>
                    <a:lnTo>
                      <a:pt x="439" y="0"/>
                    </a:lnTo>
                    <a:lnTo>
                      <a:pt x="435" y="0"/>
                    </a:lnTo>
                    <a:lnTo>
                      <a:pt x="439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0" name="Freeform 250"/>
              <p:cNvSpPr>
                <a:spLocks/>
              </p:cNvSpPr>
              <p:nvPr/>
            </p:nvSpPr>
            <p:spPr bwMode="auto">
              <a:xfrm>
                <a:off x="3006" y="1519"/>
                <a:ext cx="8" cy="889"/>
              </a:xfrm>
              <a:custGeom>
                <a:avLst/>
                <a:gdLst/>
                <a:ahLst/>
                <a:cxnLst>
                  <a:cxn ang="0">
                    <a:pos x="4" y="889"/>
                  </a:cxn>
                  <a:cxn ang="0">
                    <a:pos x="8" y="885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885"/>
                  </a:cxn>
                  <a:cxn ang="0">
                    <a:pos x="4" y="881"/>
                  </a:cxn>
                  <a:cxn ang="0">
                    <a:pos x="4" y="889"/>
                  </a:cxn>
                  <a:cxn ang="0">
                    <a:pos x="8" y="889"/>
                  </a:cxn>
                  <a:cxn ang="0">
                    <a:pos x="8" y="885"/>
                  </a:cxn>
                  <a:cxn ang="0">
                    <a:pos x="4" y="889"/>
                  </a:cxn>
                </a:cxnLst>
                <a:rect l="0" t="0" r="r" b="b"/>
                <a:pathLst>
                  <a:path w="8" h="889">
                    <a:moveTo>
                      <a:pt x="4" y="889"/>
                    </a:moveTo>
                    <a:lnTo>
                      <a:pt x="8" y="885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885"/>
                    </a:lnTo>
                    <a:lnTo>
                      <a:pt x="4" y="881"/>
                    </a:lnTo>
                    <a:lnTo>
                      <a:pt x="4" y="889"/>
                    </a:lnTo>
                    <a:lnTo>
                      <a:pt x="8" y="889"/>
                    </a:lnTo>
                    <a:lnTo>
                      <a:pt x="8" y="885"/>
                    </a:lnTo>
                    <a:lnTo>
                      <a:pt x="4" y="88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1" name="Freeform 251"/>
              <p:cNvSpPr>
                <a:spLocks/>
              </p:cNvSpPr>
              <p:nvPr/>
            </p:nvSpPr>
            <p:spPr bwMode="auto">
              <a:xfrm>
                <a:off x="2571" y="2400"/>
                <a:ext cx="439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439" y="8"/>
                  </a:cxn>
                  <a:cxn ang="0">
                    <a:pos x="439" y="0"/>
                  </a:cxn>
                  <a:cxn ang="0">
                    <a:pos x="4" y="0"/>
                  </a:cxn>
                  <a:cxn ang="0">
                    <a:pos x="8" y="4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4" y="8"/>
                  </a:cxn>
                  <a:cxn ang="0">
                    <a:pos x="0" y="4"/>
                  </a:cxn>
                </a:cxnLst>
                <a:rect l="0" t="0" r="r" b="b"/>
                <a:pathLst>
                  <a:path w="439" h="8">
                    <a:moveTo>
                      <a:pt x="0" y="4"/>
                    </a:moveTo>
                    <a:lnTo>
                      <a:pt x="4" y="8"/>
                    </a:lnTo>
                    <a:lnTo>
                      <a:pt x="439" y="8"/>
                    </a:lnTo>
                    <a:lnTo>
                      <a:pt x="439" y="0"/>
                    </a:lnTo>
                    <a:lnTo>
                      <a:pt x="4" y="0"/>
                    </a:lnTo>
                    <a:lnTo>
                      <a:pt x="8" y="4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4" y="8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2" name="Freeform 252"/>
              <p:cNvSpPr>
                <a:spLocks/>
              </p:cNvSpPr>
              <p:nvPr/>
            </p:nvSpPr>
            <p:spPr bwMode="auto">
              <a:xfrm>
                <a:off x="2571" y="1515"/>
                <a:ext cx="8" cy="889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4"/>
                  </a:cxn>
                  <a:cxn ang="0">
                    <a:pos x="0" y="889"/>
                  </a:cxn>
                  <a:cxn ang="0">
                    <a:pos x="8" y="889"/>
                  </a:cxn>
                  <a:cxn ang="0">
                    <a:pos x="8" y="4"/>
                  </a:cxn>
                  <a:cxn ang="0">
                    <a:pos x="4" y="8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4" y="0"/>
                  </a:cxn>
                </a:cxnLst>
                <a:rect l="0" t="0" r="r" b="b"/>
                <a:pathLst>
                  <a:path w="8" h="889">
                    <a:moveTo>
                      <a:pt x="4" y="0"/>
                    </a:moveTo>
                    <a:lnTo>
                      <a:pt x="0" y="4"/>
                    </a:lnTo>
                    <a:lnTo>
                      <a:pt x="0" y="889"/>
                    </a:lnTo>
                    <a:lnTo>
                      <a:pt x="8" y="889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3" name="Rectangle 253"/>
              <p:cNvSpPr>
                <a:spLocks noChangeArrowheads="1"/>
              </p:cNvSpPr>
              <p:nvPr/>
            </p:nvSpPr>
            <p:spPr bwMode="auto">
              <a:xfrm>
                <a:off x="2598" y="1552"/>
                <a:ext cx="389" cy="38"/>
              </a:xfrm>
              <a:prstGeom prst="rect">
                <a:avLst/>
              </a:prstGeom>
              <a:solidFill>
                <a:srgbClr val="33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4" name="Freeform 254"/>
              <p:cNvSpPr>
                <a:spLocks/>
              </p:cNvSpPr>
              <p:nvPr/>
            </p:nvSpPr>
            <p:spPr bwMode="auto">
              <a:xfrm>
                <a:off x="2598" y="1548"/>
                <a:ext cx="391" cy="8"/>
              </a:xfrm>
              <a:custGeom>
                <a:avLst/>
                <a:gdLst/>
                <a:ahLst/>
                <a:cxnLst>
                  <a:cxn ang="0">
                    <a:pos x="391" y="4"/>
                  </a:cxn>
                  <a:cxn ang="0">
                    <a:pos x="389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389" y="8"/>
                  </a:cxn>
                  <a:cxn ang="0">
                    <a:pos x="385" y="4"/>
                  </a:cxn>
                  <a:cxn ang="0">
                    <a:pos x="391" y="4"/>
                  </a:cxn>
                  <a:cxn ang="0">
                    <a:pos x="391" y="0"/>
                  </a:cxn>
                  <a:cxn ang="0">
                    <a:pos x="389" y="0"/>
                  </a:cxn>
                  <a:cxn ang="0">
                    <a:pos x="391" y="4"/>
                  </a:cxn>
                </a:cxnLst>
                <a:rect l="0" t="0" r="r" b="b"/>
                <a:pathLst>
                  <a:path w="391" h="8">
                    <a:moveTo>
                      <a:pt x="391" y="4"/>
                    </a:moveTo>
                    <a:lnTo>
                      <a:pt x="389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389" y="8"/>
                    </a:lnTo>
                    <a:lnTo>
                      <a:pt x="385" y="4"/>
                    </a:lnTo>
                    <a:lnTo>
                      <a:pt x="391" y="4"/>
                    </a:lnTo>
                    <a:lnTo>
                      <a:pt x="391" y="0"/>
                    </a:lnTo>
                    <a:lnTo>
                      <a:pt x="389" y="0"/>
                    </a:lnTo>
                    <a:lnTo>
                      <a:pt x="391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" name="Freeform 255"/>
              <p:cNvSpPr>
                <a:spLocks/>
              </p:cNvSpPr>
              <p:nvPr/>
            </p:nvSpPr>
            <p:spPr bwMode="auto">
              <a:xfrm>
                <a:off x="2983" y="1552"/>
                <a:ext cx="6" cy="42"/>
              </a:xfrm>
              <a:custGeom>
                <a:avLst/>
                <a:gdLst/>
                <a:ahLst/>
                <a:cxnLst>
                  <a:cxn ang="0">
                    <a:pos x="4" y="42"/>
                  </a:cxn>
                  <a:cxn ang="0">
                    <a:pos x="6" y="38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38"/>
                  </a:cxn>
                  <a:cxn ang="0">
                    <a:pos x="4" y="34"/>
                  </a:cxn>
                  <a:cxn ang="0">
                    <a:pos x="4" y="42"/>
                  </a:cxn>
                  <a:cxn ang="0">
                    <a:pos x="6" y="42"/>
                  </a:cxn>
                  <a:cxn ang="0">
                    <a:pos x="6" y="38"/>
                  </a:cxn>
                  <a:cxn ang="0">
                    <a:pos x="4" y="42"/>
                  </a:cxn>
                </a:cxnLst>
                <a:rect l="0" t="0" r="r" b="b"/>
                <a:pathLst>
                  <a:path w="6" h="42">
                    <a:moveTo>
                      <a:pt x="4" y="42"/>
                    </a:moveTo>
                    <a:lnTo>
                      <a:pt x="6" y="38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38"/>
                    </a:lnTo>
                    <a:lnTo>
                      <a:pt x="4" y="34"/>
                    </a:lnTo>
                    <a:lnTo>
                      <a:pt x="4" y="42"/>
                    </a:lnTo>
                    <a:lnTo>
                      <a:pt x="6" y="42"/>
                    </a:lnTo>
                    <a:lnTo>
                      <a:pt x="6" y="38"/>
                    </a:lnTo>
                    <a:lnTo>
                      <a:pt x="4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6" name="Freeform 256"/>
              <p:cNvSpPr>
                <a:spLocks/>
              </p:cNvSpPr>
              <p:nvPr/>
            </p:nvSpPr>
            <p:spPr bwMode="auto">
              <a:xfrm>
                <a:off x="2596" y="1586"/>
                <a:ext cx="391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391" y="8"/>
                  </a:cxn>
                  <a:cxn ang="0">
                    <a:pos x="391" y="0"/>
                  </a:cxn>
                  <a:cxn ang="0">
                    <a:pos x="2" y="0"/>
                  </a:cxn>
                  <a:cxn ang="0">
                    <a:pos x="6" y="4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0" y="4"/>
                  </a:cxn>
                </a:cxnLst>
                <a:rect l="0" t="0" r="r" b="b"/>
                <a:pathLst>
                  <a:path w="391" h="8">
                    <a:moveTo>
                      <a:pt x="0" y="4"/>
                    </a:moveTo>
                    <a:lnTo>
                      <a:pt x="2" y="8"/>
                    </a:lnTo>
                    <a:lnTo>
                      <a:pt x="391" y="8"/>
                    </a:lnTo>
                    <a:lnTo>
                      <a:pt x="391" y="0"/>
                    </a:lnTo>
                    <a:lnTo>
                      <a:pt x="2" y="0"/>
                    </a:lnTo>
                    <a:lnTo>
                      <a:pt x="6" y="4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7" name="Freeform 257"/>
              <p:cNvSpPr>
                <a:spLocks/>
              </p:cNvSpPr>
              <p:nvPr/>
            </p:nvSpPr>
            <p:spPr bwMode="auto">
              <a:xfrm>
                <a:off x="2596" y="1548"/>
                <a:ext cx="6" cy="4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4"/>
                  </a:cxn>
                  <a:cxn ang="0">
                    <a:pos x="0" y="42"/>
                  </a:cxn>
                  <a:cxn ang="0">
                    <a:pos x="6" y="42"/>
                  </a:cxn>
                  <a:cxn ang="0">
                    <a:pos x="6" y="4"/>
                  </a:cxn>
                  <a:cxn ang="0">
                    <a:pos x="2" y="8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" y="0"/>
                  </a:cxn>
                </a:cxnLst>
                <a:rect l="0" t="0" r="r" b="b"/>
                <a:pathLst>
                  <a:path w="6" h="42">
                    <a:moveTo>
                      <a:pt x="2" y="0"/>
                    </a:moveTo>
                    <a:lnTo>
                      <a:pt x="0" y="4"/>
                    </a:lnTo>
                    <a:lnTo>
                      <a:pt x="0" y="42"/>
                    </a:lnTo>
                    <a:lnTo>
                      <a:pt x="6" y="42"/>
                    </a:lnTo>
                    <a:lnTo>
                      <a:pt x="6" y="4"/>
                    </a:lnTo>
                    <a:lnTo>
                      <a:pt x="2" y="8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8" name="Rectangle 258"/>
              <p:cNvSpPr>
                <a:spLocks noChangeArrowheads="1"/>
              </p:cNvSpPr>
              <p:nvPr/>
            </p:nvSpPr>
            <p:spPr bwMode="auto">
              <a:xfrm>
                <a:off x="2902" y="2279"/>
                <a:ext cx="77" cy="79"/>
              </a:xfrm>
              <a:prstGeom prst="rect">
                <a:avLst/>
              </a:prstGeom>
              <a:solidFill>
                <a:srgbClr val="33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9" name="Freeform 259"/>
              <p:cNvSpPr>
                <a:spLocks/>
              </p:cNvSpPr>
              <p:nvPr/>
            </p:nvSpPr>
            <p:spPr bwMode="auto">
              <a:xfrm>
                <a:off x="2902" y="2278"/>
                <a:ext cx="81" cy="5"/>
              </a:xfrm>
              <a:custGeom>
                <a:avLst/>
                <a:gdLst/>
                <a:ahLst/>
                <a:cxnLst>
                  <a:cxn ang="0">
                    <a:pos x="81" y="1"/>
                  </a:cxn>
                  <a:cxn ang="0">
                    <a:pos x="77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77" y="5"/>
                  </a:cxn>
                  <a:cxn ang="0">
                    <a:pos x="73" y="1"/>
                  </a:cxn>
                  <a:cxn ang="0">
                    <a:pos x="81" y="1"/>
                  </a:cxn>
                  <a:cxn ang="0">
                    <a:pos x="81" y="0"/>
                  </a:cxn>
                  <a:cxn ang="0">
                    <a:pos x="77" y="0"/>
                  </a:cxn>
                  <a:cxn ang="0">
                    <a:pos x="81" y="1"/>
                  </a:cxn>
                </a:cxnLst>
                <a:rect l="0" t="0" r="r" b="b"/>
                <a:pathLst>
                  <a:path w="81" h="5">
                    <a:moveTo>
                      <a:pt x="81" y="1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77" y="5"/>
                    </a:lnTo>
                    <a:lnTo>
                      <a:pt x="73" y="1"/>
                    </a:lnTo>
                    <a:lnTo>
                      <a:pt x="81" y="1"/>
                    </a:lnTo>
                    <a:lnTo>
                      <a:pt x="81" y="0"/>
                    </a:lnTo>
                    <a:lnTo>
                      <a:pt x="77" y="0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0" name="Freeform 260"/>
              <p:cNvSpPr>
                <a:spLocks/>
              </p:cNvSpPr>
              <p:nvPr/>
            </p:nvSpPr>
            <p:spPr bwMode="auto">
              <a:xfrm>
                <a:off x="2975" y="2279"/>
                <a:ext cx="8" cy="83"/>
              </a:xfrm>
              <a:custGeom>
                <a:avLst/>
                <a:gdLst/>
                <a:ahLst/>
                <a:cxnLst>
                  <a:cxn ang="0">
                    <a:pos x="4" y="83"/>
                  </a:cxn>
                  <a:cxn ang="0">
                    <a:pos x="8" y="79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79"/>
                  </a:cxn>
                  <a:cxn ang="0">
                    <a:pos x="4" y="75"/>
                  </a:cxn>
                  <a:cxn ang="0">
                    <a:pos x="4" y="83"/>
                  </a:cxn>
                  <a:cxn ang="0">
                    <a:pos x="8" y="83"/>
                  </a:cxn>
                  <a:cxn ang="0">
                    <a:pos x="8" y="79"/>
                  </a:cxn>
                  <a:cxn ang="0">
                    <a:pos x="4" y="83"/>
                  </a:cxn>
                </a:cxnLst>
                <a:rect l="0" t="0" r="r" b="b"/>
                <a:pathLst>
                  <a:path w="8" h="83">
                    <a:moveTo>
                      <a:pt x="4" y="83"/>
                    </a:moveTo>
                    <a:lnTo>
                      <a:pt x="8" y="79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79"/>
                    </a:lnTo>
                    <a:lnTo>
                      <a:pt x="4" y="75"/>
                    </a:lnTo>
                    <a:lnTo>
                      <a:pt x="4" y="83"/>
                    </a:lnTo>
                    <a:lnTo>
                      <a:pt x="8" y="83"/>
                    </a:lnTo>
                    <a:lnTo>
                      <a:pt x="8" y="79"/>
                    </a:lnTo>
                    <a:lnTo>
                      <a:pt x="4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1" name="Freeform 261"/>
              <p:cNvSpPr>
                <a:spLocks/>
              </p:cNvSpPr>
              <p:nvPr/>
            </p:nvSpPr>
            <p:spPr bwMode="auto">
              <a:xfrm>
                <a:off x="2898" y="2354"/>
                <a:ext cx="81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81" y="8"/>
                  </a:cxn>
                  <a:cxn ang="0">
                    <a:pos x="81" y="0"/>
                  </a:cxn>
                  <a:cxn ang="0">
                    <a:pos x="4" y="0"/>
                  </a:cxn>
                  <a:cxn ang="0">
                    <a:pos x="8" y="4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4" y="8"/>
                  </a:cxn>
                  <a:cxn ang="0">
                    <a:pos x="0" y="4"/>
                  </a:cxn>
                </a:cxnLst>
                <a:rect l="0" t="0" r="r" b="b"/>
                <a:pathLst>
                  <a:path w="81" h="8">
                    <a:moveTo>
                      <a:pt x="0" y="4"/>
                    </a:moveTo>
                    <a:lnTo>
                      <a:pt x="4" y="8"/>
                    </a:lnTo>
                    <a:lnTo>
                      <a:pt x="81" y="8"/>
                    </a:lnTo>
                    <a:lnTo>
                      <a:pt x="81" y="0"/>
                    </a:lnTo>
                    <a:lnTo>
                      <a:pt x="4" y="0"/>
                    </a:lnTo>
                    <a:lnTo>
                      <a:pt x="8" y="4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4" y="8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2" name="Freeform 262"/>
              <p:cNvSpPr>
                <a:spLocks/>
              </p:cNvSpPr>
              <p:nvPr/>
            </p:nvSpPr>
            <p:spPr bwMode="auto">
              <a:xfrm>
                <a:off x="2898" y="2278"/>
                <a:ext cx="8" cy="80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1"/>
                  </a:cxn>
                  <a:cxn ang="0">
                    <a:pos x="0" y="80"/>
                  </a:cxn>
                  <a:cxn ang="0">
                    <a:pos x="8" y="80"/>
                  </a:cxn>
                  <a:cxn ang="0">
                    <a:pos x="8" y="1"/>
                  </a:cxn>
                  <a:cxn ang="0">
                    <a:pos x="4" y="5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4" y="0"/>
                  </a:cxn>
                </a:cxnLst>
                <a:rect l="0" t="0" r="r" b="b"/>
                <a:pathLst>
                  <a:path w="8" h="80">
                    <a:moveTo>
                      <a:pt x="4" y="0"/>
                    </a:moveTo>
                    <a:lnTo>
                      <a:pt x="0" y="1"/>
                    </a:lnTo>
                    <a:lnTo>
                      <a:pt x="0" y="80"/>
                    </a:lnTo>
                    <a:lnTo>
                      <a:pt x="8" y="8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3" name="Freeform 263"/>
              <p:cNvSpPr>
                <a:spLocks/>
              </p:cNvSpPr>
              <p:nvPr/>
            </p:nvSpPr>
            <p:spPr bwMode="auto">
              <a:xfrm>
                <a:off x="2575" y="2020"/>
                <a:ext cx="435" cy="8"/>
              </a:xfrm>
              <a:custGeom>
                <a:avLst/>
                <a:gdLst/>
                <a:ahLst/>
                <a:cxnLst>
                  <a:cxn ang="0">
                    <a:pos x="435" y="4"/>
                  </a:cxn>
                  <a:cxn ang="0">
                    <a:pos x="435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435" y="8"/>
                  </a:cxn>
                  <a:cxn ang="0">
                    <a:pos x="435" y="4"/>
                  </a:cxn>
                </a:cxnLst>
                <a:rect l="0" t="0" r="r" b="b"/>
                <a:pathLst>
                  <a:path w="435" h="8">
                    <a:moveTo>
                      <a:pt x="435" y="4"/>
                    </a:moveTo>
                    <a:lnTo>
                      <a:pt x="435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435" y="8"/>
                    </a:lnTo>
                    <a:lnTo>
                      <a:pt x="435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4" name="Freeform 264"/>
              <p:cNvSpPr>
                <a:spLocks/>
              </p:cNvSpPr>
              <p:nvPr/>
            </p:nvSpPr>
            <p:spPr bwMode="auto">
              <a:xfrm>
                <a:off x="2567" y="2464"/>
                <a:ext cx="435" cy="6"/>
              </a:xfrm>
              <a:custGeom>
                <a:avLst/>
                <a:gdLst/>
                <a:ahLst/>
                <a:cxnLst>
                  <a:cxn ang="0">
                    <a:pos x="435" y="2"/>
                  </a:cxn>
                  <a:cxn ang="0">
                    <a:pos x="435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435" y="6"/>
                  </a:cxn>
                  <a:cxn ang="0">
                    <a:pos x="435" y="2"/>
                  </a:cxn>
                </a:cxnLst>
                <a:rect l="0" t="0" r="r" b="b"/>
                <a:pathLst>
                  <a:path w="435" h="6">
                    <a:moveTo>
                      <a:pt x="435" y="2"/>
                    </a:moveTo>
                    <a:lnTo>
                      <a:pt x="435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435" y="6"/>
                    </a:lnTo>
                    <a:lnTo>
                      <a:pt x="435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5" name="Freeform 265"/>
              <p:cNvSpPr>
                <a:spLocks/>
              </p:cNvSpPr>
              <p:nvPr/>
            </p:nvSpPr>
            <p:spPr bwMode="auto">
              <a:xfrm>
                <a:off x="2567" y="2665"/>
                <a:ext cx="435" cy="6"/>
              </a:xfrm>
              <a:custGeom>
                <a:avLst/>
                <a:gdLst/>
                <a:ahLst/>
                <a:cxnLst>
                  <a:cxn ang="0">
                    <a:pos x="435" y="2"/>
                  </a:cxn>
                  <a:cxn ang="0">
                    <a:pos x="435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435" y="6"/>
                  </a:cxn>
                  <a:cxn ang="0">
                    <a:pos x="435" y="2"/>
                  </a:cxn>
                </a:cxnLst>
                <a:rect l="0" t="0" r="r" b="b"/>
                <a:pathLst>
                  <a:path w="435" h="6">
                    <a:moveTo>
                      <a:pt x="435" y="2"/>
                    </a:moveTo>
                    <a:lnTo>
                      <a:pt x="435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435" y="6"/>
                    </a:lnTo>
                    <a:lnTo>
                      <a:pt x="435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6" name="Freeform 266"/>
              <p:cNvSpPr>
                <a:spLocks/>
              </p:cNvSpPr>
              <p:nvPr/>
            </p:nvSpPr>
            <p:spPr bwMode="auto">
              <a:xfrm>
                <a:off x="2575" y="2222"/>
                <a:ext cx="435" cy="8"/>
              </a:xfrm>
              <a:custGeom>
                <a:avLst/>
                <a:gdLst/>
                <a:ahLst/>
                <a:cxnLst>
                  <a:cxn ang="0">
                    <a:pos x="435" y="4"/>
                  </a:cxn>
                  <a:cxn ang="0">
                    <a:pos x="435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435" y="8"/>
                  </a:cxn>
                  <a:cxn ang="0">
                    <a:pos x="435" y="4"/>
                  </a:cxn>
                </a:cxnLst>
                <a:rect l="0" t="0" r="r" b="b"/>
                <a:pathLst>
                  <a:path w="435" h="8">
                    <a:moveTo>
                      <a:pt x="435" y="4"/>
                    </a:moveTo>
                    <a:lnTo>
                      <a:pt x="435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435" y="8"/>
                    </a:lnTo>
                    <a:lnTo>
                      <a:pt x="435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7" name="Freeform 267"/>
              <p:cNvSpPr>
                <a:spLocks/>
              </p:cNvSpPr>
              <p:nvPr/>
            </p:nvSpPr>
            <p:spPr bwMode="auto">
              <a:xfrm>
                <a:off x="2567" y="2665"/>
                <a:ext cx="435" cy="6"/>
              </a:xfrm>
              <a:custGeom>
                <a:avLst/>
                <a:gdLst/>
                <a:ahLst/>
                <a:cxnLst>
                  <a:cxn ang="0">
                    <a:pos x="435" y="4"/>
                  </a:cxn>
                  <a:cxn ang="0">
                    <a:pos x="435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435" y="6"/>
                  </a:cxn>
                  <a:cxn ang="0">
                    <a:pos x="435" y="4"/>
                  </a:cxn>
                </a:cxnLst>
                <a:rect l="0" t="0" r="r" b="b"/>
                <a:pathLst>
                  <a:path w="435" h="6">
                    <a:moveTo>
                      <a:pt x="435" y="4"/>
                    </a:moveTo>
                    <a:lnTo>
                      <a:pt x="435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435" y="6"/>
                    </a:lnTo>
                    <a:lnTo>
                      <a:pt x="435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8" name="Freeform 268"/>
              <p:cNvSpPr>
                <a:spLocks/>
              </p:cNvSpPr>
              <p:nvPr/>
            </p:nvSpPr>
            <p:spPr bwMode="auto">
              <a:xfrm>
                <a:off x="2567" y="2867"/>
                <a:ext cx="435" cy="6"/>
              </a:xfrm>
              <a:custGeom>
                <a:avLst/>
                <a:gdLst/>
                <a:ahLst/>
                <a:cxnLst>
                  <a:cxn ang="0">
                    <a:pos x="435" y="4"/>
                  </a:cxn>
                  <a:cxn ang="0">
                    <a:pos x="435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435" y="6"/>
                  </a:cxn>
                  <a:cxn ang="0">
                    <a:pos x="435" y="4"/>
                  </a:cxn>
                </a:cxnLst>
                <a:rect l="0" t="0" r="r" b="b"/>
                <a:pathLst>
                  <a:path w="435" h="6">
                    <a:moveTo>
                      <a:pt x="435" y="4"/>
                    </a:moveTo>
                    <a:lnTo>
                      <a:pt x="435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435" y="6"/>
                    </a:lnTo>
                    <a:lnTo>
                      <a:pt x="435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9" name="Freeform 269"/>
              <p:cNvSpPr>
                <a:spLocks/>
              </p:cNvSpPr>
              <p:nvPr/>
            </p:nvSpPr>
            <p:spPr bwMode="auto">
              <a:xfrm>
                <a:off x="2606" y="2024"/>
                <a:ext cx="8" cy="202"/>
              </a:xfrm>
              <a:custGeom>
                <a:avLst/>
                <a:gdLst/>
                <a:ahLst/>
                <a:cxnLst>
                  <a:cxn ang="0">
                    <a:pos x="4" y="202"/>
                  </a:cxn>
                  <a:cxn ang="0">
                    <a:pos x="8" y="202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202"/>
                  </a:cxn>
                  <a:cxn ang="0">
                    <a:pos x="4" y="202"/>
                  </a:cxn>
                </a:cxnLst>
                <a:rect l="0" t="0" r="r" b="b"/>
                <a:pathLst>
                  <a:path w="8" h="202">
                    <a:moveTo>
                      <a:pt x="4" y="202"/>
                    </a:moveTo>
                    <a:lnTo>
                      <a:pt x="8" y="202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202"/>
                    </a:lnTo>
                    <a:lnTo>
                      <a:pt x="4" y="2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" name="Freeform 270"/>
              <p:cNvSpPr>
                <a:spLocks/>
              </p:cNvSpPr>
              <p:nvPr/>
            </p:nvSpPr>
            <p:spPr bwMode="auto">
              <a:xfrm>
                <a:off x="2600" y="2466"/>
                <a:ext cx="6" cy="203"/>
              </a:xfrm>
              <a:custGeom>
                <a:avLst/>
                <a:gdLst/>
                <a:ahLst/>
                <a:cxnLst>
                  <a:cxn ang="0">
                    <a:pos x="2" y="203"/>
                  </a:cxn>
                  <a:cxn ang="0">
                    <a:pos x="6" y="203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203"/>
                  </a:cxn>
                  <a:cxn ang="0">
                    <a:pos x="2" y="203"/>
                  </a:cxn>
                </a:cxnLst>
                <a:rect l="0" t="0" r="r" b="b"/>
                <a:pathLst>
                  <a:path w="6" h="203">
                    <a:moveTo>
                      <a:pt x="2" y="203"/>
                    </a:moveTo>
                    <a:lnTo>
                      <a:pt x="6" y="203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03"/>
                    </a:lnTo>
                    <a:lnTo>
                      <a:pt x="2" y="20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1" name="Freeform 271"/>
              <p:cNvSpPr>
                <a:spLocks/>
              </p:cNvSpPr>
              <p:nvPr/>
            </p:nvSpPr>
            <p:spPr bwMode="auto">
              <a:xfrm>
                <a:off x="2600" y="2667"/>
                <a:ext cx="6" cy="204"/>
              </a:xfrm>
              <a:custGeom>
                <a:avLst/>
                <a:gdLst/>
                <a:ahLst/>
                <a:cxnLst>
                  <a:cxn ang="0">
                    <a:pos x="2" y="204"/>
                  </a:cxn>
                  <a:cxn ang="0">
                    <a:pos x="6" y="204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204"/>
                  </a:cxn>
                  <a:cxn ang="0">
                    <a:pos x="2" y="204"/>
                  </a:cxn>
                </a:cxnLst>
                <a:rect l="0" t="0" r="r" b="b"/>
                <a:pathLst>
                  <a:path w="6" h="204">
                    <a:moveTo>
                      <a:pt x="2" y="204"/>
                    </a:moveTo>
                    <a:lnTo>
                      <a:pt x="6" y="204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04"/>
                    </a:lnTo>
                    <a:lnTo>
                      <a:pt x="2" y="2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2" name="Freeform 272"/>
              <p:cNvSpPr>
                <a:spLocks/>
              </p:cNvSpPr>
              <p:nvPr/>
            </p:nvSpPr>
            <p:spPr bwMode="auto">
              <a:xfrm>
                <a:off x="2648" y="2024"/>
                <a:ext cx="8" cy="202"/>
              </a:xfrm>
              <a:custGeom>
                <a:avLst/>
                <a:gdLst/>
                <a:ahLst/>
                <a:cxnLst>
                  <a:cxn ang="0">
                    <a:pos x="4" y="202"/>
                  </a:cxn>
                  <a:cxn ang="0">
                    <a:pos x="8" y="202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202"/>
                  </a:cxn>
                  <a:cxn ang="0">
                    <a:pos x="4" y="202"/>
                  </a:cxn>
                </a:cxnLst>
                <a:rect l="0" t="0" r="r" b="b"/>
                <a:pathLst>
                  <a:path w="8" h="202">
                    <a:moveTo>
                      <a:pt x="4" y="202"/>
                    </a:moveTo>
                    <a:lnTo>
                      <a:pt x="8" y="202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202"/>
                    </a:lnTo>
                    <a:lnTo>
                      <a:pt x="4" y="2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3" name="Freeform 273"/>
              <p:cNvSpPr>
                <a:spLocks/>
              </p:cNvSpPr>
              <p:nvPr/>
            </p:nvSpPr>
            <p:spPr bwMode="auto">
              <a:xfrm>
                <a:off x="2642" y="2466"/>
                <a:ext cx="6" cy="203"/>
              </a:xfrm>
              <a:custGeom>
                <a:avLst/>
                <a:gdLst/>
                <a:ahLst/>
                <a:cxnLst>
                  <a:cxn ang="0">
                    <a:pos x="2" y="203"/>
                  </a:cxn>
                  <a:cxn ang="0">
                    <a:pos x="6" y="203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203"/>
                  </a:cxn>
                  <a:cxn ang="0">
                    <a:pos x="2" y="203"/>
                  </a:cxn>
                </a:cxnLst>
                <a:rect l="0" t="0" r="r" b="b"/>
                <a:pathLst>
                  <a:path w="6" h="203">
                    <a:moveTo>
                      <a:pt x="2" y="203"/>
                    </a:moveTo>
                    <a:lnTo>
                      <a:pt x="6" y="203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03"/>
                    </a:lnTo>
                    <a:lnTo>
                      <a:pt x="2" y="20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4" name="Freeform 274"/>
              <p:cNvSpPr>
                <a:spLocks/>
              </p:cNvSpPr>
              <p:nvPr/>
            </p:nvSpPr>
            <p:spPr bwMode="auto">
              <a:xfrm>
                <a:off x="2642" y="2667"/>
                <a:ext cx="6" cy="204"/>
              </a:xfrm>
              <a:custGeom>
                <a:avLst/>
                <a:gdLst/>
                <a:ahLst/>
                <a:cxnLst>
                  <a:cxn ang="0">
                    <a:pos x="2" y="204"/>
                  </a:cxn>
                  <a:cxn ang="0">
                    <a:pos x="6" y="204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204"/>
                  </a:cxn>
                  <a:cxn ang="0">
                    <a:pos x="2" y="204"/>
                  </a:cxn>
                </a:cxnLst>
                <a:rect l="0" t="0" r="r" b="b"/>
                <a:pathLst>
                  <a:path w="6" h="204">
                    <a:moveTo>
                      <a:pt x="2" y="204"/>
                    </a:moveTo>
                    <a:lnTo>
                      <a:pt x="6" y="204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04"/>
                    </a:lnTo>
                    <a:lnTo>
                      <a:pt x="2" y="2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5" name="Freeform 275"/>
              <p:cNvSpPr>
                <a:spLocks/>
              </p:cNvSpPr>
              <p:nvPr/>
            </p:nvSpPr>
            <p:spPr bwMode="auto">
              <a:xfrm>
                <a:off x="2696" y="2024"/>
                <a:ext cx="6" cy="202"/>
              </a:xfrm>
              <a:custGeom>
                <a:avLst/>
                <a:gdLst/>
                <a:ahLst/>
                <a:cxnLst>
                  <a:cxn ang="0">
                    <a:pos x="2" y="202"/>
                  </a:cxn>
                  <a:cxn ang="0">
                    <a:pos x="6" y="202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202"/>
                  </a:cxn>
                  <a:cxn ang="0">
                    <a:pos x="2" y="202"/>
                  </a:cxn>
                </a:cxnLst>
                <a:rect l="0" t="0" r="r" b="b"/>
                <a:pathLst>
                  <a:path w="6" h="202">
                    <a:moveTo>
                      <a:pt x="2" y="202"/>
                    </a:moveTo>
                    <a:lnTo>
                      <a:pt x="6" y="20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02"/>
                    </a:lnTo>
                    <a:lnTo>
                      <a:pt x="2" y="2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6" name="Freeform 276"/>
              <p:cNvSpPr>
                <a:spLocks/>
              </p:cNvSpPr>
              <p:nvPr/>
            </p:nvSpPr>
            <p:spPr bwMode="auto">
              <a:xfrm>
                <a:off x="2689" y="2466"/>
                <a:ext cx="5" cy="203"/>
              </a:xfrm>
              <a:custGeom>
                <a:avLst/>
                <a:gdLst/>
                <a:ahLst/>
                <a:cxnLst>
                  <a:cxn ang="0">
                    <a:pos x="3" y="203"/>
                  </a:cxn>
                  <a:cxn ang="0">
                    <a:pos x="5" y="203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203"/>
                  </a:cxn>
                  <a:cxn ang="0">
                    <a:pos x="3" y="203"/>
                  </a:cxn>
                </a:cxnLst>
                <a:rect l="0" t="0" r="r" b="b"/>
                <a:pathLst>
                  <a:path w="5" h="203">
                    <a:moveTo>
                      <a:pt x="3" y="203"/>
                    </a:moveTo>
                    <a:lnTo>
                      <a:pt x="5" y="203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203"/>
                    </a:lnTo>
                    <a:lnTo>
                      <a:pt x="3" y="20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7" name="Freeform 277"/>
              <p:cNvSpPr>
                <a:spLocks/>
              </p:cNvSpPr>
              <p:nvPr/>
            </p:nvSpPr>
            <p:spPr bwMode="auto">
              <a:xfrm>
                <a:off x="2689" y="2667"/>
                <a:ext cx="5" cy="204"/>
              </a:xfrm>
              <a:custGeom>
                <a:avLst/>
                <a:gdLst/>
                <a:ahLst/>
                <a:cxnLst>
                  <a:cxn ang="0">
                    <a:pos x="3" y="204"/>
                  </a:cxn>
                  <a:cxn ang="0">
                    <a:pos x="5" y="204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204"/>
                  </a:cxn>
                  <a:cxn ang="0">
                    <a:pos x="3" y="204"/>
                  </a:cxn>
                </a:cxnLst>
                <a:rect l="0" t="0" r="r" b="b"/>
                <a:pathLst>
                  <a:path w="5" h="204">
                    <a:moveTo>
                      <a:pt x="3" y="204"/>
                    </a:moveTo>
                    <a:lnTo>
                      <a:pt x="5" y="204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204"/>
                    </a:lnTo>
                    <a:lnTo>
                      <a:pt x="3" y="2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8" name="Freeform 278"/>
              <p:cNvSpPr>
                <a:spLocks/>
              </p:cNvSpPr>
              <p:nvPr/>
            </p:nvSpPr>
            <p:spPr bwMode="auto">
              <a:xfrm>
                <a:off x="2881" y="2024"/>
                <a:ext cx="8" cy="202"/>
              </a:xfrm>
              <a:custGeom>
                <a:avLst/>
                <a:gdLst/>
                <a:ahLst/>
                <a:cxnLst>
                  <a:cxn ang="0">
                    <a:pos x="4" y="202"/>
                  </a:cxn>
                  <a:cxn ang="0">
                    <a:pos x="8" y="202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202"/>
                  </a:cxn>
                  <a:cxn ang="0">
                    <a:pos x="4" y="202"/>
                  </a:cxn>
                </a:cxnLst>
                <a:rect l="0" t="0" r="r" b="b"/>
                <a:pathLst>
                  <a:path w="8" h="202">
                    <a:moveTo>
                      <a:pt x="4" y="202"/>
                    </a:moveTo>
                    <a:lnTo>
                      <a:pt x="8" y="202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202"/>
                    </a:lnTo>
                    <a:lnTo>
                      <a:pt x="4" y="2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9" name="Freeform 279"/>
              <p:cNvSpPr>
                <a:spLocks/>
              </p:cNvSpPr>
              <p:nvPr/>
            </p:nvSpPr>
            <p:spPr bwMode="auto">
              <a:xfrm>
                <a:off x="2875" y="2466"/>
                <a:ext cx="6" cy="203"/>
              </a:xfrm>
              <a:custGeom>
                <a:avLst/>
                <a:gdLst/>
                <a:ahLst/>
                <a:cxnLst>
                  <a:cxn ang="0">
                    <a:pos x="2" y="203"/>
                  </a:cxn>
                  <a:cxn ang="0">
                    <a:pos x="6" y="203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203"/>
                  </a:cxn>
                  <a:cxn ang="0">
                    <a:pos x="2" y="203"/>
                  </a:cxn>
                </a:cxnLst>
                <a:rect l="0" t="0" r="r" b="b"/>
                <a:pathLst>
                  <a:path w="6" h="203">
                    <a:moveTo>
                      <a:pt x="2" y="203"/>
                    </a:moveTo>
                    <a:lnTo>
                      <a:pt x="6" y="203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03"/>
                    </a:lnTo>
                    <a:lnTo>
                      <a:pt x="2" y="20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0" name="Freeform 280"/>
              <p:cNvSpPr>
                <a:spLocks/>
              </p:cNvSpPr>
              <p:nvPr/>
            </p:nvSpPr>
            <p:spPr bwMode="auto">
              <a:xfrm>
                <a:off x="2875" y="2667"/>
                <a:ext cx="6" cy="204"/>
              </a:xfrm>
              <a:custGeom>
                <a:avLst/>
                <a:gdLst/>
                <a:ahLst/>
                <a:cxnLst>
                  <a:cxn ang="0">
                    <a:pos x="2" y="204"/>
                  </a:cxn>
                  <a:cxn ang="0">
                    <a:pos x="6" y="204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204"/>
                  </a:cxn>
                  <a:cxn ang="0">
                    <a:pos x="2" y="204"/>
                  </a:cxn>
                </a:cxnLst>
                <a:rect l="0" t="0" r="r" b="b"/>
                <a:pathLst>
                  <a:path w="6" h="204">
                    <a:moveTo>
                      <a:pt x="2" y="204"/>
                    </a:moveTo>
                    <a:lnTo>
                      <a:pt x="6" y="204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04"/>
                    </a:lnTo>
                    <a:lnTo>
                      <a:pt x="2" y="2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1" name="Freeform 281"/>
              <p:cNvSpPr>
                <a:spLocks/>
              </p:cNvSpPr>
              <p:nvPr/>
            </p:nvSpPr>
            <p:spPr bwMode="auto">
              <a:xfrm>
                <a:off x="2929" y="2024"/>
                <a:ext cx="6" cy="202"/>
              </a:xfrm>
              <a:custGeom>
                <a:avLst/>
                <a:gdLst/>
                <a:ahLst/>
                <a:cxnLst>
                  <a:cxn ang="0">
                    <a:pos x="2" y="202"/>
                  </a:cxn>
                  <a:cxn ang="0">
                    <a:pos x="6" y="202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202"/>
                  </a:cxn>
                  <a:cxn ang="0">
                    <a:pos x="2" y="202"/>
                  </a:cxn>
                </a:cxnLst>
                <a:rect l="0" t="0" r="r" b="b"/>
                <a:pathLst>
                  <a:path w="6" h="202">
                    <a:moveTo>
                      <a:pt x="2" y="202"/>
                    </a:moveTo>
                    <a:lnTo>
                      <a:pt x="6" y="20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02"/>
                    </a:lnTo>
                    <a:lnTo>
                      <a:pt x="2" y="2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2" name="Freeform 282"/>
              <p:cNvSpPr>
                <a:spLocks/>
              </p:cNvSpPr>
              <p:nvPr/>
            </p:nvSpPr>
            <p:spPr bwMode="auto">
              <a:xfrm>
                <a:off x="2921" y="2466"/>
                <a:ext cx="6" cy="203"/>
              </a:xfrm>
              <a:custGeom>
                <a:avLst/>
                <a:gdLst/>
                <a:ahLst/>
                <a:cxnLst>
                  <a:cxn ang="0">
                    <a:pos x="4" y="203"/>
                  </a:cxn>
                  <a:cxn ang="0">
                    <a:pos x="6" y="203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203"/>
                  </a:cxn>
                  <a:cxn ang="0">
                    <a:pos x="4" y="203"/>
                  </a:cxn>
                </a:cxnLst>
                <a:rect l="0" t="0" r="r" b="b"/>
                <a:pathLst>
                  <a:path w="6" h="203">
                    <a:moveTo>
                      <a:pt x="4" y="203"/>
                    </a:moveTo>
                    <a:lnTo>
                      <a:pt x="6" y="203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03"/>
                    </a:lnTo>
                    <a:lnTo>
                      <a:pt x="4" y="20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3" name="Freeform 283"/>
              <p:cNvSpPr>
                <a:spLocks/>
              </p:cNvSpPr>
              <p:nvPr/>
            </p:nvSpPr>
            <p:spPr bwMode="auto">
              <a:xfrm>
                <a:off x="2921" y="2667"/>
                <a:ext cx="6" cy="204"/>
              </a:xfrm>
              <a:custGeom>
                <a:avLst/>
                <a:gdLst/>
                <a:ahLst/>
                <a:cxnLst>
                  <a:cxn ang="0">
                    <a:pos x="4" y="204"/>
                  </a:cxn>
                  <a:cxn ang="0">
                    <a:pos x="6" y="204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204"/>
                  </a:cxn>
                  <a:cxn ang="0">
                    <a:pos x="4" y="204"/>
                  </a:cxn>
                </a:cxnLst>
                <a:rect l="0" t="0" r="r" b="b"/>
                <a:pathLst>
                  <a:path w="6" h="204">
                    <a:moveTo>
                      <a:pt x="4" y="204"/>
                    </a:moveTo>
                    <a:lnTo>
                      <a:pt x="6" y="204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04"/>
                    </a:lnTo>
                    <a:lnTo>
                      <a:pt x="4" y="2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4" name="Freeform 284"/>
              <p:cNvSpPr>
                <a:spLocks/>
              </p:cNvSpPr>
              <p:nvPr/>
            </p:nvSpPr>
            <p:spPr bwMode="auto">
              <a:xfrm>
                <a:off x="2975" y="2024"/>
                <a:ext cx="6" cy="202"/>
              </a:xfrm>
              <a:custGeom>
                <a:avLst/>
                <a:gdLst/>
                <a:ahLst/>
                <a:cxnLst>
                  <a:cxn ang="0">
                    <a:pos x="4" y="202"/>
                  </a:cxn>
                  <a:cxn ang="0">
                    <a:pos x="6" y="202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202"/>
                  </a:cxn>
                  <a:cxn ang="0">
                    <a:pos x="4" y="202"/>
                  </a:cxn>
                </a:cxnLst>
                <a:rect l="0" t="0" r="r" b="b"/>
                <a:pathLst>
                  <a:path w="6" h="202">
                    <a:moveTo>
                      <a:pt x="4" y="202"/>
                    </a:moveTo>
                    <a:lnTo>
                      <a:pt x="6" y="20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02"/>
                    </a:lnTo>
                    <a:lnTo>
                      <a:pt x="4" y="2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5" name="Freeform 285"/>
              <p:cNvSpPr>
                <a:spLocks/>
              </p:cNvSpPr>
              <p:nvPr/>
            </p:nvSpPr>
            <p:spPr bwMode="auto">
              <a:xfrm>
                <a:off x="2968" y="2466"/>
                <a:ext cx="5" cy="203"/>
              </a:xfrm>
              <a:custGeom>
                <a:avLst/>
                <a:gdLst/>
                <a:ahLst/>
                <a:cxnLst>
                  <a:cxn ang="0">
                    <a:pos x="3" y="203"/>
                  </a:cxn>
                  <a:cxn ang="0">
                    <a:pos x="5" y="203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203"/>
                  </a:cxn>
                  <a:cxn ang="0">
                    <a:pos x="3" y="203"/>
                  </a:cxn>
                </a:cxnLst>
                <a:rect l="0" t="0" r="r" b="b"/>
                <a:pathLst>
                  <a:path w="5" h="203">
                    <a:moveTo>
                      <a:pt x="3" y="203"/>
                    </a:moveTo>
                    <a:lnTo>
                      <a:pt x="5" y="203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203"/>
                    </a:lnTo>
                    <a:lnTo>
                      <a:pt x="3" y="20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6" name="Freeform 286"/>
              <p:cNvSpPr>
                <a:spLocks/>
              </p:cNvSpPr>
              <p:nvPr/>
            </p:nvSpPr>
            <p:spPr bwMode="auto">
              <a:xfrm>
                <a:off x="2968" y="2667"/>
                <a:ext cx="5" cy="204"/>
              </a:xfrm>
              <a:custGeom>
                <a:avLst/>
                <a:gdLst/>
                <a:ahLst/>
                <a:cxnLst>
                  <a:cxn ang="0">
                    <a:pos x="3" y="204"/>
                  </a:cxn>
                  <a:cxn ang="0">
                    <a:pos x="5" y="204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204"/>
                  </a:cxn>
                  <a:cxn ang="0">
                    <a:pos x="3" y="204"/>
                  </a:cxn>
                </a:cxnLst>
                <a:rect l="0" t="0" r="r" b="b"/>
                <a:pathLst>
                  <a:path w="5" h="204">
                    <a:moveTo>
                      <a:pt x="3" y="204"/>
                    </a:moveTo>
                    <a:lnTo>
                      <a:pt x="5" y="204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204"/>
                    </a:lnTo>
                    <a:lnTo>
                      <a:pt x="3" y="2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7" name="Freeform 287"/>
              <p:cNvSpPr>
                <a:spLocks/>
              </p:cNvSpPr>
              <p:nvPr/>
            </p:nvSpPr>
            <p:spPr bwMode="auto">
              <a:xfrm>
                <a:off x="2742" y="2024"/>
                <a:ext cx="6" cy="202"/>
              </a:xfrm>
              <a:custGeom>
                <a:avLst/>
                <a:gdLst/>
                <a:ahLst/>
                <a:cxnLst>
                  <a:cxn ang="0">
                    <a:pos x="2" y="202"/>
                  </a:cxn>
                  <a:cxn ang="0">
                    <a:pos x="6" y="202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202"/>
                  </a:cxn>
                  <a:cxn ang="0">
                    <a:pos x="2" y="202"/>
                  </a:cxn>
                </a:cxnLst>
                <a:rect l="0" t="0" r="r" b="b"/>
                <a:pathLst>
                  <a:path w="6" h="202">
                    <a:moveTo>
                      <a:pt x="2" y="202"/>
                    </a:moveTo>
                    <a:lnTo>
                      <a:pt x="6" y="20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02"/>
                    </a:lnTo>
                    <a:lnTo>
                      <a:pt x="2" y="2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8" name="Freeform 288"/>
              <p:cNvSpPr>
                <a:spLocks/>
              </p:cNvSpPr>
              <p:nvPr/>
            </p:nvSpPr>
            <p:spPr bwMode="auto">
              <a:xfrm>
                <a:off x="2735" y="2466"/>
                <a:ext cx="6" cy="203"/>
              </a:xfrm>
              <a:custGeom>
                <a:avLst/>
                <a:gdLst/>
                <a:ahLst/>
                <a:cxnLst>
                  <a:cxn ang="0">
                    <a:pos x="4" y="203"/>
                  </a:cxn>
                  <a:cxn ang="0">
                    <a:pos x="6" y="203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203"/>
                  </a:cxn>
                  <a:cxn ang="0">
                    <a:pos x="4" y="203"/>
                  </a:cxn>
                </a:cxnLst>
                <a:rect l="0" t="0" r="r" b="b"/>
                <a:pathLst>
                  <a:path w="6" h="203">
                    <a:moveTo>
                      <a:pt x="4" y="203"/>
                    </a:moveTo>
                    <a:lnTo>
                      <a:pt x="6" y="203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03"/>
                    </a:lnTo>
                    <a:lnTo>
                      <a:pt x="4" y="20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9" name="Freeform 289"/>
              <p:cNvSpPr>
                <a:spLocks/>
              </p:cNvSpPr>
              <p:nvPr/>
            </p:nvSpPr>
            <p:spPr bwMode="auto">
              <a:xfrm>
                <a:off x="2735" y="2667"/>
                <a:ext cx="6" cy="204"/>
              </a:xfrm>
              <a:custGeom>
                <a:avLst/>
                <a:gdLst/>
                <a:ahLst/>
                <a:cxnLst>
                  <a:cxn ang="0">
                    <a:pos x="4" y="204"/>
                  </a:cxn>
                  <a:cxn ang="0">
                    <a:pos x="6" y="204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204"/>
                  </a:cxn>
                  <a:cxn ang="0">
                    <a:pos x="4" y="204"/>
                  </a:cxn>
                </a:cxnLst>
                <a:rect l="0" t="0" r="r" b="b"/>
                <a:pathLst>
                  <a:path w="6" h="204">
                    <a:moveTo>
                      <a:pt x="4" y="204"/>
                    </a:moveTo>
                    <a:lnTo>
                      <a:pt x="6" y="204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04"/>
                    </a:lnTo>
                    <a:lnTo>
                      <a:pt x="4" y="2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0" name="Freeform 290"/>
              <p:cNvSpPr>
                <a:spLocks/>
              </p:cNvSpPr>
              <p:nvPr/>
            </p:nvSpPr>
            <p:spPr bwMode="auto">
              <a:xfrm>
                <a:off x="2789" y="2024"/>
                <a:ext cx="5" cy="202"/>
              </a:xfrm>
              <a:custGeom>
                <a:avLst/>
                <a:gdLst/>
                <a:ahLst/>
                <a:cxnLst>
                  <a:cxn ang="0">
                    <a:pos x="3" y="202"/>
                  </a:cxn>
                  <a:cxn ang="0">
                    <a:pos x="5" y="202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202"/>
                  </a:cxn>
                  <a:cxn ang="0">
                    <a:pos x="3" y="202"/>
                  </a:cxn>
                </a:cxnLst>
                <a:rect l="0" t="0" r="r" b="b"/>
                <a:pathLst>
                  <a:path w="5" h="202">
                    <a:moveTo>
                      <a:pt x="3" y="202"/>
                    </a:moveTo>
                    <a:lnTo>
                      <a:pt x="5" y="202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202"/>
                    </a:lnTo>
                    <a:lnTo>
                      <a:pt x="3" y="2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1" name="Freeform 291"/>
              <p:cNvSpPr>
                <a:spLocks/>
              </p:cNvSpPr>
              <p:nvPr/>
            </p:nvSpPr>
            <p:spPr bwMode="auto">
              <a:xfrm>
                <a:off x="2781" y="2466"/>
                <a:ext cx="8" cy="203"/>
              </a:xfrm>
              <a:custGeom>
                <a:avLst/>
                <a:gdLst/>
                <a:ahLst/>
                <a:cxnLst>
                  <a:cxn ang="0">
                    <a:pos x="4" y="203"/>
                  </a:cxn>
                  <a:cxn ang="0">
                    <a:pos x="8" y="203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203"/>
                  </a:cxn>
                  <a:cxn ang="0">
                    <a:pos x="4" y="203"/>
                  </a:cxn>
                </a:cxnLst>
                <a:rect l="0" t="0" r="r" b="b"/>
                <a:pathLst>
                  <a:path w="8" h="203">
                    <a:moveTo>
                      <a:pt x="4" y="203"/>
                    </a:moveTo>
                    <a:lnTo>
                      <a:pt x="8" y="203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203"/>
                    </a:lnTo>
                    <a:lnTo>
                      <a:pt x="4" y="20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2" name="Freeform 292"/>
              <p:cNvSpPr>
                <a:spLocks/>
              </p:cNvSpPr>
              <p:nvPr/>
            </p:nvSpPr>
            <p:spPr bwMode="auto">
              <a:xfrm>
                <a:off x="2781" y="2667"/>
                <a:ext cx="8" cy="204"/>
              </a:xfrm>
              <a:custGeom>
                <a:avLst/>
                <a:gdLst/>
                <a:ahLst/>
                <a:cxnLst>
                  <a:cxn ang="0">
                    <a:pos x="4" y="204"/>
                  </a:cxn>
                  <a:cxn ang="0">
                    <a:pos x="8" y="204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204"/>
                  </a:cxn>
                  <a:cxn ang="0">
                    <a:pos x="4" y="204"/>
                  </a:cxn>
                </a:cxnLst>
                <a:rect l="0" t="0" r="r" b="b"/>
                <a:pathLst>
                  <a:path w="8" h="204">
                    <a:moveTo>
                      <a:pt x="4" y="204"/>
                    </a:moveTo>
                    <a:lnTo>
                      <a:pt x="8" y="204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204"/>
                    </a:lnTo>
                    <a:lnTo>
                      <a:pt x="4" y="2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3" name="Freeform 293"/>
              <p:cNvSpPr>
                <a:spLocks/>
              </p:cNvSpPr>
              <p:nvPr/>
            </p:nvSpPr>
            <p:spPr bwMode="auto">
              <a:xfrm>
                <a:off x="2835" y="2024"/>
                <a:ext cx="7" cy="202"/>
              </a:xfrm>
              <a:custGeom>
                <a:avLst/>
                <a:gdLst/>
                <a:ahLst/>
                <a:cxnLst>
                  <a:cxn ang="0">
                    <a:pos x="4" y="202"/>
                  </a:cxn>
                  <a:cxn ang="0">
                    <a:pos x="7" y="202"/>
                  </a:cxn>
                  <a:cxn ang="0">
                    <a:pos x="7" y="0"/>
                  </a:cxn>
                  <a:cxn ang="0">
                    <a:pos x="0" y="0"/>
                  </a:cxn>
                  <a:cxn ang="0">
                    <a:pos x="0" y="202"/>
                  </a:cxn>
                  <a:cxn ang="0">
                    <a:pos x="4" y="202"/>
                  </a:cxn>
                </a:cxnLst>
                <a:rect l="0" t="0" r="r" b="b"/>
                <a:pathLst>
                  <a:path w="7" h="202">
                    <a:moveTo>
                      <a:pt x="4" y="202"/>
                    </a:moveTo>
                    <a:lnTo>
                      <a:pt x="7" y="202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202"/>
                    </a:lnTo>
                    <a:lnTo>
                      <a:pt x="4" y="2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4" name="Freeform 294"/>
              <p:cNvSpPr>
                <a:spLocks/>
              </p:cNvSpPr>
              <p:nvPr/>
            </p:nvSpPr>
            <p:spPr bwMode="auto">
              <a:xfrm>
                <a:off x="2827" y="2466"/>
                <a:ext cx="8" cy="203"/>
              </a:xfrm>
              <a:custGeom>
                <a:avLst/>
                <a:gdLst/>
                <a:ahLst/>
                <a:cxnLst>
                  <a:cxn ang="0">
                    <a:pos x="4" y="203"/>
                  </a:cxn>
                  <a:cxn ang="0">
                    <a:pos x="8" y="203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203"/>
                  </a:cxn>
                  <a:cxn ang="0">
                    <a:pos x="4" y="203"/>
                  </a:cxn>
                </a:cxnLst>
                <a:rect l="0" t="0" r="r" b="b"/>
                <a:pathLst>
                  <a:path w="8" h="203">
                    <a:moveTo>
                      <a:pt x="4" y="203"/>
                    </a:moveTo>
                    <a:lnTo>
                      <a:pt x="8" y="203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203"/>
                    </a:lnTo>
                    <a:lnTo>
                      <a:pt x="4" y="20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5" name="Freeform 295"/>
              <p:cNvSpPr>
                <a:spLocks/>
              </p:cNvSpPr>
              <p:nvPr/>
            </p:nvSpPr>
            <p:spPr bwMode="auto">
              <a:xfrm>
                <a:off x="2827" y="2667"/>
                <a:ext cx="8" cy="204"/>
              </a:xfrm>
              <a:custGeom>
                <a:avLst/>
                <a:gdLst/>
                <a:ahLst/>
                <a:cxnLst>
                  <a:cxn ang="0">
                    <a:pos x="4" y="204"/>
                  </a:cxn>
                  <a:cxn ang="0">
                    <a:pos x="8" y="204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204"/>
                  </a:cxn>
                  <a:cxn ang="0">
                    <a:pos x="4" y="204"/>
                  </a:cxn>
                </a:cxnLst>
                <a:rect l="0" t="0" r="r" b="b"/>
                <a:pathLst>
                  <a:path w="8" h="204">
                    <a:moveTo>
                      <a:pt x="4" y="204"/>
                    </a:moveTo>
                    <a:lnTo>
                      <a:pt x="8" y="204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204"/>
                    </a:lnTo>
                    <a:lnTo>
                      <a:pt x="4" y="2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6" name="Freeform 296"/>
              <p:cNvSpPr>
                <a:spLocks/>
              </p:cNvSpPr>
              <p:nvPr/>
            </p:nvSpPr>
            <p:spPr bwMode="auto">
              <a:xfrm>
                <a:off x="2575" y="1602"/>
                <a:ext cx="435" cy="6"/>
              </a:xfrm>
              <a:custGeom>
                <a:avLst/>
                <a:gdLst/>
                <a:ahLst/>
                <a:cxnLst>
                  <a:cxn ang="0">
                    <a:pos x="433" y="0"/>
                  </a:cxn>
                  <a:cxn ang="0">
                    <a:pos x="423" y="0"/>
                  </a:cxn>
                  <a:cxn ang="0">
                    <a:pos x="406" y="0"/>
                  </a:cxn>
                  <a:cxn ang="0">
                    <a:pos x="381" y="0"/>
                  </a:cxn>
                  <a:cxn ang="0">
                    <a:pos x="350" y="0"/>
                  </a:cxn>
                  <a:cxn ang="0">
                    <a:pos x="316" y="0"/>
                  </a:cxn>
                  <a:cxn ang="0">
                    <a:pos x="277" y="0"/>
                  </a:cxn>
                  <a:cxn ang="0">
                    <a:pos x="239" y="0"/>
                  </a:cxn>
                  <a:cxn ang="0">
                    <a:pos x="198" y="0"/>
                  </a:cxn>
                  <a:cxn ang="0">
                    <a:pos x="158" y="0"/>
                  </a:cxn>
                  <a:cxn ang="0">
                    <a:pos x="119" y="0"/>
                  </a:cxn>
                  <a:cxn ang="0">
                    <a:pos x="85" y="0"/>
                  </a:cxn>
                  <a:cxn ang="0">
                    <a:pos x="54" y="0"/>
                  </a:cxn>
                  <a:cxn ang="0">
                    <a:pos x="29" y="0"/>
                  </a:cxn>
                  <a:cxn ang="0">
                    <a:pos x="12" y="0"/>
                  </a:cxn>
                  <a:cxn ang="0">
                    <a:pos x="2" y="0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19" y="6"/>
                  </a:cxn>
                  <a:cxn ang="0">
                    <a:pos x="40" y="6"/>
                  </a:cxn>
                  <a:cxn ang="0">
                    <a:pos x="69" y="6"/>
                  </a:cxn>
                  <a:cxn ang="0">
                    <a:pos x="102" y="6"/>
                  </a:cxn>
                  <a:cxn ang="0">
                    <a:pos x="139" y="6"/>
                  </a:cxn>
                  <a:cxn ang="0">
                    <a:pos x="177" y="6"/>
                  </a:cxn>
                  <a:cxn ang="0">
                    <a:pos x="217" y="6"/>
                  </a:cxn>
                  <a:cxn ang="0">
                    <a:pos x="258" y="6"/>
                  </a:cxn>
                  <a:cxn ang="0">
                    <a:pos x="296" y="6"/>
                  </a:cxn>
                  <a:cxn ang="0">
                    <a:pos x="333" y="6"/>
                  </a:cxn>
                  <a:cxn ang="0">
                    <a:pos x="366" y="6"/>
                  </a:cxn>
                  <a:cxn ang="0">
                    <a:pos x="394" y="6"/>
                  </a:cxn>
                  <a:cxn ang="0">
                    <a:pos x="416" y="6"/>
                  </a:cxn>
                  <a:cxn ang="0">
                    <a:pos x="429" y="6"/>
                  </a:cxn>
                  <a:cxn ang="0">
                    <a:pos x="435" y="6"/>
                  </a:cxn>
                </a:cxnLst>
                <a:rect l="0" t="0" r="r" b="b"/>
                <a:pathLst>
                  <a:path w="435" h="6">
                    <a:moveTo>
                      <a:pt x="435" y="0"/>
                    </a:moveTo>
                    <a:lnTo>
                      <a:pt x="433" y="0"/>
                    </a:lnTo>
                    <a:lnTo>
                      <a:pt x="429" y="0"/>
                    </a:lnTo>
                    <a:lnTo>
                      <a:pt x="423" y="0"/>
                    </a:lnTo>
                    <a:lnTo>
                      <a:pt x="416" y="0"/>
                    </a:lnTo>
                    <a:lnTo>
                      <a:pt x="406" y="0"/>
                    </a:lnTo>
                    <a:lnTo>
                      <a:pt x="394" y="0"/>
                    </a:lnTo>
                    <a:lnTo>
                      <a:pt x="381" y="0"/>
                    </a:lnTo>
                    <a:lnTo>
                      <a:pt x="366" y="0"/>
                    </a:lnTo>
                    <a:lnTo>
                      <a:pt x="350" y="0"/>
                    </a:lnTo>
                    <a:lnTo>
                      <a:pt x="333" y="0"/>
                    </a:lnTo>
                    <a:lnTo>
                      <a:pt x="316" y="0"/>
                    </a:lnTo>
                    <a:lnTo>
                      <a:pt x="296" y="0"/>
                    </a:lnTo>
                    <a:lnTo>
                      <a:pt x="277" y="0"/>
                    </a:lnTo>
                    <a:lnTo>
                      <a:pt x="258" y="0"/>
                    </a:lnTo>
                    <a:lnTo>
                      <a:pt x="239" y="0"/>
                    </a:lnTo>
                    <a:lnTo>
                      <a:pt x="217" y="0"/>
                    </a:lnTo>
                    <a:lnTo>
                      <a:pt x="198" y="0"/>
                    </a:lnTo>
                    <a:lnTo>
                      <a:pt x="177" y="0"/>
                    </a:lnTo>
                    <a:lnTo>
                      <a:pt x="158" y="0"/>
                    </a:lnTo>
                    <a:lnTo>
                      <a:pt x="139" y="0"/>
                    </a:lnTo>
                    <a:lnTo>
                      <a:pt x="119" y="0"/>
                    </a:lnTo>
                    <a:lnTo>
                      <a:pt x="102" y="0"/>
                    </a:lnTo>
                    <a:lnTo>
                      <a:pt x="85" y="0"/>
                    </a:lnTo>
                    <a:lnTo>
                      <a:pt x="69" y="0"/>
                    </a:lnTo>
                    <a:lnTo>
                      <a:pt x="54" y="0"/>
                    </a:lnTo>
                    <a:lnTo>
                      <a:pt x="40" y="0"/>
                    </a:lnTo>
                    <a:lnTo>
                      <a:pt x="29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9" y="6"/>
                    </a:lnTo>
                    <a:lnTo>
                      <a:pt x="29" y="6"/>
                    </a:lnTo>
                    <a:lnTo>
                      <a:pt x="40" y="6"/>
                    </a:lnTo>
                    <a:lnTo>
                      <a:pt x="54" y="6"/>
                    </a:lnTo>
                    <a:lnTo>
                      <a:pt x="69" y="6"/>
                    </a:lnTo>
                    <a:lnTo>
                      <a:pt x="85" y="6"/>
                    </a:lnTo>
                    <a:lnTo>
                      <a:pt x="102" y="6"/>
                    </a:lnTo>
                    <a:lnTo>
                      <a:pt x="119" y="6"/>
                    </a:lnTo>
                    <a:lnTo>
                      <a:pt x="139" y="6"/>
                    </a:lnTo>
                    <a:lnTo>
                      <a:pt x="158" y="6"/>
                    </a:lnTo>
                    <a:lnTo>
                      <a:pt x="177" y="6"/>
                    </a:lnTo>
                    <a:lnTo>
                      <a:pt x="198" y="6"/>
                    </a:lnTo>
                    <a:lnTo>
                      <a:pt x="217" y="6"/>
                    </a:lnTo>
                    <a:lnTo>
                      <a:pt x="239" y="6"/>
                    </a:lnTo>
                    <a:lnTo>
                      <a:pt x="258" y="6"/>
                    </a:lnTo>
                    <a:lnTo>
                      <a:pt x="277" y="6"/>
                    </a:lnTo>
                    <a:lnTo>
                      <a:pt x="296" y="6"/>
                    </a:lnTo>
                    <a:lnTo>
                      <a:pt x="316" y="6"/>
                    </a:lnTo>
                    <a:lnTo>
                      <a:pt x="333" y="6"/>
                    </a:lnTo>
                    <a:lnTo>
                      <a:pt x="350" y="6"/>
                    </a:lnTo>
                    <a:lnTo>
                      <a:pt x="366" y="6"/>
                    </a:lnTo>
                    <a:lnTo>
                      <a:pt x="381" y="6"/>
                    </a:lnTo>
                    <a:lnTo>
                      <a:pt x="394" y="6"/>
                    </a:lnTo>
                    <a:lnTo>
                      <a:pt x="406" y="6"/>
                    </a:lnTo>
                    <a:lnTo>
                      <a:pt x="416" y="6"/>
                    </a:lnTo>
                    <a:lnTo>
                      <a:pt x="423" y="6"/>
                    </a:lnTo>
                    <a:lnTo>
                      <a:pt x="429" y="6"/>
                    </a:lnTo>
                    <a:lnTo>
                      <a:pt x="433" y="6"/>
                    </a:lnTo>
                    <a:lnTo>
                      <a:pt x="435" y="6"/>
                    </a:lnTo>
                    <a:lnTo>
                      <a:pt x="43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7" name="Freeform 297"/>
              <p:cNvSpPr>
                <a:spLocks/>
              </p:cNvSpPr>
              <p:nvPr/>
            </p:nvSpPr>
            <p:spPr bwMode="auto">
              <a:xfrm>
                <a:off x="2579" y="1803"/>
                <a:ext cx="431" cy="8"/>
              </a:xfrm>
              <a:custGeom>
                <a:avLst/>
                <a:gdLst/>
                <a:ahLst/>
                <a:cxnLst>
                  <a:cxn ang="0">
                    <a:pos x="431" y="4"/>
                  </a:cxn>
                  <a:cxn ang="0">
                    <a:pos x="431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431" y="8"/>
                  </a:cxn>
                  <a:cxn ang="0">
                    <a:pos x="431" y="4"/>
                  </a:cxn>
                </a:cxnLst>
                <a:rect l="0" t="0" r="r" b="b"/>
                <a:pathLst>
                  <a:path w="431" h="8">
                    <a:moveTo>
                      <a:pt x="431" y="4"/>
                    </a:moveTo>
                    <a:lnTo>
                      <a:pt x="431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431" y="8"/>
                    </a:lnTo>
                    <a:lnTo>
                      <a:pt x="431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8" name="Freeform 298"/>
              <p:cNvSpPr>
                <a:spLocks/>
              </p:cNvSpPr>
              <p:nvPr/>
            </p:nvSpPr>
            <p:spPr bwMode="auto">
              <a:xfrm>
                <a:off x="2602" y="1606"/>
                <a:ext cx="8" cy="201"/>
              </a:xfrm>
              <a:custGeom>
                <a:avLst/>
                <a:gdLst/>
                <a:ahLst/>
                <a:cxnLst>
                  <a:cxn ang="0">
                    <a:pos x="4" y="201"/>
                  </a:cxn>
                  <a:cxn ang="0">
                    <a:pos x="8" y="201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201"/>
                  </a:cxn>
                  <a:cxn ang="0">
                    <a:pos x="4" y="201"/>
                  </a:cxn>
                </a:cxnLst>
                <a:rect l="0" t="0" r="r" b="b"/>
                <a:pathLst>
                  <a:path w="8" h="201">
                    <a:moveTo>
                      <a:pt x="4" y="201"/>
                    </a:moveTo>
                    <a:lnTo>
                      <a:pt x="8" y="201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201"/>
                    </a:lnTo>
                    <a:lnTo>
                      <a:pt x="4" y="2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9" name="Freeform 299"/>
              <p:cNvSpPr>
                <a:spLocks/>
              </p:cNvSpPr>
              <p:nvPr/>
            </p:nvSpPr>
            <p:spPr bwMode="auto">
              <a:xfrm>
                <a:off x="2648" y="1606"/>
                <a:ext cx="8" cy="201"/>
              </a:xfrm>
              <a:custGeom>
                <a:avLst/>
                <a:gdLst/>
                <a:ahLst/>
                <a:cxnLst>
                  <a:cxn ang="0">
                    <a:pos x="4" y="201"/>
                  </a:cxn>
                  <a:cxn ang="0">
                    <a:pos x="8" y="201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201"/>
                  </a:cxn>
                  <a:cxn ang="0">
                    <a:pos x="4" y="201"/>
                  </a:cxn>
                </a:cxnLst>
                <a:rect l="0" t="0" r="r" b="b"/>
                <a:pathLst>
                  <a:path w="8" h="201">
                    <a:moveTo>
                      <a:pt x="4" y="201"/>
                    </a:moveTo>
                    <a:lnTo>
                      <a:pt x="8" y="201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201"/>
                    </a:lnTo>
                    <a:lnTo>
                      <a:pt x="4" y="2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0" name="Freeform 300"/>
              <p:cNvSpPr>
                <a:spLocks/>
              </p:cNvSpPr>
              <p:nvPr/>
            </p:nvSpPr>
            <p:spPr bwMode="auto">
              <a:xfrm>
                <a:off x="2696" y="1606"/>
                <a:ext cx="6" cy="201"/>
              </a:xfrm>
              <a:custGeom>
                <a:avLst/>
                <a:gdLst/>
                <a:ahLst/>
                <a:cxnLst>
                  <a:cxn ang="0">
                    <a:pos x="2" y="201"/>
                  </a:cxn>
                  <a:cxn ang="0">
                    <a:pos x="6" y="201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201"/>
                  </a:cxn>
                  <a:cxn ang="0">
                    <a:pos x="2" y="201"/>
                  </a:cxn>
                </a:cxnLst>
                <a:rect l="0" t="0" r="r" b="b"/>
                <a:pathLst>
                  <a:path w="6" h="201">
                    <a:moveTo>
                      <a:pt x="2" y="201"/>
                    </a:moveTo>
                    <a:lnTo>
                      <a:pt x="6" y="201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01"/>
                    </a:lnTo>
                    <a:lnTo>
                      <a:pt x="2" y="2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1" name="Freeform 301"/>
              <p:cNvSpPr>
                <a:spLocks/>
              </p:cNvSpPr>
              <p:nvPr/>
            </p:nvSpPr>
            <p:spPr bwMode="auto">
              <a:xfrm>
                <a:off x="2881" y="1606"/>
                <a:ext cx="8" cy="201"/>
              </a:xfrm>
              <a:custGeom>
                <a:avLst/>
                <a:gdLst/>
                <a:ahLst/>
                <a:cxnLst>
                  <a:cxn ang="0">
                    <a:pos x="4" y="201"/>
                  </a:cxn>
                  <a:cxn ang="0">
                    <a:pos x="8" y="201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201"/>
                  </a:cxn>
                  <a:cxn ang="0">
                    <a:pos x="4" y="201"/>
                  </a:cxn>
                </a:cxnLst>
                <a:rect l="0" t="0" r="r" b="b"/>
                <a:pathLst>
                  <a:path w="8" h="201">
                    <a:moveTo>
                      <a:pt x="4" y="201"/>
                    </a:moveTo>
                    <a:lnTo>
                      <a:pt x="8" y="201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201"/>
                    </a:lnTo>
                    <a:lnTo>
                      <a:pt x="4" y="2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2" name="Freeform 302"/>
              <p:cNvSpPr>
                <a:spLocks/>
              </p:cNvSpPr>
              <p:nvPr/>
            </p:nvSpPr>
            <p:spPr bwMode="auto">
              <a:xfrm>
                <a:off x="2929" y="1606"/>
                <a:ext cx="6" cy="201"/>
              </a:xfrm>
              <a:custGeom>
                <a:avLst/>
                <a:gdLst/>
                <a:ahLst/>
                <a:cxnLst>
                  <a:cxn ang="0">
                    <a:pos x="2" y="201"/>
                  </a:cxn>
                  <a:cxn ang="0">
                    <a:pos x="6" y="201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201"/>
                  </a:cxn>
                  <a:cxn ang="0">
                    <a:pos x="2" y="201"/>
                  </a:cxn>
                </a:cxnLst>
                <a:rect l="0" t="0" r="r" b="b"/>
                <a:pathLst>
                  <a:path w="6" h="201">
                    <a:moveTo>
                      <a:pt x="2" y="201"/>
                    </a:moveTo>
                    <a:lnTo>
                      <a:pt x="6" y="201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01"/>
                    </a:lnTo>
                    <a:lnTo>
                      <a:pt x="2" y="2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3" name="Freeform 303"/>
              <p:cNvSpPr>
                <a:spLocks/>
              </p:cNvSpPr>
              <p:nvPr/>
            </p:nvSpPr>
            <p:spPr bwMode="auto">
              <a:xfrm>
                <a:off x="2975" y="1606"/>
                <a:ext cx="6" cy="201"/>
              </a:xfrm>
              <a:custGeom>
                <a:avLst/>
                <a:gdLst/>
                <a:ahLst/>
                <a:cxnLst>
                  <a:cxn ang="0">
                    <a:pos x="4" y="201"/>
                  </a:cxn>
                  <a:cxn ang="0">
                    <a:pos x="6" y="201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201"/>
                  </a:cxn>
                  <a:cxn ang="0">
                    <a:pos x="4" y="201"/>
                  </a:cxn>
                </a:cxnLst>
                <a:rect l="0" t="0" r="r" b="b"/>
                <a:pathLst>
                  <a:path w="6" h="201">
                    <a:moveTo>
                      <a:pt x="4" y="201"/>
                    </a:moveTo>
                    <a:lnTo>
                      <a:pt x="6" y="201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01"/>
                    </a:lnTo>
                    <a:lnTo>
                      <a:pt x="4" y="2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4" name="Freeform 304"/>
              <p:cNvSpPr>
                <a:spLocks/>
              </p:cNvSpPr>
              <p:nvPr/>
            </p:nvSpPr>
            <p:spPr bwMode="auto">
              <a:xfrm>
                <a:off x="2742" y="1606"/>
                <a:ext cx="6" cy="201"/>
              </a:xfrm>
              <a:custGeom>
                <a:avLst/>
                <a:gdLst/>
                <a:ahLst/>
                <a:cxnLst>
                  <a:cxn ang="0">
                    <a:pos x="2" y="201"/>
                  </a:cxn>
                  <a:cxn ang="0">
                    <a:pos x="6" y="201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201"/>
                  </a:cxn>
                  <a:cxn ang="0">
                    <a:pos x="2" y="201"/>
                  </a:cxn>
                </a:cxnLst>
                <a:rect l="0" t="0" r="r" b="b"/>
                <a:pathLst>
                  <a:path w="6" h="201">
                    <a:moveTo>
                      <a:pt x="2" y="201"/>
                    </a:moveTo>
                    <a:lnTo>
                      <a:pt x="6" y="201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01"/>
                    </a:lnTo>
                    <a:lnTo>
                      <a:pt x="2" y="2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5" name="Freeform 305"/>
              <p:cNvSpPr>
                <a:spLocks/>
              </p:cNvSpPr>
              <p:nvPr/>
            </p:nvSpPr>
            <p:spPr bwMode="auto">
              <a:xfrm>
                <a:off x="2789" y="1606"/>
                <a:ext cx="5" cy="201"/>
              </a:xfrm>
              <a:custGeom>
                <a:avLst/>
                <a:gdLst/>
                <a:ahLst/>
                <a:cxnLst>
                  <a:cxn ang="0">
                    <a:pos x="3" y="201"/>
                  </a:cxn>
                  <a:cxn ang="0">
                    <a:pos x="5" y="201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201"/>
                  </a:cxn>
                  <a:cxn ang="0">
                    <a:pos x="3" y="201"/>
                  </a:cxn>
                </a:cxnLst>
                <a:rect l="0" t="0" r="r" b="b"/>
                <a:pathLst>
                  <a:path w="5" h="201">
                    <a:moveTo>
                      <a:pt x="3" y="201"/>
                    </a:moveTo>
                    <a:lnTo>
                      <a:pt x="5" y="201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201"/>
                    </a:lnTo>
                    <a:lnTo>
                      <a:pt x="3" y="2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6" name="Freeform 306"/>
              <p:cNvSpPr>
                <a:spLocks/>
              </p:cNvSpPr>
              <p:nvPr/>
            </p:nvSpPr>
            <p:spPr bwMode="auto">
              <a:xfrm>
                <a:off x="2835" y="1606"/>
                <a:ext cx="7" cy="201"/>
              </a:xfrm>
              <a:custGeom>
                <a:avLst/>
                <a:gdLst/>
                <a:ahLst/>
                <a:cxnLst>
                  <a:cxn ang="0">
                    <a:pos x="4" y="201"/>
                  </a:cxn>
                  <a:cxn ang="0">
                    <a:pos x="7" y="201"/>
                  </a:cxn>
                  <a:cxn ang="0">
                    <a:pos x="7" y="0"/>
                  </a:cxn>
                  <a:cxn ang="0">
                    <a:pos x="0" y="0"/>
                  </a:cxn>
                  <a:cxn ang="0">
                    <a:pos x="0" y="201"/>
                  </a:cxn>
                  <a:cxn ang="0">
                    <a:pos x="4" y="201"/>
                  </a:cxn>
                </a:cxnLst>
                <a:rect l="0" t="0" r="r" b="b"/>
                <a:pathLst>
                  <a:path w="7" h="201">
                    <a:moveTo>
                      <a:pt x="4" y="201"/>
                    </a:moveTo>
                    <a:lnTo>
                      <a:pt x="7" y="201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201"/>
                    </a:lnTo>
                    <a:lnTo>
                      <a:pt x="4" y="2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7" name="Rectangle 307"/>
              <p:cNvSpPr>
                <a:spLocks noChangeArrowheads="1"/>
              </p:cNvSpPr>
              <p:nvPr/>
            </p:nvSpPr>
            <p:spPr bwMode="auto">
              <a:xfrm>
                <a:off x="2598" y="2304"/>
                <a:ext cx="218" cy="62"/>
              </a:xfrm>
              <a:prstGeom prst="rect">
                <a:avLst/>
              </a:prstGeom>
              <a:solidFill>
                <a:srgbClr val="33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8" name="Freeform 308"/>
              <p:cNvSpPr>
                <a:spLocks/>
              </p:cNvSpPr>
              <p:nvPr/>
            </p:nvSpPr>
            <p:spPr bwMode="auto">
              <a:xfrm>
                <a:off x="2598" y="2301"/>
                <a:ext cx="221" cy="5"/>
              </a:xfrm>
              <a:custGeom>
                <a:avLst/>
                <a:gdLst/>
                <a:ahLst/>
                <a:cxnLst>
                  <a:cxn ang="0">
                    <a:pos x="221" y="3"/>
                  </a:cxn>
                  <a:cxn ang="0">
                    <a:pos x="218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218" y="5"/>
                  </a:cxn>
                  <a:cxn ang="0">
                    <a:pos x="216" y="3"/>
                  </a:cxn>
                  <a:cxn ang="0">
                    <a:pos x="221" y="3"/>
                  </a:cxn>
                  <a:cxn ang="0">
                    <a:pos x="221" y="0"/>
                  </a:cxn>
                  <a:cxn ang="0">
                    <a:pos x="218" y="0"/>
                  </a:cxn>
                  <a:cxn ang="0">
                    <a:pos x="221" y="3"/>
                  </a:cxn>
                </a:cxnLst>
                <a:rect l="0" t="0" r="r" b="b"/>
                <a:pathLst>
                  <a:path w="221" h="5">
                    <a:moveTo>
                      <a:pt x="221" y="3"/>
                    </a:moveTo>
                    <a:lnTo>
                      <a:pt x="218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218" y="5"/>
                    </a:lnTo>
                    <a:lnTo>
                      <a:pt x="216" y="3"/>
                    </a:lnTo>
                    <a:lnTo>
                      <a:pt x="221" y="3"/>
                    </a:lnTo>
                    <a:lnTo>
                      <a:pt x="221" y="0"/>
                    </a:lnTo>
                    <a:lnTo>
                      <a:pt x="218" y="0"/>
                    </a:lnTo>
                    <a:lnTo>
                      <a:pt x="221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9" name="Freeform 309"/>
              <p:cNvSpPr>
                <a:spLocks/>
              </p:cNvSpPr>
              <p:nvPr/>
            </p:nvSpPr>
            <p:spPr bwMode="auto">
              <a:xfrm>
                <a:off x="2814" y="2304"/>
                <a:ext cx="5" cy="66"/>
              </a:xfrm>
              <a:custGeom>
                <a:avLst/>
                <a:gdLst/>
                <a:ahLst/>
                <a:cxnLst>
                  <a:cxn ang="0">
                    <a:pos x="2" y="66"/>
                  </a:cxn>
                  <a:cxn ang="0">
                    <a:pos x="5" y="62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62"/>
                  </a:cxn>
                  <a:cxn ang="0">
                    <a:pos x="2" y="58"/>
                  </a:cxn>
                  <a:cxn ang="0">
                    <a:pos x="2" y="66"/>
                  </a:cxn>
                  <a:cxn ang="0">
                    <a:pos x="5" y="66"/>
                  </a:cxn>
                  <a:cxn ang="0">
                    <a:pos x="5" y="62"/>
                  </a:cxn>
                  <a:cxn ang="0">
                    <a:pos x="2" y="66"/>
                  </a:cxn>
                </a:cxnLst>
                <a:rect l="0" t="0" r="r" b="b"/>
                <a:pathLst>
                  <a:path w="5" h="66">
                    <a:moveTo>
                      <a:pt x="2" y="66"/>
                    </a:moveTo>
                    <a:lnTo>
                      <a:pt x="5" y="62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62"/>
                    </a:lnTo>
                    <a:lnTo>
                      <a:pt x="2" y="58"/>
                    </a:lnTo>
                    <a:lnTo>
                      <a:pt x="2" y="66"/>
                    </a:lnTo>
                    <a:lnTo>
                      <a:pt x="5" y="66"/>
                    </a:lnTo>
                    <a:lnTo>
                      <a:pt x="5" y="62"/>
                    </a:lnTo>
                    <a:lnTo>
                      <a:pt x="2" y="6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0" name="Freeform 310"/>
              <p:cNvSpPr>
                <a:spLocks/>
              </p:cNvSpPr>
              <p:nvPr/>
            </p:nvSpPr>
            <p:spPr bwMode="auto">
              <a:xfrm>
                <a:off x="2596" y="2362"/>
                <a:ext cx="220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220" y="8"/>
                  </a:cxn>
                  <a:cxn ang="0">
                    <a:pos x="220" y="0"/>
                  </a:cxn>
                  <a:cxn ang="0">
                    <a:pos x="2" y="0"/>
                  </a:cxn>
                  <a:cxn ang="0">
                    <a:pos x="6" y="4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0" y="4"/>
                  </a:cxn>
                </a:cxnLst>
                <a:rect l="0" t="0" r="r" b="b"/>
                <a:pathLst>
                  <a:path w="220" h="8">
                    <a:moveTo>
                      <a:pt x="0" y="4"/>
                    </a:moveTo>
                    <a:lnTo>
                      <a:pt x="2" y="8"/>
                    </a:lnTo>
                    <a:lnTo>
                      <a:pt x="220" y="8"/>
                    </a:lnTo>
                    <a:lnTo>
                      <a:pt x="220" y="0"/>
                    </a:lnTo>
                    <a:lnTo>
                      <a:pt x="2" y="0"/>
                    </a:lnTo>
                    <a:lnTo>
                      <a:pt x="6" y="4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1" name="Freeform 311"/>
              <p:cNvSpPr>
                <a:spLocks/>
              </p:cNvSpPr>
              <p:nvPr/>
            </p:nvSpPr>
            <p:spPr bwMode="auto">
              <a:xfrm>
                <a:off x="2596" y="2301"/>
                <a:ext cx="6" cy="6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3"/>
                  </a:cxn>
                  <a:cxn ang="0">
                    <a:pos x="0" y="65"/>
                  </a:cxn>
                  <a:cxn ang="0">
                    <a:pos x="6" y="65"/>
                  </a:cxn>
                  <a:cxn ang="0">
                    <a:pos x="6" y="3"/>
                  </a:cxn>
                  <a:cxn ang="0">
                    <a:pos x="2" y="5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2" y="0"/>
                  </a:cxn>
                </a:cxnLst>
                <a:rect l="0" t="0" r="r" b="b"/>
                <a:pathLst>
                  <a:path w="6" h="65">
                    <a:moveTo>
                      <a:pt x="2" y="0"/>
                    </a:moveTo>
                    <a:lnTo>
                      <a:pt x="0" y="3"/>
                    </a:lnTo>
                    <a:lnTo>
                      <a:pt x="0" y="65"/>
                    </a:lnTo>
                    <a:lnTo>
                      <a:pt x="6" y="65"/>
                    </a:lnTo>
                    <a:lnTo>
                      <a:pt x="6" y="3"/>
                    </a:lnTo>
                    <a:lnTo>
                      <a:pt x="2" y="5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2" name="Rectangle 312"/>
              <p:cNvSpPr>
                <a:spLocks noChangeArrowheads="1"/>
              </p:cNvSpPr>
              <p:nvPr/>
            </p:nvSpPr>
            <p:spPr bwMode="auto">
              <a:xfrm>
                <a:off x="2598" y="1838"/>
                <a:ext cx="389" cy="46"/>
              </a:xfrm>
              <a:prstGeom prst="rect">
                <a:avLst/>
              </a:prstGeom>
              <a:solidFill>
                <a:srgbClr val="33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3" name="Freeform 313"/>
              <p:cNvSpPr>
                <a:spLocks/>
              </p:cNvSpPr>
              <p:nvPr/>
            </p:nvSpPr>
            <p:spPr bwMode="auto">
              <a:xfrm>
                <a:off x="2598" y="1834"/>
                <a:ext cx="393" cy="8"/>
              </a:xfrm>
              <a:custGeom>
                <a:avLst/>
                <a:gdLst/>
                <a:ahLst/>
                <a:cxnLst>
                  <a:cxn ang="0">
                    <a:pos x="393" y="4"/>
                  </a:cxn>
                  <a:cxn ang="0">
                    <a:pos x="389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389" y="8"/>
                  </a:cxn>
                  <a:cxn ang="0">
                    <a:pos x="385" y="4"/>
                  </a:cxn>
                  <a:cxn ang="0">
                    <a:pos x="393" y="4"/>
                  </a:cxn>
                  <a:cxn ang="0">
                    <a:pos x="393" y="0"/>
                  </a:cxn>
                  <a:cxn ang="0">
                    <a:pos x="389" y="0"/>
                  </a:cxn>
                  <a:cxn ang="0">
                    <a:pos x="393" y="4"/>
                  </a:cxn>
                </a:cxnLst>
                <a:rect l="0" t="0" r="r" b="b"/>
                <a:pathLst>
                  <a:path w="393" h="8">
                    <a:moveTo>
                      <a:pt x="393" y="4"/>
                    </a:moveTo>
                    <a:lnTo>
                      <a:pt x="389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389" y="8"/>
                    </a:lnTo>
                    <a:lnTo>
                      <a:pt x="385" y="4"/>
                    </a:lnTo>
                    <a:lnTo>
                      <a:pt x="393" y="4"/>
                    </a:lnTo>
                    <a:lnTo>
                      <a:pt x="393" y="0"/>
                    </a:lnTo>
                    <a:lnTo>
                      <a:pt x="389" y="0"/>
                    </a:lnTo>
                    <a:lnTo>
                      <a:pt x="393" y="4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4" name="Freeform 314"/>
              <p:cNvSpPr>
                <a:spLocks/>
              </p:cNvSpPr>
              <p:nvPr/>
            </p:nvSpPr>
            <p:spPr bwMode="auto">
              <a:xfrm>
                <a:off x="2983" y="1838"/>
                <a:ext cx="8" cy="50"/>
              </a:xfrm>
              <a:custGeom>
                <a:avLst/>
                <a:gdLst/>
                <a:ahLst/>
                <a:cxnLst>
                  <a:cxn ang="0">
                    <a:pos x="4" y="50"/>
                  </a:cxn>
                  <a:cxn ang="0">
                    <a:pos x="8" y="46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46"/>
                  </a:cxn>
                  <a:cxn ang="0">
                    <a:pos x="4" y="44"/>
                  </a:cxn>
                  <a:cxn ang="0">
                    <a:pos x="4" y="50"/>
                  </a:cxn>
                  <a:cxn ang="0">
                    <a:pos x="8" y="50"/>
                  </a:cxn>
                  <a:cxn ang="0">
                    <a:pos x="8" y="46"/>
                  </a:cxn>
                  <a:cxn ang="0">
                    <a:pos x="4" y="50"/>
                  </a:cxn>
                </a:cxnLst>
                <a:rect l="0" t="0" r="r" b="b"/>
                <a:pathLst>
                  <a:path w="8" h="50">
                    <a:moveTo>
                      <a:pt x="4" y="50"/>
                    </a:moveTo>
                    <a:lnTo>
                      <a:pt x="8" y="46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46"/>
                    </a:lnTo>
                    <a:lnTo>
                      <a:pt x="4" y="44"/>
                    </a:lnTo>
                    <a:lnTo>
                      <a:pt x="4" y="50"/>
                    </a:lnTo>
                    <a:lnTo>
                      <a:pt x="8" y="50"/>
                    </a:lnTo>
                    <a:lnTo>
                      <a:pt x="8" y="46"/>
                    </a:lnTo>
                    <a:lnTo>
                      <a:pt x="4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5" name="Freeform 315"/>
              <p:cNvSpPr>
                <a:spLocks/>
              </p:cNvSpPr>
              <p:nvPr/>
            </p:nvSpPr>
            <p:spPr bwMode="auto">
              <a:xfrm>
                <a:off x="2596" y="1882"/>
                <a:ext cx="391" cy="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6"/>
                  </a:cxn>
                  <a:cxn ang="0">
                    <a:pos x="391" y="6"/>
                  </a:cxn>
                  <a:cxn ang="0">
                    <a:pos x="391" y="0"/>
                  </a:cxn>
                  <a:cxn ang="0">
                    <a:pos x="2" y="0"/>
                  </a:cxn>
                  <a:cxn ang="0">
                    <a:pos x="6" y="2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0" y="2"/>
                  </a:cxn>
                </a:cxnLst>
                <a:rect l="0" t="0" r="r" b="b"/>
                <a:pathLst>
                  <a:path w="391" h="6">
                    <a:moveTo>
                      <a:pt x="0" y="2"/>
                    </a:moveTo>
                    <a:lnTo>
                      <a:pt x="2" y="6"/>
                    </a:lnTo>
                    <a:lnTo>
                      <a:pt x="391" y="6"/>
                    </a:lnTo>
                    <a:lnTo>
                      <a:pt x="391" y="0"/>
                    </a:lnTo>
                    <a:lnTo>
                      <a:pt x="2" y="0"/>
                    </a:lnTo>
                    <a:lnTo>
                      <a:pt x="6" y="2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6" name="Freeform 316"/>
              <p:cNvSpPr>
                <a:spLocks/>
              </p:cNvSpPr>
              <p:nvPr/>
            </p:nvSpPr>
            <p:spPr bwMode="auto">
              <a:xfrm>
                <a:off x="2596" y="1834"/>
                <a:ext cx="6" cy="5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4"/>
                  </a:cxn>
                  <a:cxn ang="0">
                    <a:pos x="0" y="50"/>
                  </a:cxn>
                  <a:cxn ang="0">
                    <a:pos x="6" y="50"/>
                  </a:cxn>
                  <a:cxn ang="0">
                    <a:pos x="6" y="4"/>
                  </a:cxn>
                  <a:cxn ang="0">
                    <a:pos x="2" y="8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" y="0"/>
                  </a:cxn>
                </a:cxnLst>
                <a:rect l="0" t="0" r="r" b="b"/>
                <a:pathLst>
                  <a:path w="6" h="50">
                    <a:moveTo>
                      <a:pt x="2" y="0"/>
                    </a:moveTo>
                    <a:lnTo>
                      <a:pt x="0" y="4"/>
                    </a:lnTo>
                    <a:lnTo>
                      <a:pt x="0" y="50"/>
                    </a:lnTo>
                    <a:lnTo>
                      <a:pt x="6" y="50"/>
                    </a:lnTo>
                    <a:lnTo>
                      <a:pt x="6" y="4"/>
                    </a:lnTo>
                    <a:lnTo>
                      <a:pt x="2" y="8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7" name="Freeform 317"/>
              <p:cNvSpPr>
                <a:spLocks/>
              </p:cNvSpPr>
              <p:nvPr/>
            </p:nvSpPr>
            <p:spPr bwMode="auto">
              <a:xfrm>
                <a:off x="2577" y="1882"/>
                <a:ext cx="433" cy="6"/>
              </a:xfrm>
              <a:custGeom>
                <a:avLst/>
                <a:gdLst/>
                <a:ahLst/>
                <a:cxnLst>
                  <a:cxn ang="0">
                    <a:pos x="433" y="2"/>
                  </a:cxn>
                  <a:cxn ang="0">
                    <a:pos x="433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433" y="6"/>
                  </a:cxn>
                  <a:cxn ang="0">
                    <a:pos x="433" y="2"/>
                  </a:cxn>
                </a:cxnLst>
                <a:rect l="0" t="0" r="r" b="b"/>
                <a:pathLst>
                  <a:path w="433" h="6">
                    <a:moveTo>
                      <a:pt x="433" y="2"/>
                    </a:moveTo>
                    <a:lnTo>
                      <a:pt x="433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433" y="6"/>
                    </a:lnTo>
                    <a:lnTo>
                      <a:pt x="433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8" name="Rectangle 318"/>
              <p:cNvSpPr>
                <a:spLocks noChangeArrowheads="1"/>
              </p:cNvSpPr>
              <p:nvPr/>
            </p:nvSpPr>
            <p:spPr bwMode="auto">
              <a:xfrm>
                <a:off x="2606" y="1922"/>
                <a:ext cx="63" cy="64"/>
              </a:xfrm>
              <a:prstGeom prst="rect">
                <a:avLst/>
              </a:prstGeom>
              <a:solidFill>
                <a:srgbClr val="33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9" name="Freeform 319"/>
              <p:cNvSpPr>
                <a:spLocks/>
              </p:cNvSpPr>
              <p:nvPr/>
            </p:nvSpPr>
            <p:spPr bwMode="auto">
              <a:xfrm>
                <a:off x="2606" y="1920"/>
                <a:ext cx="67" cy="6"/>
              </a:xfrm>
              <a:custGeom>
                <a:avLst/>
                <a:gdLst/>
                <a:ahLst/>
                <a:cxnLst>
                  <a:cxn ang="0">
                    <a:pos x="67" y="2"/>
                  </a:cxn>
                  <a:cxn ang="0">
                    <a:pos x="63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63" y="6"/>
                  </a:cxn>
                  <a:cxn ang="0">
                    <a:pos x="59" y="2"/>
                  </a:cxn>
                  <a:cxn ang="0">
                    <a:pos x="67" y="2"/>
                  </a:cxn>
                  <a:cxn ang="0">
                    <a:pos x="67" y="0"/>
                  </a:cxn>
                  <a:cxn ang="0">
                    <a:pos x="63" y="0"/>
                  </a:cxn>
                  <a:cxn ang="0">
                    <a:pos x="67" y="2"/>
                  </a:cxn>
                </a:cxnLst>
                <a:rect l="0" t="0" r="r" b="b"/>
                <a:pathLst>
                  <a:path w="67" h="6">
                    <a:moveTo>
                      <a:pt x="67" y="2"/>
                    </a:moveTo>
                    <a:lnTo>
                      <a:pt x="63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3" y="6"/>
                    </a:lnTo>
                    <a:lnTo>
                      <a:pt x="59" y="2"/>
                    </a:lnTo>
                    <a:lnTo>
                      <a:pt x="67" y="2"/>
                    </a:lnTo>
                    <a:lnTo>
                      <a:pt x="67" y="0"/>
                    </a:lnTo>
                    <a:lnTo>
                      <a:pt x="63" y="0"/>
                    </a:lnTo>
                    <a:lnTo>
                      <a:pt x="67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0" name="Freeform 320"/>
              <p:cNvSpPr>
                <a:spLocks/>
              </p:cNvSpPr>
              <p:nvPr/>
            </p:nvSpPr>
            <p:spPr bwMode="auto">
              <a:xfrm>
                <a:off x="2665" y="1922"/>
                <a:ext cx="8" cy="68"/>
              </a:xfrm>
              <a:custGeom>
                <a:avLst/>
                <a:gdLst/>
                <a:ahLst/>
                <a:cxnLst>
                  <a:cxn ang="0">
                    <a:pos x="4" y="68"/>
                  </a:cxn>
                  <a:cxn ang="0">
                    <a:pos x="8" y="64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64"/>
                  </a:cxn>
                  <a:cxn ang="0">
                    <a:pos x="4" y="60"/>
                  </a:cxn>
                  <a:cxn ang="0">
                    <a:pos x="4" y="68"/>
                  </a:cxn>
                  <a:cxn ang="0">
                    <a:pos x="8" y="68"/>
                  </a:cxn>
                  <a:cxn ang="0">
                    <a:pos x="8" y="64"/>
                  </a:cxn>
                  <a:cxn ang="0">
                    <a:pos x="4" y="68"/>
                  </a:cxn>
                </a:cxnLst>
                <a:rect l="0" t="0" r="r" b="b"/>
                <a:pathLst>
                  <a:path w="8" h="68">
                    <a:moveTo>
                      <a:pt x="4" y="68"/>
                    </a:moveTo>
                    <a:lnTo>
                      <a:pt x="8" y="64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64"/>
                    </a:lnTo>
                    <a:lnTo>
                      <a:pt x="4" y="60"/>
                    </a:lnTo>
                    <a:lnTo>
                      <a:pt x="4" y="68"/>
                    </a:lnTo>
                    <a:lnTo>
                      <a:pt x="8" y="68"/>
                    </a:lnTo>
                    <a:lnTo>
                      <a:pt x="8" y="64"/>
                    </a:lnTo>
                    <a:lnTo>
                      <a:pt x="4" y="6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1" name="Freeform 321"/>
              <p:cNvSpPr>
                <a:spLocks/>
              </p:cNvSpPr>
              <p:nvPr/>
            </p:nvSpPr>
            <p:spPr bwMode="auto">
              <a:xfrm>
                <a:off x="2602" y="1982"/>
                <a:ext cx="67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67" y="8"/>
                  </a:cxn>
                  <a:cxn ang="0">
                    <a:pos x="67" y="0"/>
                  </a:cxn>
                  <a:cxn ang="0">
                    <a:pos x="4" y="0"/>
                  </a:cxn>
                  <a:cxn ang="0">
                    <a:pos x="8" y="4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4" y="8"/>
                  </a:cxn>
                  <a:cxn ang="0">
                    <a:pos x="0" y="4"/>
                  </a:cxn>
                </a:cxnLst>
                <a:rect l="0" t="0" r="r" b="b"/>
                <a:pathLst>
                  <a:path w="67" h="8">
                    <a:moveTo>
                      <a:pt x="0" y="4"/>
                    </a:moveTo>
                    <a:lnTo>
                      <a:pt x="4" y="8"/>
                    </a:lnTo>
                    <a:lnTo>
                      <a:pt x="67" y="8"/>
                    </a:lnTo>
                    <a:lnTo>
                      <a:pt x="67" y="0"/>
                    </a:lnTo>
                    <a:lnTo>
                      <a:pt x="4" y="0"/>
                    </a:lnTo>
                    <a:lnTo>
                      <a:pt x="8" y="4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4" y="8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2" name="Freeform 322"/>
              <p:cNvSpPr>
                <a:spLocks/>
              </p:cNvSpPr>
              <p:nvPr/>
            </p:nvSpPr>
            <p:spPr bwMode="auto">
              <a:xfrm>
                <a:off x="2602" y="1920"/>
                <a:ext cx="8" cy="66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2"/>
                  </a:cxn>
                  <a:cxn ang="0">
                    <a:pos x="0" y="66"/>
                  </a:cxn>
                  <a:cxn ang="0">
                    <a:pos x="8" y="66"/>
                  </a:cxn>
                  <a:cxn ang="0">
                    <a:pos x="8" y="2"/>
                  </a:cxn>
                  <a:cxn ang="0">
                    <a:pos x="4" y="6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" y="0"/>
                  </a:cxn>
                </a:cxnLst>
                <a:rect l="0" t="0" r="r" b="b"/>
                <a:pathLst>
                  <a:path w="8" h="66">
                    <a:moveTo>
                      <a:pt x="4" y="0"/>
                    </a:moveTo>
                    <a:lnTo>
                      <a:pt x="0" y="2"/>
                    </a:lnTo>
                    <a:lnTo>
                      <a:pt x="0" y="66"/>
                    </a:lnTo>
                    <a:lnTo>
                      <a:pt x="8" y="66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3" name="Rectangle 323"/>
              <p:cNvSpPr>
                <a:spLocks noChangeArrowheads="1"/>
              </p:cNvSpPr>
              <p:nvPr/>
            </p:nvSpPr>
            <p:spPr bwMode="auto">
              <a:xfrm>
                <a:off x="2687" y="1922"/>
                <a:ext cx="63" cy="64"/>
              </a:xfrm>
              <a:prstGeom prst="rect">
                <a:avLst/>
              </a:prstGeom>
              <a:solidFill>
                <a:srgbClr val="33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4" name="Freeform 324"/>
              <p:cNvSpPr>
                <a:spLocks/>
              </p:cNvSpPr>
              <p:nvPr/>
            </p:nvSpPr>
            <p:spPr bwMode="auto">
              <a:xfrm>
                <a:off x="2687" y="1920"/>
                <a:ext cx="67" cy="6"/>
              </a:xfrm>
              <a:custGeom>
                <a:avLst/>
                <a:gdLst/>
                <a:ahLst/>
                <a:cxnLst>
                  <a:cxn ang="0">
                    <a:pos x="67" y="2"/>
                  </a:cxn>
                  <a:cxn ang="0">
                    <a:pos x="63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63" y="6"/>
                  </a:cxn>
                  <a:cxn ang="0">
                    <a:pos x="59" y="2"/>
                  </a:cxn>
                  <a:cxn ang="0">
                    <a:pos x="67" y="2"/>
                  </a:cxn>
                  <a:cxn ang="0">
                    <a:pos x="67" y="0"/>
                  </a:cxn>
                  <a:cxn ang="0">
                    <a:pos x="63" y="0"/>
                  </a:cxn>
                  <a:cxn ang="0">
                    <a:pos x="67" y="2"/>
                  </a:cxn>
                </a:cxnLst>
                <a:rect l="0" t="0" r="r" b="b"/>
                <a:pathLst>
                  <a:path w="67" h="6">
                    <a:moveTo>
                      <a:pt x="67" y="2"/>
                    </a:moveTo>
                    <a:lnTo>
                      <a:pt x="63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3" y="6"/>
                    </a:lnTo>
                    <a:lnTo>
                      <a:pt x="59" y="2"/>
                    </a:lnTo>
                    <a:lnTo>
                      <a:pt x="67" y="2"/>
                    </a:lnTo>
                    <a:lnTo>
                      <a:pt x="67" y="0"/>
                    </a:lnTo>
                    <a:lnTo>
                      <a:pt x="63" y="0"/>
                    </a:lnTo>
                    <a:lnTo>
                      <a:pt x="67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5" name="Freeform 325"/>
              <p:cNvSpPr>
                <a:spLocks/>
              </p:cNvSpPr>
              <p:nvPr/>
            </p:nvSpPr>
            <p:spPr bwMode="auto">
              <a:xfrm>
                <a:off x="2746" y="1922"/>
                <a:ext cx="8" cy="68"/>
              </a:xfrm>
              <a:custGeom>
                <a:avLst/>
                <a:gdLst/>
                <a:ahLst/>
                <a:cxnLst>
                  <a:cxn ang="0">
                    <a:pos x="4" y="68"/>
                  </a:cxn>
                  <a:cxn ang="0">
                    <a:pos x="8" y="64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64"/>
                  </a:cxn>
                  <a:cxn ang="0">
                    <a:pos x="4" y="60"/>
                  </a:cxn>
                  <a:cxn ang="0">
                    <a:pos x="4" y="68"/>
                  </a:cxn>
                  <a:cxn ang="0">
                    <a:pos x="8" y="68"/>
                  </a:cxn>
                  <a:cxn ang="0">
                    <a:pos x="8" y="64"/>
                  </a:cxn>
                  <a:cxn ang="0">
                    <a:pos x="4" y="68"/>
                  </a:cxn>
                </a:cxnLst>
                <a:rect l="0" t="0" r="r" b="b"/>
                <a:pathLst>
                  <a:path w="8" h="68">
                    <a:moveTo>
                      <a:pt x="4" y="68"/>
                    </a:moveTo>
                    <a:lnTo>
                      <a:pt x="8" y="64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64"/>
                    </a:lnTo>
                    <a:lnTo>
                      <a:pt x="4" y="60"/>
                    </a:lnTo>
                    <a:lnTo>
                      <a:pt x="4" y="68"/>
                    </a:lnTo>
                    <a:lnTo>
                      <a:pt x="8" y="68"/>
                    </a:lnTo>
                    <a:lnTo>
                      <a:pt x="8" y="64"/>
                    </a:lnTo>
                    <a:lnTo>
                      <a:pt x="4" y="6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6" name="Freeform 326"/>
              <p:cNvSpPr>
                <a:spLocks/>
              </p:cNvSpPr>
              <p:nvPr/>
            </p:nvSpPr>
            <p:spPr bwMode="auto">
              <a:xfrm>
                <a:off x="2685" y="1982"/>
                <a:ext cx="65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65" y="8"/>
                  </a:cxn>
                  <a:cxn ang="0">
                    <a:pos x="65" y="0"/>
                  </a:cxn>
                  <a:cxn ang="0">
                    <a:pos x="2" y="0"/>
                  </a:cxn>
                  <a:cxn ang="0">
                    <a:pos x="5" y="4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0" y="4"/>
                  </a:cxn>
                </a:cxnLst>
                <a:rect l="0" t="0" r="r" b="b"/>
                <a:pathLst>
                  <a:path w="65" h="8">
                    <a:moveTo>
                      <a:pt x="0" y="4"/>
                    </a:moveTo>
                    <a:lnTo>
                      <a:pt x="2" y="8"/>
                    </a:lnTo>
                    <a:lnTo>
                      <a:pt x="65" y="8"/>
                    </a:lnTo>
                    <a:lnTo>
                      <a:pt x="65" y="0"/>
                    </a:lnTo>
                    <a:lnTo>
                      <a:pt x="2" y="0"/>
                    </a:lnTo>
                    <a:lnTo>
                      <a:pt x="5" y="4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7" name="Freeform 327"/>
              <p:cNvSpPr>
                <a:spLocks/>
              </p:cNvSpPr>
              <p:nvPr/>
            </p:nvSpPr>
            <p:spPr bwMode="auto">
              <a:xfrm>
                <a:off x="2685" y="1920"/>
                <a:ext cx="5" cy="6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2"/>
                  </a:cxn>
                  <a:cxn ang="0">
                    <a:pos x="0" y="66"/>
                  </a:cxn>
                  <a:cxn ang="0">
                    <a:pos x="5" y="66"/>
                  </a:cxn>
                  <a:cxn ang="0">
                    <a:pos x="5" y="2"/>
                  </a:cxn>
                  <a:cxn ang="0">
                    <a:pos x="2" y="6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0"/>
                  </a:cxn>
                </a:cxnLst>
                <a:rect l="0" t="0" r="r" b="b"/>
                <a:pathLst>
                  <a:path w="5" h="66">
                    <a:moveTo>
                      <a:pt x="2" y="0"/>
                    </a:moveTo>
                    <a:lnTo>
                      <a:pt x="0" y="2"/>
                    </a:lnTo>
                    <a:lnTo>
                      <a:pt x="0" y="66"/>
                    </a:lnTo>
                    <a:lnTo>
                      <a:pt x="5" y="66"/>
                    </a:lnTo>
                    <a:lnTo>
                      <a:pt x="5" y="2"/>
                    </a:lnTo>
                    <a:lnTo>
                      <a:pt x="2" y="6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8" name="Rectangle 328"/>
              <p:cNvSpPr>
                <a:spLocks noChangeArrowheads="1"/>
              </p:cNvSpPr>
              <p:nvPr/>
            </p:nvSpPr>
            <p:spPr bwMode="auto">
              <a:xfrm>
                <a:off x="2767" y="1922"/>
                <a:ext cx="64" cy="64"/>
              </a:xfrm>
              <a:prstGeom prst="rect">
                <a:avLst/>
              </a:prstGeom>
              <a:solidFill>
                <a:srgbClr val="33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9" name="Freeform 329"/>
              <p:cNvSpPr>
                <a:spLocks/>
              </p:cNvSpPr>
              <p:nvPr/>
            </p:nvSpPr>
            <p:spPr bwMode="auto">
              <a:xfrm>
                <a:off x="2767" y="1920"/>
                <a:ext cx="68" cy="6"/>
              </a:xfrm>
              <a:custGeom>
                <a:avLst/>
                <a:gdLst/>
                <a:ahLst/>
                <a:cxnLst>
                  <a:cxn ang="0">
                    <a:pos x="68" y="2"/>
                  </a:cxn>
                  <a:cxn ang="0">
                    <a:pos x="64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64" y="6"/>
                  </a:cxn>
                  <a:cxn ang="0">
                    <a:pos x="60" y="2"/>
                  </a:cxn>
                  <a:cxn ang="0">
                    <a:pos x="68" y="2"/>
                  </a:cxn>
                  <a:cxn ang="0">
                    <a:pos x="68" y="0"/>
                  </a:cxn>
                  <a:cxn ang="0">
                    <a:pos x="64" y="0"/>
                  </a:cxn>
                  <a:cxn ang="0">
                    <a:pos x="68" y="2"/>
                  </a:cxn>
                </a:cxnLst>
                <a:rect l="0" t="0" r="r" b="b"/>
                <a:pathLst>
                  <a:path w="68" h="6">
                    <a:moveTo>
                      <a:pt x="68" y="2"/>
                    </a:moveTo>
                    <a:lnTo>
                      <a:pt x="64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4" y="6"/>
                    </a:lnTo>
                    <a:lnTo>
                      <a:pt x="60" y="2"/>
                    </a:lnTo>
                    <a:lnTo>
                      <a:pt x="68" y="2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8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0" name="Freeform 330"/>
              <p:cNvSpPr>
                <a:spLocks/>
              </p:cNvSpPr>
              <p:nvPr/>
            </p:nvSpPr>
            <p:spPr bwMode="auto">
              <a:xfrm>
                <a:off x="2827" y="1922"/>
                <a:ext cx="8" cy="68"/>
              </a:xfrm>
              <a:custGeom>
                <a:avLst/>
                <a:gdLst/>
                <a:ahLst/>
                <a:cxnLst>
                  <a:cxn ang="0">
                    <a:pos x="4" y="68"/>
                  </a:cxn>
                  <a:cxn ang="0">
                    <a:pos x="8" y="64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64"/>
                  </a:cxn>
                  <a:cxn ang="0">
                    <a:pos x="4" y="60"/>
                  </a:cxn>
                  <a:cxn ang="0">
                    <a:pos x="4" y="68"/>
                  </a:cxn>
                  <a:cxn ang="0">
                    <a:pos x="8" y="68"/>
                  </a:cxn>
                  <a:cxn ang="0">
                    <a:pos x="8" y="64"/>
                  </a:cxn>
                  <a:cxn ang="0">
                    <a:pos x="4" y="68"/>
                  </a:cxn>
                </a:cxnLst>
                <a:rect l="0" t="0" r="r" b="b"/>
                <a:pathLst>
                  <a:path w="8" h="68">
                    <a:moveTo>
                      <a:pt x="4" y="68"/>
                    </a:moveTo>
                    <a:lnTo>
                      <a:pt x="8" y="64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64"/>
                    </a:lnTo>
                    <a:lnTo>
                      <a:pt x="4" y="60"/>
                    </a:lnTo>
                    <a:lnTo>
                      <a:pt x="4" y="68"/>
                    </a:lnTo>
                    <a:lnTo>
                      <a:pt x="8" y="68"/>
                    </a:lnTo>
                    <a:lnTo>
                      <a:pt x="8" y="64"/>
                    </a:lnTo>
                    <a:lnTo>
                      <a:pt x="4" y="6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1" name="Freeform 331"/>
              <p:cNvSpPr>
                <a:spLocks/>
              </p:cNvSpPr>
              <p:nvPr/>
            </p:nvSpPr>
            <p:spPr bwMode="auto">
              <a:xfrm>
                <a:off x="2766" y="1982"/>
                <a:ext cx="65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" y="8"/>
                  </a:cxn>
                  <a:cxn ang="0">
                    <a:pos x="65" y="8"/>
                  </a:cxn>
                  <a:cxn ang="0">
                    <a:pos x="65" y="0"/>
                  </a:cxn>
                  <a:cxn ang="0">
                    <a:pos x="1" y="0"/>
                  </a:cxn>
                  <a:cxn ang="0">
                    <a:pos x="5" y="4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1" y="8"/>
                  </a:cxn>
                  <a:cxn ang="0">
                    <a:pos x="0" y="4"/>
                  </a:cxn>
                </a:cxnLst>
                <a:rect l="0" t="0" r="r" b="b"/>
                <a:pathLst>
                  <a:path w="65" h="8">
                    <a:moveTo>
                      <a:pt x="0" y="4"/>
                    </a:moveTo>
                    <a:lnTo>
                      <a:pt x="1" y="8"/>
                    </a:lnTo>
                    <a:lnTo>
                      <a:pt x="65" y="8"/>
                    </a:lnTo>
                    <a:lnTo>
                      <a:pt x="65" y="0"/>
                    </a:lnTo>
                    <a:lnTo>
                      <a:pt x="1" y="0"/>
                    </a:lnTo>
                    <a:lnTo>
                      <a:pt x="5" y="4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1" y="8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2" name="Freeform 332"/>
              <p:cNvSpPr>
                <a:spLocks/>
              </p:cNvSpPr>
              <p:nvPr/>
            </p:nvSpPr>
            <p:spPr bwMode="auto">
              <a:xfrm>
                <a:off x="2766" y="1920"/>
                <a:ext cx="5" cy="6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2"/>
                  </a:cxn>
                  <a:cxn ang="0">
                    <a:pos x="0" y="66"/>
                  </a:cxn>
                  <a:cxn ang="0">
                    <a:pos x="5" y="66"/>
                  </a:cxn>
                  <a:cxn ang="0">
                    <a:pos x="5" y="2"/>
                  </a:cxn>
                  <a:cxn ang="0">
                    <a:pos x="1" y="6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0"/>
                  </a:cxn>
                </a:cxnLst>
                <a:rect l="0" t="0" r="r" b="b"/>
                <a:pathLst>
                  <a:path w="5" h="66">
                    <a:moveTo>
                      <a:pt x="1" y="0"/>
                    </a:moveTo>
                    <a:lnTo>
                      <a:pt x="0" y="2"/>
                    </a:lnTo>
                    <a:lnTo>
                      <a:pt x="0" y="66"/>
                    </a:lnTo>
                    <a:lnTo>
                      <a:pt x="5" y="66"/>
                    </a:lnTo>
                    <a:lnTo>
                      <a:pt x="5" y="2"/>
                    </a:lnTo>
                    <a:lnTo>
                      <a:pt x="1" y="6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3" name="Text Box 333"/>
            <p:cNvSpPr txBox="1">
              <a:spLocks noChangeArrowheads="1"/>
            </p:cNvSpPr>
            <p:nvPr/>
          </p:nvSpPr>
          <p:spPr bwMode="auto">
            <a:xfrm>
              <a:off x="1199762" y="2355930"/>
              <a:ext cx="660977" cy="385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10585" tIns="55292" rIns="110585" bIns="55292">
              <a:spAutoFit/>
            </a:bodyPr>
            <a:lstStyle/>
            <a:p>
              <a:r>
                <a:rPr lang="en-US" sz="900" dirty="0">
                  <a:latin typeface="Calibri" pitchFamily="34" charset="0"/>
                  <a:cs typeface="Arial" charset="0"/>
                </a:rPr>
                <a:t>ATM DSLAM </a:t>
              </a:r>
            </a:p>
          </p:txBody>
        </p:sp>
        <p:sp>
          <p:nvSpPr>
            <p:cNvPr id="34" name="Text Box 334"/>
            <p:cNvSpPr txBox="1">
              <a:spLocks noChangeArrowheads="1"/>
            </p:cNvSpPr>
            <p:nvPr/>
          </p:nvSpPr>
          <p:spPr bwMode="auto">
            <a:xfrm>
              <a:off x="2442585" y="2405957"/>
              <a:ext cx="767773" cy="388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10585" tIns="55292" rIns="110585" bIns="55292">
              <a:spAutoFit/>
            </a:bodyPr>
            <a:lstStyle/>
            <a:p>
              <a:pPr algn="l"/>
              <a:r>
                <a:rPr lang="en-US" sz="900" dirty="0">
                  <a:latin typeface="Calibri" pitchFamily="34" charset="0"/>
                  <a:cs typeface="Arial" charset="0"/>
                </a:rPr>
                <a:t>2G BTS</a:t>
              </a:r>
            </a:p>
            <a:p>
              <a:pPr algn="l"/>
              <a:r>
                <a:rPr lang="en-US" sz="900" dirty="0">
                  <a:latin typeface="Calibri" pitchFamily="34" charset="0"/>
                  <a:cs typeface="Arial" charset="0"/>
                </a:rPr>
                <a:t>3G </a:t>
              </a:r>
              <a:r>
                <a:rPr lang="en-US" sz="900" dirty="0" err="1">
                  <a:latin typeface="Calibri" pitchFamily="34" charset="0"/>
                  <a:cs typeface="Arial" charset="0"/>
                </a:rPr>
                <a:t>NodeB</a:t>
              </a:r>
              <a:r>
                <a:rPr lang="en-US" sz="900" dirty="0">
                  <a:latin typeface="Calibri" pitchFamily="34" charset="0"/>
                  <a:cs typeface="Arial" charset="0"/>
                </a:rPr>
                <a:t> </a:t>
              </a:r>
            </a:p>
          </p:txBody>
        </p:sp>
        <p:pic>
          <p:nvPicPr>
            <p:cNvPr id="35" name="Picture 11" descr="C:\Documents and Settings\Ilan_s\Local Settings\Temporary Internet Files\Content.IE5\N8BJ8SES\MC900320142[1].wmf"/>
            <p:cNvPicPr>
              <a:picLocks noChangeAspect="1" noChangeArrowheads="1"/>
            </p:cNvPicPr>
            <p:nvPr/>
          </p:nvPicPr>
          <p:blipFill>
            <a:blip r:embed="rId5" cstate="print">
              <a:grayscl/>
            </a:blip>
            <a:srcRect/>
            <a:stretch>
              <a:fillRect/>
            </a:stretch>
          </p:blipFill>
          <p:spPr bwMode="auto">
            <a:xfrm>
              <a:off x="1763421" y="2806700"/>
              <a:ext cx="492469" cy="519785"/>
            </a:xfrm>
            <a:prstGeom prst="rect">
              <a:avLst/>
            </a:prstGeom>
            <a:noFill/>
          </p:spPr>
        </p:pic>
        <p:sp>
          <p:nvSpPr>
            <p:cNvPr id="36" name="Text Box 333"/>
            <p:cNvSpPr txBox="1">
              <a:spLocks noChangeArrowheads="1"/>
            </p:cNvSpPr>
            <p:nvPr/>
          </p:nvSpPr>
          <p:spPr bwMode="auto">
            <a:xfrm>
              <a:off x="1365100" y="3092506"/>
              <a:ext cx="660977" cy="250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10585" tIns="55292" rIns="110585" bIns="55292">
              <a:spAutoFit/>
            </a:bodyPr>
            <a:lstStyle/>
            <a:p>
              <a:r>
                <a:rPr lang="en-US" sz="900" dirty="0" smtClean="0">
                  <a:latin typeface="Calibri" pitchFamily="34" charset="0"/>
                  <a:cs typeface="Arial" charset="0"/>
                </a:rPr>
                <a:t>Serial</a:t>
              </a:r>
              <a:endParaRPr lang="en-US" sz="900" dirty="0">
                <a:latin typeface="Calibri" pitchFamily="34" charset="0"/>
                <a:cs typeface="Arial" charset="0"/>
              </a:endParaRPr>
            </a:p>
          </p:txBody>
        </p:sp>
        <p:pic>
          <p:nvPicPr>
            <p:cNvPr id="37" name="Picture 40" descr="phn-cell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82663" y="2263207"/>
              <a:ext cx="195262" cy="469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" name="Group 172"/>
          <p:cNvGrpSpPr/>
          <p:nvPr/>
        </p:nvGrpSpPr>
        <p:grpSpPr>
          <a:xfrm>
            <a:off x="746847" y="3673188"/>
            <a:ext cx="2541443" cy="1615144"/>
            <a:chOff x="746847" y="3599448"/>
            <a:chExt cx="2541443" cy="1615144"/>
          </a:xfrm>
        </p:grpSpPr>
        <p:sp>
          <p:nvSpPr>
            <p:cNvPr id="174" name="Oval 10"/>
            <p:cNvSpPr>
              <a:spLocks noChangeArrowheads="1"/>
            </p:cNvSpPr>
            <p:nvPr/>
          </p:nvSpPr>
          <p:spPr bwMode="auto">
            <a:xfrm>
              <a:off x="746847" y="3599448"/>
              <a:ext cx="2460625" cy="1615144"/>
            </a:xfrm>
            <a:prstGeom prst="ellipse">
              <a:avLst/>
            </a:prstGeom>
            <a:solidFill>
              <a:srgbClr val="FFECCD"/>
            </a:solidFill>
            <a:ln w="9525" algn="ctr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21656" tIns="60827" rIns="121656" bIns="60827">
              <a:spAutoFit/>
            </a:bodyPr>
            <a:lstStyle/>
            <a:p>
              <a:endParaRPr lang="en-US"/>
            </a:p>
          </p:txBody>
        </p:sp>
        <p:sp>
          <p:nvSpPr>
            <p:cNvPr id="175" name="Text Box 11"/>
            <p:cNvSpPr txBox="1">
              <a:spLocks noChangeArrowheads="1"/>
            </p:cNvSpPr>
            <p:nvPr/>
          </p:nvSpPr>
          <p:spPr bwMode="auto">
            <a:xfrm>
              <a:off x="1253506" y="3640898"/>
              <a:ext cx="1445628" cy="470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110585" tIns="55292" rIns="110585" bIns="55292">
              <a:sp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</a:pPr>
              <a:r>
                <a:rPr lang="en-US" sz="1400" b="1" dirty="0">
                  <a:solidFill>
                    <a:srgbClr val="C00000"/>
                  </a:solidFill>
                  <a:latin typeface="Calibri" pitchFamily="34" charset="0"/>
                  <a:cs typeface="Arial" charset="0"/>
                </a:rPr>
                <a:t>New Services      and Equipment</a:t>
              </a:r>
            </a:p>
          </p:txBody>
        </p:sp>
        <p:pic>
          <p:nvPicPr>
            <p:cNvPr id="176" name="Picture 51" descr="j0294332"/>
            <p:cNvPicPr>
              <a:picLocks noChangeAspect="1" noChangeArrowheads="1"/>
            </p:cNvPicPr>
            <p:nvPr/>
          </p:nvPicPr>
          <p:blipFill>
            <a:blip r:embed="rId7" cstate="print">
              <a:grayscl/>
            </a:blip>
            <a:srcRect/>
            <a:stretch>
              <a:fillRect/>
            </a:stretch>
          </p:blipFill>
          <p:spPr bwMode="auto">
            <a:xfrm>
              <a:off x="1175472" y="4584257"/>
              <a:ext cx="480580" cy="351615"/>
            </a:xfrm>
            <a:prstGeom prst="rect">
              <a:avLst/>
            </a:prstGeom>
            <a:noFill/>
          </p:spPr>
        </p:pic>
        <p:sp>
          <p:nvSpPr>
            <p:cNvPr id="177" name="Text Box 52"/>
            <p:cNvSpPr txBox="1">
              <a:spLocks noChangeArrowheads="1"/>
            </p:cNvSpPr>
            <p:nvPr/>
          </p:nvSpPr>
          <p:spPr bwMode="auto">
            <a:xfrm>
              <a:off x="2457017" y="4102573"/>
              <a:ext cx="831273" cy="419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10585" tIns="55292" rIns="110585" bIns="55292">
              <a:spAutoFit/>
            </a:bodyPr>
            <a:lstStyle/>
            <a:p>
              <a:pPr algn="l"/>
              <a:r>
                <a:rPr lang="en-US" sz="1000" dirty="0">
                  <a:latin typeface="Calibri" pitchFamily="34" charset="0"/>
                  <a:cs typeface="Arial" charset="0"/>
                </a:rPr>
                <a:t>IP RAN</a:t>
              </a:r>
            </a:p>
            <a:p>
              <a:pPr algn="l"/>
              <a:r>
                <a:rPr lang="en-US" sz="1000" dirty="0">
                  <a:latin typeface="Calibri" pitchFamily="34" charset="0"/>
                  <a:cs typeface="Arial" charset="0"/>
                </a:rPr>
                <a:t>4G </a:t>
              </a:r>
              <a:r>
                <a:rPr lang="en-US" sz="1000" dirty="0" err="1" smtClean="0">
                  <a:latin typeface="Calibri" pitchFamily="34" charset="0"/>
                  <a:cs typeface="Arial" charset="0"/>
                </a:rPr>
                <a:t>eNodeB</a:t>
              </a:r>
              <a:r>
                <a:rPr lang="en-US" sz="1000" dirty="0" smtClean="0">
                  <a:latin typeface="Calibri" pitchFamily="34" charset="0"/>
                  <a:cs typeface="Arial" charset="0"/>
                </a:rPr>
                <a:t> </a:t>
              </a:r>
              <a:endParaRPr lang="en-US" sz="1000" dirty="0">
                <a:latin typeface="Calibri" pitchFamily="34" charset="0"/>
                <a:cs typeface="Arial" charset="0"/>
              </a:endParaRPr>
            </a:p>
          </p:txBody>
        </p:sp>
        <p:pic>
          <p:nvPicPr>
            <p:cNvPr id="178" name="Picture 53" descr="nodeb-r"/>
            <p:cNvPicPr preferRelativeResize="0">
              <a:picLocks noChangeAspect="1" noChangeArrowheads="1"/>
            </p:cNvPicPr>
            <p:nvPr/>
          </p:nvPicPr>
          <p:blipFill>
            <a:blip r:embed="rId8" cstate="print">
              <a:grayscl/>
            </a:blip>
            <a:srcRect/>
            <a:stretch>
              <a:fillRect/>
            </a:stretch>
          </p:blipFill>
          <p:spPr bwMode="auto">
            <a:xfrm>
              <a:off x="2426498" y="4107451"/>
              <a:ext cx="261566" cy="732172"/>
            </a:xfrm>
            <a:prstGeom prst="rect">
              <a:avLst/>
            </a:prstGeom>
            <a:noFill/>
          </p:spPr>
        </p:pic>
        <p:grpSp>
          <p:nvGrpSpPr>
            <p:cNvPr id="27" name="Group 54"/>
            <p:cNvGrpSpPr>
              <a:grpSpLocks/>
            </p:cNvGrpSpPr>
            <p:nvPr/>
          </p:nvGrpSpPr>
          <p:grpSpPr bwMode="auto">
            <a:xfrm>
              <a:off x="1866100" y="4066700"/>
              <a:ext cx="331929" cy="463103"/>
              <a:chOff x="2533" y="1297"/>
              <a:chExt cx="694" cy="1727"/>
            </a:xfrm>
          </p:grpSpPr>
          <p:sp>
            <p:nvSpPr>
              <p:cNvPr id="188" name="Rectangle 55"/>
              <p:cNvSpPr>
                <a:spLocks noChangeArrowheads="1"/>
              </p:cNvSpPr>
              <p:nvPr/>
            </p:nvSpPr>
            <p:spPr bwMode="auto">
              <a:xfrm>
                <a:off x="2538" y="1302"/>
                <a:ext cx="503" cy="1717"/>
              </a:xfrm>
              <a:prstGeom prst="rect">
                <a:avLst/>
              </a:prstGeom>
              <a:solidFill>
                <a:srgbClr val="83828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9" name="Freeform 56"/>
              <p:cNvSpPr>
                <a:spLocks/>
              </p:cNvSpPr>
              <p:nvPr/>
            </p:nvSpPr>
            <p:spPr bwMode="auto">
              <a:xfrm>
                <a:off x="3035" y="1297"/>
                <a:ext cx="11" cy="1722"/>
              </a:xfrm>
              <a:custGeom>
                <a:avLst/>
                <a:gdLst/>
                <a:ahLst/>
                <a:cxnLst>
                  <a:cxn ang="0">
                    <a:pos x="6" y="11"/>
                  </a:cxn>
                  <a:cxn ang="0">
                    <a:pos x="0" y="5"/>
                  </a:cxn>
                  <a:cxn ang="0">
                    <a:pos x="0" y="1722"/>
                  </a:cxn>
                  <a:cxn ang="0">
                    <a:pos x="11" y="1722"/>
                  </a:cxn>
                  <a:cxn ang="0">
                    <a:pos x="11" y="5"/>
                  </a:cxn>
                  <a:cxn ang="0">
                    <a:pos x="6" y="0"/>
                  </a:cxn>
                  <a:cxn ang="0">
                    <a:pos x="11" y="5"/>
                  </a:cxn>
                  <a:cxn ang="0">
                    <a:pos x="11" y="0"/>
                  </a:cxn>
                  <a:cxn ang="0">
                    <a:pos x="6" y="0"/>
                  </a:cxn>
                  <a:cxn ang="0">
                    <a:pos x="6" y="11"/>
                  </a:cxn>
                </a:cxnLst>
                <a:rect l="0" t="0" r="r" b="b"/>
                <a:pathLst>
                  <a:path w="11" h="1722">
                    <a:moveTo>
                      <a:pt x="6" y="11"/>
                    </a:moveTo>
                    <a:lnTo>
                      <a:pt x="0" y="5"/>
                    </a:lnTo>
                    <a:lnTo>
                      <a:pt x="0" y="1722"/>
                    </a:lnTo>
                    <a:lnTo>
                      <a:pt x="11" y="1722"/>
                    </a:lnTo>
                    <a:lnTo>
                      <a:pt x="11" y="5"/>
                    </a:lnTo>
                    <a:lnTo>
                      <a:pt x="6" y="0"/>
                    </a:lnTo>
                    <a:lnTo>
                      <a:pt x="11" y="5"/>
                    </a:lnTo>
                    <a:lnTo>
                      <a:pt x="11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0" name="Freeform 57"/>
              <p:cNvSpPr>
                <a:spLocks/>
              </p:cNvSpPr>
              <p:nvPr/>
            </p:nvSpPr>
            <p:spPr bwMode="auto">
              <a:xfrm>
                <a:off x="2533" y="1297"/>
                <a:ext cx="508" cy="11"/>
              </a:xfrm>
              <a:custGeom>
                <a:avLst/>
                <a:gdLst/>
                <a:ahLst/>
                <a:cxnLst>
                  <a:cxn ang="0">
                    <a:pos x="11" y="5"/>
                  </a:cxn>
                  <a:cxn ang="0">
                    <a:pos x="5" y="11"/>
                  </a:cxn>
                  <a:cxn ang="0">
                    <a:pos x="508" y="11"/>
                  </a:cxn>
                  <a:cxn ang="0">
                    <a:pos x="508" y="0"/>
                  </a:cxn>
                  <a:cxn ang="0">
                    <a:pos x="5" y="0"/>
                  </a:cxn>
                  <a:cxn ang="0">
                    <a:pos x="0" y="5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11" y="5"/>
                  </a:cxn>
                </a:cxnLst>
                <a:rect l="0" t="0" r="r" b="b"/>
                <a:pathLst>
                  <a:path w="508" h="11">
                    <a:moveTo>
                      <a:pt x="11" y="5"/>
                    </a:moveTo>
                    <a:lnTo>
                      <a:pt x="5" y="11"/>
                    </a:lnTo>
                    <a:lnTo>
                      <a:pt x="508" y="11"/>
                    </a:lnTo>
                    <a:lnTo>
                      <a:pt x="508" y="0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1" name="Freeform 58"/>
              <p:cNvSpPr>
                <a:spLocks/>
              </p:cNvSpPr>
              <p:nvPr/>
            </p:nvSpPr>
            <p:spPr bwMode="auto">
              <a:xfrm>
                <a:off x="2533" y="1302"/>
                <a:ext cx="11" cy="1722"/>
              </a:xfrm>
              <a:custGeom>
                <a:avLst/>
                <a:gdLst/>
                <a:ahLst/>
                <a:cxnLst>
                  <a:cxn ang="0">
                    <a:pos x="5" y="1711"/>
                  </a:cxn>
                  <a:cxn ang="0">
                    <a:pos x="11" y="1717"/>
                  </a:cxn>
                  <a:cxn ang="0">
                    <a:pos x="11" y="0"/>
                  </a:cxn>
                  <a:cxn ang="0">
                    <a:pos x="0" y="0"/>
                  </a:cxn>
                  <a:cxn ang="0">
                    <a:pos x="0" y="1717"/>
                  </a:cxn>
                  <a:cxn ang="0">
                    <a:pos x="5" y="1722"/>
                  </a:cxn>
                  <a:cxn ang="0">
                    <a:pos x="0" y="1717"/>
                  </a:cxn>
                  <a:cxn ang="0">
                    <a:pos x="0" y="1722"/>
                  </a:cxn>
                  <a:cxn ang="0">
                    <a:pos x="5" y="1722"/>
                  </a:cxn>
                  <a:cxn ang="0">
                    <a:pos x="5" y="1711"/>
                  </a:cxn>
                </a:cxnLst>
                <a:rect l="0" t="0" r="r" b="b"/>
                <a:pathLst>
                  <a:path w="11" h="1722">
                    <a:moveTo>
                      <a:pt x="5" y="1711"/>
                    </a:moveTo>
                    <a:lnTo>
                      <a:pt x="11" y="1717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717"/>
                    </a:lnTo>
                    <a:lnTo>
                      <a:pt x="5" y="1722"/>
                    </a:lnTo>
                    <a:lnTo>
                      <a:pt x="0" y="1717"/>
                    </a:lnTo>
                    <a:lnTo>
                      <a:pt x="0" y="1722"/>
                    </a:lnTo>
                    <a:lnTo>
                      <a:pt x="5" y="1722"/>
                    </a:lnTo>
                    <a:lnTo>
                      <a:pt x="5" y="17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2" name="Freeform 59"/>
              <p:cNvSpPr>
                <a:spLocks/>
              </p:cNvSpPr>
              <p:nvPr/>
            </p:nvSpPr>
            <p:spPr bwMode="auto">
              <a:xfrm>
                <a:off x="2538" y="3013"/>
                <a:ext cx="508" cy="11"/>
              </a:xfrm>
              <a:custGeom>
                <a:avLst/>
                <a:gdLst/>
                <a:ahLst/>
                <a:cxnLst>
                  <a:cxn ang="0">
                    <a:pos x="497" y="6"/>
                  </a:cxn>
                  <a:cxn ang="0">
                    <a:pos x="503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503" y="11"/>
                  </a:cxn>
                  <a:cxn ang="0">
                    <a:pos x="508" y="6"/>
                  </a:cxn>
                  <a:cxn ang="0">
                    <a:pos x="503" y="11"/>
                  </a:cxn>
                  <a:cxn ang="0">
                    <a:pos x="508" y="11"/>
                  </a:cxn>
                  <a:cxn ang="0">
                    <a:pos x="508" y="6"/>
                  </a:cxn>
                  <a:cxn ang="0">
                    <a:pos x="497" y="6"/>
                  </a:cxn>
                </a:cxnLst>
                <a:rect l="0" t="0" r="r" b="b"/>
                <a:pathLst>
                  <a:path w="508" h="11">
                    <a:moveTo>
                      <a:pt x="497" y="6"/>
                    </a:moveTo>
                    <a:lnTo>
                      <a:pt x="503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503" y="11"/>
                    </a:lnTo>
                    <a:lnTo>
                      <a:pt x="508" y="6"/>
                    </a:lnTo>
                    <a:lnTo>
                      <a:pt x="503" y="11"/>
                    </a:lnTo>
                    <a:lnTo>
                      <a:pt x="508" y="11"/>
                    </a:lnTo>
                    <a:lnTo>
                      <a:pt x="508" y="6"/>
                    </a:lnTo>
                    <a:lnTo>
                      <a:pt x="497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3" name="Freeform 60"/>
              <p:cNvSpPr>
                <a:spLocks/>
              </p:cNvSpPr>
              <p:nvPr/>
            </p:nvSpPr>
            <p:spPr bwMode="auto">
              <a:xfrm>
                <a:off x="3041" y="1302"/>
                <a:ext cx="181" cy="1717"/>
              </a:xfrm>
              <a:custGeom>
                <a:avLst/>
                <a:gdLst/>
                <a:ahLst/>
                <a:cxnLst>
                  <a:cxn ang="0">
                    <a:pos x="0" y="1717"/>
                  </a:cxn>
                  <a:cxn ang="0">
                    <a:pos x="0" y="0"/>
                  </a:cxn>
                  <a:cxn ang="0">
                    <a:pos x="181" y="64"/>
                  </a:cxn>
                  <a:cxn ang="0">
                    <a:pos x="181" y="1527"/>
                  </a:cxn>
                  <a:cxn ang="0">
                    <a:pos x="0" y="1717"/>
                  </a:cxn>
                </a:cxnLst>
                <a:rect l="0" t="0" r="r" b="b"/>
                <a:pathLst>
                  <a:path w="181" h="1717">
                    <a:moveTo>
                      <a:pt x="0" y="1717"/>
                    </a:moveTo>
                    <a:lnTo>
                      <a:pt x="0" y="0"/>
                    </a:lnTo>
                    <a:lnTo>
                      <a:pt x="181" y="64"/>
                    </a:lnTo>
                    <a:lnTo>
                      <a:pt x="181" y="1527"/>
                    </a:lnTo>
                    <a:lnTo>
                      <a:pt x="0" y="1717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4" name="Freeform 61"/>
              <p:cNvSpPr>
                <a:spLocks/>
              </p:cNvSpPr>
              <p:nvPr/>
            </p:nvSpPr>
            <p:spPr bwMode="auto">
              <a:xfrm>
                <a:off x="3035" y="1297"/>
                <a:ext cx="11" cy="1722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5"/>
                  </a:cxn>
                  <a:cxn ang="0">
                    <a:pos x="0" y="1722"/>
                  </a:cxn>
                  <a:cxn ang="0">
                    <a:pos x="11" y="1722"/>
                  </a:cxn>
                  <a:cxn ang="0">
                    <a:pos x="11" y="5"/>
                  </a:cxn>
                  <a:cxn ang="0">
                    <a:pos x="4" y="11"/>
                  </a:cxn>
                  <a:cxn ang="0">
                    <a:pos x="11" y="5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5"/>
                  </a:cxn>
                  <a:cxn ang="0">
                    <a:pos x="8" y="0"/>
                  </a:cxn>
                </a:cxnLst>
                <a:rect l="0" t="0" r="r" b="b"/>
                <a:pathLst>
                  <a:path w="11" h="1722">
                    <a:moveTo>
                      <a:pt x="8" y="0"/>
                    </a:moveTo>
                    <a:lnTo>
                      <a:pt x="0" y="5"/>
                    </a:lnTo>
                    <a:lnTo>
                      <a:pt x="0" y="1722"/>
                    </a:lnTo>
                    <a:lnTo>
                      <a:pt x="11" y="1722"/>
                    </a:lnTo>
                    <a:lnTo>
                      <a:pt x="11" y="5"/>
                    </a:lnTo>
                    <a:lnTo>
                      <a:pt x="4" y="11"/>
                    </a:lnTo>
                    <a:lnTo>
                      <a:pt x="11" y="5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5" name="Freeform 62"/>
              <p:cNvSpPr>
                <a:spLocks/>
              </p:cNvSpPr>
              <p:nvPr/>
            </p:nvSpPr>
            <p:spPr bwMode="auto">
              <a:xfrm>
                <a:off x="3039" y="1297"/>
                <a:ext cx="188" cy="74"/>
              </a:xfrm>
              <a:custGeom>
                <a:avLst/>
                <a:gdLst/>
                <a:ahLst/>
                <a:cxnLst>
                  <a:cxn ang="0">
                    <a:pos x="188" y="69"/>
                  </a:cxn>
                  <a:cxn ang="0">
                    <a:pos x="183" y="63"/>
                  </a:cxn>
                  <a:cxn ang="0">
                    <a:pos x="4" y="0"/>
                  </a:cxn>
                  <a:cxn ang="0">
                    <a:pos x="0" y="11"/>
                  </a:cxn>
                  <a:cxn ang="0">
                    <a:pos x="181" y="74"/>
                  </a:cxn>
                  <a:cxn ang="0">
                    <a:pos x="177" y="69"/>
                  </a:cxn>
                  <a:cxn ang="0">
                    <a:pos x="181" y="74"/>
                  </a:cxn>
                  <a:cxn ang="0">
                    <a:pos x="184" y="74"/>
                  </a:cxn>
                  <a:cxn ang="0">
                    <a:pos x="188" y="71"/>
                  </a:cxn>
                  <a:cxn ang="0">
                    <a:pos x="186" y="65"/>
                  </a:cxn>
                  <a:cxn ang="0">
                    <a:pos x="183" y="63"/>
                  </a:cxn>
                  <a:cxn ang="0">
                    <a:pos x="188" y="69"/>
                  </a:cxn>
                </a:cxnLst>
                <a:rect l="0" t="0" r="r" b="b"/>
                <a:pathLst>
                  <a:path w="188" h="74">
                    <a:moveTo>
                      <a:pt x="188" y="69"/>
                    </a:moveTo>
                    <a:lnTo>
                      <a:pt x="183" y="63"/>
                    </a:lnTo>
                    <a:lnTo>
                      <a:pt x="4" y="0"/>
                    </a:lnTo>
                    <a:lnTo>
                      <a:pt x="0" y="11"/>
                    </a:lnTo>
                    <a:lnTo>
                      <a:pt x="181" y="74"/>
                    </a:lnTo>
                    <a:lnTo>
                      <a:pt x="177" y="69"/>
                    </a:lnTo>
                    <a:lnTo>
                      <a:pt x="181" y="74"/>
                    </a:lnTo>
                    <a:lnTo>
                      <a:pt x="184" y="74"/>
                    </a:lnTo>
                    <a:lnTo>
                      <a:pt x="188" y="71"/>
                    </a:lnTo>
                    <a:lnTo>
                      <a:pt x="186" y="65"/>
                    </a:lnTo>
                    <a:lnTo>
                      <a:pt x="183" y="63"/>
                    </a:lnTo>
                    <a:lnTo>
                      <a:pt x="188" y="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6" name="Freeform 63"/>
              <p:cNvSpPr>
                <a:spLocks/>
              </p:cNvSpPr>
              <p:nvPr/>
            </p:nvSpPr>
            <p:spPr bwMode="auto">
              <a:xfrm>
                <a:off x="3216" y="1366"/>
                <a:ext cx="11" cy="1468"/>
              </a:xfrm>
              <a:custGeom>
                <a:avLst/>
                <a:gdLst/>
                <a:ahLst/>
                <a:cxnLst>
                  <a:cxn ang="0">
                    <a:pos x="9" y="1466"/>
                  </a:cxn>
                  <a:cxn ang="0">
                    <a:pos x="11" y="1463"/>
                  </a:cxn>
                  <a:cxn ang="0">
                    <a:pos x="11" y="0"/>
                  </a:cxn>
                  <a:cxn ang="0">
                    <a:pos x="0" y="0"/>
                  </a:cxn>
                  <a:cxn ang="0">
                    <a:pos x="0" y="1463"/>
                  </a:cxn>
                  <a:cxn ang="0">
                    <a:pos x="0" y="1457"/>
                  </a:cxn>
                  <a:cxn ang="0">
                    <a:pos x="0" y="1463"/>
                  </a:cxn>
                  <a:cxn ang="0">
                    <a:pos x="0" y="1466"/>
                  </a:cxn>
                  <a:cxn ang="0">
                    <a:pos x="6" y="1468"/>
                  </a:cxn>
                  <a:cxn ang="0">
                    <a:pos x="9" y="1466"/>
                  </a:cxn>
                  <a:cxn ang="0">
                    <a:pos x="11" y="1463"/>
                  </a:cxn>
                  <a:cxn ang="0">
                    <a:pos x="9" y="1466"/>
                  </a:cxn>
                </a:cxnLst>
                <a:rect l="0" t="0" r="r" b="b"/>
                <a:pathLst>
                  <a:path w="11" h="1468">
                    <a:moveTo>
                      <a:pt x="9" y="1466"/>
                    </a:moveTo>
                    <a:lnTo>
                      <a:pt x="11" y="1463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463"/>
                    </a:lnTo>
                    <a:lnTo>
                      <a:pt x="0" y="1457"/>
                    </a:lnTo>
                    <a:lnTo>
                      <a:pt x="0" y="1463"/>
                    </a:lnTo>
                    <a:lnTo>
                      <a:pt x="0" y="1466"/>
                    </a:lnTo>
                    <a:lnTo>
                      <a:pt x="6" y="1468"/>
                    </a:lnTo>
                    <a:lnTo>
                      <a:pt x="9" y="1466"/>
                    </a:lnTo>
                    <a:lnTo>
                      <a:pt x="11" y="1463"/>
                    </a:lnTo>
                    <a:lnTo>
                      <a:pt x="9" y="146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7" name="Freeform 64"/>
              <p:cNvSpPr>
                <a:spLocks/>
              </p:cNvSpPr>
              <p:nvPr/>
            </p:nvSpPr>
            <p:spPr bwMode="auto">
              <a:xfrm>
                <a:off x="3035" y="2823"/>
                <a:ext cx="190" cy="201"/>
              </a:xfrm>
              <a:custGeom>
                <a:avLst/>
                <a:gdLst/>
                <a:ahLst/>
                <a:cxnLst>
                  <a:cxn ang="0">
                    <a:pos x="0" y="196"/>
                  </a:cxn>
                  <a:cxn ang="0">
                    <a:pos x="10" y="199"/>
                  </a:cxn>
                  <a:cxn ang="0">
                    <a:pos x="190" y="9"/>
                  </a:cxn>
                  <a:cxn ang="0">
                    <a:pos x="181" y="0"/>
                  </a:cxn>
                  <a:cxn ang="0">
                    <a:pos x="2" y="190"/>
                  </a:cxn>
                  <a:cxn ang="0">
                    <a:pos x="11" y="196"/>
                  </a:cxn>
                  <a:cxn ang="0">
                    <a:pos x="2" y="190"/>
                  </a:cxn>
                  <a:cxn ang="0">
                    <a:pos x="0" y="196"/>
                  </a:cxn>
                  <a:cxn ang="0">
                    <a:pos x="2" y="199"/>
                  </a:cxn>
                  <a:cxn ang="0">
                    <a:pos x="6" y="201"/>
                  </a:cxn>
                  <a:cxn ang="0">
                    <a:pos x="10" y="199"/>
                  </a:cxn>
                  <a:cxn ang="0">
                    <a:pos x="0" y="196"/>
                  </a:cxn>
                </a:cxnLst>
                <a:rect l="0" t="0" r="r" b="b"/>
                <a:pathLst>
                  <a:path w="190" h="201">
                    <a:moveTo>
                      <a:pt x="0" y="196"/>
                    </a:moveTo>
                    <a:lnTo>
                      <a:pt x="10" y="199"/>
                    </a:lnTo>
                    <a:lnTo>
                      <a:pt x="190" y="9"/>
                    </a:lnTo>
                    <a:lnTo>
                      <a:pt x="181" y="0"/>
                    </a:lnTo>
                    <a:lnTo>
                      <a:pt x="2" y="190"/>
                    </a:lnTo>
                    <a:lnTo>
                      <a:pt x="11" y="196"/>
                    </a:lnTo>
                    <a:lnTo>
                      <a:pt x="2" y="190"/>
                    </a:lnTo>
                    <a:lnTo>
                      <a:pt x="0" y="196"/>
                    </a:lnTo>
                    <a:lnTo>
                      <a:pt x="2" y="199"/>
                    </a:lnTo>
                    <a:lnTo>
                      <a:pt x="6" y="201"/>
                    </a:lnTo>
                    <a:lnTo>
                      <a:pt x="10" y="199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8" name="Rectangle 65"/>
              <p:cNvSpPr>
                <a:spLocks noChangeArrowheads="1"/>
              </p:cNvSpPr>
              <p:nvPr/>
            </p:nvSpPr>
            <p:spPr bwMode="auto">
              <a:xfrm>
                <a:off x="2571" y="1381"/>
                <a:ext cx="439" cy="1590"/>
              </a:xfrm>
              <a:prstGeom prst="rect">
                <a:avLst/>
              </a:prstGeom>
              <a:solidFill>
                <a:srgbClr val="ECED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9" name="Freeform 66"/>
              <p:cNvSpPr>
                <a:spLocks/>
              </p:cNvSpPr>
              <p:nvPr/>
            </p:nvSpPr>
            <p:spPr bwMode="auto">
              <a:xfrm>
                <a:off x="3002" y="1375"/>
                <a:ext cx="14" cy="1596"/>
              </a:xfrm>
              <a:custGeom>
                <a:avLst/>
                <a:gdLst/>
                <a:ahLst/>
                <a:cxnLst>
                  <a:cxn ang="0">
                    <a:pos x="8" y="14"/>
                  </a:cxn>
                  <a:cxn ang="0">
                    <a:pos x="0" y="6"/>
                  </a:cxn>
                  <a:cxn ang="0">
                    <a:pos x="0" y="1596"/>
                  </a:cxn>
                  <a:cxn ang="0">
                    <a:pos x="14" y="1596"/>
                  </a:cxn>
                  <a:cxn ang="0">
                    <a:pos x="14" y="6"/>
                  </a:cxn>
                  <a:cxn ang="0">
                    <a:pos x="8" y="0"/>
                  </a:cxn>
                  <a:cxn ang="0">
                    <a:pos x="14" y="6"/>
                  </a:cxn>
                  <a:cxn ang="0">
                    <a:pos x="14" y="0"/>
                  </a:cxn>
                  <a:cxn ang="0">
                    <a:pos x="8" y="0"/>
                  </a:cxn>
                  <a:cxn ang="0">
                    <a:pos x="8" y="14"/>
                  </a:cxn>
                </a:cxnLst>
                <a:rect l="0" t="0" r="r" b="b"/>
                <a:pathLst>
                  <a:path w="14" h="1596">
                    <a:moveTo>
                      <a:pt x="8" y="14"/>
                    </a:moveTo>
                    <a:lnTo>
                      <a:pt x="0" y="6"/>
                    </a:lnTo>
                    <a:lnTo>
                      <a:pt x="0" y="1596"/>
                    </a:lnTo>
                    <a:lnTo>
                      <a:pt x="14" y="1596"/>
                    </a:lnTo>
                    <a:lnTo>
                      <a:pt x="14" y="6"/>
                    </a:lnTo>
                    <a:lnTo>
                      <a:pt x="8" y="0"/>
                    </a:lnTo>
                    <a:lnTo>
                      <a:pt x="14" y="6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8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0" name="Freeform 67"/>
              <p:cNvSpPr>
                <a:spLocks/>
              </p:cNvSpPr>
              <p:nvPr/>
            </p:nvSpPr>
            <p:spPr bwMode="auto">
              <a:xfrm>
                <a:off x="2565" y="1375"/>
                <a:ext cx="445" cy="14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6" y="14"/>
                  </a:cxn>
                  <a:cxn ang="0">
                    <a:pos x="445" y="14"/>
                  </a:cxn>
                  <a:cxn ang="0">
                    <a:pos x="445" y="0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12" y="6"/>
                  </a:cxn>
                </a:cxnLst>
                <a:rect l="0" t="0" r="r" b="b"/>
                <a:pathLst>
                  <a:path w="445" h="14">
                    <a:moveTo>
                      <a:pt x="12" y="6"/>
                    </a:moveTo>
                    <a:lnTo>
                      <a:pt x="6" y="14"/>
                    </a:lnTo>
                    <a:lnTo>
                      <a:pt x="445" y="14"/>
                    </a:lnTo>
                    <a:lnTo>
                      <a:pt x="445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1" name="Freeform 68"/>
              <p:cNvSpPr>
                <a:spLocks/>
              </p:cNvSpPr>
              <p:nvPr/>
            </p:nvSpPr>
            <p:spPr bwMode="auto">
              <a:xfrm>
                <a:off x="2565" y="1381"/>
                <a:ext cx="12" cy="1595"/>
              </a:xfrm>
              <a:custGeom>
                <a:avLst/>
                <a:gdLst/>
                <a:ahLst/>
                <a:cxnLst>
                  <a:cxn ang="0">
                    <a:pos x="6" y="1584"/>
                  </a:cxn>
                  <a:cxn ang="0">
                    <a:pos x="12" y="159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1590"/>
                  </a:cxn>
                  <a:cxn ang="0">
                    <a:pos x="6" y="1595"/>
                  </a:cxn>
                  <a:cxn ang="0">
                    <a:pos x="0" y="1590"/>
                  </a:cxn>
                  <a:cxn ang="0">
                    <a:pos x="0" y="1595"/>
                  </a:cxn>
                  <a:cxn ang="0">
                    <a:pos x="6" y="1595"/>
                  </a:cxn>
                  <a:cxn ang="0">
                    <a:pos x="6" y="1584"/>
                  </a:cxn>
                </a:cxnLst>
                <a:rect l="0" t="0" r="r" b="b"/>
                <a:pathLst>
                  <a:path w="12" h="1595">
                    <a:moveTo>
                      <a:pt x="6" y="1584"/>
                    </a:moveTo>
                    <a:lnTo>
                      <a:pt x="12" y="159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590"/>
                    </a:lnTo>
                    <a:lnTo>
                      <a:pt x="6" y="1595"/>
                    </a:lnTo>
                    <a:lnTo>
                      <a:pt x="0" y="1590"/>
                    </a:lnTo>
                    <a:lnTo>
                      <a:pt x="0" y="1595"/>
                    </a:lnTo>
                    <a:lnTo>
                      <a:pt x="6" y="1595"/>
                    </a:lnTo>
                    <a:lnTo>
                      <a:pt x="6" y="15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2" name="Freeform 69"/>
              <p:cNvSpPr>
                <a:spLocks/>
              </p:cNvSpPr>
              <p:nvPr/>
            </p:nvSpPr>
            <p:spPr bwMode="auto">
              <a:xfrm>
                <a:off x="2571" y="2965"/>
                <a:ext cx="445" cy="11"/>
              </a:xfrm>
              <a:custGeom>
                <a:avLst/>
                <a:gdLst/>
                <a:ahLst/>
                <a:cxnLst>
                  <a:cxn ang="0">
                    <a:pos x="431" y="6"/>
                  </a:cxn>
                  <a:cxn ang="0">
                    <a:pos x="439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439" y="11"/>
                  </a:cxn>
                  <a:cxn ang="0">
                    <a:pos x="445" y="6"/>
                  </a:cxn>
                  <a:cxn ang="0">
                    <a:pos x="439" y="11"/>
                  </a:cxn>
                  <a:cxn ang="0">
                    <a:pos x="445" y="11"/>
                  </a:cxn>
                  <a:cxn ang="0">
                    <a:pos x="445" y="6"/>
                  </a:cxn>
                  <a:cxn ang="0">
                    <a:pos x="431" y="6"/>
                  </a:cxn>
                </a:cxnLst>
                <a:rect l="0" t="0" r="r" b="b"/>
                <a:pathLst>
                  <a:path w="445" h="11">
                    <a:moveTo>
                      <a:pt x="431" y="6"/>
                    </a:moveTo>
                    <a:lnTo>
                      <a:pt x="439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439" y="11"/>
                    </a:lnTo>
                    <a:lnTo>
                      <a:pt x="445" y="6"/>
                    </a:lnTo>
                    <a:lnTo>
                      <a:pt x="439" y="11"/>
                    </a:lnTo>
                    <a:lnTo>
                      <a:pt x="445" y="11"/>
                    </a:lnTo>
                    <a:lnTo>
                      <a:pt x="445" y="6"/>
                    </a:lnTo>
                    <a:lnTo>
                      <a:pt x="431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3" name="Freeform 70"/>
              <p:cNvSpPr>
                <a:spLocks/>
              </p:cNvSpPr>
              <p:nvPr/>
            </p:nvSpPr>
            <p:spPr bwMode="auto">
              <a:xfrm>
                <a:off x="2577" y="1510"/>
                <a:ext cx="433" cy="7"/>
              </a:xfrm>
              <a:custGeom>
                <a:avLst/>
                <a:gdLst/>
                <a:ahLst/>
                <a:cxnLst>
                  <a:cxn ang="0">
                    <a:pos x="433" y="4"/>
                  </a:cxn>
                  <a:cxn ang="0">
                    <a:pos x="433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433" y="7"/>
                  </a:cxn>
                  <a:cxn ang="0">
                    <a:pos x="433" y="4"/>
                  </a:cxn>
                </a:cxnLst>
                <a:rect l="0" t="0" r="r" b="b"/>
                <a:pathLst>
                  <a:path w="433" h="7">
                    <a:moveTo>
                      <a:pt x="433" y="4"/>
                    </a:moveTo>
                    <a:lnTo>
                      <a:pt x="433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433" y="7"/>
                    </a:lnTo>
                    <a:lnTo>
                      <a:pt x="433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4" name="Freeform 71"/>
              <p:cNvSpPr>
                <a:spLocks/>
              </p:cNvSpPr>
              <p:nvPr/>
            </p:nvSpPr>
            <p:spPr bwMode="auto">
              <a:xfrm>
                <a:off x="2577" y="1644"/>
                <a:ext cx="433" cy="8"/>
              </a:xfrm>
              <a:custGeom>
                <a:avLst/>
                <a:gdLst/>
                <a:ahLst/>
                <a:cxnLst>
                  <a:cxn ang="0">
                    <a:pos x="433" y="4"/>
                  </a:cxn>
                  <a:cxn ang="0">
                    <a:pos x="433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433" y="8"/>
                  </a:cxn>
                  <a:cxn ang="0">
                    <a:pos x="433" y="4"/>
                  </a:cxn>
                </a:cxnLst>
                <a:rect l="0" t="0" r="r" b="b"/>
                <a:pathLst>
                  <a:path w="433" h="8">
                    <a:moveTo>
                      <a:pt x="433" y="4"/>
                    </a:moveTo>
                    <a:lnTo>
                      <a:pt x="433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433" y="8"/>
                    </a:lnTo>
                    <a:lnTo>
                      <a:pt x="433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5" name="Freeform 72"/>
              <p:cNvSpPr>
                <a:spLocks/>
              </p:cNvSpPr>
              <p:nvPr/>
            </p:nvSpPr>
            <p:spPr bwMode="auto">
              <a:xfrm>
                <a:off x="2577" y="1848"/>
                <a:ext cx="433" cy="7"/>
              </a:xfrm>
              <a:custGeom>
                <a:avLst/>
                <a:gdLst/>
                <a:ahLst/>
                <a:cxnLst>
                  <a:cxn ang="0">
                    <a:pos x="433" y="3"/>
                  </a:cxn>
                  <a:cxn ang="0">
                    <a:pos x="433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433" y="7"/>
                  </a:cxn>
                  <a:cxn ang="0">
                    <a:pos x="433" y="3"/>
                  </a:cxn>
                </a:cxnLst>
                <a:rect l="0" t="0" r="r" b="b"/>
                <a:pathLst>
                  <a:path w="433" h="7">
                    <a:moveTo>
                      <a:pt x="433" y="3"/>
                    </a:moveTo>
                    <a:lnTo>
                      <a:pt x="433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433" y="7"/>
                    </a:lnTo>
                    <a:lnTo>
                      <a:pt x="433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6" name="Freeform 73"/>
              <p:cNvSpPr>
                <a:spLocks/>
              </p:cNvSpPr>
              <p:nvPr/>
            </p:nvSpPr>
            <p:spPr bwMode="auto">
              <a:xfrm>
                <a:off x="2577" y="2155"/>
                <a:ext cx="433" cy="5"/>
              </a:xfrm>
              <a:custGeom>
                <a:avLst/>
                <a:gdLst/>
                <a:ahLst/>
                <a:cxnLst>
                  <a:cxn ang="0">
                    <a:pos x="433" y="4"/>
                  </a:cxn>
                  <a:cxn ang="0">
                    <a:pos x="433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433" y="5"/>
                  </a:cxn>
                  <a:cxn ang="0">
                    <a:pos x="433" y="4"/>
                  </a:cxn>
                </a:cxnLst>
                <a:rect l="0" t="0" r="r" b="b"/>
                <a:pathLst>
                  <a:path w="433" h="5">
                    <a:moveTo>
                      <a:pt x="433" y="4"/>
                    </a:moveTo>
                    <a:lnTo>
                      <a:pt x="433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433" y="5"/>
                    </a:lnTo>
                    <a:lnTo>
                      <a:pt x="433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7" name="Freeform 74"/>
              <p:cNvSpPr>
                <a:spLocks/>
              </p:cNvSpPr>
              <p:nvPr/>
            </p:nvSpPr>
            <p:spPr bwMode="auto">
              <a:xfrm>
                <a:off x="2577" y="2460"/>
                <a:ext cx="433" cy="8"/>
              </a:xfrm>
              <a:custGeom>
                <a:avLst/>
                <a:gdLst/>
                <a:ahLst/>
                <a:cxnLst>
                  <a:cxn ang="0">
                    <a:pos x="433" y="4"/>
                  </a:cxn>
                  <a:cxn ang="0">
                    <a:pos x="433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433" y="8"/>
                  </a:cxn>
                  <a:cxn ang="0">
                    <a:pos x="433" y="4"/>
                  </a:cxn>
                </a:cxnLst>
                <a:rect l="0" t="0" r="r" b="b"/>
                <a:pathLst>
                  <a:path w="433" h="8">
                    <a:moveTo>
                      <a:pt x="433" y="4"/>
                    </a:moveTo>
                    <a:lnTo>
                      <a:pt x="433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433" y="8"/>
                    </a:lnTo>
                    <a:lnTo>
                      <a:pt x="433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8" name="Freeform 75"/>
              <p:cNvSpPr>
                <a:spLocks/>
              </p:cNvSpPr>
              <p:nvPr/>
            </p:nvSpPr>
            <p:spPr bwMode="auto">
              <a:xfrm>
                <a:off x="2587" y="1408"/>
                <a:ext cx="15" cy="13"/>
              </a:xfrm>
              <a:custGeom>
                <a:avLst/>
                <a:gdLst/>
                <a:ahLst/>
                <a:cxnLst>
                  <a:cxn ang="0">
                    <a:pos x="7" y="13"/>
                  </a:cxn>
                  <a:cxn ang="0">
                    <a:pos x="7" y="13"/>
                  </a:cxn>
                  <a:cxn ang="0">
                    <a:pos x="9" y="13"/>
                  </a:cxn>
                  <a:cxn ang="0">
                    <a:pos x="11" y="11"/>
                  </a:cxn>
                  <a:cxn ang="0">
                    <a:pos x="13" y="10"/>
                  </a:cxn>
                  <a:cxn ang="0">
                    <a:pos x="15" y="6"/>
                  </a:cxn>
                  <a:cxn ang="0">
                    <a:pos x="15" y="6"/>
                  </a:cxn>
                  <a:cxn ang="0">
                    <a:pos x="13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1" y="11"/>
                  </a:cxn>
                  <a:cxn ang="0">
                    <a:pos x="3" y="13"/>
                  </a:cxn>
                  <a:cxn ang="0">
                    <a:pos x="7" y="13"/>
                  </a:cxn>
                </a:cxnLst>
                <a:rect l="0" t="0" r="r" b="b"/>
                <a:pathLst>
                  <a:path w="15" h="13">
                    <a:moveTo>
                      <a:pt x="7" y="13"/>
                    </a:moveTo>
                    <a:lnTo>
                      <a:pt x="7" y="13"/>
                    </a:lnTo>
                    <a:lnTo>
                      <a:pt x="9" y="13"/>
                    </a:lnTo>
                    <a:lnTo>
                      <a:pt x="11" y="11"/>
                    </a:lnTo>
                    <a:lnTo>
                      <a:pt x="13" y="10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3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1" y="11"/>
                    </a:lnTo>
                    <a:lnTo>
                      <a:pt x="3" y="13"/>
                    </a:lnTo>
                    <a:lnTo>
                      <a:pt x="7" y="1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9" name="Freeform 76"/>
              <p:cNvSpPr>
                <a:spLocks/>
              </p:cNvSpPr>
              <p:nvPr/>
            </p:nvSpPr>
            <p:spPr bwMode="auto">
              <a:xfrm>
                <a:off x="2587" y="1464"/>
                <a:ext cx="15" cy="13"/>
              </a:xfrm>
              <a:custGeom>
                <a:avLst/>
                <a:gdLst/>
                <a:ahLst/>
                <a:cxnLst>
                  <a:cxn ang="0">
                    <a:pos x="7" y="13"/>
                  </a:cxn>
                  <a:cxn ang="0">
                    <a:pos x="7" y="13"/>
                  </a:cxn>
                  <a:cxn ang="0">
                    <a:pos x="9" y="11"/>
                  </a:cxn>
                  <a:cxn ang="0">
                    <a:pos x="11" y="11"/>
                  </a:cxn>
                  <a:cxn ang="0">
                    <a:pos x="13" y="7"/>
                  </a:cxn>
                  <a:cxn ang="0">
                    <a:pos x="15" y="5"/>
                  </a:cxn>
                  <a:cxn ang="0">
                    <a:pos x="15" y="5"/>
                  </a:cxn>
                  <a:cxn ang="0">
                    <a:pos x="13" y="3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" y="11"/>
                  </a:cxn>
                  <a:cxn ang="0">
                    <a:pos x="3" y="11"/>
                  </a:cxn>
                  <a:cxn ang="0">
                    <a:pos x="7" y="13"/>
                  </a:cxn>
                </a:cxnLst>
                <a:rect l="0" t="0" r="r" b="b"/>
                <a:pathLst>
                  <a:path w="15" h="13">
                    <a:moveTo>
                      <a:pt x="7" y="13"/>
                    </a:moveTo>
                    <a:lnTo>
                      <a:pt x="7" y="13"/>
                    </a:lnTo>
                    <a:lnTo>
                      <a:pt x="9" y="11"/>
                    </a:lnTo>
                    <a:lnTo>
                      <a:pt x="11" y="11"/>
                    </a:lnTo>
                    <a:lnTo>
                      <a:pt x="13" y="7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3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11"/>
                    </a:lnTo>
                    <a:lnTo>
                      <a:pt x="3" y="11"/>
                    </a:lnTo>
                    <a:lnTo>
                      <a:pt x="7" y="1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0" name="Freeform 77"/>
              <p:cNvSpPr>
                <a:spLocks/>
              </p:cNvSpPr>
              <p:nvPr/>
            </p:nvSpPr>
            <p:spPr bwMode="auto">
              <a:xfrm>
                <a:off x="2979" y="1408"/>
                <a:ext cx="14" cy="13"/>
              </a:xfrm>
              <a:custGeom>
                <a:avLst/>
                <a:gdLst/>
                <a:ahLst/>
                <a:cxnLst>
                  <a:cxn ang="0">
                    <a:pos x="6" y="13"/>
                  </a:cxn>
                  <a:cxn ang="0">
                    <a:pos x="6" y="13"/>
                  </a:cxn>
                  <a:cxn ang="0">
                    <a:pos x="10" y="13"/>
                  </a:cxn>
                  <a:cxn ang="0">
                    <a:pos x="12" y="11"/>
                  </a:cxn>
                  <a:cxn ang="0">
                    <a:pos x="14" y="10"/>
                  </a:cxn>
                  <a:cxn ang="0">
                    <a:pos x="14" y="6"/>
                  </a:cxn>
                  <a:cxn ang="0">
                    <a:pos x="14" y="6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</a:cxnLst>
                <a:rect l="0" t="0" r="r" b="b"/>
                <a:pathLst>
                  <a:path w="14" h="13">
                    <a:moveTo>
                      <a:pt x="6" y="13"/>
                    </a:moveTo>
                    <a:lnTo>
                      <a:pt x="6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4" y="10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1" name="Freeform 78"/>
              <p:cNvSpPr>
                <a:spLocks/>
              </p:cNvSpPr>
              <p:nvPr/>
            </p:nvSpPr>
            <p:spPr bwMode="auto">
              <a:xfrm>
                <a:off x="2979" y="1464"/>
                <a:ext cx="14" cy="13"/>
              </a:xfrm>
              <a:custGeom>
                <a:avLst/>
                <a:gdLst/>
                <a:ahLst/>
                <a:cxnLst>
                  <a:cxn ang="0">
                    <a:pos x="6" y="13"/>
                  </a:cxn>
                  <a:cxn ang="0">
                    <a:pos x="6" y="13"/>
                  </a:cxn>
                  <a:cxn ang="0">
                    <a:pos x="10" y="11"/>
                  </a:cxn>
                  <a:cxn ang="0">
                    <a:pos x="12" y="11"/>
                  </a:cxn>
                  <a:cxn ang="0">
                    <a:pos x="14" y="7"/>
                  </a:cxn>
                  <a:cxn ang="0">
                    <a:pos x="14" y="5"/>
                  </a:cxn>
                  <a:cxn ang="0">
                    <a:pos x="14" y="5"/>
                  </a:cxn>
                  <a:cxn ang="0">
                    <a:pos x="14" y="3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2" y="11"/>
                  </a:cxn>
                  <a:cxn ang="0">
                    <a:pos x="4" y="11"/>
                  </a:cxn>
                  <a:cxn ang="0">
                    <a:pos x="6" y="13"/>
                  </a:cxn>
                </a:cxnLst>
                <a:rect l="0" t="0" r="r" b="b"/>
                <a:pathLst>
                  <a:path w="14" h="13">
                    <a:moveTo>
                      <a:pt x="6" y="13"/>
                    </a:moveTo>
                    <a:lnTo>
                      <a:pt x="6" y="13"/>
                    </a:lnTo>
                    <a:lnTo>
                      <a:pt x="10" y="11"/>
                    </a:lnTo>
                    <a:lnTo>
                      <a:pt x="12" y="11"/>
                    </a:lnTo>
                    <a:lnTo>
                      <a:pt x="14" y="7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2" name="Freeform 79"/>
              <p:cNvSpPr>
                <a:spLocks/>
              </p:cNvSpPr>
              <p:nvPr/>
            </p:nvSpPr>
            <p:spPr bwMode="auto">
              <a:xfrm>
                <a:off x="2587" y="1544"/>
                <a:ext cx="15" cy="14"/>
              </a:xfrm>
              <a:custGeom>
                <a:avLst/>
                <a:gdLst/>
                <a:ahLst/>
                <a:cxnLst>
                  <a:cxn ang="0">
                    <a:pos x="7" y="14"/>
                  </a:cxn>
                  <a:cxn ang="0">
                    <a:pos x="7" y="14"/>
                  </a:cxn>
                  <a:cxn ang="0">
                    <a:pos x="9" y="14"/>
                  </a:cxn>
                  <a:cxn ang="0">
                    <a:pos x="11" y="12"/>
                  </a:cxn>
                  <a:cxn ang="0">
                    <a:pos x="13" y="10"/>
                  </a:cxn>
                  <a:cxn ang="0">
                    <a:pos x="15" y="6"/>
                  </a:cxn>
                  <a:cxn ang="0">
                    <a:pos x="15" y="6"/>
                  </a:cxn>
                  <a:cxn ang="0">
                    <a:pos x="13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4"/>
                  </a:cxn>
                  <a:cxn ang="0">
                    <a:pos x="7" y="14"/>
                  </a:cxn>
                </a:cxnLst>
                <a:rect l="0" t="0" r="r" b="b"/>
                <a:pathLst>
                  <a:path w="15" h="14">
                    <a:moveTo>
                      <a:pt x="7" y="14"/>
                    </a:moveTo>
                    <a:lnTo>
                      <a:pt x="7" y="14"/>
                    </a:lnTo>
                    <a:lnTo>
                      <a:pt x="9" y="14"/>
                    </a:lnTo>
                    <a:lnTo>
                      <a:pt x="11" y="12"/>
                    </a:lnTo>
                    <a:lnTo>
                      <a:pt x="13" y="10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3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7" y="1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3" name="Freeform 80"/>
              <p:cNvSpPr>
                <a:spLocks/>
              </p:cNvSpPr>
              <p:nvPr/>
            </p:nvSpPr>
            <p:spPr bwMode="auto">
              <a:xfrm>
                <a:off x="2587" y="1600"/>
                <a:ext cx="15" cy="13"/>
              </a:xfrm>
              <a:custGeom>
                <a:avLst/>
                <a:gdLst/>
                <a:ahLst/>
                <a:cxnLst>
                  <a:cxn ang="0">
                    <a:pos x="7" y="13"/>
                  </a:cxn>
                  <a:cxn ang="0">
                    <a:pos x="7" y="13"/>
                  </a:cxn>
                  <a:cxn ang="0">
                    <a:pos x="9" y="13"/>
                  </a:cxn>
                  <a:cxn ang="0">
                    <a:pos x="11" y="11"/>
                  </a:cxn>
                  <a:cxn ang="0">
                    <a:pos x="13" y="10"/>
                  </a:cxn>
                  <a:cxn ang="0">
                    <a:pos x="15" y="6"/>
                  </a:cxn>
                  <a:cxn ang="0">
                    <a:pos x="15" y="6"/>
                  </a:cxn>
                  <a:cxn ang="0">
                    <a:pos x="13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1" y="11"/>
                  </a:cxn>
                  <a:cxn ang="0">
                    <a:pos x="3" y="13"/>
                  </a:cxn>
                  <a:cxn ang="0">
                    <a:pos x="7" y="13"/>
                  </a:cxn>
                </a:cxnLst>
                <a:rect l="0" t="0" r="r" b="b"/>
                <a:pathLst>
                  <a:path w="15" h="13">
                    <a:moveTo>
                      <a:pt x="7" y="13"/>
                    </a:moveTo>
                    <a:lnTo>
                      <a:pt x="7" y="13"/>
                    </a:lnTo>
                    <a:lnTo>
                      <a:pt x="9" y="13"/>
                    </a:lnTo>
                    <a:lnTo>
                      <a:pt x="11" y="11"/>
                    </a:lnTo>
                    <a:lnTo>
                      <a:pt x="13" y="10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3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1" y="11"/>
                    </a:lnTo>
                    <a:lnTo>
                      <a:pt x="3" y="13"/>
                    </a:lnTo>
                    <a:lnTo>
                      <a:pt x="7" y="1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4" name="Freeform 81"/>
              <p:cNvSpPr>
                <a:spLocks/>
              </p:cNvSpPr>
              <p:nvPr/>
            </p:nvSpPr>
            <p:spPr bwMode="auto">
              <a:xfrm>
                <a:off x="2979" y="1544"/>
                <a:ext cx="14" cy="14"/>
              </a:xfrm>
              <a:custGeom>
                <a:avLst/>
                <a:gdLst/>
                <a:ahLst/>
                <a:cxnLst>
                  <a:cxn ang="0">
                    <a:pos x="6" y="14"/>
                  </a:cxn>
                  <a:cxn ang="0">
                    <a:pos x="6" y="14"/>
                  </a:cxn>
                  <a:cxn ang="0">
                    <a:pos x="10" y="14"/>
                  </a:cxn>
                  <a:cxn ang="0">
                    <a:pos x="12" y="12"/>
                  </a:cxn>
                  <a:cxn ang="0">
                    <a:pos x="14" y="10"/>
                  </a:cxn>
                  <a:cxn ang="0">
                    <a:pos x="14" y="6"/>
                  </a:cxn>
                  <a:cxn ang="0">
                    <a:pos x="14" y="6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6" y="14"/>
                  </a:cxn>
                </a:cxnLst>
                <a:rect l="0" t="0" r="r" b="b"/>
                <a:pathLst>
                  <a:path w="14" h="14">
                    <a:moveTo>
                      <a:pt x="6" y="14"/>
                    </a:moveTo>
                    <a:lnTo>
                      <a:pt x="6" y="14"/>
                    </a:lnTo>
                    <a:lnTo>
                      <a:pt x="10" y="14"/>
                    </a:lnTo>
                    <a:lnTo>
                      <a:pt x="12" y="12"/>
                    </a:lnTo>
                    <a:lnTo>
                      <a:pt x="14" y="10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5" name="Freeform 82"/>
              <p:cNvSpPr>
                <a:spLocks/>
              </p:cNvSpPr>
              <p:nvPr/>
            </p:nvSpPr>
            <p:spPr bwMode="auto">
              <a:xfrm>
                <a:off x="2587" y="1671"/>
                <a:ext cx="15" cy="13"/>
              </a:xfrm>
              <a:custGeom>
                <a:avLst/>
                <a:gdLst/>
                <a:ahLst/>
                <a:cxnLst>
                  <a:cxn ang="0">
                    <a:pos x="7" y="13"/>
                  </a:cxn>
                  <a:cxn ang="0">
                    <a:pos x="7" y="13"/>
                  </a:cxn>
                  <a:cxn ang="0">
                    <a:pos x="9" y="13"/>
                  </a:cxn>
                  <a:cxn ang="0">
                    <a:pos x="11" y="11"/>
                  </a:cxn>
                  <a:cxn ang="0">
                    <a:pos x="13" y="10"/>
                  </a:cxn>
                  <a:cxn ang="0">
                    <a:pos x="15" y="6"/>
                  </a:cxn>
                  <a:cxn ang="0">
                    <a:pos x="15" y="6"/>
                  </a:cxn>
                  <a:cxn ang="0">
                    <a:pos x="13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1" y="11"/>
                  </a:cxn>
                  <a:cxn ang="0">
                    <a:pos x="3" y="13"/>
                  </a:cxn>
                  <a:cxn ang="0">
                    <a:pos x="7" y="13"/>
                  </a:cxn>
                </a:cxnLst>
                <a:rect l="0" t="0" r="r" b="b"/>
                <a:pathLst>
                  <a:path w="15" h="13">
                    <a:moveTo>
                      <a:pt x="7" y="13"/>
                    </a:moveTo>
                    <a:lnTo>
                      <a:pt x="7" y="13"/>
                    </a:lnTo>
                    <a:lnTo>
                      <a:pt x="9" y="13"/>
                    </a:lnTo>
                    <a:lnTo>
                      <a:pt x="11" y="11"/>
                    </a:lnTo>
                    <a:lnTo>
                      <a:pt x="13" y="10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3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1" y="11"/>
                    </a:lnTo>
                    <a:lnTo>
                      <a:pt x="3" y="13"/>
                    </a:lnTo>
                    <a:lnTo>
                      <a:pt x="7" y="1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6" name="Freeform 83"/>
              <p:cNvSpPr>
                <a:spLocks/>
              </p:cNvSpPr>
              <p:nvPr/>
            </p:nvSpPr>
            <p:spPr bwMode="auto">
              <a:xfrm>
                <a:off x="2979" y="1671"/>
                <a:ext cx="14" cy="13"/>
              </a:xfrm>
              <a:custGeom>
                <a:avLst/>
                <a:gdLst/>
                <a:ahLst/>
                <a:cxnLst>
                  <a:cxn ang="0">
                    <a:pos x="6" y="13"/>
                  </a:cxn>
                  <a:cxn ang="0">
                    <a:pos x="6" y="13"/>
                  </a:cxn>
                  <a:cxn ang="0">
                    <a:pos x="10" y="13"/>
                  </a:cxn>
                  <a:cxn ang="0">
                    <a:pos x="12" y="11"/>
                  </a:cxn>
                  <a:cxn ang="0">
                    <a:pos x="14" y="10"/>
                  </a:cxn>
                  <a:cxn ang="0">
                    <a:pos x="14" y="6"/>
                  </a:cxn>
                  <a:cxn ang="0">
                    <a:pos x="14" y="6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</a:cxnLst>
                <a:rect l="0" t="0" r="r" b="b"/>
                <a:pathLst>
                  <a:path w="14" h="13">
                    <a:moveTo>
                      <a:pt x="6" y="13"/>
                    </a:moveTo>
                    <a:lnTo>
                      <a:pt x="6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4" y="10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7" name="Freeform 84"/>
              <p:cNvSpPr>
                <a:spLocks/>
              </p:cNvSpPr>
              <p:nvPr/>
            </p:nvSpPr>
            <p:spPr bwMode="auto">
              <a:xfrm>
                <a:off x="2587" y="1815"/>
                <a:ext cx="15" cy="13"/>
              </a:xfrm>
              <a:custGeom>
                <a:avLst/>
                <a:gdLst/>
                <a:ahLst/>
                <a:cxnLst>
                  <a:cxn ang="0">
                    <a:pos x="7" y="13"/>
                  </a:cxn>
                  <a:cxn ang="0">
                    <a:pos x="7" y="13"/>
                  </a:cxn>
                  <a:cxn ang="0">
                    <a:pos x="9" y="13"/>
                  </a:cxn>
                  <a:cxn ang="0">
                    <a:pos x="11" y="11"/>
                  </a:cxn>
                  <a:cxn ang="0">
                    <a:pos x="13" y="10"/>
                  </a:cxn>
                  <a:cxn ang="0">
                    <a:pos x="15" y="8"/>
                  </a:cxn>
                  <a:cxn ang="0">
                    <a:pos x="15" y="8"/>
                  </a:cxn>
                  <a:cxn ang="0">
                    <a:pos x="13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" y="11"/>
                  </a:cxn>
                  <a:cxn ang="0">
                    <a:pos x="3" y="13"/>
                  </a:cxn>
                  <a:cxn ang="0">
                    <a:pos x="7" y="13"/>
                  </a:cxn>
                </a:cxnLst>
                <a:rect l="0" t="0" r="r" b="b"/>
                <a:pathLst>
                  <a:path w="15" h="13">
                    <a:moveTo>
                      <a:pt x="7" y="13"/>
                    </a:moveTo>
                    <a:lnTo>
                      <a:pt x="7" y="13"/>
                    </a:lnTo>
                    <a:lnTo>
                      <a:pt x="9" y="13"/>
                    </a:lnTo>
                    <a:lnTo>
                      <a:pt x="11" y="11"/>
                    </a:lnTo>
                    <a:lnTo>
                      <a:pt x="13" y="10"/>
                    </a:lnTo>
                    <a:lnTo>
                      <a:pt x="15" y="8"/>
                    </a:lnTo>
                    <a:lnTo>
                      <a:pt x="15" y="8"/>
                    </a:lnTo>
                    <a:lnTo>
                      <a:pt x="13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1"/>
                    </a:lnTo>
                    <a:lnTo>
                      <a:pt x="3" y="13"/>
                    </a:lnTo>
                    <a:lnTo>
                      <a:pt x="7" y="1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8" name="Freeform 85"/>
              <p:cNvSpPr>
                <a:spLocks/>
              </p:cNvSpPr>
              <p:nvPr/>
            </p:nvSpPr>
            <p:spPr bwMode="auto">
              <a:xfrm>
                <a:off x="2979" y="1815"/>
                <a:ext cx="14" cy="13"/>
              </a:xfrm>
              <a:custGeom>
                <a:avLst/>
                <a:gdLst/>
                <a:ahLst/>
                <a:cxnLst>
                  <a:cxn ang="0">
                    <a:pos x="6" y="13"/>
                  </a:cxn>
                  <a:cxn ang="0">
                    <a:pos x="6" y="13"/>
                  </a:cxn>
                  <a:cxn ang="0">
                    <a:pos x="10" y="13"/>
                  </a:cxn>
                  <a:cxn ang="0">
                    <a:pos x="12" y="11"/>
                  </a:cxn>
                  <a:cxn ang="0">
                    <a:pos x="14" y="10"/>
                  </a:cxn>
                  <a:cxn ang="0">
                    <a:pos x="14" y="8"/>
                  </a:cxn>
                  <a:cxn ang="0">
                    <a:pos x="14" y="8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</a:cxnLst>
                <a:rect l="0" t="0" r="r" b="b"/>
                <a:pathLst>
                  <a:path w="14" h="13">
                    <a:moveTo>
                      <a:pt x="6" y="13"/>
                    </a:moveTo>
                    <a:lnTo>
                      <a:pt x="6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4" y="10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9" name="Freeform 86"/>
              <p:cNvSpPr>
                <a:spLocks/>
              </p:cNvSpPr>
              <p:nvPr/>
            </p:nvSpPr>
            <p:spPr bwMode="auto">
              <a:xfrm>
                <a:off x="2587" y="1882"/>
                <a:ext cx="15" cy="14"/>
              </a:xfrm>
              <a:custGeom>
                <a:avLst/>
                <a:gdLst/>
                <a:ahLst/>
                <a:cxnLst>
                  <a:cxn ang="0">
                    <a:pos x="7" y="14"/>
                  </a:cxn>
                  <a:cxn ang="0">
                    <a:pos x="7" y="14"/>
                  </a:cxn>
                  <a:cxn ang="0">
                    <a:pos x="9" y="14"/>
                  </a:cxn>
                  <a:cxn ang="0">
                    <a:pos x="11" y="12"/>
                  </a:cxn>
                  <a:cxn ang="0">
                    <a:pos x="13" y="10"/>
                  </a:cxn>
                  <a:cxn ang="0">
                    <a:pos x="15" y="8"/>
                  </a:cxn>
                  <a:cxn ang="0">
                    <a:pos x="15" y="8"/>
                  </a:cxn>
                  <a:cxn ang="0">
                    <a:pos x="13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4"/>
                  </a:cxn>
                  <a:cxn ang="0">
                    <a:pos x="7" y="14"/>
                  </a:cxn>
                </a:cxnLst>
                <a:rect l="0" t="0" r="r" b="b"/>
                <a:pathLst>
                  <a:path w="15" h="14">
                    <a:moveTo>
                      <a:pt x="7" y="14"/>
                    </a:moveTo>
                    <a:lnTo>
                      <a:pt x="7" y="14"/>
                    </a:lnTo>
                    <a:lnTo>
                      <a:pt x="9" y="14"/>
                    </a:lnTo>
                    <a:lnTo>
                      <a:pt x="11" y="12"/>
                    </a:lnTo>
                    <a:lnTo>
                      <a:pt x="13" y="10"/>
                    </a:lnTo>
                    <a:lnTo>
                      <a:pt x="15" y="8"/>
                    </a:lnTo>
                    <a:lnTo>
                      <a:pt x="15" y="8"/>
                    </a:lnTo>
                    <a:lnTo>
                      <a:pt x="13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7" y="1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20" name="Freeform 87"/>
              <p:cNvSpPr>
                <a:spLocks/>
              </p:cNvSpPr>
              <p:nvPr/>
            </p:nvSpPr>
            <p:spPr bwMode="auto">
              <a:xfrm>
                <a:off x="2979" y="1882"/>
                <a:ext cx="14" cy="14"/>
              </a:xfrm>
              <a:custGeom>
                <a:avLst/>
                <a:gdLst/>
                <a:ahLst/>
                <a:cxnLst>
                  <a:cxn ang="0">
                    <a:pos x="6" y="14"/>
                  </a:cxn>
                  <a:cxn ang="0">
                    <a:pos x="6" y="14"/>
                  </a:cxn>
                  <a:cxn ang="0">
                    <a:pos x="10" y="14"/>
                  </a:cxn>
                  <a:cxn ang="0">
                    <a:pos x="12" y="12"/>
                  </a:cxn>
                  <a:cxn ang="0">
                    <a:pos x="14" y="10"/>
                  </a:cxn>
                  <a:cxn ang="0">
                    <a:pos x="14" y="8"/>
                  </a:cxn>
                  <a:cxn ang="0">
                    <a:pos x="14" y="8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6" y="14"/>
                  </a:cxn>
                </a:cxnLst>
                <a:rect l="0" t="0" r="r" b="b"/>
                <a:pathLst>
                  <a:path w="14" h="14">
                    <a:moveTo>
                      <a:pt x="6" y="14"/>
                    </a:moveTo>
                    <a:lnTo>
                      <a:pt x="6" y="14"/>
                    </a:lnTo>
                    <a:lnTo>
                      <a:pt x="10" y="14"/>
                    </a:lnTo>
                    <a:lnTo>
                      <a:pt x="12" y="12"/>
                    </a:lnTo>
                    <a:lnTo>
                      <a:pt x="14" y="10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21" name="Freeform 88"/>
              <p:cNvSpPr>
                <a:spLocks/>
              </p:cNvSpPr>
              <p:nvPr/>
            </p:nvSpPr>
            <p:spPr bwMode="auto">
              <a:xfrm>
                <a:off x="2587" y="1968"/>
                <a:ext cx="15" cy="14"/>
              </a:xfrm>
              <a:custGeom>
                <a:avLst/>
                <a:gdLst/>
                <a:ahLst/>
                <a:cxnLst>
                  <a:cxn ang="0">
                    <a:pos x="7" y="14"/>
                  </a:cxn>
                  <a:cxn ang="0">
                    <a:pos x="7" y="14"/>
                  </a:cxn>
                  <a:cxn ang="0">
                    <a:pos x="9" y="14"/>
                  </a:cxn>
                  <a:cxn ang="0">
                    <a:pos x="11" y="12"/>
                  </a:cxn>
                  <a:cxn ang="0">
                    <a:pos x="13" y="10"/>
                  </a:cxn>
                  <a:cxn ang="0">
                    <a:pos x="15" y="6"/>
                  </a:cxn>
                  <a:cxn ang="0">
                    <a:pos x="15" y="6"/>
                  </a:cxn>
                  <a:cxn ang="0">
                    <a:pos x="13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4"/>
                  </a:cxn>
                  <a:cxn ang="0">
                    <a:pos x="7" y="14"/>
                  </a:cxn>
                </a:cxnLst>
                <a:rect l="0" t="0" r="r" b="b"/>
                <a:pathLst>
                  <a:path w="15" h="14">
                    <a:moveTo>
                      <a:pt x="7" y="14"/>
                    </a:moveTo>
                    <a:lnTo>
                      <a:pt x="7" y="14"/>
                    </a:lnTo>
                    <a:lnTo>
                      <a:pt x="9" y="14"/>
                    </a:lnTo>
                    <a:lnTo>
                      <a:pt x="11" y="12"/>
                    </a:lnTo>
                    <a:lnTo>
                      <a:pt x="13" y="10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3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7" y="1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22" name="Freeform 89"/>
              <p:cNvSpPr>
                <a:spLocks/>
              </p:cNvSpPr>
              <p:nvPr/>
            </p:nvSpPr>
            <p:spPr bwMode="auto">
              <a:xfrm>
                <a:off x="2979" y="1968"/>
                <a:ext cx="14" cy="14"/>
              </a:xfrm>
              <a:custGeom>
                <a:avLst/>
                <a:gdLst/>
                <a:ahLst/>
                <a:cxnLst>
                  <a:cxn ang="0">
                    <a:pos x="6" y="14"/>
                  </a:cxn>
                  <a:cxn ang="0">
                    <a:pos x="6" y="14"/>
                  </a:cxn>
                  <a:cxn ang="0">
                    <a:pos x="10" y="14"/>
                  </a:cxn>
                  <a:cxn ang="0">
                    <a:pos x="12" y="12"/>
                  </a:cxn>
                  <a:cxn ang="0">
                    <a:pos x="14" y="10"/>
                  </a:cxn>
                  <a:cxn ang="0">
                    <a:pos x="14" y="6"/>
                  </a:cxn>
                  <a:cxn ang="0">
                    <a:pos x="14" y="6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6" y="14"/>
                  </a:cxn>
                </a:cxnLst>
                <a:rect l="0" t="0" r="r" b="b"/>
                <a:pathLst>
                  <a:path w="14" h="14">
                    <a:moveTo>
                      <a:pt x="6" y="14"/>
                    </a:moveTo>
                    <a:lnTo>
                      <a:pt x="6" y="14"/>
                    </a:lnTo>
                    <a:lnTo>
                      <a:pt x="10" y="14"/>
                    </a:lnTo>
                    <a:lnTo>
                      <a:pt x="12" y="12"/>
                    </a:lnTo>
                    <a:lnTo>
                      <a:pt x="14" y="10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23" name="Freeform 90"/>
              <p:cNvSpPr>
                <a:spLocks/>
              </p:cNvSpPr>
              <p:nvPr/>
            </p:nvSpPr>
            <p:spPr bwMode="auto">
              <a:xfrm>
                <a:off x="2587" y="2011"/>
                <a:ext cx="15" cy="15"/>
              </a:xfrm>
              <a:custGeom>
                <a:avLst/>
                <a:gdLst/>
                <a:ahLst/>
                <a:cxnLst>
                  <a:cxn ang="0">
                    <a:pos x="7" y="15"/>
                  </a:cxn>
                  <a:cxn ang="0">
                    <a:pos x="7" y="15"/>
                  </a:cxn>
                  <a:cxn ang="0">
                    <a:pos x="9" y="13"/>
                  </a:cxn>
                  <a:cxn ang="0">
                    <a:pos x="11" y="11"/>
                  </a:cxn>
                  <a:cxn ang="0">
                    <a:pos x="13" y="9"/>
                  </a:cxn>
                  <a:cxn ang="0">
                    <a:pos x="15" y="7"/>
                  </a:cxn>
                  <a:cxn ang="0">
                    <a:pos x="15" y="7"/>
                  </a:cxn>
                  <a:cxn ang="0">
                    <a:pos x="13" y="5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1" y="11"/>
                  </a:cxn>
                  <a:cxn ang="0">
                    <a:pos x="3" y="13"/>
                  </a:cxn>
                  <a:cxn ang="0">
                    <a:pos x="7" y="15"/>
                  </a:cxn>
                </a:cxnLst>
                <a:rect l="0" t="0" r="r" b="b"/>
                <a:pathLst>
                  <a:path w="15" h="15">
                    <a:moveTo>
                      <a:pt x="7" y="15"/>
                    </a:moveTo>
                    <a:lnTo>
                      <a:pt x="7" y="15"/>
                    </a:lnTo>
                    <a:lnTo>
                      <a:pt x="9" y="13"/>
                    </a:lnTo>
                    <a:lnTo>
                      <a:pt x="11" y="11"/>
                    </a:lnTo>
                    <a:lnTo>
                      <a:pt x="13" y="9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3" y="5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3" y="13"/>
                    </a:lnTo>
                    <a:lnTo>
                      <a:pt x="7" y="1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24" name="Freeform 91"/>
              <p:cNvSpPr>
                <a:spLocks/>
              </p:cNvSpPr>
              <p:nvPr/>
            </p:nvSpPr>
            <p:spPr bwMode="auto">
              <a:xfrm>
                <a:off x="2979" y="2011"/>
                <a:ext cx="14" cy="15"/>
              </a:xfrm>
              <a:custGeom>
                <a:avLst/>
                <a:gdLst/>
                <a:ahLst/>
                <a:cxnLst>
                  <a:cxn ang="0">
                    <a:pos x="6" y="15"/>
                  </a:cxn>
                  <a:cxn ang="0">
                    <a:pos x="6" y="15"/>
                  </a:cxn>
                  <a:cxn ang="0">
                    <a:pos x="10" y="13"/>
                  </a:cxn>
                  <a:cxn ang="0">
                    <a:pos x="12" y="11"/>
                  </a:cxn>
                  <a:cxn ang="0">
                    <a:pos x="14" y="9"/>
                  </a:cxn>
                  <a:cxn ang="0">
                    <a:pos x="14" y="7"/>
                  </a:cxn>
                  <a:cxn ang="0">
                    <a:pos x="14" y="7"/>
                  </a:cxn>
                  <a:cxn ang="0">
                    <a:pos x="14" y="5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5"/>
                  </a:cxn>
                </a:cxnLst>
                <a:rect l="0" t="0" r="r" b="b"/>
                <a:pathLst>
                  <a:path w="14" h="15">
                    <a:moveTo>
                      <a:pt x="6" y="15"/>
                    </a:moveTo>
                    <a:lnTo>
                      <a:pt x="6" y="15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4" y="9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4" y="5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25" name="Freeform 92"/>
              <p:cNvSpPr>
                <a:spLocks/>
              </p:cNvSpPr>
              <p:nvPr/>
            </p:nvSpPr>
            <p:spPr bwMode="auto">
              <a:xfrm>
                <a:off x="2587" y="2122"/>
                <a:ext cx="15" cy="14"/>
              </a:xfrm>
              <a:custGeom>
                <a:avLst/>
                <a:gdLst/>
                <a:ahLst/>
                <a:cxnLst>
                  <a:cxn ang="0">
                    <a:pos x="7" y="14"/>
                  </a:cxn>
                  <a:cxn ang="0">
                    <a:pos x="7" y="14"/>
                  </a:cxn>
                  <a:cxn ang="0">
                    <a:pos x="9" y="14"/>
                  </a:cxn>
                  <a:cxn ang="0">
                    <a:pos x="11" y="12"/>
                  </a:cxn>
                  <a:cxn ang="0">
                    <a:pos x="13" y="10"/>
                  </a:cxn>
                  <a:cxn ang="0">
                    <a:pos x="15" y="8"/>
                  </a:cxn>
                  <a:cxn ang="0">
                    <a:pos x="15" y="8"/>
                  </a:cxn>
                  <a:cxn ang="0">
                    <a:pos x="13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4"/>
                  </a:cxn>
                  <a:cxn ang="0">
                    <a:pos x="7" y="14"/>
                  </a:cxn>
                </a:cxnLst>
                <a:rect l="0" t="0" r="r" b="b"/>
                <a:pathLst>
                  <a:path w="15" h="14">
                    <a:moveTo>
                      <a:pt x="7" y="14"/>
                    </a:moveTo>
                    <a:lnTo>
                      <a:pt x="7" y="14"/>
                    </a:lnTo>
                    <a:lnTo>
                      <a:pt x="9" y="14"/>
                    </a:lnTo>
                    <a:lnTo>
                      <a:pt x="11" y="12"/>
                    </a:lnTo>
                    <a:lnTo>
                      <a:pt x="13" y="10"/>
                    </a:lnTo>
                    <a:lnTo>
                      <a:pt x="15" y="8"/>
                    </a:lnTo>
                    <a:lnTo>
                      <a:pt x="15" y="8"/>
                    </a:lnTo>
                    <a:lnTo>
                      <a:pt x="13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7" y="1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26" name="Freeform 93"/>
              <p:cNvSpPr>
                <a:spLocks/>
              </p:cNvSpPr>
              <p:nvPr/>
            </p:nvSpPr>
            <p:spPr bwMode="auto">
              <a:xfrm>
                <a:off x="2979" y="2122"/>
                <a:ext cx="14" cy="14"/>
              </a:xfrm>
              <a:custGeom>
                <a:avLst/>
                <a:gdLst/>
                <a:ahLst/>
                <a:cxnLst>
                  <a:cxn ang="0">
                    <a:pos x="6" y="14"/>
                  </a:cxn>
                  <a:cxn ang="0">
                    <a:pos x="6" y="14"/>
                  </a:cxn>
                  <a:cxn ang="0">
                    <a:pos x="10" y="14"/>
                  </a:cxn>
                  <a:cxn ang="0">
                    <a:pos x="12" y="12"/>
                  </a:cxn>
                  <a:cxn ang="0">
                    <a:pos x="14" y="10"/>
                  </a:cxn>
                  <a:cxn ang="0">
                    <a:pos x="14" y="8"/>
                  </a:cxn>
                  <a:cxn ang="0">
                    <a:pos x="14" y="8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6" y="14"/>
                  </a:cxn>
                </a:cxnLst>
                <a:rect l="0" t="0" r="r" b="b"/>
                <a:pathLst>
                  <a:path w="14" h="14">
                    <a:moveTo>
                      <a:pt x="6" y="14"/>
                    </a:moveTo>
                    <a:lnTo>
                      <a:pt x="6" y="14"/>
                    </a:lnTo>
                    <a:lnTo>
                      <a:pt x="10" y="14"/>
                    </a:lnTo>
                    <a:lnTo>
                      <a:pt x="12" y="12"/>
                    </a:lnTo>
                    <a:lnTo>
                      <a:pt x="14" y="10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27" name="Freeform 94"/>
              <p:cNvSpPr>
                <a:spLocks/>
              </p:cNvSpPr>
              <p:nvPr/>
            </p:nvSpPr>
            <p:spPr bwMode="auto">
              <a:xfrm>
                <a:off x="2587" y="2185"/>
                <a:ext cx="15" cy="14"/>
              </a:xfrm>
              <a:custGeom>
                <a:avLst/>
                <a:gdLst/>
                <a:ahLst/>
                <a:cxnLst>
                  <a:cxn ang="0">
                    <a:pos x="7" y="14"/>
                  </a:cxn>
                  <a:cxn ang="0">
                    <a:pos x="7" y="14"/>
                  </a:cxn>
                  <a:cxn ang="0">
                    <a:pos x="9" y="14"/>
                  </a:cxn>
                  <a:cxn ang="0">
                    <a:pos x="11" y="12"/>
                  </a:cxn>
                  <a:cxn ang="0">
                    <a:pos x="13" y="10"/>
                  </a:cxn>
                  <a:cxn ang="0">
                    <a:pos x="15" y="6"/>
                  </a:cxn>
                  <a:cxn ang="0">
                    <a:pos x="15" y="6"/>
                  </a:cxn>
                  <a:cxn ang="0">
                    <a:pos x="13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4"/>
                  </a:cxn>
                  <a:cxn ang="0">
                    <a:pos x="7" y="14"/>
                  </a:cxn>
                </a:cxnLst>
                <a:rect l="0" t="0" r="r" b="b"/>
                <a:pathLst>
                  <a:path w="15" h="14">
                    <a:moveTo>
                      <a:pt x="7" y="14"/>
                    </a:moveTo>
                    <a:lnTo>
                      <a:pt x="7" y="14"/>
                    </a:lnTo>
                    <a:lnTo>
                      <a:pt x="9" y="14"/>
                    </a:lnTo>
                    <a:lnTo>
                      <a:pt x="11" y="12"/>
                    </a:lnTo>
                    <a:lnTo>
                      <a:pt x="13" y="10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3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7" y="1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28" name="Freeform 95"/>
              <p:cNvSpPr>
                <a:spLocks/>
              </p:cNvSpPr>
              <p:nvPr/>
            </p:nvSpPr>
            <p:spPr bwMode="auto">
              <a:xfrm>
                <a:off x="2979" y="2185"/>
                <a:ext cx="14" cy="14"/>
              </a:xfrm>
              <a:custGeom>
                <a:avLst/>
                <a:gdLst/>
                <a:ahLst/>
                <a:cxnLst>
                  <a:cxn ang="0">
                    <a:pos x="6" y="14"/>
                  </a:cxn>
                  <a:cxn ang="0">
                    <a:pos x="6" y="14"/>
                  </a:cxn>
                  <a:cxn ang="0">
                    <a:pos x="10" y="14"/>
                  </a:cxn>
                  <a:cxn ang="0">
                    <a:pos x="12" y="12"/>
                  </a:cxn>
                  <a:cxn ang="0">
                    <a:pos x="14" y="10"/>
                  </a:cxn>
                  <a:cxn ang="0">
                    <a:pos x="14" y="6"/>
                  </a:cxn>
                  <a:cxn ang="0">
                    <a:pos x="14" y="6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6" y="14"/>
                  </a:cxn>
                </a:cxnLst>
                <a:rect l="0" t="0" r="r" b="b"/>
                <a:pathLst>
                  <a:path w="14" h="14">
                    <a:moveTo>
                      <a:pt x="6" y="14"/>
                    </a:moveTo>
                    <a:lnTo>
                      <a:pt x="6" y="14"/>
                    </a:lnTo>
                    <a:lnTo>
                      <a:pt x="10" y="14"/>
                    </a:lnTo>
                    <a:lnTo>
                      <a:pt x="12" y="12"/>
                    </a:lnTo>
                    <a:lnTo>
                      <a:pt x="14" y="10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29" name="Freeform 96"/>
              <p:cNvSpPr>
                <a:spLocks/>
              </p:cNvSpPr>
              <p:nvPr/>
            </p:nvSpPr>
            <p:spPr bwMode="auto">
              <a:xfrm>
                <a:off x="2587" y="2270"/>
                <a:ext cx="15" cy="13"/>
              </a:xfrm>
              <a:custGeom>
                <a:avLst/>
                <a:gdLst/>
                <a:ahLst/>
                <a:cxnLst>
                  <a:cxn ang="0">
                    <a:pos x="7" y="13"/>
                  </a:cxn>
                  <a:cxn ang="0">
                    <a:pos x="7" y="13"/>
                  </a:cxn>
                  <a:cxn ang="0">
                    <a:pos x="9" y="13"/>
                  </a:cxn>
                  <a:cxn ang="0">
                    <a:pos x="11" y="11"/>
                  </a:cxn>
                  <a:cxn ang="0">
                    <a:pos x="13" y="9"/>
                  </a:cxn>
                  <a:cxn ang="0">
                    <a:pos x="15" y="6"/>
                  </a:cxn>
                  <a:cxn ang="0">
                    <a:pos x="15" y="6"/>
                  </a:cxn>
                  <a:cxn ang="0">
                    <a:pos x="13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1" y="11"/>
                  </a:cxn>
                  <a:cxn ang="0">
                    <a:pos x="3" y="13"/>
                  </a:cxn>
                  <a:cxn ang="0">
                    <a:pos x="7" y="13"/>
                  </a:cxn>
                </a:cxnLst>
                <a:rect l="0" t="0" r="r" b="b"/>
                <a:pathLst>
                  <a:path w="15" h="13">
                    <a:moveTo>
                      <a:pt x="7" y="13"/>
                    </a:moveTo>
                    <a:lnTo>
                      <a:pt x="7" y="13"/>
                    </a:lnTo>
                    <a:lnTo>
                      <a:pt x="9" y="13"/>
                    </a:lnTo>
                    <a:lnTo>
                      <a:pt x="11" y="11"/>
                    </a:lnTo>
                    <a:lnTo>
                      <a:pt x="13" y="9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3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3" y="13"/>
                    </a:lnTo>
                    <a:lnTo>
                      <a:pt x="7" y="1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0" name="Freeform 97"/>
              <p:cNvSpPr>
                <a:spLocks/>
              </p:cNvSpPr>
              <p:nvPr/>
            </p:nvSpPr>
            <p:spPr bwMode="auto">
              <a:xfrm>
                <a:off x="2979" y="2270"/>
                <a:ext cx="14" cy="13"/>
              </a:xfrm>
              <a:custGeom>
                <a:avLst/>
                <a:gdLst/>
                <a:ahLst/>
                <a:cxnLst>
                  <a:cxn ang="0">
                    <a:pos x="6" y="13"/>
                  </a:cxn>
                  <a:cxn ang="0">
                    <a:pos x="6" y="13"/>
                  </a:cxn>
                  <a:cxn ang="0">
                    <a:pos x="10" y="13"/>
                  </a:cxn>
                  <a:cxn ang="0">
                    <a:pos x="12" y="11"/>
                  </a:cxn>
                  <a:cxn ang="0">
                    <a:pos x="14" y="9"/>
                  </a:cxn>
                  <a:cxn ang="0">
                    <a:pos x="14" y="6"/>
                  </a:cxn>
                  <a:cxn ang="0">
                    <a:pos x="14" y="6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</a:cxnLst>
                <a:rect l="0" t="0" r="r" b="b"/>
                <a:pathLst>
                  <a:path w="14" h="13">
                    <a:moveTo>
                      <a:pt x="6" y="13"/>
                    </a:moveTo>
                    <a:lnTo>
                      <a:pt x="6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4" y="9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1" name="Freeform 98"/>
              <p:cNvSpPr>
                <a:spLocks/>
              </p:cNvSpPr>
              <p:nvPr/>
            </p:nvSpPr>
            <p:spPr bwMode="auto">
              <a:xfrm>
                <a:off x="2587" y="2314"/>
                <a:ext cx="15" cy="13"/>
              </a:xfrm>
              <a:custGeom>
                <a:avLst/>
                <a:gdLst/>
                <a:ahLst/>
                <a:cxnLst>
                  <a:cxn ang="0">
                    <a:pos x="7" y="13"/>
                  </a:cxn>
                  <a:cxn ang="0">
                    <a:pos x="7" y="13"/>
                  </a:cxn>
                  <a:cxn ang="0">
                    <a:pos x="9" y="13"/>
                  </a:cxn>
                  <a:cxn ang="0">
                    <a:pos x="11" y="12"/>
                  </a:cxn>
                  <a:cxn ang="0">
                    <a:pos x="13" y="10"/>
                  </a:cxn>
                  <a:cxn ang="0">
                    <a:pos x="15" y="8"/>
                  </a:cxn>
                  <a:cxn ang="0">
                    <a:pos x="15" y="8"/>
                  </a:cxn>
                  <a:cxn ang="0">
                    <a:pos x="13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3"/>
                  </a:cxn>
                  <a:cxn ang="0">
                    <a:pos x="7" y="13"/>
                  </a:cxn>
                </a:cxnLst>
                <a:rect l="0" t="0" r="r" b="b"/>
                <a:pathLst>
                  <a:path w="15" h="13">
                    <a:moveTo>
                      <a:pt x="7" y="13"/>
                    </a:moveTo>
                    <a:lnTo>
                      <a:pt x="7" y="13"/>
                    </a:lnTo>
                    <a:lnTo>
                      <a:pt x="9" y="13"/>
                    </a:lnTo>
                    <a:lnTo>
                      <a:pt x="11" y="12"/>
                    </a:lnTo>
                    <a:lnTo>
                      <a:pt x="13" y="10"/>
                    </a:lnTo>
                    <a:lnTo>
                      <a:pt x="15" y="8"/>
                    </a:lnTo>
                    <a:lnTo>
                      <a:pt x="15" y="8"/>
                    </a:lnTo>
                    <a:lnTo>
                      <a:pt x="13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3"/>
                    </a:lnTo>
                    <a:lnTo>
                      <a:pt x="7" y="1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2" name="Freeform 99"/>
              <p:cNvSpPr>
                <a:spLocks/>
              </p:cNvSpPr>
              <p:nvPr/>
            </p:nvSpPr>
            <p:spPr bwMode="auto">
              <a:xfrm>
                <a:off x="2979" y="2314"/>
                <a:ext cx="14" cy="13"/>
              </a:xfrm>
              <a:custGeom>
                <a:avLst/>
                <a:gdLst/>
                <a:ahLst/>
                <a:cxnLst>
                  <a:cxn ang="0">
                    <a:pos x="6" y="13"/>
                  </a:cxn>
                  <a:cxn ang="0">
                    <a:pos x="6" y="13"/>
                  </a:cxn>
                  <a:cxn ang="0">
                    <a:pos x="10" y="13"/>
                  </a:cxn>
                  <a:cxn ang="0">
                    <a:pos x="12" y="12"/>
                  </a:cxn>
                  <a:cxn ang="0">
                    <a:pos x="14" y="10"/>
                  </a:cxn>
                  <a:cxn ang="0">
                    <a:pos x="14" y="8"/>
                  </a:cxn>
                  <a:cxn ang="0">
                    <a:pos x="14" y="8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2"/>
                  </a:cxn>
                  <a:cxn ang="0">
                    <a:pos x="4" y="13"/>
                  </a:cxn>
                  <a:cxn ang="0">
                    <a:pos x="6" y="13"/>
                  </a:cxn>
                </a:cxnLst>
                <a:rect l="0" t="0" r="r" b="b"/>
                <a:pathLst>
                  <a:path w="14" h="13">
                    <a:moveTo>
                      <a:pt x="6" y="13"/>
                    </a:moveTo>
                    <a:lnTo>
                      <a:pt x="6" y="13"/>
                    </a:lnTo>
                    <a:lnTo>
                      <a:pt x="10" y="13"/>
                    </a:lnTo>
                    <a:lnTo>
                      <a:pt x="12" y="12"/>
                    </a:lnTo>
                    <a:lnTo>
                      <a:pt x="14" y="10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3"/>
                    </a:lnTo>
                    <a:lnTo>
                      <a:pt x="6" y="1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3" name="Freeform 100"/>
              <p:cNvSpPr>
                <a:spLocks/>
              </p:cNvSpPr>
              <p:nvPr/>
            </p:nvSpPr>
            <p:spPr bwMode="auto">
              <a:xfrm>
                <a:off x="2587" y="2425"/>
                <a:ext cx="15" cy="14"/>
              </a:xfrm>
              <a:custGeom>
                <a:avLst/>
                <a:gdLst/>
                <a:ahLst/>
                <a:cxnLst>
                  <a:cxn ang="0">
                    <a:pos x="7" y="14"/>
                  </a:cxn>
                  <a:cxn ang="0">
                    <a:pos x="7" y="14"/>
                  </a:cxn>
                  <a:cxn ang="0">
                    <a:pos x="9" y="12"/>
                  </a:cxn>
                  <a:cxn ang="0">
                    <a:pos x="11" y="12"/>
                  </a:cxn>
                  <a:cxn ang="0">
                    <a:pos x="13" y="10"/>
                  </a:cxn>
                  <a:cxn ang="0">
                    <a:pos x="15" y="6"/>
                  </a:cxn>
                  <a:cxn ang="0">
                    <a:pos x="15" y="6"/>
                  </a:cxn>
                  <a:cxn ang="0">
                    <a:pos x="13" y="4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2"/>
                  </a:cxn>
                  <a:cxn ang="0">
                    <a:pos x="7" y="14"/>
                  </a:cxn>
                </a:cxnLst>
                <a:rect l="0" t="0" r="r" b="b"/>
                <a:pathLst>
                  <a:path w="15" h="14">
                    <a:moveTo>
                      <a:pt x="7" y="14"/>
                    </a:moveTo>
                    <a:lnTo>
                      <a:pt x="7" y="14"/>
                    </a:lnTo>
                    <a:lnTo>
                      <a:pt x="9" y="12"/>
                    </a:lnTo>
                    <a:lnTo>
                      <a:pt x="11" y="12"/>
                    </a:lnTo>
                    <a:lnTo>
                      <a:pt x="13" y="10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3" y="4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2"/>
                    </a:lnTo>
                    <a:lnTo>
                      <a:pt x="7" y="1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4" name="Freeform 101"/>
              <p:cNvSpPr>
                <a:spLocks/>
              </p:cNvSpPr>
              <p:nvPr/>
            </p:nvSpPr>
            <p:spPr bwMode="auto">
              <a:xfrm>
                <a:off x="2979" y="2425"/>
                <a:ext cx="14" cy="14"/>
              </a:xfrm>
              <a:custGeom>
                <a:avLst/>
                <a:gdLst/>
                <a:ahLst/>
                <a:cxnLst>
                  <a:cxn ang="0">
                    <a:pos x="6" y="14"/>
                  </a:cxn>
                  <a:cxn ang="0">
                    <a:pos x="6" y="14"/>
                  </a:cxn>
                  <a:cxn ang="0">
                    <a:pos x="10" y="12"/>
                  </a:cxn>
                  <a:cxn ang="0">
                    <a:pos x="12" y="12"/>
                  </a:cxn>
                  <a:cxn ang="0">
                    <a:pos x="14" y="10"/>
                  </a:cxn>
                  <a:cxn ang="0">
                    <a:pos x="14" y="6"/>
                  </a:cxn>
                  <a:cxn ang="0">
                    <a:pos x="14" y="6"/>
                  </a:cxn>
                  <a:cxn ang="0">
                    <a:pos x="14" y="4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2" y="12"/>
                  </a:cxn>
                  <a:cxn ang="0">
                    <a:pos x="4" y="12"/>
                  </a:cxn>
                  <a:cxn ang="0">
                    <a:pos x="6" y="14"/>
                  </a:cxn>
                </a:cxnLst>
                <a:rect l="0" t="0" r="r" b="b"/>
                <a:pathLst>
                  <a:path w="14" h="14">
                    <a:moveTo>
                      <a:pt x="6" y="14"/>
                    </a:moveTo>
                    <a:lnTo>
                      <a:pt x="6" y="14"/>
                    </a:lnTo>
                    <a:lnTo>
                      <a:pt x="10" y="12"/>
                    </a:lnTo>
                    <a:lnTo>
                      <a:pt x="12" y="12"/>
                    </a:lnTo>
                    <a:lnTo>
                      <a:pt x="14" y="10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4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2"/>
                    </a:lnTo>
                    <a:lnTo>
                      <a:pt x="6" y="1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5" name="Freeform 102"/>
              <p:cNvSpPr>
                <a:spLocks/>
              </p:cNvSpPr>
              <p:nvPr/>
            </p:nvSpPr>
            <p:spPr bwMode="auto">
              <a:xfrm>
                <a:off x="2587" y="2932"/>
                <a:ext cx="15" cy="14"/>
              </a:xfrm>
              <a:custGeom>
                <a:avLst/>
                <a:gdLst/>
                <a:ahLst/>
                <a:cxnLst>
                  <a:cxn ang="0">
                    <a:pos x="7" y="14"/>
                  </a:cxn>
                  <a:cxn ang="0">
                    <a:pos x="7" y="14"/>
                  </a:cxn>
                  <a:cxn ang="0">
                    <a:pos x="9" y="12"/>
                  </a:cxn>
                  <a:cxn ang="0">
                    <a:pos x="11" y="12"/>
                  </a:cxn>
                  <a:cxn ang="0">
                    <a:pos x="13" y="10"/>
                  </a:cxn>
                  <a:cxn ang="0">
                    <a:pos x="15" y="6"/>
                  </a:cxn>
                  <a:cxn ang="0">
                    <a:pos x="15" y="6"/>
                  </a:cxn>
                  <a:cxn ang="0">
                    <a:pos x="13" y="4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2"/>
                  </a:cxn>
                  <a:cxn ang="0">
                    <a:pos x="7" y="14"/>
                  </a:cxn>
                </a:cxnLst>
                <a:rect l="0" t="0" r="r" b="b"/>
                <a:pathLst>
                  <a:path w="15" h="14">
                    <a:moveTo>
                      <a:pt x="7" y="14"/>
                    </a:moveTo>
                    <a:lnTo>
                      <a:pt x="7" y="14"/>
                    </a:lnTo>
                    <a:lnTo>
                      <a:pt x="9" y="12"/>
                    </a:lnTo>
                    <a:lnTo>
                      <a:pt x="11" y="12"/>
                    </a:lnTo>
                    <a:lnTo>
                      <a:pt x="13" y="10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3" y="4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2"/>
                    </a:lnTo>
                    <a:lnTo>
                      <a:pt x="7" y="1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6" name="Freeform 103"/>
              <p:cNvSpPr>
                <a:spLocks/>
              </p:cNvSpPr>
              <p:nvPr/>
            </p:nvSpPr>
            <p:spPr bwMode="auto">
              <a:xfrm>
                <a:off x="2979" y="2932"/>
                <a:ext cx="14" cy="14"/>
              </a:xfrm>
              <a:custGeom>
                <a:avLst/>
                <a:gdLst/>
                <a:ahLst/>
                <a:cxnLst>
                  <a:cxn ang="0">
                    <a:pos x="6" y="14"/>
                  </a:cxn>
                  <a:cxn ang="0">
                    <a:pos x="6" y="14"/>
                  </a:cxn>
                  <a:cxn ang="0">
                    <a:pos x="10" y="12"/>
                  </a:cxn>
                  <a:cxn ang="0">
                    <a:pos x="12" y="12"/>
                  </a:cxn>
                  <a:cxn ang="0">
                    <a:pos x="14" y="10"/>
                  </a:cxn>
                  <a:cxn ang="0">
                    <a:pos x="14" y="6"/>
                  </a:cxn>
                  <a:cxn ang="0">
                    <a:pos x="14" y="6"/>
                  </a:cxn>
                  <a:cxn ang="0">
                    <a:pos x="14" y="4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2" y="12"/>
                  </a:cxn>
                  <a:cxn ang="0">
                    <a:pos x="4" y="12"/>
                  </a:cxn>
                  <a:cxn ang="0">
                    <a:pos x="6" y="14"/>
                  </a:cxn>
                </a:cxnLst>
                <a:rect l="0" t="0" r="r" b="b"/>
                <a:pathLst>
                  <a:path w="14" h="14">
                    <a:moveTo>
                      <a:pt x="6" y="14"/>
                    </a:moveTo>
                    <a:lnTo>
                      <a:pt x="6" y="14"/>
                    </a:lnTo>
                    <a:lnTo>
                      <a:pt x="10" y="12"/>
                    </a:lnTo>
                    <a:lnTo>
                      <a:pt x="12" y="12"/>
                    </a:lnTo>
                    <a:lnTo>
                      <a:pt x="14" y="10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4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2"/>
                    </a:lnTo>
                    <a:lnTo>
                      <a:pt x="6" y="1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7" name="Freeform 104"/>
              <p:cNvSpPr>
                <a:spLocks/>
              </p:cNvSpPr>
              <p:nvPr/>
            </p:nvSpPr>
            <p:spPr bwMode="auto">
              <a:xfrm>
                <a:off x="2979" y="1600"/>
                <a:ext cx="14" cy="13"/>
              </a:xfrm>
              <a:custGeom>
                <a:avLst/>
                <a:gdLst/>
                <a:ahLst/>
                <a:cxnLst>
                  <a:cxn ang="0">
                    <a:pos x="6" y="13"/>
                  </a:cxn>
                  <a:cxn ang="0">
                    <a:pos x="6" y="13"/>
                  </a:cxn>
                  <a:cxn ang="0">
                    <a:pos x="10" y="13"/>
                  </a:cxn>
                  <a:cxn ang="0">
                    <a:pos x="12" y="11"/>
                  </a:cxn>
                  <a:cxn ang="0">
                    <a:pos x="14" y="10"/>
                  </a:cxn>
                  <a:cxn ang="0">
                    <a:pos x="14" y="6"/>
                  </a:cxn>
                  <a:cxn ang="0">
                    <a:pos x="14" y="6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</a:cxnLst>
                <a:rect l="0" t="0" r="r" b="b"/>
                <a:pathLst>
                  <a:path w="14" h="13">
                    <a:moveTo>
                      <a:pt x="6" y="13"/>
                    </a:moveTo>
                    <a:lnTo>
                      <a:pt x="6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4" y="10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" name="Rectangle 105"/>
              <p:cNvSpPr>
                <a:spLocks noChangeArrowheads="1"/>
              </p:cNvSpPr>
              <p:nvPr/>
            </p:nvSpPr>
            <p:spPr bwMode="auto">
              <a:xfrm>
                <a:off x="2575" y="1483"/>
                <a:ext cx="425" cy="864"/>
              </a:xfrm>
              <a:prstGeom prst="rect">
                <a:avLst/>
              </a:prstGeom>
              <a:solidFill>
                <a:srgbClr val="ECED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9" name="Freeform 106"/>
              <p:cNvSpPr>
                <a:spLocks/>
              </p:cNvSpPr>
              <p:nvPr/>
            </p:nvSpPr>
            <p:spPr bwMode="auto">
              <a:xfrm>
                <a:off x="2575" y="1515"/>
                <a:ext cx="439" cy="8"/>
              </a:xfrm>
              <a:custGeom>
                <a:avLst/>
                <a:gdLst/>
                <a:ahLst/>
                <a:cxnLst>
                  <a:cxn ang="0">
                    <a:pos x="439" y="4"/>
                  </a:cxn>
                  <a:cxn ang="0">
                    <a:pos x="435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435" y="8"/>
                  </a:cxn>
                  <a:cxn ang="0">
                    <a:pos x="431" y="4"/>
                  </a:cxn>
                  <a:cxn ang="0">
                    <a:pos x="439" y="4"/>
                  </a:cxn>
                  <a:cxn ang="0">
                    <a:pos x="439" y="0"/>
                  </a:cxn>
                  <a:cxn ang="0">
                    <a:pos x="435" y="0"/>
                  </a:cxn>
                  <a:cxn ang="0">
                    <a:pos x="439" y="4"/>
                  </a:cxn>
                </a:cxnLst>
                <a:rect l="0" t="0" r="r" b="b"/>
                <a:pathLst>
                  <a:path w="439" h="8">
                    <a:moveTo>
                      <a:pt x="439" y="4"/>
                    </a:moveTo>
                    <a:lnTo>
                      <a:pt x="435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435" y="8"/>
                    </a:lnTo>
                    <a:lnTo>
                      <a:pt x="431" y="4"/>
                    </a:lnTo>
                    <a:lnTo>
                      <a:pt x="439" y="4"/>
                    </a:lnTo>
                    <a:lnTo>
                      <a:pt x="439" y="0"/>
                    </a:lnTo>
                    <a:lnTo>
                      <a:pt x="435" y="0"/>
                    </a:lnTo>
                    <a:lnTo>
                      <a:pt x="439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" name="Freeform 107"/>
              <p:cNvSpPr>
                <a:spLocks/>
              </p:cNvSpPr>
              <p:nvPr/>
            </p:nvSpPr>
            <p:spPr bwMode="auto">
              <a:xfrm>
                <a:off x="3006" y="1519"/>
                <a:ext cx="8" cy="889"/>
              </a:xfrm>
              <a:custGeom>
                <a:avLst/>
                <a:gdLst/>
                <a:ahLst/>
                <a:cxnLst>
                  <a:cxn ang="0">
                    <a:pos x="4" y="889"/>
                  </a:cxn>
                  <a:cxn ang="0">
                    <a:pos x="8" y="885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885"/>
                  </a:cxn>
                  <a:cxn ang="0">
                    <a:pos x="4" y="881"/>
                  </a:cxn>
                  <a:cxn ang="0">
                    <a:pos x="4" y="889"/>
                  </a:cxn>
                  <a:cxn ang="0">
                    <a:pos x="8" y="889"/>
                  </a:cxn>
                  <a:cxn ang="0">
                    <a:pos x="8" y="885"/>
                  </a:cxn>
                  <a:cxn ang="0">
                    <a:pos x="4" y="889"/>
                  </a:cxn>
                </a:cxnLst>
                <a:rect l="0" t="0" r="r" b="b"/>
                <a:pathLst>
                  <a:path w="8" h="889">
                    <a:moveTo>
                      <a:pt x="4" y="889"/>
                    </a:moveTo>
                    <a:lnTo>
                      <a:pt x="8" y="885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885"/>
                    </a:lnTo>
                    <a:lnTo>
                      <a:pt x="4" y="881"/>
                    </a:lnTo>
                    <a:lnTo>
                      <a:pt x="4" y="889"/>
                    </a:lnTo>
                    <a:lnTo>
                      <a:pt x="8" y="889"/>
                    </a:lnTo>
                    <a:lnTo>
                      <a:pt x="8" y="885"/>
                    </a:lnTo>
                    <a:lnTo>
                      <a:pt x="4" y="88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1" name="Freeform 108"/>
              <p:cNvSpPr>
                <a:spLocks/>
              </p:cNvSpPr>
              <p:nvPr/>
            </p:nvSpPr>
            <p:spPr bwMode="auto">
              <a:xfrm>
                <a:off x="2571" y="2400"/>
                <a:ext cx="439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439" y="8"/>
                  </a:cxn>
                  <a:cxn ang="0">
                    <a:pos x="439" y="0"/>
                  </a:cxn>
                  <a:cxn ang="0">
                    <a:pos x="4" y="0"/>
                  </a:cxn>
                  <a:cxn ang="0">
                    <a:pos x="8" y="4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4" y="8"/>
                  </a:cxn>
                  <a:cxn ang="0">
                    <a:pos x="0" y="4"/>
                  </a:cxn>
                </a:cxnLst>
                <a:rect l="0" t="0" r="r" b="b"/>
                <a:pathLst>
                  <a:path w="439" h="8">
                    <a:moveTo>
                      <a:pt x="0" y="4"/>
                    </a:moveTo>
                    <a:lnTo>
                      <a:pt x="4" y="8"/>
                    </a:lnTo>
                    <a:lnTo>
                      <a:pt x="439" y="8"/>
                    </a:lnTo>
                    <a:lnTo>
                      <a:pt x="439" y="0"/>
                    </a:lnTo>
                    <a:lnTo>
                      <a:pt x="4" y="0"/>
                    </a:lnTo>
                    <a:lnTo>
                      <a:pt x="8" y="4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4" y="8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2" name="Freeform 109"/>
              <p:cNvSpPr>
                <a:spLocks/>
              </p:cNvSpPr>
              <p:nvPr/>
            </p:nvSpPr>
            <p:spPr bwMode="auto">
              <a:xfrm>
                <a:off x="2571" y="1515"/>
                <a:ext cx="8" cy="889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4"/>
                  </a:cxn>
                  <a:cxn ang="0">
                    <a:pos x="0" y="889"/>
                  </a:cxn>
                  <a:cxn ang="0">
                    <a:pos x="8" y="889"/>
                  </a:cxn>
                  <a:cxn ang="0">
                    <a:pos x="8" y="4"/>
                  </a:cxn>
                  <a:cxn ang="0">
                    <a:pos x="4" y="8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4" y="0"/>
                  </a:cxn>
                </a:cxnLst>
                <a:rect l="0" t="0" r="r" b="b"/>
                <a:pathLst>
                  <a:path w="8" h="889">
                    <a:moveTo>
                      <a:pt x="4" y="0"/>
                    </a:moveTo>
                    <a:lnTo>
                      <a:pt x="0" y="4"/>
                    </a:lnTo>
                    <a:lnTo>
                      <a:pt x="0" y="889"/>
                    </a:lnTo>
                    <a:lnTo>
                      <a:pt x="8" y="889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3" name="Rectangle 110"/>
              <p:cNvSpPr>
                <a:spLocks noChangeArrowheads="1"/>
              </p:cNvSpPr>
              <p:nvPr/>
            </p:nvSpPr>
            <p:spPr bwMode="auto">
              <a:xfrm>
                <a:off x="2598" y="1552"/>
                <a:ext cx="389" cy="38"/>
              </a:xfrm>
              <a:prstGeom prst="rect">
                <a:avLst/>
              </a:prstGeom>
              <a:solidFill>
                <a:srgbClr val="33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4" name="Freeform 111"/>
              <p:cNvSpPr>
                <a:spLocks/>
              </p:cNvSpPr>
              <p:nvPr/>
            </p:nvSpPr>
            <p:spPr bwMode="auto">
              <a:xfrm>
                <a:off x="2598" y="1548"/>
                <a:ext cx="391" cy="8"/>
              </a:xfrm>
              <a:custGeom>
                <a:avLst/>
                <a:gdLst/>
                <a:ahLst/>
                <a:cxnLst>
                  <a:cxn ang="0">
                    <a:pos x="391" y="4"/>
                  </a:cxn>
                  <a:cxn ang="0">
                    <a:pos x="389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389" y="8"/>
                  </a:cxn>
                  <a:cxn ang="0">
                    <a:pos x="385" y="4"/>
                  </a:cxn>
                  <a:cxn ang="0">
                    <a:pos x="391" y="4"/>
                  </a:cxn>
                  <a:cxn ang="0">
                    <a:pos x="391" y="0"/>
                  </a:cxn>
                  <a:cxn ang="0">
                    <a:pos x="389" y="0"/>
                  </a:cxn>
                  <a:cxn ang="0">
                    <a:pos x="391" y="4"/>
                  </a:cxn>
                </a:cxnLst>
                <a:rect l="0" t="0" r="r" b="b"/>
                <a:pathLst>
                  <a:path w="391" h="8">
                    <a:moveTo>
                      <a:pt x="391" y="4"/>
                    </a:moveTo>
                    <a:lnTo>
                      <a:pt x="389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389" y="8"/>
                    </a:lnTo>
                    <a:lnTo>
                      <a:pt x="385" y="4"/>
                    </a:lnTo>
                    <a:lnTo>
                      <a:pt x="391" y="4"/>
                    </a:lnTo>
                    <a:lnTo>
                      <a:pt x="391" y="0"/>
                    </a:lnTo>
                    <a:lnTo>
                      <a:pt x="389" y="0"/>
                    </a:lnTo>
                    <a:lnTo>
                      <a:pt x="391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5" name="Freeform 112"/>
              <p:cNvSpPr>
                <a:spLocks/>
              </p:cNvSpPr>
              <p:nvPr/>
            </p:nvSpPr>
            <p:spPr bwMode="auto">
              <a:xfrm>
                <a:off x="2983" y="1552"/>
                <a:ext cx="6" cy="42"/>
              </a:xfrm>
              <a:custGeom>
                <a:avLst/>
                <a:gdLst/>
                <a:ahLst/>
                <a:cxnLst>
                  <a:cxn ang="0">
                    <a:pos x="4" y="42"/>
                  </a:cxn>
                  <a:cxn ang="0">
                    <a:pos x="6" y="38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38"/>
                  </a:cxn>
                  <a:cxn ang="0">
                    <a:pos x="4" y="34"/>
                  </a:cxn>
                  <a:cxn ang="0">
                    <a:pos x="4" y="42"/>
                  </a:cxn>
                  <a:cxn ang="0">
                    <a:pos x="6" y="42"/>
                  </a:cxn>
                  <a:cxn ang="0">
                    <a:pos x="6" y="38"/>
                  </a:cxn>
                  <a:cxn ang="0">
                    <a:pos x="4" y="42"/>
                  </a:cxn>
                </a:cxnLst>
                <a:rect l="0" t="0" r="r" b="b"/>
                <a:pathLst>
                  <a:path w="6" h="42">
                    <a:moveTo>
                      <a:pt x="4" y="42"/>
                    </a:moveTo>
                    <a:lnTo>
                      <a:pt x="6" y="38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38"/>
                    </a:lnTo>
                    <a:lnTo>
                      <a:pt x="4" y="34"/>
                    </a:lnTo>
                    <a:lnTo>
                      <a:pt x="4" y="42"/>
                    </a:lnTo>
                    <a:lnTo>
                      <a:pt x="6" y="42"/>
                    </a:lnTo>
                    <a:lnTo>
                      <a:pt x="6" y="38"/>
                    </a:lnTo>
                    <a:lnTo>
                      <a:pt x="4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6" name="Freeform 113"/>
              <p:cNvSpPr>
                <a:spLocks/>
              </p:cNvSpPr>
              <p:nvPr/>
            </p:nvSpPr>
            <p:spPr bwMode="auto">
              <a:xfrm>
                <a:off x="2596" y="1586"/>
                <a:ext cx="391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391" y="8"/>
                  </a:cxn>
                  <a:cxn ang="0">
                    <a:pos x="391" y="0"/>
                  </a:cxn>
                  <a:cxn ang="0">
                    <a:pos x="2" y="0"/>
                  </a:cxn>
                  <a:cxn ang="0">
                    <a:pos x="6" y="4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0" y="4"/>
                  </a:cxn>
                </a:cxnLst>
                <a:rect l="0" t="0" r="r" b="b"/>
                <a:pathLst>
                  <a:path w="391" h="8">
                    <a:moveTo>
                      <a:pt x="0" y="4"/>
                    </a:moveTo>
                    <a:lnTo>
                      <a:pt x="2" y="8"/>
                    </a:lnTo>
                    <a:lnTo>
                      <a:pt x="391" y="8"/>
                    </a:lnTo>
                    <a:lnTo>
                      <a:pt x="391" y="0"/>
                    </a:lnTo>
                    <a:lnTo>
                      <a:pt x="2" y="0"/>
                    </a:lnTo>
                    <a:lnTo>
                      <a:pt x="6" y="4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7" name="Freeform 114"/>
              <p:cNvSpPr>
                <a:spLocks/>
              </p:cNvSpPr>
              <p:nvPr/>
            </p:nvSpPr>
            <p:spPr bwMode="auto">
              <a:xfrm>
                <a:off x="2596" y="1548"/>
                <a:ext cx="6" cy="4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4"/>
                  </a:cxn>
                  <a:cxn ang="0">
                    <a:pos x="0" y="42"/>
                  </a:cxn>
                  <a:cxn ang="0">
                    <a:pos x="6" y="42"/>
                  </a:cxn>
                  <a:cxn ang="0">
                    <a:pos x="6" y="4"/>
                  </a:cxn>
                  <a:cxn ang="0">
                    <a:pos x="2" y="8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" y="0"/>
                  </a:cxn>
                </a:cxnLst>
                <a:rect l="0" t="0" r="r" b="b"/>
                <a:pathLst>
                  <a:path w="6" h="42">
                    <a:moveTo>
                      <a:pt x="2" y="0"/>
                    </a:moveTo>
                    <a:lnTo>
                      <a:pt x="0" y="4"/>
                    </a:lnTo>
                    <a:lnTo>
                      <a:pt x="0" y="42"/>
                    </a:lnTo>
                    <a:lnTo>
                      <a:pt x="6" y="42"/>
                    </a:lnTo>
                    <a:lnTo>
                      <a:pt x="6" y="4"/>
                    </a:lnTo>
                    <a:lnTo>
                      <a:pt x="2" y="8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8" name="Rectangle 115"/>
              <p:cNvSpPr>
                <a:spLocks noChangeArrowheads="1"/>
              </p:cNvSpPr>
              <p:nvPr/>
            </p:nvSpPr>
            <p:spPr bwMode="auto">
              <a:xfrm>
                <a:off x="2902" y="2279"/>
                <a:ext cx="77" cy="79"/>
              </a:xfrm>
              <a:prstGeom prst="rect">
                <a:avLst/>
              </a:prstGeom>
              <a:solidFill>
                <a:srgbClr val="33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9" name="Freeform 116"/>
              <p:cNvSpPr>
                <a:spLocks/>
              </p:cNvSpPr>
              <p:nvPr/>
            </p:nvSpPr>
            <p:spPr bwMode="auto">
              <a:xfrm>
                <a:off x="2902" y="2278"/>
                <a:ext cx="81" cy="5"/>
              </a:xfrm>
              <a:custGeom>
                <a:avLst/>
                <a:gdLst/>
                <a:ahLst/>
                <a:cxnLst>
                  <a:cxn ang="0">
                    <a:pos x="81" y="1"/>
                  </a:cxn>
                  <a:cxn ang="0">
                    <a:pos x="77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77" y="5"/>
                  </a:cxn>
                  <a:cxn ang="0">
                    <a:pos x="73" y="1"/>
                  </a:cxn>
                  <a:cxn ang="0">
                    <a:pos x="81" y="1"/>
                  </a:cxn>
                  <a:cxn ang="0">
                    <a:pos x="81" y="0"/>
                  </a:cxn>
                  <a:cxn ang="0">
                    <a:pos x="77" y="0"/>
                  </a:cxn>
                  <a:cxn ang="0">
                    <a:pos x="81" y="1"/>
                  </a:cxn>
                </a:cxnLst>
                <a:rect l="0" t="0" r="r" b="b"/>
                <a:pathLst>
                  <a:path w="81" h="5">
                    <a:moveTo>
                      <a:pt x="81" y="1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77" y="5"/>
                    </a:lnTo>
                    <a:lnTo>
                      <a:pt x="73" y="1"/>
                    </a:lnTo>
                    <a:lnTo>
                      <a:pt x="81" y="1"/>
                    </a:lnTo>
                    <a:lnTo>
                      <a:pt x="81" y="0"/>
                    </a:lnTo>
                    <a:lnTo>
                      <a:pt x="77" y="0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50" name="Freeform 117"/>
              <p:cNvSpPr>
                <a:spLocks/>
              </p:cNvSpPr>
              <p:nvPr/>
            </p:nvSpPr>
            <p:spPr bwMode="auto">
              <a:xfrm>
                <a:off x="2975" y="2279"/>
                <a:ext cx="8" cy="83"/>
              </a:xfrm>
              <a:custGeom>
                <a:avLst/>
                <a:gdLst/>
                <a:ahLst/>
                <a:cxnLst>
                  <a:cxn ang="0">
                    <a:pos x="4" y="83"/>
                  </a:cxn>
                  <a:cxn ang="0">
                    <a:pos x="8" y="79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79"/>
                  </a:cxn>
                  <a:cxn ang="0">
                    <a:pos x="4" y="75"/>
                  </a:cxn>
                  <a:cxn ang="0">
                    <a:pos x="4" y="83"/>
                  </a:cxn>
                  <a:cxn ang="0">
                    <a:pos x="8" y="83"/>
                  </a:cxn>
                  <a:cxn ang="0">
                    <a:pos x="8" y="79"/>
                  </a:cxn>
                  <a:cxn ang="0">
                    <a:pos x="4" y="83"/>
                  </a:cxn>
                </a:cxnLst>
                <a:rect l="0" t="0" r="r" b="b"/>
                <a:pathLst>
                  <a:path w="8" h="83">
                    <a:moveTo>
                      <a:pt x="4" y="83"/>
                    </a:moveTo>
                    <a:lnTo>
                      <a:pt x="8" y="79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79"/>
                    </a:lnTo>
                    <a:lnTo>
                      <a:pt x="4" y="75"/>
                    </a:lnTo>
                    <a:lnTo>
                      <a:pt x="4" y="83"/>
                    </a:lnTo>
                    <a:lnTo>
                      <a:pt x="8" y="83"/>
                    </a:lnTo>
                    <a:lnTo>
                      <a:pt x="8" y="79"/>
                    </a:lnTo>
                    <a:lnTo>
                      <a:pt x="4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51" name="Freeform 118"/>
              <p:cNvSpPr>
                <a:spLocks/>
              </p:cNvSpPr>
              <p:nvPr/>
            </p:nvSpPr>
            <p:spPr bwMode="auto">
              <a:xfrm>
                <a:off x="2898" y="2354"/>
                <a:ext cx="81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81" y="8"/>
                  </a:cxn>
                  <a:cxn ang="0">
                    <a:pos x="81" y="0"/>
                  </a:cxn>
                  <a:cxn ang="0">
                    <a:pos x="4" y="0"/>
                  </a:cxn>
                  <a:cxn ang="0">
                    <a:pos x="8" y="4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4" y="8"/>
                  </a:cxn>
                  <a:cxn ang="0">
                    <a:pos x="0" y="4"/>
                  </a:cxn>
                </a:cxnLst>
                <a:rect l="0" t="0" r="r" b="b"/>
                <a:pathLst>
                  <a:path w="81" h="8">
                    <a:moveTo>
                      <a:pt x="0" y="4"/>
                    </a:moveTo>
                    <a:lnTo>
                      <a:pt x="4" y="8"/>
                    </a:lnTo>
                    <a:lnTo>
                      <a:pt x="81" y="8"/>
                    </a:lnTo>
                    <a:lnTo>
                      <a:pt x="81" y="0"/>
                    </a:lnTo>
                    <a:lnTo>
                      <a:pt x="4" y="0"/>
                    </a:lnTo>
                    <a:lnTo>
                      <a:pt x="8" y="4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4" y="8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52" name="Freeform 119"/>
              <p:cNvSpPr>
                <a:spLocks/>
              </p:cNvSpPr>
              <p:nvPr/>
            </p:nvSpPr>
            <p:spPr bwMode="auto">
              <a:xfrm>
                <a:off x="2898" y="2278"/>
                <a:ext cx="8" cy="80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1"/>
                  </a:cxn>
                  <a:cxn ang="0">
                    <a:pos x="0" y="80"/>
                  </a:cxn>
                  <a:cxn ang="0">
                    <a:pos x="8" y="80"/>
                  </a:cxn>
                  <a:cxn ang="0">
                    <a:pos x="8" y="1"/>
                  </a:cxn>
                  <a:cxn ang="0">
                    <a:pos x="4" y="5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4" y="0"/>
                  </a:cxn>
                </a:cxnLst>
                <a:rect l="0" t="0" r="r" b="b"/>
                <a:pathLst>
                  <a:path w="8" h="80">
                    <a:moveTo>
                      <a:pt x="4" y="0"/>
                    </a:moveTo>
                    <a:lnTo>
                      <a:pt x="0" y="1"/>
                    </a:lnTo>
                    <a:lnTo>
                      <a:pt x="0" y="80"/>
                    </a:lnTo>
                    <a:lnTo>
                      <a:pt x="8" y="8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53" name="Freeform 120"/>
              <p:cNvSpPr>
                <a:spLocks/>
              </p:cNvSpPr>
              <p:nvPr/>
            </p:nvSpPr>
            <p:spPr bwMode="auto">
              <a:xfrm>
                <a:off x="2575" y="2020"/>
                <a:ext cx="435" cy="8"/>
              </a:xfrm>
              <a:custGeom>
                <a:avLst/>
                <a:gdLst/>
                <a:ahLst/>
                <a:cxnLst>
                  <a:cxn ang="0">
                    <a:pos x="435" y="4"/>
                  </a:cxn>
                  <a:cxn ang="0">
                    <a:pos x="435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435" y="8"/>
                  </a:cxn>
                  <a:cxn ang="0">
                    <a:pos x="435" y="4"/>
                  </a:cxn>
                </a:cxnLst>
                <a:rect l="0" t="0" r="r" b="b"/>
                <a:pathLst>
                  <a:path w="435" h="8">
                    <a:moveTo>
                      <a:pt x="435" y="4"/>
                    </a:moveTo>
                    <a:lnTo>
                      <a:pt x="435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435" y="8"/>
                    </a:lnTo>
                    <a:lnTo>
                      <a:pt x="435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54" name="Freeform 121"/>
              <p:cNvSpPr>
                <a:spLocks/>
              </p:cNvSpPr>
              <p:nvPr/>
            </p:nvSpPr>
            <p:spPr bwMode="auto">
              <a:xfrm>
                <a:off x="2567" y="2464"/>
                <a:ext cx="435" cy="6"/>
              </a:xfrm>
              <a:custGeom>
                <a:avLst/>
                <a:gdLst/>
                <a:ahLst/>
                <a:cxnLst>
                  <a:cxn ang="0">
                    <a:pos x="435" y="2"/>
                  </a:cxn>
                  <a:cxn ang="0">
                    <a:pos x="435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435" y="6"/>
                  </a:cxn>
                  <a:cxn ang="0">
                    <a:pos x="435" y="2"/>
                  </a:cxn>
                </a:cxnLst>
                <a:rect l="0" t="0" r="r" b="b"/>
                <a:pathLst>
                  <a:path w="435" h="6">
                    <a:moveTo>
                      <a:pt x="435" y="2"/>
                    </a:moveTo>
                    <a:lnTo>
                      <a:pt x="435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435" y="6"/>
                    </a:lnTo>
                    <a:lnTo>
                      <a:pt x="435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55" name="Freeform 122"/>
              <p:cNvSpPr>
                <a:spLocks/>
              </p:cNvSpPr>
              <p:nvPr/>
            </p:nvSpPr>
            <p:spPr bwMode="auto">
              <a:xfrm>
                <a:off x="2567" y="2665"/>
                <a:ext cx="435" cy="6"/>
              </a:xfrm>
              <a:custGeom>
                <a:avLst/>
                <a:gdLst/>
                <a:ahLst/>
                <a:cxnLst>
                  <a:cxn ang="0">
                    <a:pos x="435" y="2"/>
                  </a:cxn>
                  <a:cxn ang="0">
                    <a:pos x="435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435" y="6"/>
                  </a:cxn>
                  <a:cxn ang="0">
                    <a:pos x="435" y="2"/>
                  </a:cxn>
                </a:cxnLst>
                <a:rect l="0" t="0" r="r" b="b"/>
                <a:pathLst>
                  <a:path w="435" h="6">
                    <a:moveTo>
                      <a:pt x="435" y="2"/>
                    </a:moveTo>
                    <a:lnTo>
                      <a:pt x="435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435" y="6"/>
                    </a:lnTo>
                    <a:lnTo>
                      <a:pt x="435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56" name="Freeform 123"/>
              <p:cNvSpPr>
                <a:spLocks/>
              </p:cNvSpPr>
              <p:nvPr/>
            </p:nvSpPr>
            <p:spPr bwMode="auto">
              <a:xfrm>
                <a:off x="2575" y="2222"/>
                <a:ext cx="435" cy="8"/>
              </a:xfrm>
              <a:custGeom>
                <a:avLst/>
                <a:gdLst/>
                <a:ahLst/>
                <a:cxnLst>
                  <a:cxn ang="0">
                    <a:pos x="435" y="4"/>
                  </a:cxn>
                  <a:cxn ang="0">
                    <a:pos x="435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435" y="8"/>
                  </a:cxn>
                  <a:cxn ang="0">
                    <a:pos x="435" y="4"/>
                  </a:cxn>
                </a:cxnLst>
                <a:rect l="0" t="0" r="r" b="b"/>
                <a:pathLst>
                  <a:path w="435" h="8">
                    <a:moveTo>
                      <a:pt x="435" y="4"/>
                    </a:moveTo>
                    <a:lnTo>
                      <a:pt x="435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435" y="8"/>
                    </a:lnTo>
                    <a:lnTo>
                      <a:pt x="435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57" name="Freeform 124"/>
              <p:cNvSpPr>
                <a:spLocks/>
              </p:cNvSpPr>
              <p:nvPr/>
            </p:nvSpPr>
            <p:spPr bwMode="auto">
              <a:xfrm>
                <a:off x="2567" y="2665"/>
                <a:ext cx="435" cy="6"/>
              </a:xfrm>
              <a:custGeom>
                <a:avLst/>
                <a:gdLst/>
                <a:ahLst/>
                <a:cxnLst>
                  <a:cxn ang="0">
                    <a:pos x="435" y="4"/>
                  </a:cxn>
                  <a:cxn ang="0">
                    <a:pos x="435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435" y="6"/>
                  </a:cxn>
                  <a:cxn ang="0">
                    <a:pos x="435" y="4"/>
                  </a:cxn>
                </a:cxnLst>
                <a:rect l="0" t="0" r="r" b="b"/>
                <a:pathLst>
                  <a:path w="435" h="6">
                    <a:moveTo>
                      <a:pt x="435" y="4"/>
                    </a:moveTo>
                    <a:lnTo>
                      <a:pt x="435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435" y="6"/>
                    </a:lnTo>
                    <a:lnTo>
                      <a:pt x="435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58" name="Freeform 125"/>
              <p:cNvSpPr>
                <a:spLocks/>
              </p:cNvSpPr>
              <p:nvPr/>
            </p:nvSpPr>
            <p:spPr bwMode="auto">
              <a:xfrm>
                <a:off x="2567" y="2867"/>
                <a:ext cx="435" cy="6"/>
              </a:xfrm>
              <a:custGeom>
                <a:avLst/>
                <a:gdLst/>
                <a:ahLst/>
                <a:cxnLst>
                  <a:cxn ang="0">
                    <a:pos x="435" y="4"/>
                  </a:cxn>
                  <a:cxn ang="0">
                    <a:pos x="435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435" y="6"/>
                  </a:cxn>
                  <a:cxn ang="0">
                    <a:pos x="435" y="4"/>
                  </a:cxn>
                </a:cxnLst>
                <a:rect l="0" t="0" r="r" b="b"/>
                <a:pathLst>
                  <a:path w="435" h="6">
                    <a:moveTo>
                      <a:pt x="435" y="4"/>
                    </a:moveTo>
                    <a:lnTo>
                      <a:pt x="435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435" y="6"/>
                    </a:lnTo>
                    <a:lnTo>
                      <a:pt x="435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59" name="Freeform 126"/>
              <p:cNvSpPr>
                <a:spLocks/>
              </p:cNvSpPr>
              <p:nvPr/>
            </p:nvSpPr>
            <p:spPr bwMode="auto">
              <a:xfrm>
                <a:off x="2606" y="2024"/>
                <a:ext cx="8" cy="202"/>
              </a:xfrm>
              <a:custGeom>
                <a:avLst/>
                <a:gdLst/>
                <a:ahLst/>
                <a:cxnLst>
                  <a:cxn ang="0">
                    <a:pos x="4" y="202"/>
                  </a:cxn>
                  <a:cxn ang="0">
                    <a:pos x="8" y="202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202"/>
                  </a:cxn>
                  <a:cxn ang="0">
                    <a:pos x="4" y="202"/>
                  </a:cxn>
                </a:cxnLst>
                <a:rect l="0" t="0" r="r" b="b"/>
                <a:pathLst>
                  <a:path w="8" h="202">
                    <a:moveTo>
                      <a:pt x="4" y="202"/>
                    </a:moveTo>
                    <a:lnTo>
                      <a:pt x="8" y="202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202"/>
                    </a:lnTo>
                    <a:lnTo>
                      <a:pt x="4" y="2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0" name="Freeform 127"/>
              <p:cNvSpPr>
                <a:spLocks/>
              </p:cNvSpPr>
              <p:nvPr/>
            </p:nvSpPr>
            <p:spPr bwMode="auto">
              <a:xfrm>
                <a:off x="2600" y="2466"/>
                <a:ext cx="6" cy="203"/>
              </a:xfrm>
              <a:custGeom>
                <a:avLst/>
                <a:gdLst/>
                <a:ahLst/>
                <a:cxnLst>
                  <a:cxn ang="0">
                    <a:pos x="2" y="203"/>
                  </a:cxn>
                  <a:cxn ang="0">
                    <a:pos x="6" y="203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203"/>
                  </a:cxn>
                  <a:cxn ang="0">
                    <a:pos x="2" y="203"/>
                  </a:cxn>
                </a:cxnLst>
                <a:rect l="0" t="0" r="r" b="b"/>
                <a:pathLst>
                  <a:path w="6" h="203">
                    <a:moveTo>
                      <a:pt x="2" y="203"/>
                    </a:moveTo>
                    <a:lnTo>
                      <a:pt x="6" y="203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03"/>
                    </a:lnTo>
                    <a:lnTo>
                      <a:pt x="2" y="20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1" name="Freeform 128"/>
              <p:cNvSpPr>
                <a:spLocks/>
              </p:cNvSpPr>
              <p:nvPr/>
            </p:nvSpPr>
            <p:spPr bwMode="auto">
              <a:xfrm>
                <a:off x="2600" y="2667"/>
                <a:ext cx="6" cy="204"/>
              </a:xfrm>
              <a:custGeom>
                <a:avLst/>
                <a:gdLst/>
                <a:ahLst/>
                <a:cxnLst>
                  <a:cxn ang="0">
                    <a:pos x="2" y="204"/>
                  </a:cxn>
                  <a:cxn ang="0">
                    <a:pos x="6" y="204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204"/>
                  </a:cxn>
                  <a:cxn ang="0">
                    <a:pos x="2" y="204"/>
                  </a:cxn>
                </a:cxnLst>
                <a:rect l="0" t="0" r="r" b="b"/>
                <a:pathLst>
                  <a:path w="6" h="204">
                    <a:moveTo>
                      <a:pt x="2" y="204"/>
                    </a:moveTo>
                    <a:lnTo>
                      <a:pt x="6" y="204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04"/>
                    </a:lnTo>
                    <a:lnTo>
                      <a:pt x="2" y="2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2" name="Freeform 129"/>
              <p:cNvSpPr>
                <a:spLocks/>
              </p:cNvSpPr>
              <p:nvPr/>
            </p:nvSpPr>
            <p:spPr bwMode="auto">
              <a:xfrm>
                <a:off x="2648" y="2024"/>
                <a:ext cx="8" cy="202"/>
              </a:xfrm>
              <a:custGeom>
                <a:avLst/>
                <a:gdLst/>
                <a:ahLst/>
                <a:cxnLst>
                  <a:cxn ang="0">
                    <a:pos x="4" y="202"/>
                  </a:cxn>
                  <a:cxn ang="0">
                    <a:pos x="8" y="202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202"/>
                  </a:cxn>
                  <a:cxn ang="0">
                    <a:pos x="4" y="202"/>
                  </a:cxn>
                </a:cxnLst>
                <a:rect l="0" t="0" r="r" b="b"/>
                <a:pathLst>
                  <a:path w="8" h="202">
                    <a:moveTo>
                      <a:pt x="4" y="202"/>
                    </a:moveTo>
                    <a:lnTo>
                      <a:pt x="8" y="202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202"/>
                    </a:lnTo>
                    <a:lnTo>
                      <a:pt x="4" y="2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3" name="Freeform 130"/>
              <p:cNvSpPr>
                <a:spLocks/>
              </p:cNvSpPr>
              <p:nvPr/>
            </p:nvSpPr>
            <p:spPr bwMode="auto">
              <a:xfrm>
                <a:off x="2642" y="2466"/>
                <a:ext cx="6" cy="203"/>
              </a:xfrm>
              <a:custGeom>
                <a:avLst/>
                <a:gdLst/>
                <a:ahLst/>
                <a:cxnLst>
                  <a:cxn ang="0">
                    <a:pos x="2" y="203"/>
                  </a:cxn>
                  <a:cxn ang="0">
                    <a:pos x="6" y="203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203"/>
                  </a:cxn>
                  <a:cxn ang="0">
                    <a:pos x="2" y="203"/>
                  </a:cxn>
                </a:cxnLst>
                <a:rect l="0" t="0" r="r" b="b"/>
                <a:pathLst>
                  <a:path w="6" h="203">
                    <a:moveTo>
                      <a:pt x="2" y="203"/>
                    </a:moveTo>
                    <a:lnTo>
                      <a:pt x="6" y="203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03"/>
                    </a:lnTo>
                    <a:lnTo>
                      <a:pt x="2" y="20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4" name="Freeform 131"/>
              <p:cNvSpPr>
                <a:spLocks/>
              </p:cNvSpPr>
              <p:nvPr/>
            </p:nvSpPr>
            <p:spPr bwMode="auto">
              <a:xfrm>
                <a:off x="2642" y="2667"/>
                <a:ext cx="6" cy="204"/>
              </a:xfrm>
              <a:custGeom>
                <a:avLst/>
                <a:gdLst/>
                <a:ahLst/>
                <a:cxnLst>
                  <a:cxn ang="0">
                    <a:pos x="2" y="204"/>
                  </a:cxn>
                  <a:cxn ang="0">
                    <a:pos x="6" y="204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204"/>
                  </a:cxn>
                  <a:cxn ang="0">
                    <a:pos x="2" y="204"/>
                  </a:cxn>
                </a:cxnLst>
                <a:rect l="0" t="0" r="r" b="b"/>
                <a:pathLst>
                  <a:path w="6" h="204">
                    <a:moveTo>
                      <a:pt x="2" y="204"/>
                    </a:moveTo>
                    <a:lnTo>
                      <a:pt x="6" y="204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04"/>
                    </a:lnTo>
                    <a:lnTo>
                      <a:pt x="2" y="2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5" name="Freeform 132"/>
              <p:cNvSpPr>
                <a:spLocks/>
              </p:cNvSpPr>
              <p:nvPr/>
            </p:nvSpPr>
            <p:spPr bwMode="auto">
              <a:xfrm>
                <a:off x="2696" y="2024"/>
                <a:ext cx="6" cy="202"/>
              </a:xfrm>
              <a:custGeom>
                <a:avLst/>
                <a:gdLst/>
                <a:ahLst/>
                <a:cxnLst>
                  <a:cxn ang="0">
                    <a:pos x="2" y="202"/>
                  </a:cxn>
                  <a:cxn ang="0">
                    <a:pos x="6" y="202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202"/>
                  </a:cxn>
                  <a:cxn ang="0">
                    <a:pos x="2" y="202"/>
                  </a:cxn>
                </a:cxnLst>
                <a:rect l="0" t="0" r="r" b="b"/>
                <a:pathLst>
                  <a:path w="6" h="202">
                    <a:moveTo>
                      <a:pt x="2" y="202"/>
                    </a:moveTo>
                    <a:lnTo>
                      <a:pt x="6" y="20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02"/>
                    </a:lnTo>
                    <a:lnTo>
                      <a:pt x="2" y="2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6" name="Freeform 133"/>
              <p:cNvSpPr>
                <a:spLocks/>
              </p:cNvSpPr>
              <p:nvPr/>
            </p:nvSpPr>
            <p:spPr bwMode="auto">
              <a:xfrm>
                <a:off x="2689" y="2466"/>
                <a:ext cx="5" cy="203"/>
              </a:xfrm>
              <a:custGeom>
                <a:avLst/>
                <a:gdLst/>
                <a:ahLst/>
                <a:cxnLst>
                  <a:cxn ang="0">
                    <a:pos x="3" y="203"/>
                  </a:cxn>
                  <a:cxn ang="0">
                    <a:pos x="5" y="203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203"/>
                  </a:cxn>
                  <a:cxn ang="0">
                    <a:pos x="3" y="203"/>
                  </a:cxn>
                </a:cxnLst>
                <a:rect l="0" t="0" r="r" b="b"/>
                <a:pathLst>
                  <a:path w="5" h="203">
                    <a:moveTo>
                      <a:pt x="3" y="203"/>
                    </a:moveTo>
                    <a:lnTo>
                      <a:pt x="5" y="203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203"/>
                    </a:lnTo>
                    <a:lnTo>
                      <a:pt x="3" y="20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7" name="Freeform 134"/>
              <p:cNvSpPr>
                <a:spLocks/>
              </p:cNvSpPr>
              <p:nvPr/>
            </p:nvSpPr>
            <p:spPr bwMode="auto">
              <a:xfrm>
                <a:off x="2689" y="2667"/>
                <a:ext cx="5" cy="204"/>
              </a:xfrm>
              <a:custGeom>
                <a:avLst/>
                <a:gdLst/>
                <a:ahLst/>
                <a:cxnLst>
                  <a:cxn ang="0">
                    <a:pos x="3" y="204"/>
                  </a:cxn>
                  <a:cxn ang="0">
                    <a:pos x="5" y="204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204"/>
                  </a:cxn>
                  <a:cxn ang="0">
                    <a:pos x="3" y="204"/>
                  </a:cxn>
                </a:cxnLst>
                <a:rect l="0" t="0" r="r" b="b"/>
                <a:pathLst>
                  <a:path w="5" h="204">
                    <a:moveTo>
                      <a:pt x="3" y="204"/>
                    </a:moveTo>
                    <a:lnTo>
                      <a:pt x="5" y="204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204"/>
                    </a:lnTo>
                    <a:lnTo>
                      <a:pt x="3" y="2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8" name="Freeform 135"/>
              <p:cNvSpPr>
                <a:spLocks/>
              </p:cNvSpPr>
              <p:nvPr/>
            </p:nvSpPr>
            <p:spPr bwMode="auto">
              <a:xfrm>
                <a:off x="2881" y="2024"/>
                <a:ext cx="8" cy="202"/>
              </a:xfrm>
              <a:custGeom>
                <a:avLst/>
                <a:gdLst/>
                <a:ahLst/>
                <a:cxnLst>
                  <a:cxn ang="0">
                    <a:pos x="4" y="202"/>
                  </a:cxn>
                  <a:cxn ang="0">
                    <a:pos x="8" y="202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202"/>
                  </a:cxn>
                  <a:cxn ang="0">
                    <a:pos x="4" y="202"/>
                  </a:cxn>
                </a:cxnLst>
                <a:rect l="0" t="0" r="r" b="b"/>
                <a:pathLst>
                  <a:path w="8" h="202">
                    <a:moveTo>
                      <a:pt x="4" y="202"/>
                    </a:moveTo>
                    <a:lnTo>
                      <a:pt x="8" y="202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202"/>
                    </a:lnTo>
                    <a:lnTo>
                      <a:pt x="4" y="2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9" name="Freeform 136"/>
              <p:cNvSpPr>
                <a:spLocks/>
              </p:cNvSpPr>
              <p:nvPr/>
            </p:nvSpPr>
            <p:spPr bwMode="auto">
              <a:xfrm>
                <a:off x="2875" y="2466"/>
                <a:ext cx="6" cy="203"/>
              </a:xfrm>
              <a:custGeom>
                <a:avLst/>
                <a:gdLst/>
                <a:ahLst/>
                <a:cxnLst>
                  <a:cxn ang="0">
                    <a:pos x="2" y="203"/>
                  </a:cxn>
                  <a:cxn ang="0">
                    <a:pos x="6" y="203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203"/>
                  </a:cxn>
                  <a:cxn ang="0">
                    <a:pos x="2" y="203"/>
                  </a:cxn>
                </a:cxnLst>
                <a:rect l="0" t="0" r="r" b="b"/>
                <a:pathLst>
                  <a:path w="6" h="203">
                    <a:moveTo>
                      <a:pt x="2" y="203"/>
                    </a:moveTo>
                    <a:lnTo>
                      <a:pt x="6" y="203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03"/>
                    </a:lnTo>
                    <a:lnTo>
                      <a:pt x="2" y="20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70" name="Freeform 137"/>
              <p:cNvSpPr>
                <a:spLocks/>
              </p:cNvSpPr>
              <p:nvPr/>
            </p:nvSpPr>
            <p:spPr bwMode="auto">
              <a:xfrm>
                <a:off x="2875" y="2667"/>
                <a:ext cx="6" cy="204"/>
              </a:xfrm>
              <a:custGeom>
                <a:avLst/>
                <a:gdLst/>
                <a:ahLst/>
                <a:cxnLst>
                  <a:cxn ang="0">
                    <a:pos x="2" y="204"/>
                  </a:cxn>
                  <a:cxn ang="0">
                    <a:pos x="6" y="204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204"/>
                  </a:cxn>
                  <a:cxn ang="0">
                    <a:pos x="2" y="204"/>
                  </a:cxn>
                </a:cxnLst>
                <a:rect l="0" t="0" r="r" b="b"/>
                <a:pathLst>
                  <a:path w="6" h="204">
                    <a:moveTo>
                      <a:pt x="2" y="204"/>
                    </a:moveTo>
                    <a:lnTo>
                      <a:pt x="6" y="204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04"/>
                    </a:lnTo>
                    <a:lnTo>
                      <a:pt x="2" y="2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71" name="Freeform 138"/>
              <p:cNvSpPr>
                <a:spLocks/>
              </p:cNvSpPr>
              <p:nvPr/>
            </p:nvSpPr>
            <p:spPr bwMode="auto">
              <a:xfrm>
                <a:off x="2929" y="2024"/>
                <a:ext cx="6" cy="202"/>
              </a:xfrm>
              <a:custGeom>
                <a:avLst/>
                <a:gdLst/>
                <a:ahLst/>
                <a:cxnLst>
                  <a:cxn ang="0">
                    <a:pos x="2" y="202"/>
                  </a:cxn>
                  <a:cxn ang="0">
                    <a:pos x="6" y="202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202"/>
                  </a:cxn>
                  <a:cxn ang="0">
                    <a:pos x="2" y="202"/>
                  </a:cxn>
                </a:cxnLst>
                <a:rect l="0" t="0" r="r" b="b"/>
                <a:pathLst>
                  <a:path w="6" h="202">
                    <a:moveTo>
                      <a:pt x="2" y="202"/>
                    </a:moveTo>
                    <a:lnTo>
                      <a:pt x="6" y="20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02"/>
                    </a:lnTo>
                    <a:lnTo>
                      <a:pt x="2" y="2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72" name="Freeform 139"/>
              <p:cNvSpPr>
                <a:spLocks/>
              </p:cNvSpPr>
              <p:nvPr/>
            </p:nvSpPr>
            <p:spPr bwMode="auto">
              <a:xfrm>
                <a:off x="2921" y="2466"/>
                <a:ext cx="6" cy="203"/>
              </a:xfrm>
              <a:custGeom>
                <a:avLst/>
                <a:gdLst/>
                <a:ahLst/>
                <a:cxnLst>
                  <a:cxn ang="0">
                    <a:pos x="4" y="203"/>
                  </a:cxn>
                  <a:cxn ang="0">
                    <a:pos x="6" y="203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203"/>
                  </a:cxn>
                  <a:cxn ang="0">
                    <a:pos x="4" y="203"/>
                  </a:cxn>
                </a:cxnLst>
                <a:rect l="0" t="0" r="r" b="b"/>
                <a:pathLst>
                  <a:path w="6" h="203">
                    <a:moveTo>
                      <a:pt x="4" y="203"/>
                    </a:moveTo>
                    <a:lnTo>
                      <a:pt x="6" y="203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03"/>
                    </a:lnTo>
                    <a:lnTo>
                      <a:pt x="4" y="20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73" name="Freeform 140"/>
              <p:cNvSpPr>
                <a:spLocks/>
              </p:cNvSpPr>
              <p:nvPr/>
            </p:nvSpPr>
            <p:spPr bwMode="auto">
              <a:xfrm>
                <a:off x="2921" y="2667"/>
                <a:ext cx="6" cy="204"/>
              </a:xfrm>
              <a:custGeom>
                <a:avLst/>
                <a:gdLst/>
                <a:ahLst/>
                <a:cxnLst>
                  <a:cxn ang="0">
                    <a:pos x="4" y="204"/>
                  </a:cxn>
                  <a:cxn ang="0">
                    <a:pos x="6" y="204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204"/>
                  </a:cxn>
                  <a:cxn ang="0">
                    <a:pos x="4" y="204"/>
                  </a:cxn>
                </a:cxnLst>
                <a:rect l="0" t="0" r="r" b="b"/>
                <a:pathLst>
                  <a:path w="6" h="204">
                    <a:moveTo>
                      <a:pt x="4" y="204"/>
                    </a:moveTo>
                    <a:lnTo>
                      <a:pt x="6" y="204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04"/>
                    </a:lnTo>
                    <a:lnTo>
                      <a:pt x="4" y="2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74" name="Freeform 141"/>
              <p:cNvSpPr>
                <a:spLocks/>
              </p:cNvSpPr>
              <p:nvPr/>
            </p:nvSpPr>
            <p:spPr bwMode="auto">
              <a:xfrm>
                <a:off x="2975" y="2024"/>
                <a:ext cx="6" cy="202"/>
              </a:xfrm>
              <a:custGeom>
                <a:avLst/>
                <a:gdLst/>
                <a:ahLst/>
                <a:cxnLst>
                  <a:cxn ang="0">
                    <a:pos x="4" y="202"/>
                  </a:cxn>
                  <a:cxn ang="0">
                    <a:pos x="6" y="202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202"/>
                  </a:cxn>
                  <a:cxn ang="0">
                    <a:pos x="4" y="202"/>
                  </a:cxn>
                </a:cxnLst>
                <a:rect l="0" t="0" r="r" b="b"/>
                <a:pathLst>
                  <a:path w="6" h="202">
                    <a:moveTo>
                      <a:pt x="4" y="202"/>
                    </a:moveTo>
                    <a:lnTo>
                      <a:pt x="6" y="20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02"/>
                    </a:lnTo>
                    <a:lnTo>
                      <a:pt x="4" y="2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75" name="Freeform 142"/>
              <p:cNvSpPr>
                <a:spLocks/>
              </p:cNvSpPr>
              <p:nvPr/>
            </p:nvSpPr>
            <p:spPr bwMode="auto">
              <a:xfrm>
                <a:off x="2968" y="2466"/>
                <a:ext cx="5" cy="203"/>
              </a:xfrm>
              <a:custGeom>
                <a:avLst/>
                <a:gdLst/>
                <a:ahLst/>
                <a:cxnLst>
                  <a:cxn ang="0">
                    <a:pos x="3" y="203"/>
                  </a:cxn>
                  <a:cxn ang="0">
                    <a:pos x="5" y="203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203"/>
                  </a:cxn>
                  <a:cxn ang="0">
                    <a:pos x="3" y="203"/>
                  </a:cxn>
                </a:cxnLst>
                <a:rect l="0" t="0" r="r" b="b"/>
                <a:pathLst>
                  <a:path w="5" h="203">
                    <a:moveTo>
                      <a:pt x="3" y="203"/>
                    </a:moveTo>
                    <a:lnTo>
                      <a:pt x="5" y="203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203"/>
                    </a:lnTo>
                    <a:lnTo>
                      <a:pt x="3" y="20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76" name="Freeform 143"/>
              <p:cNvSpPr>
                <a:spLocks/>
              </p:cNvSpPr>
              <p:nvPr/>
            </p:nvSpPr>
            <p:spPr bwMode="auto">
              <a:xfrm>
                <a:off x="2968" y="2667"/>
                <a:ext cx="5" cy="204"/>
              </a:xfrm>
              <a:custGeom>
                <a:avLst/>
                <a:gdLst/>
                <a:ahLst/>
                <a:cxnLst>
                  <a:cxn ang="0">
                    <a:pos x="3" y="204"/>
                  </a:cxn>
                  <a:cxn ang="0">
                    <a:pos x="5" y="204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204"/>
                  </a:cxn>
                  <a:cxn ang="0">
                    <a:pos x="3" y="204"/>
                  </a:cxn>
                </a:cxnLst>
                <a:rect l="0" t="0" r="r" b="b"/>
                <a:pathLst>
                  <a:path w="5" h="204">
                    <a:moveTo>
                      <a:pt x="3" y="204"/>
                    </a:moveTo>
                    <a:lnTo>
                      <a:pt x="5" y="204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204"/>
                    </a:lnTo>
                    <a:lnTo>
                      <a:pt x="3" y="2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77" name="Freeform 144"/>
              <p:cNvSpPr>
                <a:spLocks/>
              </p:cNvSpPr>
              <p:nvPr/>
            </p:nvSpPr>
            <p:spPr bwMode="auto">
              <a:xfrm>
                <a:off x="2742" y="2024"/>
                <a:ext cx="6" cy="202"/>
              </a:xfrm>
              <a:custGeom>
                <a:avLst/>
                <a:gdLst/>
                <a:ahLst/>
                <a:cxnLst>
                  <a:cxn ang="0">
                    <a:pos x="2" y="202"/>
                  </a:cxn>
                  <a:cxn ang="0">
                    <a:pos x="6" y="202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202"/>
                  </a:cxn>
                  <a:cxn ang="0">
                    <a:pos x="2" y="202"/>
                  </a:cxn>
                </a:cxnLst>
                <a:rect l="0" t="0" r="r" b="b"/>
                <a:pathLst>
                  <a:path w="6" h="202">
                    <a:moveTo>
                      <a:pt x="2" y="202"/>
                    </a:moveTo>
                    <a:lnTo>
                      <a:pt x="6" y="20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02"/>
                    </a:lnTo>
                    <a:lnTo>
                      <a:pt x="2" y="2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78" name="Freeform 145"/>
              <p:cNvSpPr>
                <a:spLocks/>
              </p:cNvSpPr>
              <p:nvPr/>
            </p:nvSpPr>
            <p:spPr bwMode="auto">
              <a:xfrm>
                <a:off x="2735" y="2466"/>
                <a:ext cx="6" cy="203"/>
              </a:xfrm>
              <a:custGeom>
                <a:avLst/>
                <a:gdLst/>
                <a:ahLst/>
                <a:cxnLst>
                  <a:cxn ang="0">
                    <a:pos x="4" y="203"/>
                  </a:cxn>
                  <a:cxn ang="0">
                    <a:pos x="6" y="203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203"/>
                  </a:cxn>
                  <a:cxn ang="0">
                    <a:pos x="4" y="203"/>
                  </a:cxn>
                </a:cxnLst>
                <a:rect l="0" t="0" r="r" b="b"/>
                <a:pathLst>
                  <a:path w="6" h="203">
                    <a:moveTo>
                      <a:pt x="4" y="203"/>
                    </a:moveTo>
                    <a:lnTo>
                      <a:pt x="6" y="203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03"/>
                    </a:lnTo>
                    <a:lnTo>
                      <a:pt x="4" y="20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79" name="Freeform 146"/>
              <p:cNvSpPr>
                <a:spLocks/>
              </p:cNvSpPr>
              <p:nvPr/>
            </p:nvSpPr>
            <p:spPr bwMode="auto">
              <a:xfrm>
                <a:off x="2735" y="2667"/>
                <a:ext cx="6" cy="204"/>
              </a:xfrm>
              <a:custGeom>
                <a:avLst/>
                <a:gdLst/>
                <a:ahLst/>
                <a:cxnLst>
                  <a:cxn ang="0">
                    <a:pos x="4" y="204"/>
                  </a:cxn>
                  <a:cxn ang="0">
                    <a:pos x="6" y="204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204"/>
                  </a:cxn>
                  <a:cxn ang="0">
                    <a:pos x="4" y="204"/>
                  </a:cxn>
                </a:cxnLst>
                <a:rect l="0" t="0" r="r" b="b"/>
                <a:pathLst>
                  <a:path w="6" h="204">
                    <a:moveTo>
                      <a:pt x="4" y="204"/>
                    </a:moveTo>
                    <a:lnTo>
                      <a:pt x="6" y="204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04"/>
                    </a:lnTo>
                    <a:lnTo>
                      <a:pt x="4" y="2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0" name="Freeform 147"/>
              <p:cNvSpPr>
                <a:spLocks/>
              </p:cNvSpPr>
              <p:nvPr/>
            </p:nvSpPr>
            <p:spPr bwMode="auto">
              <a:xfrm>
                <a:off x="2789" y="2024"/>
                <a:ext cx="5" cy="202"/>
              </a:xfrm>
              <a:custGeom>
                <a:avLst/>
                <a:gdLst/>
                <a:ahLst/>
                <a:cxnLst>
                  <a:cxn ang="0">
                    <a:pos x="3" y="202"/>
                  </a:cxn>
                  <a:cxn ang="0">
                    <a:pos x="5" y="202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202"/>
                  </a:cxn>
                  <a:cxn ang="0">
                    <a:pos x="3" y="202"/>
                  </a:cxn>
                </a:cxnLst>
                <a:rect l="0" t="0" r="r" b="b"/>
                <a:pathLst>
                  <a:path w="5" h="202">
                    <a:moveTo>
                      <a:pt x="3" y="202"/>
                    </a:moveTo>
                    <a:lnTo>
                      <a:pt x="5" y="202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202"/>
                    </a:lnTo>
                    <a:lnTo>
                      <a:pt x="3" y="2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1" name="Freeform 148"/>
              <p:cNvSpPr>
                <a:spLocks/>
              </p:cNvSpPr>
              <p:nvPr/>
            </p:nvSpPr>
            <p:spPr bwMode="auto">
              <a:xfrm>
                <a:off x="2781" y="2466"/>
                <a:ext cx="8" cy="203"/>
              </a:xfrm>
              <a:custGeom>
                <a:avLst/>
                <a:gdLst/>
                <a:ahLst/>
                <a:cxnLst>
                  <a:cxn ang="0">
                    <a:pos x="4" y="203"/>
                  </a:cxn>
                  <a:cxn ang="0">
                    <a:pos x="8" y="203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203"/>
                  </a:cxn>
                  <a:cxn ang="0">
                    <a:pos x="4" y="203"/>
                  </a:cxn>
                </a:cxnLst>
                <a:rect l="0" t="0" r="r" b="b"/>
                <a:pathLst>
                  <a:path w="8" h="203">
                    <a:moveTo>
                      <a:pt x="4" y="203"/>
                    </a:moveTo>
                    <a:lnTo>
                      <a:pt x="8" y="203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203"/>
                    </a:lnTo>
                    <a:lnTo>
                      <a:pt x="4" y="20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2" name="Freeform 149"/>
              <p:cNvSpPr>
                <a:spLocks/>
              </p:cNvSpPr>
              <p:nvPr/>
            </p:nvSpPr>
            <p:spPr bwMode="auto">
              <a:xfrm>
                <a:off x="2781" y="2667"/>
                <a:ext cx="8" cy="204"/>
              </a:xfrm>
              <a:custGeom>
                <a:avLst/>
                <a:gdLst/>
                <a:ahLst/>
                <a:cxnLst>
                  <a:cxn ang="0">
                    <a:pos x="4" y="204"/>
                  </a:cxn>
                  <a:cxn ang="0">
                    <a:pos x="8" y="204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204"/>
                  </a:cxn>
                  <a:cxn ang="0">
                    <a:pos x="4" y="204"/>
                  </a:cxn>
                </a:cxnLst>
                <a:rect l="0" t="0" r="r" b="b"/>
                <a:pathLst>
                  <a:path w="8" h="204">
                    <a:moveTo>
                      <a:pt x="4" y="204"/>
                    </a:moveTo>
                    <a:lnTo>
                      <a:pt x="8" y="204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204"/>
                    </a:lnTo>
                    <a:lnTo>
                      <a:pt x="4" y="2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3" name="Freeform 150"/>
              <p:cNvSpPr>
                <a:spLocks/>
              </p:cNvSpPr>
              <p:nvPr/>
            </p:nvSpPr>
            <p:spPr bwMode="auto">
              <a:xfrm>
                <a:off x="2835" y="2024"/>
                <a:ext cx="7" cy="202"/>
              </a:xfrm>
              <a:custGeom>
                <a:avLst/>
                <a:gdLst/>
                <a:ahLst/>
                <a:cxnLst>
                  <a:cxn ang="0">
                    <a:pos x="4" y="202"/>
                  </a:cxn>
                  <a:cxn ang="0">
                    <a:pos x="7" y="202"/>
                  </a:cxn>
                  <a:cxn ang="0">
                    <a:pos x="7" y="0"/>
                  </a:cxn>
                  <a:cxn ang="0">
                    <a:pos x="0" y="0"/>
                  </a:cxn>
                  <a:cxn ang="0">
                    <a:pos x="0" y="202"/>
                  </a:cxn>
                  <a:cxn ang="0">
                    <a:pos x="4" y="202"/>
                  </a:cxn>
                </a:cxnLst>
                <a:rect l="0" t="0" r="r" b="b"/>
                <a:pathLst>
                  <a:path w="7" h="202">
                    <a:moveTo>
                      <a:pt x="4" y="202"/>
                    </a:moveTo>
                    <a:lnTo>
                      <a:pt x="7" y="202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202"/>
                    </a:lnTo>
                    <a:lnTo>
                      <a:pt x="4" y="2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4" name="Freeform 151"/>
              <p:cNvSpPr>
                <a:spLocks/>
              </p:cNvSpPr>
              <p:nvPr/>
            </p:nvSpPr>
            <p:spPr bwMode="auto">
              <a:xfrm>
                <a:off x="2827" y="2466"/>
                <a:ext cx="8" cy="203"/>
              </a:xfrm>
              <a:custGeom>
                <a:avLst/>
                <a:gdLst/>
                <a:ahLst/>
                <a:cxnLst>
                  <a:cxn ang="0">
                    <a:pos x="4" y="203"/>
                  </a:cxn>
                  <a:cxn ang="0">
                    <a:pos x="8" y="203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203"/>
                  </a:cxn>
                  <a:cxn ang="0">
                    <a:pos x="4" y="203"/>
                  </a:cxn>
                </a:cxnLst>
                <a:rect l="0" t="0" r="r" b="b"/>
                <a:pathLst>
                  <a:path w="8" h="203">
                    <a:moveTo>
                      <a:pt x="4" y="203"/>
                    </a:moveTo>
                    <a:lnTo>
                      <a:pt x="8" y="203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203"/>
                    </a:lnTo>
                    <a:lnTo>
                      <a:pt x="4" y="20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5" name="Freeform 152"/>
              <p:cNvSpPr>
                <a:spLocks/>
              </p:cNvSpPr>
              <p:nvPr/>
            </p:nvSpPr>
            <p:spPr bwMode="auto">
              <a:xfrm>
                <a:off x="2827" y="2667"/>
                <a:ext cx="8" cy="204"/>
              </a:xfrm>
              <a:custGeom>
                <a:avLst/>
                <a:gdLst/>
                <a:ahLst/>
                <a:cxnLst>
                  <a:cxn ang="0">
                    <a:pos x="4" y="204"/>
                  </a:cxn>
                  <a:cxn ang="0">
                    <a:pos x="8" y="204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204"/>
                  </a:cxn>
                  <a:cxn ang="0">
                    <a:pos x="4" y="204"/>
                  </a:cxn>
                </a:cxnLst>
                <a:rect l="0" t="0" r="r" b="b"/>
                <a:pathLst>
                  <a:path w="8" h="204">
                    <a:moveTo>
                      <a:pt x="4" y="204"/>
                    </a:moveTo>
                    <a:lnTo>
                      <a:pt x="8" y="204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204"/>
                    </a:lnTo>
                    <a:lnTo>
                      <a:pt x="4" y="2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6" name="Freeform 153"/>
              <p:cNvSpPr>
                <a:spLocks/>
              </p:cNvSpPr>
              <p:nvPr/>
            </p:nvSpPr>
            <p:spPr bwMode="auto">
              <a:xfrm>
                <a:off x="2575" y="1602"/>
                <a:ext cx="435" cy="6"/>
              </a:xfrm>
              <a:custGeom>
                <a:avLst/>
                <a:gdLst/>
                <a:ahLst/>
                <a:cxnLst>
                  <a:cxn ang="0">
                    <a:pos x="433" y="0"/>
                  </a:cxn>
                  <a:cxn ang="0">
                    <a:pos x="423" y="0"/>
                  </a:cxn>
                  <a:cxn ang="0">
                    <a:pos x="406" y="0"/>
                  </a:cxn>
                  <a:cxn ang="0">
                    <a:pos x="381" y="0"/>
                  </a:cxn>
                  <a:cxn ang="0">
                    <a:pos x="350" y="0"/>
                  </a:cxn>
                  <a:cxn ang="0">
                    <a:pos x="316" y="0"/>
                  </a:cxn>
                  <a:cxn ang="0">
                    <a:pos x="277" y="0"/>
                  </a:cxn>
                  <a:cxn ang="0">
                    <a:pos x="239" y="0"/>
                  </a:cxn>
                  <a:cxn ang="0">
                    <a:pos x="198" y="0"/>
                  </a:cxn>
                  <a:cxn ang="0">
                    <a:pos x="158" y="0"/>
                  </a:cxn>
                  <a:cxn ang="0">
                    <a:pos x="119" y="0"/>
                  </a:cxn>
                  <a:cxn ang="0">
                    <a:pos x="85" y="0"/>
                  </a:cxn>
                  <a:cxn ang="0">
                    <a:pos x="54" y="0"/>
                  </a:cxn>
                  <a:cxn ang="0">
                    <a:pos x="29" y="0"/>
                  </a:cxn>
                  <a:cxn ang="0">
                    <a:pos x="12" y="0"/>
                  </a:cxn>
                  <a:cxn ang="0">
                    <a:pos x="2" y="0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19" y="6"/>
                  </a:cxn>
                  <a:cxn ang="0">
                    <a:pos x="40" y="6"/>
                  </a:cxn>
                  <a:cxn ang="0">
                    <a:pos x="69" y="6"/>
                  </a:cxn>
                  <a:cxn ang="0">
                    <a:pos x="102" y="6"/>
                  </a:cxn>
                  <a:cxn ang="0">
                    <a:pos x="139" y="6"/>
                  </a:cxn>
                  <a:cxn ang="0">
                    <a:pos x="177" y="6"/>
                  </a:cxn>
                  <a:cxn ang="0">
                    <a:pos x="217" y="6"/>
                  </a:cxn>
                  <a:cxn ang="0">
                    <a:pos x="258" y="6"/>
                  </a:cxn>
                  <a:cxn ang="0">
                    <a:pos x="296" y="6"/>
                  </a:cxn>
                  <a:cxn ang="0">
                    <a:pos x="333" y="6"/>
                  </a:cxn>
                  <a:cxn ang="0">
                    <a:pos x="366" y="6"/>
                  </a:cxn>
                  <a:cxn ang="0">
                    <a:pos x="394" y="6"/>
                  </a:cxn>
                  <a:cxn ang="0">
                    <a:pos x="416" y="6"/>
                  </a:cxn>
                  <a:cxn ang="0">
                    <a:pos x="429" y="6"/>
                  </a:cxn>
                  <a:cxn ang="0">
                    <a:pos x="435" y="6"/>
                  </a:cxn>
                </a:cxnLst>
                <a:rect l="0" t="0" r="r" b="b"/>
                <a:pathLst>
                  <a:path w="435" h="6">
                    <a:moveTo>
                      <a:pt x="435" y="0"/>
                    </a:moveTo>
                    <a:lnTo>
                      <a:pt x="433" y="0"/>
                    </a:lnTo>
                    <a:lnTo>
                      <a:pt x="429" y="0"/>
                    </a:lnTo>
                    <a:lnTo>
                      <a:pt x="423" y="0"/>
                    </a:lnTo>
                    <a:lnTo>
                      <a:pt x="416" y="0"/>
                    </a:lnTo>
                    <a:lnTo>
                      <a:pt x="406" y="0"/>
                    </a:lnTo>
                    <a:lnTo>
                      <a:pt x="394" y="0"/>
                    </a:lnTo>
                    <a:lnTo>
                      <a:pt x="381" y="0"/>
                    </a:lnTo>
                    <a:lnTo>
                      <a:pt x="366" y="0"/>
                    </a:lnTo>
                    <a:lnTo>
                      <a:pt x="350" y="0"/>
                    </a:lnTo>
                    <a:lnTo>
                      <a:pt x="333" y="0"/>
                    </a:lnTo>
                    <a:lnTo>
                      <a:pt x="316" y="0"/>
                    </a:lnTo>
                    <a:lnTo>
                      <a:pt x="296" y="0"/>
                    </a:lnTo>
                    <a:lnTo>
                      <a:pt x="277" y="0"/>
                    </a:lnTo>
                    <a:lnTo>
                      <a:pt x="258" y="0"/>
                    </a:lnTo>
                    <a:lnTo>
                      <a:pt x="239" y="0"/>
                    </a:lnTo>
                    <a:lnTo>
                      <a:pt x="217" y="0"/>
                    </a:lnTo>
                    <a:lnTo>
                      <a:pt x="198" y="0"/>
                    </a:lnTo>
                    <a:lnTo>
                      <a:pt x="177" y="0"/>
                    </a:lnTo>
                    <a:lnTo>
                      <a:pt x="158" y="0"/>
                    </a:lnTo>
                    <a:lnTo>
                      <a:pt x="139" y="0"/>
                    </a:lnTo>
                    <a:lnTo>
                      <a:pt x="119" y="0"/>
                    </a:lnTo>
                    <a:lnTo>
                      <a:pt x="102" y="0"/>
                    </a:lnTo>
                    <a:lnTo>
                      <a:pt x="85" y="0"/>
                    </a:lnTo>
                    <a:lnTo>
                      <a:pt x="69" y="0"/>
                    </a:lnTo>
                    <a:lnTo>
                      <a:pt x="54" y="0"/>
                    </a:lnTo>
                    <a:lnTo>
                      <a:pt x="40" y="0"/>
                    </a:lnTo>
                    <a:lnTo>
                      <a:pt x="29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9" y="6"/>
                    </a:lnTo>
                    <a:lnTo>
                      <a:pt x="29" y="6"/>
                    </a:lnTo>
                    <a:lnTo>
                      <a:pt x="40" y="6"/>
                    </a:lnTo>
                    <a:lnTo>
                      <a:pt x="54" y="6"/>
                    </a:lnTo>
                    <a:lnTo>
                      <a:pt x="69" y="6"/>
                    </a:lnTo>
                    <a:lnTo>
                      <a:pt x="85" y="6"/>
                    </a:lnTo>
                    <a:lnTo>
                      <a:pt x="102" y="6"/>
                    </a:lnTo>
                    <a:lnTo>
                      <a:pt x="119" y="6"/>
                    </a:lnTo>
                    <a:lnTo>
                      <a:pt x="139" y="6"/>
                    </a:lnTo>
                    <a:lnTo>
                      <a:pt x="158" y="6"/>
                    </a:lnTo>
                    <a:lnTo>
                      <a:pt x="177" y="6"/>
                    </a:lnTo>
                    <a:lnTo>
                      <a:pt x="198" y="6"/>
                    </a:lnTo>
                    <a:lnTo>
                      <a:pt x="217" y="6"/>
                    </a:lnTo>
                    <a:lnTo>
                      <a:pt x="239" y="6"/>
                    </a:lnTo>
                    <a:lnTo>
                      <a:pt x="258" y="6"/>
                    </a:lnTo>
                    <a:lnTo>
                      <a:pt x="277" y="6"/>
                    </a:lnTo>
                    <a:lnTo>
                      <a:pt x="296" y="6"/>
                    </a:lnTo>
                    <a:lnTo>
                      <a:pt x="316" y="6"/>
                    </a:lnTo>
                    <a:lnTo>
                      <a:pt x="333" y="6"/>
                    </a:lnTo>
                    <a:lnTo>
                      <a:pt x="350" y="6"/>
                    </a:lnTo>
                    <a:lnTo>
                      <a:pt x="366" y="6"/>
                    </a:lnTo>
                    <a:lnTo>
                      <a:pt x="381" y="6"/>
                    </a:lnTo>
                    <a:lnTo>
                      <a:pt x="394" y="6"/>
                    </a:lnTo>
                    <a:lnTo>
                      <a:pt x="406" y="6"/>
                    </a:lnTo>
                    <a:lnTo>
                      <a:pt x="416" y="6"/>
                    </a:lnTo>
                    <a:lnTo>
                      <a:pt x="423" y="6"/>
                    </a:lnTo>
                    <a:lnTo>
                      <a:pt x="429" y="6"/>
                    </a:lnTo>
                    <a:lnTo>
                      <a:pt x="433" y="6"/>
                    </a:lnTo>
                    <a:lnTo>
                      <a:pt x="435" y="6"/>
                    </a:lnTo>
                    <a:lnTo>
                      <a:pt x="43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7" name="Freeform 154"/>
              <p:cNvSpPr>
                <a:spLocks/>
              </p:cNvSpPr>
              <p:nvPr/>
            </p:nvSpPr>
            <p:spPr bwMode="auto">
              <a:xfrm>
                <a:off x="2579" y="1803"/>
                <a:ext cx="431" cy="8"/>
              </a:xfrm>
              <a:custGeom>
                <a:avLst/>
                <a:gdLst/>
                <a:ahLst/>
                <a:cxnLst>
                  <a:cxn ang="0">
                    <a:pos x="431" y="4"/>
                  </a:cxn>
                  <a:cxn ang="0">
                    <a:pos x="431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431" y="8"/>
                  </a:cxn>
                  <a:cxn ang="0">
                    <a:pos x="431" y="4"/>
                  </a:cxn>
                </a:cxnLst>
                <a:rect l="0" t="0" r="r" b="b"/>
                <a:pathLst>
                  <a:path w="431" h="8">
                    <a:moveTo>
                      <a:pt x="431" y="4"/>
                    </a:moveTo>
                    <a:lnTo>
                      <a:pt x="431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431" y="8"/>
                    </a:lnTo>
                    <a:lnTo>
                      <a:pt x="431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8" name="Freeform 155"/>
              <p:cNvSpPr>
                <a:spLocks/>
              </p:cNvSpPr>
              <p:nvPr/>
            </p:nvSpPr>
            <p:spPr bwMode="auto">
              <a:xfrm>
                <a:off x="2602" y="1606"/>
                <a:ext cx="8" cy="201"/>
              </a:xfrm>
              <a:custGeom>
                <a:avLst/>
                <a:gdLst/>
                <a:ahLst/>
                <a:cxnLst>
                  <a:cxn ang="0">
                    <a:pos x="4" y="201"/>
                  </a:cxn>
                  <a:cxn ang="0">
                    <a:pos x="8" y="201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201"/>
                  </a:cxn>
                  <a:cxn ang="0">
                    <a:pos x="4" y="201"/>
                  </a:cxn>
                </a:cxnLst>
                <a:rect l="0" t="0" r="r" b="b"/>
                <a:pathLst>
                  <a:path w="8" h="201">
                    <a:moveTo>
                      <a:pt x="4" y="201"/>
                    </a:moveTo>
                    <a:lnTo>
                      <a:pt x="8" y="201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201"/>
                    </a:lnTo>
                    <a:lnTo>
                      <a:pt x="4" y="2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9" name="Freeform 156"/>
              <p:cNvSpPr>
                <a:spLocks/>
              </p:cNvSpPr>
              <p:nvPr/>
            </p:nvSpPr>
            <p:spPr bwMode="auto">
              <a:xfrm>
                <a:off x="2648" y="1606"/>
                <a:ext cx="8" cy="201"/>
              </a:xfrm>
              <a:custGeom>
                <a:avLst/>
                <a:gdLst/>
                <a:ahLst/>
                <a:cxnLst>
                  <a:cxn ang="0">
                    <a:pos x="4" y="201"/>
                  </a:cxn>
                  <a:cxn ang="0">
                    <a:pos x="8" y="201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201"/>
                  </a:cxn>
                  <a:cxn ang="0">
                    <a:pos x="4" y="201"/>
                  </a:cxn>
                </a:cxnLst>
                <a:rect l="0" t="0" r="r" b="b"/>
                <a:pathLst>
                  <a:path w="8" h="201">
                    <a:moveTo>
                      <a:pt x="4" y="201"/>
                    </a:moveTo>
                    <a:lnTo>
                      <a:pt x="8" y="201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201"/>
                    </a:lnTo>
                    <a:lnTo>
                      <a:pt x="4" y="2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0" name="Freeform 157"/>
              <p:cNvSpPr>
                <a:spLocks/>
              </p:cNvSpPr>
              <p:nvPr/>
            </p:nvSpPr>
            <p:spPr bwMode="auto">
              <a:xfrm>
                <a:off x="2696" y="1606"/>
                <a:ext cx="6" cy="201"/>
              </a:xfrm>
              <a:custGeom>
                <a:avLst/>
                <a:gdLst/>
                <a:ahLst/>
                <a:cxnLst>
                  <a:cxn ang="0">
                    <a:pos x="2" y="201"/>
                  </a:cxn>
                  <a:cxn ang="0">
                    <a:pos x="6" y="201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201"/>
                  </a:cxn>
                  <a:cxn ang="0">
                    <a:pos x="2" y="201"/>
                  </a:cxn>
                </a:cxnLst>
                <a:rect l="0" t="0" r="r" b="b"/>
                <a:pathLst>
                  <a:path w="6" h="201">
                    <a:moveTo>
                      <a:pt x="2" y="201"/>
                    </a:moveTo>
                    <a:lnTo>
                      <a:pt x="6" y="201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01"/>
                    </a:lnTo>
                    <a:lnTo>
                      <a:pt x="2" y="2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1" name="Freeform 158"/>
              <p:cNvSpPr>
                <a:spLocks/>
              </p:cNvSpPr>
              <p:nvPr/>
            </p:nvSpPr>
            <p:spPr bwMode="auto">
              <a:xfrm>
                <a:off x="2881" y="1606"/>
                <a:ext cx="8" cy="201"/>
              </a:xfrm>
              <a:custGeom>
                <a:avLst/>
                <a:gdLst/>
                <a:ahLst/>
                <a:cxnLst>
                  <a:cxn ang="0">
                    <a:pos x="4" y="201"/>
                  </a:cxn>
                  <a:cxn ang="0">
                    <a:pos x="8" y="201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201"/>
                  </a:cxn>
                  <a:cxn ang="0">
                    <a:pos x="4" y="201"/>
                  </a:cxn>
                </a:cxnLst>
                <a:rect l="0" t="0" r="r" b="b"/>
                <a:pathLst>
                  <a:path w="8" h="201">
                    <a:moveTo>
                      <a:pt x="4" y="201"/>
                    </a:moveTo>
                    <a:lnTo>
                      <a:pt x="8" y="201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201"/>
                    </a:lnTo>
                    <a:lnTo>
                      <a:pt x="4" y="2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2" name="Freeform 159"/>
              <p:cNvSpPr>
                <a:spLocks/>
              </p:cNvSpPr>
              <p:nvPr/>
            </p:nvSpPr>
            <p:spPr bwMode="auto">
              <a:xfrm>
                <a:off x="2929" y="1606"/>
                <a:ext cx="6" cy="201"/>
              </a:xfrm>
              <a:custGeom>
                <a:avLst/>
                <a:gdLst/>
                <a:ahLst/>
                <a:cxnLst>
                  <a:cxn ang="0">
                    <a:pos x="2" y="201"/>
                  </a:cxn>
                  <a:cxn ang="0">
                    <a:pos x="6" y="201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201"/>
                  </a:cxn>
                  <a:cxn ang="0">
                    <a:pos x="2" y="201"/>
                  </a:cxn>
                </a:cxnLst>
                <a:rect l="0" t="0" r="r" b="b"/>
                <a:pathLst>
                  <a:path w="6" h="201">
                    <a:moveTo>
                      <a:pt x="2" y="201"/>
                    </a:moveTo>
                    <a:lnTo>
                      <a:pt x="6" y="201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01"/>
                    </a:lnTo>
                    <a:lnTo>
                      <a:pt x="2" y="2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3" name="Freeform 160"/>
              <p:cNvSpPr>
                <a:spLocks/>
              </p:cNvSpPr>
              <p:nvPr/>
            </p:nvSpPr>
            <p:spPr bwMode="auto">
              <a:xfrm>
                <a:off x="2975" y="1606"/>
                <a:ext cx="6" cy="201"/>
              </a:xfrm>
              <a:custGeom>
                <a:avLst/>
                <a:gdLst/>
                <a:ahLst/>
                <a:cxnLst>
                  <a:cxn ang="0">
                    <a:pos x="4" y="201"/>
                  </a:cxn>
                  <a:cxn ang="0">
                    <a:pos x="6" y="201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201"/>
                  </a:cxn>
                  <a:cxn ang="0">
                    <a:pos x="4" y="201"/>
                  </a:cxn>
                </a:cxnLst>
                <a:rect l="0" t="0" r="r" b="b"/>
                <a:pathLst>
                  <a:path w="6" h="201">
                    <a:moveTo>
                      <a:pt x="4" y="201"/>
                    </a:moveTo>
                    <a:lnTo>
                      <a:pt x="6" y="201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01"/>
                    </a:lnTo>
                    <a:lnTo>
                      <a:pt x="4" y="2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4" name="Freeform 161"/>
              <p:cNvSpPr>
                <a:spLocks/>
              </p:cNvSpPr>
              <p:nvPr/>
            </p:nvSpPr>
            <p:spPr bwMode="auto">
              <a:xfrm>
                <a:off x="2742" y="1606"/>
                <a:ext cx="6" cy="201"/>
              </a:xfrm>
              <a:custGeom>
                <a:avLst/>
                <a:gdLst/>
                <a:ahLst/>
                <a:cxnLst>
                  <a:cxn ang="0">
                    <a:pos x="2" y="201"/>
                  </a:cxn>
                  <a:cxn ang="0">
                    <a:pos x="6" y="201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201"/>
                  </a:cxn>
                  <a:cxn ang="0">
                    <a:pos x="2" y="201"/>
                  </a:cxn>
                </a:cxnLst>
                <a:rect l="0" t="0" r="r" b="b"/>
                <a:pathLst>
                  <a:path w="6" h="201">
                    <a:moveTo>
                      <a:pt x="2" y="201"/>
                    </a:moveTo>
                    <a:lnTo>
                      <a:pt x="6" y="201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01"/>
                    </a:lnTo>
                    <a:lnTo>
                      <a:pt x="2" y="2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5" name="Freeform 162"/>
              <p:cNvSpPr>
                <a:spLocks/>
              </p:cNvSpPr>
              <p:nvPr/>
            </p:nvSpPr>
            <p:spPr bwMode="auto">
              <a:xfrm>
                <a:off x="2789" y="1606"/>
                <a:ext cx="5" cy="201"/>
              </a:xfrm>
              <a:custGeom>
                <a:avLst/>
                <a:gdLst/>
                <a:ahLst/>
                <a:cxnLst>
                  <a:cxn ang="0">
                    <a:pos x="3" y="201"/>
                  </a:cxn>
                  <a:cxn ang="0">
                    <a:pos x="5" y="201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201"/>
                  </a:cxn>
                  <a:cxn ang="0">
                    <a:pos x="3" y="201"/>
                  </a:cxn>
                </a:cxnLst>
                <a:rect l="0" t="0" r="r" b="b"/>
                <a:pathLst>
                  <a:path w="5" h="201">
                    <a:moveTo>
                      <a:pt x="3" y="201"/>
                    </a:moveTo>
                    <a:lnTo>
                      <a:pt x="5" y="201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201"/>
                    </a:lnTo>
                    <a:lnTo>
                      <a:pt x="3" y="2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6" name="Freeform 163"/>
              <p:cNvSpPr>
                <a:spLocks/>
              </p:cNvSpPr>
              <p:nvPr/>
            </p:nvSpPr>
            <p:spPr bwMode="auto">
              <a:xfrm>
                <a:off x="2835" y="1606"/>
                <a:ext cx="7" cy="201"/>
              </a:xfrm>
              <a:custGeom>
                <a:avLst/>
                <a:gdLst/>
                <a:ahLst/>
                <a:cxnLst>
                  <a:cxn ang="0">
                    <a:pos x="4" y="201"/>
                  </a:cxn>
                  <a:cxn ang="0">
                    <a:pos x="7" y="201"/>
                  </a:cxn>
                  <a:cxn ang="0">
                    <a:pos x="7" y="0"/>
                  </a:cxn>
                  <a:cxn ang="0">
                    <a:pos x="0" y="0"/>
                  </a:cxn>
                  <a:cxn ang="0">
                    <a:pos x="0" y="201"/>
                  </a:cxn>
                  <a:cxn ang="0">
                    <a:pos x="4" y="201"/>
                  </a:cxn>
                </a:cxnLst>
                <a:rect l="0" t="0" r="r" b="b"/>
                <a:pathLst>
                  <a:path w="7" h="201">
                    <a:moveTo>
                      <a:pt x="4" y="201"/>
                    </a:moveTo>
                    <a:lnTo>
                      <a:pt x="7" y="201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201"/>
                    </a:lnTo>
                    <a:lnTo>
                      <a:pt x="4" y="2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7" name="Rectangle 164"/>
              <p:cNvSpPr>
                <a:spLocks noChangeArrowheads="1"/>
              </p:cNvSpPr>
              <p:nvPr/>
            </p:nvSpPr>
            <p:spPr bwMode="auto">
              <a:xfrm>
                <a:off x="2598" y="2304"/>
                <a:ext cx="218" cy="62"/>
              </a:xfrm>
              <a:prstGeom prst="rect">
                <a:avLst/>
              </a:prstGeom>
              <a:solidFill>
                <a:srgbClr val="33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8" name="Freeform 165"/>
              <p:cNvSpPr>
                <a:spLocks/>
              </p:cNvSpPr>
              <p:nvPr/>
            </p:nvSpPr>
            <p:spPr bwMode="auto">
              <a:xfrm>
                <a:off x="2598" y="2301"/>
                <a:ext cx="221" cy="5"/>
              </a:xfrm>
              <a:custGeom>
                <a:avLst/>
                <a:gdLst/>
                <a:ahLst/>
                <a:cxnLst>
                  <a:cxn ang="0">
                    <a:pos x="221" y="3"/>
                  </a:cxn>
                  <a:cxn ang="0">
                    <a:pos x="218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218" y="5"/>
                  </a:cxn>
                  <a:cxn ang="0">
                    <a:pos x="216" y="3"/>
                  </a:cxn>
                  <a:cxn ang="0">
                    <a:pos x="221" y="3"/>
                  </a:cxn>
                  <a:cxn ang="0">
                    <a:pos x="221" y="0"/>
                  </a:cxn>
                  <a:cxn ang="0">
                    <a:pos x="218" y="0"/>
                  </a:cxn>
                  <a:cxn ang="0">
                    <a:pos x="221" y="3"/>
                  </a:cxn>
                </a:cxnLst>
                <a:rect l="0" t="0" r="r" b="b"/>
                <a:pathLst>
                  <a:path w="221" h="5">
                    <a:moveTo>
                      <a:pt x="221" y="3"/>
                    </a:moveTo>
                    <a:lnTo>
                      <a:pt x="218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218" y="5"/>
                    </a:lnTo>
                    <a:lnTo>
                      <a:pt x="216" y="3"/>
                    </a:lnTo>
                    <a:lnTo>
                      <a:pt x="221" y="3"/>
                    </a:lnTo>
                    <a:lnTo>
                      <a:pt x="221" y="0"/>
                    </a:lnTo>
                    <a:lnTo>
                      <a:pt x="218" y="0"/>
                    </a:lnTo>
                    <a:lnTo>
                      <a:pt x="221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9" name="Freeform 166"/>
              <p:cNvSpPr>
                <a:spLocks/>
              </p:cNvSpPr>
              <p:nvPr/>
            </p:nvSpPr>
            <p:spPr bwMode="auto">
              <a:xfrm>
                <a:off x="2814" y="2304"/>
                <a:ext cx="5" cy="66"/>
              </a:xfrm>
              <a:custGeom>
                <a:avLst/>
                <a:gdLst/>
                <a:ahLst/>
                <a:cxnLst>
                  <a:cxn ang="0">
                    <a:pos x="2" y="66"/>
                  </a:cxn>
                  <a:cxn ang="0">
                    <a:pos x="5" y="62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62"/>
                  </a:cxn>
                  <a:cxn ang="0">
                    <a:pos x="2" y="58"/>
                  </a:cxn>
                  <a:cxn ang="0">
                    <a:pos x="2" y="66"/>
                  </a:cxn>
                  <a:cxn ang="0">
                    <a:pos x="5" y="66"/>
                  </a:cxn>
                  <a:cxn ang="0">
                    <a:pos x="5" y="62"/>
                  </a:cxn>
                  <a:cxn ang="0">
                    <a:pos x="2" y="66"/>
                  </a:cxn>
                </a:cxnLst>
                <a:rect l="0" t="0" r="r" b="b"/>
                <a:pathLst>
                  <a:path w="5" h="66">
                    <a:moveTo>
                      <a:pt x="2" y="66"/>
                    </a:moveTo>
                    <a:lnTo>
                      <a:pt x="5" y="62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62"/>
                    </a:lnTo>
                    <a:lnTo>
                      <a:pt x="2" y="58"/>
                    </a:lnTo>
                    <a:lnTo>
                      <a:pt x="2" y="66"/>
                    </a:lnTo>
                    <a:lnTo>
                      <a:pt x="5" y="66"/>
                    </a:lnTo>
                    <a:lnTo>
                      <a:pt x="5" y="62"/>
                    </a:lnTo>
                    <a:lnTo>
                      <a:pt x="2" y="6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0" name="Freeform 167"/>
              <p:cNvSpPr>
                <a:spLocks/>
              </p:cNvSpPr>
              <p:nvPr/>
            </p:nvSpPr>
            <p:spPr bwMode="auto">
              <a:xfrm>
                <a:off x="2596" y="2362"/>
                <a:ext cx="220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220" y="8"/>
                  </a:cxn>
                  <a:cxn ang="0">
                    <a:pos x="220" y="0"/>
                  </a:cxn>
                  <a:cxn ang="0">
                    <a:pos x="2" y="0"/>
                  </a:cxn>
                  <a:cxn ang="0">
                    <a:pos x="6" y="4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0" y="4"/>
                  </a:cxn>
                </a:cxnLst>
                <a:rect l="0" t="0" r="r" b="b"/>
                <a:pathLst>
                  <a:path w="220" h="8">
                    <a:moveTo>
                      <a:pt x="0" y="4"/>
                    </a:moveTo>
                    <a:lnTo>
                      <a:pt x="2" y="8"/>
                    </a:lnTo>
                    <a:lnTo>
                      <a:pt x="220" y="8"/>
                    </a:lnTo>
                    <a:lnTo>
                      <a:pt x="220" y="0"/>
                    </a:lnTo>
                    <a:lnTo>
                      <a:pt x="2" y="0"/>
                    </a:lnTo>
                    <a:lnTo>
                      <a:pt x="6" y="4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1" name="Freeform 168"/>
              <p:cNvSpPr>
                <a:spLocks/>
              </p:cNvSpPr>
              <p:nvPr/>
            </p:nvSpPr>
            <p:spPr bwMode="auto">
              <a:xfrm>
                <a:off x="2596" y="2301"/>
                <a:ext cx="6" cy="6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3"/>
                  </a:cxn>
                  <a:cxn ang="0">
                    <a:pos x="0" y="65"/>
                  </a:cxn>
                  <a:cxn ang="0">
                    <a:pos x="6" y="65"/>
                  </a:cxn>
                  <a:cxn ang="0">
                    <a:pos x="6" y="3"/>
                  </a:cxn>
                  <a:cxn ang="0">
                    <a:pos x="2" y="5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2" y="0"/>
                  </a:cxn>
                </a:cxnLst>
                <a:rect l="0" t="0" r="r" b="b"/>
                <a:pathLst>
                  <a:path w="6" h="65">
                    <a:moveTo>
                      <a:pt x="2" y="0"/>
                    </a:moveTo>
                    <a:lnTo>
                      <a:pt x="0" y="3"/>
                    </a:lnTo>
                    <a:lnTo>
                      <a:pt x="0" y="65"/>
                    </a:lnTo>
                    <a:lnTo>
                      <a:pt x="6" y="65"/>
                    </a:lnTo>
                    <a:lnTo>
                      <a:pt x="6" y="3"/>
                    </a:lnTo>
                    <a:lnTo>
                      <a:pt x="2" y="5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2" name="Rectangle 169"/>
              <p:cNvSpPr>
                <a:spLocks noChangeArrowheads="1"/>
              </p:cNvSpPr>
              <p:nvPr/>
            </p:nvSpPr>
            <p:spPr bwMode="auto">
              <a:xfrm>
                <a:off x="2598" y="1838"/>
                <a:ext cx="389" cy="46"/>
              </a:xfrm>
              <a:prstGeom prst="rect">
                <a:avLst/>
              </a:prstGeom>
              <a:solidFill>
                <a:srgbClr val="33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3" name="Freeform 170"/>
              <p:cNvSpPr>
                <a:spLocks/>
              </p:cNvSpPr>
              <p:nvPr/>
            </p:nvSpPr>
            <p:spPr bwMode="auto">
              <a:xfrm>
                <a:off x="2598" y="1834"/>
                <a:ext cx="393" cy="8"/>
              </a:xfrm>
              <a:custGeom>
                <a:avLst/>
                <a:gdLst/>
                <a:ahLst/>
                <a:cxnLst>
                  <a:cxn ang="0">
                    <a:pos x="393" y="4"/>
                  </a:cxn>
                  <a:cxn ang="0">
                    <a:pos x="389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389" y="8"/>
                  </a:cxn>
                  <a:cxn ang="0">
                    <a:pos x="385" y="4"/>
                  </a:cxn>
                  <a:cxn ang="0">
                    <a:pos x="393" y="4"/>
                  </a:cxn>
                  <a:cxn ang="0">
                    <a:pos x="393" y="0"/>
                  </a:cxn>
                  <a:cxn ang="0">
                    <a:pos x="389" y="0"/>
                  </a:cxn>
                  <a:cxn ang="0">
                    <a:pos x="393" y="4"/>
                  </a:cxn>
                </a:cxnLst>
                <a:rect l="0" t="0" r="r" b="b"/>
                <a:pathLst>
                  <a:path w="393" h="8">
                    <a:moveTo>
                      <a:pt x="393" y="4"/>
                    </a:moveTo>
                    <a:lnTo>
                      <a:pt x="389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389" y="8"/>
                    </a:lnTo>
                    <a:lnTo>
                      <a:pt x="385" y="4"/>
                    </a:lnTo>
                    <a:lnTo>
                      <a:pt x="393" y="4"/>
                    </a:lnTo>
                    <a:lnTo>
                      <a:pt x="393" y="0"/>
                    </a:lnTo>
                    <a:lnTo>
                      <a:pt x="389" y="0"/>
                    </a:lnTo>
                    <a:lnTo>
                      <a:pt x="393" y="4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4" name="Freeform 171"/>
              <p:cNvSpPr>
                <a:spLocks/>
              </p:cNvSpPr>
              <p:nvPr/>
            </p:nvSpPr>
            <p:spPr bwMode="auto">
              <a:xfrm>
                <a:off x="2983" y="1838"/>
                <a:ext cx="8" cy="50"/>
              </a:xfrm>
              <a:custGeom>
                <a:avLst/>
                <a:gdLst/>
                <a:ahLst/>
                <a:cxnLst>
                  <a:cxn ang="0">
                    <a:pos x="4" y="50"/>
                  </a:cxn>
                  <a:cxn ang="0">
                    <a:pos x="8" y="46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46"/>
                  </a:cxn>
                  <a:cxn ang="0">
                    <a:pos x="4" y="44"/>
                  </a:cxn>
                  <a:cxn ang="0">
                    <a:pos x="4" y="50"/>
                  </a:cxn>
                  <a:cxn ang="0">
                    <a:pos x="8" y="50"/>
                  </a:cxn>
                  <a:cxn ang="0">
                    <a:pos x="8" y="46"/>
                  </a:cxn>
                  <a:cxn ang="0">
                    <a:pos x="4" y="50"/>
                  </a:cxn>
                </a:cxnLst>
                <a:rect l="0" t="0" r="r" b="b"/>
                <a:pathLst>
                  <a:path w="8" h="50">
                    <a:moveTo>
                      <a:pt x="4" y="50"/>
                    </a:moveTo>
                    <a:lnTo>
                      <a:pt x="8" y="46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46"/>
                    </a:lnTo>
                    <a:lnTo>
                      <a:pt x="4" y="44"/>
                    </a:lnTo>
                    <a:lnTo>
                      <a:pt x="4" y="50"/>
                    </a:lnTo>
                    <a:lnTo>
                      <a:pt x="8" y="50"/>
                    </a:lnTo>
                    <a:lnTo>
                      <a:pt x="8" y="46"/>
                    </a:lnTo>
                    <a:lnTo>
                      <a:pt x="4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5" name="Freeform 172"/>
              <p:cNvSpPr>
                <a:spLocks/>
              </p:cNvSpPr>
              <p:nvPr/>
            </p:nvSpPr>
            <p:spPr bwMode="auto">
              <a:xfrm>
                <a:off x="2596" y="1882"/>
                <a:ext cx="391" cy="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6"/>
                  </a:cxn>
                  <a:cxn ang="0">
                    <a:pos x="391" y="6"/>
                  </a:cxn>
                  <a:cxn ang="0">
                    <a:pos x="391" y="0"/>
                  </a:cxn>
                  <a:cxn ang="0">
                    <a:pos x="2" y="0"/>
                  </a:cxn>
                  <a:cxn ang="0">
                    <a:pos x="6" y="2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0" y="2"/>
                  </a:cxn>
                </a:cxnLst>
                <a:rect l="0" t="0" r="r" b="b"/>
                <a:pathLst>
                  <a:path w="391" h="6">
                    <a:moveTo>
                      <a:pt x="0" y="2"/>
                    </a:moveTo>
                    <a:lnTo>
                      <a:pt x="2" y="6"/>
                    </a:lnTo>
                    <a:lnTo>
                      <a:pt x="391" y="6"/>
                    </a:lnTo>
                    <a:lnTo>
                      <a:pt x="391" y="0"/>
                    </a:lnTo>
                    <a:lnTo>
                      <a:pt x="2" y="0"/>
                    </a:lnTo>
                    <a:lnTo>
                      <a:pt x="6" y="2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6" name="Freeform 173"/>
              <p:cNvSpPr>
                <a:spLocks/>
              </p:cNvSpPr>
              <p:nvPr/>
            </p:nvSpPr>
            <p:spPr bwMode="auto">
              <a:xfrm>
                <a:off x="2596" y="1834"/>
                <a:ext cx="6" cy="5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4"/>
                  </a:cxn>
                  <a:cxn ang="0">
                    <a:pos x="0" y="50"/>
                  </a:cxn>
                  <a:cxn ang="0">
                    <a:pos x="6" y="50"/>
                  </a:cxn>
                  <a:cxn ang="0">
                    <a:pos x="6" y="4"/>
                  </a:cxn>
                  <a:cxn ang="0">
                    <a:pos x="2" y="8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" y="0"/>
                  </a:cxn>
                </a:cxnLst>
                <a:rect l="0" t="0" r="r" b="b"/>
                <a:pathLst>
                  <a:path w="6" h="50">
                    <a:moveTo>
                      <a:pt x="2" y="0"/>
                    </a:moveTo>
                    <a:lnTo>
                      <a:pt x="0" y="4"/>
                    </a:lnTo>
                    <a:lnTo>
                      <a:pt x="0" y="50"/>
                    </a:lnTo>
                    <a:lnTo>
                      <a:pt x="6" y="50"/>
                    </a:lnTo>
                    <a:lnTo>
                      <a:pt x="6" y="4"/>
                    </a:lnTo>
                    <a:lnTo>
                      <a:pt x="2" y="8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7" name="Freeform 174"/>
              <p:cNvSpPr>
                <a:spLocks/>
              </p:cNvSpPr>
              <p:nvPr/>
            </p:nvSpPr>
            <p:spPr bwMode="auto">
              <a:xfrm>
                <a:off x="2577" y="1882"/>
                <a:ext cx="433" cy="6"/>
              </a:xfrm>
              <a:custGeom>
                <a:avLst/>
                <a:gdLst/>
                <a:ahLst/>
                <a:cxnLst>
                  <a:cxn ang="0">
                    <a:pos x="433" y="2"/>
                  </a:cxn>
                  <a:cxn ang="0">
                    <a:pos x="433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433" y="6"/>
                  </a:cxn>
                  <a:cxn ang="0">
                    <a:pos x="433" y="2"/>
                  </a:cxn>
                </a:cxnLst>
                <a:rect l="0" t="0" r="r" b="b"/>
                <a:pathLst>
                  <a:path w="433" h="6">
                    <a:moveTo>
                      <a:pt x="433" y="2"/>
                    </a:moveTo>
                    <a:lnTo>
                      <a:pt x="433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433" y="6"/>
                    </a:lnTo>
                    <a:lnTo>
                      <a:pt x="433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8" name="Rectangle 175"/>
              <p:cNvSpPr>
                <a:spLocks noChangeArrowheads="1"/>
              </p:cNvSpPr>
              <p:nvPr/>
            </p:nvSpPr>
            <p:spPr bwMode="auto">
              <a:xfrm>
                <a:off x="2606" y="1922"/>
                <a:ext cx="63" cy="64"/>
              </a:xfrm>
              <a:prstGeom prst="rect">
                <a:avLst/>
              </a:prstGeom>
              <a:solidFill>
                <a:srgbClr val="33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9" name="Freeform 176"/>
              <p:cNvSpPr>
                <a:spLocks/>
              </p:cNvSpPr>
              <p:nvPr/>
            </p:nvSpPr>
            <p:spPr bwMode="auto">
              <a:xfrm>
                <a:off x="2606" y="1920"/>
                <a:ext cx="67" cy="6"/>
              </a:xfrm>
              <a:custGeom>
                <a:avLst/>
                <a:gdLst/>
                <a:ahLst/>
                <a:cxnLst>
                  <a:cxn ang="0">
                    <a:pos x="67" y="2"/>
                  </a:cxn>
                  <a:cxn ang="0">
                    <a:pos x="63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63" y="6"/>
                  </a:cxn>
                  <a:cxn ang="0">
                    <a:pos x="59" y="2"/>
                  </a:cxn>
                  <a:cxn ang="0">
                    <a:pos x="67" y="2"/>
                  </a:cxn>
                  <a:cxn ang="0">
                    <a:pos x="67" y="0"/>
                  </a:cxn>
                  <a:cxn ang="0">
                    <a:pos x="63" y="0"/>
                  </a:cxn>
                  <a:cxn ang="0">
                    <a:pos x="67" y="2"/>
                  </a:cxn>
                </a:cxnLst>
                <a:rect l="0" t="0" r="r" b="b"/>
                <a:pathLst>
                  <a:path w="67" h="6">
                    <a:moveTo>
                      <a:pt x="67" y="2"/>
                    </a:moveTo>
                    <a:lnTo>
                      <a:pt x="63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3" y="6"/>
                    </a:lnTo>
                    <a:lnTo>
                      <a:pt x="59" y="2"/>
                    </a:lnTo>
                    <a:lnTo>
                      <a:pt x="67" y="2"/>
                    </a:lnTo>
                    <a:lnTo>
                      <a:pt x="67" y="0"/>
                    </a:lnTo>
                    <a:lnTo>
                      <a:pt x="63" y="0"/>
                    </a:lnTo>
                    <a:lnTo>
                      <a:pt x="67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10" name="Freeform 177"/>
              <p:cNvSpPr>
                <a:spLocks/>
              </p:cNvSpPr>
              <p:nvPr/>
            </p:nvSpPr>
            <p:spPr bwMode="auto">
              <a:xfrm>
                <a:off x="2665" y="1922"/>
                <a:ext cx="8" cy="68"/>
              </a:xfrm>
              <a:custGeom>
                <a:avLst/>
                <a:gdLst/>
                <a:ahLst/>
                <a:cxnLst>
                  <a:cxn ang="0">
                    <a:pos x="4" y="68"/>
                  </a:cxn>
                  <a:cxn ang="0">
                    <a:pos x="8" y="64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64"/>
                  </a:cxn>
                  <a:cxn ang="0">
                    <a:pos x="4" y="60"/>
                  </a:cxn>
                  <a:cxn ang="0">
                    <a:pos x="4" y="68"/>
                  </a:cxn>
                  <a:cxn ang="0">
                    <a:pos x="8" y="68"/>
                  </a:cxn>
                  <a:cxn ang="0">
                    <a:pos x="8" y="64"/>
                  </a:cxn>
                  <a:cxn ang="0">
                    <a:pos x="4" y="68"/>
                  </a:cxn>
                </a:cxnLst>
                <a:rect l="0" t="0" r="r" b="b"/>
                <a:pathLst>
                  <a:path w="8" h="68">
                    <a:moveTo>
                      <a:pt x="4" y="68"/>
                    </a:moveTo>
                    <a:lnTo>
                      <a:pt x="8" y="64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64"/>
                    </a:lnTo>
                    <a:lnTo>
                      <a:pt x="4" y="60"/>
                    </a:lnTo>
                    <a:lnTo>
                      <a:pt x="4" y="68"/>
                    </a:lnTo>
                    <a:lnTo>
                      <a:pt x="8" y="68"/>
                    </a:lnTo>
                    <a:lnTo>
                      <a:pt x="8" y="64"/>
                    </a:lnTo>
                    <a:lnTo>
                      <a:pt x="4" y="6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11" name="Freeform 178"/>
              <p:cNvSpPr>
                <a:spLocks/>
              </p:cNvSpPr>
              <p:nvPr/>
            </p:nvSpPr>
            <p:spPr bwMode="auto">
              <a:xfrm>
                <a:off x="2602" y="1982"/>
                <a:ext cx="67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67" y="8"/>
                  </a:cxn>
                  <a:cxn ang="0">
                    <a:pos x="67" y="0"/>
                  </a:cxn>
                  <a:cxn ang="0">
                    <a:pos x="4" y="0"/>
                  </a:cxn>
                  <a:cxn ang="0">
                    <a:pos x="8" y="4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4" y="8"/>
                  </a:cxn>
                  <a:cxn ang="0">
                    <a:pos x="0" y="4"/>
                  </a:cxn>
                </a:cxnLst>
                <a:rect l="0" t="0" r="r" b="b"/>
                <a:pathLst>
                  <a:path w="67" h="8">
                    <a:moveTo>
                      <a:pt x="0" y="4"/>
                    </a:moveTo>
                    <a:lnTo>
                      <a:pt x="4" y="8"/>
                    </a:lnTo>
                    <a:lnTo>
                      <a:pt x="67" y="8"/>
                    </a:lnTo>
                    <a:lnTo>
                      <a:pt x="67" y="0"/>
                    </a:lnTo>
                    <a:lnTo>
                      <a:pt x="4" y="0"/>
                    </a:lnTo>
                    <a:lnTo>
                      <a:pt x="8" y="4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4" y="8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12" name="Freeform 179"/>
              <p:cNvSpPr>
                <a:spLocks/>
              </p:cNvSpPr>
              <p:nvPr/>
            </p:nvSpPr>
            <p:spPr bwMode="auto">
              <a:xfrm>
                <a:off x="2602" y="1920"/>
                <a:ext cx="8" cy="66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2"/>
                  </a:cxn>
                  <a:cxn ang="0">
                    <a:pos x="0" y="66"/>
                  </a:cxn>
                  <a:cxn ang="0">
                    <a:pos x="8" y="66"/>
                  </a:cxn>
                  <a:cxn ang="0">
                    <a:pos x="8" y="2"/>
                  </a:cxn>
                  <a:cxn ang="0">
                    <a:pos x="4" y="6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" y="0"/>
                  </a:cxn>
                </a:cxnLst>
                <a:rect l="0" t="0" r="r" b="b"/>
                <a:pathLst>
                  <a:path w="8" h="66">
                    <a:moveTo>
                      <a:pt x="4" y="0"/>
                    </a:moveTo>
                    <a:lnTo>
                      <a:pt x="0" y="2"/>
                    </a:lnTo>
                    <a:lnTo>
                      <a:pt x="0" y="66"/>
                    </a:lnTo>
                    <a:lnTo>
                      <a:pt x="8" y="66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13" name="Rectangle 180"/>
              <p:cNvSpPr>
                <a:spLocks noChangeArrowheads="1"/>
              </p:cNvSpPr>
              <p:nvPr/>
            </p:nvSpPr>
            <p:spPr bwMode="auto">
              <a:xfrm>
                <a:off x="2687" y="1922"/>
                <a:ext cx="63" cy="64"/>
              </a:xfrm>
              <a:prstGeom prst="rect">
                <a:avLst/>
              </a:prstGeom>
              <a:solidFill>
                <a:srgbClr val="33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14" name="Freeform 181"/>
              <p:cNvSpPr>
                <a:spLocks/>
              </p:cNvSpPr>
              <p:nvPr/>
            </p:nvSpPr>
            <p:spPr bwMode="auto">
              <a:xfrm>
                <a:off x="2687" y="1920"/>
                <a:ext cx="67" cy="6"/>
              </a:xfrm>
              <a:custGeom>
                <a:avLst/>
                <a:gdLst/>
                <a:ahLst/>
                <a:cxnLst>
                  <a:cxn ang="0">
                    <a:pos x="67" y="2"/>
                  </a:cxn>
                  <a:cxn ang="0">
                    <a:pos x="63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63" y="6"/>
                  </a:cxn>
                  <a:cxn ang="0">
                    <a:pos x="59" y="2"/>
                  </a:cxn>
                  <a:cxn ang="0">
                    <a:pos x="67" y="2"/>
                  </a:cxn>
                  <a:cxn ang="0">
                    <a:pos x="67" y="0"/>
                  </a:cxn>
                  <a:cxn ang="0">
                    <a:pos x="63" y="0"/>
                  </a:cxn>
                  <a:cxn ang="0">
                    <a:pos x="67" y="2"/>
                  </a:cxn>
                </a:cxnLst>
                <a:rect l="0" t="0" r="r" b="b"/>
                <a:pathLst>
                  <a:path w="67" h="6">
                    <a:moveTo>
                      <a:pt x="67" y="2"/>
                    </a:moveTo>
                    <a:lnTo>
                      <a:pt x="63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3" y="6"/>
                    </a:lnTo>
                    <a:lnTo>
                      <a:pt x="59" y="2"/>
                    </a:lnTo>
                    <a:lnTo>
                      <a:pt x="67" y="2"/>
                    </a:lnTo>
                    <a:lnTo>
                      <a:pt x="67" y="0"/>
                    </a:lnTo>
                    <a:lnTo>
                      <a:pt x="63" y="0"/>
                    </a:lnTo>
                    <a:lnTo>
                      <a:pt x="67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15" name="Freeform 182"/>
              <p:cNvSpPr>
                <a:spLocks/>
              </p:cNvSpPr>
              <p:nvPr/>
            </p:nvSpPr>
            <p:spPr bwMode="auto">
              <a:xfrm>
                <a:off x="2746" y="1922"/>
                <a:ext cx="8" cy="68"/>
              </a:xfrm>
              <a:custGeom>
                <a:avLst/>
                <a:gdLst/>
                <a:ahLst/>
                <a:cxnLst>
                  <a:cxn ang="0">
                    <a:pos x="4" y="68"/>
                  </a:cxn>
                  <a:cxn ang="0">
                    <a:pos x="8" y="64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64"/>
                  </a:cxn>
                  <a:cxn ang="0">
                    <a:pos x="4" y="60"/>
                  </a:cxn>
                  <a:cxn ang="0">
                    <a:pos x="4" y="68"/>
                  </a:cxn>
                  <a:cxn ang="0">
                    <a:pos x="8" y="68"/>
                  </a:cxn>
                  <a:cxn ang="0">
                    <a:pos x="8" y="64"/>
                  </a:cxn>
                  <a:cxn ang="0">
                    <a:pos x="4" y="68"/>
                  </a:cxn>
                </a:cxnLst>
                <a:rect l="0" t="0" r="r" b="b"/>
                <a:pathLst>
                  <a:path w="8" h="68">
                    <a:moveTo>
                      <a:pt x="4" y="68"/>
                    </a:moveTo>
                    <a:lnTo>
                      <a:pt x="8" y="64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64"/>
                    </a:lnTo>
                    <a:lnTo>
                      <a:pt x="4" y="60"/>
                    </a:lnTo>
                    <a:lnTo>
                      <a:pt x="4" y="68"/>
                    </a:lnTo>
                    <a:lnTo>
                      <a:pt x="8" y="68"/>
                    </a:lnTo>
                    <a:lnTo>
                      <a:pt x="8" y="64"/>
                    </a:lnTo>
                    <a:lnTo>
                      <a:pt x="4" y="6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16" name="Freeform 183"/>
              <p:cNvSpPr>
                <a:spLocks/>
              </p:cNvSpPr>
              <p:nvPr/>
            </p:nvSpPr>
            <p:spPr bwMode="auto">
              <a:xfrm>
                <a:off x="2685" y="1982"/>
                <a:ext cx="65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65" y="8"/>
                  </a:cxn>
                  <a:cxn ang="0">
                    <a:pos x="65" y="0"/>
                  </a:cxn>
                  <a:cxn ang="0">
                    <a:pos x="2" y="0"/>
                  </a:cxn>
                  <a:cxn ang="0">
                    <a:pos x="5" y="4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0" y="4"/>
                  </a:cxn>
                </a:cxnLst>
                <a:rect l="0" t="0" r="r" b="b"/>
                <a:pathLst>
                  <a:path w="65" h="8">
                    <a:moveTo>
                      <a:pt x="0" y="4"/>
                    </a:moveTo>
                    <a:lnTo>
                      <a:pt x="2" y="8"/>
                    </a:lnTo>
                    <a:lnTo>
                      <a:pt x="65" y="8"/>
                    </a:lnTo>
                    <a:lnTo>
                      <a:pt x="65" y="0"/>
                    </a:lnTo>
                    <a:lnTo>
                      <a:pt x="2" y="0"/>
                    </a:lnTo>
                    <a:lnTo>
                      <a:pt x="5" y="4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17" name="Freeform 184"/>
              <p:cNvSpPr>
                <a:spLocks/>
              </p:cNvSpPr>
              <p:nvPr/>
            </p:nvSpPr>
            <p:spPr bwMode="auto">
              <a:xfrm>
                <a:off x="2685" y="1920"/>
                <a:ext cx="5" cy="6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2"/>
                  </a:cxn>
                  <a:cxn ang="0">
                    <a:pos x="0" y="66"/>
                  </a:cxn>
                  <a:cxn ang="0">
                    <a:pos x="5" y="66"/>
                  </a:cxn>
                  <a:cxn ang="0">
                    <a:pos x="5" y="2"/>
                  </a:cxn>
                  <a:cxn ang="0">
                    <a:pos x="2" y="6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0"/>
                  </a:cxn>
                </a:cxnLst>
                <a:rect l="0" t="0" r="r" b="b"/>
                <a:pathLst>
                  <a:path w="5" h="66">
                    <a:moveTo>
                      <a:pt x="2" y="0"/>
                    </a:moveTo>
                    <a:lnTo>
                      <a:pt x="0" y="2"/>
                    </a:lnTo>
                    <a:lnTo>
                      <a:pt x="0" y="66"/>
                    </a:lnTo>
                    <a:lnTo>
                      <a:pt x="5" y="66"/>
                    </a:lnTo>
                    <a:lnTo>
                      <a:pt x="5" y="2"/>
                    </a:lnTo>
                    <a:lnTo>
                      <a:pt x="2" y="6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18" name="Rectangle 185"/>
              <p:cNvSpPr>
                <a:spLocks noChangeArrowheads="1"/>
              </p:cNvSpPr>
              <p:nvPr/>
            </p:nvSpPr>
            <p:spPr bwMode="auto">
              <a:xfrm>
                <a:off x="2767" y="1922"/>
                <a:ext cx="64" cy="64"/>
              </a:xfrm>
              <a:prstGeom prst="rect">
                <a:avLst/>
              </a:prstGeom>
              <a:solidFill>
                <a:srgbClr val="33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19" name="Freeform 186"/>
              <p:cNvSpPr>
                <a:spLocks/>
              </p:cNvSpPr>
              <p:nvPr/>
            </p:nvSpPr>
            <p:spPr bwMode="auto">
              <a:xfrm>
                <a:off x="2767" y="1920"/>
                <a:ext cx="68" cy="6"/>
              </a:xfrm>
              <a:custGeom>
                <a:avLst/>
                <a:gdLst/>
                <a:ahLst/>
                <a:cxnLst>
                  <a:cxn ang="0">
                    <a:pos x="68" y="2"/>
                  </a:cxn>
                  <a:cxn ang="0">
                    <a:pos x="64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64" y="6"/>
                  </a:cxn>
                  <a:cxn ang="0">
                    <a:pos x="60" y="2"/>
                  </a:cxn>
                  <a:cxn ang="0">
                    <a:pos x="68" y="2"/>
                  </a:cxn>
                  <a:cxn ang="0">
                    <a:pos x="68" y="0"/>
                  </a:cxn>
                  <a:cxn ang="0">
                    <a:pos x="64" y="0"/>
                  </a:cxn>
                  <a:cxn ang="0">
                    <a:pos x="68" y="2"/>
                  </a:cxn>
                </a:cxnLst>
                <a:rect l="0" t="0" r="r" b="b"/>
                <a:pathLst>
                  <a:path w="68" h="6">
                    <a:moveTo>
                      <a:pt x="68" y="2"/>
                    </a:moveTo>
                    <a:lnTo>
                      <a:pt x="64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4" y="6"/>
                    </a:lnTo>
                    <a:lnTo>
                      <a:pt x="60" y="2"/>
                    </a:lnTo>
                    <a:lnTo>
                      <a:pt x="68" y="2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8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20" name="Freeform 187"/>
              <p:cNvSpPr>
                <a:spLocks/>
              </p:cNvSpPr>
              <p:nvPr/>
            </p:nvSpPr>
            <p:spPr bwMode="auto">
              <a:xfrm>
                <a:off x="2827" y="1922"/>
                <a:ext cx="8" cy="68"/>
              </a:xfrm>
              <a:custGeom>
                <a:avLst/>
                <a:gdLst/>
                <a:ahLst/>
                <a:cxnLst>
                  <a:cxn ang="0">
                    <a:pos x="4" y="68"/>
                  </a:cxn>
                  <a:cxn ang="0">
                    <a:pos x="8" y="64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64"/>
                  </a:cxn>
                  <a:cxn ang="0">
                    <a:pos x="4" y="60"/>
                  </a:cxn>
                  <a:cxn ang="0">
                    <a:pos x="4" y="68"/>
                  </a:cxn>
                  <a:cxn ang="0">
                    <a:pos x="8" y="68"/>
                  </a:cxn>
                  <a:cxn ang="0">
                    <a:pos x="8" y="64"/>
                  </a:cxn>
                  <a:cxn ang="0">
                    <a:pos x="4" y="68"/>
                  </a:cxn>
                </a:cxnLst>
                <a:rect l="0" t="0" r="r" b="b"/>
                <a:pathLst>
                  <a:path w="8" h="68">
                    <a:moveTo>
                      <a:pt x="4" y="68"/>
                    </a:moveTo>
                    <a:lnTo>
                      <a:pt x="8" y="64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64"/>
                    </a:lnTo>
                    <a:lnTo>
                      <a:pt x="4" y="60"/>
                    </a:lnTo>
                    <a:lnTo>
                      <a:pt x="4" y="68"/>
                    </a:lnTo>
                    <a:lnTo>
                      <a:pt x="8" y="68"/>
                    </a:lnTo>
                    <a:lnTo>
                      <a:pt x="8" y="64"/>
                    </a:lnTo>
                    <a:lnTo>
                      <a:pt x="4" y="6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21" name="Freeform 188"/>
              <p:cNvSpPr>
                <a:spLocks/>
              </p:cNvSpPr>
              <p:nvPr/>
            </p:nvSpPr>
            <p:spPr bwMode="auto">
              <a:xfrm>
                <a:off x="2766" y="1982"/>
                <a:ext cx="65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" y="8"/>
                  </a:cxn>
                  <a:cxn ang="0">
                    <a:pos x="65" y="8"/>
                  </a:cxn>
                  <a:cxn ang="0">
                    <a:pos x="65" y="0"/>
                  </a:cxn>
                  <a:cxn ang="0">
                    <a:pos x="1" y="0"/>
                  </a:cxn>
                  <a:cxn ang="0">
                    <a:pos x="5" y="4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1" y="8"/>
                  </a:cxn>
                  <a:cxn ang="0">
                    <a:pos x="0" y="4"/>
                  </a:cxn>
                </a:cxnLst>
                <a:rect l="0" t="0" r="r" b="b"/>
                <a:pathLst>
                  <a:path w="65" h="8">
                    <a:moveTo>
                      <a:pt x="0" y="4"/>
                    </a:moveTo>
                    <a:lnTo>
                      <a:pt x="1" y="8"/>
                    </a:lnTo>
                    <a:lnTo>
                      <a:pt x="65" y="8"/>
                    </a:lnTo>
                    <a:lnTo>
                      <a:pt x="65" y="0"/>
                    </a:lnTo>
                    <a:lnTo>
                      <a:pt x="1" y="0"/>
                    </a:lnTo>
                    <a:lnTo>
                      <a:pt x="5" y="4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1" y="8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22" name="Freeform 189"/>
              <p:cNvSpPr>
                <a:spLocks/>
              </p:cNvSpPr>
              <p:nvPr/>
            </p:nvSpPr>
            <p:spPr bwMode="auto">
              <a:xfrm>
                <a:off x="2766" y="1920"/>
                <a:ext cx="5" cy="6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2"/>
                  </a:cxn>
                  <a:cxn ang="0">
                    <a:pos x="0" y="66"/>
                  </a:cxn>
                  <a:cxn ang="0">
                    <a:pos x="5" y="66"/>
                  </a:cxn>
                  <a:cxn ang="0">
                    <a:pos x="5" y="2"/>
                  </a:cxn>
                  <a:cxn ang="0">
                    <a:pos x="1" y="6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0"/>
                  </a:cxn>
                </a:cxnLst>
                <a:rect l="0" t="0" r="r" b="b"/>
                <a:pathLst>
                  <a:path w="5" h="66">
                    <a:moveTo>
                      <a:pt x="1" y="0"/>
                    </a:moveTo>
                    <a:lnTo>
                      <a:pt x="0" y="2"/>
                    </a:lnTo>
                    <a:lnTo>
                      <a:pt x="0" y="66"/>
                    </a:lnTo>
                    <a:lnTo>
                      <a:pt x="5" y="66"/>
                    </a:lnTo>
                    <a:lnTo>
                      <a:pt x="5" y="2"/>
                    </a:lnTo>
                    <a:lnTo>
                      <a:pt x="1" y="6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121656" tIns="60827" rIns="121656" bIns="60827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80" name="Text Box 190"/>
            <p:cNvSpPr txBox="1">
              <a:spLocks noChangeArrowheads="1"/>
            </p:cNvSpPr>
            <p:nvPr/>
          </p:nvSpPr>
          <p:spPr bwMode="auto">
            <a:xfrm>
              <a:off x="1173398" y="4151170"/>
              <a:ext cx="659534" cy="385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10585" tIns="55292" rIns="110585" bIns="55292">
              <a:spAutoFit/>
            </a:bodyPr>
            <a:lstStyle/>
            <a:p>
              <a:r>
                <a:rPr lang="en-US" sz="900" dirty="0">
                  <a:latin typeface="Calibri" pitchFamily="34" charset="0"/>
                  <a:cs typeface="Arial" charset="0"/>
                </a:rPr>
                <a:t>IP DSLAM </a:t>
              </a:r>
            </a:p>
          </p:txBody>
        </p:sp>
        <p:sp>
          <p:nvSpPr>
            <p:cNvPr id="181" name="Text Box 333"/>
            <p:cNvSpPr txBox="1">
              <a:spLocks noChangeArrowheads="1"/>
            </p:cNvSpPr>
            <p:nvPr/>
          </p:nvSpPr>
          <p:spPr bwMode="auto">
            <a:xfrm>
              <a:off x="1324364" y="4930510"/>
              <a:ext cx="916853" cy="250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110585" tIns="55292" rIns="110585" bIns="55292">
              <a:spAutoFit/>
            </a:bodyPr>
            <a:lstStyle/>
            <a:p>
              <a:r>
                <a:rPr lang="en-US" sz="900" dirty="0" smtClean="0">
                  <a:latin typeface="Calibri" pitchFamily="34" charset="0"/>
                  <a:cs typeface="Arial" charset="0"/>
                </a:rPr>
                <a:t>Ethernet</a:t>
              </a:r>
              <a:endParaRPr lang="en-US" sz="900" dirty="0">
                <a:latin typeface="Calibri" pitchFamily="34" charset="0"/>
                <a:cs typeface="Arial" charset="0"/>
              </a:endParaRPr>
            </a:p>
          </p:txBody>
        </p:sp>
        <p:pic>
          <p:nvPicPr>
            <p:cNvPr id="182" name="Picture 11" descr="C:\Documents and Settings\Ilan_s\Local Settings\Temporary Internet Files\Content.IE5\N8BJ8SES\MC900320142[1].wmf"/>
            <p:cNvPicPr>
              <a:picLocks noChangeAspect="1" noChangeArrowheads="1"/>
            </p:cNvPicPr>
            <p:nvPr/>
          </p:nvPicPr>
          <p:blipFill>
            <a:blip r:embed="rId5" cstate="print">
              <a:grayscl/>
            </a:blip>
            <a:srcRect/>
            <a:stretch>
              <a:fillRect/>
            </a:stretch>
          </p:blipFill>
          <p:spPr bwMode="auto">
            <a:xfrm>
              <a:off x="1819831" y="4582886"/>
              <a:ext cx="494820" cy="522266"/>
            </a:xfrm>
            <a:prstGeom prst="rect">
              <a:avLst/>
            </a:prstGeom>
            <a:noFill/>
          </p:spPr>
        </p:pic>
        <p:sp>
          <p:nvSpPr>
            <p:cNvPr id="183" name="Freeform 54"/>
            <p:cNvSpPr>
              <a:spLocks/>
            </p:cNvSpPr>
            <p:nvPr/>
          </p:nvSpPr>
          <p:spPr bwMode="auto">
            <a:xfrm>
              <a:off x="1886542" y="4791354"/>
              <a:ext cx="198685" cy="19809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1904043" y="4943174"/>
              <a:ext cx="169628" cy="1211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1904043" y="4842665"/>
              <a:ext cx="169628" cy="1211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6" name="Picture 185" descr="iphone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98058" y="4045177"/>
              <a:ext cx="359020" cy="592137"/>
            </a:xfrm>
            <a:prstGeom prst="rect">
              <a:avLst/>
            </a:prstGeom>
          </p:spPr>
        </p:pic>
        <p:pic>
          <p:nvPicPr>
            <p:cNvPr id="187" name="Picture 186" descr="DIGITAL-NUM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97812" y="4868958"/>
              <a:ext cx="180968" cy="61345"/>
            </a:xfrm>
            <a:prstGeom prst="rect">
              <a:avLst/>
            </a:prstGeom>
          </p:spPr>
        </p:pic>
      </p:grpSp>
      <p:grpSp>
        <p:nvGrpSpPr>
          <p:cNvPr id="32" name="Group 322"/>
          <p:cNvGrpSpPr/>
          <p:nvPr/>
        </p:nvGrpSpPr>
        <p:grpSpPr>
          <a:xfrm>
            <a:off x="2993571" y="1314707"/>
            <a:ext cx="3145972" cy="620490"/>
            <a:chOff x="2993571" y="1240967"/>
            <a:chExt cx="3145972" cy="620490"/>
          </a:xfrm>
        </p:grpSpPr>
        <p:sp>
          <p:nvSpPr>
            <p:cNvPr id="324" name="Rounded Rectangle 323"/>
            <p:cNvSpPr/>
            <p:nvPr/>
          </p:nvSpPr>
          <p:spPr bwMode="auto">
            <a:xfrm>
              <a:off x="2993571" y="1240967"/>
              <a:ext cx="3145972" cy="620490"/>
            </a:xfrm>
            <a:prstGeom prst="roundRect">
              <a:avLst/>
            </a:prstGeom>
            <a:solidFill>
              <a:srgbClr val="C00000"/>
            </a:solidFill>
            <a:ln>
              <a:noFill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5" name="Text Box 1027"/>
            <p:cNvSpPr txBox="1">
              <a:spLocks noChangeArrowheads="1"/>
            </p:cNvSpPr>
            <p:nvPr/>
          </p:nvSpPr>
          <p:spPr bwMode="auto">
            <a:xfrm>
              <a:off x="3156859" y="1280319"/>
              <a:ext cx="2819400" cy="523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11" tIns="45705" rIns="91411" bIns="45705">
              <a:spAutoFit/>
            </a:bodyPr>
            <a:lstStyle/>
            <a:p>
              <a:pPr algn="ctr" defTabSz="914886">
                <a:spcBef>
                  <a:spcPct val="50000"/>
                </a:spcBef>
              </a:pPr>
              <a:r>
                <a:rPr lang="en-US" sz="2800" b="1" dirty="0" smtClean="0">
                  <a:solidFill>
                    <a:schemeClr val="bg1"/>
                  </a:solidFill>
                  <a:latin typeface="Calibri" pitchFamily="34" charset="0"/>
                  <a:ea typeface="Arial Unicode MS" pitchFamily="34" charset="-128"/>
                  <a:cs typeface="Arial Unicode MS" pitchFamily="34" charset="-128"/>
                </a:rPr>
                <a:t>Access That Lasts</a:t>
              </a:r>
              <a:endParaRPr lang="en-US" sz="2800" b="1" dirty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2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IPmux-16L (v1.0B)</a:t>
            </a:r>
            <a:br>
              <a:rPr lang="en-US" dirty="0" smtClean="0"/>
            </a:br>
            <a:r>
              <a:rPr lang="en-US" sz="2800" dirty="0" smtClean="0"/>
              <a:t>Main Features (cont.)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37523" y="1194076"/>
          <a:ext cx="8665802" cy="5409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5827"/>
                <a:gridCol w="3049564"/>
                <a:gridCol w="4010411"/>
              </a:tblGrid>
              <a:tr h="358169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1200" dirty="0"/>
                        <a:t>Feature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47286" marR="47286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1200" dirty="0"/>
                        <a:t>Description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47286" marR="47286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1200" dirty="0"/>
                        <a:t>Customer Benefits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47286" marR="47286" marT="0" marB="0" anchor="ctr"/>
                </a:tc>
              </a:tr>
              <a:tr h="933637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1200" dirty="0" smtClean="0"/>
                        <a:t>Individual TDM Pseudowire Configuration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7286" marR="47286" marT="0" marB="0" anchor="ctr"/>
                </a:tc>
                <a:tc>
                  <a:txBody>
                    <a:bodyPr/>
                    <a:lstStyle/>
                    <a:p>
                      <a:pPr marL="160020" marR="0" indent="-16002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Char char="-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kern="1200" dirty="0" smtClean="0"/>
                        <a:t>Each pseudowire can be configured individually as TDMoIP, CESoPSN or SAToP 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7286" marR="47286" marT="0" marB="0" anchor="ctr"/>
                </a:tc>
                <a:tc>
                  <a:txBody>
                    <a:bodyPr/>
                    <a:lstStyle/>
                    <a:p>
                      <a:pPr marL="160020" marR="0" lvl="0" indent="-16002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kern="1200" dirty="0" smtClean="0"/>
                        <a:t>Service granularity for point-to-multipoint applications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7286" marR="47286" marT="0" marB="0" anchor="ctr"/>
                </a:tc>
              </a:tr>
              <a:tr h="1371200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1200" dirty="0" smtClean="0"/>
                        <a:t>Bundle Granularity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7286" marR="47286" marT="0" marB="0" anchor="ctr"/>
                </a:tc>
                <a:tc>
                  <a:txBody>
                    <a:bodyPr/>
                    <a:lstStyle/>
                    <a:p>
                      <a:pPr marL="160020" marR="0" indent="-16002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Char char="-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kern="1200" dirty="0" smtClean="0"/>
                        <a:t>Each E1 may be split into up to 16 different PW connections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7286" marR="47286" marT="0" marB="0" anchor="ctr"/>
                </a:tc>
                <a:tc>
                  <a:txBody>
                    <a:bodyPr/>
                    <a:lstStyle/>
                    <a:p>
                      <a:pPr marL="160020" marR="0" indent="-16002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kern="1200" dirty="0" smtClean="0"/>
                        <a:t>Different timeslots or groups of timeslots can be assigned with different </a:t>
                      </a:r>
                      <a:r>
                        <a:rPr lang="en-US" sz="1400" kern="1200" dirty="0" err="1" smtClean="0"/>
                        <a:t>QoS</a:t>
                      </a:r>
                      <a:r>
                        <a:rPr lang="en-US" sz="1400" kern="1200" dirty="0" smtClean="0"/>
                        <a:t> profiles in the packet-switched network</a:t>
                      </a:r>
                    </a:p>
                    <a:p>
                      <a:pPr marL="160020" marR="0" indent="-16002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kern="1200" dirty="0" smtClean="0"/>
                        <a:t>Channel granularity in point-to-multipoint topologies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7286" marR="47286" marT="0" marB="0" anchor="ctr"/>
                </a:tc>
              </a:tr>
              <a:tr h="947562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1200" dirty="0" smtClean="0"/>
                        <a:t>TDM Pseudowire OAM Connectivity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7286" marR="47286" marT="0" marB="0" anchor="ctr"/>
                </a:tc>
                <a:tc>
                  <a:txBody>
                    <a:bodyPr/>
                    <a:lstStyle/>
                    <a:p>
                      <a:pPr marL="160020" marR="0" indent="-16002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Char char="-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kern="1200" dirty="0" smtClean="0"/>
                        <a:t>OAM connectivity for detecting a valid connection with remote IPmux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7286" marR="47286" marT="0" marB="0" anchor="ctr"/>
                </a:tc>
                <a:tc>
                  <a:txBody>
                    <a:bodyPr/>
                    <a:lstStyle/>
                    <a:p>
                      <a:pPr marL="160020" marR="0" indent="-16002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kern="1200" dirty="0" smtClean="0"/>
                        <a:t>Ensures traffic continuity</a:t>
                      </a:r>
                    </a:p>
                    <a:p>
                      <a:pPr marL="160020" marR="0" indent="-16002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kern="1200" dirty="0" smtClean="0"/>
                        <a:t>Prevents network traffic load in case of connectivity loss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7286" marR="47286" marT="0" marB="0" anchor="ctr"/>
                </a:tc>
              </a:tr>
              <a:tr h="755136">
                <a:tc>
                  <a:txBody>
                    <a:bodyPr/>
                    <a:lstStyle/>
                    <a:p>
                      <a:pPr marL="0" marR="0" indent="-22860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None/>
                        <a:tabLst>
                          <a:tab pos="228600" algn="l"/>
                        </a:tabLst>
                      </a:pPr>
                      <a:r>
                        <a:rPr lang="en-US" sz="1400" kern="1200" dirty="0" smtClean="0"/>
                        <a:t>Network Management 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7286" marR="47286" marT="0" marB="0" anchor="ctr"/>
                </a:tc>
                <a:tc>
                  <a:txBody>
                    <a:bodyPr/>
                    <a:lstStyle/>
                    <a:p>
                      <a:pPr marL="160020" marR="0" indent="-16002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Char char="-"/>
                        <a:tabLst>
                          <a:tab pos="228600" algn="l"/>
                          <a:tab pos="457200" algn="l"/>
                        </a:tabLst>
                        <a:defRPr/>
                      </a:pPr>
                      <a:r>
                        <a:rPr lang="en-US" sz="1400" kern="1200" dirty="0" smtClean="0"/>
                        <a:t>Supported by </a:t>
                      </a:r>
                      <a:r>
                        <a:rPr lang="en-US" sz="1400" kern="1200" dirty="0" err="1" smtClean="0"/>
                        <a:t>RADview</a:t>
                      </a:r>
                      <a:r>
                        <a:rPr lang="en-US" sz="1400" kern="1200" dirty="0" smtClean="0"/>
                        <a:t>-EMS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7286" marR="47286" marT="0" marB="0" anchor="ctr"/>
                </a:tc>
                <a:tc>
                  <a:txBody>
                    <a:bodyPr/>
                    <a:lstStyle/>
                    <a:p>
                      <a:pPr marL="160020" marR="0" indent="-16002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itchFamily="34" charset="0"/>
                        <a:buChar char="•"/>
                        <a:tabLst>
                          <a:tab pos="228600" algn="l"/>
                          <a:tab pos="457200" algn="l"/>
                        </a:tabLst>
                        <a:defRPr/>
                      </a:pPr>
                      <a:r>
                        <a:rPr lang="en-US" sz="1400" kern="1200" dirty="0" smtClean="0"/>
                        <a:t>User-friendly device management and TDM pseudowire provisioning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7286" marR="47286" marT="0" marB="0" anchor="ctr"/>
                </a:tc>
              </a:tr>
              <a:tr h="104422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SNTP</a:t>
                      </a:r>
                      <a:endParaRPr lang="en-US" sz="1400" b="1" dirty="0"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53474" marR="53474" marT="0" marB="0" anchor="ctr"/>
                </a:tc>
                <a:tc>
                  <a:txBody>
                    <a:bodyPr/>
                    <a:lstStyle/>
                    <a:p>
                      <a:pPr marL="160020" marR="0" indent="-16002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Char char="-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kern="1200" dirty="0" smtClean="0"/>
                        <a:t>Simple Network Time Protocol support for retrieving time &amp; date from an SNTP server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53474" marR="53474" marT="0" marB="0" anchor="ctr"/>
                </a:tc>
                <a:tc>
                  <a:txBody>
                    <a:bodyPr/>
                    <a:lstStyle/>
                    <a:p>
                      <a:pPr marL="160020" marR="0" indent="-16002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kern="1200" dirty="0" smtClean="0"/>
                        <a:t>Network-wide time reference for troubleshooting</a:t>
                      </a:r>
                    </a:p>
                    <a:p>
                      <a:pPr marL="160020" marR="0" indent="-16002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kern="1200" dirty="0" smtClean="0"/>
                        <a:t>No need for manual time configuration of each new device</a:t>
                      </a:r>
                    </a:p>
                    <a:p>
                      <a:pPr marL="160020" marR="0" indent="-16002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kern="1200" dirty="0" smtClean="0"/>
                        <a:t>Centralized DST management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53474" marR="53474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Comparison</a:t>
            </a:r>
            <a:br>
              <a:rPr lang="en-US" dirty="0" smtClean="0"/>
            </a:br>
            <a:r>
              <a:rPr lang="en-US" sz="2400" dirty="0" smtClean="0"/>
              <a:t>IPmux-16L vs. IPmux-216</a:t>
            </a:r>
            <a:endParaRPr lang="en-US" sz="3200" dirty="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523021" y="1046838"/>
          <a:ext cx="8005375" cy="55281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279416"/>
                <a:gridCol w="2413785"/>
                <a:gridCol w="2312174"/>
              </a:tblGrid>
              <a:tr h="441993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Feature</a:t>
                      </a:r>
                      <a:endParaRPr lang="en-US" sz="170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IPmux-216</a:t>
                      </a:r>
                    </a:p>
                    <a:p>
                      <a:r>
                        <a:rPr lang="en-US" sz="1600" dirty="0" smtClean="0"/>
                        <a:t>(v3.5)</a:t>
                      </a:r>
                      <a:endParaRPr lang="en-US" sz="1200" b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IPmux-16L</a:t>
                      </a:r>
                    </a:p>
                    <a:p>
                      <a:r>
                        <a:rPr lang="en-US" sz="1600" dirty="0" smtClean="0"/>
                        <a:t>(v1.0B)</a:t>
                      </a:r>
                      <a:endParaRPr lang="en-US" sz="1600" b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90028"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E1/T1 ports</a:t>
                      </a:r>
                      <a:endParaRPr lang="en-US" sz="1400" b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8/16, E1 or</a:t>
                      </a:r>
                      <a:r>
                        <a:rPr lang="en-US" sz="1300" kern="1200" dirty="0" smtClean="0"/>
                        <a:t> T1</a:t>
                      </a:r>
                      <a:endParaRPr lang="en-US" sz="13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8/16, E1 only</a:t>
                      </a:r>
                      <a:endParaRPr lang="en-US" sz="140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9002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Ethernet</a:t>
                      </a:r>
                      <a:r>
                        <a:rPr lang="en-US" sz="1400" baseline="0" dirty="0" smtClean="0"/>
                        <a:t> ports</a:t>
                      </a:r>
                      <a:endParaRPr lang="en-US" sz="1400" b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300" kern="1200" dirty="0" smtClean="0"/>
                        <a:t>3 GbE</a:t>
                      </a:r>
                      <a:endParaRPr lang="en-US" sz="13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r>
                        <a:rPr lang="en-US" sz="1400" baseline="0" dirty="0" smtClean="0"/>
                        <a:t> GbE</a:t>
                      </a:r>
                      <a:r>
                        <a:rPr lang="en-US" sz="1300" kern="1200" dirty="0" smtClean="0"/>
                        <a:t> </a:t>
                      </a:r>
                      <a:r>
                        <a:rPr lang="en-US" sz="1400" baseline="0" dirty="0" smtClean="0"/>
                        <a:t>/</a:t>
                      </a:r>
                      <a:r>
                        <a:rPr lang="en-US" sz="1300" kern="1200" dirty="0" smtClean="0"/>
                        <a:t> </a:t>
                      </a:r>
                      <a:r>
                        <a:rPr lang="en-US" sz="1400" baseline="0" dirty="0" smtClean="0"/>
                        <a:t>3 FE / </a:t>
                      </a:r>
                      <a:r>
                        <a:rPr lang="en-US" sz="1300" kern="1200" dirty="0" smtClean="0"/>
                        <a:t>3GbE + 3 FE</a:t>
                      </a:r>
                      <a:endParaRPr lang="en-US" sz="13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9002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GbE support</a:t>
                      </a:r>
                      <a:endParaRPr lang="en-US" sz="1400" b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300" kern="1200" dirty="0" smtClean="0"/>
                        <a:t>+</a:t>
                      </a:r>
                      <a:endParaRPr lang="en-US" sz="13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300" kern="1200" dirty="0" smtClean="0"/>
                        <a:t>+</a:t>
                      </a:r>
                      <a:endParaRPr lang="en-US" sz="13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9304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MEF-14,</a:t>
                      </a:r>
                      <a:r>
                        <a:rPr lang="en-US" sz="1400" baseline="0" dirty="0" smtClean="0"/>
                        <a:t> MEF-</a:t>
                      </a:r>
                      <a:r>
                        <a:rPr lang="en-US" sz="1400" dirty="0" smtClean="0"/>
                        <a:t>9 (EPL), OAM-CFM (802.1ag/Y.1731), Link OAM (802.3ah) </a:t>
                      </a:r>
                      <a:endParaRPr lang="en-US" sz="1400" b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300" kern="1200" dirty="0" smtClean="0"/>
                        <a:t>+</a:t>
                      </a:r>
                      <a:endParaRPr lang="en-US" sz="13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US" sz="140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9002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Advanced clock recovery option (OCXO)</a:t>
                      </a:r>
                      <a:endParaRPr lang="en-US" sz="1400" b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300" kern="1200" dirty="0" smtClean="0"/>
                        <a:t>+</a:t>
                      </a:r>
                      <a:endParaRPr lang="en-US" sz="13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300" kern="1200" dirty="0" smtClean="0"/>
                        <a:t>+</a:t>
                      </a:r>
                      <a:endParaRPr lang="en-US" sz="13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9002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Temperature hardened option</a:t>
                      </a:r>
                      <a:endParaRPr lang="en-US" sz="1400" b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300" kern="1200" dirty="0" smtClean="0"/>
                        <a:t>+</a:t>
                      </a:r>
                      <a:endParaRPr lang="en-US" sz="13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US" sz="140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9002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Redundant power</a:t>
                      </a:r>
                      <a:r>
                        <a:rPr lang="en-US" sz="1400" baseline="0" dirty="0" smtClean="0"/>
                        <a:t> supply</a:t>
                      </a:r>
                      <a:endParaRPr lang="en-US" sz="1400" b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300" kern="1200" dirty="0" smtClean="0"/>
                        <a:t>+</a:t>
                      </a:r>
                      <a:endParaRPr lang="en-US" sz="13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US" sz="140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9002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+24VDC option</a:t>
                      </a:r>
                      <a:endParaRPr lang="en-US" sz="1400" b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300" kern="1200" dirty="0" smtClean="0"/>
                        <a:t>+</a:t>
                      </a:r>
                      <a:endParaRPr lang="en-US" sz="13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US" sz="140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9002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Real-time clock, external clock port</a:t>
                      </a:r>
                      <a:endParaRPr lang="en-US" sz="1400" b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300" kern="1200" dirty="0" smtClean="0"/>
                        <a:t>+</a:t>
                      </a:r>
                      <a:endParaRPr lang="en-US" sz="13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US" sz="140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9002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Alarms relay port</a:t>
                      </a:r>
                      <a:endParaRPr lang="en-US" sz="1400" b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300" kern="1200" dirty="0" smtClean="0"/>
                        <a:t>+</a:t>
                      </a:r>
                      <a:endParaRPr lang="en-US" sz="13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300" kern="1200" dirty="0" smtClean="0"/>
                        <a:t>+</a:t>
                      </a:r>
                      <a:endParaRPr lang="en-US" sz="13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9002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G.8032 Ethernet Ring Protection</a:t>
                      </a:r>
                      <a:endParaRPr lang="en-US" sz="1400" b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300" kern="1200" dirty="0" smtClean="0"/>
                        <a:t>+</a:t>
                      </a:r>
                      <a:endParaRPr lang="en-US" sz="13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300" kern="1200" dirty="0" smtClean="0"/>
                        <a:t>+</a:t>
                      </a:r>
                      <a:endParaRPr lang="en-US" sz="13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9002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Uplink port redundancy (802.3ad-LAG)</a:t>
                      </a:r>
                      <a:endParaRPr lang="en-US" sz="1400" b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300" kern="1200" dirty="0" smtClean="0"/>
                        <a:t>+</a:t>
                      </a:r>
                      <a:endParaRPr lang="en-US" sz="13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US" sz="140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86202">
                <a:tc>
                  <a:txBody>
                    <a:bodyPr/>
                    <a:lstStyle/>
                    <a:p>
                      <a:r>
                        <a:rPr lang="en-US" sz="1400" kern="1200" dirty="0" smtClean="0"/>
                        <a:t>Bundle redundancy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87420" marR="87420" marT="43710" marB="43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kern="1200" dirty="0" smtClean="0"/>
                        <a:t>+</a:t>
                      </a:r>
                      <a:endParaRPr lang="en-US" sz="13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87420" marR="87420" marT="43710" marB="43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-</a:t>
                      </a:r>
                      <a:endParaRPr lang="en-US" sz="1300" dirty="0">
                        <a:latin typeface="+mn-lt"/>
                        <a:cs typeface="Arial" pitchFamily="34" charset="0"/>
                      </a:endParaRPr>
                    </a:p>
                  </a:txBody>
                  <a:tcPr marL="87420" marR="87420" marT="43710" marB="43710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NMS</a:t>
                      </a:r>
                      <a:endParaRPr lang="en-US" sz="1400" b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RV-SC/TDMOIP; RV-EMS*</a:t>
                      </a:r>
                    </a:p>
                    <a:p>
                      <a:pPr algn="ctr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SNMPv3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RV-SC/TDMOIP**; RV-EMS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SNMPv1/v2c</a:t>
                      </a:r>
                      <a:endParaRPr lang="en-US" sz="130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9002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SSH, SSL, RADIUS</a:t>
                      </a:r>
                      <a:endParaRPr lang="en-US" sz="1400" b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300" kern="1200" dirty="0" smtClean="0"/>
                        <a:t>+</a:t>
                      </a:r>
                      <a:endParaRPr lang="en-US" sz="13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US" sz="140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30873" y="1193426"/>
            <a:ext cx="1089660" cy="362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9F0F2"/>
              </a:clrFrom>
              <a:clrTo>
                <a:srgbClr val="E9F0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84100" y="1206333"/>
            <a:ext cx="1061084" cy="34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43902" y="6510363"/>
            <a:ext cx="61201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b="0" dirty="0" smtClean="0">
                <a:solidFill>
                  <a:srgbClr val="000000"/>
                </a:solidFill>
                <a:latin typeface="Calibri"/>
              </a:rPr>
              <a:t>*Basic shelf-view support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b="0" dirty="0" smtClean="0">
                <a:solidFill>
                  <a:srgbClr val="000000"/>
                </a:solidFill>
                <a:latin typeface="Calibri"/>
              </a:rPr>
              <a:t>**RV-SC/TDMOIP </a:t>
            </a:r>
            <a:r>
              <a:rPr lang="en-US" sz="1000" b="0" dirty="0" err="1" smtClean="0">
                <a:solidFill>
                  <a:srgbClr val="000000"/>
                </a:solidFill>
                <a:latin typeface="Calibri"/>
              </a:rPr>
              <a:t>ver</a:t>
            </a:r>
            <a:r>
              <a:rPr lang="en-US" sz="1000" b="0" dirty="0" smtClean="0">
                <a:solidFill>
                  <a:srgbClr val="000000"/>
                </a:solidFill>
                <a:latin typeface="Calibri"/>
              </a:rPr>
              <a:t> 5.1</a:t>
            </a:r>
            <a:endParaRPr lang="en-US" sz="1000" b="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39079" y="2318991"/>
            <a:ext cx="6273350" cy="1785453"/>
          </a:xfrm>
        </p:spPr>
        <p:txBody>
          <a:bodyPr/>
          <a:lstStyle/>
          <a:p>
            <a:r>
              <a:rPr lang="en-US" sz="4800" dirty="0" smtClean="0"/>
              <a:t>IPmux-155L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2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2288"/>
          <a:stretch>
            <a:fillRect/>
          </a:stretch>
        </p:blipFill>
        <p:spPr bwMode="auto">
          <a:xfrm>
            <a:off x="188825" y="1115367"/>
            <a:ext cx="7239000" cy="3071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 lIns="83119" tIns="41559" rIns="83119" bIns="41559"/>
          <a:lstStyle/>
          <a:p>
            <a:pPr eaLnBrk="1" hangingPunct="1"/>
            <a:r>
              <a:rPr lang="en-US" dirty="0" smtClean="0"/>
              <a:t>IPmux-155L (v2.1)</a:t>
            </a:r>
          </a:p>
        </p:txBody>
      </p:sp>
      <p:sp>
        <p:nvSpPr>
          <p:cNvPr id="8195" name="Content Placeholder 4"/>
          <p:cNvSpPr>
            <a:spLocks noGrp="1"/>
          </p:cNvSpPr>
          <p:nvPr>
            <p:ph type="body" sz="quarter" idx="10"/>
          </p:nvPr>
        </p:nvSpPr>
        <p:spPr>
          <a:xfrm>
            <a:off x="255347" y="4642340"/>
            <a:ext cx="8135031" cy="2165420"/>
          </a:xfrm>
        </p:spPr>
        <p:txBody>
          <a:bodyPr lIns="83119" tIns="41559" rIns="83119" bIns="41559"/>
          <a:lstStyle/>
          <a:p>
            <a:pPr eaLnBrk="1" hangingPunct="1">
              <a:buFontTx/>
              <a:buNone/>
            </a:pPr>
            <a:r>
              <a:rPr lang="en-US" sz="1600" b="1" dirty="0" smtClean="0">
                <a:solidFill>
                  <a:srgbClr val="0000FF"/>
                </a:solidFill>
              </a:rPr>
              <a:t>Hub-site Pseudowire Access Gateway (“Mini-</a:t>
            </a:r>
            <a:r>
              <a:rPr lang="en-US" sz="1600" b="1" dirty="0" err="1" smtClean="0">
                <a:solidFill>
                  <a:srgbClr val="0000FF"/>
                </a:solidFill>
              </a:rPr>
              <a:t>Gmux</a:t>
            </a:r>
            <a:r>
              <a:rPr lang="en-US" sz="1600" b="1" dirty="0" smtClean="0">
                <a:solidFill>
                  <a:srgbClr val="0000FF"/>
                </a:solidFill>
              </a:rPr>
              <a:t>”)</a:t>
            </a:r>
          </a:p>
          <a:p>
            <a:pPr eaLnBrk="1" hangingPunct="1"/>
            <a:r>
              <a:rPr lang="en-US" sz="1500" dirty="0" smtClean="0"/>
              <a:t>32 FE user ports (UTP or SFP)</a:t>
            </a:r>
          </a:p>
          <a:p>
            <a:pPr eaLnBrk="1" hangingPunct="1"/>
            <a:r>
              <a:rPr lang="en-US" sz="1500" dirty="0" smtClean="0"/>
              <a:t>4 </a:t>
            </a:r>
            <a:r>
              <a:rPr lang="en-US" sz="1500" dirty="0" err="1" smtClean="0"/>
              <a:t>GbE</a:t>
            </a:r>
            <a:r>
              <a:rPr lang="en-US" sz="1500" dirty="0" smtClean="0"/>
              <a:t> network ports (combo UTP+SFP) with LAG</a:t>
            </a:r>
          </a:p>
          <a:p>
            <a:pPr eaLnBrk="1" hangingPunct="1"/>
            <a:r>
              <a:rPr lang="en-US" sz="1500" dirty="0" smtClean="0"/>
              <a:t>1+1 channelized STM-1 ports or 32 E1 ports</a:t>
            </a:r>
          </a:p>
          <a:p>
            <a:pPr eaLnBrk="1" hangingPunct="1"/>
            <a:r>
              <a:rPr lang="en-US" sz="1500" dirty="0" smtClean="0"/>
              <a:t>Multi-standard PW support: SAToP, CESoPSN and </a:t>
            </a:r>
            <a:r>
              <a:rPr lang="en-US" sz="1500" dirty="0" err="1" smtClean="0"/>
              <a:t>TDMoIP</a:t>
            </a:r>
            <a:endParaRPr lang="en-US" sz="1500" dirty="0" smtClean="0"/>
          </a:p>
          <a:p>
            <a:r>
              <a:rPr lang="en-US" sz="1500" dirty="0" smtClean="0"/>
              <a:t>EMS based management </a:t>
            </a:r>
            <a:r>
              <a:rPr lang="en-US" sz="1400" dirty="0" smtClean="0"/>
              <a:t>(RV-SC/TDMOIP support from v5.1)</a:t>
            </a:r>
          </a:p>
          <a:p>
            <a:r>
              <a:rPr lang="en-US" sz="1500" dirty="0" smtClean="0"/>
              <a:t>1U/2U (STM-1/32E1), 19” enclosure (300mm depth), hot-swappable power supply &amp; fan modules</a:t>
            </a:r>
          </a:p>
        </p:txBody>
      </p:sp>
      <p:sp>
        <p:nvSpPr>
          <p:cNvPr id="6" name="AutoShape 15"/>
          <p:cNvSpPr>
            <a:spLocks noChangeArrowheads="1"/>
          </p:cNvSpPr>
          <p:nvPr/>
        </p:nvSpPr>
        <p:spPr bwMode="auto">
          <a:xfrm>
            <a:off x="3173604" y="3996735"/>
            <a:ext cx="1524000" cy="595362"/>
          </a:xfrm>
          <a:prstGeom prst="wedgeRoundRectCallout">
            <a:avLst>
              <a:gd name="adj1" fmla="val 28180"/>
              <a:gd name="adj2" fmla="val -82128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1422" tIns="45711" rIns="91422" bIns="45711" anchor="ctr"/>
          <a:lstStyle/>
          <a:p>
            <a:pPr algn="ctr">
              <a:lnSpc>
                <a:spcPct val="85000"/>
              </a:lnSpc>
              <a:defRPr/>
            </a:pP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 GbE 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Combo UTP/SFP</a:t>
            </a:r>
          </a:p>
        </p:txBody>
      </p:sp>
      <p:sp>
        <p:nvSpPr>
          <p:cNvPr id="7" name="AutoShape 15"/>
          <p:cNvSpPr>
            <a:spLocks noChangeArrowheads="1"/>
          </p:cNvSpPr>
          <p:nvPr/>
        </p:nvSpPr>
        <p:spPr bwMode="auto">
          <a:xfrm>
            <a:off x="4942114" y="1147191"/>
            <a:ext cx="1295400" cy="457200"/>
          </a:xfrm>
          <a:prstGeom prst="wedgeRoundRectCallout">
            <a:avLst>
              <a:gd name="adj1" fmla="val -15764"/>
              <a:gd name="adj2" fmla="val 197729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1422" tIns="45711" rIns="91422" bIns="45711" anchor="ctr"/>
          <a:lstStyle/>
          <a:p>
            <a:pPr algn="ctr">
              <a:lnSpc>
                <a:spcPct val="85000"/>
              </a:lnSpc>
              <a:defRPr/>
            </a:pP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Station clock (in/out)</a:t>
            </a:r>
          </a:p>
        </p:txBody>
      </p:sp>
      <p:sp>
        <p:nvSpPr>
          <p:cNvPr id="12" name="AutoShape 15"/>
          <p:cNvSpPr>
            <a:spLocks noChangeArrowheads="1"/>
          </p:cNvSpPr>
          <p:nvPr/>
        </p:nvSpPr>
        <p:spPr bwMode="auto">
          <a:xfrm>
            <a:off x="1296238" y="3840144"/>
            <a:ext cx="1185706" cy="448046"/>
          </a:xfrm>
          <a:prstGeom prst="wedgeRoundRectCallout">
            <a:avLst>
              <a:gd name="adj1" fmla="val 43475"/>
              <a:gd name="adj2" fmla="val -251461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1422" tIns="45711" rIns="91422" bIns="45711" anchor="ctr"/>
          <a:lstStyle/>
          <a:p>
            <a:pPr algn="ctr">
              <a:lnSpc>
                <a:spcPct val="85000"/>
              </a:lnSpc>
              <a:defRPr/>
            </a:pPr>
            <a:r>
              <a:rPr lang="en-US" sz="1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32 E1 ports</a:t>
            </a:r>
          </a:p>
        </p:txBody>
      </p:sp>
      <p:sp>
        <p:nvSpPr>
          <p:cNvPr id="9" name="AutoShape 17"/>
          <p:cNvSpPr>
            <a:spLocks noChangeArrowheads="1"/>
          </p:cNvSpPr>
          <p:nvPr/>
        </p:nvSpPr>
        <p:spPr bwMode="auto">
          <a:xfrm>
            <a:off x="5696603" y="1688123"/>
            <a:ext cx="1287002" cy="241161"/>
          </a:xfrm>
          <a:prstGeom prst="wedgeRoundRectCallout">
            <a:avLst>
              <a:gd name="adj1" fmla="val -23594"/>
              <a:gd name="adj2" fmla="val 129553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1422" tIns="45711" rIns="91422" bIns="45711" anchor="ctr"/>
          <a:lstStyle/>
          <a:p>
            <a:pPr algn="ctr">
              <a:lnSpc>
                <a:spcPct val="85000"/>
              </a:lnSpc>
              <a:defRPr/>
            </a:pP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Alarm relay</a:t>
            </a:r>
          </a:p>
        </p:txBody>
      </p:sp>
      <p:sp>
        <p:nvSpPr>
          <p:cNvPr id="11" name="AutoShape 15"/>
          <p:cNvSpPr>
            <a:spLocks noChangeArrowheads="1"/>
          </p:cNvSpPr>
          <p:nvPr/>
        </p:nvSpPr>
        <p:spPr bwMode="auto">
          <a:xfrm>
            <a:off x="4908620" y="4330839"/>
            <a:ext cx="1652954" cy="248899"/>
          </a:xfrm>
          <a:prstGeom prst="wedgeRoundRectCallout">
            <a:avLst>
              <a:gd name="adj1" fmla="val -26297"/>
              <a:gd name="adj2" fmla="val -218895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1422" tIns="45711" rIns="91422" bIns="45711" anchor="ctr"/>
          <a:lstStyle/>
          <a:p>
            <a:pPr algn="ctr">
              <a:lnSpc>
                <a:spcPct val="85000"/>
              </a:lnSpc>
              <a:defRPr/>
            </a:pP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MNG-ETH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94346" y="2959990"/>
            <a:ext cx="1127919" cy="369322"/>
          </a:xfrm>
          <a:prstGeom prst="rect">
            <a:avLst/>
          </a:prstGeom>
          <a:noFill/>
        </p:spPr>
        <p:txBody>
          <a:bodyPr wrap="none" lIns="91431" tIns="45715" rIns="91431" bIns="45715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u="sng" dirty="0" smtClean="0">
                <a:solidFill>
                  <a:srgbClr val="0000FF"/>
                </a:solidFill>
                <a:latin typeface="Calibri"/>
                <a:cs typeface="Arial" pitchFamily="34" charset="0"/>
              </a:rPr>
              <a:t>E1 Option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466100" y="1998130"/>
            <a:ext cx="1527175" cy="369322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u="sng" dirty="0" smtClean="0">
                <a:solidFill>
                  <a:srgbClr val="0000FF"/>
                </a:solidFill>
                <a:latin typeface="Calibri"/>
                <a:cs typeface="Arial" pitchFamily="34" charset="0"/>
              </a:rPr>
              <a:t>STM-1 Option </a:t>
            </a:r>
          </a:p>
        </p:txBody>
      </p:sp>
      <p:sp>
        <p:nvSpPr>
          <p:cNvPr id="14" name="AutoShape 17"/>
          <p:cNvSpPr>
            <a:spLocks noChangeArrowheads="1"/>
          </p:cNvSpPr>
          <p:nvPr/>
        </p:nvSpPr>
        <p:spPr bwMode="auto">
          <a:xfrm>
            <a:off x="3147687" y="1143840"/>
            <a:ext cx="1219201" cy="464313"/>
          </a:xfrm>
          <a:prstGeom prst="wedgeRoundRectCallout">
            <a:avLst>
              <a:gd name="adj1" fmla="val 81629"/>
              <a:gd name="adj2" fmla="val 133497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1422" tIns="45711" rIns="91422" bIns="45711" anchor="ctr"/>
          <a:lstStyle/>
          <a:p>
            <a:pPr algn="ctr">
              <a:lnSpc>
                <a:spcPct val="85000"/>
              </a:lnSpc>
              <a:defRPr/>
            </a:pPr>
            <a:r>
              <a:rPr lang="en-US" sz="1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STM-1 ports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(1+1)</a:t>
            </a:r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5737609" y="4049485"/>
            <a:ext cx="1155560" cy="211015"/>
          </a:xfrm>
          <a:prstGeom prst="wedgeRoundRectCallout">
            <a:avLst>
              <a:gd name="adj1" fmla="val -18803"/>
              <a:gd name="adj2" fmla="val -82264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1422" tIns="45711" rIns="91422" bIns="45711" anchor="ctr"/>
          <a:lstStyle/>
          <a:p>
            <a:pPr algn="ctr">
              <a:lnSpc>
                <a:spcPct val="85000"/>
              </a:lnSpc>
              <a:defRPr/>
            </a:pP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Control Port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78364" y="2126462"/>
            <a:ext cx="1449469" cy="606690"/>
            <a:chOff x="178364" y="2126462"/>
            <a:chExt cx="1670533" cy="606690"/>
          </a:xfrm>
        </p:grpSpPr>
        <p:sp>
          <p:nvSpPr>
            <p:cNvPr id="5" name="AutoShape 15"/>
            <p:cNvSpPr>
              <a:spLocks noChangeArrowheads="1"/>
            </p:cNvSpPr>
            <p:nvPr/>
          </p:nvSpPr>
          <p:spPr bwMode="auto">
            <a:xfrm>
              <a:off x="186732" y="2126462"/>
              <a:ext cx="1447799" cy="495498"/>
            </a:xfrm>
            <a:prstGeom prst="wedgeRoundRectCallout">
              <a:avLst>
                <a:gd name="adj1" fmla="val 102313"/>
                <a:gd name="adj2" fmla="val -36350"/>
                <a:gd name="adj3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2700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91422" tIns="45711" rIns="91422" bIns="45711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2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32 FE 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2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UTP or SFP</a:t>
              </a:r>
            </a:p>
          </p:txBody>
        </p:sp>
        <p:sp>
          <p:nvSpPr>
            <p:cNvPr id="19" name="AutoShape 15"/>
            <p:cNvSpPr>
              <a:spLocks noChangeArrowheads="1"/>
            </p:cNvSpPr>
            <p:nvPr/>
          </p:nvSpPr>
          <p:spPr bwMode="auto">
            <a:xfrm>
              <a:off x="178364" y="2128142"/>
              <a:ext cx="1670533" cy="605010"/>
            </a:xfrm>
            <a:prstGeom prst="wedgeRoundRectCallout">
              <a:avLst>
                <a:gd name="adj1" fmla="val 43055"/>
                <a:gd name="adj2" fmla="val 124838"/>
                <a:gd name="adj3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2700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91422" tIns="45711" rIns="91422" bIns="45711" anchor="ctr"/>
            <a:lstStyle/>
            <a:p>
              <a:pPr algn="ctr">
                <a:defRPr/>
              </a:pPr>
              <a:r>
                <a:rPr lang="en-US" sz="1200" u="sng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Optional</a:t>
              </a:r>
              <a:r>
                <a:rPr lang="en-US" sz="12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:</a:t>
              </a:r>
            </a:p>
            <a:p>
              <a:pPr algn="ctr">
                <a:defRPr/>
              </a:pPr>
              <a:r>
                <a:rPr lang="en-US" sz="12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32 Fast Ethernet</a:t>
              </a:r>
            </a:p>
            <a:p>
              <a:pPr algn="ctr">
                <a:defRPr/>
              </a:pPr>
              <a:r>
                <a:rPr lang="en-US" sz="12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UTP or SFP</a:t>
              </a:r>
            </a:p>
          </p:txBody>
        </p:sp>
      </p:grpSp>
      <p:cxnSp>
        <p:nvCxnSpPr>
          <p:cNvPr id="22" name="Straight Arrow Connector 21"/>
          <p:cNvCxnSpPr>
            <a:stCxn id="16" idx="1"/>
          </p:cNvCxnSpPr>
          <p:nvPr/>
        </p:nvCxnSpPr>
        <p:spPr>
          <a:xfrm rot="10800000" flipV="1">
            <a:off x="6561574" y="2200589"/>
            <a:ext cx="904526" cy="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0800000" flipV="1">
            <a:off x="6761529" y="3165230"/>
            <a:ext cx="1005840" cy="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7" grpId="0" animBg="1" autoUpdateAnimBg="0"/>
      <p:bldP spid="12" grpId="0" animBg="1" autoUpdateAnimBg="0"/>
      <p:bldP spid="9" grpId="0" animBg="1" autoUpdateAnimBg="0"/>
      <p:bldP spid="11" grpId="0" animBg="1" autoUpdateAnimBg="0"/>
      <p:bldP spid="14" grpId="0" animBg="1" autoUpdateAnimBg="0"/>
      <p:bldP spid="18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AutoShape 1045"/>
          <p:cNvSpPr>
            <a:spLocks noChangeArrowheads="1"/>
          </p:cNvSpPr>
          <p:nvPr/>
        </p:nvSpPr>
        <p:spPr bwMode="auto">
          <a:xfrm>
            <a:off x="3556000" y="1857375"/>
            <a:ext cx="2273300" cy="12763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E8DBC0"/>
              </a:gs>
            </a:gsLst>
            <a:lin ang="5400000" scaled="1"/>
          </a:gradFill>
          <a:ln w="12700" algn="ctr">
            <a:solidFill>
              <a:srgbClr val="AD9C84"/>
            </a:solidFill>
            <a:round/>
            <a:headEnd/>
            <a:tailEnd/>
          </a:ln>
        </p:spPr>
        <p:txBody>
          <a:bodyPr wrap="none" lIns="83119" tIns="41559" rIns="83119" bIns="41559" anchor="ctr" anchorCtr="0"/>
          <a:lstStyle/>
          <a:p>
            <a:pPr algn="ctr"/>
            <a:endParaRPr lang="en-US" sz="28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818" name="Elbow Connector 61"/>
          <p:cNvCxnSpPr>
            <a:cxnSpLocks noChangeShapeType="1"/>
          </p:cNvCxnSpPr>
          <p:nvPr/>
        </p:nvCxnSpPr>
        <p:spPr bwMode="auto">
          <a:xfrm rot="5400000" flipH="1" flipV="1">
            <a:off x="4099719" y="2683669"/>
            <a:ext cx="557212" cy="44450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69A12B"/>
            </a:solidFill>
            <a:round/>
            <a:headEnd/>
            <a:tailEnd/>
          </a:ln>
        </p:spPr>
      </p:cxnSp>
      <p:sp>
        <p:nvSpPr>
          <p:cNvPr id="34819" name="Line 7"/>
          <p:cNvSpPr>
            <a:spLocks noChangeShapeType="1"/>
          </p:cNvSpPr>
          <p:nvPr/>
        </p:nvSpPr>
        <p:spPr bwMode="auto">
          <a:xfrm flipV="1">
            <a:off x="7140575" y="3163888"/>
            <a:ext cx="915988" cy="0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/>
            <a:tailEnd/>
          </a:ln>
        </p:spPr>
        <p:txBody>
          <a:bodyPr wrap="none" lIns="83119" tIns="41559" rIns="83119" bIns="41559" anchor="ctr" anchorCtr="0"/>
          <a:lstStyle/>
          <a:p>
            <a:pPr algn="ctr"/>
            <a:endParaRPr lang="en-US" sz="28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820" name="Line 23"/>
          <p:cNvSpPr>
            <a:spLocks noChangeShapeType="1"/>
          </p:cNvSpPr>
          <p:nvPr/>
        </p:nvSpPr>
        <p:spPr bwMode="auto">
          <a:xfrm flipV="1">
            <a:off x="7140575" y="3241675"/>
            <a:ext cx="915988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lIns="83119" tIns="41559" rIns="83119" bIns="41559" anchor="ctr" anchorCtr="0"/>
          <a:lstStyle/>
          <a:p>
            <a:pPr algn="ctr"/>
            <a:endParaRPr lang="en-US" sz="28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821" name="Text Box 24"/>
          <p:cNvSpPr txBox="1">
            <a:spLocks noChangeArrowheads="1"/>
          </p:cNvSpPr>
          <p:nvPr/>
        </p:nvSpPr>
        <p:spPr bwMode="auto">
          <a:xfrm>
            <a:off x="7556500" y="3240996"/>
            <a:ext cx="555625" cy="190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2600" tIns="46300" rIns="92600" bIns="46300" anchor="ctr" anchorCtr="0"/>
          <a:lstStyle/>
          <a:p>
            <a:pPr algn="ctr" defTabSz="925513" rtl="1" eaLnBrk="0" hangingPunct="0"/>
            <a:r>
              <a:rPr lang="en-US" sz="10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ETH</a:t>
            </a:r>
          </a:p>
        </p:txBody>
      </p:sp>
      <p:sp>
        <p:nvSpPr>
          <p:cNvPr id="34822" name="Text Box 33"/>
          <p:cNvSpPr txBox="1">
            <a:spLocks noChangeArrowheads="1"/>
          </p:cNvSpPr>
          <p:nvPr/>
        </p:nvSpPr>
        <p:spPr bwMode="auto">
          <a:xfrm>
            <a:off x="7627938" y="2971800"/>
            <a:ext cx="412750" cy="209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2600" tIns="46300" rIns="92600" bIns="46300" anchor="ctr" anchorCtr="0"/>
          <a:lstStyle/>
          <a:p>
            <a:pPr algn="ctr" defTabSz="925513" rtl="1" eaLnBrk="0" hangingPunct="0"/>
            <a:r>
              <a:rPr lang="en-US" sz="10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E1</a:t>
            </a:r>
          </a:p>
        </p:txBody>
      </p:sp>
      <p:cxnSp>
        <p:nvCxnSpPr>
          <p:cNvPr id="34823" name="Straight Connector 81"/>
          <p:cNvCxnSpPr>
            <a:cxnSpLocks noChangeShapeType="1"/>
          </p:cNvCxnSpPr>
          <p:nvPr/>
        </p:nvCxnSpPr>
        <p:spPr bwMode="auto">
          <a:xfrm>
            <a:off x="1665288" y="2495550"/>
            <a:ext cx="9144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482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IPmux-155L Multi-Service Solution over Fiber in the Last Mile</a:t>
            </a:r>
          </a:p>
        </p:txBody>
      </p:sp>
      <p:sp>
        <p:nvSpPr>
          <p:cNvPr id="10250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500287" y="4192057"/>
            <a:ext cx="7124700" cy="2665943"/>
          </a:xfrm>
        </p:spPr>
        <p:txBody>
          <a:bodyPr>
            <a:normAutofit/>
          </a:bodyPr>
          <a:lstStyle/>
          <a:p>
            <a:pPr>
              <a:buFontTx/>
              <a:buNone/>
              <a:defRPr/>
            </a:pPr>
            <a:r>
              <a:rPr lang="en-US" sz="1800" b="1" dirty="0" smtClean="0">
                <a:solidFill>
                  <a:srgbClr val="0000FF"/>
                </a:solidFill>
              </a:rPr>
              <a:t>Benefits:</a:t>
            </a:r>
          </a:p>
          <a:p>
            <a:pPr defTabSz="1004888">
              <a:lnSpc>
                <a:spcPct val="110000"/>
              </a:lnSpc>
              <a:spcBef>
                <a:spcPts val="275"/>
              </a:spcBef>
            </a:pPr>
            <a:r>
              <a:rPr lang="en-US" sz="1800" dirty="0" smtClean="0"/>
              <a:t>Reduce </a:t>
            </a:r>
            <a:r>
              <a:rPr lang="en-US" sz="1800" dirty="0" err="1" smtClean="0"/>
              <a:t>Opex</a:t>
            </a:r>
            <a:r>
              <a:rPr lang="en-US" sz="1800" dirty="0" smtClean="0"/>
              <a:t>/</a:t>
            </a:r>
            <a:r>
              <a:rPr lang="en-US" sz="1800" dirty="0" err="1" smtClean="0"/>
              <a:t>Capex</a:t>
            </a:r>
            <a:r>
              <a:rPr lang="en-US" sz="1800" dirty="0" smtClean="0"/>
              <a:t> by Multiservice aggregation device at the </a:t>
            </a:r>
            <a:r>
              <a:rPr lang="en-US" sz="1800" dirty="0" err="1" smtClean="0"/>
              <a:t>PoP</a:t>
            </a:r>
            <a:endParaRPr lang="en-US" sz="1800" dirty="0" smtClean="0"/>
          </a:p>
          <a:p>
            <a:pPr defTabSz="1004888">
              <a:lnSpc>
                <a:spcPct val="110000"/>
              </a:lnSpc>
            </a:pPr>
            <a:r>
              <a:rPr lang="en-US" sz="1800" dirty="0" smtClean="0"/>
              <a:t> Both E1 and Eth services over single Fiber</a:t>
            </a:r>
          </a:p>
          <a:p>
            <a:pPr defTabSz="1004888">
              <a:lnSpc>
                <a:spcPct val="110000"/>
              </a:lnSpc>
            </a:pPr>
            <a:r>
              <a:rPr lang="en-US" sz="1800" dirty="0" smtClean="0"/>
              <a:t> Complete Last Mile solution</a:t>
            </a:r>
          </a:p>
          <a:p>
            <a:pPr>
              <a:defRPr/>
            </a:pPr>
            <a:r>
              <a:rPr lang="en-US" sz="1800" dirty="0" smtClean="0"/>
              <a:t>Economical, compact and high port density TDM gateway</a:t>
            </a:r>
          </a:p>
          <a:p>
            <a:pPr>
              <a:defRPr/>
            </a:pPr>
            <a:r>
              <a:rPr lang="en-US" sz="1800" dirty="0" smtClean="0"/>
              <a:t>Eliminates the need for extra Ethernet switch</a:t>
            </a:r>
          </a:p>
        </p:txBody>
      </p:sp>
      <p:sp>
        <p:nvSpPr>
          <p:cNvPr id="34826" name="Rectangle 9"/>
          <p:cNvSpPr>
            <a:spLocks noChangeArrowheads="1"/>
          </p:cNvSpPr>
          <p:nvPr/>
        </p:nvSpPr>
        <p:spPr bwMode="auto">
          <a:xfrm>
            <a:off x="5689600" y="2280103"/>
            <a:ext cx="642938" cy="317500"/>
          </a:xfrm>
          <a:prstGeom prst="rect">
            <a:avLst/>
          </a:prstGeom>
          <a:noFill/>
          <a:ln w="76200" cap="rnd">
            <a:noFill/>
            <a:prstDash val="sysDot"/>
            <a:miter lim="800000"/>
            <a:headEnd/>
            <a:tailEnd/>
          </a:ln>
        </p:spPr>
        <p:txBody>
          <a:bodyPr wrap="none" lIns="92600" tIns="46300" rIns="92600" bIns="46300" anchor="ctr" anchorCtr="0"/>
          <a:lstStyle/>
          <a:p>
            <a:pPr algn="ctr" defTabSz="925513" eaLnBrk="0" hangingPunct="0"/>
            <a:r>
              <a:rPr lang="en-US" sz="10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Fiber</a:t>
            </a:r>
          </a:p>
        </p:txBody>
      </p:sp>
      <p:sp>
        <p:nvSpPr>
          <p:cNvPr id="34827" name="Freeform 21"/>
          <p:cNvSpPr>
            <a:spLocks/>
          </p:cNvSpPr>
          <p:nvPr/>
        </p:nvSpPr>
        <p:spPr bwMode="auto">
          <a:xfrm>
            <a:off x="2516188" y="2044700"/>
            <a:ext cx="1123950" cy="919163"/>
          </a:xfrm>
          <a:custGeom>
            <a:avLst/>
            <a:gdLst>
              <a:gd name="T0" fmla="*/ 2147483647 w 855"/>
              <a:gd name="T1" fmla="*/ 2147483647 h 673"/>
              <a:gd name="T2" fmla="*/ 2147483647 w 855"/>
              <a:gd name="T3" fmla="*/ 2147483647 h 673"/>
              <a:gd name="T4" fmla="*/ 2147483647 w 855"/>
              <a:gd name="T5" fmla="*/ 2147483647 h 673"/>
              <a:gd name="T6" fmla="*/ 2147483647 w 855"/>
              <a:gd name="T7" fmla="*/ 2147483647 h 673"/>
              <a:gd name="T8" fmla="*/ 2147483647 w 855"/>
              <a:gd name="T9" fmla="*/ 2147483647 h 673"/>
              <a:gd name="T10" fmla="*/ 2147483647 w 855"/>
              <a:gd name="T11" fmla="*/ 2147483647 h 673"/>
              <a:gd name="T12" fmla="*/ 2147483647 w 855"/>
              <a:gd name="T13" fmla="*/ 2147483647 h 673"/>
              <a:gd name="T14" fmla="*/ 2147483647 w 855"/>
              <a:gd name="T15" fmla="*/ 2147483647 h 673"/>
              <a:gd name="T16" fmla="*/ 2147483647 w 855"/>
              <a:gd name="T17" fmla="*/ 2147483647 h 673"/>
              <a:gd name="T18" fmla="*/ 2147483647 w 855"/>
              <a:gd name="T19" fmla="*/ 2147483647 h 673"/>
              <a:gd name="T20" fmla="*/ 2147483647 w 855"/>
              <a:gd name="T21" fmla="*/ 2147483647 h 673"/>
              <a:gd name="T22" fmla="*/ 2147483647 w 855"/>
              <a:gd name="T23" fmla="*/ 2147483647 h 673"/>
              <a:gd name="T24" fmla="*/ 2147483647 w 855"/>
              <a:gd name="T25" fmla="*/ 2147483647 h 673"/>
              <a:gd name="T26" fmla="*/ 2147483647 w 855"/>
              <a:gd name="T27" fmla="*/ 2147483647 h 673"/>
              <a:gd name="T28" fmla="*/ 2147483647 w 855"/>
              <a:gd name="T29" fmla="*/ 2147483647 h 673"/>
              <a:gd name="T30" fmla="*/ 2147483647 w 855"/>
              <a:gd name="T31" fmla="*/ 2147483647 h 673"/>
              <a:gd name="T32" fmla="*/ 2147483647 w 855"/>
              <a:gd name="T33" fmla="*/ 2147483647 h 673"/>
              <a:gd name="T34" fmla="*/ 2147483647 w 855"/>
              <a:gd name="T35" fmla="*/ 2147483647 h 673"/>
              <a:gd name="T36" fmla="*/ 2147483647 w 855"/>
              <a:gd name="T37" fmla="*/ 2147483647 h 673"/>
              <a:gd name="T38" fmla="*/ 2147483647 w 855"/>
              <a:gd name="T39" fmla="*/ 2147483647 h 673"/>
              <a:gd name="T40" fmla="*/ 2147483647 w 855"/>
              <a:gd name="T41" fmla="*/ 2147483647 h 673"/>
              <a:gd name="T42" fmla="*/ 2147483647 w 855"/>
              <a:gd name="T43" fmla="*/ 2147483647 h 673"/>
              <a:gd name="T44" fmla="*/ 2147483647 w 855"/>
              <a:gd name="T45" fmla="*/ 2147483647 h 673"/>
              <a:gd name="T46" fmla="*/ 2147483647 w 855"/>
              <a:gd name="T47" fmla="*/ 2147483647 h 673"/>
              <a:gd name="T48" fmla="*/ 2147483647 w 855"/>
              <a:gd name="T49" fmla="*/ 2147483647 h 673"/>
              <a:gd name="T50" fmla="*/ 2147483647 w 855"/>
              <a:gd name="T51" fmla="*/ 2147483647 h 673"/>
              <a:gd name="T52" fmla="*/ 2147483647 w 855"/>
              <a:gd name="T53" fmla="*/ 2147483647 h 673"/>
              <a:gd name="T54" fmla="*/ 2147483647 w 855"/>
              <a:gd name="T55" fmla="*/ 2147483647 h 673"/>
              <a:gd name="T56" fmla="*/ 2147483647 w 855"/>
              <a:gd name="T57" fmla="*/ 2147483647 h 673"/>
              <a:gd name="T58" fmla="*/ 2147483647 w 855"/>
              <a:gd name="T59" fmla="*/ 2147483647 h 673"/>
              <a:gd name="T60" fmla="*/ 2147483647 w 855"/>
              <a:gd name="T61" fmla="*/ 2147483647 h 673"/>
              <a:gd name="T62" fmla="*/ 2147483647 w 855"/>
              <a:gd name="T63" fmla="*/ 2147483647 h 673"/>
              <a:gd name="T64" fmla="*/ 2147483647 w 855"/>
              <a:gd name="T65" fmla="*/ 2147483647 h 673"/>
              <a:gd name="T66" fmla="*/ 2147483647 w 855"/>
              <a:gd name="T67" fmla="*/ 2147483647 h 673"/>
              <a:gd name="T68" fmla="*/ 2147483647 w 855"/>
              <a:gd name="T69" fmla="*/ 2147483647 h 673"/>
              <a:gd name="T70" fmla="*/ 2147483647 w 855"/>
              <a:gd name="T71" fmla="*/ 2147483647 h 673"/>
              <a:gd name="T72" fmla="*/ 2147483647 w 855"/>
              <a:gd name="T73" fmla="*/ 2147483647 h 673"/>
              <a:gd name="T74" fmla="*/ 2147483647 w 855"/>
              <a:gd name="T75" fmla="*/ 2147483647 h 673"/>
              <a:gd name="T76" fmla="*/ 2147483647 w 855"/>
              <a:gd name="T77" fmla="*/ 2147483647 h 673"/>
              <a:gd name="T78" fmla="*/ 2147483647 w 855"/>
              <a:gd name="T79" fmla="*/ 2147483647 h 673"/>
              <a:gd name="T80" fmla="*/ 2147483647 w 855"/>
              <a:gd name="T81" fmla="*/ 2147483647 h 673"/>
              <a:gd name="T82" fmla="*/ 2147483647 w 855"/>
              <a:gd name="T83" fmla="*/ 2147483647 h 673"/>
              <a:gd name="T84" fmla="*/ 2147483647 w 855"/>
              <a:gd name="T85" fmla="*/ 2147483647 h 673"/>
              <a:gd name="T86" fmla="*/ 2147483647 w 855"/>
              <a:gd name="T87" fmla="*/ 2147483647 h 673"/>
              <a:gd name="T88" fmla="*/ 2147483647 w 855"/>
              <a:gd name="T89" fmla="*/ 2147483647 h 673"/>
              <a:gd name="T90" fmla="*/ 2147483647 w 855"/>
              <a:gd name="T91" fmla="*/ 2147483647 h 673"/>
              <a:gd name="T92" fmla="*/ 2147483647 w 855"/>
              <a:gd name="T93" fmla="*/ 2147483647 h 673"/>
              <a:gd name="T94" fmla="*/ 2147483647 w 855"/>
              <a:gd name="T95" fmla="*/ 2147483647 h 673"/>
              <a:gd name="T96" fmla="*/ 2147483647 w 855"/>
              <a:gd name="T97" fmla="*/ 2147483647 h 673"/>
              <a:gd name="T98" fmla="*/ 2147483647 w 855"/>
              <a:gd name="T99" fmla="*/ 2147483647 h 673"/>
              <a:gd name="T100" fmla="*/ 2147483647 w 855"/>
              <a:gd name="T101" fmla="*/ 2147483647 h 673"/>
              <a:gd name="T102" fmla="*/ 2147483647 w 855"/>
              <a:gd name="T103" fmla="*/ 2147483647 h 673"/>
              <a:gd name="T104" fmla="*/ 2147483647 w 855"/>
              <a:gd name="T105" fmla="*/ 2147483647 h 673"/>
              <a:gd name="T106" fmla="*/ 2147483647 w 855"/>
              <a:gd name="T107" fmla="*/ 2147483647 h 67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55"/>
              <a:gd name="T163" fmla="*/ 0 h 673"/>
              <a:gd name="T164" fmla="*/ 855 w 855"/>
              <a:gd name="T165" fmla="*/ 673 h 67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55" h="673">
                <a:moveTo>
                  <a:pt x="266" y="634"/>
                </a:moveTo>
                <a:cubicBezTo>
                  <a:pt x="239" y="634"/>
                  <a:pt x="178" y="655"/>
                  <a:pt x="140" y="648"/>
                </a:cubicBezTo>
                <a:cubicBezTo>
                  <a:pt x="102" y="641"/>
                  <a:pt x="63" y="624"/>
                  <a:pt x="39" y="595"/>
                </a:cubicBezTo>
                <a:cubicBezTo>
                  <a:pt x="16" y="566"/>
                  <a:pt x="2" y="511"/>
                  <a:pt x="1" y="474"/>
                </a:cubicBezTo>
                <a:cubicBezTo>
                  <a:pt x="0" y="437"/>
                  <a:pt x="19" y="396"/>
                  <a:pt x="33" y="375"/>
                </a:cubicBezTo>
                <a:cubicBezTo>
                  <a:pt x="46" y="353"/>
                  <a:pt x="70" y="351"/>
                  <a:pt x="81" y="344"/>
                </a:cubicBezTo>
                <a:cubicBezTo>
                  <a:pt x="92" y="337"/>
                  <a:pt x="96" y="337"/>
                  <a:pt x="100" y="332"/>
                </a:cubicBezTo>
                <a:cubicBezTo>
                  <a:pt x="104" y="327"/>
                  <a:pt x="105" y="321"/>
                  <a:pt x="105" y="311"/>
                </a:cubicBezTo>
                <a:cubicBezTo>
                  <a:pt x="105" y="301"/>
                  <a:pt x="99" y="286"/>
                  <a:pt x="98" y="272"/>
                </a:cubicBezTo>
                <a:cubicBezTo>
                  <a:pt x="97" y="257"/>
                  <a:pt x="93" y="241"/>
                  <a:pt x="98" y="225"/>
                </a:cubicBezTo>
                <a:cubicBezTo>
                  <a:pt x="103" y="210"/>
                  <a:pt x="116" y="191"/>
                  <a:pt x="130" y="179"/>
                </a:cubicBezTo>
                <a:cubicBezTo>
                  <a:pt x="144" y="167"/>
                  <a:pt x="167" y="157"/>
                  <a:pt x="185" y="151"/>
                </a:cubicBezTo>
                <a:cubicBezTo>
                  <a:pt x="204" y="145"/>
                  <a:pt x="227" y="145"/>
                  <a:pt x="241" y="143"/>
                </a:cubicBezTo>
                <a:cubicBezTo>
                  <a:pt x="254" y="140"/>
                  <a:pt x="260" y="141"/>
                  <a:pt x="264" y="134"/>
                </a:cubicBezTo>
                <a:cubicBezTo>
                  <a:pt x="268" y="127"/>
                  <a:pt x="263" y="111"/>
                  <a:pt x="267" y="100"/>
                </a:cubicBezTo>
                <a:cubicBezTo>
                  <a:pt x="272" y="89"/>
                  <a:pt x="281" y="74"/>
                  <a:pt x="291" y="65"/>
                </a:cubicBezTo>
                <a:cubicBezTo>
                  <a:pt x="301" y="57"/>
                  <a:pt x="314" y="52"/>
                  <a:pt x="328" y="48"/>
                </a:cubicBezTo>
                <a:cubicBezTo>
                  <a:pt x="341" y="45"/>
                  <a:pt x="362" y="45"/>
                  <a:pt x="373" y="45"/>
                </a:cubicBezTo>
                <a:cubicBezTo>
                  <a:pt x="384" y="45"/>
                  <a:pt x="387" y="49"/>
                  <a:pt x="391" y="48"/>
                </a:cubicBezTo>
                <a:cubicBezTo>
                  <a:pt x="396" y="47"/>
                  <a:pt x="392" y="43"/>
                  <a:pt x="396" y="38"/>
                </a:cubicBezTo>
                <a:cubicBezTo>
                  <a:pt x="401" y="33"/>
                  <a:pt x="408" y="21"/>
                  <a:pt x="418" y="15"/>
                </a:cubicBezTo>
                <a:cubicBezTo>
                  <a:pt x="428" y="9"/>
                  <a:pt x="439" y="5"/>
                  <a:pt x="455" y="3"/>
                </a:cubicBezTo>
                <a:cubicBezTo>
                  <a:pt x="471" y="2"/>
                  <a:pt x="497" y="0"/>
                  <a:pt x="514" y="3"/>
                </a:cubicBezTo>
                <a:cubicBezTo>
                  <a:pt x="531" y="7"/>
                  <a:pt x="542" y="15"/>
                  <a:pt x="556" y="22"/>
                </a:cubicBezTo>
                <a:cubicBezTo>
                  <a:pt x="569" y="30"/>
                  <a:pt x="587" y="40"/>
                  <a:pt x="596" y="52"/>
                </a:cubicBezTo>
                <a:cubicBezTo>
                  <a:pt x="605" y="64"/>
                  <a:pt x="609" y="83"/>
                  <a:pt x="613" y="95"/>
                </a:cubicBezTo>
                <a:cubicBezTo>
                  <a:pt x="616" y="106"/>
                  <a:pt x="611" y="113"/>
                  <a:pt x="616" y="117"/>
                </a:cubicBezTo>
                <a:cubicBezTo>
                  <a:pt x="621" y="120"/>
                  <a:pt x="632" y="113"/>
                  <a:pt x="643" y="115"/>
                </a:cubicBezTo>
                <a:cubicBezTo>
                  <a:pt x="654" y="117"/>
                  <a:pt x="668" y="119"/>
                  <a:pt x="681" y="129"/>
                </a:cubicBezTo>
                <a:cubicBezTo>
                  <a:pt x="695" y="138"/>
                  <a:pt x="712" y="156"/>
                  <a:pt x="723" y="172"/>
                </a:cubicBezTo>
                <a:cubicBezTo>
                  <a:pt x="735" y="187"/>
                  <a:pt x="748" y="206"/>
                  <a:pt x="754" y="223"/>
                </a:cubicBezTo>
                <a:cubicBezTo>
                  <a:pt x="759" y="241"/>
                  <a:pt x="762" y="262"/>
                  <a:pt x="759" y="278"/>
                </a:cubicBezTo>
                <a:cubicBezTo>
                  <a:pt x="755" y="295"/>
                  <a:pt x="732" y="313"/>
                  <a:pt x="732" y="321"/>
                </a:cubicBezTo>
                <a:cubicBezTo>
                  <a:pt x="732" y="330"/>
                  <a:pt x="748" y="324"/>
                  <a:pt x="760" y="330"/>
                </a:cubicBezTo>
                <a:cubicBezTo>
                  <a:pt x="773" y="336"/>
                  <a:pt x="794" y="346"/>
                  <a:pt x="807" y="356"/>
                </a:cubicBezTo>
                <a:cubicBezTo>
                  <a:pt x="821" y="366"/>
                  <a:pt x="835" y="380"/>
                  <a:pt x="842" y="394"/>
                </a:cubicBezTo>
                <a:cubicBezTo>
                  <a:pt x="850" y="407"/>
                  <a:pt x="855" y="419"/>
                  <a:pt x="852" y="440"/>
                </a:cubicBezTo>
                <a:cubicBezTo>
                  <a:pt x="850" y="461"/>
                  <a:pt x="835" y="499"/>
                  <a:pt x="827" y="516"/>
                </a:cubicBezTo>
                <a:cubicBezTo>
                  <a:pt x="819" y="533"/>
                  <a:pt x="813" y="536"/>
                  <a:pt x="804" y="542"/>
                </a:cubicBezTo>
                <a:cubicBezTo>
                  <a:pt x="795" y="548"/>
                  <a:pt x="780" y="550"/>
                  <a:pt x="770" y="554"/>
                </a:cubicBezTo>
                <a:cubicBezTo>
                  <a:pt x="760" y="558"/>
                  <a:pt x="753" y="559"/>
                  <a:pt x="745" y="564"/>
                </a:cubicBezTo>
                <a:cubicBezTo>
                  <a:pt x="738" y="569"/>
                  <a:pt x="734" y="577"/>
                  <a:pt x="727" y="586"/>
                </a:cubicBezTo>
                <a:cubicBezTo>
                  <a:pt x="719" y="596"/>
                  <a:pt x="712" y="609"/>
                  <a:pt x="702" y="619"/>
                </a:cubicBezTo>
                <a:cubicBezTo>
                  <a:pt x="692" y="628"/>
                  <a:pt x="682" y="637"/>
                  <a:pt x="666" y="641"/>
                </a:cubicBezTo>
                <a:cubicBezTo>
                  <a:pt x="650" y="645"/>
                  <a:pt x="622" y="645"/>
                  <a:pt x="604" y="643"/>
                </a:cubicBezTo>
                <a:cubicBezTo>
                  <a:pt x="587" y="640"/>
                  <a:pt x="571" y="631"/>
                  <a:pt x="561" y="626"/>
                </a:cubicBezTo>
                <a:cubicBezTo>
                  <a:pt x="551" y="621"/>
                  <a:pt x="551" y="614"/>
                  <a:pt x="546" y="610"/>
                </a:cubicBezTo>
                <a:cubicBezTo>
                  <a:pt x="541" y="607"/>
                  <a:pt x="536" y="605"/>
                  <a:pt x="532" y="607"/>
                </a:cubicBezTo>
                <a:cubicBezTo>
                  <a:pt x="529" y="609"/>
                  <a:pt x="533" y="612"/>
                  <a:pt x="526" y="619"/>
                </a:cubicBezTo>
                <a:cubicBezTo>
                  <a:pt x="518" y="626"/>
                  <a:pt x="506" y="638"/>
                  <a:pt x="489" y="646"/>
                </a:cubicBezTo>
                <a:cubicBezTo>
                  <a:pt x="471" y="655"/>
                  <a:pt x="442" y="668"/>
                  <a:pt x="418" y="670"/>
                </a:cubicBezTo>
                <a:cubicBezTo>
                  <a:pt x="395" y="673"/>
                  <a:pt x="370" y="668"/>
                  <a:pt x="350" y="664"/>
                </a:cubicBezTo>
                <a:cubicBezTo>
                  <a:pt x="329" y="659"/>
                  <a:pt x="312" y="651"/>
                  <a:pt x="299" y="646"/>
                </a:cubicBezTo>
                <a:cubicBezTo>
                  <a:pt x="287" y="642"/>
                  <a:pt x="293" y="634"/>
                  <a:pt x="266" y="634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E0CDA8"/>
              </a:gs>
            </a:gsLst>
            <a:path path="rect">
              <a:fillToRect l="50000" t="50000" r="50000" b="50000"/>
            </a:path>
          </a:gradFill>
          <a:ln w="12700">
            <a:noFill/>
            <a:round/>
            <a:headEnd/>
            <a:tailEnd/>
          </a:ln>
          <a:effectLst>
            <a:prstShdw prst="shdw17" dist="17961" dir="2700000">
              <a:srgbClr val="867B65"/>
            </a:prstShdw>
          </a:effectLst>
        </p:spPr>
        <p:txBody>
          <a:bodyPr lIns="83119" tIns="41559" rIns="83119" bIns="41559" anchor="ctr" anchorCtr="0"/>
          <a:lstStyle/>
          <a:p>
            <a:pPr algn="ctr"/>
            <a:endParaRPr lang="en-US" sz="28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828" name="Text Box 22"/>
          <p:cNvSpPr txBox="1">
            <a:spLocks noChangeArrowheads="1"/>
          </p:cNvSpPr>
          <p:nvPr/>
        </p:nvSpPr>
        <p:spPr bwMode="auto">
          <a:xfrm>
            <a:off x="2838450" y="2403475"/>
            <a:ext cx="477838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109" tIns="41554" rIns="83109" bIns="41554" anchor="ctr" anchorCtr="0"/>
          <a:lstStyle/>
          <a:p>
            <a:pPr algn="ctr"/>
            <a:r>
              <a:rPr lang="en-US" sz="13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PSN</a:t>
            </a:r>
          </a:p>
        </p:txBody>
      </p:sp>
      <p:sp>
        <p:nvSpPr>
          <p:cNvPr id="34829" name="Text Box 29"/>
          <p:cNvSpPr txBox="1">
            <a:spLocks noChangeArrowheads="1"/>
          </p:cNvSpPr>
          <p:nvPr/>
        </p:nvSpPr>
        <p:spPr bwMode="auto">
          <a:xfrm>
            <a:off x="6811963" y="2849789"/>
            <a:ext cx="64135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2600" tIns="46300" rIns="92600" bIns="46300" anchor="ctr" anchorCtr="0"/>
          <a:lstStyle/>
          <a:p>
            <a:pPr algn="ctr" defTabSz="925513" eaLnBrk="0" hangingPunct="0"/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IPmux</a:t>
            </a:r>
            <a:endParaRPr lang="en-US" sz="11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830" name="Text Box 37"/>
          <p:cNvSpPr txBox="1">
            <a:spLocks noChangeArrowheads="1"/>
          </p:cNvSpPr>
          <p:nvPr/>
        </p:nvSpPr>
        <p:spPr bwMode="auto">
          <a:xfrm>
            <a:off x="3894138" y="2263775"/>
            <a:ext cx="595312" cy="174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2600" tIns="46300" rIns="92600" bIns="46300" anchor="ctr" anchorCtr="0"/>
          <a:lstStyle/>
          <a:p>
            <a:pPr algn="ctr" defTabSz="925513" eaLnBrk="0" hangingPunct="0"/>
            <a:r>
              <a:rPr lang="en-US" sz="10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 x GbE</a:t>
            </a:r>
          </a:p>
        </p:txBody>
      </p:sp>
      <p:sp>
        <p:nvSpPr>
          <p:cNvPr id="34831" name="Text Box 46"/>
          <p:cNvSpPr txBox="1">
            <a:spLocks noChangeArrowheads="1"/>
          </p:cNvSpPr>
          <p:nvPr/>
        </p:nvSpPr>
        <p:spPr bwMode="auto">
          <a:xfrm>
            <a:off x="3914775" y="3506788"/>
            <a:ext cx="31908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0"/>
          <a:lstStyle/>
          <a:p>
            <a:pPr algn="ctr"/>
            <a:r>
              <a:rPr lang="en-US" sz="13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SDH</a:t>
            </a:r>
          </a:p>
        </p:txBody>
      </p:sp>
      <p:sp>
        <p:nvSpPr>
          <p:cNvPr id="34832" name="AutoShape 47"/>
          <p:cNvSpPr>
            <a:spLocks noChangeArrowheads="1"/>
          </p:cNvSpPr>
          <p:nvPr/>
        </p:nvSpPr>
        <p:spPr bwMode="auto">
          <a:xfrm>
            <a:off x="3584575" y="3105150"/>
            <a:ext cx="981075" cy="9826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840" y="10800"/>
                </a:moveTo>
                <a:cubicBezTo>
                  <a:pt x="1840" y="15748"/>
                  <a:pt x="5852" y="19760"/>
                  <a:pt x="10800" y="19760"/>
                </a:cubicBezTo>
                <a:cubicBezTo>
                  <a:pt x="15748" y="19760"/>
                  <a:pt x="19760" y="15748"/>
                  <a:pt x="19760" y="10800"/>
                </a:cubicBezTo>
                <a:cubicBezTo>
                  <a:pt x="19760" y="5852"/>
                  <a:pt x="15748" y="1840"/>
                  <a:pt x="10800" y="1840"/>
                </a:cubicBezTo>
                <a:cubicBezTo>
                  <a:pt x="5852" y="1840"/>
                  <a:pt x="1840" y="5852"/>
                  <a:pt x="1840" y="10800"/>
                </a:cubicBezTo>
                <a:close/>
              </a:path>
            </a:pathLst>
          </a:custGeom>
          <a:gradFill rotWithShape="1">
            <a:gsLst>
              <a:gs pos="0">
                <a:srgbClr val="FFF5E3"/>
              </a:gs>
              <a:gs pos="50000">
                <a:srgbClr val="F6B686"/>
              </a:gs>
              <a:gs pos="100000">
                <a:srgbClr val="FFF5E3"/>
              </a:gs>
            </a:gsLst>
            <a:lin ang="2700000" scaled="1"/>
          </a:gradFill>
          <a:ln w="9525" algn="ctr">
            <a:noFill/>
            <a:round/>
            <a:headEnd/>
            <a:tailEnd/>
          </a:ln>
          <a:effectLst>
            <a:prstShdw prst="shdw17" dist="17961" dir="2700000">
              <a:srgbClr val="946D50"/>
            </a:prstShdw>
          </a:effectLst>
        </p:spPr>
        <p:txBody>
          <a:bodyPr wrap="none" lIns="83119" tIns="41559" rIns="83119" bIns="41559" anchor="ctr" anchorCtr="0"/>
          <a:lstStyle/>
          <a:p>
            <a:pPr algn="ctr"/>
            <a:endParaRPr lang="en-US" sz="28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833" name="Text Box 37"/>
          <p:cNvSpPr txBox="1">
            <a:spLocks noChangeArrowheads="1"/>
          </p:cNvSpPr>
          <p:nvPr/>
        </p:nvSpPr>
        <p:spPr bwMode="auto">
          <a:xfrm>
            <a:off x="4484916" y="2711220"/>
            <a:ext cx="944563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2600" tIns="46300" rIns="92600" bIns="46300" anchor="ctr" anchorCtr="0"/>
          <a:lstStyle/>
          <a:p>
            <a:pPr algn="ctr" defTabSz="925513" eaLnBrk="0" hangingPunct="0"/>
            <a:r>
              <a:rPr lang="en-US" sz="10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1+1 STM-1</a:t>
            </a:r>
          </a:p>
        </p:txBody>
      </p:sp>
      <p:sp>
        <p:nvSpPr>
          <p:cNvPr id="34834" name="Text Box 37"/>
          <p:cNvSpPr txBox="1">
            <a:spLocks noChangeArrowheads="1"/>
          </p:cNvSpPr>
          <p:nvPr/>
        </p:nvSpPr>
        <p:spPr bwMode="auto">
          <a:xfrm>
            <a:off x="6375170" y="2991303"/>
            <a:ext cx="381000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2600" tIns="46300" rIns="92600" bIns="46300" anchor="ctr" anchorCtr="0"/>
          <a:lstStyle/>
          <a:p>
            <a:pPr algn="ctr" defTabSz="925513" eaLnBrk="0" hangingPunct="0"/>
            <a:r>
              <a:rPr lang="en-US" sz="10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FE</a:t>
            </a:r>
          </a:p>
        </p:txBody>
      </p:sp>
      <p:sp>
        <p:nvSpPr>
          <p:cNvPr id="34835" name="Text Box 37"/>
          <p:cNvSpPr txBox="1">
            <a:spLocks noChangeArrowheads="1"/>
          </p:cNvSpPr>
          <p:nvPr/>
        </p:nvSpPr>
        <p:spPr bwMode="auto">
          <a:xfrm>
            <a:off x="6375170" y="1748291"/>
            <a:ext cx="381000" cy="273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2600" tIns="46300" rIns="92600" bIns="46300" anchor="ctr" anchorCtr="0"/>
          <a:lstStyle/>
          <a:p>
            <a:pPr algn="ctr" defTabSz="925513" eaLnBrk="0" hangingPunct="0"/>
            <a:r>
              <a:rPr lang="en-US" sz="10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FE</a:t>
            </a:r>
          </a:p>
        </p:txBody>
      </p:sp>
      <p:pic>
        <p:nvPicPr>
          <p:cNvPr id="34836" name="Picture 39" descr="rou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1725" y="2374900"/>
            <a:ext cx="3714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37" name="Text Box 11"/>
          <p:cNvSpPr txBox="1">
            <a:spLocks noChangeArrowheads="1"/>
          </p:cNvSpPr>
          <p:nvPr/>
        </p:nvSpPr>
        <p:spPr bwMode="auto">
          <a:xfrm>
            <a:off x="1171575" y="2155825"/>
            <a:ext cx="642938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2600" tIns="46300" rIns="92600" bIns="46300" anchor="ctr" anchorCtr="0"/>
          <a:lstStyle/>
          <a:p>
            <a:pPr algn="ctr" defTabSz="925513" eaLnBrk="0" hangingPunct="0"/>
            <a:r>
              <a:rPr lang="en-US" sz="11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IPmux</a:t>
            </a:r>
          </a:p>
        </p:txBody>
      </p:sp>
      <p:sp>
        <p:nvSpPr>
          <p:cNvPr id="34838" name="Text Box 37"/>
          <p:cNvSpPr txBox="1">
            <a:spLocks noChangeArrowheads="1"/>
          </p:cNvSpPr>
          <p:nvPr/>
        </p:nvSpPr>
        <p:spPr bwMode="auto">
          <a:xfrm>
            <a:off x="1706563" y="2284866"/>
            <a:ext cx="733425" cy="273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2600" tIns="46300" rIns="92600" bIns="46300" anchor="ctr" anchorCtr="0"/>
          <a:lstStyle/>
          <a:p>
            <a:pPr algn="ctr" defTabSz="925513" eaLnBrk="0" hangingPunct="0"/>
            <a:r>
              <a:rPr lang="en-US" sz="10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FE/</a:t>
            </a:r>
            <a:r>
              <a:rPr lang="en-US" sz="1000" b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GbE</a:t>
            </a:r>
            <a:endParaRPr lang="en-US" sz="10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839" name="Text Box 38"/>
          <p:cNvSpPr txBox="1">
            <a:spLocks noChangeArrowheads="1"/>
          </p:cNvSpPr>
          <p:nvPr/>
        </p:nvSpPr>
        <p:spPr bwMode="auto">
          <a:xfrm>
            <a:off x="4437063" y="2190750"/>
            <a:ext cx="1236662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2600" tIns="46300" rIns="92600" bIns="46300" anchor="ctr" anchorCtr="0"/>
          <a:lstStyle/>
          <a:p>
            <a:pPr algn="ctr" defTabSz="925513" eaLnBrk="0" hangingPunct="0"/>
            <a:r>
              <a:rPr lang="en-US" sz="11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IPmux-155L</a:t>
            </a:r>
          </a:p>
        </p:txBody>
      </p:sp>
      <p:cxnSp>
        <p:nvCxnSpPr>
          <p:cNvPr id="34840" name="Elbow Connector 49"/>
          <p:cNvCxnSpPr>
            <a:cxnSpLocks noChangeShapeType="1"/>
          </p:cNvCxnSpPr>
          <p:nvPr/>
        </p:nvCxnSpPr>
        <p:spPr bwMode="auto">
          <a:xfrm flipV="1">
            <a:off x="5487988" y="1952625"/>
            <a:ext cx="1497012" cy="581025"/>
          </a:xfrm>
          <a:prstGeom prst="bentConnector3">
            <a:avLst>
              <a:gd name="adj1" fmla="val 50000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4841" name="Elbow Connector 50"/>
          <p:cNvCxnSpPr>
            <a:cxnSpLocks noChangeShapeType="1"/>
          </p:cNvCxnSpPr>
          <p:nvPr/>
        </p:nvCxnSpPr>
        <p:spPr bwMode="auto">
          <a:xfrm>
            <a:off x="5487988" y="2627313"/>
            <a:ext cx="1497012" cy="582612"/>
          </a:xfrm>
          <a:prstGeom prst="bentConnector3">
            <a:avLst>
              <a:gd name="adj1" fmla="val 50000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4842" name="Line 7"/>
          <p:cNvSpPr>
            <a:spLocks noChangeShapeType="1"/>
          </p:cNvSpPr>
          <p:nvPr/>
        </p:nvSpPr>
        <p:spPr bwMode="auto">
          <a:xfrm flipV="1">
            <a:off x="7140575" y="1905000"/>
            <a:ext cx="915988" cy="0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/>
            <a:tailEnd/>
          </a:ln>
        </p:spPr>
        <p:txBody>
          <a:bodyPr wrap="none" lIns="83119" tIns="41559" rIns="83119" bIns="41559" anchor="ctr" anchorCtr="0"/>
          <a:lstStyle/>
          <a:p>
            <a:pPr algn="ctr"/>
            <a:endParaRPr lang="en-US" sz="28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843" name="Text Box 11"/>
          <p:cNvSpPr txBox="1">
            <a:spLocks noChangeArrowheads="1"/>
          </p:cNvSpPr>
          <p:nvPr/>
        </p:nvSpPr>
        <p:spPr bwMode="auto">
          <a:xfrm>
            <a:off x="6811963" y="1575027"/>
            <a:ext cx="641350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2600" tIns="46300" rIns="92600" bIns="46300" anchor="ctr" anchorCtr="0"/>
          <a:lstStyle/>
          <a:p>
            <a:pPr algn="ctr" defTabSz="925513" eaLnBrk="0" hangingPunct="0"/>
            <a:r>
              <a:rPr lang="en-US" sz="11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IPmux</a:t>
            </a:r>
          </a:p>
        </p:txBody>
      </p:sp>
      <p:sp>
        <p:nvSpPr>
          <p:cNvPr id="34844" name="Line 23"/>
          <p:cNvSpPr>
            <a:spLocks noChangeShapeType="1"/>
          </p:cNvSpPr>
          <p:nvPr/>
        </p:nvSpPr>
        <p:spPr bwMode="auto">
          <a:xfrm flipV="1">
            <a:off x="7140575" y="1982788"/>
            <a:ext cx="915988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lIns="83119" tIns="41559" rIns="83119" bIns="41559" anchor="ctr" anchorCtr="0"/>
          <a:lstStyle/>
          <a:p>
            <a:pPr algn="ctr"/>
            <a:endParaRPr lang="en-US" sz="28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845" name="Text Box 24"/>
          <p:cNvSpPr txBox="1">
            <a:spLocks noChangeArrowheads="1"/>
          </p:cNvSpPr>
          <p:nvPr/>
        </p:nvSpPr>
        <p:spPr bwMode="auto">
          <a:xfrm>
            <a:off x="7556500" y="1982108"/>
            <a:ext cx="555625" cy="190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2600" tIns="46300" rIns="92600" bIns="46300" anchor="ctr" anchorCtr="0"/>
          <a:lstStyle/>
          <a:p>
            <a:pPr algn="ctr" defTabSz="925513" rtl="1" eaLnBrk="0" hangingPunct="0"/>
            <a:r>
              <a:rPr lang="en-US" sz="10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ETH</a:t>
            </a:r>
          </a:p>
        </p:txBody>
      </p:sp>
      <p:pic>
        <p:nvPicPr>
          <p:cNvPr id="34846" name="Picture 30" descr="rad6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4188" y="3063875"/>
            <a:ext cx="5984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4847" name="Straight Connector 33"/>
          <p:cNvCxnSpPr>
            <a:cxnSpLocks noChangeShapeType="1"/>
          </p:cNvCxnSpPr>
          <p:nvPr/>
        </p:nvCxnSpPr>
        <p:spPr bwMode="auto">
          <a:xfrm rot="5400000">
            <a:off x="6718301" y="2489200"/>
            <a:ext cx="831850" cy="3175"/>
          </a:xfrm>
          <a:prstGeom prst="line">
            <a:avLst/>
          </a:prstGeom>
          <a:noFill/>
          <a:ln w="47625" cap="rnd" algn="ctr">
            <a:solidFill>
              <a:schemeClr val="tx1"/>
            </a:solidFill>
            <a:prstDash val="sysDot"/>
            <a:round/>
            <a:headEnd/>
            <a:tailEnd/>
          </a:ln>
        </p:spPr>
      </p:cxnSp>
      <p:sp>
        <p:nvSpPr>
          <p:cNvPr id="34848" name="Text Box 33"/>
          <p:cNvSpPr txBox="1">
            <a:spLocks noChangeArrowheads="1"/>
          </p:cNvSpPr>
          <p:nvPr/>
        </p:nvSpPr>
        <p:spPr bwMode="auto">
          <a:xfrm>
            <a:off x="7627938" y="1712913"/>
            <a:ext cx="412750" cy="209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2600" tIns="46300" rIns="92600" bIns="46300" anchor="ctr" anchorCtr="0"/>
          <a:lstStyle/>
          <a:p>
            <a:pPr algn="ctr" defTabSz="925513" rtl="1" eaLnBrk="0" hangingPunct="0"/>
            <a:r>
              <a:rPr lang="en-US" sz="10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E1</a:t>
            </a:r>
          </a:p>
        </p:txBody>
      </p:sp>
      <p:pic>
        <p:nvPicPr>
          <p:cNvPr id="34849" name="Picture 16" descr="rad6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4188" y="1789113"/>
            <a:ext cx="598487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50" name="Rectangle 9"/>
          <p:cNvSpPr>
            <a:spLocks noChangeArrowheads="1"/>
          </p:cNvSpPr>
          <p:nvPr/>
        </p:nvSpPr>
        <p:spPr bwMode="auto">
          <a:xfrm>
            <a:off x="5689600" y="2555875"/>
            <a:ext cx="642938" cy="317500"/>
          </a:xfrm>
          <a:prstGeom prst="rect">
            <a:avLst/>
          </a:prstGeom>
          <a:noFill/>
          <a:ln w="76200" cap="rnd">
            <a:noFill/>
            <a:prstDash val="sysDot"/>
            <a:miter lim="800000"/>
            <a:headEnd/>
            <a:tailEnd/>
          </a:ln>
        </p:spPr>
        <p:txBody>
          <a:bodyPr wrap="none" lIns="92600" tIns="46300" rIns="92600" bIns="46300" anchor="ctr" anchorCtr="0"/>
          <a:lstStyle/>
          <a:p>
            <a:pPr algn="ctr" defTabSz="925513" eaLnBrk="0" hangingPunct="0"/>
            <a:r>
              <a:rPr lang="en-US" sz="10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Fiber</a:t>
            </a:r>
          </a:p>
        </p:txBody>
      </p:sp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3659188" y="2451100"/>
            <a:ext cx="1000125" cy="128588"/>
            <a:chOff x="3619499" y="2690813"/>
            <a:chExt cx="914400" cy="142875"/>
          </a:xfrm>
        </p:grpSpPr>
        <p:sp>
          <p:nvSpPr>
            <p:cNvPr id="34863" name="Line 35"/>
            <p:cNvSpPr>
              <a:spLocks noChangeShapeType="1"/>
            </p:cNvSpPr>
            <p:nvPr/>
          </p:nvSpPr>
          <p:spPr bwMode="auto">
            <a:xfrm>
              <a:off x="3619499" y="2690813"/>
              <a:ext cx="914400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anchor="ctr" anchorCtr="0"/>
            <a:lstStyle/>
            <a:p>
              <a:pPr algn="ctr"/>
              <a:endParaRPr lang="en-US" sz="28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864" name="Line 35"/>
            <p:cNvSpPr>
              <a:spLocks noChangeShapeType="1"/>
            </p:cNvSpPr>
            <p:nvPr/>
          </p:nvSpPr>
          <p:spPr bwMode="auto">
            <a:xfrm>
              <a:off x="3619499" y="2738438"/>
              <a:ext cx="914400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anchor="ctr" anchorCtr="0"/>
            <a:lstStyle/>
            <a:p>
              <a:pPr algn="ctr"/>
              <a:endParaRPr lang="en-US" sz="28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865" name="Line 35"/>
            <p:cNvSpPr>
              <a:spLocks noChangeShapeType="1"/>
            </p:cNvSpPr>
            <p:nvPr/>
          </p:nvSpPr>
          <p:spPr bwMode="auto">
            <a:xfrm>
              <a:off x="3619499" y="2786063"/>
              <a:ext cx="914400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anchor="ctr" anchorCtr="0"/>
            <a:lstStyle/>
            <a:p>
              <a:pPr algn="ctr"/>
              <a:endParaRPr lang="en-US" sz="28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866" name="Line 35"/>
            <p:cNvSpPr>
              <a:spLocks noChangeShapeType="1"/>
            </p:cNvSpPr>
            <p:nvPr/>
          </p:nvSpPr>
          <p:spPr bwMode="auto">
            <a:xfrm>
              <a:off x="3619499" y="2833688"/>
              <a:ext cx="914400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anchor="ctr" anchorCtr="0"/>
            <a:lstStyle/>
            <a:p>
              <a:pPr algn="ctr"/>
              <a:endParaRPr lang="en-US" sz="28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4852" name="Picture 39" descr="rou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6300" y="2376488"/>
            <a:ext cx="371475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53" name="Picture 93" descr="rad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2625" y="2393950"/>
            <a:ext cx="11239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54" name="Line 7"/>
          <p:cNvSpPr>
            <a:spLocks noChangeShapeType="1"/>
          </p:cNvSpPr>
          <p:nvPr/>
        </p:nvSpPr>
        <p:spPr bwMode="auto">
          <a:xfrm flipV="1">
            <a:off x="636588" y="2443163"/>
            <a:ext cx="914400" cy="0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/>
            <a:tailEnd/>
          </a:ln>
        </p:spPr>
        <p:txBody>
          <a:bodyPr wrap="none" lIns="83119" tIns="41559" rIns="83119" bIns="41559" anchor="ctr" anchorCtr="0"/>
          <a:lstStyle/>
          <a:p>
            <a:pPr algn="ctr"/>
            <a:endParaRPr lang="en-US" sz="28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855" name="Line 23"/>
          <p:cNvSpPr>
            <a:spLocks noChangeShapeType="1"/>
          </p:cNvSpPr>
          <p:nvPr/>
        </p:nvSpPr>
        <p:spPr bwMode="auto">
          <a:xfrm flipV="1">
            <a:off x="636588" y="2520950"/>
            <a:ext cx="914400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lIns="83119" tIns="41559" rIns="83119" bIns="41559" anchor="ctr" anchorCtr="0"/>
          <a:lstStyle/>
          <a:p>
            <a:pPr algn="ctr"/>
            <a:endParaRPr lang="en-US" sz="28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856" name="Text Box 24"/>
          <p:cNvSpPr txBox="1">
            <a:spLocks noChangeArrowheads="1"/>
          </p:cNvSpPr>
          <p:nvPr/>
        </p:nvSpPr>
        <p:spPr bwMode="auto">
          <a:xfrm>
            <a:off x="627063" y="2531157"/>
            <a:ext cx="555625" cy="190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2600" tIns="46300" rIns="92600" bIns="46300" anchor="ctr" anchorCtr="0"/>
          <a:lstStyle/>
          <a:p>
            <a:pPr algn="ctr" defTabSz="925513" rtl="1" eaLnBrk="0" hangingPunct="0"/>
            <a:r>
              <a:rPr lang="en-US" sz="10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ETH</a:t>
            </a:r>
          </a:p>
        </p:txBody>
      </p:sp>
      <p:sp>
        <p:nvSpPr>
          <p:cNvPr id="34857" name="Text Box 33"/>
          <p:cNvSpPr txBox="1">
            <a:spLocks noChangeArrowheads="1"/>
          </p:cNvSpPr>
          <p:nvPr/>
        </p:nvSpPr>
        <p:spPr bwMode="auto">
          <a:xfrm>
            <a:off x="698500" y="2251075"/>
            <a:ext cx="414338" cy="209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2600" tIns="46300" rIns="92600" bIns="46300" anchor="ctr" anchorCtr="0"/>
          <a:lstStyle/>
          <a:p>
            <a:pPr algn="ctr" defTabSz="925513" rtl="1" eaLnBrk="0" hangingPunct="0"/>
            <a:r>
              <a:rPr lang="en-US" sz="10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E1</a:t>
            </a:r>
          </a:p>
        </p:txBody>
      </p:sp>
      <p:pic>
        <p:nvPicPr>
          <p:cNvPr id="34858" name="Picture 16" descr="rad6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5388" y="2357438"/>
            <a:ext cx="596900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59" name="Text Box 11"/>
          <p:cNvSpPr txBox="1">
            <a:spLocks noChangeArrowheads="1"/>
          </p:cNvSpPr>
          <p:nvPr/>
        </p:nvSpPr>
        <p:spPr bwMode="auto">
          <a:xfrm>
            <a:off x="4371975" y="1873250"/>
            <a:ext cx="641350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2600" tIns="46300" rIns="92600" bIns="46300" anchor="ctr" anchorCtr="0"/>
          <a:lstStyle/>
          <a:p>
            <a:pPr algn="ctr" defTabSz="925513" eaLnBrk="0" hangingPunct="0"/>
            <a:r>
              <a:rPr lang="en-US" sz="13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POP/CO</a:t>
            </a:r>
          </a:p>
        </p:txBody>
      </p:sp>
      <p:pic>
        <p:nvPicPr>
          <p:cNvPr id="34861" name="Picture 48" descr="ad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40175" y="3009900"/>
            <a:ext cx="33020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Rectangle 51"/>
          <p:cNvSpPr/>
          <p:nvPr/>
        </p:nvSpPr>
        <p:spPr bwMode="auto">
          <a:xfrm>
            <a:off x="5943600" y="6619009"/>
            <a:ext cx="3200400" cy="23899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3"/>
          <p:cNvGrpSpPr/>
          <p:nvPr/>
        </p:nvGrpSpPr>
        <p:grpSpPr>
          <a:xfrm>
            <a:off x="7983610" y="2493709"/>
            <a:ext cx="640080" cy="104775"/>
            <a:chOff x="7907410" y="1945338"/>
            <a:chExt cx="640080" cy="104775"/>
          </a:xfrm>
        </p:grpSpPr>
        <p:sp>
          <p:nvSpPr>
            <p:cNvPr id="11272" name="Line 33"/>
            <p:cNvSpPr>
              <a:spLocks noChangeShapeType="1"/>
            </p:cNvSpPr>
            <p:nvPr/>
          </p:nvSpPr>
          <p:spPr bwMode="auto">
            <a:xfrm flipV="1">
              <a:off x="7907410" y="1997726"/>
              <a:ext cx="6400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2611" tIns="46305" rIns="92611" bIns="46305"/>
            <a:lstStyle/>
            <a:p>
              <a:pPr algn="ctr"/>
              <a:endPara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Line 33"/>
            <p:cNvSpPr>
              <a:spLocks noChangeShapeType="1"/>
            </p:cNvSpPr>
            <p:nvPr/>
          </p:nvSpPr>
          <p:spPr bwMode="auto">
            <a:xfrm flipV="1">
              <a:off x="7907410" y="1945338"/>
              <a:ext cx="6400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2611" tIns="46305" rIns="92611" bIns="46305"/>
            <a:lstStyle/>
            <a:p>
              <a:pPr algn="ctr"/>
              <a:endPara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Line 33"/>
            <p:cNvSpPr>
              <a:spLocks noChangeShapeType="1"/>
            </p:cNvSpPr>
            <p:nvPr/>
          </p:nvSpPr>
          <p:spPr bwMode="auto">
            <a:xfrm flipV="1">
              <a:off x="7907410" y="2050113"/>
              <a:ext cx="6400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2611" tIns="46305" rIns="92611" bIns="46305"/>
            <a:lstStyle/>
            <a:p>
              <a:pPr algn="ctr"/>
              <a:endPara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269" name="Line 26"/>
          <p:cNvSpPr>
            <a:spLocks noChangeShapeType="1"/>
          </p:cNvSpPr>
          <p:nvPr/>
        </p:nvSpPr>
        <p:spPr bwMode="auto">
          <a:xfrm flipV="1">
            <a:off x="1436313" y="2555376"/>
            <a:ext cx="621792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1153" tIns="47400" rIns="91153" bIns="47400" anchor="ctr">
            <a:spAutoFit/>
          </a:bodyPr>
          <a:lstStyle/>
          <a:p>
            <a:pPr algn="ctr"/>
            <a:endParaRPr 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291" name="Straight Connector 33"/>
          <p:cNvCxnSpPr>
            <a:cxnSpLocks noChangeShapeType="1"/>
          </p:cNvCxnSpPr>
          <p:nvPr/>
        </p:nvCxnSpPr>
        <p:spPr bwMode="auto">
          <a:xfrm rot="16200000" flipH="1">
            <a:off x="505605" y="3346990"/>
            <a:ext cx="64008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1268" name="Freeform 20"/>
          <p:cNvSpPr>
            <a:spLocks/>
          </p:cNvSpPr>
          <p:nvPr/>
        </p:nvSpPr>
        <p:spPr bwMode="auto">
          <a:xfrm>
            <a:off x="3616845" y="1969853"/>
            <a:ext cx="1599046" cy="1159614"/>
          </a:xfrm>
          <a:custGeom>
            <a:avLst/>
            <a:gdLst>
              <a:gd name="T0" fmla="*/ 2147483647 w 855"/>
              <a:gd name="T1" fmla="*/ 2147483647 h 673"/>
              <a:gd name="T2" fmla="*/ 2147483647 w 855"/>
              <a:gd name="T3" fmla="*/ 2147483647 h 673"/>
              <a:gd name="T4" fmla="*/ 2147483647 w 855"/>
              <a:gd name="T5" fmla="*/ 2147483647 h 673"/>
              <a:gd name="T6" fmla="*/ 2147483647 w 855"/>
              <a:gd name="T7" fmla="*/ 2147483647 h 673"/>
              <a:gd name="T8" fmla="*/ 2147483647 w 855"/>
              <a:gd name="T9" fmla="*/ 2147483647 h 673"/>
              <a:gd name="T10" fmla="*/ 2147483647 w 855"/>
              <a:gd name="T11" fmla="*/ 2147483647 h 673"/>
              <a:gd name="T12" fmla="*/ 2147483647 w 855"/>
              <a:gd name="T13" fmla="*/ 2147483647 h 673"/>
              <a:gd name="T14" fmla="*/ 2147483647 w 855"/>
              <a:gd name="T15" fmla="*/ 2147483647 h 673"/>
              <a:gd name="T16" fmla="*/ 2147483647 w 855"/>
              <a:gd name="T17" fmla="*/ 2147483647 h 673"/>
              <a:gd name="T18" fmla="*/ 2147483647 w 855"/>
              <a:gd name="T19" fmla="*/ 2147483647 h 673"/>
              <a:gd name="T20" fmla="*/ 2147483647 w 855"/>
              <a:gd name="T21" fmla="*/ 2147483647 h 673"/>
              <a:gd name="T22" fmla="*/ 2147483647 w 855"/>
              <a:gd name="T23" fmla="*/ 2147483647 h 673"/>
              <a:gd name="T24" fmla="*/ 2147483647 w 855"/>
              <a:gd name="T25" fmla="*/ 2147483647 h 673"/>
              <a:gd name="T26" fmla="*/ 2147483647 w 855"/>
              <a:gd name="T27" fmla="*/ 2147483647 h 673"/>
              <a:gd name="T28" fmla="*/ 2147483647 w 855"/>
              <a:gd name="T29" fmla="*/ 2147483647 h 673"/>
              <a:gd name="T30" fmla="*/ 2147483647 w 855"/>
              <a:gd name="T31" fmla="*/ 2147483647 h 673"/>
              <a:gd name="T32" fmla="*/ 2147483647 w 855"/>
              <a:gd name="T33" fmla="*/ 2147483647 h 673"/>
              <a:gd name="T34" fmla="*/ 2147483647 w 855"/>
              <a:gd name="T35" fmla="*/ 2147483647 h 673"/>
              <a:gd name="T36" fmla="*/ 2147483647 w 855"/>
              <a:gd name="T37" fmla="*/ 2147483647 h 673"/>
              <a:gd name="T38" fmla="*/ 2147483647 w 855"/>
              <a:gd name="T39" fmla="*/ 2147483647 h 673"/>
              <a:gd name="T40" fmla="*/ 2147483647 w 855"/>
              <a:gd name="T41" fmla="*/ 2147483647 h 673"/>
              <a:gd name="T42" fmla="*/ 2147483647 w 855"/>
              <a:gd name="T43" fmla="*/ 2147483647 h 673"/>
              <a:gd name="T44" fmla="*/ 2147483647 w 855"/>
              <a:gd name="T45" fmla="*/ 2147483647 h 673"/>
              <a:gd name="T46" fmla="*/ 2147483647 w 855"/>
              <a:gd name="T47" fmla="*/ 2147483647 h 673"/>
              <a:gd name="T48" fmla="*/ 2147483647 w 855"/>
              <a:gd name="T49" fmla="*/ 2147483647 h 673"/>
              <a:gd name="T50" fmla="*/ 2147483647 w 855"/>
              <a:gd name="T51" fmla="*/ 2147483647 h 673"/>
              <a:gd name="T52" fmla="*/ 2147483647 w 855"/>
              <a:gd name="T53" fmla="*/ 2147483647 h 673"/>
              <a:gd name="T54" fmla="*/ 2147483647 w 855"/>
              <a:gd name="T55" fmla="*/ 2147483647 h 673"/>
              <a:gd name="T56" fmla="*/ 2147483647 w 855"/>
              <a:gd name="T57" fmla="*/ 2147483647 h 673"/>
              <a:gd name="T58" fmla="*/ 2147483647 w 855"/>
              <a:gd name="T59" fmla="*/ 2147483647 h 673"/>
              <a:gd name="T60" fmla="*/ 2147483647 w 855"/>
              <a:gd name="T61" fmla="*/ 2147483647 h 673"/>
              <a:gd name="T62" fmla="*/ 2147483647 w 855"/>
              <a:gd name="T63" fmla="*/ 2147483647 h 673"/>
              <a:gd name="T64" fmla="*/ 2147483647 w 855"/>
              <a:gd name="T65" fmla="*/ 2147483647 h 673"/>
              <a:gd name="T66" fmla="*/ 2147483647 w 855"/>
              <a:gd name="T67" fmla="*/ 2147483647 h 673"/>
              <a:gd name="T68" fmla="*/ 2147483647 w 855"/>
              <a:gd name="T69" fmla="*/ 2147483647 h 673"/>
              <a:gd name="T70" fmla="*/ 2147483647 w 855"/>
              <a:gd name="T71" fmla="*/ 2147483647 h 673"/>
              <a:gd name="T72" fmla="*/ 2147483647 w 855"/>
              <a:gd name="T73" fmla="*/ 2147483647 h 673"/>
              <a:gd name="T74" fmla="*/ 2147483647 w 855"/>
              <a:gd name="T75" fmla="*/ 2147483647 h 673"/>
              <a:gd name="T76" fmla="*/ 2147483647 w 855"/>
              <a:gd name="T77" fmla="*/ 2147483647 h 673"/>
              <a:gd name="T78" fmla="*/ 2147483647 w 855"/>
              <a:gd name="T79" fmla="*/ 2147483647 h 673"/>
              <a:gd name="T80" fmla="*/ 2147483647 w 855"/>
              <a:gd name="T81" fmla="*/ 2147483647 h 673"/>
              <a:gd name="T82" fmla="*/ 2147483647 w 855"/>
              <a:gd name="T83" fmla="*/ 2147483647 h 673"/>
              <a:gd name="T84" fmla="*/ 2147483647 w 855"/>
              <a:gd name="T85" fmla="*/ 2147483647 h 673"/>
              <a:gd name="T86" fmla="*/ 2147483647 w 855"/>
              <a:gd name="T87" fmla="*/ 2147483647 h 673"/>
              <a:gd name="T88" fmla="*/ 2147483647 w 855"/>
              <a:gd name="T89" fmla="*/ 2147483647 h 673"/>
              <a:gd name="T90" fmla="*/ 2147483647 w 855"/>
              <a:gd name="T91" fmla="*/ 2147483647 h 673"/>
              <a:gd name="T92" fmla="*/ 2147483647 w 855"/>
              <a:gd name="T93" fmla="*/ 2147483647 h 673"/>
              <a:gd name="T94" fmla="*/ 2147483647 w 855"/>
              <a:gd name="T95" fmla="*/ 2147483647 h 673"/>
              <a:gd name="T96" fmla="*/ 2147483647 w 855"/>
              <a:gd name="T97" fmla="*/ 2147483647 h 673"/>
              <a:gd name="T98" fmla="*/ 2147483647 w 855"/>
              <a:gd name="T99" fmla="*/ 2147483647 h 673"/>
              <a:gd name="T100" fmla="*/ 2147483647 w 855"/>
              <a:gd name="T101" fmla="*/ 2147483647 h 673"/>
              <a:gd name="T102" fmla="*/ 2147483647 w 855"/>
              <a:gd name="T103" fmla="*/ 2147483647 h 673"/>
              <a:gd name="T104" fmla="*/ 2147483647 w 855"/>
              <a:gd name="T105" fmla="*/ 2147483647 h 673"/>
              <a:gd name="T106" fmla="*/ 2147483647 w 855"/>
              <a:gd name="T107" fmla="*/ 2147483647 h 67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55"/>
              <a:gd name="T163" fmla="*/ 0 h 673"/>
              <a:gd name="T164" fmla="*/ 855 w 855"/>
              <a:gd name="T165" fmla="*/ 673 h 67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55" h="673">
                <a:moveTo>
                  <a:pt x="266" y="634"/>
                </a:moveTo>
                <a:cubicBezTo>
                  <a:pt x="239" y="634"/>
                  <a:pt x="178" y="655"/>
                  <a:pt x="140" y="648"/>
                </a:cubicBezTo>
                <a:cubicBezTo>
                  <a:pt x="102" y="641"/>
                  <a:pt x="63" y="624"/>
                  <a:pt x="39" y="595"/>
                </a:cubicBezTo>
                <a:cubicBezTo>
                  <a:pt x="16" y="566"/>
                  <a:pt x="2" y="511"/>
                  <a:pt x="1" y="474"/>
                </a:cubicBezTo>
                <a:cubicBezTo>
                  <a:pt x="0" y="437"/>
                  <a:pt x="19" y="396"/>
                  <a:pt x="33" y="375"/>
                </a:cubicBezTo>
                <a:cubicBezTo>
                  <a:pt x="46" y="353"/>
                  <a:pt x="70" y="351"/>
                  <a:pt x="81" y="344"/>
                </a:cubicBezTo>
                <a:cubicBezTo>
                  <a:pt x="92" y="337"/>
                  <a:pt x="96" y="337"/>
                  <a:pt x="100" y="332"/>
                </a:cubicBezTo>
                <a:cubicBezTo>
                  <a:pt x="104" y="327"/>
                  <a:pt x="105" y="321"/>
                  <a:pt x="105" y="311"/>
                </a:cubicBezTo>
                <a:cubicBezTo>
                  <a:pt x="105" y="301"/>
                  <a:pt x="99" y="286"/>
                  <a:pt x="98" y="272"/>
                </a:cubicBezTo>
                <a:cubicBezTo>
                  <a:pt x="97" y="257"/>
                  <a:pt x="93" y="241"/>
                  <a:pt x="98" y="225"/>
                </a:cubicBezTo>
                <a:cubicBezTo>
                  <a:pt x="103" y="210"/>
                  <a:pt x="116" y="191"/>
                  <a:pt x="130" y="179"/>
                </a:cubicBezTo>
                <a:cubicBezTo>
                  <a:pt x="144" y="167"/>
                  <a:pt x="167" y="157"/>
                  <a:pt x="185" y="151"/>
                </a:cubicBezTo>
                <a:cubicBezTo>
                  <a:pt x="204" y="145"/>
                  <a:pt x="227" y="145"/>
                  <a:pt x="241" y="143"/>
                </a:cubicBezTo>
                <a:cubicBezTo>
                  <a:pt x="254" y="140"/>
                  <a:pt x="260" y="141"/>
                  <a:pt x="264" y="134"/>
                </a:cubicBezTo>
                <a:cubicBezTo>
                  <a:pt x="268" y="127"/>
                  <a:pt x="263" y="111"/>
                  <a:pt x="267" y="100"/>
                </a:cubicBezTo>
                <a:cubicBezTo>
                  <a:pt x="272" y="89"/>
                  <a:pt x="281" y="74"/>
                  <a:pt x="291" y="65"/>
                </a:cubicBezTo>
                <a:cubicBezTo>
                  <a:pt x="301" y="57"/>
                  <a:pt x="314" y="52"/>
                  <a:pt x="328" y="48"/>
                </a:cubicBezTo>
                <a:cubicBezTo>
                  <a:pt x="341" y="45"/>
                  <a:pt x="362" y="45"/>
                  <a:pt x="373" y="45"/>
                </a:cubicBezTo>
                <a:cubicBezTo>
                  <a:pt x="384" y="45"/>
                  <a:pt x="387" y="49"/>
                  <a:pt x="391" y="48"/>
                </a:cubicBezTo>
                <a:cubicBezTo>
                  <a:pt x="396" y="47"/>
                  <a:pt x="392" y="43"/>
                  <a:pt x="396" y="38"/>
                </a:cubicBezTo>
                <a:cubicBezTo>
                  <a:pt x="401" y="33"/>
                  <a:pt x="408" y="21"/>
                  <a:pt x="418" y="15"/>
                </a:cubicBezTo>
                <a:cubicBezTo>
                  <a:pt x="428" y="9"/>
                  <a:pt x="439" y="5"/>
                  <a:pt x="455" y="3"/>
                </a:cubicBezTo>
                <a:cubicBezTo>
                  <a:pt x="471" y="2"/>
                  <a:pt x="497" y="0"/>
                  <a:pt x="514" y="3"/>
                </a:cubicBezTo>
                <a:cubicBezTo>
                  <a:pt x="531" y="7"/>
                  <a:pt x="542" y="15"/>
                  <a:pt x="556" y="22"/>
                </a:cubicBezTo>
                <a:cubicBezTo>
                  <a:pt x="569" y="30"/>
                  <a:pt x="587" y="40"/>
                  <a:pt x="596" y="52"/>
                </a:cubicBezTo>
                <a:cubicBezTo>
                  <a:pt x="605" y="64"/>
                  <a:pt x="609" y="83"/>
                  <a:pt x="613" y="95"/>
                </a:cubicBezTo>
                <a:cubicBezTo>
                  <a:pt x="616" y="106"/>
                  <a:pt x="611" y="113"/>
                  <a:pt x="616" y="117"/>
                </a:cubicBezTo>
                <a:cubicBezTo>
                  <a:pt x="621" y="120"/>
                  <a:pt x="632" y="113"/>
                  <a:pt x="643" y="115"/>
                </a:cubicBezTo>
                <a:cubicBezTo>
                  <a:pt x="654" y="117"/>
                  <a:pt x="668" y="119"/>
                  <a:pt x="681" y="129"/>
                </a:cubicBezTo>
                <a:cubicBezTo>
                  <a:pt x="695" y="138"/>
                  <a:pt x="712" y="156"/>
                  <a:pt x="723" y="172"/>
                </a:cubicBezTo>
                <a:cubicBezTo>
                  <a:pt x="735" y="187"/>
                  <a:pt x="748" y="206"/>
                  <a:pt x="754" y="223"/>
                </a:cubicBezTo>
                <a:cubicBezTo>
                  <a:pt x="759" y="241"/>
                  <a:pt x="762" y="262"/>
                  <a:pt x="759" y="278"/>
                </a:cubicBezTo>
                <a:cubicBezTo>
                  <a:pt x="755" y="295"/>
                  <a:pt x="732" y="313"/>
                  <a:pt x="732" y="321"/>
                </a:cubicBezTo>
                <a:cubicBezTo>
                  <a:pt x="732" y="330"/>
                  <a:pt x="748" y="324"/>
                  <a:pt x="760" y="330"/>
                </a:cubicBezTo>
                <a:cubicBezTo>
                  <a:pt x="773" y="336"/>
                  <a:pt x="794" y="346"/>
                  <a:pt x="807" y="356"/>
                </a:cubicBezTo>
                <a:cubicBezTo>
                  <a:pt x="821" y="366"/>
                  <a:pt x="835" y="380"/>
                  <a:pt x="842" y="394"/>
                </a:cubicBezTo>
                <a:cubicBezTo>
                  <a:pt x="850" y="407"/>
                  <a:pt x="855" y="419"/>
                  <a:pt x="852" y="440"/>
                </a:cubicBezTo>
                <a:cubicBezTo>
                  <a:pt x="850" y="461"/>
                  <a:pt x="835" y="499"/>
                  <a:pt x="827" y="516"/>
                </a:cubicBezTo>
                <a:cubicBezTo>
                  <a:pt x="819" y="533"/>
                  <a:pt x="813" y="536"/>
                  <a:pt x="804" y="542"/>
                </a:cubicBezTo>
                <a:cubicBezTo>
                  <a:pt x="795" y="548"/>
                  <a:pt x="780" y="550"/>
                  <a:pt x="770" y="554"/>
                </a:cubicBezTo>
                <a:cubicBezTo>
                  <a:pt x="760" y="558"/>
                  <a:pt x="753" y="559"/>
                  <a:pt x="745" y="564"/>
                </a:cubicBezTo>
                <a:cubicBezTo>
                  <a:pt x="738" y="569"/>
                  <a:pt x="734" y="577"/>
                  <a:pt x="727" y="586"/>
                </a:cubicBezTo>
                <a:cubicBezTo>
                  <a:pt x="719" y="596"/>
                  <a:pt x="712" y="609"/>
                  <a:pt x="702" y="619"/>
                </a:cubicBezTo>
                <a:cubicBezTo>
                  <a:pt x="692" y="628"/>
                  <a:pt x="682" y="637"/>
                  <a:pt x="666" y="641"/>
                </a:cubicBezTo>
                <a:cubicBezTo>
                  <a:pt x="650" y="645"/>
                  <a:pt x="622" y="645"/>
                  <a:pt x="604" y="643"/>
                </a:cubicBezTo>
                <a:cubicBezTo>
                  <a:pt x="587" y="640"/>
                  <a:pt x="571" y="631"/>
                  <a:pt x="561" y="626"/>
                </a:cubicBezTo>
                <a:cubicBezTo>
                  <a:pt x="551" y="621"/>
                  <a:pt x="551" y="614"/>
                  <a:pt x="546" y="610"/>
                </a:cubicBezTo>
                <a:cubicBezTo>
                  <a:pt x="541" y="607"/>
                  <a:pt x="536" y="605"/>
                  <a:pt x="532" y="607"/>
                </a:cubicBezTo>
                <a:cubicBezTo>
                  <a:pt x="529" y="609"/>
                  <a:pt x="533" y="612"/>
                  <a:pt x="526" y="619"/>
                </a:cubicBezTo>
                <a:cubicBezTo>
                  <a:pt x="518" y="626"/>
                  <a:pt x="506" y="638"/>
                  <a:pt x="489" y="646"/>
                </a:cubicBezTo>
                <a:cubicBezTo>
                  <a:pt x="471" y="655"/>
                  <a:pt x="442" y="668"/>
                  <a:pt x="418" y="670"/>
                </a:cubicBezTo>
                <a:cubicBezTo>
                  <a:pt x="395" y="673"/>
                  <a:pt x="370" y="668"/>
                  <a:pt x="350" y="664"/>
                </a:cubicBezTo>
                <a:cubicBezTo>
                  <a:pt x="329" y="659"/>
                  <a:pt x="312" y="651"/>
                  <a:pt x="299" y="646"/>
                </a:cubicBezTo>
                <a:cubicBezTo>
                  <a:pt x="287" y="642"/>
                  <a:pt x="293" y="634"/>
                  <a:pt x="266" y="634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E0CDA8"/>
              </a:gs>
            </a:gsLst>
            <a:path path="rect">
              <a:fillToRect l="50000" t="50000" r="50000" b="50000"/>
            </a:path>
          </a:gradFill>
          <a:ln w="12700">
            <a:noFill/>
            <a:round/>
            <a:headEnd/>
            <a:tailEnd/>
          </a:ln>
          <a:effectLst>
            <a:prstShdw prst="shdw17" dist="17961" dir="2700000">
              <a:srgbClr val="867B65"/>
            </a:prstShdw>
          </a:effectLst>
        </p:spPr>
        <p:txBody>
          <a:bodyPr wrap="none" lIns="83119" tIns="41559" rIns="83119" bIns="41559" anchor="ctr"/>
          <a:lstStyle/>
          <a:p>
            <a:pPr algn="ctr"/>
            <a:endParaRPr lang="en-US" b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7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IPmux-155L STM-1 </a:t>
            </a:r>
            <a:r>
              <a:rPr lang="en-US" dirty="0" err="1" smtClean="0"/>
              <a:t>Trunking</a:t>
            </a:r>
            <a:r>
              <a:rPr lang="en-US" dirty="0" smtClean="0"/>
              <a:t> Application</a:t>
            </a:r>
          </a:p>
        </p:txBody>
      </p:sp>
      <p:sp>
        <p:nvSpPr>
          <p:cNvPr id="37" name="Content Placeholder 36"/>
          <p:cNvSpPr>
            <a:spLocks noGrp="1"/>
          </p:cNvSpPr>
          <p:nvPr>
            <p:ph type="body" sz="quarter" idx="10"/>
          </p:nvPr>
        </p:nvSpPr>
        <p:spPr>
          <a:xfrm>
            <a:off x="762522" y="4868881"/>
            <a:ext cx="7124700" cy="165723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b="1" dirty="0" smtClean="0">
                <a:solidFill>
                  <a:srgbClr val="0000FF"/>
                </a:solidFill>
              </a:rPr>
              <a:t>Benefits:</a:t>
            </a:r>
          </a:p>
          <a:p>
            <a:r>
              <a:rPr lang="en-US" sz="1800" dirty="0" smtClean="0"/>
              <a:t>Save on STM-1 leased line cost</a:t>
            </a:r>
          </a:p>
          <a:p>
            <a:r>
              <a:rPr lang="en-US" sz="1800" dirty="0" smtClean="0"/>
              <a:t>Small footprint and low power consumption</a:t>
            </a:r>
          </a:p>
          <a:p>
            <a:r>
              <a:rPr lang="en-US" sz="1800" dirty="0" smtClean="0"/>
              <a:t>Redundancy with 1+1 STM-1 and GE LAG</a:t>
            </a:r>
            <a:endParaRPr lang="en-US" sz="1800" dirty="0"/>
          </a:p>
        </p:txBody>
      </p:sp>
      <p:sp>
        <p:nvSpPr>
          <p:cNvPr id="11275" name="Text Box 5"/>
          <p:cNvSpPr txBox="1">
            <a:spLocks noChangeArrowheads="1"/>
          </p:cNvSpPr>
          <p:nvPr/>
        </p:nvSpPr>
        <p:spPr bwMode="auto">
          <a:xfrm>
            <a:off x="3258821" y="2363317"/>
            <a:ext cx="381435" cy="213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4573" tIns="37287" rIns="74573" bIns="37287">
            <a:spAutoFit/>
          </a:bodyPr>
          <a:lstStyle/>
          <a:p>
            <a:pPr algn="ctr" defTabSz="744607"/>
            <a:r>
              <a:rPr lang="en-US" sz="900" b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GbE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76" name="Rectangle 9"/>
          <p:cNvSpPr>
            <a:spLocks noChangeArrowheads="1"/>
          </p:cNvSpPr>
          <p:nvPr/>
        </p:nvSpPr>
        <p:spPr bwMode="auto">
          <a:xfrm>
            <a:off x="3881091" y="2308820"/>
            <a:ext cx="1070552" cy="2816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225" tIns="40391" rIns="82225" bIns="40391">
            <a:spAutoFit/>
          </a:bodyPr>
          <a:lstStyle/>
          <a:p>
            <a:pPr algn="ctr" eaLnBrk="0" hangingPunct="0"/>
            <a:r>
              <a:rPr lang="en-US" sz="13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PSN</a:t>
            </a:r>
          </a:p>
        </p:txBody>
      </p:sp>
      <p:sp>
        <p:nvSpPr>
          <p:cNvPr id="11277" name="AutoShape 10"/>
          <p:cNvSpPr>
            <a:spLocks noChangeArrowheads="1"/>
          </p:cNvSpPr>
          <p:nvPr/>
        </p:nvSpPr>
        <p:spPr bwMode="auto">
          <a:xfrm>
            <a:off x="208685" y="1852719"/>
            <a:ext cx="1233921" cy="123247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069" y="10800"/>
                </a:moveTo>
                <a:cubicBezTo>
                  <a:pt x="2069" y="15622"/>
                  <a:pt x="5978" y="19531"/>
                  <a:pt x="10800" y="19531"/>
                </a:cubicBezTo>
                <a:cubicBezTo>
                  <a:pt x="15622" y="19531"/>
                  <a:pt x="19531" y="15622"/>
                  <a:pt x="19531" y="10800"/>
                </a:cubicBezTo>
                <a:cubicBezTo>
                  <a:pt x="19531" y="5978"/>
                  <a:pt x="15622" y="2069"/>
                  <a:pt x="10800" y="2069"/>
                </a:cubicBezTo>
                <a:cubicBezTo>
                  <a:pt x="5978" y="2069"/>
                  <a:pt x="2069" y="5978"/>
                  <a:pt x="2069" y="10800"/>
                </a:cubicBezTo>
                <a:close/>
              </a:path>
            </a:pathLst>
          </a:custGeom>
          <a:gradFill rotWithShape="1">
            <a:gsLst>
              <a:gs pos="0">
                <a:srgbClr val="FFF5E3"/>
              </a:gs>
              <a:gs pos="50000">
                <a:srgbClr val="F6B686"/>
              </a:gs>
              <a:gs pos="100000">
                <a:srgbClr val="FFF5E3"/>
              </a:gs>
            </a:gsLst>
            <a:lin ang="2700000" scaled="1"/>
          </a:gradFill>
          <a:ln w="9525" algn="ctr">
            <a:noFill/>
            <a:round/>
            <a:headEnd/>
            <a:tailEnd/>
          </a:ln>
          <a:effectLst>
            <a:prstShdw prst="shdw17" dist="17961" dir="2700000">
              <a:srgbClr val="946D50"/>
            </a:prstShdw>
          </a:effectLst>
        </p:spPr>
        <p:txBody>
          <a:bodyPr wrap="none" lIns="92611" tIns="46305" rIns="92611" bIns="46305" anchor="ctr"/>
          <a:lstStyle/>
          <a:p>
            <a:pPr algn="ctr"/>
            <a:endParaRPr lang="en-US" b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78" name="Picture 11" descr="ad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4479" y="2366491"/>
            <a:ext cx="36945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9" name="Picture 12" descr="ad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775" y="2366491"/>
            <a:ext cx="36945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0" name="Picture 13" descr="ad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1639" y="1727162"/>
            <a:ext cx="368012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1" name="Picture 14" descr="ad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639" y="2842742"/>
            <a:ext cx="368012" cy="31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2" name="Text Box 15"/>
          <p:cNvSpPr txBox="1">
            <a:spLocks noChangeArrowheads="1"/>
          </p:cNvSpPr>
          <p:nvPr/>
        </p:nvSpPr>
        <p:spPr bwMode="auto">
          <a:xfrm>
            <a:off x="566206" y="2326974"/>
            <a:ext cx="518879" cy="283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099" tIns="41550" rIns="83099" bIns="41550">
            <a:spAutoFit/>
          </a:bodyPr>
          <a:lstStyle/>
          <a:p>
            <a:pPr algn="ctr"/>
            <a:r>
              <a:rPr lang="en-US" sz="13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SDH</a:t>
            </a:r>
          </a:p>
        </p:txBody>
      </p:sp>
      <p:sp>
        <p:nvSpPr>
          <p:cNvPr id="11283" name="Text Box 17"/>
          <p:cNvSpPr txBox="1">
            <a:spLocks noChangeArrowheads="1"/>
          </p:cNvSpPr>
          <p:nvPr/>
        </p:nvSpPr>
        <p:spPr bwMode="auto">
          <a:xfrm>
            <a:off x="5085023" y="2363317"/>
            <a:ext cx="381435" cy="213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4573" tIns="37287" rIns="74573" bIns="37287">
            <a:spAutoFit/>
          </a:bodyPr>
          <a:lstStyle/>
          <a:p>
            <a:pPr algn="ctr" defTabSz="744607"/>
            <a:r>
              <a:rPr lang="en-US" sz="900" b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GbE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85" name="Picture 22" descr="swit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6565" y="3557118"/>
            <a:ext cx="518160" cy="509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6" name="Text Box 24"/>
          <p:cNvSpPr txBox="1">
            <a:spLocks noChangeArrowheads="1"/>
          </p:cNvSpPr>
          <p:nvPr/>
        </p:nvSpPr>
        <p:spPr bwMode="auto">
          <a:xfrm>
            <a:off x="303907" y="4040064"/>
            <a:ext cx="1043476" cy="22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4573" tIns="37287" rIns="74573" bIns="37287">
            <a:spAutoFit/>
          </a:bodyPr>
          <a:lstStyle/>
          <a:p>
            <a:pPr algn="ctr" defTabSz="744607"/>
            <a:r>
              <a:rPr lang="en-US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Class 5 Switch</a:t>
            </a:r>
          </a:p>
        </p:txBody>
      </p:sp>
      <p:sp>
        <p:nvSpPr>
          <p:cNvPr id="11287" name="Text Box 25"/>
          <p:cNvSpPr txBox="1">
            <a:spLocks noChangeArrowheads="1"/>
          </p:cNvSpPr>
          <p:nvPr/>
        </p:nvSpPr>
        <p:spPr bwMode="auto">
          <a:xfrm>
            <a:off x="1577686" y="2363317"/>
            <a:ext cx="536864" cy="213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4573" tIns="37287" rIns="74573" bIns="37287">
            <a:spAutoFit/>
          </a:bodyPr>
          <a:lstStyle/>
          <a:p>
            <a:pPr algn="ctr" defTabSz="744607"/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STM-1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90" name="Text Box 31"/>
          <p:cNvSpPr txBox="1">
            <a:spLocks noChangeArrowheads="1"/>
          </p:cNvSpPr>
          <p:nvPr/>
        </p:nvSpPr>
        <p:spPr bwMode="auto">
          <a:xfrm>
            <a:off x="8630588" y="2000068"/>
            <a:ext cx="413496" cy="22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4573" tIns="37287" rIns="74573" bIns="37287">
            <a:spAutoFit/>
          </a:bodyPr>
          <a:lstStyle/>
          <a:p>
            <a:pPr algn="ctr" defTabSz="744607"/>
            <a:r>
              <a:rPr lang="en-US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PBX</a:t>
            </a:r>
          </a:p>
        </p:txBody>
      </p:sp>
      <p:sp>
        <p:nvSpPr>
          <p:cNvPr id="11292" name="Text Box 38"/>
          <p:cNvSpPr txBox="1">
            <a:spLocks noChangeArrowheads="1"/>
          </p:cNvSpPr>
          <p:nvPr/>
        </p:nvSpPr>
        <p:spPr bwMode="auto">
          <a:xfrm>
            <a:off x="5400792" y="2138758"/>
            <a:ext cx="1236806" cy="2410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2600" tIns="46300" rIns="92600" bIns="46300"/>
          <a:lstStyle/>
          <a:p>
            <a:pPr algn="ctr" defTabSz="926430" eaLnBrk="0" hangingPunct="0"/>
            <a:r>
              <a:rPr lang="en-US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IPmux-155L</a:t>
            </a:r>
          </a:p>
        </p:txBody>
      </p:sp>
      <p:pic>
        <p:nvPicPr>
          <p:cNvPr id="11293" name="Picture 93" descr="rad1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75441" y="2346750"/>
            <a:ext cx="1087508" cy="266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94" name="Text Box 38"/>
          <p:cNvSpPr txBox="1">
            <a:spLocks noChangeArrowheads="1"/>
          </p:cNvSpPr>
          <p:nvPr/>
        </p:nvSpPr>
        <p:spPr bwMode="auto">
          <a:xfrm>
            <a:off x="2041352" y="2150303"/>
            <a:ext cx="1236807" cy="2410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2600" tIns="46300" rIns="92600" bIns="46300"/>
          <a:lstStyle/>
          <a:p>
            <a:pPr algn="ctr" defTabSz="926430" eaLnBrk="0" hangingPunct="0"/>
            <a:r>
              <a:rPr lang="en-US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IPmux-155L</a:t>
            </a:r>
          </a:p>
        </p:txBody>
      </p:sp>
      <p:pic>
        <p:nvPicPr>
          <p:cNvPr id="11295" name="Picture 93" descr="rad1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16002" y="2358295"/>
            <a:ext cx="1087506" cy="266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97" name="Freeform 30"/>
          <p:cNvSpPr>
            <a:spLocks/>
          </p:cNvSpPr>
          <p:nvPr/>
        </p:nvSpPr>
        <p:spPr bwMode="auto">
          <a:xfrm>
            <a:off x="7181966" y="2067564"/>
            <a:ext cx="1148600" cy="964192"/>
          </a:xfrm>
          <a:custGeom>
            <a:avLst/>
            <a:gdLst>
              <a:gd name="T0" fmla="*/ 2147483647 w 835"/>
              <a:gd name="T1" fmla="*/ 2147483647 h 646"/>
              <a:gd name="T2" fmla="*/ 2147483647 w 835"/>
              <a:gd name="T3" fmla="*/ 2147483647 h 646"/>
              <a:gd name="T4" fmla="*/ 2147483647 w 835"/>
              <a:gd name="T5" fmla="*/ 2147483647 h 646"/>
              <a:gd name="T6" fmla="*/ 2147483647 w 835"/>
              <a:gd name="T7" fmla="*/ 2147483647 h 646"/>
              <a:gd name="T8" fmla="*/ 2147483647 w 835"/>
              <a:gd name="T9" fmla="*/ 2147483647 h 646"/>
              <a:gd name="T10" fmla="*/ 2147483647 w 835"/>
              <a:gd name="T11" fmla="*/ 2147483647 h 646"/>
              <a:gd name="T12" fmla="*/ 2147483647 w 835"/>
              <a:gd name="T13" fmla="*/ 2147483647 h 646"/>
              <a:gd name="T14" fmla="*/ 2147483647 w 835"/>
              <a:gd name="T15" fmla="*/ 2147483647 h 646"/>
              <a:gd name="T16" fmla="*/ 2147483647 w 835"/>
              <a:gd name="T17" fmla="*/ 2147483647 h 646"/>
              <a:gd name="T18" fmla="*/ 2147483647 w 835"/>
              <a:gd name="T19" fmla="*/ 2147483647 h 646"/>
              <a:gd name="T20" fmla="*/ 2147483647 w 835"/>
              <a:gd name="T21" fmla="*/ 2147483647 h 646"/>
              <a:gd name="T22" fmla="*/ 2147483647 w 835"/>
              <a:gd name="T23" fmla="*/ 2147483647 h 646"/>
              <a:gd name="T24" fmla="*/ 2147483647 w 835"/>
              <a:gd name="T25" fmla="*/ 2147483647 h 646"/>
              <a:gd name="T26" fmla="*/ 2147483647 w 835"/>
              <a:gd name="T27" fmla="*/ 2147483647 h 646"/>
              <a:gd name="T28" fmla="*/ 2147483647 w 835"/>
              <a:gd name="T29" fmla="*/ 2147483647 h 646"/>
              <a:gd name="T30" fmla="*/ 2147483647 w 835"/>
              <a:gd name="T31" fmla="*/ 2147483647 h 646"/>
              <a:gd name="T32" fmla="*/ 2147483647 w 835"/>
              <a:gd name="T33" fmla="*/ 2147483647 h 646"/>
              <a:gd name="T34" fmla="*/ 2147483647 w 835"/>
              <a:gd name="T35" fmla="*/ 2147483647 h 646"/>
              <a:gd name="T36" fmla="*/ 2147483647 w 835"/>
              <a:gd name="T37" fmla="*/ 2147483647 h 646"/>
              <a:gd name="T38" fmla="*/ 2147483647 w 835"/>
              <a:gd name="T39" fmla="*/ 2147483647 h 646"/>
              <a:gd name="T40" fmla="*/ 2147483647 w 835"/>
              <a:gd name="T41" fmla="*/ 2147483647 h 646"/>
              <a:gd name="T42" fmla="*/ 2147483647 w 835"/>
              <a:gd name="T43" fmla="*/ 2147483647 h 646"/>
              <a:gd name="T44" fmla="*/ 2147483647 w 835"/>
              <a:gd name="T45" fmla="*/ 2147483647 h 646"/>
              <a:gd name="T46" fmla="*/ 2147483647 w 835"/>
              <a:gd name="T47" fmla="*/ 2147483647 h 646"/>
              <a:gd name="T48" fmla="*/ 2147483647 w 835"/>
              <a:gd name="T49" fmla="*/ 2147483647 h 646"/>
              <a:gd name="T50" fmla="*/ 2147483647 w 835"/>
              <a:gd name="T51" fmla="*/ 2147483647 h 646"/>
              <a:gd name="T52" fmla="*/ 2147483647 w 835"/>
              <a:gd name="T53" fmla="*/ 2147483647 h 646"/>
              <a:gd name="T54" fmla="*/ 2147483647 w 835"/>
              <a:gd name="T55" fmla="*/ 2147483647 h 646"/>
              <a:gd name="T56" fmla="*/ 2147483647 w 835"/>
              <a:gd name="T57" fmla="*/ 2147483647 h 646"/>
              <a:gd name="T58" fmla="*/ 2147483647 w 835"/>
              <a:gd name="T59" fmla="*/ 2147483647 h 646"/>
              <a:gd name="T60" fmla="*/ 2147483647 w 835"/>
              <a:gd name="T61" fmla="*/ 2147483647 h 646"/>
              <a:gd name="T62" fmla="*/ 2147483647 w 835"/>
              <a:gd name="T63" fmla="*/ 2147483647 h 646"/>
              <a:gd name="T64" fmla="*/ 2147483647 w 835"/>
              <a:gd name="T65" fmla="*/ 2147483647 h 646"/>
              <a:gd name="T66" fmla="*/ 2147483647 w 835"/>
              <a:gd name="T67" fmla="*/ 2147483647 h 646"/>
              <a:gd name="T68" fmla="*/ 2147483647 w 835"/>
              <a:gd name="T69" fmla="*/ 2147483647 h 646"/>
              <a:gd name="T70" fmla="*/ 2147483647 w 835"/>
              <a:gd name="T71" fmla="*/ 2147483647 h 646"/>
              <a:gd name="T72" fmla="*/ 2147483647 w 835"/>
              <a:gd name="T73" fmla="*/ 2147483647 h 646"/>
              <a:gd name="T74" fmla="*/ 2147483647 w 835"/>
              <a:gd name="T75" fmla="*/ 2147483647 h 646"/>
              <a:gd name="T76" fmla="*/ 2147483647 w 835"/>
              <a:gd name="T77" fmla="*/ 2147483647 h 646"/>
              <a:gd name="T78" fmla="*/ 2147483647 w 835"/>
              <a:gd name="T79" fmla="*/ 2147483647 h 646"/>
              <a:gd name="T80" fmla="*/ 2147483647 w 835"/>
              <a:gd name="T81" fmla="*/ 2147483647 h 646"/>
              <a:gd name="T82" fmla="*/ 2147483647 w 835"/>
              <a:gd name="T83" fmla="*/ 2147483647 h 646"/>
              <a:gd name="T84" fmla="*/ 2147483647 w 835"/>
              <a:gd name="T85" fmla="*/ 2147483647 h 646"/>
              <a:gd name="T86" fmla="*/ 2147483647 w 835"/>
              <a:gd name="T87" fmla="*/ 2147483647 h 646"/>
              <a:gd name="T88" fmla="*/ 2147483647 w 835"/>
              <a:gd name="T89" fmla="*/ 2147483647 h 646"/>
              <a:gd name="T90" fmla="*/ 2147483647 w 835"/>
              <a:gd name="T91" fmla="*/ 2147483647 h 646"/>
              <a:gd name="T92" fmla="*/ 2147483647 w 835"/>
              <a:gd name="T93" fmla="*/ 2147483647 h 646"/>
              <a:gd name="T94" fmla="*/ 2147483647 w 835"/>
              <a:gd name="T95" fmla="*/ 2147483647 h 646"/>
              <a:gd name="T96" fmla="*/ 2147483647 w 835"/>
              <a:gd name="T97" fmla="*/ 2147483647 h 646"/>
              <a:gd name="T98" fmla="*/ 2147483647 w 835"/>
              <a:gd name="T99" fmla="*/ 2147483647 h 646"/>
              <a:gd name="T100" fmla="*/ 2147483647 w 835"/>
              <a:gd name="T101" fmla="*/ 2147483647 h 646"/>
              <a:gd name="T102" fmla="*/ 2147483647 w 835"/>
              <a:gd name="T103" fmla="*/ 2147483647 h 646"/>
              <a:gd name="T104" fmla="*/ 2147483647 w 835"/>
              <a:gd name="T105" fmla="*/ 2147483647 h 646"/>
              <a:gd name="T106" fmla="*/ 2147483647 w 835"/>
              <a:gd name="T107" fmla="*/ 2147483647 h 64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35"/>
              <a:gd name="T163" fmla="*/ 0 h 646"/>
              <a:gd name="T164" fmla="*/ 835 w 835"/>
              <a:gd name="T165" fmla="*/ 646 h 64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35" h="646">
                <a:moveTo>
                  <a:pt x="260" y="609"/>
                </a:moveTo>
                <a:cubicBezTo>
                  <a:pt x="233" y="609"/>
                  <a:pt x="174" y="629"/>
                  <a:pt x="137" y="622"/>
                </a:cubicBezTo>
                <a:cubicBezTo>
                  <a:pt x="100" y="615"/>
                  <a:pt x="61" y="599"/>
                  <a:pt x="38" y="571"/>
                </a:cubicBezTo>
                <a:cubicBezTo>
                  <a:pt x="16" y="543"/>
                  <a:pt x="2" y="491"/>
                  <a:pt x="1" y="455"/>
                </a:cubicBezTo>
                <a:cubicBezTo>
                  <a:pt x="0" y="420"/>
                  <a:pt x="19" y="380"/>
                  <a:pt x="32" y="360"/>
                </a:cubicBezTo>
                <a:cubicBezTo>
                  <a:pt x="45" y="339"/>
                  <a:pt x="69" y="337"/>
                  <a:pt x="79" y="330"/>
                </a:cubicBezTo>
                <a:cubicBezTo>
                  <a:pt x="90" y="323"/>
                  <a:pt x="93" y="323"/>
                  <a:pt x="97" y="318"/>
                </a:cubicBezTo>
                <a:cubicBezTo>
                  <a:pt x="102" y="314"/>
                  <a:pt x="102" y="309"/>
                  <a:pt x="102" y="299"/>
                </a:cubicBezTo>
                <a:cubicBezTo>
                  <a:pt x="102" y="289"/>
                  <a:pt x="97" y="275"/>
                  <a:pt x="96" y="261"/>
                </a:cubicBezTo>
                <a:cubicBezTo>
                  <a:pt x="95" y="247"/>
                  <a:pt x="91" y="231"/>
                  <a:pt x="96" y="216"/>
                </a:cubicBezTo>
                <a:cubicBezTo>
                  <a:pt x="101" y="201"/>
                  <a:pt x="113" y="183"/>
                  <a:pt x="127" y="172"/>
                </a:cubicBezTo>
                <a:cubicBezTo>
                  <a:pt x="141" y="160"/>
                  <a:pt x="163" y="151"/>
                  <a:pt x="181" y="145"/>
                </a:cubicBezTo>
                <a:cubicBezTo>
                  <a:pt x="199" y="139"/>
                  <a:pt x="222" y="139"/>
                  <a:pt x="235" y="137"/>
                </a:cubicBezTo>
                <a:cubicBezTo>
                  <a:pt x="248" y="134"/>
                  <a:pt x="254" y="135"/>
                  <a:pt x="258" y="129"/>
                </a:cubicBezTo>
                <a:cubicBezTo>
                  <a:pt x="262" y="122"/>
                  <a:pt x="257" y="106"/>
                  <a:pt x="261" y="96"/>
                </a:cubicBezTo>
                <a:cubicBezTo>
                  <a:pt x="265" y="85"/>
                  <a:pt x="274" y="71"/>
                  <a:pt x="284" y="63"/>
                </a:cubicBezTo>
                <a:cubicBezTo>
                  <a:pt x="294" y="54"/>
                  <a:pt x="307" y="50"/>
                  <a:pt x="320" y="46"/>
                </a:cubicBezTo>
                <a:cubicBezTo>
                  <a:pt x="333" y="43"/>
                  <a:pt x="354" y="43"/>
                  <a:pt x="364" y="43"/>
                </a:cubicBezTo>
                <a:cubicBezTo>
                  <a:pt x="375" y="43"/>
                  <a:pt x="378" y="47"/>
                  <a:pt x="382" y="46"/>
                </a:cubicBezTo>
                <a:cubicBezTo>
                  <a:pt x="386" y="45"/>
                  <a:pt x="383" y="41"/>
                  <a:pt x="387" y="36"/>
                </a:cubicBezTo>
                <a:cubicBezTo>
                  <a:pt x="391" y="31"/>
                  <a:pt x="399" y="21"/>
                  <a:pt x="408" y="15"/>
                </a:cubicBezTo>
                <a:cubicBezTo>
                  <a:pt x="418" y="9"/>
                  <a:pt x="429" y="5"/>
                  <a:pt x="445" y="3"/>
                </a:cubicBezTo>
                <a:cubicBezTo>
                  <a:pt x="460" y="2"/>
                  <a:pt x="485" y="0"/>
                  <a:pt x="502" y="3"/>
                </a:cubicBezTo>
                <a:cubicBezTo>
                  <a:pt x="518" y="7"/>
                  <a:pt x="530" y="14"/>
                  <a:pt x="543" y="21"/>
                </a:cubicBezTo>
                <a:cubicBezTo>
                  <a:pt x="556" y="29"/>
                  <a:pt x="573" y="38"/>
                  <a:pt x="582" y="50"/>
                </a:cubicBezTo>
                <a:cubicBezTo>
                  <a:pt x="591" y="61"/>
                  <a:pt x="595" y="80"/>
                  <a:pt x="598" y="91"/>
                </a:cubicBezTo>
                <a:cubicBezTo>
                  <a:pt x="602" y="101"/>
                  <a:pt x="597" y="109"/>
                  <a:pt x="602" y="112"/>
                </a:cubicBezTo>
                <a:cubicBezTo>
                  <a:pt x="607" y="116"/>
                  <a:pt x="617" y="109"/>
                  <a:pt x="628" y="111"/>
                </a:cubicBezTo>
                <a:cubicBezTo>
                  <a:pt x="639" y="112"/>
                  <a:pt x="652" y="115"/>
                  <a:pt x="666" y="124"/>
                </a:cubicBezTo>
                <a:cubicBezTo>
                  <a:pt x="679" y="133"/>
                  <a:pt x="695" y="150"/>
                  <a:pt x="706" y="165"/>
                </a:cubicBezTo>
                <a:cubicBezTo>
                  <a:pt x="718" y="180"/>
                  <a:pt x="730" y="198"/>
                  <a:pt x="736" y="215"/>
                </a:cubicBezTo>
                <a:cubicBezTo>
                  <a:pt x="742" y="231"/>
                  <a:pt x="744" y="252"/>
                  <a:pt x="741" y="267"/>
                </a:cubicBezTo>
                <a:cubicBezTo>
                  <a:pt x="738" y="283"/>
                  <a:pt x="715" y="300"/>
                  <a:pt x="715" y="309"/>
                </a:cubicBezTo>
                <a:cubicBezTo>
                  <a:pt x="715" y="317"/>
                  <a:pt x="730" y="311"/>
                  <a:pt x="742" y="317"/>
                </a:cubicBezTo>
                <a:cubicBezTo>
                  <a:pt x="755" y="323"/>
                  <a:pt x="775" y="332"/>
                  <a:pt x="788" y="342"/>
                </a:cubicBezTo>
                <a:cubicBezTo>
                  <a:pt x="801" y="351"/>
                  <a:pt x="815" y="365"/>
                  <a:pt x="823" y="378"/>
                </a:cubicBezTo>
                <a:cubicBezTo>
                  <a:pt x="830" y="391"/>
                  <a:pt x="835" y="403"/>
                  <a:pt x="833" y="422"/>
                </a:cubicBezTo>
                <a:cubicBezTo>
                  <a:pt x="830" y="442"/>
                  <a:pt x="816" y="479"/>
                  <a:pt x="808" y="495"/>
                </a:cubicBezTo>
                <a:cubicBezTo>
                  <a:pt x="800" y="511"/>
                  <a:pt x="794" y="513"/>
                  <a:pt x="785" y="519"/>
                </a:cubicBezTo>
                <a:cubicBezTo>
                  <a:pt x="776" y="525"/>
                  <a:pt x="761" y="527"/>
                  <a:pt x="752" y="531"/>
                </a:cubicBezTo>
                <a:cubicBezTo>
                  <a:pt x="743" y="535"/>
                  <a:pt x="735" y="536"/>
                  <a:pt x="728" y="541"/>
                </a:cubicBezTo>
                <a:cubicBezTo>
                  <a:pt x="720" y="546"/>
                  <a:pt x="717" y="554"/>
                  <a:pt x="710" y="563"/>
                </a:cubicBezTo>
                <a:cubicBezTo>
                  <a:pt x="702" y="572"/>
                  <a:pt x="695" y="585"/>
                  <a:pt x="685" y="594"/>
                </a:cubicBezTo>
                <a:cubicBezTo>
                  <a:pt x="675" y="603"/>
                  <a:pt x="666" y="611"/>
                  <a:pt x="651" y="615"/>
                </a:cubicBezTo>
                <a:cubicBezTo>
                  <a:pt x="635" y="620"/>
                  <a:pt x="607" y="620"/>
                  <a:pt x="590" y="617"/>
                </a:cubicBezTo>
                <a:cubicBezTo>
                  <a:pt x="573" y="615"/>
                  <a:pt x="557" y="606"/>
                  <a:pt x="548" y="601"/>
                </a:cubicBezTo>
                <a:cubicBezTo>
                  <a:pt x="538" y="596"/>
                  <a:pt x="538" y="589"/>
                  <a:pt x="533" y="586"/>
                </a:cubicBezTo>
                <a:cubicBezTo>
                  <a:pt x="528" y="582"/>
                  <a:pt x="523" y="581"/>
                  <a:pt x="520" y="582"/>
                </a:cubicBezTo>
                <a:cubicBezTo>
                  <a:pt x="517" y="584"/>
                  <a:pt x="521" y="587"/>
                  <a:pt x="513" y="594"/>
                </a:cubicBezTo>
                <a:cubicBezTo>
                  <a:pt x="506" y="601"/>
                  <a:pt x="494" y="612"/>
                  <a:pt x="477" y="620"/>
                </a:cubicBezTo>
                <a:cubicBezTo>
                  <a:pt x="460" y="629"/>
                  <a:pt x="431" y="641"/>
                  <a:pt x="408" y="644"/>
                </a:cubicBezTo>
                <a:cubicBezTo>
                  <a:pt x="386" y="646"/>
                  <a:pt x="361" y="641"/>
                  <a:pt x="341" y="637"/>
                </a:cubicBezTo>
                <a:cubicBezTo>
                  <a:pt x="322" y="633"/>
                  <a:pt x="305" y="625"/>
                  <a:pt x="292" y="620"/>
                </a:cubicBezTo>
                <a:cubicBezTo>
                  <a:pt x="280" y="616"/>
                  <a:pt x="286" y="609"/>
                  <a:pt x="260" y="609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B7D9E5"/>
              </a:gs>
            </a:gsLst>
            <a:path path="rect">
              <a:fillToRect l="50000" t="50000" r="50000" b="50000"/>
            </a:path>
          </a:gradFill>
          <a:ln w="12700">
            <a:noFill/>
            <a:round/>
            <a:headEnd/>
            <a:tailEnd/>
          </a:ln>
          <a:effectLst>
            <a:prstShdw prst="shdw17" dist="17961" dir="2700000">
              <a:srgbClr val="6E8289"/>
            </a:prstShdw>
          </a:effectLst>
        </p:spPr>
        <p:txBody>
          <a:bodyPr wrap="none" lIns="33143" tIns="33143" rIns="33143" bIns="33143" anchor="ctr" anchorCtr="1"/>
          <a:lstStyle/>
          <a:p>
            <a:pPr algn="ctr"/>
            <a:endParaRPr 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98" name="Text Box 31"/>
          <p:cNvSpPr txBox="1">
            <a:spLocks noChangeArrowheads="1"/>
          </p:cNvSpPr>
          <p:nvPr/>
        </p:nvSpPr>
        <p:spPr bwMode="auto">
          <a:xfrm>
            <a:off x="7515975" y="2422660"/>
            <a:ext cx="48058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457" tIns="36457" rIns="36457" bIns="36457" anchor="ctr" anchorCtr="1"/>
          <a:lstStyle/>
          <a:p>
            <a:pPr algn="ctr"/>
            <a:r>
              <a:rPr lang="en-US" sz="13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PSTN</a:t>
            </a:r>
          </a:p>
        </p:txBody>
      </p:sp>
      <p:pic>
        <p:nvPicPr>
          <p:cNvPr id="11299" name="Picture 14" descr="ad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9137" y="2364470"/>
            <a:ext cx="368011" cy="31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00" name="Text Box 25"/>
          <p:cNvSpPr txBox="1">
            <a:spLocks noChangeArrowheads="1"/>
          </p:cNvSpPr>
          <p:nvPr/>
        </p:nvSpPr>
        <p:spPr bwMode="auto">
          <a:xfrm>
            <a:off x="6494956" y="2363317"/>
            <a:ext cx="685945" cy="213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4573" tIns="37287" rIns="74573" bIns="37287">
            <a:spAutoFit/>
          </a:bodyPr>
          <a:lstStyle/>
          <a:p>
            <a:pPr algn="ctr" defTabSz="744607"/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STM-1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40"/>
          <p:cNvGrpSpPr/>
          <p:nvPr/>
        </p:nvGrpSpPr>
        <p:grpSpPr>
          <a:xfrm>
            <a:off x="8499128" y="2183279"/>
            <a:ext cx="519387" cy="546317"/>
            <a:chOff x="8220522" y="1992096"/>
            <a:chExt cx="519387" cy="546317"/>
          </a:xfrm>
        </p:grpSpPr>
        <p:pic>
          <p:nvPicPr>
            <p:cNvPr id="11289" name="Picture 29" descr="pbx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358634" y="1992096"/>
              <a:ext cx="381275" cy="403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29" descr="pbx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289578" y="2063534"/>
              <a:ext cx="381275" cy="403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29" descr="pbx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220522" y="2134971"/>
              <a:ext cx="381275" cy="403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AutoShape 3"/>
          <p:cNvSpPr>
            <a:spLocks noChangeArrowheads="1"/>
          </p:cNvSpPr>
          <p:nvPr/>
        </p:nvSpPr>
        <p:spPr bwMode="auto">
          <a:xfrm>
            <a:off x="2187575" y="878685"/>
            <a:ext cx="5526088" cy="4130675"/>
          </a:xfrm>
          <a:prstGeom prst="roundRect">
            <a:avLst>
              <a:gd name="adj" fmla="val 12870"/>
            </a:avLst>
          </a:prstGeom>
          <a:noFill/>
          <a:ln w="12700">
            <a:noFill/>
            <a:miter lim="800000"/>
            <a:headEnd/>
            <a:tailEnd/>
          </a:ln>
        </p:spPr>
        <p:txBody>
          <a:bodyPr wrap="none" lIns="92600" tIns="46300" rIns="92600" bIns="46300" anchor="ctr"/>
          <a:lstStyle/>
          <a:p>
            <a:pPr algn="ctr" defTabSz="925513" eaLnBrk="0" hangingPunct="0"/>
            <a:endParaRPr lang="en-US" sz="1100" dirty="0" err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3221038" y="1148576"/>
            <a:ext cx="2587625" cy="1888964"/>
            <a:chOff x="1831" y="1757"/>
            <a:chExt cx="1630" cy="1310"/>
          </a:xfrm>
        </p:grpSpPr>
        <p:sp>
          <p:nvSpPr>
            <p:cNvPr id="2332" name="Freeform 19"/>
            <p:cNvSpPr>
              <a:spLocks/>
            </p:cNvSpPr>
            <p:nvPr/>
          </p:nvSpPr>
          <p:spPr bwMode="auto">
            <a:xfrm>
              <a:off x="1831" y="1757"/>
              <a:ext cx="1630" cy="1310"/>
            </a:xfrm>
            <a:custGeom>
              <a:avLst/>
              <a:gdLst>
                <a:gd name="T0" fmla="*/ 55048 w 1020"/>
                <a:gd name="T1" fmla="*/ 212225 h 783"/>
                <a:gd name="T2" fmla="*/ 29016 w 1020"/>
                <a:gd name="T3" fmla="*/ 216692 h 783"/>
                <a:gd name="T4" fmla="*/ 8177 w 1020"/>
                <a:gd name="T5" fmla="*/ 198933 h 783"/>
                <a:gd name="T6" fmla="*/ 219 w 1020"/>
                <a:gd name="T7" fmla="*/ 158808 h 783"/>
                <a:gd name="T8" fmla="*/ 6709 w 1020"/>
                <a:gd name="T9" fmla="*/ 125290 h 783"/>
                <a:gd name="T10" fmla="*/ 16850 w 1020"/>
                <a:gd name="T11" fmla="*/ 114924 h 783"/>
                <a:gd name="T12" fmla="*/ 20685 w 1020"/>
                <a:gd name="T13" fmla="*/ 111054 h 783"/>
                <a:gd name="T14" fmla="*/ 21748 w 1020"/>
                <a:gd name="T15" fmla="*/ 104082 h 783"/>
                <a:gd name="T16" fmla="*/ 20335 w 1020"/>
                <a:gd name="T17" fmla="*/ 90917 h 783"/>
                <a:gd name="T18" fmla="*/ 20335 w 1020"/>
                <a:gd name="T19" fmla="*/ 75237 h 783"/>
                <a:gd name="T20" fmla="*/ 26927 w 1020"/>
                <a:gd name="T21" fmla="*/ 59797 h 783"/>
                <a:gd name="T22" fmla="*/ 38321 w 1020"/>
                <a:gd name="T23" fmla="*/ 50535 h 783"/>
                <a:gd name="T24" fmla="*/ 49897 w 1020"/>
                <a:gd name="T25" fmla="*/ 47772 h 783"/>
                <a:gd name="T26" fmla="*/ 54645 w 1020"/>
                <a:gd name="T27" fmla="*/ 44873 h 783"/>
                <a:gd name="T28" fmla="*/ 55396 w 1020"/>
                <a:gd name="T29" fmla="*/ 33376 h 783"/>
                <a:gd name="T30" fmla="*/ 60260 w 1020"/>
                <a:gd name="T31" fmla="*/ 21793 h 783"/>
                <a:gd name="T32" fmla="*/ 67862 w 1020"/>
                <a:gd name="T33" fmla="*/ 16137 h 783"/>
                <a:gd name="T34" fmla="*/ 77171 w 1020"/>
                <a:gd name="T35" fmla="*/ 14981 h 783"/>
                <a:gd name="T36" fmla="*/ 81013 w 1020"/>
                <a:gd name="T37" fmla="*/ 16137 h 783"/>
                <a:gd name="T38" fmla="*/ 82072 w 1020"/>
                <a:gd name="T39" fmla="*/ 12700 h 783"/>
                <a:gd name="T40" fmla="*/ 86607 w 1020"/>
                <a:gd name="T41" fmla="*/ 5178 h 783"/>
                <a:gd name="T42" fmla="*/ 94243 w 1020"/>
                <a:gd name="T43" fmla="*/ 1210 h 783"/>
                <a:gd name="T44" fmla="*/ 106455 w 1020"/>
                <a:gd name="T45" fmla="*/ 1210 h 783"/>
                <a:gd name="T46" fmla="*/ 115132 w 1020"/>
                <a:gd name="T47" fmla="*/ 7366 h 783"/>
                <a:gd name="T48" fmla="*/ 123322 w 1020"/>
                <a:gd name="T49" fmla="*/ 17135 h 783"/>
                <a:gd name="T50" fmla="*/ 126931 w 1020"/>
                <a:gd name="T51" fmla="*/ 31629 h 783"/>
                <a:gd name="T52" fmla="*/ 127632 w 1020"/>
                <a:gd name="T53" fmla="*/ 39104 h 783"/>
                <a:gd name="T54" fmla="*/ 133149 w 1020"/>
                <a:gd name="T55" fmla="*/ 38485 h 783"/>
                <a:gd name="T56" fmla="*/ 141107 w 1020"/>
                <a:gd name="T57" fmla="*/ 43165 h 783"/>
                <a:gd name="T58" fmla="*/ 149792 w 1020"/>
                <a:gd name="T59" fmla="*/ 57516 h 783"/>
                <a:gd name="T60" fmla="*/ 156036 w 1020"/>
                <a:gd name="T61" fmla="*/ 74784 h 783"/>
                <a:gd name="T62" fmla="*/ 157086 w 1020"/>
                <a:gd name="T63" fmla="*/ 93117 h 783"/>
                <a:gd name="T64" fmla="*/ 151489 w 1020"/>
                <a:gd name="T65" fmla="*/ 107550 h 783"/>
                <a:gd name="T66" fmla="*/ 157399 w 1020"/>
                <a:gd name="T67" fmla="*/ 110296 h 783"/>
                <a:gd name="T68" fmla="*/ 167139 w 1020"/>
                <a:gd name="T69" fmla="*/ 119021 h 783"/>
                <a:gd name="T70" fmla="*/ 174437 w 1020"/>
                <a:gd name="T71" fmla="*/ 131698 h 783"/>
                <a:gd name="T72" fmla="*/ 176499 w 1020"/>
                <a:gd name="T73" fmla="*/ 147280 h 783"/>
                <a:gd name="T74" fmla="*/ 171260 w 1020"/>
                <a:gd name="T75" fmla="*/ 172557 h 783"/>
                <a:gd name="T76" fmla="*/ 165426 w 1020"/>
                <a:gd name="T77" fmla="*/ 184044 h 783"/>
                <a:gd name="T78" fmla="*/ 159575 w 1020"/>
                <a:gd name="T79" fmla="*/ 185080 h 783"/>
                <a:gd name="T80" fmla="*/ 154335 w 1020"/>
                <a:gd name="T81" fmla="*/ 188628 h 783"/>
                <a:gd name="T82" fmla="*/ 150550 w 1020"/>
                <a:gd name="T83" fmla="*/ 196083 h 783"/>
                <a:gd name="T84" fmla="*/ 145340 w 1020"/>
                <a:gd name="T85" fmla="*/ 207047 h 783"/>
                <a:gd name="T86" fmla="*/ 137965 w 1020"/>
                <a:gd name="T87" fmla="*/ 214413 h 783"/>
                <a:gd name="T88" fmla="*/ 125103 w 1020"/>
                <a:gd name="T89" fmla="*/ 214960 h 783"/>
                <a:gd name="T90" fmla="*/ 116062 w 1020"/>
                <a:gd name="T91" fmla="*/ 209329 h 783"/>
                <a:gd name="T92" fmla="*/ 112954 w 1020"/>
                <a:gd name="T93" fmla="*/ 204203 h 783"/>
                <a:gd name="T94" fmla="*/ 110226 w 1020"/>
                <a:gd name="T95" fmla="*/ 202941 h 783"/>
                <a:gd name="T96" fmla="*/ 108807 w 1020"/>
                <a:gd name="T97" fmla="*/ 207047 h 783"/>
                <a:gd name="T98" fmla="*/ 101197 w 1020"/>
                <a:gd name="T99" fmla="*/ 216197 h 783"/>
                <a:gd name="T100" fmla="*/ 86607 w 1020"/>
                <a:gd name="T101" fmla="*/ 224182 h 783"/>
                <a:gd name="T102" fmla="*/ 72319 w 1020"/>
                <a:gd name="T103" fmla="*/ 222027 h 783"/>
                <a:gd name="T104" fmla="*/ 61953 w 1020"/>
                <a:gd name="T105" fmla="*/ 216197 h 783"/>
                <a:gd name="T106" fmla="*/ 55048 w 1020"/>
                <a:gd name="T107" fmla="*/ 212225 h 78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20"/>
                <a:gd name="T163" fmla="*/ 0 h 783"/>
                <a:gd name="T164" fmla="*/ 1020 w 1020"/>
                <a:gd name="T165" fmla="*/ 783 h 78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20" h="783">
                  <a:moveTo>
                    <a:pt x="317" y="738"/>
                  </a:moveTo>
                  <a:cubicBezTo>
                    <a:pt x="285" y="738"/>
                    <a:pt x="212" y="762"/>
                    <a:pt x="167" y="754"/>
                  </a:cubicBezTo>
                  <a:cubicBezTo>
                    <a:pt x="122" y="746"/>
                    <a:pt x="75" y="726"/>
                    <a:pt x="47" y="692"/>
                  </a:cubicBezTo>
                  <a:cubicBezTo>
                    <a:pt x="19" y="658"/>
                    <a:pt x="2" y="595"/>
                    <a:pt x="1" y="552"/>
                  </a:cubicBezTo>
                  <a:cubicBezTo>
                    <a:pt x="0" y="509"/>
                    <a:pt x="23" y="461"/>
                    <a:pt x="39" y="436"/>
                  </a:cubicBezTo>
                  <a:cubicBezTo>
                    <a:pt x="55" y="411"/>
                    <a:pt x="84" y="408"/>
                    <a:pt x="97" y="400"/>
                  </a:cubicBezTo>
                  <a:cubicBezTo>
                    <a:pt x="110" y="392"/>
                    <a:pt x="114" y="392"/>
                    <a:pt x="119" y="386"/>
                  </a:cubicBezTo>
                  <a:cubicBezTo>
                    <a:pt x="124" y="380"/>
                    <a:pt x="125" y="374"/>
                    <a:pt x="125" y="362"/>
                  </a:cubicBezTo>
                  <a:cubicBezTo>
                    <a:pt x="125" y="350"/>
                    <a:pt x="118" y="333"/>
                    <a:pt x="117" y="316"/>
                  </a:cubicBezTo>
                  <a:cubicBezTo>
                    <a:pt x="116" y="299"/>
                    <a:pt x="111" y="280"/>
                    <a:pt x="117" y="262"/>
                  </a:cubicBezTo>
                  <a:cubicBezTo>
                    <a:pt x="123" y="244"/>
                    <a:pt x="138" y="222"/>
                    <a:pt x="155" y="208"/>
                  </a:cubicBezTo>
                  <a:cubicBezTo>
                    <a:pt x="172" y="194"/>
                    <a:pt x="199" y="183"/>
                    <a:pt x="221" y="176"/>
                  </a:cubicBezTo>
                  <a:cubicBezTo>
                    <a:pt x="243" y="169"/>
                    <a:pt x="271" y="169"/>
                    <a:pt x="287" y="166"/>
                  </a:cubicBezTo>
                  <a:cubicBezTo>
                    <a:pt x="303" y="163"/>
                    <a:pt x="310" y="164"/>
                    <a:pt x="315" y="156"/>
                  </a:cubicBezTo>
                  <a:cubicBezTo>
                    <a:pt x="320" y="148"/>
                    <a:pt x="314" y="129"/>
                    <a:pt x="319" y="116"/>
                  </a:cubicBezTo>
                  <a:cubicBezTo>
                    <a:pt x="324" y="103"/>
                    <a:pt x="335" y="86"/>
                    <a:pt x="347" y="76"/>
                  </a:cubicBezTo>
                  <a:cubicBezTo>
                    <a:pt x="359" y="66"/>
                    <a:pt x="375" y="60"/>
                    <a:pt x="391" y="56"/>
                  </a:cubicBezTo>
                  <a:cubicBezTo>
                    <a:pt x="407" y="52"/>
                    <a:pt x="432" y="52"/>
                    <a:pt x="445" y="52"/>
                  </a:cubicBezTo>
                  <a:cubicBezTo>
                    <a:pt x="458" y="52"/>
                    <a:pt x="462" y="57"/>
                    <a:pt x="467" y="56"/>
                  </a:cubicBezTo>
                  <a:cubicBezTo>
                    <a:pt x="472" y="55"/>
                    <a:pt x="468" y="50"/>
                    <a:pt x="473" y="44"/>
                  </a:cubicBezTo>
                  <a:cubicBezTo>
                    <a:pt x="478" y="38"/>
                    <a:pt x="487" y="25"/>
                    <a:pt x="499" y="18"/>
                  </a:cubicBezTo>
                  <a:cubicBezTo>
                    <a:pt x="511" y="11"/>
                    <a:pt x="524" y="6"/>
                    <a:pt x="543" y="4"/>
                  </a:cubicBezTo>
                  <a:cubicBezTo>
                    <a:pt x="562" y="2"/>
                    <a:pt x="593" y="0"/>
                    <a:pt x="613" y="4"/>
                  </a:cubicBezTo>
                  <a:cubicBezTo>
                    <a:pt x="633" y="8"/>
                    <a:pt x="647" y="17"/>
                    <a:pt x="663" y="26"/>
                  </a:cubicBezTo>
                  <a:cubicBezTo>
                    <a:pt x="679" y="35"/>
                    <a:pt x="700" y="46"/>
                    <a:pt x="711" y="60"/>
                  </a:cubicBezTo>
                  <a:cubicBezTo>
                    <a:pt x="722" y="74"/>
                    <a:pt x="727" y="97"/>
                    <a:pt x="731" y="110"/>
                  </a:cubicBezTo>
                  <a:cubicBezTo>
                    <a:pt x="735" y="123"/>
                    <a:pt x="729" y="132"/>
                    <a:pt x="735" y="136"/>
                  </a:cubicBezTo>
                  <a:cubicBezTo>
                    <a:pt x="741" y="140"/>
                    <a:pt x="754" y="132"/>
                    <a:pt x="767" y="134"/>
                  </a:cubicBezTo>
                  <a:cubicBezTo>
                    <a:pt x="780" y="136"/>
                    <a:pt x="797" y="139"/>
                    <a:pt x="813" y="150"/>
                  </a:cubicBezTo>
                  <a:cubicBezTo>
                    <a:pt x="829" y="161"/>
                    <a:pt x="849" y="182"/>
                    <a:pt x="863" y="200"/>
                  </a:cubicBezTo>
                  <a:cubicBezTo>
                    <a:pt x="877" y="218"/>
                    <a:pt x="892" y="240"/>
                    <a:pt x="899" y="260"/>
                  </a:cubicBezTo>
                  <a:cubicBezTo>
                    <a:pt x="906" y="280"/>
                    <a:pt x="909" y="305"/>
                    <a:pt x="905" y="324"/>
                  </a:cubicBezTo>
                  <a:cubicBezTo>
                    <a:pt x="901" y="343"/>
                    <a:pt x="873" y="364"/>
                    <a:pt x="873" y="374"/>
                  </a:cubicBezTo>
                  <a:cubicBezTo>
                    <a:pt x="873" y="384"/>
                    <a:pt x="892" y="377"/>
                    <a:pt x="907" y="384"/>
                  </a:cubicBezTo>
                  <a:cubicBezTo>
                    <a:pt x="922" y="391"/>
                    <a:pt x="947" y="402"/>
                    <a:pt x="963" y="414"/>
                  </a:cubicBezTo>
                  <a:cubicBezTo>
                    <a:pt x="979" y="426"/>
                    <a:pt x="996" y="442"/>
                    <a:pt x="1005" y="458"/>
                  </a:cubicBezTo>
                  <a:cubicBezTo>
                    <a:pt x="1014" y="474"/>
                    <a:pt x="1020" y="488"/>
                    <a:pt x="1017" y="512"/>
                  </a:cubicBezTo>
                  <a:cubicBezTo>
                    <a:pt x="1014" y="536"/>
                    <a:pt x="998" y="579"/>
                    <a:pt x="987" y="600"/>
                  </a:cubicBezTo>
                  <a:cubicBezTo>
                    <a:pt x="976" y="621"/>
                    <a:pt x="964" y="633"/>
                    <a:pt x="953" y="640"/>
                  </a:cubicBezTo>
                  <a:cubicBezTo>
                    <a:pt x="942" y="647"/>
                    <a:pt x="930" y="641"/>
                    <a:pt x="919" y="644"/>
                  </a:cubicBezTo>
                  <a:cubicBezTo>
                    <a:pt x="908" y="647"/>
                    <a:pt x="898" y="650"/>
                    <a:pt x="889" y="656"/>
                  </a:cubicBezTo>
                  <a:cubicBezTo>
                    <a:pt x="880" y="662"/>
                    <a:pt x="876" y="671"/>
                    <a:pt x="867" y="682"/>
                  </a:cubicBezTo>
                  <a:cubicBezTo>
                    <a:pt x="858" y="693"/>
                    <a:pt x="849" y="709"/>
                    <a:pt x="837" y="720"/>
                  </a:cubicBezTo>
                  <a:cubicBezTo>
                    <a:pt x="825" y="731"/>
                    <a:pt x="814" y="741"/>
                    <a:pt x="795" y="746"/>
                  </a:cubicBezTo>
                  <a:cubicBezTo>
                    <a:pt x="776" y="751"/>
                    <a:pt x="742" y="751"/>
                    <a:pt x="721" y="748"/>
                  </a:cubicBezTo>
                  <a:cubicBezTo>
                    <a:pt x="700" y="745"/>
                    <a:pt x="681" y="734"/>
                    <a:pt x="669" y="728"/>
                  </a:cubicBezTo>
                  <a:cubicBezTo>
                    <a:pt x="657" y="722"/>
                    <a:pt x="657" y="714"/>
                    <a:pt x="651" y="710"/>
                  </a:cubicBezTo>
                  <a:cubicBezTo>
                    <a:pt x="645" y="706"/>
                    <a:pt x="639" y="704"/>
                    <a:pt x="635" y="706"/>
                  </a:cubicBezTo>
                  <a:cubicBezTo>
                    <a:pt x="631" y="708"/>
                    <a:pt x="636" y="712"/>
                    <a:pt x="627" y="720"/>
                  </a:cubicBezTo>
                  <a:cubicBezTo>
                    <a:pt x="618" y="728"/>
                    <a:pt x="604" y="742"/>
                    <a:pt x="583" y="752"/>
                  </a:cubicBezTo>
                  <a:cubicBezTo>
                    <a:pt x="562" y="762"/>
                    <a:pt x="527" y="777"/>
                    <a:pt x="499" y="780"/>
                  </a:cubicBezTo>
                  <a:cubicBezTo>
                    <a:pt x="471" y="783"/>
                    <a:pt x="441" y="777"/>
                    <a:pt x="417" y="772"/>
                  </a:cubicBezTo>
                  <a:cubicBezTo>
                    <a:pt x="393" y="767"/>
                    <a:pt x="372" y="757"/>
                    <a:pt x="357" y="752"/>
                  </a:cubicBezTo>
                  <a:cubicBezTo>
                    <a:pt x="342" y="747"/>
                    <a:pt x="349" y="738"/>
                    <a:pt x="317" y="738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B7D9E5"/>
                </a:gs>
              </a:gsLst>
              <a:path path="rect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>
              <a:prstShdw prst="shdw17" dist="17961" dir="2700000">
                <a:srgbClr val="6E8289"/>
              </a:prstShdw>
            </a:effec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33" name="Rectangle 20"/>
            <p:cNvSpPr>
              <a:spLocks noChangeArrowheads="1"/>
            </p:cNvSpPr>
            <p:nvPr/>
          </p:nvSpPr>
          <p:spPr bwMode="auto">
            <a:xfrm>
              <a:off x="2120" y="2354"/>
              <a:ext cx="1084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fr-FR" sz="12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Carrier Ethernet</a:t>
              </a:r>
            </a:p>
            <a:p>
              <a:pPr algn="ctr" eaLnBrk="0" hangingPunct="0"/>
              <a:r>
                <a:rPr lang="fr-FR" sz="12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MPLS</a:t>
              </a:r>
            </a:p>
          </p:txBody>
        </p:sp>
      </p:grpSp>
      <p:sp>
        <p:nvSpPr>
          <p:cNvPr id="2064" name="Oval 286"/>
          <p:cNvSpPr>
            <a:spLocks noChangeArrowheads="1"/>
          </p:cNvSpPr>
          <p:nvPr/>
        </p:nvSpPr>
        <p:spPr bwMode="auto">
          <a:xfrm rot="737921">
            <a:off x="4537075" y="4012410"/>
            <a:ext cx="2778125" cy="833437"/>
          </a:xfrm>
          <a:prstGeom prst="ellips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lIns="91422" tIns="45711" rIns="91422" bIns="45711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067" name="Rectangle 425"/>
          <p:cNvSpPr>
            <a:spLocks noChangeArrowheads="1"/>
          </p:cNvSpPr>
          <p:nvPr/>
        </p:nvSpPr>
        <p:spPr bwMode="auto">
          <a:xfrm>
            <a:off x="5226511" y="4103373"/>
            <a:ext cx="1540760" cy="646313"/>
          </a:xfrm>
          <a:prstGeom prst="rect">
            <a:avLst/>
          </a:prstGeom>
          <a:noFill/>
          <a:ln w="76200" cap="rnd">
            <a:noFill/>
            <a:prstDash val="sysDot"/>
            <a:miter lim="800000"/>
            <a:headEnd/>
            <a:tailEnd/>
          </a:ln>
        </p:spPr>
        <p:txBody>
          <a:bodyPr wrap="square" lIns="91422" tIns="45711" rIns="91422" bIns="45711" anchor="ctr">
            <a:spAutoFit/>
          </a:bodyPr>
          <a:lstStyle/>
          <a:p>
            <a:pPr algn="ctr" eaLnBrk="0" hangingPunct="0"/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</a:rPr>
              <a:t>G.8032 GbE Ring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</a:rPr>
              <a:t/>
            </a:r>
            <a:br>
              <a:rPr lang="en-US" sz="1200" dirty="0">
                <a:solidFill>
                  <a:srgbClr val="000000"/>
                </a:solidFill>
                <a:latin typeface="Arial" pitchFamily="34" charset="0"/>
              </a:rPr>
            </a:b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</a:rPr>
              <a:t>(Sub 50ms failover)</a:t>
            </a:r>
            <a:endParaRPr lang="en-US" sz="12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58" name="Rectangle 2"/>
          <p:cNvSpPr txBox="1">
            <a:spLocks noChangeArrowheads="1"/>
          </p:cNvSpPr>
          <p:nvPr/>
        </p:nvSpPr>
        <p:spPr bwMode="auto">
          <a:xfrm>
            <a:off x="301082" y="0"/>
            <a:ext cx="7180805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1" rIns="91422" bIns="45711" anchor="ctr"/>
          <a:lstStyle/>
          <a:p>
            <a:pPr defTabSz="831107" eaLnBrk="0" hangingPunct="0">
              <a:defRPr/>
            </a:pPr>
            <a:r>
              <a:rPr lang="en-US" b="0" kern="0" dirty="0" smtClean="0">
                <a:solidFill>
                  <a:srgbClr val="FFFFFF"/>
                </a:solidFill>
                <a:latin typeface="Verdana" pitchFamily="34" charset="0"/>
              </a:rPr>
              <a:t>IPmux-155 Aggregation Switch</a:t>
            </a:r>
            <a:endParaRPr lang="en-US" b="0" kern="0" dirty="0">
              <a:solidFill>
                <a:srgbClr val="FFFFFF"/>
              </a:solidFill>
              <a:latin typeface="Verdana" pitchFamily="34" charset="0"/>
            </a:endParaRPr>
          </a:p>
        </p:txBody>
      </p:sp>
      <p:grpSp>
        <p:nvGrpSpPr>
          <p:cNvPr id="4" name="Group 273"/>
          <p:cNvGrpSpPr>
            <a:grpSpLocks/>
          </p:cNvGrpSpPr>
          <p:nvPr/>
        </p:nvGrpSpPr>
        <p:grpSpPr bwMode="auto">
          <a:xfrm>
            <a:off x="7689850" y="4407697"/>
            <a:ext cx="1347788" cy="677863"/>
            <a:chOff x="7689851" y="5426075"/>
            <a:chExt cx="1347788" cy="677863"/>
          </a:xfrm>
        </p:grpSpPr>
        <p:sp>
          <p:nvSpPr>
            <p:cNvPr id="1544518" name="Freeform 326"/>
            <p:cNvSpPr>
              <a:spLocks/>
            </p:cNvSpPr>
            <p:nvPr/>
          </p:nvSpPr>
          <p:spPr bwMode="auto">
            <a:xfrm>
              <a:off x="8353426" y="5726113"/>
              <a:ext cx="684213" cy="376237"/>
            </a:xfrm>
            <a:custGeom>
              <a:avLst/>
              <a:gdLst/>
              <a:ahLst/>
              <a:cxnLst>
                <a:cxn ang="0">
                  <a:pos x="806" y="0"/>
                </a:cxn>
                <a:cxn ang="0">
                  <a:pos x="0" y="399"/>
                </a:cxn>
                <a:cxn ang="0">
                  <a:pos x="806" y="802"/>
                </a:cxn>
                <a:cxn ang="0">
                  <a:pos x="2415" y="802"/>
                </a:cxn>
                <a:cxn ang="0">
                  <a:pos x="3221" y="399"/>
                </a:cxn>
                <a:cxn ang="0">
                  <a:pos x="2415" y="0"/>
                </a:cxn>
                <a:cxn ang="0">
                  <a:pos x="806" y="0"/>
                </a:cxn>
              </a:cxnLst>
              <a:rect l="0" t="0" r="r" b="b"/>
              <a:pathLst>
                <a:path w="3221" h="802">
                  <a:moveTo>
                    <a:pt x="806" y="0"/>
                  </a:moveTo>
                  <a:lnTo>
                    <a:pt x="0" y="399"/>
                  </a:lnTo>
                  <a:lnTo>
                    <a:pt x="806" y="802"/>
                  </a:lnTo>
                  <a:lnTo>
                    <a:pt x="2415" y="802"/>
                  </a:lnTo>
                  <a:lnTo>
                    <a:pt x="3221" y="399"/>
                  </a:lnTo>
                  <a:lnTo>
                    <a:pt x="2415" y="0"/>
                  </a:lnTo>
                  <a:lnTo>
                    <a:pt x="80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tx2"/>
                </a:gs>
                <a:gs pos="100000">
                  <a:schemeClr val="tx2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8255">
              <a:solidFill>
                <a:srgbClr val="33CC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91" name="Freeform 329"/>
            <p:cNvSpPr>
              <a:spLocks/>
            </p:cNvSpPr>
            <p:nvPr/>
          </p:nvSpPr>
          <p:spPr bwMode="auto">
            <a:xfrm>
              <a:off x="7734301" y="5673725"/>
              <a:ext cx="885825" cy="157163"/>
            </a:xfrm>
            <a:custGeom>
              <a:avLst/>
              <a:gdLst>
                <a:gd name="T0" fmla="*/ 0 w 565"/>
                <a:gd name="T1" fmla="*/ 0 h 37"/>
                <a:gd name="T2" fmla="*/ 2147483647 w 565"/>
                <a:gd name="T3" fmla="*/ 0 h 37"/>
                <a:gd name="T4" fmla="*/ 2147483647 w 565"/>
                <a:gd name="T5" fmla="*/ 2147483647 h 37"/>
                <a:gd name="T6" fmla="*/ 2147483647 w 565"/>
                <a:gd name="T7" fmla="*/ 2147483647 h 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5"/>
                <a:gd name="T13" fmla="*/ 0 h 37"/>
                <a:gd name="T14" fmla="*/ 565 w 565"/>
                <a:gd name="T15" fmla="*/ 37 h 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5" h="37">
                  <a:moveTo>
                    <a:pt x="0" y="0"/>
                  </a:moveTo>
                  <a:cubicBezTo>
                    <a:pt x="51" y="0"/>
                    <a:pt x="102" y="0"/>
                    <a:pt x="153" y="0"/>
                  </a:cubicBezTo>
                  <a:lnTo>
                    <a:pt x="153" y="37"/>
                  </a:lnTo>
                  <a:lnTo>
                    <a:pt x="565" y="37"/>
                  </a:lnTo>
                </a:path>
              </a:pathLst>
            </a:custGeom>
            <a:noFill/>
            <a:ln w="19050">
              <a:solidFill>
                <a:srgbClr val="66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92" name="Freeform 330"/>
            <p:cNvSpPr>
              <a:spLocks/>
            </p:cNvSpPr>
            <p:nvPr/>
          </p:nvSpPr>
          <p:spPr bwMode="auto">
            <a:xfrm>
              <a:off x="7689851" y="5702300"/>
              <a:ext cx="936625" cy="171450"/>
            </a:xfrm>
            <a:custGeom>
              <a:avLst/>
              <a:gdLst>
                <a:gd name="T0" fmla="*/ 0 w 565"/>
                <a:gd name="T1" fmla="*/ 0 h 37"/>
                <a:gd name="T2" fmla="*/ 2147483647 w 565"/>
                <a:gd name="T3" fmla="*/ 0 h 37"/>
                <a:gd name="T4" fmla="*/ 2147483647 w 565"/>
                <a:gd name="T5" fmla="*/ 2147483647 h 37"/>
                <a:gd name="T6" fmla="*/ 2147483647 w 565"/>
                <a:gd name="T7" fmla="*/ 2147483647 h 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5"/>
                <a:gd name="T13" fmla="*/ 0 h 37"/>
                <a:gd name="T14" fmla="*/ 565 w 565"/>
                <a:gd name="T15" fmla="*/ 37 h 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5" h="37">
                  <a:moveTo>
                    <a:pt x="0" y="0"/>
                  </a:moveTo>
                  <a:cubicBezTo>
                    <a:pt x="51" y="0"/>
                    <a:pt x="102" y="0"/>
                    <a:pt x="153" y="0"/>
                  </a:cubicBezTo>
                  <a:lnTo>
                    <a:pt x="153" y="37"/>
                  </a:lnTo>
                  <a:lnTo>
                    <a:pt x="565" y="37"/>
                  </a:lnTo>
                </a:path>
              </a:pathLst>
            </a:custGeom>
            <a:noFill/>
            <a:ln w="19050">
              <a:solidFill>
                <a:srgbClr val="66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pic>
          <p:nvPicPr>
            <p:cNvPr id="2293" name="Picture 331" descr="bts-l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588376" y="5426075"/>
              <a:ext cx="163513" cy="473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oup 332"/>
            <p:cNvGrpSpPr>
              <a:grpSpLocks/>
            </p:cNvGrpSpPr>
            <p:nvPr/>
          </p:nvGrpSpPr>
          <p:grpSpPr bwMode="auto">
            <a:xfrm>
              <a:off x="8764588" y="5865813"/>
              <a:ext cx="106363" cy="157163"/>
              <a:chOff x="5322" y="3266"/>
              <a:chExt cx="72" cy="115"/>
            </a:xfrm>
          </p:grpSpPr>
          <p:sp>
            <p:nvSpPr>
              <p:cNvPr id="2301" name="Line 333"/>
              <p:cNvSpPr>
                <a:spLocks noChangeAspect="1" noChangeShapeType="1"/>
              </p:cNvSpPr>
              <p:nvPr/>
            </p:nvSpPr>
            <p:spPr bwMode="auto">
              <a:xfrm>
                <a:off x="5358" y="3266"/>
                <a:ext cx="0" cy="115"/>
              </a:xfrm>
              <a:prstGeom prst="line">
                <a:avLst/>
              </a:prstGeom>
              <a:noFill/>
              <a:ln w="19050">
                <a:solidFill>
                  <a:srgbClr val="66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02" name="Line 334"/>
              <p:cNvSpPr>
                <a:spLocks noChangeAspect="1" noChangeShapeType="1"/>
              </p:cNvSpPr>
              <p:nvPr/>
            </p:nvSpPr>
            <p:spPr bwMode="auto">
              <a:xfrm>
                <a:off x="5358" y="3290"/>
                <a:ext cx="36" cy="0"/>
              </a:xfrm>
              <a:prstGeom prst="line">
                <a:avLst/>
              </a:prstGeom>
              <a:noFill/>
              <a:ln w="19050">
                <a:solidFill>
                  <a:srgbClr val="66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03" name="Line 335"/>
              <p:cNvSpPr>
                <a:spLocks noChangeAspect="1" noChangeShapeType="1"/>
              </p:cNvSpPr>
              <p:nvPr/>
            </p:nvSpPr>
            <p:spPr bwMode="auto">
              <a:xfrm>
                <a:off x="5358" y="3353"/>
                <a:ext cx="36" cy="0"/>
              </a:xfrm>
              <a:prstGeom prst="line">
                <a:avLst/>
              </a:prstGeom>
              <a:noFill/>
              <a:ln w="19050">
                <a:solidFill>
                  <a:srgbClr val="66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04" name="Line 336"/>
              <p:cNvSpPr>
                <a:spLocks noChangeAspect="1" noChangeShapeType="1"/>
              </p:cNvSpPr>
              <p:nvPr/>
            </p:nvSpPr>
            <p:spPr bwMode="auto">
              <a:xfrm>
                <a:off x="5322" y="3318"/>
                <a:ext cx="36" cy="0"/>
              </a:xfrm>
              <a:prstGeom prst="line">
                <a:avLst/>
              </a:prstGeom>
              <a:noFill/>
              <a:ln w="19050">
                <a:solidFill>
                  <a:srgbClr val="66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338"/>
            <p:cNvGrpSpPr>
              <a:grpSpLocks/>
            </p:cNvGrpSpPr>
            <p:nvPr/>
          </p:nvGrpSpPr>
          <p:grpSpPr bwMode="auto">
            <a:xfrm>
              <a:off x="7712076" y="5737225"/>
              <a:ext cx="1095375" cy="209550"/>
              <a:chOff x="4714" y="1063"/>
              <a:chExt cx="602" cy="132"/>
            </a:xfrm>
          </p:grpSpPr>
          <p:sp>
            <p:nvSpPr>
              <p:cNvPr id="2298" name="Line 339"/>
              <p:cNvSpPr>
                <a:spLocks noChangeShapeType="1"/>
              </p:cNvSpPr>
              <p:nvPr/>
            </p:nvSpPr>
            <p:spPr bwMode="auto">
              <a:xfrm>
                <a:off x="4714" y="1063"/>
                <a:ext cx="117" cy="0"/>
              </a:xfrm>
              <a:prstGeom prst="line">
                <a:avLst/>
              </a:prstGeom>
              <a:noFill/>
              <a:ln w="19050">
                <a:solidFill>
                  <a:srgbClr val="66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99" name="Line 340"/>
              <p:cNvSpPr>
                <a:spLocks noChangeShapeType="1"/>
              </p:cNvSpPr>
              <p:nvPr/>
            </p:nvSpPr>
            <p:spPr bwMode="auto">
              <a:xfrm>
                <a:off x="4824" y="1063"/>
                <a:ext cx="0" cy="132"/>
              </a:xfrm>
              <a:prstGeom prst="line">
                <a:avLst/>
              </a:prstGeom>
              <a:noFill/>
              <a:ln w="19050">
                <a:solidFill>
                  <a:srgbClr val="66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00" name="Line 341"/>
              <p:cNvSpPr>
                <a:spLocks noChangeShapeType="1"/>
              </p:cNvSpPr>
              <p:nvPr/>
            </p:nvSpPr>
            <p:spPr bwMode="auto">
              <a:xfrm>
                <a:off x="4831" y="1188"/>
                <a:ext cx="485" cy="0"/>
              </a:xfrm>
              <a:prstGeom prst="line">
                <a:avLst/>
              </a:prstGeom>
              <a:noFill/>
              <a:ln w="19050">
                <a:solidFill>
                  <a:srgbClr val="66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296" name="Rectangle 354"/>
            <p:cNvSpPr>
              <a:spLocks noChangeArrowheads="1"/>
            </p:cNvSpPr>
            <p:nvPr/>
          </p:nvSpPr>
          <p:spPr bwMode="auto">
            <a:xfrm>
              <a:off x="8016876" y="5686387"/>
              <a:ext cx="309563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900" dirty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T1/E1</a:t>
              </a:r>
            </a:p>
          </p:txBody>
        </p:sp>
        <p:sp>
          <p:nvSpPr>
            <p:cNvPr id="2297" name="Rectangle 355"/>
            <p:cNvSpPr>
              <a:spLocks noChangeArrowheads="1"/>
            </p:cNvSpPr>
            <p:nvPr/>
          </p:nvSpPr>
          <p:spPr bwMode="auto">
            <a:xfrm>
              <a:off x="8537576" y="5964238"/>
              <a:ext cx="233363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90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ETH</a:t>
              </a:r>
            </a:p>
          </p:txBody>
        </p:sp>
      </p:grpSp>
      <p:grpSp>
        <p:nvGrpSpPr>
          <p:cNvPr id="7" name="Group 269"/>
          <p:cNvGrpSpPr>
            <a:grpSpLocks/>
          </p:cNvGrpSpPr>
          <p:nvPr/>
        </p:nvGrpSpPr>
        <p:grpSpPr bwMode="auto">
          <a:xfrm>
            <a:off x="367990" y="1401641"/>
            <a:ext cx="3146735" cy="1610499"/>
            <a:chOff x="367990" y="2921814"/>
            <a:chExt cx="3146735" cy="1610499"/>
          </a:xfrm>
        </p:grpSpPr>
        <p:sp>
          <p:nvSpPr>
            <p:cNvPr id="2" name="Freeform 7"/>
            <p:cNvSpPr>
              <a:spLocks/>
            </p:cNvSpPr>
            <p:nvPr/>
          </p:nvSpPr>
          <p:spPr bwMode="auto">
            <a:xfrm>
              <a:off x="490538" y="3338513"/>
              <a:ext cx="2078037" cy="1193800"/>
            </a:xfrm>
            <a:custGeom>
              <a:avLst/>
              <a:gdLst>
                <a:gd name="T0" fmla="*/ 645821 w 1020"/>
                <a:gd name="T1" fmla="*/ 1081800 h 783"/>
                <a:gd name="T2" fmla="*/ 340228 w 1020"/>
                <a:gd name="T3" fmla="*/ 1105253 h 783"/>
                <a:gd name="T4" fmla="*/ 95753 w 1020"/>
                <a:gd name="T5" fmla="*/ 1014370 h 783"/>
                <a:gd name="T6" fmla="*/ 2037 w 1020"/>
                <a:gd name="T7" fmla="*/ 809151 h 783"/>
                <a:gd name="T8" fmla="*/ 79454 w 1020"/>
                <a:gd name="T9" fmla="*/ 639112 h 783"/>
                <a:gd name="T10" fmla="*/ 197617 w 1020"/>
                <a:gd name="T11" fmla="*/ 586341 h 783"/>
                <a:gd name="T12" fmla="*/ 242438 w 1020"/>
                <a:gd name="T13" fmla="*/ 565819 h 783"/>
                <a:gd name="T14" fmla="*/ 254661 w 1020"/>
                <a:gd name="T15" fmla="*/ 530639 h 783"/>
                <a:gd name="T16" fmla="*/ 238363 w 1020"/>
                <a:gd name="T17" fmla="*/ 463210 h 783"/>
                <a:gd name="T18" fmla="*/ 238363 w 1020"/>
                <a:gd name="T19" fmla="*/ 384054 h 783"/>
                <a:gd name="T20" fmla="*/ 315780 w 1020"/>
                <a:gd name="T21" fmla="*/ 304897 h 783"/>
                <a:gd name="T22" fmla="*/ 450241 w 1020"/>
                <a:gd name="T23" fmla="*/ 257990 h 783"/>
                <a:gd name="T24" fmla="*/ 584703 w 1020"/>
                <a:gd name="T25" fmla="*/ 243332 h 783"/>
                <a:gd name="T26" fmla="*/ 641747 w 1020"/>
                <a:gd name="T27" fmla="*/ 228673 h 783"/>
                <a:gd name="T28" fmla="*/ 649896 w 1020"/>
                <a:gd name="T29" fmla="*/ 170039 h 783"/>
                <a:gd name="T30" fmla="*/ 706940 w 1020"/>
                <a:gd name="T31" fmla="*/ 111405 h 783"/>
                <a:gd name="T32" fmla="*/ 796581 w 1020"/>
                <a:gd name="T33" fmla="*/ 82088 h 783"/>
                <a:gd name="T34" fmla="*/ 906595 w 1020"/>
                <a:gd name="T35" fmla="*/ 76224 h 783"/>
                <a:gd name="T36" fmla="*/ 951415 w 1020"/>
                <a:gd name="T37" fmla="*/ 82088 h 783"/>
                <a:gd name="T38" fmla="*/ 963639 w 1020"/>
                <a:gd name="T39" fmla="*/ 64498 h 783"/>
                <a:gd name="T40" fmla="*/ 1016608 w 1020"/>
                <a:gd name="T41" fmla="*/ 26385 h 783"/>
                <a:gd name="T42" fmla="*/ 1106249 w 1020"/>
                <a:gd name="T43" fmla="*/ 5863 h 783"/>
                <a:gd name="T44" fmla="*/ 1248860 w 1020"/>
                <a:gd name="T45" fmla="*/ 5863 h 783"/>
                <a:gd name="T46" fmla="*/ 1350724 w 1020"/>
                <a:gd name="T47" fmla="*/ 38112 h 783"/>
                <a:gd name="T48" fmla="*/ 1448514 w 1020"/>
                <a:gd name="T49" fmla="*/ 87951 h 783"/>
                <a:gd name="T50" fmla="*/ 1489260 w 1020"/>
                <a:gd name="T51" fmla="*/ 161244 h 783"/>
                <a:gd name="T52" fmla="*/ 1497409 w 1020"/>
                <a:gd name="T53" fmla="*/ 199356 h 783"/>
                <a:gd name="T54" fmla="*/ 1562602 w 1020"/>
                <a:gd name="T55" fmla="*/ 196424 h 783"/>
                <a:gd name="T56" fmla="*/ 1656318 w 1020"/>
                <a:gd name="T57" fmla="*/ 219878 h 783"/>
                <a:gd name="T58" fmla="*/ 1758182 w 1020"/>
                <a:gd name="T59" fmla="*/ 293171 h 783"/>
                <a:gd name="T60" fmla="*/ 1831525 w 1020"/>
                <a:gd name="T61" fmla="*/ 381122 h 783"/>
                <a:gd name="T62" fmla="*/ 1843749 w 1020"/>
                <a:gd name="T63" fmla="*/ 474936 h 783"/>
                <a:gd name="T64" fmla="*/ 1778555 w 1020"/>
                <a:gd name="T65" fmla="*/ 548229 h 783"/>
                <a:gd name="T66" fmla="*/ 1847823 w 1020"/>
                <a:gd name="T67" fmla="*/ 562888 h 783"/>
                <a:gd name="T68" fmla="*/ 1961911 w 1020"/>
                <a:gd name="T69" fmla="*/ 606863 h 783"/>
                <a:gd name="T70" fmla="*/ 2047478 w 1020"/>
                <a:gd name="T71" fmla="*/ 671361 h 783"/>
                <a:gd name="T72" fmla="*/ 2071925 w 1020"/>
                <a:gd name="T73" fmla="*/ 750517 h 783"/>
                <a:gd name="T74" fmla="*/ 2010806 w 1020"/>
                <a:gd name="T75" fmla="*/ 879512 h 783"/>
                <a:gd name="T76" fmla="*/ 1941539 w 1020"/>
                <a:gd name="T77" fmla="*/ 938146 h 783"/>
                <a:gd name="T78" fmla="*/ 1872271 w 1020"/>
                <a:gd name="T79" fmla="*/ 944009 h 783"/>
                <a:gd name="T80" fmla="*/ 1811152 w 1020"/>
                <a:gd name="T81" fmla="*/ 961600 h 783"/>
                <a:gd name="T82" fmla="*/ 1766332 w 1020"/>
                <a:gd name="T83" fmla="*/ 999712 h 783"/>
                <a:gd name="T84" fmla="*/ 1705213 w 1020"/>
                <a:gd name="T85" fmla="*/ 1055414 h 783"/>
                <a:gd name="T86" fmla="*/ 1619647 w 1020"/>
                <a:gd name="T87" fmla="*/ 1093526 h 783"/>
                <a:gd name="T88" fmla="*/ 1468887 w 1020"/>
                <a:gd name="T89" fmla="*/ 1096458 h 783"/>
                <a:gd name="T90" fmla="*/ 1362948 w 1020"/>
                <a:gd name="T91" fmla="*/ 1067141 h 783"/>
                <a:gd name="T92" fmla="*/ 1326277 w 1020"/>
                <a:gd name="T93" fmla="*/ 1040756 h 783"/>
                <a:gd name="T94" fmla="*/ 1293680 w 1020"/>
                <a:gd name="T95" fmla="*/ 1034892 h 783"/>
                <a:gd name="T96" fmla="*/ 1277382 w 1020"/>
                <a:gd name="T97" fmla="*/ 1055414 h 783"/>
                <a:gd name="T98" fmla="*/ 1187741 w 1020"/>
                <a:gd name="T99" fmla="*/ 1102322 h 783"/>
                <a:gd name="T100" fmla="*/ 1016608 w 1020"/>
                <a:gd name="T101" fmla="*/ 1143365 h 783"/>
                <a:gd name="T102" fmla="*/ 849550 w 1020"/>
                <a:gd name="T103" fmla="*/ 1131639 h 783"/>
                <a:gd name="T104" fmla="*/ 727313 w 1020"/>
                <a:gd name="T105" fmla="*/ 1102322 h 783"/>
                <a:gd name="T106" fmla="*/ 645821 w 1020"/>
                <a:gd name="T107" fmla="*/ 1081800 h 78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20"/>
                <a:gd name="T163" fmla="*/ 0 h 783"/>
                <a:gd name="T164" fmla="*/ 1020 w 1020"/>
                <a:gd name="T165" fmla="*/ 783 h 78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20" h="783">
                  <a:moveTo>
                    <a:pt x="317" y="738"/>
                  </a:moveTo>
                  <a:cubicBezTo>
                    <a:pt x="285" y="738"/>
                    <a:pt x="212" y="762"/>
                    <a:pt x="167" y="754"/>
                  </a:cubicBezTo>
                  <a:cubicBezTo>
                    <a:pt x="122" y="746"/>
                    <a:pt x="75" y="726"/>
                    <a:pt x="47" y="692"/>
                  </a:cubicBezTo>
                  <a:cubicBezTo>
                    <a:pt x="19" y="658"/>
                    <a:pt x="2" y="595"/>
                    <a:pt x="1" y="552"/>
                  </a:cubicBezTo>
                  <a:cubicBezTo>
                    <a:pt x="0" y="509"/>
                    <a:pt x="23" y="461"/>
                    <a:pt x="39" y="436"/>
                  </a:cubicBezTo>
                  <a:cubicBezTo>
                    <a:pt x="55" y="411"/>
                    <a:pt x="84" y="408"/>
                    <a:pt x="97" y="400"/>
                  </a:cubicBezTo>
                  <a:cubicBezTo>
                    <a:pt x="110" y="392"/>
                    <a:pt x="114" y="392"/>
                    <a:pt x="119" y="386"/>
                  </a:cubicBezTo>
                  <a:cubicBezTo>
                    <a:pt x="124" y="380"/>
                    <a:pt x="125" y="374"/>
                    <a:pt x="125" y="362"/>
                  </a:cubicBezTo>
                  <a:cubicBezTo>
                    <a:pt x="125" y="350"/>
                    <a:pt x="118" y="333"/>
                    <a:pt x="117" y="316"/>
                  </a:cubicBezTo>
                  <a:cubicBezTo>
                    <a:pt x="116" y="299"/>
                    <a:pt x="111" y="280"/>
                    <a:pt x="117" y="262"/>
                  </a:cubicBezTo>
                  <a:cubicBezTo>
                    <a:pt x="123" y="244"/>
                    <a:pt x="138" y="222"/>
                    <a:pt x="155" y="208"/>
                  </a:cubicBezTo>
                  <a:cubicBezTo>
                    <a:pt x="172" y="194"/>
                    <a:pt x="199" y="183"/>
                    <a:pt x="221" y="176"/>
                  </a:cubicBezTo>
                  <a:cubicBezTo>
                    <a:pt x="243" y="169"/>
                    <a:pt x="271" y="169"/>
                    <a:pt x="287" y="166"/>
                  </a:cubicBezTo>
                  <a:cubicBezTo>
                    <a:pt x="303" y="163"/>
                    <a:pt x="310" y="164"/>
                    <a:pt x="315" y="156"/>
                  </a:cubicBezTo>
                  <a:cubicBezTo>
                    <a:pt x="320" y="148"/>
                    <a:pt x="314" y="129"/>
                    <a:pt x="319" y="116"/>
                  </a:cubicBezTo>
                  <a:cubicBezTo>
                    <a:pt x="324" y="103"/>
                    <a:pt x="335" y="86"/>
                    <a:pt x="347" y="76"/>
                  </a:cubicBezTo>
                  <a:cubicBezTo>
                    <a:pt x="359" y="66"/>
                    <a:pt x="375" y="60"/>
                    <a:pt x="391" y="56"/>
                  </a:cubicBezTo>
                  <a:cubicBezTo>
                    <a:pt x="407" y="52"/>
                    <a:pt x="432" y="52"/>
                    <a:pt x="445" y="52"/>
                  </a:cubicBezTo>
                  <a:cubicBezTo>
                    <a:pt x="458" y="52"/>
                    <a:pt x="462" y="57"/>
                    <a:pt x="467" y="56"/>
                  </a:cubicBezTo>
                  <a:cubicBezTo>
                    <a:pt x="472" y="55"/>
                    <a:pt x="468" y="50"/>
                    <a:pt x="473" y="44"/>
                  </a:cubicBezTo>
                  <a:cubicBezTo>
                    <a:pt x="478" y="38"/>
                    <a:pt x="487" y="25"/>
                    <a:pt x="499" y="18"/>
                  </a:cubicBezTo>
                  <a:cubicBezTo>
                    <a:pt x="511" y="11"/>
                    <a:pt x="524" y="6"/>
                    <a:pt x="543" y="4"/>
                  </a:cubicBezTo>
                  <a:cubicBezTo>
                    <a:pt x="562" y="2"/>
                    <a:pt x="593" y="0"/>
                    <a:pt x="613" y="4"/>
                  </a:cubicBezTo>
                  <a:cubicBezTo>
                    <a:pt x="633" y="8"/>
                    <a:pt x="647" y="17"/>
                    <a:pt x="663" y="26"/>
                  </a:cubicBezTo>
                  <a:cubicBezTo>
                    <a:pt x="679" y="35"/>
                    <a:pt x="700" y="46"/>
                    <a:pt x="711" y="60"/>
                  </a:cubicBezTo>
                  <a:cubicBezTo>
                    <a:pt x="722" y="74"/>
                    <a:pt x="727" y="97"/>
                    <a:pt x="731" y="110"/>
                  </a:cubicBezTo>
                  <a:cubicBezTo>
                    <a:pt x="735" y="123"/>
                    <a:pt x="729" y="132"/>
                    <a:pt x="735" y="136"/>
                  </a:cubicBezTo>
                  <a:cubicBezTo>
                    <a:pt x="741" y="140"/>
                    <a:pt x="754" y="132"/>
                    <a:pt x="767" y="134"/>
                  </a:cubicBezTo>
                  <a:cubicBezTo>
                    <a:pt x="780" y="136"/>
                    <a:pt x="797" y="139"/>
                    <a:pt x="813" y="150"/>
                  </a:cubicBezTo>
                  <a:cubicBezTo>
                    <a:pt x="829" y="161"/>
                    <a:pt x="849" y="182"/>
                    <a:pt x="863" y="200"/>
                  </a:cubicBezTo>
                  <a:cubicBezTo>
                    <a:pt x="877" y="218"/>
                    <a:pt x="892" y="240"/>
                    <a:pt x="899" y="260"/>
                  </a:cubicBezTo>
                  <a:cubicBezTo>
                    <a:pt x="906" y="280"/>
                    <a:pt x="909" y="305"/>
                    <a:pt x="905" y="324"/>
                  </a:cubicBezTo>
                  <a:cubicBezTo>
                    <a:pt x="901" y="343"/>
                    <a:pt x="873" y="364"/>
                    <a:pt x="873" y="374"/>
                  </a:cubicBezTo>
                  <a:cubicBezTo>
                    <a:pt x="873" y="384"/>
                    <a:pt x="892" y="377"/>
                    <a:pt x="907" y="384"/>
                  </a:cubicBezTo>
                  <a:cubicBezTo>
                    <a:pt x="922" y="391"/>
                    <a:pt x="947" y="402"/>
                    <a:pt x="963" y="414"/>
                  </a:cubicBezTo>
                  <a:cubicBezTo>
                    <a:pt x="979" y="426"/>
                    <a:pt x="996" y="442"/>
                    <a:pt x="1005" y="458"/>
                  </a:cubicBezTo>
                  <a:cubicBezTo>
                    <a:pt x="1014" y="474"/>
                    <a:pt x="1020" y="488"/>
                    <a:pt x="1017" y="512"/>
                  </a:cubicBezTo>
                  <a:cubicBezTo>
                    <a:pt x="1014" y="536"/>
                    <a:pt x="998" y="579"/>
                    <a:pt x="987" y="600"/>
                  </a:cubicBezTo>
                  <a:cubicBezTo>
                    <a:pt x="976" y="621"/>
                    <a:pt x="964" y="633"/>
                    <a:pt x="953" y="640"/>
                  </a:cubicBezTo>
                  <a:cubicBezTo>
                    <a:pt x="942" y="647"/>
                    <a:pt x="930" y="641"/>
                    <a:pt x="919" y="644"/>
                  </a:cubicBezTo>
                  <a:cubicBezTo>
                    <a:pt x="908" y="647"/>
                    <a:pt x="898" y="650"/>
                    <a:pt x="889" y="656"/>
                  </a:cubicBezTo>
                  <a:cubicBezTo>
                    <a:pt x="880" y="662"/>
                    <a:pt x="876" y="671"/>
                    <a:pt x="867" y="682"/>
                  </a:cubicBezTo>
                  <a:cubicBezTo>
                    <a:pt x="858" y="693"/>
                    <a:pt x="849" y="709"/>
                    <a:pt x="837" y="720"/>
                  </a:cubicBezTo>
                  <a:cubicBezTo>
                    <a:pt x="825" y="731"/>
                    <a:pt x="814" y="741"/>
                    <a:pt x="795" y="746"/>
                  </a:cubicBezTo>
                  <a:cubicBezTo>
                    <a:pt x="776" y="751"/>
                    <a:pt x="742" y="751"/>
                    <a:pt x="721" y="748"/>
                  </a:cubicBezTo>
                  <a:cubicBezTo>
                    <a:pt x="700" y="745"/>
                    <a:pt x="681" y="734"/>
                    <a:pt x="669" y="728"/>
                  </a:cubicBezTo>
                  <a:cubicBezTo>
                    <a:pt x="657" y="722"/>
                    <a:pt x="657" y="714"/>
                    <a:pt x="651" y="710"/>
                  </a:cubicBezTo>
                  <a:cubicBezTo>
                    <a:pt x="645" y="706"/>
                    <a:pt x="639" y="704"/>
                    <a:pt x="635" y="706"/>
                  </a:cubicBezTo>
                  <a:cubicBezTo>
                    <a:pt x="631" y="708"/>
                    <a:pt x="636" y="712"/>
                    <a:pt x="627" y="720"/>
                  </a:cubicBezTo>
                  <a:cubicBezTo>
                    <a:pt x="618" y="728"/>
                    <a:pt x="604" y="742"/>
                    <a:pt x="583" y="752"/>
                  </a:cubicBezTo>
                  <a:cubicBezTo>
                    <a:pt x="562" y="762"/>
                    <a:pt x="527" y="777"/>
                    <a:pt x="499" y="780"/>
                  </a:cubicBezTo>
                  <a:cubicBezTo>
                    <a:pt x="471" y="783"/>
                    <a:pt x="441" y="777"/>
                    <a:pt x="417" y="772"/>
                  </a:cubicBezTo>
                  <a:cubicBezTo>
                    <a:pt x="393" y="767"/>
                    <a:pt x="372" y="757"/>
                    <a:pt x="357" y="752"/>
                  </a:cubicBezTo>
                  <a:cubicBezTo>
                    <a:pt x="342" y="747"/>
                    <a:pt x="349" y="738"/>
                    <a:pt x="317" y="73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tx2"/>
                </a:gs>
                <a:gs pos="100000">
                  <a:schemeClr val="tx2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8255">
              <a:solidFill>
                <a:srgbClr val="33CCCC"/>
              </a:solidFill>
              <a:prstDash val="solid"/>
              <a:round/>
              <a:headEnd/>
              <a:tailEnd/>
            </a:ln>
          </p:spPr>
          <p:txBody>
            <a:bodyPr lIns="91431" tIns="45715" rIns="91431" bIns="45715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8" name="Group 267"/>
            <p:cNvGrpSpPr>
              <a:grpSpLocks/>
            </p:cNvGrpSpPr>
            <p:nvPr/>
          </p:nvGrpSpPr>
          <p:grpSpPr bwMode="auto">
            <a:xfrm>
              <a:off x="367990" y="2921814"/>
              <a:ext cx="3146735" cy="1570811"/>
              <a:chOff x="367990" y="2921814"/>
              <a:chExt cx="3146735" cy="1570811"/>
            </a:xfrm>
          </p:grpSpPr>
          <p:sp>
            <p:nvSpPr>
              <p:cNvPr id="2254" name="Rectangle 9"/>
              <p:cNvSpPr>
                <a:spLocks noChangeArrowheads="1"/>
              </p:cNvSpPr>
              <p:nvPr/>
            </p:nvSpPr>
            <p:spPr bwMode="auto">
              <a:xfrm>
                <a:off x="717550" y="3794125"/>
                <a:ext cx="522288" cy="27463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1431" tIns="45715" rIns="91431" bIns="45715">
                <a:spAutoFit/>
              </a:bodyPr>
              <a:lstStyle/>
              <a:p>
                <a:pPr algn="ctr" eaLnBrk="0" hangingPunct="0"/>
                <a:r>
                  <a:rPr lang="en-US" altLang="en-US" sz="1200">
                    <a:solidFill>
                      <a:srgbClr val="000000"/>
                    </a:solidFill>
                    <a:latin typeface="Arial" pitchFamily="34" charset="0"/>
                  </a:rPr>
                  <a:t>MSC</a:t>
                </a:r>
              </a:p>
            </p:txBody>
          </p:sp>
          <p:sp>
            <p:nvSpPr>
              <p:cNvPr id="2255" name="Rectangle 10"/>
              <p:cNvSpPr>
                <a:spLocks noChangeArrowheads="1"/>
              </p:cNvSpPr>
              <p:nvPr/>
            </p:nvSpPr>
            <p:spPr bwMode="auto">
              <a:xfrm>
                <a:off x="1539910" y="3581400"/>
                <a:ext cx="649216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990033"/>
                    </a:solidFill>
                    <a:latin typeface="Arial" pitchFamily="34" charset="0"/>
                    <a:cs typeface="Arial" pitchFamily="34" charset="0"/>
                  </a:rPr>
                  <a:t>CT3/OC3</a:t>
                </a:r>
              </a:p>
              <a:p>
                <a:pPr algn="ctr"/>
                <a:endParaRPr lang="en-US" sz="1200" dirty="0" smtClean="0">
                  <a:solidFill>
                    <a:srgbClr val="990033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en-US" sz="1200" dirty="0" smtClean="0">
                    <a:solidFill>
                      <a:srgbClr val="990033"/>
                    </a:solidFill>
                    <a:latin typeface="Arial" pitchFamily="34" charset="0"/>
                    <a:cs typeface="Arial" pitchFamily="34" charset="0"/>
                  </a:rPr>
                  <a:t>CSTM-1</a:t>
                </a:r>
                <a:endParaRPr lang="en-US" sz="1200" dirty="0">
                  <a:solidFill>
                    <a:srgbClr val="990033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56" name="Line 11"/>
              <p:cNvSpPr>
                <a:spLocks noChangeShapeType="1"/>
              </p:cNvSpPr>
              <p:nvPr/>
            </p:nvSpPr>
            <p:spPr bwMode="auto">
              <a:xfrm flipV="1">
                <a:off x="2754352" y="3332163"/>
                <a:ext cx="739736" cy="462886"/>
              </a:xfrm>
              <a:prstGeom prst="line">
                <a:avLst/>
              </a:prstGeom>
              <a:noFill/>
              <a:ln w="28575">
                <a:solidFill>
                  <a:srgbClr val="6666FF"/>
                </a:solidFill>
                <a:prstDash val="sysDot"/>
                <a:round/>
                <a:headEnd/>
                <a:tailEnd/>
              </a:ln>
            </p:spPr>
            <p:txBody>
              <a:bodyPr lIns="91431" tIns="45715" rIns="91431" bIns="45715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9" name="Group 12"/>
              <p:cNvGrpSpPr>
                <a:grpSpLocks/>
              </p:cNvGrpSpPr>
              <p:nvPr/>
            </p:nvGrpSpPr>
            <p:grpSpPr bwMode="auto">
              <a:xfrm>
                <a:off x="1490663" y="3803650"/>
                <a:ext cx="685800" cy="125413"/>
                <a:chOff x="472" y="3211"/>
                <a:chExt cx="432" cy="79"/>
              </a:xfrm>
            </p:grpSpPr>
            <p:sp>
              <p:nvSpPr>
                <p:cNvPr id="2272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472" y="3290"/>
                  <a:ext cx="43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73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472" y="3267"/>
                  <a:ext cx="43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74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472" y="3239"/>
                  <a:ext cx="43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75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472" y="3211"/>
                  <a:ext cx="43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pic>
            <p:nvPicPr>
              <p:cNvPr id="2258" name="Picture 17" descr="bsc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169988" y="3714750"/>
                <a:ext cx="393700" cy="322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2260" name="AutoShape 37"/>
              <p:cNvCxnSpPr>
                <a:cxnSpLocks noChangeShapeType="1"/>
                <a:stCxn id="2265" idx="3"/>
              </p:cNvCxnSpPr>
              <p:nvPr/>
            </p:nvCxnSpPr>
            <p:spPr bwMode="auto">
              <a:xfrm>
                <a:off x="2863850" y="3867150"/>
                <a:ext cx="355600" cy="330200"/>
              </a:xfrm>
              <a:prstGeom prst="bentConnector3">
                <a:avLst>
                  <a:gd name="adj1" fmla="val 50000"/>
                </a:avLst>
              </a:prstGeom>
              <a:noFill/>
              <a:ln w="28575">
                <a:solidFill>
                  <a:srgbClr val="6666FF"/>
                </a:solidFill>
                <a:miter lim="800000"/>
                <a:headEnd/>
                <a:tailEnd/>
              </a:ln>
            </p:spPr>
          </p:cxnSp>
          <p:sp>
            <p:nvSpPr>
              <p:cNvPr id="2261" name="Rectangle 55"/>
              <p:cNvSpPr>
                <a:spLocks noChangeArrowheads="1"/>
              </p:cNvSpPr>
              <p:nvPr/>
            </p:nvSpPr>
            <p:spPr bwMode="auto">
              <a:xfrm>
                <a:off x="367990" y="2921814"/>
                <a:ext cx="1209675" cy="5385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31" tIns="45715" rIns="91431" bIns="45715">
                <a:spAutoFit/>
              </a:bodyPr>
              <a:lstStyle/>
              <a:p>
                <a:pPr algn="ctr" eaLnBrk="0" hangingPunct="0"/>
                <a:r>
                  <a:rPr lang="fr-FR" sz="14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Mobile</a:t>
                </a:r>
              </a:p>
              <a:p>
                <a:pPr algn="ctr" eaLnBrk="0" hangingPunct="0"/>
                <a:r>
                  <a:rPr lang="fr-FR" sz="1400" dirty="0" err="1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Operator</a:t>
                </a:r>
                <a:r>
                  <a:rPr lang="fr-FR" sz="14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fr-FR" sz="1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62" name="Rectangle 251"/>
              <p:cNvSpPr>
                <a:spLocks noChangeArrowheads="1"/>
              </p:cNvSpPr>
              <p:nvPr/>
            </p:nvSpPr>
            <p:spPr bwMode="auto">
              <a:xfrm>
                <a:off x="2235200" y="3395663"/>
                <a:ext cx="692800" cy="30776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1431" tIns="45715" rIns="91431" bIns="45715"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66CC"/>
                    </a:solidFill>
                    <a:latin typeface="Arial" pitchFamily="34" charset="0"/>
                    <a:cs typeface="Arial" pitchFamily="34" charset="0"/>
                  </a:rPr>
                  <a:t>Gmux</a:t>
                </a:r>
              </a:p>
            </p:txBody>
          </p:sp>
          <p:graphicFrame>
            <p:nvGraphicFramePr>
              <p:cNvPr id="2056" name="Object 6"/>
              <p:cNvGraphicFramePr>
                <a:graphicFrameLocks noChangeAspect="1"/>
              </p:cNvGraphicFramePr>
              <p:nvPr/>
            </p:nvGraphicFramePr>
            <p:xfrm>
              <a:off x="3133725" y="3965575"/>
              <a:ext cx="381000" cy="527050"/>
            </p:xfrm>
            <a:graphic>
              <a:graphicData uri="http://schemas.openxmlformats.org/presentationml/2006/ole">
                <p:oleObj spid="_x0000_s78851" name="VISIO" r:id="rId6" imgW="695160" imgH="960840" progId="">
                  <p:embed/>
                </p:oleObj>
              </a:graphicData>
            </a:graphic>
          </p:graphicFrame>
          <p:pic>
            <p:nvPicPr>
              <p:cNvPr id="2265" name="Picture 249" descr="rad1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197100" y="3660775"/>
                <a:ext cx="666750" cy="412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240" name="Rectangle 449"/>
          <p:cNvSpPr>
            <a:spLocks noChangeArrowheads="1"/>
          </p:cNvSpPr>
          <p:nvPr/>
        </p:nvSpPr>
        <p:spPr bwMode="auto">
          <a:xfrm>
            <a:off x="4384877" y="5068953"/>
            <a:ext cx="5873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1200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nxE1/T1</a:t>
            </a:r>
            <a:endParaRPr lang="en-US" sz="1200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41" name="Rectangle 146"/>
          <p:cNvSpPr>
            <a:spLocks noChangeArrowheads="1"/>
          </p:cNvSpPr>
          <p:nvPr/>
        </p:nvSpPr>
        <p:spPr bwMode="auto">
          <a:xfrm>
            <a:off x="2422727" y="4192034"/>
            <a:ext cx="1166812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 algn="ctr" eaLnBrk="0" hangingPunct="0"/>
            <a:r>
              <a:rPr lang="fr-FR" sz="1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Enterprise HQ </a:t>
            </a:r>
          </a:p>
        </p:txBody>
      </p:sp>
      <p:sp>
        <p:nvSpPr>
          <p:cNvPr id="2242" name="Freeform 214"/>
          <p:cNvSpPr>
            <a:spLocks/>
          </p:cNvSpPr>
          <p:nvPr/>
        </p:nvSpPr>
        <p:spPr bwMode="auto">
          <a:xfrm>
            <a:off x="4083252" y="4572066"/>
            <a:ext cx="468312" cy="273050"/>
          </a:xfrm>
          <a:custGeom>
            <a:avLst/>
            <a:gdLst>
              <a:gd name="T0" fmla="*/ 2147483647 w 234"/>
              <a:gd name="T1" fmla="*/ 0 h 172"/>
              <a:gd name="T2" fmla="*/ 2147483647 w 234"/>
              <a:gd name="T3" fmla="*/ 2147483647 h 172"/>
              <a:gd name="T4" fmla="*/ 0 w 234"/>
              <a:gd name="T5" fmla="*/ 2147483647 h 172"/>
              <a:gd name="T6" fmla="*/ 0 60000 65536"/>
              <a:gd name="T7" fmla="*/ 0 60000 65536"/>
              <a:gd name="T8" fmla="*/ 0 60000 65536"/>
              <a:gd name="T9" fmla="*/ 0 w 234"/>
              <a:gd name="T10" fmla="*/ 0 h 172"/>
              <a:gd name="T11" fmla="*/ 234 w 234"/>
              <a:gd name="T12" fmla="*/ 172 h 1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4" h="172">
                <a:moveTo>
                  <a:pt x="234" y="0"/>
                </a:moveTo>
                <a:lnTo>
                  <a:pt x="234" y="172"/>
                </a:lnTo>
                <a:lnTo>
                  <a:pt x="0" y="172"/>
                </a:lnTo>
              </a:path>
            </a:pathLst>
          </a:custGeom>
          <a:noFill/>
          <a:ln w="28575">
            <a:solidFill>
              <a:srgbClr val="6666FF"/>
            </a:solidFill>
            <a:round/>
            <a:headEnd/>
            <a:tailEnd/>
          </a:ln>
        </p:spPr>
        <p:txBody>
          <a:bodyPr lIns="91431" tIns="45715" rIns="91431" bIns="45715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43" name="Freeform 215"/>
          <p:cNvSpPr>
            <a:spLocks/>
          </p:cNvSpPr>
          <p:nvPr/>
        </p:nvSpPr>
        <p:spPr bwMode="auto">
          <a:xfrm>
            <a:off x="4067377" y="4576828"/>
            <a:ext cx="536575" cy="350838"/>
          </a:xfrm>
          <a:custGeom>
            <a:avLst/>
            <a:gdLst>
              <a:gd name="T0" fmla="*/ 2147483647 w 234"/>
              <a:gd name="T1" fmla="*/ 0 h 172"/>
              <a:gd name="T2" fmla="*/ 2147483647 w 234"/>
              <a:gd name="T3" fmla="*/ 2147483647 h 172"/>
              <a:gd name="T4" fmla="*/ 0 w 234"/>
              <a:gd name="T5" fmla="*/ 2147483647 h 172"/>
              <a:gd name="T6" fmla="*/ 0 60000 65536"/>
              <a:gd name="T7" fmla="*/ 0 60000 65536"/>
              <a:gd name="T8" fmla="*/ 0 60000 65536"/>
              <a:gd name="T9" fmla="*/ 0 w 234"/>
              <a:gd name="T10" fmla="*/ 0 h 172"/>
              <a:gd name="T11" fmla="*/ 234 w 234"/>
              <a:gd name="T12" fmla="*/ 172 h 1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4" h="172">
                <a:moveTo>
                  <a:pt x="234" y="0"/>
                </a:moveTo>
                <a:lnTo>
                  <a:pt x="234" y="172"/>
                </a:lnTo>
                <a:lnTo>
                  <a:pt x="0" y="172"/>
                </a:lnTo>
              </a:path>
            </a:pathLst>
          </a:custGeom>
          <a:noFill/>
          <a:ln w="28575">
            <a:solidFill>
              <a:srgbClr val="6666FF"/>
            </a:solidFill>
            <a:round/>
            <a:headEnd/>
            <a:tailEnd/>
          </a:ln>
        </p:spPr>
        <p:txBody>
          <a:bodyPr lIns="91431" tIns="45715" rIns="91431" bIns="45715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44" name="Freeform 216"/>
          <p:cNvSpPr>
            <a:spLocks/>
          </p:cNvSpPr>
          <p:nvPr/>
        </p:nvSpPr>
        <p:spPr bwMode="auto">
          <a:xfrm>
            <a:off x="4110239" y="4565716"/>
            <a:ext cx="574675" cy="439737"/>
          </a:xfrm>
          <a:custGeom>
            <a:avLst/>
            <a:gdLst>
              <a:gd name="T0" fmla="*/ 2147483647 w 234"/>
              <a:gd name="T1" fmla="*/ 0 h 172"/>
              <a:gd name="T2" fmla="*/ 2147483647 w 234"/>
              <a:gd name="T3" fmla="*/ 2147483647 h 172"/>
              <a:gd name="T4" fmla="*/ 0 w 234"/>
              <a:gd name="T5" fmla="*/ 2147483647 h 172"/>
              <a:gd name="T6" fmla="*/ 0 60000 65536"/>
              <a:gd name="T7" fmla="*/ 0 60000 65536"/>
              <a:gd name="T8" fmla="*/ 0 60000 65536"/>
              <a:gd name="T9" fmla="*/ 0 w 234"/>
              <a:gd name="T10" fmla="*/ 0 h 172"/>
              <a:gd name="T11" fmla="*/ 234 w 234"/>
              <a:gd name="T12" fmla="*/ 172 h 1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4" h="172">
                <a:moveTo>
                  <a:pt x="234" y="0"/>
                </a:moveTo>
                <a:lnTo>
                  <a:pt x="234" y="172"/>
                </a:lnTo>
                <a:lnTo>
                  <a:pt x="0" y="172"/>
                </a:lnTo>
              </a:path>
            </a:pathLst>
          </a:custGeom>
          <a:noFill/>
          <a:ln w="28575">
            <a:solidFill>
              <a:srgbClr val="6666FF"/>
            </a:solidFill>
            <a:round/>
            <a:headEnd/>
            <a:tailEnd/>
          </a:ln>
        </p:spPr>
        <p:txBody>
          <a:bodyPr lIns="91431" tIns="45715" rIns="91431" bIns="45715"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2245" name="Picture 240" descr="branch"/>
          <p:cNvPicPr preferRelativeResize="0">
            <a:picLocks noChangeAspect="1" noChangeArrowheads="1"/>
          </p:cNvPicPr>
          <p:nvPr/>
        </p:nvPicPr>
        <p:blipFill>
          <a:blip r:embed="rId8" cstate="print">
            <a:lum bright="-6000"/>
          </a:blip>
          <a:srcRect/>
          <a:stretch>
            <a:fillRect/>
          </a:stretch>
        </p:blipFill>
        <p:spPr bwMode="auto">
          <a:xfrm>
            <a:off x="2935489" y="4570478"/>
            <a:ext cx="1227138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46" name="Rectangle 566"/>
          <p:cNvSpPr>
            <a:spLocks noChangeArrowheads="1"/>
          </p:cNvSpPr>
          <p:nvPr/>
        </p:nvSpPr>
        <p:spPr bwMode="auto">
          <a:xfrm>
            <a:off x="4074283" y="4158176"/>
            <a:ext cx="601429" cy="2308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431" tIns="45715" rIns="91431" bIns="45715">
            <a:spAutoFit/>
          </a:bodyPr>
          <a:lstStyle/>
          <a:p>
            <a:pPr algn="ctr"/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FE/GbE</a:t>
            </a:r>
            <a:endParaRPr lang="en-US" sz="9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 290"/>
          <p:cNvGrpSpPr>
            <a:grpSpLocks/>
          </p:cNvGrpSpPr>
          <p:nvPr/>
        </p:nvGrpSpPr>
        <p:grpSpPr bwMode="auto">
          <a:xfrm>
            <a:off x="7151687" y="4072162"/>
            <a:ext cx="1530351" cy="999110"/>
            <a:chOff x="7151688" y="5089525"/>
            <a:chExt cx="1530351" cy="998825"/>
          </a:xfrm>
        </p:grpSpPr>
        <p:sp>
          <p:nvSpPr>
            <p:cNvPr id="2200" name="Freeform 324"/>
            <p:cNvSpPr>
              <a:spLocks/>
            </p:cNvSpPr>
            <p:nvPr/>
          </p:nvSpPr>
          <p:spPr bwMode="auto">
            <a:xfrm>
              <a:off x="7997826" y="5319713"/>
              <a:ext cx="684213" cy="376238"/>
            </a:xfrm>
            <a:custGeom>
              <a:avLst/>
              <a:gdLst>
                <a:gd name="T0" fmla="*/ 2147483647 w 3221"/>
                <a:gd name="T1" fmla="*/ 0 h 802"/>
                <a:gd name="T2" fmla="*/ 0 w 3221"/>
                <a:gd name="T3" fmla="*/ 2147483647 h 802"/>
                <a:gd name="T4" fmla="*/ 2147483647 w 3221"/>
                <a:gd name="T5" fmla="*/ 2147483647 h 802"/>
                <a:gd name="T6" fmla="*/ 2147483647 w 3221"/>
                <a:gd name="T7" fmla="*/ 2147483647 h 802"/>
                <a:gd name="T8" fmla="*/ 2147483647 w 3221"/>
                <a:gd name="T9" fmla="*/ 2147483647 h 802"/>
                <a:gd name="T10" fmla="*/ 2147483647 w 3221"/>
                <a:gd name="T11" fmla="*/ 0 h 802"/>
                <a:gd name="T12" fmla="*/ 2147483647 w 3221"/>
                <a:gd name="T13" fmla="*/ 0 h 8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21"/>
                <a:gd name="T22" fmla="*/ 0 h 802"/>
                <a:gd name="T23" fmla="*/ 3221 w 3221"/>
                <a:gd name="T24" fmla="*/ 802 h 80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21" h="802">
                  <a:moveTo>
                    <a:pt x="806" y="0"/>
                  </a:moveTo>
                  <a:lnTo>
                    <a:pt x="0" y="399"/>
                  </a:lnTo>
                  <a:lnTo>
                    <a:pt x="806" y="802"/>
                  </a:lnTo>
                  <a:lnTo>
                    <a:pt x="2415" y="802"/>
                  </a:lnTo>
                  <a:lnTo>
                    <a:pt x="3221" y="399"/>
                  </a:lnTo>
                  <a:lnTo>
                    <a:pt x="2415" y="0"/>
                  </a:lnTo>
                  <a:lnTo>
                    <a:pt x="806" y="0"/>
                  </a:lnTo>
                  <a:close/>
                </a:path>
              </a:pathLst>
            </a:custGeom>
            <a:gradFill rotWithShape="0">
              <a:gsLst>
                <a:gs pos="0">
                  <a:srgbClr val="CCFF66"/>
                </a:gs>
                <a:gs pos="100000">
                  <a:srgbClr val="FFFFFF"/>
                </a:gs>
              </a:gsLst>
              <a:lin ang="5400000" scaled="1"/>
            </a:gradFill>
            <a:ln w="8255">
              <a:solidFill>
                <a:srgbClr val="CCFF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01" name="Rectangle 325"/>
            <p:cNvSpPr>
              <a:spLocks noChangeArrowheads="1"/>
            </p:cNvSpPr>
            <p:nvPr/>
          </p:nvSpPr>
          <p:spPr bwMode="auto">
            <a:xfrm>
              <a:off x="7173913" y="5783263"/>
              <a:ext cx="721269" cy="3050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46" tIns="44429" rIns="90446" bIns="44429">
              <a:spAutoFit/>
            </a:bodyPr>
            <a:lstStyle/>
            <a:p>
              <a:pPr algn="ctr"/>
              <a:r>
                <a:rPr lang="en-US" sz="1400" dirty="0" err="1">
                  <a:solidFill>
                    <a:srgbClr val="0066CC"/>
                  </a:solidFill>
                  <a:latin typeface="Arial" pitchFamily="34" charset="0"/>
                  <a:cs typeface="Arial" pitchFamily="34" charset="0"/>
                </a:rPr>
                <a:t>IPmux</a:t>
              </a:r>
              <a:endParaRPr lang="en-US" sz="1400" dirty="0">
                <a:solidFill>
                  <a:srgbClr val="0066CC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02" name="Freeform 327"/>
            <p:cNvSpPr>
              <a:spLocks/>
            </p:cNvSpPr>
            <p:nvPr/>
          </p:nvSpPr>
          <p:spPr bwMode="auto">
            <a:xfrm>
              <a:off x="7742238" y="5529263"/>
              <a:ext cx="508000" cy="65088"/>
            </a:xfrm>
            <a:custGeom>
              <a:avLst/>
              <a:gdLst>
                <a:gd name="T0" fmla="*/ 0 w 465"/>
                <a:gd name="T1" fmla="*/ 2147483647 h 48"/>
                <a:gd name="T2" fmla="*/ 2147483647 w 465"/>
                <a:gd name="T3" fmla="*/ 2147483647 h 48"/>
                <a:gd name="T4" fmla="*/ 2147483647 w 465"/>
                <a:gd name="T5" fmla="*/ 0 h 48"/>
                <a:gd name="T6" fmla="*/ 2147483647 w 465"/>
                <a:gd name="T7" fmla="*/ 0 h 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5"/>
                <a:gd name="T13" fmla="*/ 0 h 48"/>
                <a:gd name="T14" fmla="*/ 465 w 465"/>
                <a:gd name="T15" fmla="*/ 48 h 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5" h="48">
                  <a:moveTo>
                    <a:pt x="0" y="48"/>
                  </a:moveTo>
                  <a:cubicBezTo>
                    <a:pt x="49" y="48"/>
                    <a:pt x="99" y="48"/>
                    <a:pt x="148" y="48"/>
                  </a:cubicBezTo>
                  <a:lnTo>
                    <a:pt x="148" y="0"/>
                  </a:lnTo>
                  <a:lnTo>
                    <a:pt x="465" y="0"/>
                  </a:lnTo>
                </a:path>
              </a:pathLst>
            </a:custGeom>
            <a:noFill/>
            <a:ln w="19050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03" name="Freeform 328"/>
            <p:cNvSpPr>
              <a:spLocks/>
            </p:cNvSpPr>
            <p:nvPr/>
          </p:nvSpPr>
          <p:spPr bwMode="auto">
            <a:xfrm>
              <a:off x="7708901" y="5492750"/>
              <a:ext cx="528638" cy="71438"/>
            </a:xfrm>
            <a:custGeom>
              <a:avLst/>
              <a:gdLst>
                <a:gd name="T0" fmla="*/ 0 w 465"/>
                <a:gd name="T1" fmla="*/ 2147483647 h 48"/>
                <a:gd name="T2" fmla="*/ 2147483647 w 465"/>
                <a:gd name="T3" fmla="*/ 2147483647 h 48"/>
                <a:gd name="T4" fmla="*/ 2147483647 w 465"/>
                <a:gd name="T5" fmla="*/ 0 h 48"/>
                <a:gd name="T6" fmla="*/ 2147483647 w 465"/>
                <a:gd name="T7" fmla="*/ 0 h 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5"/>
                <a:gd name="T13" fmla="*/ 0 h 48"/>
                <a:gd name="T14" fmla="*/ 465 w 465"/>
                <a:gd name="T15" fmla="*/ 48 h 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5" h="48">
                  <a:moveTo>
                    <a:pt x="0" y="48"/>
                  </a:moveTo>
                  <a:cubicBezTo>
                    <a:pt x="49" y="48"/>
                    <a:pt x="99" y="48"/>
                    <a:pt x="148" y="48"/>
                  </a:cubicBezTo>
                  <a:lnTo>
                    <a:pt x="148" y="0"/>
                  </a:lnTo>
                  <a:lnTo>
                    <a:pt x="465" y="0"/>
                  </a:lnTo>
                </a:path>
              </a:pathLst>
            </a:custGeom>
            <a:noFill/>
            <a:ln w="19050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04" name="Rectangle 337"/>
            <p:cNvSpPr>
              <a:spLocks noChangeArrowheads="1"/>
            </p:cNvSpPr>
            <p:nvPr/>
          </p:nvSpPr>
          <p:spPr bwMode="auto">
            <a:xfrm>
              <a:off x="7781926" y="5343491"/>
              <a:ext cx="309563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900" dirty="0">
                  <a:solidFill>
                    <a:srgbClr val="669900"/>
                  </a:solidFill>
                  <a:latin typeface="Arial" pitchFamily="34" charset="0"/>
                  <a:cs typeface="Arial" pitchFamily="34" charset="0"/>
                </a:rPr>
                <a:t>T1/E1</a:t>
              </a:r>
            </a:p>
          </p:txBody>
        </p:sp>
        <p:pic>
          <p:nvPicPr>
            <p:cNvPr id="2205" name="Picture 342" descr="bts-l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143876" y="5089525"/>
              <a:ext cx="163513" cy="473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" name="Group 343"/>
            <p:cNvGrpSpPr>
              <a:grpSpLocks/>
            </p:cNvGrpSpPr>
            <p:nvPr/>
          </p:nvGrpSpPr>
          <p:grpSpPr bwMode="auto">
            <a:xfrm>
              <a:off x="7737476" y="5584825"/>
              <a:ext cx="695325" cy="42863"/>
              <a:chOff x="4730" y="967"/>
              <a:chExt cx="342" cy="34"/>
            </a:xfrm>
          </p:grpSpPr>
          <p:sp>
            <p:nvSpPr>
              <p:cNvPr id="2214" name="Line 344"/>
              <p:cNvSpPr>
                <a:spLocks noChangeShapeType="1"/>
              </p:cNvSpPr>
              <p:nvPr/>
            </p:nvSpPr>
            <p:spPr bwMode="auto">
              <a:xfrm>
                <a:off x="4730" y="1001"/>
                <a:ext cx="158" cy="0"/>
              </a:xfrm>
              <a:prstGeom prst="line">
                <a:avLst/>
              </a:prstGeom>
              <a:noFill/>
              <a:ln w="19050">
                <a:solidFill>
                  <a:srgbClr val="99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15" name="Line 345"/>
              <p:cNvSpPr>
                <a:spLocks noChangeShapeType="1"/>
              </p:cNvSpPr>
              <p:nvPr/>
            </p:nvSpPr>
            <p:spPr bwMode="auto">
              <a:xfrm flipV="1">
                <a:off x="4884" y="967"/>
                <a:ext cx="0" cy="32"/>
              </a:xfrm>
              <a:prstGeom prst="line">
                <a:avLst/>
              </a:prstGeom>
              <a:noFill/>
              <a:ln w="19050">
                <a:solidFill>
                  <a:srgbClr val="99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16" name="Line 346"/>
              <p:cNvSpPr>
                <a:spLocks noChangeShapeType="1"/>
              </p:cNvSpPr>
              <p:nvPr/>
            </p:nvSpPr>
            <p:spPr bwMode="auto">
              <a:xfrm>
                <a:off x="4888" y="972"/>
                <a:ext cx="184" cy="0"/>
              </a:xfrm>
              <a:prstGeom prst="line">
                <a:avLst/>
              </a:prstGeom>
              <a:noFill/>
              <a:ln w="19050">
                <a:solidFill>
                  <a:srgbClr val="99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2" name="Group 347"/>
            <p:cNvGrpSpPr>
              <a:grpSpLocks/>
            </p:cNvGrpSpPr>
            <p:nvPr/>
          </p:nvGrpSpPr>
          <p:grpSpPr bwMode="auto">
            <a:xfrm>
              <a:off x="8396288" y="5522913"/>
              <a:ext cx="106363" cy="157163"/>
              <a:chOff x="5322" y="3266"/>
              <a:chExt cx="72" cy="115"/>
            </a:xfrm>
          </p:grpSpPr>
          <p:sp>
            <p:nvSpPr>
              <p:cNvPr id="2210" name="Line 348"/>
              <p:cNvSpPr>
                <a:spLocks noChangeAspect="1" noChangeShapeType="1"/>
              </p:cNvSpPr>
              <p:nvPr/>
            </p:nvSpPr>
            <p:spPr bwMode="auto">
              <a:xfrm>
                <a:off x="5358" y="3266"/>
                <a:ext cx="0" cy="115"/>
              </a:xfrm>
              <a:prstGeom prst="line">
                <a:avLst/>
              </a:prstGeom>
              <a:noFill/>
              <a:ln w="19050">
                <a:solidFill>
                  <a:srgbClr val="99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11" name="Line 349"/>
              <p:cNvSpPr>
                <a:spLocks noChangeAspect="1" noChangeShapeType="1"/>
              </p:cNvSpPr>
              <p:nvPr/>
            </p:nvSpPr>
            <p:spPr bwMode="auto">
              <a:xfrm>
                <a:off x="5358" y="3290"/>
                <a:ext cx="36" cy="0"/>
              </a:xfrm>
              <a:prstGeom prst="line">
                <a:avLst/>
              </a:prstGeom>
              <a:noFill/>
              <a:ln w="19050">
                <a:solidFill>
                  <a:srgbClr val="99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12" name="Line 350"/>
              <p:cNvSpPr>
                <a:spLocks noChangeAspect="1" noChangeShapeType="1"/>
              </p:cNvSpPr>
              <p:nvPr/>
            </p:nvSpPr>
            <p:spPr bwMode="auto">
              <a:xfrm>
                <a:off x="5358" y="3353"/>
                <a:ext cx="36" cy="0"/>
              </a:xfrm>
              <a:prstGeom prst="line">
                <a:avLst/>
              </a:prstGeom>
              <a:noFill/>
              <a:ln w="19050">
                <a:solidFill>
                  <a:srgbClr val="99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13" name="Line 351"/>
              <p:cNvSpPr>
                <a:spLocks noChangeAspect="1" noChangeShapeType="1"/>
              </p:cNvSpPr>
              <p:nvPr/>
            </p:nvSpPr>
            <p:spPr bwMode="auto">
              <a:xfrm>
                <a:off x="5322" y="3318"/>
                <a:ext cx="36" cy="0"/>
              </a:xfrm>
              <a:prstGeom prst="line">
                <a:avLst/>
              </a:prstGeom>
              <a:noFill/>
              <a:ln w="19050">
                <a:solidFill>
                  <a:srgbClr val="99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2208" name="Picture 352" descr="rad4"/>
            <p:cNvPicPr preferRelativeResize="0"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151688" y="5527675"/>
              <a:ext cx="641350" cy="25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09" name="Rectangle 353"/>
            <p:cNvSpPr>
              <a:spLocks noChangeArrowheads="1"/>
            </p:cNvSpPr>
            <p:nvPr/>
          </p:nvSpPr>
          <p:spPr bwMode="auto">
            <a:xfrm>
              <a:off x="8321676" y="5367338"/>
              <a:ext cx="233363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900">
                  <a:solidFill>
                    <a:srgbClr val="669900"/>
                  </a:solidFill>
                  <a:latin typeface="Arial" pitchFamily="34" charset="0"/>
                  <a:cs typeface="Arial" pitchFamily="34" charset="0"/>
                </a:rPr>
                <a:t>ETH</a:t>
              </a:r>
            </a:p>
          </p:txBody>
        </p:sp>
      </p:grpSp>
      <p:pic>
        <p:nvPicPr>
          <p:cNvPr id="2076" name="Picture 430" descr="rad4"/>
          <p:cNvPicPr preferRelativeResize="0"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67414" y="4383153"/>
            <a:ext cx="64135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" name="Text Box 37"/>
          <p:cNvSpPr txBox="1">
            <a:spLocks noChangeArrowheads="1"/>
          </p:cNvSpPr>
          <p:nvPr/>
        </p:nvSpPr>
        <p:spPr bwMode="auto">
          <a:xfrm>
            <a:off x="6531517" y="2528452"/>
            <a:ext cx="381000" cy="273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2600" tIns="46300" rIns="92600" bIns="46300" anchor="ctr"/>
          <a:lstStyle/>
          <a:p>
            <a:pPr algn="ctr" defTabSz="925513" eaLnBrk="0" hangingPunct="0"/>
            <a:r>
              <a:rPr lang="en-US" sz="10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FE</a:t>
            </a:r>
          </a:p>
        </p:txBody>
      </p:sp>
      <p:cxnSp>
        <p:nvCxnSpPr>
          <p:cNvPr id="287" name="Elbow Connector 49"/>
          <p:cNvCxnSpPr>
            <a:cxnSpLocks noChangeShapeType="1"/>
          </p:cNvCxnSpPr>
          <p:nvPr/>
        </p:nvCxnSpPr>
        <p:spPr bwMode="auto">
          <a:xfrm flipV="1">
            <a:off x="5644105" y="2743223"/>
            <a:ext cx="1492675" cy="860968"/>
          </a:xfrm>
          <a:prstGeom prst="bentConnector3">
            <a:avLst>
              <a:gd name="adj1" fmla="val 55977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88" name="Line 7"/>
          <p:cNvSpPr>
            <a:spLocks noChangeShapeType="1"/>
          </p:cNvSpPr>
          <p:nvPr/>
        </p:nvSpPr>
        <p:spPr bwMode="auto">
          <a:xfrm flipV="1">
            <a:off x="7296692" y="2685614"/>
            <a:ext cx="915988" cy="0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/>
            <a:tailEnd/>
          </a:ln>
        </p:spPr>
        <p:txBody>
          <a:bodyPr wrap="none" lIns="83119" tIns="41559" rIns="83119" bIns="41559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89" name="Text Box 11"/>
          <p:cNvSpPr txBox="1">
            <a:spLocks noChangeArrowheads="1"/>
          </p:cNvSpPr>
          <p:nvPr/>
        </p:nvSpPr>
        <p:spPr bwMode="auto">
          <a:xfrm>
            <a:off x="6968080" y="2333112"/>
            <a:ext cx="641350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2600" tIns="46300" rIns="92600" bIns="46300" anchor="ctr"/>
          <a:lstStyle/>
          <a:p>
            <a:pPr algn="ctr" defTabSz="925513" eaLnBrk="0" hangingPunct="0"/>
            <a:r>
              <a:rPr lang="en-US" sz="1400" dirty="0" err="1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IPmux</a:t>
            </a:r>
            <a:endParaRPr lang="en-US" sz="1400" dirty="0">
              <a:solidFill>
                <a:srgbClr val="0066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0" name="Line 23"/>
          <p:cNvSpPr>
            <a:spLocks noChangeShapeType="1"/>
          </p:cNvSpPr>
          <p:nvPr/>
        </p:nvSpPr>
        <p:spPr bwMode="auto">
          <a:xfrm flipV="1">
            <a:off x="7296692" y="2763402"/>
            <a:ext cx="915988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lIns="83119" tIns="41559" rIns="83119" bIns="41559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1" name="Text Box 24"/>
          <p:cNvSpPr txBox="1">
            <a:spLocks noChangeArrowheads="1"/>
          </p:cNvSpPr>
          <p:nvPr/>
        </p:nvSpPr>
        <p:spPr bwMode="auto">
          <a:xfrm>
            <a:off x="7712617" y="2763402"/>
            <a:ext cx="555625" cy="190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2600" tIns="46300" rIns="92600" bIns="46300" anchor="ctr"/>
          <a:lstStyle/>
          <a:p>
            <a:pPr algn="ctr" defTabSz="925513" rtl="1" eaLnBrk="0" hangingPunct="0"/>
            <a:r>
              <a:rPr lang="en-US" sz="10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ETH</a:t>
            </a:r>
          </a:p>
        </p:txBody>
      </p:sp>
      <p:sp>
        <p:nvSpPr>
          <p:cNvPr id="292" name="Text Box 33"/>
          <p:cNvSpPr txBox="1">
            <a:spLocks noChangeArrowheads="1"/>
          </p:cNvSpPr>
          <p:nvPr/>
        </p:nvSpPr>
        <p:spPr bwMode="auto">
          <a:xfrm>
            <a:off x="7784055" y="2493527"/>
            <a:ext cx="412750" cy="209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2600" tIns="46300" rIns="92600" bIns="46300" anchor="ctr"/>
          <a:lstStyle/>
          <a:p>
            <a:pPr algn="ctr" defTabSz="925513" rtl="1" eaLnBrk="0" hangingPunct="0"/>
            <a:r>
              <a:rPr lang="en-US" sz="10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E1/T1</a:t>
            </a:r>
            <a:endParaRPr lang="en-US" sz="10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" name="Text Box 37"/>
          <p:cNvSpPr txBox="1">
            <a:spLocks noChangeArrowheads="1"/>
          </p:cNvSpPr>
          <p:nvPr/>
        </p:nvSpPr>
        <p:spPr bwMode="auto">
          <a:xfrm>
            <a:off x="6542668" y="1982043"/>
            <a:ext cx="381000" cy="273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2600" tIns="46300" rIns="92600" bIns="46300" anchor="ctr"/>
          <a:lstStyle/>
          <a:p>
            <a:pPr algn="ctr" defTabSz="925513" eaLnBrk="0" hangingPunct="0"/>
            <a:r>
              <a:rPr lang="en-US" sz="10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FE</a:t>
            </a:r>
          </a:p>
        </p:txBody>
      </p:sp>
      <p:cxnSp>
        <p:nvCxnSpPr>
          <p:cNvPr id="295" name="Elbow Connector 49"/>
          <p:cNvCxnSpPr>
            <a:cxnSpLocks noChangeShapeType="1"/>
          </p:cNvCxnSpPr>
          <p:nvPr/>
        </p:nvCxnSpPr>
        <p:spPr bwMode="auto">
          <a:xfrm flipV="1">
            <a:off x="5597912" y="2174510"/>
            <a:ext cx="1550020" cy="1371602"/>
          </a:xfrm>
          <a:prstGeom prst="bentConnector3">
            <a:avLst>
              <a:gd name="adj1" fmla="val 50000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96" name="Line 7"/>
          <p:cNvSpPr>
            <a:spLocks noChangeShapeType="1"/>
          </p:cNvSpPr>
          <p:nvPr/>
        </p:nvSpPr>
        <p:spPr bwMode="auto">
          <a:xfrm flipV="1">
            <a:off x="7307843" y="2139205"/>
            <a:ext cx="915988" cy="0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/>
            <a:tailEnd/>
          </a:ln>
        </p:spPr>
        <p:txBody>
          <a:bodyPr wrap="none" lIns="83119" tIns="41559" rIns="83119" bIns="41559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7" name="Text Box 11"/>
          <p:cNvSpPr txBox="1">
            <a:spLocks noChangeArrowheads="1"/>
          </p:cNvSpPr>
          <p:nvPr/>
        </p:nvSpPr>
        <p:spPr bwMode="auto">
          <a:xfrm>
            <a:off x="6979231" y="1775552"/>
            <a:ext cx="641350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2600" tIns="46300" rIns="92600" bIns="46300" anchor="ctr"/>
          <a:lstStyle/>
          <a:p>
            <a:pPr algn="ctr" defTabSz="925513" eaLnBrk="0" hangingPunct="0"/>
            <a:r>
              <a:rPr lang="en-US" sz="1400" dirty="0" err="1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IPmux</a:t>
            </a:r>
            <a:endParaRPr lang="en-US" sz="1400" dirty="0">
              <a:solidFill>
                <a:srgbClr val="0066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8" name="Line 23"/>
          <p:cNvSpPr>
            <a:spLocks noChangeShapeType="1"/>
          </p:cNvSpPr>
          <p:nvPr/>
        </p:nvSpPr>
        <p:spPr bwMode="auto">
          <a:xfrm flipV="1">
            <a:off x="7307843" y="2216993"/>
            <a:ext cx="915988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lIns="83119" tIns="41559" rIns="83119" bIns="41559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9" name="Text Box 24"/>
          <p:cNvSpPr txBox="1">
            <a:spLocks noChangeArrowheads="1"/>
          </p:cNvSpPr>
          <p:nvPr/>
        </p:nvSpPr>
        <p:spPr bwMode="auto">
          <a:xfrm>
            <a:off x="7723768" y="2306201"/>
            <a:ext cx="555625" cy="190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2600" tIns="46300" rIns="92600" bIns="46300" anchor="ctr"/>
          <a:lstStyle/>
          <a:p>
            <a:pPr algn="ctr" defTabSz="925513" rtl="1" eaLnBrk="0" hangingPunct="0"/>
            <a:r>
              <a:rPr lang="en-US" sz="10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ETH</a:t>
            </a:r>
          </a:p>
        </p:txBody>
      </p:sp>
      <p:sp>
        <p:nvSpPr>
          <p:cNvPr id="300" name="Text Box 33"/>
          <p:cNvSpPr txBox="1">
            <a:spLocks noChangeArrowheads="1"/>
          </p:cNvSpPr>
          <p:nvPr/>
        </p:nvSpPr>
        <p:spPr bwMode="auto">
          <a:xfrm>
            <a:off x="7795206" y="1947118"/>
            <a:ext cx="412750" cy="209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2600" tIns="46300" rIns="92600" bIns="46300" anchor="ctr"/>
          <a:lstStyle/>
          <a:p>
            <a:pPr algn="ctr" defTabSz="925513" rtl="1" eaLnBrk="0" hangingPunct="0"/>
            <a:r>
              <a:rPr lang="en-US" sz="10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E1/T1</a:t>
            </a:r>
            <a:endParaRPr lang="en-US" sz="10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5" name="Text Box 37"/>
          <p:cNvSpPr txBox="1">
            <a:spLocks noChangeArrowheads="1"/>
          </p:cNvSpPr>
          <p:nvPr/>
        </p:nvSpPr>
        <p:spPr bwMode="auto">
          <a:xfrm>
            <a:off x="6531517" y="3465147"/>
            <a:ext cx="381000" cy="273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2600" tIns="46300" rIns="92600" bIns="46300" anchor="ctr"/>
          <a:lstStyle/>
          <a:p>
            <a:pPr algn="ctr" defTabSz="925513" eaLnBrk="0" hangingPunct="0"/>
            <a:r>
              <a:rPr lang="en-US" sz="10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FE</a:t>
            </a:r>
          </a:p>
        </p:txBody>
      </p:sp>
      <p:sp>
        <p:nvSpPr>
          <p:cNvPr id="307" name="Line 7"/>
          <p:cNvSpPr>
            <a:spLocks noChangeShapeType="1"/>
          </p:cNvSpPr>
          <p:nvPr/>
        </p:nvSpPr>
        <p:spPr bwMode="auto">
          <a:xfrm flipV="1">
            <a:off x="7296692" y="3678065"/>
            <a:ext cx="915988" cy="0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/>
            <a:tailEnd/>
          </a:ln>
        </p:spPr>
        <p:txBody>
          <a:bodyPr wrap="none" lIns="83119" tIns="41559" rIns="83119" bIns="41559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8" name="Text Box 11"/>
          <p:cNvSpPr txBox="1">
            <a:spLocks noChangeArrowheads="1"/>
          </p:cNvSpPr>
          <p:nvPr/>
        </p:nvSpPr>
        <p:spPr bwMode="auto">
          <a:xfrm>
            <a:off x="6968080" y="3314412"/>
            <a:ext cx="641350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2600" tIns="46300" rIns="92600" bIns="46300" anchor="ctr"/>
          <a:lstStyle/>
          <a:p>
            <a:pPr algn="ctr" defTabSz="925513" eaLnBrk="0" hangingPunct="0"/>
            <a:r>
              <a:rPr lang="en-US" sz="1400" dirty="0" err="1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IPmux</a:t>
            </a:r>
            <a:endParaRPr lang="en-US" sz="1400" dirty="0">
              <a:solidFill>
                <a:srgbClr val="0066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9" name="Line 23"/>
          <p:cNvSpPr>
            <a:spLocks noChangeShapeType="1"/>
          </p:cNvSpPr>
          <p:nvPr/>
        </p:nvSpPr>
        <p:spPr bwMode="auto">
          <a:xfrm flipV="1">
            <a:off x="7296692" y="3755853"/>
            <a:ext cx="915988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lIns="83119" tIns="41559" rIns="83119" bIns="41559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10" name="Text Box 24"/>
          <p:cNvSpPr txBox="1">
            <a:spLocks noChangeArrowheads="1"/>
          </p:cNvSpPr>
          <p:nvPr/>
        </p:nvSpPr>
        <p:spPr bwMode="auto">
          <a:xfrm>
            <a:off x="7712617" y="3755852"/>
            <a:ext cx="555625" cy="190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2600" tIns="46300" rIns="92600" bIns="46300" anchor="ctr"/>
          <a:lstStyle/>
          <a:p>
            <a:pPr algn="ctr" defTabSz="925513" rtl="1" eaLnBrk="0" hangingPunct="0"/>
            <a:r>
              <a:rPr lang="en-US" sz="10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ETH</a:t>
            </a:r>
          </a:p>
        </p:txBody>
      </p:sp>
      <p:sp>
        <p:nvSpPr>
          <p:cNvPr id="311" name="Text Box 33"/>
          <p:cNvSpPr txBox="1">
            <a:spLocks noChangeArrowheads="1"/>
          </p:cNvSpPr>
          <p:nvPr/>
        </p:nvSpPr>
        <p:spPr bwMode="auto">
          <a:xfrm>
            <a:off x="7784055" y="3508280"/>
            <a:ext cx="412750" cy="209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2600" tIns="46300" rIns="92600" bIns="46300" anchor="ctr"/>
          <a:lstStyle/>
          <a:p>
            <a:pPr algn="ctr" defTabSz="925513" rtl="1" eaLnBrk="0" hangingPunct="0"/>
            <a:r>
              <a:rPr lang="en-US" sz="10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E1/T1</a:t>
            </a:r>
            <a:endParaRPr lang="en-US" sz="10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9" name="Straight Connector 318"/>
          <p:cNvCxnSpPr/>
          <p:nvPr/>
        </p:nvCxnSpPr>
        <p:spPr bwMode="auto">
          <a:xfrm rot="10800000" flipV="1">
            <a:off x="5709425" y="3677272"/>
            <a:ext cx="1280881" cy="265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4" name="Straight Connector 33"/>
          <p:cNvCxnSpPr>
            <a:cxnSpLocks noChangeShapeType="1"/>
          </p:cNvCxnSpPr>
          <p:nvPr/>
        </p:nvCxnSpPr>
        <p:spPr bwMode="auto">
          <a:xfrm rot="5400000">
            <a:off x="7043054" y="3090219"/>
            <a:ext cx="492196" cy="794"/>
          </a:xfrm>
          <a:prstGeom prst="line">
            <a:avLst/>
          </a:prstGeom>
          <a:noFill/>
          <a:ln w="47625" cap="rnd" algn="ctr">
            <a:solidFill>
              <a:schemeClr val="tx1"/>
            </a:solidFill>
            <a:prstDash val="sysDot"/>
            <a:round/>
            <a:headEnd/>
            <a:tailEnd/>
          </a:ln>
        </p:spPr>
      </p:cxnSp>
      <p:graphicFrame>
        <p:nvGraphicFramePr>
          <p:cNvPr id="328" name="Object 6"/>
          <p:cNvGraphicFramePr>
            <a:graphicFrameLocks noChangeAspect="1"/>
          </p:cNvGraphicFramePr>
          <p:nvPr/>
        </p:nvGraphicFramePr>
        <p:xfrm>
          <a:off x="3297276" y="1616495"/>
          <a:ext cx="381000" cy="527050"/>
        </p:xfrm>
        <a:graphic>
          <a:graphicData uri="http://schemas.openxmlformats.org/presentationml/2006/ole">
            <p:oleObj spid="_x0000_s78852" name="VISIO" r:id="rId10" imgW="695160" imgH="960840" progId="">
              <p:embed/>
            </p:oleObj>
          </a:graphicData>
        </a:graphic>
      </p:graphicFrame>
      <p:sp>
        <p:nvSpPr>
          <p:cNvPr id="331" name="Freeform 216"/>
          <p:cNvSpPr>
            <a:spLocks/>
          </p:cNvSpPr>
          <p:nvPr/>
        </p:nvSpPr>
        <p:spPr bwMode="auto">
          <a:xfrm flipH="1">
            <a:off x="5071482" y="3078882"/>
            <a:ext cx="45719" cy="534136"/>
          </a:xfrm>
          <a:custGeom>
            <a:avLst/>
            <a:gdLst>
              <a:gd name="T0" fmla="*/ 2147483647 w 234"/>
              <a:gd name="T1" fmla="*/ 0 h 172"/>
              <a:gd name="T2" fmla="*/ 2147483647 w 234"/>
              <a:gd name="T3" fmla="*/ 2147483647 h 172"/>
              <a:gd name="T4" fmla="*/ 0 w 234"/>
              <a:gd name="T5" fmla="*/ 2147483647 h 172"/>
              <a:gd name="T6" fmla="*/ 0 60000 65536"/>
              <a:gd name="T7" fmla="*/ 0 60000 65536"/>
              <a:gd name="T8" fmla="*/ 0 60000 65536"/>
              <a:gd name="T9" fmla="*/ 0 w 234"/>
              <a:gd name="T10" fmla="*/ 0 h 172"/>
              <a:gd name="T11" fmla="*/ 234 w 234"/>
              <a:gd name="T12" fmla="*/ 172 h 1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4" h="172">
                <a:moveTo>
                  <a:pt x="234" y="0"/>
                </a:moveTo>
                <a:lnTo>
                  <a:pt x="234" y="172"/>
                </a:lnTo>
                <a:lnTo>
                  <a:pt x="0" y="172"/>
                </a:lnTo>
              </a:path>
            </a:pathLst>
          </a:custGeom>
          <a:noFill/>
          <a:ln w="28575">
            <a:solidFill>
              <a:srgbClr val="6666FF"/>
            </a:solidFill>
            <a:round/>
            <a:headEnd/>
            <a:tailEnd/>
          </a:ln>
        </p:spPr>
        <p:txBody>
          <a:bodyPr lIns="91431" tIns="45715" rIns="91431" bIns="45715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32" name="Freeform 216"/>
          <p:cNvSpPr>
            <a:spLocks/>
          </p:cNvSpPr>
          <p:nvPr/>
        </p:nvSpPr>
        <p:spPr bwMode="auto">
          <a:xfrm flipH="1">
            <a:off x="5145823" y="3075165"/>
            <a:ext cx="45719" cy="534136"/>
          </a:xfrm>
          <a:custGeom>
            <a:avLst/>
            <a:gdLst>
              <a:gd name="T0" fmla="*/ 2147483647 w 234"/>
              <a:gd name="T1" fmla="*/ 0 h 172"/>
              <a:gd name="T2" fmla="*/ 2147483647 w 234"/>
              <a:gd name="T3" fmla="*/ 2147483647 h 172"/>
              <a:gd name="T4" fmla="*/ 0 w 234"/>
              <a:gd name="T5" fmla="*/ 2147483647 h 172"/>
              <a:gd name="T6" fmla="*/ 0 60000 65536"/>
              <a:gd name="T7" fmla="*/ 0 60000 65536"/>
              <a:gd name="T8" fmla="*/ 0 60000 65536"/>
              <a:gd name="T9" fmla="*/ 0 w 234"/>
              <a:gd name="T10" fmla="*/ 0 h 172"/>
              <a:gd name="T11" fmla="*/ 234 w 234"/>
              <a:gd name="T12" fmla="*/ 172 h 1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4" h="172">
                <a:moveTo>
                  <a:pt x="234" y="0"/>
                </a:moveTo>
                <a:lnTo>
                  <a:pt x="234" y="172"/>
                </a:lnTo>
                <a:lnTo>
                  <a:pt x="0" y="172"/>
                </a:lnTo>
              </a:path>
            </a:pathLst>
          </a:custGeom>
          <a:noFill/>
          <a:ln w="28575">
            <a:solidFill>
              <a:srgbClr val="6666FF"/>
            </a:solidFill>
            <a:round/>
            <a:headEnd/>
            <a:tailEnd/>
          </a:ln>
        </p:spPr>
        <p:txBody>
          <a:bodyPr lIns="91431" tIns="45715" rIns="91431" bIns="45715"/>
          <a:lstStyle/>
          <a:p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2051" name="Object 4"/>
          <p:cNvGraphicFramePr>
            <a:graphicFrameLocks noChangeAspect="1"/>
          </p:cNvGraphicFramePr>
          <p:nvPr/>
        </p:nvGraphicFramePr>
        <p:xfrm>
          <a:off x="4901852" y="2743462"/>
          <a:ext cx="381000" cy="527050"/>
        </p:xfrm>
        <a:graphic>
          <a:graphicData uri="http://schemas.openxmlformats.org/presentationml/2006/ole">
            <p:oleObj spid="_x0000_s78850" name="VISIO" r:id="rId11" imgW="695160" imgH="960840" progId="">
              <p:embed/>
            </p:oleObj>
          </a:graphicData>
        </a:graphic>
      </p:graphicFrame>
      <p:pic>
        <p:nvPicPr>
          <p:cNvPr id="2071" name="Picture 516" descr="rad4"/>
          <p:cNvPicPr preferRelativeResize="0"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04298" y="3501505"/>
            <a:ext cx="1182588" cy="4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4" name="Text Box 11"/>
          <p:cNvSpPr txBox="1">
            <a:spLocks noChangeArrowheads="1"/>
          </p:cNvSpPr>
          <p:nvPr/>
        </p:nvSpPr>
        <p:spPr bwMode="auto">
          <a:xfrm>
            <a:off x="5345862" y="3210343"/>
            <a:ext cx="641350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2600" tIns="46300" rIns="92600" bIns="46300" anchor="ctr"/>
          <a:lstStyle/>
          <a:p>
            <a:pPr algn="ctr" defTabSz="925513" eaLnBrk="0" hangingPunct="0"/>
            <a:r>
              <a:rPr lang="en-US" sz="1400" dirty="0" smtClean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IPmux-155L</a:t>
            </a:r>
            <a:endParaRPr lang="en-US" sz="1400" dirty="0">
              <a:solidFill>
                <a:srgbClr val="0066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6" name="Content Placeholder 2"/>
          <p:cNvSpPr txBox="1">
            <a:spLocks/>
          </p:cNvSpPr>
          <p:nvPr/>
        </p:nvSpPr>
        <p:spPr>
          <a:xfrm>
            <a:off x="498764" y="5156992"/>
            <a:ext cx="8359372" cy="1213894"/>
          </a:xfrm>
          <a:prstGeom prst="rect">
            <a:avLst/>
          </a:prstGeom>
        </p:spPr>
        <p:txBody>
          <a:bodyPr/>
          <a:lstStyle/>
          <a:p>
            <a:pPr marL="292100" indent="-292100">
              <a:lnSpc>
                <a:spcPct val="120000"/>
              </a:lnSpc>
              <a:spcBef>
                <a:spcPct val="20000"/>
              </a:spcBef>
              <a:buClr>
                <a:srgbClr val="4D4D4D"/>
              </a:buClr>
              <a:defRPr/>
            </a:pPr>
            <a:r>
              <a:rPr lang="en-US" sz="2000" kern="0" dirty="0" smtClean="0">
                <a:solidFill>
                  <a:srgbClr val="0000FF"/>
                </a:solidFill>
                <a:latin typeface="Calibri"/>
              </a:rPr>
              <a:t>Benefits</a:t>
            </a:r>
            <a:endParaRPr lang="en-US" sz="1800" kern="0" dirty="0" smtClean="0">
              <a:solidFill>
                <a:srgbClr val="0000FF"/>
              </a:solidFill>
              <a:latin typeface="Calibri"/>
            </a:endParaRPr>
          </a:p>
          <a:p>
            <a:pPr marL="225425" indent="-225425">
              <a:spcBef>
                <a:spcPts val="600"/>
              </a:spcBef>
              <a:buClr>
                <a:srgbClr val="C00000"/>
              </a:buClr>
              <a:buFontTx/>
              <a:buChar char="•"/>
              <a:defRPr/>
            </a:pPr>
            <a:r>
              <a:rPr lang="en-US" sz="1800" b="0" dirty="0" smtClean="0">
                <a:solidFill>
                  <a:srgbClr val="000000"/>
                </a:solidFill>
                <a:latin typeface="+mn-lt"/>
                <a:cs typeface="+mn-cs"/>
              </a:rPr>
              <a:t>Compact aggregator for GbE ring (G.8032) and FE fiber connections</a:t>
            </a:r>
          </a:p>
          <a:p>
            <a:pPr marL="225425" indent="-225425">
              <a:spcBef>
                <a:spcPts val="600"/>
              </a:spcBef>
              <a:buClr>
                <a:srgbClr val="C00000"/>
              </a:buClr>
              <a:buFontTx/>
              <a:buChar char="•"/>
              <a:defRPr/>
            </a:pPr>
            <a:r>
              <a:rPr lang="en-US" sz="1800" b="0" dirty="0" smtClean="0">
                <a:solidFill>
                  <a:srgbClr val="000000"/>
                </a:solidFill>
                <a:latin typeface="+mn-lt"/>
                <a:cs typeface="+mn-cs"/>
              </a:rPr>
              <a:t>Ideal for small POPs with 802.3ad (LAG) connections to PE</a:t>
            </a:r>
          </a:p>
          <a:p>
            <a:pPr marL="225425" indent="-225425">
              <a:spcBef>
                <a:spcPts val="600"/>
              </a:spcBef>
              <a:buClr>
                <a:srgbClr val="C00000"/>
              </a:buClr>
              <a:buFontTx/>
              <a:buChar char="•"/>
              <a:defRPr/>
            </a:pPr>
            <a:r>
              <a:rPr lang="en-US" sz="1800" b="0" dirty="0" smtClean="0">
                <a:solidFill>
                  <a:srgbClr val="000000"/>
                </a:solidFill>
                <a:latin typeface="+mn-lt"/>
                <a:cs typeface="+mn-cs"/>
              </a:rPr>
              <a:t>Eliminates the need for extra Ethernet switch</a:t>
            </a:r>
          </a:p>
        </p:txBody>
      </p:sp>
      <p:sp>
        <p:nvSpPr>
          <p:cNvPr id="337" name="Rectangle 336"/>
          <p:cNvSpPr/>
          <p:nvPr/>
        </p:nvSpPr>
        <p:spPr>
          <a:xfrm>
            <a:off x="4454956" y="3055878"/>
            <a:ext cx="6126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</a:rPr>
              <a:t>GbE</a:t>
            </a:r>
          </a:p>
          <a:p>
            <a:pPr algn="ctr"/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</a:rPr>
              <a:t>(LAG)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338" name="Picture 516" descr="rad4"/>
          <p:cNvPicPr preferRelativeResize="0"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67654" y="2058971"/>
            <a:ext cx="64135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9" name="Picture 516" descr="rad4"/>
          <p:cNvPicPr preferRelativeResize="0"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78805" y="2605381"/>
            <a:ext cx="64135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0" name="Picture 516" descr="rad4"/>
          <p:cNvPicPr preferRelativeResize="0"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78805" y="3575537"/>
            <a:ext cx="64135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" name="Title 13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IPmux-155L</a:t>
            </a:r>
            <a:br>
              <a:rPr lang="en-US" dirty="0" smtClean="0"/>
            </a:br>
            <a:r>
              <a:rPr lang="en-US" sz="2800" dirty="0" smtClean="0"/>
              <a:t>Aggregation Switch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Features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234870" y="1084819"/>
          <a:ext cx="8833823" cy="5660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7322"/>
                <a:gridCol w="4307665"/>
                <a:gridCol w="2828836"/>
              </a:tblGrid>
              <a:tr h="37727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Feature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Description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Customer Benefits</a:t>
                      </a:r>
                      <a:endParaRPr lang="en-US" sz="16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238293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710690" algn="l"/>
                        </a:tabLst>
                      </a:pPr>
                      <a:endParaRPr lang="he-IL" sz="1400" b="1" dirty="0" smtClean="0"/>
                    </a:p>
                    <a:p>
                      <a:pPr marL="0" marR="0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710690" algn="l"/>
                        </a:tabLst>
                      </a:pPr>
                      <a:r>
                        <a:rPr lang="en-US" sz="1400" b="1" dirty="0" smtClean="0"/>
                        <a:t>Standard </a:t>
                      </a:r>
                      <a:r>
                        <a:rPr lang="en-US" sz="1400" b="1" dirty="0"/>
                        <a:t>PWE</a:t>
                      </a:r>
                      <a:endParaRPr lang="en-US" sz="1400" b="1" dirty="0">
                        <a:latin typeface="Calibri"/>
                        <a:ea typeface="MS P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 rtl="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/>
                        <a:buChar char="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dirty="0"/>
                        <a:t>Supported Pseudowire encapsulation standards: SAToP , CESoPSN and </a:t>
                      </a:r>
                      <a:r>
                        <a:rPr lang="en-US" sz="1400" dirty="0" err="1"/>
                        <a:t>TDMoIP</a:t>
                      </a:r>
                      <a:endParaRPr lang="en-US" sz="1400" dirty="0"/>
                    </a:p>
                    <a:p>
                      <a:pPr marL="342900" marR="0" lvl="0" indent="-3429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/>
                        <a:buChar char="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dirty="0"/>
                        <a:t>PSN type: UDP/IP, MPLS, Ethernet (MEF-8)</a:t>
                      </a:r>
                    </a:p>
                    <a:p>
                      <a:pPr marL="342900" marR="0" lvl="0" indent="-3429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/>
                        <a:buChar char="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dirty="0"/>
                        <a:t>PW OAM: RAD proprietary protocol</a:t>
                      </a:r>
                      <a:endParaRPr lang="en-US" sz="1400" dirty="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228600" lvl="0" indent="-342900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dirty="0"/>
                        <a:t>Multi-standard interoperability for both framed and unframed applications</a:t>
                      </a:r>
                    </a:p>
                    <a:p>
                      <a:pPr marL="342900" marR="22860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dirty="0"/>
                        <a:t>TDM PW support over Metro Ethernet connections (L2)</a:t>
                      </a:r>
                      <a:endParaRPr lang="en-US" sz="1400" dirty="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133216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710690" algn="l"/>
                        </a:tabLst>
                      </a:pPr>
                      <a:endParaRPr lang="he-IL" sz="1400" b="1" dirty="0" smtClean="0"/>
                    </a:p>
                    <a:p>
                      <a:pPr marL="0" marR="0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710690" algn="l"/>
                        </a:tabLst>
                      </a:pPr>
                      <a:r>
                        <a:rPr lang="en-US" sz="1400" b="1" dirty="0" smtClean="0"/>
                        <a:t>E1 </a:t>
                      </a:r>
                      <a:r>
                        <a:rPr lang="en-US" sz="1400" b="1" dirty="0"/>
                        <a:t>Interfaces</a:t>
                      </a:r>
                      <a:endParaRPr lang="en-US" sz="1400" b="1" dirty="0">
                        <a:latin typeface="Calibri"/>
                        <a:ea typeface="MS P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/>
                        <a:buChar char="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kern="1200" dirty="0"/>
                        <a:t>New ordering option: 32 E1 interfaces (32 balanced RJ-45 connectors or single high-density 160-pin connector with optional external patch panel)</a:t>
                      </a:r>
                    </a:p>
                    <a:p>
                      <a:pPr marL="342900" marR="0" lvl="0" indent="-34290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/>
                        <a:buChar char="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kern="1200" dirty="0"/>
                        <a:t>Transports up to 32 E1s over a packet-switched network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228600" lvl="0" indent="-34290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kern="1200" dirty="0"/>
                        <a:t>TDM interface flexibility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437044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710690" algn="l"/>
                        </a:tabLst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Channelized </a:t>
                      </a: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STM-1 Ports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/>
                        <a:buChar char="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kern="1200" dirty="0"/>
                        <a:t>1+1 channelized </a:t>
                      </a:r>
                      <a:r>
                        <a:rPr lang="en-US" sz="1400" kern="1200" dirty="0" smtClean="0"/>
                        <a:t>TM-1 </a:t>
                      </a:r>
                      <a:r>
                        <a:rPr lang="en-US" sz="1400" kern="1200" dirty="0"/>
                        <a:t>ports (SFP)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228600" lvl="0" indent="-34290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kern="1200" dirty="0"/>
                        <a:t>Port redundancy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692854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710690" algn="l"/>
                        </a:tabLst>
                      </a:pPr>
                      <a:endParaRPr lang="en-US" sz="1400" b="1" kern="1200" dirty="0" smtClean="0"/>
                    </a:p>
                    <a:p>
                      <a:pPr marL="0" marR="0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710690" algn="l"/>
                        </a:tabLst>
                      </a:pPr>
                      <a:r>
                        <a:rPr lang="en-US" sz="1400" b="1" kern="1200" dirty="0" smtClean="0"/>
                        <a:t>GbE </a:t>
                      </a:r>
                      <a:r>
                        <a:rPr lang="en-US" sz="1400" b="1" kern="1200" dirty="0"/>
                        <a:t>Network Ports 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Calibri"/>
                        <a:ea typeface="MS P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/>
                        <a:buChar char="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kern="1200" dirty="0"/>
                        <a:t>4 GbE network ports (UTP/SFP Combo)</a:t>
                      </a:r>
                    </a:p>
                    <a:p>
                      <a:pPr marL="342900" marR="0" lvl="0" indent="-34290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/>
                        <a:buChar char="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kern="1200" dirty="0"/>
                        <a:t>802.3ad compliant link aggregation (LAG), with/without LACP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228600" lvl="0" indent="-34290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kern="1200" dirty="0"/>
                        <a:t>Network ports resilience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651057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710690" algn="l"/>
                        </a:tabLst>
                      </a:pPr>
                      <a:endParaRPr lang="en-US" sz="1400" b="1" kern="1200" dirty="0" smtClean="0"/>
                    </a:p>
                    <a:p>
                      <a:pPr marL="0" marR="0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710690" algn="l"/>
                        </a:tabLst>
                      </a:pPr>
                      <a:r>
                        <a:rPr lang="en-US" sz="1400" b="1" kern="1200" dirty="0" smtClean="0"/>
                        <a:t>Fast </a:t>
                      </a:r>
                      <a:r>
                        <a:rPr lang="en-US" sz="1400" b="1" kern="1200" dirty="0"/>
                        <a:t>Ethernet Network/User Ports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Calibri"/>
                        <a:ea typeface="MS P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/>
                        <a:buChar char="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kern="1200" dirty="0"/>
                        <a:t>Optional ordering option: 32 Fast Ethernet ports (SFP or RJ-45) </a:t>
                      </a:r>
                    </a:p>
                    <a:p>
                      <a:pPr marL="342900" marR="0" lvl="0" indent="-34290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/>
                        <a:buChar char="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kern="1200" dirty="0"/>
                        <a:t>VLAN support: 802.1Q, 4k entries, port-based, double tagging</a:t>
                      </a:r>
                    </a:p>
                    <a:p>
                      <a:pPr marL="342900" marR="0" lvl="0" indent="-34290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/>
                        <a:buChar char="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kern="1200" dirty="0"/>
                        <a:t>Programmable Broadcast, Multicast, and Unknown </a:t>
                      </a:r>
                      <a:r>
                        <a:rPr lang="en-US" sz="1400" kern="1200" dirty="0" err="1"/>
                        <a:t>Unicast</a:t>
                      </a:r>
                      <a:r>
                        <a:rPr lang="en-US" sz="1400" kern="1200" dirty="0"/>
                        <a:t> storm control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228600" lvl="0" indent="-34290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kern="1200" dirty="0"/>
                        <a:t>Connectivity to remote PW gateways (e.g. IPmux over dedicated fiber/copper interfaces</a:t>
                      </a:r>
                    </a:p>
                    <a:p>
                      <a:pPr marL="342900" marR="228600" lvl="0" indent="-34290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kern="1200" dirty="0"/>
                        <a:t>Co-location of Ethernet and TDM services</a:t>
                      </a:r>
                    </a:p>
                    <a:p>
                      <a:pPr marL="342900" marR="228600" lvl="0" indent="-34290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kern="1200" dirty="0"/>
                        <a:t>Save on external Ethernet switch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Features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310176" y="1181640"/>
          <a:ext cx="8801549" cy="5502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1121"/>
                <a:gridCol w="4125215"/>
                <a:gridCol w="2985213"/>
              </a:tblGrid>
              <a:tr h="39002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Feature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Description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Customer Benefits</a:t>
                      </a:r>
                      <a:endParaRPr lang="en-US" sz="16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804227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710690" algn="l"/>
                        </a:tabLst>
                      </a:pPr>
                      <a:endParaRPr lang="he-IL" sz="1400" b="1" dirty="0" smtClean="0"/>
                    </a:p>
                    <a:p>
                      <a:pPr marL="0" marR="0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710690" algn="l"/>
                        </a:tabLst>
                      </a:pPr>
                      <a:r>
                        <a:rPr lang="en-US" sz="1400" b="1" dirty="0" smtClean="0"/>
                        <a:t>Ethernet </a:t>
                      </a:r>
                      <a:r>
                        <a:rPr lang="en-US" sz="1400" b="1" dirty="0"/>
                        <a:t>Ring Protection (G.8032)</a:t>
                      </a:r>
                      <a:endParaRPr lang="en-US" sz="1400" b="1" dirty="0">
                        <a:latin typeface="Calibri"/>
                        <a:ea typeface="MS P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/>
                        <a:buChar char="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kern="1200" dirty="0"/>
                        <a:t>Up to 16 nodes in a ring, with sub-50ms switching</a:t>
                      </a:r>
                    </a:p>
                    <a:p>
                      <a:pPr marL="342900" marR="0" lvl="0" indent="-34290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/>
                        <a:buChar char="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kern="1200" dirty="0"/>
                        <a:t>Ring control messages run over a dedicated reserved VLAN</a:t>
                      </a:r>
                    </a:p>
                    <a:p>
                      <a:pPr marL="342900" marR="0" lvl="0" indent="-34290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/>
                        <a:buChar char="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kern="1200" dirty="0"/>
                        <a:t>Broadcast storms and loops are prevented by blocking standby ports on the ring, and activating them only when detecting a ring failure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228600" lvl="0" indent="-34290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kern="1200" dirty="0"/>
                        <a:t>High resiliency, standard protocol</a:t>
                      </a:r>
                    </a:p>
                    <a:p>
                      <a:pPr marL="342900" marR="228600" lvl="0" indent="-34290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kern="1200" dirty="0"/>
                        <a:t>Easy replacement of obsolete SDH access</a:t>
                      </a:r>
                    </a:p>
                    <a:p>
                      <a:pPr marL="342900" marR="228600" lvl="0" indent="-34290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kern="1200" dirty="0"/>
                        <a:t>Ring topology </a:t>
                      </a:r>
                      <a:r>
                        <a:rPr lang="en-US" sz="1400" kern="1200" dirty="0" smtClean="0"/>
                        <a:t>using</a:t>
                      </a:r>
                      <a:r>
                        <a:rPr lang="en-US" sz="1400" kern="1200" baseline="0" dirty="0" smtClean="0"/>
                        <a:t> existing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031678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400" b="1" kern="1200" dirty="0" smtClean="0"/>
                    </a:p>
                    <a:p>
                      <a:pPr marL="0" marR="0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710690" algn="l"/>
                        </a:tabLst>
                      </a:pPr>
                      <a:r>
                        <a:rPr lang="en-US" sz="1400" b="1" kern="1200" dirty="0" smtClean="0"/>
                        <a:t>802.3ah OAM</a:t>
                      </a:r>
                      <a:endParaRPr lang="en-US" sz="1400" b="1" kern="1200" dirty="0" smtClean="0">
                        <a:solidFill>
                          <a:schemeClr val="dk1"/>
                        </a:solidFill>
                        <a:latin typeface="Calibri"/>
                        <a:ea typeface="MS P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/>
                        <a:buChar char="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kern="1200" dirty="0"/>
                        <a:t>Ethernet link OAM based on 802.3ah (IEEE 802.3-2005)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228600" lvl="0" indent="-34290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kern="1200" dirty="0"/>
                        <a:t>Conformity with other network equipment</a:t>
                      </a:r>
                    </a:p>
                    <a:p>
                      <a:pPr marL="342900" marR="228600" lvl="0" indent="-34290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kern="1200" dirty="0"/>
                        <a:t>Passive link layer OAM, responds to loopback requests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428814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kern="1200" dirty="0" smtClean="0"/>
                        <a:t>Pseudowire Capacity</a:t>
                      </a:r>
                      <a:endParaRPr lang="en-US" sz="1400" b="1" kern="1200" dirty="0" smtClean="0">
                        <a:solidFill>
                          <a:schemeClr val="dk1"/>
                        </a:solidFill>
                        <a:latin typeface="Calibri"/>
                        <a:ea typeface="MS P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/>
                        <a:buChar char="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kern="1200" dirty="0"/>
                        <a:t>480 PW connections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228600" lvl="0" indent="-34290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kern="1200" dirty="0"/>
                        <a:t>Point-to-multipoint topology with up to 480 remote pseudowire gateways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870364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710690" algn="l"/>
                        </a:tabLst>
                      </a:pPr>
                      <a:r>
                        <a:rPr lang="en-US" sz="1400" b="1" kern="1200" dirty="0" smtClean="0"/>
                        <a:t>Timing Options</a:t>
                      </a:r>
                      <a:endParaRPr lang="en-US" sz="1400" b="1" kern="1200" dirty="0" smtClean="0">
                        <a:solidFill>
                          <a:schemeClr val="dk1"/>
                        </a:solidFill>
                        <a:latin typeface="Calibri"/>
                        <a:ea typeface="MS P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/>
                        <a:buChar char="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kern="1200" dirty="0"/>
                        <a:t>External input/output BITS station clock interfaces (RJ-45 and BNC connectors)</a:t>
                      </a:r>
                    </a:p>
                    <a:p>
                      <a:pPr marL="342900" marR="0" lvl="0" indent="-34290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/>
                        <a:buChar char="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kern="1200" dirty="0"/>
                        <a:t>Adaptive clock recovery (per E1)</a:t>
                      </a:r>
                    </a:p>
                    <a:p>
                      <a:pPr marL="342900" marR="0" lvl="0" indent="-34290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/>
                        <a:buChar char="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kern="1200" dirty="0"/>
                        <a:t>System Clock from STM-1/E1, GbE (Sync-E), external clock input or remote CPE E1 service  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228600" lvl="0" indent="-34290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400" kern="1200" dirty="0"/>
                        <a:t>Flexibility to support different clock synchronization schemes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Gmux-2000 vs. IPmux-155L Comparison Table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362365" y="1230383"/>
          <a:ext cx="8435675" cy="54559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52524"/>
                <a:gridCol w="2792091"/>
                <a:gridCol w="3191060"/>
              </a:tblGrid>
              <a:tr h="27947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Feature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Gmux-2000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IPmux-155L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5618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E1/T1</a:t>
                      </a:r>
                      <a:r>
                        <a:rPr lang="en-US" sz="1600" baseline="0" dirty="0" smtClean="0"/>
                        <a:t> ports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196 x</a:t>
                      </a:r>
                      <a:r>
                        <a:rPr lang="en-US" sz="1600" baseline="0" dirty="0" smtClean="0"/>
                        <a:t> E1/T1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32 x E1  </a:t>
                      </a:r>
                      <a:endParaRPr lang="en-US" sz="16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5618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GbE ports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2+2 (SFP)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 (Combo)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5618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Ch. STM-1/OC-3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 (ver. 4.0)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1+1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3565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Ch.T3</a:t>
                      </a:r>
                      <a:r>
                        <a:rPr lang="en-US" sz="1600" baseline="0" dirty="0" smtClean="0"/>
                        <a:t> ports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None*</a:t>
                      </a:r>
                    </a:p>
                    <a:p>
                      <a:pPr algn="ctr"/>
                      <a:r>
                        <a:rPr lang="en-US" sz="1200" dirty="0" smtClean="0">
                          <a:latin typeface="+mj-lt"/>
                          <a:cs typeface="Arial" pitchFamily="34" charset="0"/>
                        </a:rPr>
                        <a:t>(*T3 supported via </a:t>
                      </a:r>
                      <a:r>
                        <a:rPr lang="en-US" sz="1200" dirty="0" err="1" smtClean="0">
                          <a:latin typeface="+mj-lt"/>
                          <a:cs typeface="Arial" pitchFamily="34" charset="0"/>
                        </a:rPr>
                        <a:t>MiRIC</a:t>
                      </a:r>
                      <a:r>
                        <a:rPr lang="en-US" sz="1200" dirty="0" smtClean="0">
                          <a:latin typeface="+mj-lt"/>
                          <a:cs typeface="Arial" pitchFamily="34" charset="0"/>
                        </a:rPr>
                        <a:t>/</a:t>
                      </a:r>
                      <a:r>
                        <a:rPr lang="en-US" sz="1200" dirty="0" err="1" smtClean="0">
                          <a:latin typeface="+mj-lt"/>
                          <a:cs typeface="Arial" pitchFamily="34" charset="0"/>
                        </a:rPr>
                        <a:t>MiTOP</a:t>
                      </a:r>
                      <a:r>
                        <a:rPr lang="en-US" sz="1200" dirty="0" smtClean="0">
                          <a:latin typeface="+mj-lt"/>
                          <a:cs typeface="Arial" pitchFamily="34" charset="0"/>
                        </a:rPr>
                        <a:t>; full integration with</a:t>
                      </a:r>
                      <a:r>
                        <a:rPr lang="en-US" sz="1200" baseline="0" dirty="0" smtClean="0">
                          <a:latin typeface="+mj-lt"/>
                          <a:cs typeface="Arial" pitchFamily="34" charset="0"/>
                        </a:rPr>
                        <a:t> </a:t>
                      </a:r>
                      <a:r>
                        <a:rPr lang="en-US" sz="1200" dirty="0" smtClean="0">
                          <a:latin typeface="+mj-lt"/>
                          <a:cs typeface="Arial" pitchFamily="34" charset="0"/>
                        </a:rPr>
                        <a:t>MiRIC-T3(FE)</a:t>
                      </a:r>
                      <a:r>
                        <a:rPr lang="en-US" sz="1200" baseline="0" dirty="0" smtClean="0">
                          <a:latin typeface="+mj-lt"/>
                          <a:cs typeface="Arial" pitchFamily="34" charset="0"/>
                        </a:rPr>
                        <a:t> </a:t>
                      </a:r>
                      <a:r>
                        <a:rPr lang="en-US" sz="1200" dirty="0" smtClean="0">
                          <a:latin typeface="+mj-lt"/>
                          <a:cs typeface="Arial" pitchFamily="34" charset="0"/>
                        </a:rPr>
                        <a:t>v2.5)</a:t>
                      </a:r>
                      <a:endParaRPr lang="en-US" sz="1200" dirty="0"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5618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FE user port</a:t>
                      </a:r>
                      <a:r>
                        <a:rPr lang="en-US" sz="1600" baseline="0" dirty="0" smtClean="0"/>
                        <a:t> aggregation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None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32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6257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LAG (802.3ad)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+ </a:t>
                      </a:r>
                    </a:p>
                    <a:p>
                      <a:pPr algn="ctr"/>
                      <a:r>
                        <a:rPr lang="en-US" sz="1200" dirty="0" smtClean="0"/>
                        <a:t>(between</a:t>
                      </a:r>
                      <a:r>
                        <a:rPr lang="en-US" sz="1200" baseline="0" dirty="0" smtClean="0"/>
                        <a:t> ports/modules, </a:t>
                      </a:r>
                    </a:p>
                    <a:p>
                      <a:pPr algn="ctr"/>
                      <a:r>
                        <a:rPr lang="en-US" sz="1200" baseline="0" dirty="0" smtClean="0"/>
                        <a:t>without LACP)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+ </a:t>
                      </a:r>
                    </a:p>
                    <a:p>
                      <a:pPr algn="ctr"/>
                      <a:r>
                        <a:rPr lang="en-US" sz="1200" dirty="0" smtClean="0"/>
                        <a:t>(with/without LACP</a:t>
                      </a:r>
                      <a:r>
                        <a:rPr lang="en-US" sz="1200" baseline="0" dirty="0" smtClean="0"/>
                        <a:t>)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4249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Hardware</a:t>
                      </a:r>
                      <a:r>
                        <a:rPr lang="en-US" sz="1600" baseline="0" dirty="0" smtClean="0"/>
                        <a:t> Redundancy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Full (all HW modules can be protected)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Partial (PS &amp; fan</a:t>
                      </a:r>
                      <a:r>
                        <a:rPr lang="en-US" sz="1600" baseline="0" dirty="0" smtClean="0"/>
                        <a:t> hot swap)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4249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CESoPSN/</a:t>
                      </a:r>
                      <a:r>
                        <a:rPr lang="en-US" sz="1600" baseline="0" dirty="0" smtClean="0"/>
                        <a:t>SAToP/</a:t>
                      </a:r>
                      <a:r>
                        <a:rPr lang="en-US" sz="1600" baseline="0" dirty="0" err="1" smtClean="0"/>
                        <a:t>TDMoIP</a:t>
                      </a:r>
                      <a:r>
                        <a:rPr lang="en-US" sz="1600" baseline="0" dirty="0" smtClean="0"/>
                        <a:t>/ </a:t>
                      </a:r>
                      <a:r>
                        <a:rPr lang="en-US" sz="1600" baseline="0" dirty="0" err="1" smtClean="0"/>
                        <a:t>CESoETH</a:t>
                      </a:r>
                      <a:r>
                        <a:rPr lang="en-US" sz="1600" baseline="0" dirty="0" smtClean="0"/>
                        <a:t> encapsulations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+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+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9592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RV-EMS,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RV-SC/TDMOIP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+</a:t>
                      </a:r>
                    </a:p>
                    <a:p>
                      <a:pPr algn="ctr"/>
                      <a:r>
                        <a:rPr lang="en-US" sz="1200" dirty="0" smtClean="0"/>
                        <a:t>(RV-EMS: basic shelf view)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+ </a:t>
                      </a:r>
                      <a:endParaRPr lang="en-US" sz="16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5618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SSH, RADIUS, SNMPv3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+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+ (except SSH)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5618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Chassis</a:t>
                      </a:r>
                      <a:r>
                        <a:rPr lang="en-US" sz="1600" baseline="0" dirty="0" smtClean="0"/>
                        <a:t> dimensions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6U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1U (SDH) / 2U (E1)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83119" tIns="41559" rIns="83119" bIns="41559"/>
          <a:lstStyle/>
          <a:p>
            <a:r>
              <a:rPr lang="en-US" dirty="0" smtClean="0"/>
              <a:t>What is TDM Pseudowire?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35013" y="1436157"/>
            <a:ext cx="7124700" cy="2665943"/>
          </a:xfrm>
        </p:spPr>
        <p:txBody>
          <a:bodyPr lIns="83119" tIns="41559" rIns="83119" bIns="41559"/>
          <a:lstStyle/>
          <a:p>
            <a:r>
              <a:rPr lang="en-US" dirty="0" smtClean="0"/>
              <a:t>Pseudo = Simulated, Seemingly</a:t>
            </a:r>
          </a:p>
          <a:p>
            <a:r>
              <a:rPr lang="en-US" dirty="0" smtClean="0"/>
              <a:t>Protocol for extending TDM circuits over Packet Switched Networks (PSN)</a:t>
            </a:r>
          </a:p>
          <a:p>
            <a:r>
              <a:rPr lang="en-US" dirty="0" smtClean="0"/>
              <a:t>The PSN can be ETH, IP or MPLS</a:t>
            </a:r>
          </a:p>
          <a:p>
            <a:r>
              <a:rPr lang="en-US" dirty="0" smtClean="0"/>
              <a:t>Supports voice, data and video</a:t>
            </a:r>
          </a:p>
          <a:p>
            <a:r>
              <a:rPr lang="en-US" dirty="0" smtClean="0"/>
              <a:t>Provides a transparent tunnel through the PSN</a:t>
            </a:r>
          </a:p>
          <a:p>
            <a:r>
              <a:rPr lang="en-US" dirty="0" smtClean="0"/>
              <a:t>Provides clock distribution and synchronization over PSN</a:t>
            </a:r>
          </a:p>
        </p:txBody>
      </p:sp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5994596" y="5261952"/>
            <a:ext cx="142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100584" tIns="50292" rIns="100584" bIns="5029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1428946" y="5261952"/>
            <a:ext cx="142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100584" tIns="50292" rIns="100584" bIns="5029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7" name="Picture 7" descr="rou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86234" y="5074627"/>
            <a:ext cx="4873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159057" y="4780529"/>
            <a:ext cx="412993" cy="347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518" tIns="50260" rIns="100518" bIns="5026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AU" sz="1600" b="0" dirty="0" smtClean="0">
                <a:solidFill>
                  <a:prstClr val="black"/>
                </a:solidFill>
                <a:latin typeface="Calibri"/>
                <a:cs typeface="+mn-cs"/>
              </a:rPr>
              <a:t>CE</a:t>
            </a:r>
            <a:endParaRPr lang="en-AU" sz="1600" b="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 rot="5400000">
            <a:off x="4127696" y="3863365"/>
            <a:ext cx="604837" cy="2770188"/>
          </a:xfrm>
          <a:prstGeom prst="can">
            <a:avLst>
              <a:gd name="adj" fmla="val 63145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vert="eaVert" lIns="100584" tIns="50292" rIns="100584" bIns="50292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 rot="5400000">
            <a:off x="4321371" y="3766528"/>
            <a:ext cx="192087" cy="2690812"/>
          </a:xfrm>
          <a:prstGeom prst="can">
            <a:avLst>
              <a:gd name="adj" fmla="val 75230"/>
            </a:avLst>
          </a:prstGeom>
          <a:solidFill>
            <a:srgbClr val="0066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vert="eaVert" lIns="91431" tIns="45715" rIns="91431" bIns="45715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050" b="0" dirty="0" smtClean="0">
                <a:solidFill>
                  <a:prstClr val="white"/>
                </a:solidFill>
                <a:latin typeface="Arial Unicode MS" pitchFamily="34" charset="-128"/>
                <a:cs typeface="+mn-cs"/>
              </a:rPr>
              <a:t>PW Tunnel  </a:t>
            </a:r>
            <a:r>
              <a:rPr lang="en-US" sz="1050" b="0" dirty="0">
                <a:solidFill>
                  <a:prstClr val="white"/>
                </a:solidFill>
                <a:latin typeface="Arial Unicode MS" pitchFamily="34" charset="-128"/>
                <a:cs typeface="+mn-cs"/>
              </a:rPr>
              <a:t>#1</a:t>
            </a: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 rot="5400000">
            <a:off x="4326927" y="4045134"/>
            <a:ext cx="182563" cy="2686050"/>
          </a:xfrm>
          <a:prstGeom prst="can">
            <a:avLst>
              <a:gd name="adj" fmla="val 79014"/>
            </a:avLst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vert="eaVert" lIns="91431" tIns="45715" rIns="91431" bIns="45715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050" b="0" dirty="0" smtClean="0">
                <a:solidFill>
                  <a:prstClr val="white"/>
                </a:solidFill>
                <a:latin typeface="Arial Unicode MS" pitchFamily="34" charset="-128"/>
                <a:cs typeface="+mn-cs"/>
              </a:rPr>
              <a:t>PW Tunnel  </a:t>
            </a:r>
            <a:r>
              <a:rPr lang="en-US" sz="1050" b="0" dirty="0">
                <a:solidFill>
                  <a:prstClr val="white"/>
                </a:solidFill>
                <a:latin typeface="Arial Unicode MS" pitchFamily="34" charset="-128"/>
                <a:cs typeface="+mn-cs"/>
              </a:rPr>
              <a:t>#2</a:t>
            </a:r>
          </a:p>
        </p:txBody>
      </p:sp>
      <p:pic>
        <p:nvPicPr>
          <p:cNvPr id="12" name="Picture 12" descr="rou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634" y="5087327"/>
            <a:ext cx="48736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3" descr="accsd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2234" y="5074627"/>
            <a:ext cx="60642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4" descr="accsd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72521" y="5074627"/>
            <a:ext cx="604838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7286207" y="4778126"/>
            <a:ext cx="412993" cy="347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518" tIns="50260" rIns="100518" bIns="5026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AU" sz="1600" b="0" dirty="0" smtClean="0">
                <a:solidFill>
                  <a:prstClr val="black"/>
                </a:solidFill>
                <a:latin typeface="Calibri"/>
                <a:cs typeface="+mn-cs"/>
              </a:rPr>
              <a:t>CE</a:t>
            </a:r>
            <a:endParaRPr lang="en-AU" sz="1600" b="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1659988" y="4971271"/>
            <a:ext cx="770043" cy="51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518" tIns="50260" rIns="100518" bIns="50260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AU" sz="1800" dirty="0">
                <a:solidFill>
                  <a:prstClr val="black"/>
                </a:solidFill>
                <a:latin typeface="Calibri"/>
                <a:cs typeface="+mn-cs"/>
              </a:rPr>
              <a:t>TDM</a:t>
            </a:r>
            <a:endParaRPr lang="en-AU" sz="1600" dirty="0">
              <a:solidFill>
                <a:prstClr val="black"/>
              </a:solidFill>
              <a:latin typeface="Calibri"/>
              <a:cs typeface="+mn-cs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AU" sz="900" b="0" dirty="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1277946" y="5997639"/>
            <a:ext cx="1422400" cy="0"/>
          </a:xfrm>
          <a:prstGeom prst="line">
            <a:avLst/>
          </a:prstGeom>
          <a:noFill/>
          <a:ln w="19050">
            <a:solidFill>
              <a:schemeClr val="accent1"/>
            </a:solidFill>
            <a:prstDash val="solid"/>
            <a:round/>
            <a:headEnd type="triangle" w="med" len="med"/>
            <a:tailEnd type="triangle" w="med" len="med"/>
          </a:ln>
        </p:spPr>
        <p:txBody>
          <a:bodyPr lIns="100584" tIns="50292" rIns="100584" bIns="50292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srgbClr val="0000FF"/>
              </a:solidFill>
              <a:latin typeface="Calibri"/>
              <a:cs typeface="+mn-cs"/>
            </a:endParaRPr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2865446" y="5997639"/>
            <a:ext cx="2984500" cy="0"/>
          </a:xfrm>
          <a:prstGeom prst="line">
            <a:avLst/>
          </a:prstGeom>
          <a:noFill/>
          <a:ln w="19050">
            <a:solidFill>
              <a:srgbClr val="0000FF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 lIns="100584" tIns="50292" rIns="100584" bIns="50292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srgbClr val="0000FF"/>
              </a:solidFill>
              <a:latin typeface="Calibri"/>
              <a:cs typeface="+mn-cs"/>
            </a:endParaRPr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6015046" y="5997639"/>
            <a:ext cx="1397000" cy="0"/>
          </a:xfrm>
          <a:prstGeom prst="line">
            <a:avLst/>
          </a:prstGeom>
          <a:noFill/>
          <a:ln w="19050">
            <a:solidFill>
              <a:schemeClr val="accent1"/>
            </a:solidFill>
            <a:prstDash val="solid"/>
            <a:round/>
            <a:headEnd type="triangle" w="med" len="med"/>
            <a:tailEnd type="triangle" w="med" len="med"/>
          </a:ln>
        </p:spPr>
        <p:txBody>
          <a:bodyPr lIns="100584" tIns="50292" rIns="100584" bIns="50292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srgbClr val="0000FF"/>
              </a:solidFill>
              <a:latin typeface="Calibri"/>
              <a:cs typeface="+mn-cs"/>
            </a:endParaRP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1221904" y="5664338"/>
            <a:ext cx="1575088" cy="378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518" tIns="50260" rIns="100518" bIns="5026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AU" sz="1800" dirty="0" smtClean="0">
                <a:solidFill>
                  <a:srgbClr val="C00000"/>
                </a:solidFill>
                <a:latin typeface="Calibri"/>
                <a:cs typeface="+mn-cs"/>
              </a:rPr>
              <a:t>Legacy Service</a:t>
            </a:r>
            <a:endParaRPr lang="en-AU" sz="1800" dirty="0">
              <a:solidFill>
                <a:srgbClr val="C00000"/>
              </a:solidFill>
              <a:latin typeface="Calibri"/>
              <a:cs typeface="+mn-cs"/>
            </a:endParaRPr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3254899" y="5658934"/>
            <a:ext cx="2349805" cy="378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518" tIns="50260" rIns="100518" bIns="50260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AU" sz="1800" dirty="0" err="1" smtClean="0">
                <a:solidFill>
                  <a:srgbClr val="0000FF"/>
                </a:solidFill>
                <a:latin typeface="Calibri"/>
                <a:cs typeface="+mn-cs"/>
              </a:rPr>
              <a:t>Pseudowire</a:t>
            </a:r>
            <a:r>
              <a:rPr lang="en-AU" sz="1800" dirty="0" smtClean="0">
                <a:solidFill>
                  <a:srgbClr val="0000FF"/>
                </a:solidFill>
                <a:latin typeface="Calibri"/>
                <a:cs typeface="+mn-cs"/>
              </a:rPr>
              <a:t> Emulation</a:t>
            </a:r>
            <a:endParaRPr lang="en-AU" sz="1800" dirty="0">
              <a:solidFill>
                <a:srgbClr val="0000FF"/>
              </a:solidFill>
              <a:latin typeface="Calibri"/>
              <a:cs typeface="+mn-cs"/>
            </a:endParaRPr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5904677" y="5676864"/>
            <a:ext cx="1984270" cy="378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518" tIns="50260" rIns="100518" bIns="5026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AU" sz="1800" dirty="0" smtClean="0">
                <a:solidFill>
                  <a:srgbClr val="C00000"/>
                </a:solidFill>
                <a:latin typeface="Calibri"/>
                <a:cs typeface="+mn-cs"/>
              </a:rPr>
              <a:t>Legacy Service</a:t>
            </a:r>
            <a:endParaRPr lang="en-AU" sz="1800" dirty="0">
              <a:solidFill>
                <a:srgbClr val="C00000"/>
              </a:solidFill>
              <a:latin typeface="Calibri"/>
              <a:cs typeface="+mn-cs"/>
            </a:endParaRPr>
          </a:p>
        </p:txBody>
      </p:sp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2539653" y="4511667"/>
            <a:ext cx="36972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AU" dirty="0" smtClean="0">
                <a:solidFill>
                  <a:prstClr val="black"/>
                </a:solidFill>
                <a:latin typeface="Calibri"/>
                <a:cs typeface="+mn-cs"/>
              </a:rPr>
              <a:t>PSN</a:t>
            </a:r>
            <a:endParaRPr lang="en-A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6330461" y="4971271"/>
            <a:ext cx="770043" cy="378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518" tIns="50260" rIns="100518" bIns="50260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AU" sz="1800" dirty="0" smtClean="0">
                <a:solidFill>
                  <a:prstClr val="black"/>
                </a:solidFill>
                <a:latin typeface="Calibri"/>
                <a:cs typeface="+mn-cs"/>
              </a:rPr>
              <a:t>TDM</a:t>
            </a:r>
            <a:endParaRPr lang="en-AU" sz="16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4" name="Rectangle 15"/>
          <p:cNvSpPr>
            <a:spLocks noChangeArrowheads="1"/>
          </p:cNvSpPr>
          <p:nvPr/>
        </p:nvSpPr>
        <p:spPr bwMode="auto">
          <a:xfrm>
            <a:off x="5744279" y="4760196"/>
            <a:ext cx="514688" cy="347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518" tIns="50260" rIns="100518" bIns="5026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AU" sz="1600" b="0" dirty="0" smtClean="0">
                <a:solidFill>
                  <a:prstClr val="black"/>
                </a:solidFill>
                <a:latin typeface="Calibri"/>
                <a:cs typeface="+mn-cs"/>
              </a:rPr>
              <a:t>GW</a:t>
            </a:r>
            <a:endParaRPr lang="en-AU" sz="1600" b="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6" name="Rectangle 15"/>
          <p:cNvSpPr>
            <a:spLocks noChangeArrowheads="1"/>
          </p:cNvSpPr>
          <p:nvPr/>
        </p:nvSpPr>
        <p:spPr bwMode="auto">
          <a:xfrm>
            <a:off x="2579737" y="4751231"/>
            <a:ext cx="514688" cy="347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518" tIns="50260" rIns="100518" bIns="5026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AU" sz="1600" b="0" dirty="0" smtClean="0">
                <a:solidFill>
                  <a:prstClr val="black"/>
                </a:solidFill>
                <a:latin typeface="Calibri"/>
                <a:cs typeface="+mn-cs"/>
              </a:rPr>
              <a:t>GW</a:t>
            </a:r>
            <a:endParaRPr lang="en-AU" sz="1600" b="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IPmux-155L </a:t>
            </a:r>
            <a:r>
              <a:rPr lang="en-US" dirty="0"/>
              <a:t>Ordering Information</a:t>
            </a:r>
          </a:p>
        </p:txBody>
      </p:sp>
      <p:graphicFrame>
        <p:nvGraphicFramePr>
          <p:cNvPr id="2963459" name="Group 3"/>
          <p:cNvGraphicFramePr>
            <a:graphicFrameLocks noGrp="1"/>
          </p:cNvGraphicFramePr>
          <p:nvPr/>
        </p:nvGraphicFramePr>
        <p:xfrm>
          <a:off x="481944" y="1696457"/>
          <a:ext cx="8519552" cy="4346353"/>
        </p:xfrm>
        <a:graphic>
          <a:graphicData uri="http://schemas.openxmlformats.org/drawingml/2006/table">
            <a:tbl>
              <a:tblPr firstRow="1">
                <a:tableStyleId>{93296810-A885-4BE3-A3E7-6D5BEEA58F35}</a:tableStyleId>
              </a:tblPr>
              <a:tblGrid>
                <a:gridCol w="1572487"/>
                <a:gridCol w="1828800"/>
                <a:gridCol w="1318161"/>
                <a:gridCol w="3800104"/>
              </a:tblGrid>
              <a:tr h="1893587">
                <a:tc>
                  <a:txBody>
                    <a:bodyPr/>
                    <a:lstStyle/>
                    <a:p>
                      <a:pPr marL="53975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TDM Interface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53975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TDM</a:t>
                      </a:r>
                    </a:p>
                    <a:p>
                      <a:pPr marL="53975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Framing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53975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Fast Ethernet Ports </a:t>
                      </a:r>
                    </a:p>
                    <a:p>
                      <a:pPr marL="53975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(in addition to default 4xGE)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53975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Standard Configurations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</a:tr>
              <a:tr h="506943">
                <a:tc rowSpan="3">
                  <a:txBody>
                    <a:bodyPr/>
                    <a:lstStyle/>
                    <a:p>
                      <a:pPr marL="17145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 smtClean="0"/>
                        <a:t>Channelized</a:t>
                      </a:r>
                      <a:r>
                        <a:rPr lang="en-US" sz="1600" u="none" strike="noStrike" baseline="0" dirty="0" smtClean="0"/>
                        <a:t> </a:t>
                      </a:r>
                      <a:r>
                        <a:rPr lang="en-US" sz="1600" u="none" strike="noStrike" dirty="0" smtClean="0"/>
                        <a:t>STM-1</a:t>
                      </a:r>
                    </a:p>
                    <a:p>
                      <a:pPr marL="17145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 smtClean="0"/>
                        <a:t>(1+1, SFP</a:t>
                      </a:r>
                      <a:r>
                        <a:rPr lang="en-US" sz="1600" u="none" strike="noStrike" baseline="0" dirty="0" smtClean="0"/>
                        <a:t> slots</a:t>
                      </a:r>
                      <a:r>
                        <a:rPr lang="en-US" sz="1600" u="none" strike="noStrike" dirty="0" smtClean="0"/>
                        <a:t>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7145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 smtClean="0"/>
                        <a:t>Framed VC-12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7145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/>
                        <a:t>None</a:t>
                      </a:r>
                      <a:endParaRPr lang="en-US" sz="16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7145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/>
                        <a:t>IPMUX-155L/ACR/N/FR/NULL/4N</a:t>
                      </a:r>
                      <a:endParaRPr lang="en-US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83594">
                <a:tc vMerge="1">
                  <a:txBody>
                    <a:bodyPr/>
                    <a:lstStyle/>
                    <a:p>
                      <a:pPr marL="171450" indent="0"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171450" indent="0" algn="ctr" fontAlgn="b"/>
                      <a:r>
                        <a:rPr lang="en-US" sz="1600" u="none" strike="noStrike" dirty="0" smtClean="0"/>
                        <a:t>Unframed VC-12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71450" indent="0" algn="ctr" fontAlgn="b"/>
                      <a:r>
                        <a:rPr lang="en-US" sz="1600" u="none" strike="noStrike" dirty="0" smtClean="0"/>
                        <a:t>None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/>
                        <a:t>IPMUX-155L/ACR/N/UNFR/NULL/4N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5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 smtClean="0"/>
                        <a:t>32 SFP slots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7145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/>
                        <a:t>IPMUX-155L/ACR/N/UNFR/NULL/4N/32N</a:t>
                      </a: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523">
                <a:tc rowSpan="3">
                  <a:txBody>
                    <a:bodyPr/>
                    <a:lstStyle/>
                    <a:p>
                      <a:pPr marL="17145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 smtClean="0"/>
                        <a:t>32</a:t>
                      </a:r>
                      <a:r>
                        <a:rPr lang="en-US" sz="1600" u="none" strike="noStrike" baseline="0" dirty="0" smtClean="0"/>
                        <a:t> x E1</a:t>
                      </a:r>
                    </a:p>
                    <a:p>
                      <a:pPr marL="17145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baseline="0" dirty="0" smtClean="0"/>
                        <a:t>(balanced RJ-45)</a:t>
                      </a:r>
                      <a:endParaRPr lang="en-US" sz="1600" u="none" strike="noStrike" dirty="0" smtClean="0"/>
                    </a:p>
                    <a:p>
                      <a:pPr marL="171450" indent="0"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marL="171450" indent="0" algn="ctr" fontAlgn="b"/>
                      <a:r>
                        <a:rPr lang="en-US" sz="1600" u="none" strike="noStrike" dirty="0" smtClean="0"/>
                        <a:t>Framed</a:t>
                      </a:r>
                      <a:r>
                        <a:rPr lang="en-US" sz="1600" u="none" strike="noStrike" baseline="0" dirty="0" smtClean="0"/>
                        <a:t> &amp; </a:t>
                      </a:r>
                      <a:r>
                        <a:rPr lang="en-US" sz="1600" u="none" strike="noStrike" dirty="0" err="1" smtClean="0"/>
                        <a:t>Unfr</a:t>
                      </a:r>
                      <a:r>
                        <a:rPr lang="en-US" sz="1600" u="none" strike="noStrike" dirty="0" smtClean="0"/>
                        <a:t>. E1 (user configurable)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7145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 smtClean="0"/>
                        <a:t>None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/>
                        <a:t>IPMUX-155L/ACR/NULL/32E1/4N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5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 smtClean="0"/>
                        <a:t>32 SFP slots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/>
                        <a:t>IPMUX-155L/ACR/NULL/32E1/4N/32N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5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 smtClean="0"/>
                        <a:t>32</a:t>
                      </a:r>
                      <a:r>
                        <a:rPr lang="en-US" sz="1600" u="none" strike="noStrike" baseline="0" dirty="0" smtClean="0"/>
                        <a:t> UTP</a:t>
                      </a:r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7145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/>
                        <a:t>IPMUX-155L/ACR/NULL/32E1/4N/32UTP</a:t>
                      </a: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6" name="Content Placeholder 36"/>
          <p:cNvSpPr>
            <a:spLocks noGrp="1"/>
          </p:cNvSpPr>
          <p:nvPr>
            <p:ph type="body" sz="quarter" idx="10"/>
          </p:nvPr>
        </p:nvSpPr>
        <p:spPr>
          <a:xfrm>
            <a:off x="419246" y="1176169"/>
            <a:ext cx="7124700" cy="5063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00FF"/>
                </a:solidFill>
              </a:rPr>
              <a:t>Standard configuration options: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9389" y="6008912"/>
            <a:ext cx="7124700" cy="72439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5425" marR="0" lvl="0" indent="-225425" algn="l" defTabSz="1004888" rtl="0" eaLnBrk="1" fontAlgn="base" latinLnBrk="0" hangingPunct="1">
              <a:lnSpc>
                <a:spcPct val="110000"/>
              </a:lnSpc>
              <a:spcBef>
                <a:spcPts val="275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of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above configurations include two AC power supply modules (incl. </a:t>
            </a:r>
            <a:r>
              <a:rPr lang="en-US" sz="1800" b="0" kern="0" dirty="0" smtClean="0">
                <a:solidFill>
                  <a:srgbClr val="000000"/>
                </a:solidFill>
                <a:latin typeface="+mn-lt"/>
                <a:cs typeface="+mn-cs"/>
              </a:rPr>
              <a:t>fans), and four combo GE network ports (UTP + SFP slot)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39079" y="2318991"/>
            <a:ext cx="6273350" cy="1785453"/>
          </a:xfrm>
        </p:spPr>
        <p:txBody>
          <a:bodyPr/>
          <a:lstStyle/>
          <a:p>
            <a:r>
              <a:rPr lang="en-US" sz="4800" dirty="0" smtClean="0"/>
              <a:t>IPmux-L Product Family</a:t>
            </a:r>
            <a:br>
              <a:rPr lang="en-US" sz="4800" dirty="0" smtClean="0"/>
            </a:br>
            <a:r>
              <a:rPr lang="en-US" sz="4800" dirty="0" smtClean="0"/>
              <a:t>Common Features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3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TDM Pseudowire</a:t>
            </a:r>
            <a:endParaRPr lang="en-US" dirty="0"/>
          </a:p>
        </p:txBody>
      </p:sp>
      <p:sp>
        <p:nvSpPr>
          <p:cNvPr id="28835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0011" y="1005445"/>
            <a:ext cx="8534400" cy="445720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10000"/>
              </a:lnSpc>
              <a:spcBef>
                <a:spcPts val="600"/>
              </a:spcBef>
              <a:defRPr/>
            </a:pPr>
            <a:r>
              <a:rPr lang="en-US" sz="2200" dirty="0">
                <a:solidFill>
                  <a:srgbClr val="000000"/>
                </a:solidFill>
              </a:rPr>
              <a:t>TDM Service</a:t>
            </a:r>
          </a:p>
          <a:p>
            <a:pPr lvl="1">
              <a:spcBef>
                <a:spcPts val="600"/>
              </a:spcBef>
              <a:defRPr/>
            </a:pPr>
            <a:r>
              <a:rPr lang="en-US" sz="1800" dirty="0" smtClean="0">
                <a:solidFill>
                  <a:srgbClr val="000000"/>
                </a:solidFill>
                <a:ea typeface="+mn-ea"/>
              </a:rPr>
              <a:t>4 framed or unframed E1 with CAS and CCS signaling</a:t>
            </a:r>
          </a:p>
          <a:p>
            <a:pPr lvl="1">
              <a:spcBef>
                <a:spcPts val="600"/>
              </a:spcBef>
              <a:defRPr/>
            </a:pPr>
            <a:r>
              <a:rPr lang="en-US" sz="1800" dirty="0" smtClean="0">
                <a:solidFill>
                  <a:srgbClr val="000000"/>
                </a:solidFill>
                <a:ea typeface="+mn-ea"/>
              </a:rPr>
              <a:t>Fully transparent emulation of TDM circuit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defRPr/>
            </a:pPr>
            <a:r>
              <a:rPr lang="en-US" sz="1800" dirty="0" smtClean="0">
                <a:solidFill>
                  <a:srgbClr val="000000"/>
                </a:solidFill>
                <a:ea typeface="+mn-ea"/>
              </a:rPr>
              <a:t>Conforms </a:t>
            </a:r>
            <a:r>
              <a:rPr lang="en-US" sz="1800" dirty="0">
                <a:solidFill>
                  <a:srgbClr val="000000"/>
                </a:solidFill>
                <a:ea typeface="+mn-ea"/>
              </a:rPr>
              <a:t>to G.823/4 jitter and wander requirements</a:t>
            </a:r>
          </a:p>
          <a:p>
            <a:pPr>
              <a:lnSpc>
                <a:spcPct val="150000"/>
              </a:lnSpc>
              <a:spcBef>
                <a:spcPts val="600"/>
              </a:spcBef>
              <a:defRPr/>
            </a:pPr>
            <a:r>
              <a:rPr lang="en-US" sz="2200" dirty="0" smtClean="0">
                <a:solidFill>
                  <a:srgbClr val="000000"/>
                </a:solidFill>
              </a:rPr>
              <a:t>Pseudowire Features</a:t>
            </a:r>
          </a:p>
          <a:p>
            <a:pPr lvl="1">
              <a:spcBef>
                <a:spcPts val="600"/>
              </a:spcBef>
              <a:defRPr/>
            </a:pPr>
            <a:r>
              <a:rPr lang="en-US" sz="1800" dirty="0" smtClean="0">
                <a:solidFill>
                  <a:srgbClr val="000000"/>
                </a:solidFill>
                <a:ea typeface="+mn-ea"/>
              </a:rPr>
              <a:t>Pseudowire support unframed/framed mode: SAToP, CESoPSN and TDMoIP</a:t>
            </a:r>
          </a:p>
          <a:p>
            <a:pPr lvl="1">
              <a:spcBef>
                <a:spcPts val="600"/>
              </a:spcBef>
              <a:defRPr/>
            </a:pPr>
            <a:r>
              <a:rPr lang="en-US" sz="1800" dirty="0" smtClean="0">
                <a:solidFill>
                  <a:srgbClr val="000000"/>
                </a:solidFill>
                <a:ea typeface="+mn-ea"/>
              </a:rPr>
              <a:t>Encapsulation: UDP/IP, MPLS and TDMoIP</a:t>
            </a:r>
          </a:p>
          <a:p>
            <a:pPr lvl="1">
              <a:spcBef>
                <a:spcPts val="600"/>
              </a:spcBef>
              <a:defRPr/>
            </a:pPr>
            <a:r>
              <a:rPr lang="en-US" altLang="zh-CN" sz="1800" dirty="0" smtClean="0">
                <a:solidFill>
                  <a:srgbClr val="000000"/>
                </a:solidFill>
                <a:ea typeface="+mn-ea"/>
              </a:rPr>
              <a:t>Multi-</a:t>
            </a:r>
            <a:r>
              <a:rPr lang="en-US" altLang="zh-CN" sz="1800" dirty="0" err="1" smtClean="0">
                <a:solidFill>
                  <a:srgbClr val="000000"/>
                </a:solidFill>
                <a:ea typeface="+mn-ea"/>
              </a:rPr>
              <a:t>pseudowires</a:t>
            </a:r>
            <a:r>
              <a:rPr lang="en-US" altLang="zh-CN" sz="1800" dirty="0" smtClean="0">
                <a:solidFill>
                  <a:srgbClr val="000000"/>
                </a:solidFill>
                <a:ea typeface="+mn-ea"/>
              </a:rPr>
              <a:t> support</a:t>
            </a:r>
            <a:endParaRPr lang="en-US" sz="1800" dirty="0" smtClean="0">
              <a:solidFill>
                <a:srgbClr val="000000"/>
              </a:solidFill>
              <a:ea typeface="+mn-ea"/>
            </a:endParaRPr>
          </a:p>
          <a:p>
            <a:pPr lvl="1">
              <a:spcBef>
                <a:spcPts val="600"/>
              </a:spcBef>
              <a:defRPr/>
            </a:pPr>
            <a:r>
              <a:rPr lang="en-US" sz="1800" dirty="0" smtClean="0">
                <a:solidFill>
                  <a:srgbClr val="000000"/>
                </a:solidFill>
                <a:ea typeface="+mn-ea"/>
              </a:rPr>
              <a:t>Pseudowire OAM: RAD proprietary OAM protocol </a:t>
            </a:r>
          </a:p>
          <a:p>
            <a:pPr>
              <a:lnSpc>
                <a:spcPct val="150000"/>
              </a:lnSpc>
              <a:spcBef>
                <a:spcPts val="600"/>
              </a:spcBef>
              <a:defRPr/>
            </a:pPr>
            <a:r>
              <a:rPr lang="en-US" sz="2200" dirty="0" smtClean="0">
                <a:solidFill>
                  <a:srgbClr val="000000"/>
                </a:solidFill>
              </a:rPr>
              <a:t>TDM PWE encapsulation according to MEF-8</a:t>
            </a:r>
          </a:p>
          <a:p>
            <a:pPr marL="576263" lvl="1" indent="-238125">
              <a:spcBef>
                <a:spcPts val="600"/>
              </a:spcBef>
              <a:defRPr/>
            </a:pPr>
            <a:r>
              <a:rPr lang="en-US" sz="1800" dirty="0" smtClean="0">
                <a:solidFill>
                  <a:srgbClr val="000000"/>
                </a:solidFill>
                <a:ea typeface="+mn-ea"/>
              </a:rPr>
              <a:t>Supporting efficient (smallest overhead) TDM PW encapsulation over Metro Ethernet (L2) networks</a:t>
            </a:r>
          </a:p>
          <a:p>
            <a:pPr marL="576263" lvl="1" indent="-238125">
              <a:spcBef>
                <a:spcPts val="600"/>
              </a:spcBef>
              <a:defRPr/>
            </a:pPr>
            <a:r>
              <a:rPr lang="en-US" sz="1800" dirty="0" smtClean="0">
                <a:solidFill>
                  <a:srgbClr val="000000"/>
                </a:solidFill>
                <a:ea typeface="+mn-ea"/>
              </a:rPr>
              <a:t>Enhanced interoperability with remote TDM PW gateways from other vendors</a:t>
            </a:r>
          </a:p>
          <a:p>
            <a:pPr lvl="1">
              <a:spcBef>
                <a:spcPts val="1200"/>
              </a:spcBef>
              <a:buNone/>
              <a:defRPr/>
            </a:pPr>
            <a:endParaRPr lang="en-US" dirty="0" smtClean="0"/>
          </a:p>
          <a:p>
            <a:pPr>
              <a:lnSpc>
                <a:spcPct val="110000"/>
              </a:lnSpc>
            </a:pPr>
            <a:endParaRPr lang="en-US" b="1" dirty="0" smtClean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Clock Recovery and Timing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75425" y="6624638"/>
            <a:ext cx="2568575" cy="227012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	 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Slide </a:t>
            </a:r>
            <a:fld id="{AA65B87F-BEAB-42DE-B9D9-51461865F1EC}" type="slidenum">
              <a:rPr lang="en-US" sz="1200">
                <a:latin typeface="Arial" pitchFamily="34" charset="0"/>
                <a:cs typeface="Arial" pitchFamily="34" charset="0"/>
              </a:rPr>
              <a:pPr/>
              <a:t>43</a:t>
            </a:fld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876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73132" y="1371600"/>
            <a:ext cx="8382000" cy="5486400"/>
          </a:xfrm>
          <a:prstGeom prst="rect">
            <a:avLst/>
          </a:prstGeom>
        </p:spPr>
        <p:txBody>
          <a:bodyPr/>
          <a:lstStyle/>
          <a:p>
            <a:pPr marL="339725" lvl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srgbClr val="000000"/>
                </a:solidFill>
                <a:ea typeface="+mn-ea"/>
              </a:rPr>
              <a:t>TDM ports can be configured for timing as any standard TDM device:</a:t>
            </a:r>
          </a:p>
          <a:p>
            <a:pPr lvl="1">
              <a:spcBef>
                <a:spcPts val="600"/>
              </a:spcBef>
              <a:defRPr/>
            </a:pPr>
            <a:r>
              <a:rPr lang="en-US" sz="1800" dirty="0" smtClean="0">
                <a:solidFill>
                  <a:srgbClr val="000000"/>
                </a:solidFill>
                <a:ea typeface="+mn-ea"/>
              </a:rPr>
              <a:t>LBT – Loopback timing</a:t>
            </a:r>
          </a:p>
          <a:p>
            <a:pPr lvl="1">
              <a:spcBef>
                <a:spcPts val="600"/>
              </a:spcBef>
              <a:defRPr/>
            </a:pPr>
            <a:r>
              <a:rPr lang="en-US" sz="1800" dirty="0" smtClean="0">
                <a:solidFill>
                  <a:srgbClr val="000000"/>
                </a:solidFill>
                <a:ea typeface="+mn-ea"/>
              </a:rPr>
              <a:t>Internal – Using the IPmux-4L internal oscillator</a:t>
            </a:r>
          </a:p>
          <a:p>
            <a:pPr lvl="1">
              <a:spcBef>
                <a:spcPts val="600"/>
              </a:spcBef>
              <a:defRPr/>
            </a:pPr>
            <a:r>
              <a:rPr lang="en-US" sz="1800" dirty="0" smtClean="0">
                <a:solidFill>
                  <a:srgbClr val="000000"/>
                </a:solidFill>
                <a:ea typeface="+mn-ea"/>
              </a:rPr>
              <a:t>External – Using a dedicated clock port with external clock source </a:t>
            </a:r>
          </a:p>
          <a:p>
            <a:pPr marL="292100" indent="-292100">
              <a:buNone/>
            </a:pPr>
            <a:endParaRPr lang="en-US" sz="1800" b="1" dirty="0" smtClean="0"/>
          </a:p>
          <a:p>
            <a:pPr marL="292100" indent="-29210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srgbClr val="000000"/>
                </a:solidFill>
              </a:rPr>
              <a:t>Adaptive </a:t>
            </a:r>
            <a:r>
              <a:rPr lang="en-US" sz="2200" dirty="0">
                <a:solidFill>
                  <a:srgbClr val="000000"/>
                </a:solidFill>
              </a:rPr>
              <a:t>Clock </a:t>
            </a:r>
            <a:r>
              <a:rPr lang="en-US" sz="2200" dirty="0" smtClean="0">
                <a:solidFill>
                  <a:srgbClr val="000000"/>
                </a:solidFill>
              </a:rPr>
              <a:t>Recovery:</a:t>
            </a:r>
            <a:endParaRPr lang="en-US" sz="2200" dirty="0">
              <a:solidFill>
                <a:srgbClr val="000000"/>
              </a:solidFill>
            </a:endParaRPr>
          </a:p>
          <a:p>
            <a:pPr marL="625475" lvl="1" indent="-219075">
              <a:spcBef>
                <a:spcPts val="600"/>
              </a:spcBef>
              <a:defRPr/>
            </a:pPr>
            <a:r>
              <a:rPr lang="en-US" sz="1800" dirty="0">
                <a:solidFill>
                  <a:srgbClr val="000000"/>
                </a:solidFill>
                <a:ea typeface="+mn-ea"/>
              </a:rPr>
              <a:t>The remote </a:t>
            </a:r>
            <a:r>
              <a:rPr lang="en-US" sz="1800" dirty="0" smtClean="0">
                <a:solidFill>
                  <a:srgbClr val="000000"/>
                </a:solidFill>
                <a:ea typeface="+mn-ea"/>
              </a:rPr>
              <a:t>IPmux units </a:t>
            </a:r>
            <a:r>
              <a:rPr lang="en-US" sz="1800" dirty="0">
                <a:solidFill>
                  <a:srgbClr val="000000"/>
                </a:solidFill>
                <a:ea typeface="+mn-ea"/>
              </a:rPr>
              <a:t>can recover the original transmitting clock over the packet network with great accuracy</a:t>
            </a:r>
          </a:p>
          <a:p>
            <a:pPr marL="625475" lvl="1" indent="-219075">
              <a:spcBef>
                <a:spcPts val="600"/>
              </a:spcBef>
              <a:defRPr/>
            </a:pPr>
            <a:r>
              <a:rPr lang="en-US" sz="1800" dirty="0">
                <a:solidFill>
                  <a:srgbClr val="000000"/>
                </a:solidFill>
                <a:ea typeface="+mn-ea"/>
              </a:rPr>
              <a:t>Independent clock recovery mechanism per TDM port</a:t>
            </a:r>
          </a:p>
          <a:p>
            <a:pPr marL="625475" lvl="1" indent="-219075">
              <a:spcBef>
                <a:spcPts val="600"/>
              </a:spcBef>
              <a:defRPr/>
            </a:pPr>
            <a:r>
              <a:rPr lang="en-US" sz="1800" dirty="0">
                <a:solidFill>
                  <a:srgbClr val="000000"/>
                </a:solidFill>
                <a:ea typeface="+mn-ea"/>
              </a:rPr>
              <a:t>16 ppb frequency accuracy with 1 ppb/day holdover for cellular backhaul</a:t>
            </a:r>
          </a:p>
          <a:p>
            <a:pPr marL="625475" lvl="1" indent="-219075">
              <a:spcBef>
                <a:spcPts val="600"/>
              </a:spcBef>
              <a:defRPr/>
            </a:pPr>
            <a:r>
              <a:rPr lang="en-US" sz="1800" dirty="0">
                <a:solidFill>
                  <a:srgbClr val="000000"/>
                </a:solidFill>
                <a:ea typeface="+mn-ea"/>
              </a:rPr>
              <a:t>G.823/G.824 synchronization mask for high quality </a:t>
            </a:r>
            <a:r>
              <a:rPr lang="en-US" sz="1800" dirty="0" smtClean="0">
                <a:solidFill>
                  <a:srgbClr val="000000"/>
                </a:solidFill>
                <a:ea typeface="+mn-ea"/>
              </a:rPr>
              <a:t>E1 </a:t>
            </a:r>
            <a:r>
              <a:rPr lang="en-US" sz="1800" dirty="0">
                <a:solidFill>
                  <a:srgbClr val="000000"/>
                </a:solidFill>
                <a:ea typeface="+mn-ea"/>
              </a:rPr>
              <a:t>circuit</a:t>
            </a:r>
          </a:p>
          <a:p>
            <a:pPr marL="625475" lvl="1" indent="-219075">
              <a:spcBef>
                <a:spcPts val="600"/>
              </a:spcBef>
              <a:defRPr/>
            </a:pPr>
            <a:r>
              <a:rPr lang="en-US" sz="1800" dirty="0">
                <a:solidFill>
                  <a:srgbClr val="000000"/>
                </a:solidFill>
                <a:ea typeface="+mn-ea"/>
              </a:rPr>
              <a:t>G.8261 synchronization over packet networks conformant</a:t>
            </a:r>
          </a:p>
          <a:p>
            <a:pPr marL="625475" lvl="1" indent="-219075"/>
            <a:endParaRPr lang="en-US" sz="16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Switching and Bridging</a:t>
            </a:r>
          </a:p>
        </p:txBody>
      </p:sp>
      <p:sp>
        <p:nvSpPr>
          <p:cNvPr id="12291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427511" y="1671473"/>
            <a:ext cx="8234363" cy="4416425"/>
          </a:xfrm>
          <a:prstGeom prst="rect">
            <a:avLst/>
          </a:prstGeom>
        </p:spPr>
        <p:txBody>
          <a:bodyPr/>
          <a:lstStyle/>
          <a:p>
            <a:r>
              <a:rPr lang="en-US" sz="2000" dirty="0" smtClean="0"/>
              <a:t>Operation modes:</a:t>
            </a:r>
          </a:p>
          <a:p>
            <a:pPr lvl="1"/>
            <a:r>
              <a:rPr lang="en-US" sz="2000" dirty="0" smtClean="0"/>
              <a:t>VLAN-unaware bridging</a:t>
            </a:r>
          </a:p>
          <a:p>
            <a:pPr lvl="1"/>
            <a:r>
              <a:rPr lang="en-US" sz="2000" dirty="0" smtClean="0"/>
              <a:t>VLAN-aware bridging (802.1Q and 802.1p)</a:t>
            </a:r>
          </a:p>
          <a:p>
            <a:pPr>
              <a:spcBef>
                <a:spcPct val="30000"/>
              </a:spcBef>
            </a:pPr>
            <a:r>
              <a:rPr lang="en-US" sz="2000" dirty="0" smtClean="0"/>
              <a:t>VLAN stacking, Q-in-Q – limited for Egress port </a:t>
            </a:r>
          </a:p>
          <a:p>
            <a:pPr>
              <a:spcBef>
                <a:spcPct val="30000"/>
              </a:spcBef>
            </a:pPr>
            <a:r>
              <a:rPr lang="en-US" sz="2000" dirty="0" smtClean="0"/>
              <a:t>3 X Ethernet wire speed + TDMoIP non-blocking switching capacity</a:t>
            </a:r>
          </a:p>
          <a:p>
            <a:pPr>
              <a:spcBef>
                <a:spcPct val="30000"/>
              </a:spcBef>
            </a:pPr>
            <a:r>
              <a:rPr lang="en-US" sz="2000" dirty="0" smtClean="0"/>
              <a:t>Egress and ingress rate limiting</a:t>
            </a:r>
          </a:p>
          <a:p>
            <a:r>
              <a:rPr lang="en-US" sz="2000" dirty="0" smtClean="0"/>
              <a:t>MAC table size: 1024</a:t>
            </a:r>
          </a:p>
          <a:p>
            <a:r>
              <a:rPr lang="en-US" sz="2000" dirty="0" smtClean="0"/>
              <a:t>Static and/or dynamic learning</a:t>
            </a:r>
          </a:p>
          <a:p>
            <a:r>
              <a:rPr lang="en-US" sz="2000" dirty="0" smtClean="0"/>
              <a:t>Frame support up to 2048 bytes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>
                <a:ea typeface="MS PGothic" pitchFamily="34" charset="-128"/>
              </a:rPr>
              <a:t>PWE OAM Connectivity Verification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747713" y="1623023"/>
            <a:ext cx="7124700" cy="3025176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b="1" dirty="0" smtClean="0">
                <a:solidFill>
                  <a:srgbClr val="0000FF"/>
                </a:solidFill>
              </a:rPr>
              <a:t>Challenge:</a:t>
            </a:r>
          </a:p>
          <a:p>
            <a:pPr eaLnBrk="1" hangingPunct="1"/>
            <a:r>
              <a:rPr lang="en-US" sz="1800" dirty="0" smtClean="0"/>
              <a:t>Packet-switched networks have no inherent connectivity verification mechanisms between two endpoints</a:t>
            </a:r>
          </a:p>
          <a:p>
            <a:pPr eaLnBrk="1" hangingPunct="1"/>
            <a:endParaRPr lang="en-US" sz="1800" dirty="0" smtClean="0"/>
          </a:p>
          <a:p>
            <a:pPr eaLnBrk="1" hangingPunct="1">
              <a:buFontTx/>
              <a:buNone/>
            </a:pPr>
            <a:r>
              <a:rPr lang="en-US" sz="2000" b="1" dirty="0" smtClean="0">
                <a:solidFill>
                  <a:srgbClr val="0000FF"/>
                </a:solidFill>
              </a:rPr>
              <a:t>Solution: </a:t>
            </a:r>
          </a:p>
          <a:p>
            <a:pPr eaLnBrk="1" hangingPunct="1"/>
            <a:r>
              <a:rPr lang="en-US" sz="1800" dirty="0" smtClean="0"/>
              <a:t>Provide path fault detection for an emulated PW over PSN</a:t>
            </a:r>
          </a:p>
          <a:p>
            <a:pPr eaLnBrk="1" hangingPunct="1"/>
            <a:r>
              <a:rPr lang="en-US" sz="1800" dirty="0" smtClean="0"/>
              <a:t>Detect faults occurring on the remote end in order to prevent IP/ETH network flooding</a:t>
            </a:r>
          </a:p>
          <a:p>
            <a:pPr eaLnBrk="1" hangingPunct="1"/>
            <a:r>
              <a:rPr lang="en-US" sz="1800" dirty="0" smtClean="0"/>
              <a:t>Needed for E2E redundancy mechanisms</a:t>
            </a:r>
          </a:p>
        </p:txBody>
      </p:sp>
      <p:pic>
        <p:nvPicPr>
          <p:cNvPr id="3686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235" y="4804821"/>
            <a:ext cx="7133965" cy="17119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64" name="Line 36"/>
          <p:cNvSpPr>
            <a:spLocks noChangeShapeType="1"/>
          </p:cNvSpPr>
          <p:nvPr/>
        </p:nvSpPr>
        <p:spPr bwMode="auto">
          <a:xfrm flipV="1">
            <a:off x="2362901" y="5151378"/>
            <a:ext cx="45720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 lIns="83111" tIns="41555" rIns="83111" bIns="41555"/>
          <a:lstStyle/>
          <a:p>
            <a:pPr algn="ctr">
              <a:spcBef>
                <a:spcPts val="0"/>
              </a:spcBef>
            </a:pPr>
            <a:endParaRPr lang="en-US">
              <a:latin typeface="+mn-lt"/>
            </a:endParaRPr>
          </a:p>
        </p:txBody>
      </p:sp>
      <p:sp>
        <p:nvSpPr>
          <p:cNvPr id="37890" name="Line 35"/>
          <p:cNvSpPr>
            <a:spLocks noChangeShapeType="1"/>
          </p:cNvSpPr>
          <p:nvPr/>
        </p:nvSpPr>
        <p:spPr bwMode="auto">
          <a:xfrm>
            <a:off x="2300070" y="5249957"/>
            <a:ext cx="47949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83111" tIns="41555" rIns="83111" bIns="41555"/>
          <a:lstStyle/>
          <a:p>
            <a:pPr algn="ctr">
              <a:spcBef>
                <a:spcPts val="0"/>
              </a:spcBef>
            </a:pPr>
            <a:endParaRPr lang="en-US">
              <a:latin typeface="+mn-lt"/>
            </a:endParaRPr>
          </a:p>
        </p:txBody>
      </p:sp>
      <p:sp>
        <p:nvSpPr>
          <p:cNvPr id="37891" name="Freeform 34"/>
          <p:cNvSpPr>
            <a:spLocks/>
          </p:cNvSpPr>
          <p:nvPr/>
        </p:nvSpPr>
        <p:spPr bwMode="auto">
          <a:xfrm>
            <a:off x="3779097" y="4659691"/>
            <a:ext cx="1539631" cy="1098852"/>
          </a:xfrm>
          <a:custGeom>
            <a:avLst/>
            <a:gdLst>
              <a:gd name="T0" fmla="*/ 2147483647 w 855"/>
              <a:gd name="T1" fmla="*/ 2147483647 h 673"/>
              <a:gd name="T2" fmla="*/ 2147483647 w 855"/>
              <a:gd name="T3" fmla="*/ 2147483647 h 673"/>
              <a:gd name="T4" fmla="*/ 2147483647 w 855"/>
              <a:gd name="T5" fmla="*/ 2147483647 h 673"/>
              <a:gd name="T6" fmla="*/ 2147483647 w 855"/>
              <a:gd name="T7" fmla="*/ 2147483647 h 673"/>
              <a:gd name="T8" fmla="*/ 2147483647 w 855"/>
              <a:gd name="T9" fmla="*/ 2147483647 h 673"/>
              <a:gd name="T10" fmla="*/ 2147483647 w 855"/>
              <a:gd name="T11" fmla="*/ 2147483647 h 673"/>
              <a:gd name="T12" fmla="*/ 2147483647 w 855"/>
              <a:gd name="T13" fmla="*/ 2147483647 h 673"/>
              <a:gd name="T14" fmla="*/ 2147483647 w 855"/>
              <a:gd name="T15" fmla="*/ 2147483647 h 673"/>
              <a:gd name="T16" fmla="*/ 2147483647 w 855"/>
              <a:gd name="T17" fmla="*/ 2147483647 h 673"/>
              <a:gd name="T18" fmla="*/ 2147483647 w 855"/>
              <a:gd name="T19" fmla="*/ 2147483647 h 673"/>
              <a:gd name="T20" fmla="*/ 2147483647 w 855"/>
              <a:gd name="T21" fmla="*/ 2147483647 h 673"/>
              <a:gd name="T22" fmla="*/ 2147483647 w 855"/>
              <a:gd name="T23" fmla="*/ 2147483647 h 673"/>
              <a:gd name="T24" fmla="*/ 2147483647 w 855"/>
              <a:gd name="T25" fmla="*/ 2147483647 h 673"/>
              <a:gd name="T26" fmla="*/ 2147483647 w 855"/>
              <a:gd name="T27" fmla="*/ 2147483647 h 673"/>
              <a:gd name="T28" fmla="*/ 2147483647 w 855"/>
              <a:gd name="T29" fmla="*/ 2147483647 h 673"/>
              <a:gd name="T30" fmla="*/ 2147483647 w 855"/>
              <a:gd name="T31" fmla="*/ 2147483647 h 673"/>
              <a:gd name="T32" fmla="*/ 2147483647 w 855"/>
              <a:gd name="T33" fmla="*/ 2147483647 h 673"/>
              <a:gd name="T34" fmla="*/ 2147483647 w 855"/>
              <a:gd name="T35" fmla="*/ 2147483647 h 673"/>
              <a:gd name="T36" fmla="*/ 2147483647 w 855"/>
              <a:gd name="T37" fmla="*/ 2147483647 h 673"/>
              <a:gd name="T38" fmla="*/ 2147483647 w 855"/>
              <a:gd name="T39" fmla="*/ 2147483647 h 673"/>
              <a:gd name="T40" fmla="*/ 2147483647 w 855"/>
              <a:gd name="T41" fmla="*/ 2147483647 h 673"/>
              <a:gd name="T42" fmla="*/ 2147483647 w 855"/>
              <a:gd name="T43" fmla="*/ 2147483647 h 673"/>
              <a:gd name="T44" fmla="*/ 2147483647 w 855"/>
              <a:gd name="T45" fmla="*/ 2147483647 h 673"/>
              <a:gd name="T46" fmla="*/ 2147483647 w 855"/>
              <a:gd name="T47" fmla="*/ 2147483647 h 673"/>
              <a:gd name="T48" fmla="*/ 2147483647 w 855"/>
              <a:gd name="T49" fmla="*/ 2147483647 h 673"/>
              <a:gd name="T50" fmla="*/ 2147483647 w 855"/>
              <a:gd name="T51" fmla="*/ 2147483647 h 673"/>
              <a:gd name="T52" fmla="*/ 2147483647 w 855"/>
              <a:gd name="T53" fmla="*/ 2147483647 h 673"/>
              <a:gd name="T54" fmla="*/ 2147483647 w 855"/>
              <a:gd name="T55" fmla="*/ 2147483647 h 673"/>
              <a:gd name="T56" fmla="*/ 2147483647 w 855"/>
              <a:gd name="T57" fmla="*/ 2147483647 h 673"/>
              <a:gd name="T58" fmla="*/ 2147483647 w 855"/>
              <a:gd name="T59" fmla="*/ 2147483647 h 673"/>
              <a:gd name="T60" fmla="*/ 2147483647 w 855"/>
              <a:gd name="T61" fmla="*/ 2147483647 h 673"/>
              <a:gd name="T62" fmla="*/ 2147483647 w 855"/>
              <a:gd name="T63" fmla="*/ 2147483647 h 673"/>
              <a:gd name="T64" fmla="*/ 2147483647 w 855"/>
              <a:gd name="T65" fmla="*/ 2147483647 h 673"/>
              <a:gd name="T66" fmla="*/ 2147483647 w 855"/>
              <a:gd name="T67" fmla="*/ 2147483647 h 673"/>
              <a:gd name="T68" fmla="*/ 2147483647 w 855"/>
              <a:gd name="T69" fmla="*/ 2147483647 h 673"/>
              <a:gd name="T70" fmla="*/ 2147483647 w 855"/>
              <a:gd name="T71" fmla="*/ 2147483647 h 673"/>
              <a:gd name="T72" fmla="*/ 2147483647 w 855"/>
              <a:gd name="T73" fmla="*/ 2147483647 h 673"/>
              <a:gd name="T74" fmla="*/ 2147483647 w 855"/>
              <a:gd name="T75" fmla="*/ 2147483647 h 673"/>
              <a:gd name="T76" fmla="*/ 2147483647 w 855"/>
              <a:gd name="T77" fmla="*/ 2147483647 h 673"/>
              <a:gd name="T78" fmla="*/ 2147483647 w 855"/>
              <a:gd name="T79" fmla="*/ 2147483647 h 673"/>
              <a:gd name="T80" fmla="*/ 2147483647 w 855"/>
              <a:gd name="T81" fmla="*/ 2147483647 h 673"/>
              <a:gd name="T82" fmla="*/ 2147483647 w 855"/>
              <a:gd name="T83" fmla="*/ 2147483647 h 673"/>
              <a:gd name="T84" fmla="*/ 2147483647 w 855"/>
              <a:gd name="T85" fmla="*/ 2147483647 h 673"/>
              <a:gd name="T86" fmla="*/ 2147483647 w 855"/>
              <a:gd name="T87" fmla="*/ 2147483647 h 673"/>
              <a:gd name="T88" fmla="*/ 2147483647 w 855"/>
              <a:gd name="T89" fmla="*/ 2147483647 h 673"/>
              <a:gd name="T90" fmla="*/ 2147483647 w 855"/>
              <a:gd name="T91" fmla="*/ 2147483647 h 673"/>
              <a:gd name="T92" fmla="*/ 2147483647 w 855"/>
              <a:gd name="T93" fmla="*/ 2147483647 h 673"/>
              <a:gd name="T94" fmla="*/ 2147483647 w 855"/>
              <a:gd name="T95" fmla="*/ 2147483647 h 673"/>
              <a:gd name="T96" fmla="*/ 2147483647 w 855"/>
              <a:gd name="T97" fmla="*/ 2147483647 h 673"/>
              <a:gd name="T98" fmla="*/ 2147483647 w 855"/>
              <a:gd name="T99" fmla="*/ 2147483647 h 673"/>
              <a:gd name="T100" fmla="*/ 2147483647 w 855"/>
              <a:gd name="T101" fmla="*/ 2147483647 h 673"/>
              <a:gd name="T102" fmla="*/ 2147483647 w 855"/>
              <a:gd name="T103" fmla="*/ 2147483647 h 673"/>
              <a:gd name="T104" fmla="*/ 2147483647 w 855"/>
              <a:gd name="T105" fmla="*/ 2147483647 h 673"/>
              <a:gd name="T106" fmla="*/ 2147483647 w 855"/>
              <a:gd name="T107" fmla="*/ 2147483647 h 67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55"/>
              <a:gd name="T163" fmla="*/ 0 h 673"/>
              <a:gd name="T164" fmla="*/ 855 w 855"/>
              <a:gd name="T165" fmla="*/ 673 h 67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55" h="673">
                <a:moveTo>
                  <a:pt x="266" y="634"/>
                </a:moveTo>
                <a:cubicBezTo>
                  <a:pt x="239" y="634"/>
                  <a:pt x="178" y="655"/>
                  <a:pt x="140" y="648"/>
                </a:cubicBezTo>
                <a:cubicBezTo>
                  <a:pt x="102" y="641"/>
                  <a:pt x="63" y="624"/>
                  <a:pt x="39" y="595"/>
                </a:cubicBezTo>
                <a:cubicBezTo>
                  <a:pt x="16" y="566"/>
                  <a:pt x="2" y="511"/>
                  <a:pt x="1" y="474"/>
                </a:cubicBezTo>
                <a:cubicBezTo>
                  <a:pt x="0" y="437"/>
                  <a:pt x="19" y="396"/>
                  <a:pt x="33" y="375"/>
                </a:cubicBezTo>
                <a:cubicBezTo>
                  <a:pt x="46" y="353"/>
                  <a:pt x="70" y="351"/>
                  <a:pt x="81" y="344"/>
                </a:cubicBezTo>
                <a:cubicBezTo>
                  <a:pt x="92" y="337"/>
                  <a:pt x="96" y="337"/>
                  <a:pt x="100" y="332"/>
                </a:cubicBezTo>
                <a:cubicBezTo>
                  <a:pt x="104" y="327"/>
                  <a:pt x="105" y="321"/>
                  <a:pt x="105" y="311"/>
                </a:cubicBezTo>
                <a:cubicBezTo>
                  <a:pt x="105" y="301"/>
                  <a:pt x="99" y="286"/>
                  <a:pt x="98" y="272"/>
                </a:cubicBezTo>
                <a:cubicBezTo>
                  <a:pt x="97" y="257"/>
                  <a:pt x="93" y="241"/>
                  <a:pt x="98" y="225"/>
                </a:cubicBezTo>
                <a:cubicBezTo>
                  <a:pt x="103" y="210"/>
                  <a:pt x="116" y="191"/>
                  <a:pt x="130" y="179"/>
                </a:cubicBezTo>
                <a:cubicBezTo>
                  <a:pt x="144" y="167"/>
                  <a:pt x="167" y="157"/>
                  <a:pt x="185" y="151"/>
                </a:cubicBezTo>
                <a:cubicBezTo>
                  <a:pt x="204" y="145"/>
                  <a:pt x="227" y="145"/>
                  <a:pt x="241" y="143"/>
                </a:cubicBezTo>
                <a:cubicBezTo>
                  <a:pt x="254" y="140"/>
                  <a:pt x="260" y="141"/>
                  <a:pt x="264" y="134"/>
                </a:cubicBezTo>
                <a:cubicBezTo>
                  <a:pt x="268" y="127"/>
                  <a:pt x="263" y="111"/>
                  <a:pt x="267" y="100"/>
                </a:cubicBezTo>
                <a:cubicBezTo>
                  <a:pt x="272" y="89"/>
                  <a:pt x="281" y="74"/>
                  <a:pt x="291" y="65"/>
                </a:cubicBezTo>
                <a:cubicBezTo>
                  <a:pt x="301" y="57"/>
                  <a:pt x="314" y="52"/>
                  <a:pt x="328" y="48"/>
                </a:cubicBezTo>
                <a:cubicBezTo>
                  <a:pt x="341" y="45"/>
                  <a:pt x="362" y="45"/>
                  <a:pt x="373" y="45"/>
                </a:cubicBezTo>
                <a:cubicBezTo>
                  <a:pt x="384" y="45"/>
                  <a:pt x="387" y="49"/>
                  <a:pt x="391" y="48"/>
                </a:cubicBezTo>
                <a:cubicBezTo>
                  <a:pt x="396" y="47"/>
                  <a:pt x="392" y="43"/>
                  <a:pt x="396" y="38"/>
                </a:cubicBezTo>
                <a:cubicBezTo>
                  <a:pt x="401" y="33"/>
                  <a:pt x="408" y="21"/>
                  <a:pt x="418" y="15"/>
                </a:cubicBezTo>
                <a:cubicBezTo>
                  <a:pt x="428" y="9"/>
                  <a:pt x="439" y="5"/>
                  <a:pt x="455" y="3"/>
                </a:cubicBezTo>
                <a:cubicBezTo>
                  <a:pt x="471" y="2"/>
                  <a:pt x="497" y="0"/>
                  <a:pt x="514" y="3"/>
                </a:cubicBezTo>
                <a:cubicBezTo>
                  <a:pt x="531" y="7"/>
                  <a:pt x="542" y="15"/>
                  <a:pt x="556" y="22"/>
                </a:cubicBezTo>
                <a:cubicBezTo>
                  <a:pt x="569" y="30"/>
                  <a:pt x="587" y="40"/>
                  <a:pt x="596" y="52"/>
                </a:cubicBezTo>
                <a:cubicBezTo>
                  <a:pt x="605" y="64"/>
                  <a:pt x="609" y="83"/>
                  <a:pt x="613" y="95"/>
                </a:cubicBezTo>
                <a:cubicBezTo>
                  <a:pt x="616" y="106"/>
                  <a:pt x="611" y="113"/>
                  <a:pt x="616" y="117"/>
                </a:cubicBezTo>
                <a:cubicBezTo>
                  <a:pt x="621" y="120"/>
                  <a:pt x="632" y="113"/>
                  <a:pt x="643" y="115"/>
                </a:cubicBezTo>
                <a:cubicBezTo>
                  <a:pt x="654" y="117"/>
                  <a:pt x="668" y="119"/>
                  <a:pt x="681" y="129"/>
                </a:cubicBezTo>
                <a:cubicBezTo>
                  <a:pt x="695" y="138"/>
                  <a:pt x="712" y="156"/>
                  <a:pt x="723" y="172"/>
                </a:cubicBezTo>
                <a:cubicBezTo>
                  <a:pt x="735" y="187"/>
                  <a:pt x="748" y="206"/>
                  <a:pt x="754" y="223"/>
                </a:cubicBezTo>
                <a:cubicBezTo>
                  <a:pt x="759" y="241"/>
                  <a:pt x="762" y="262"/>
                  <a:pt x="759" y="278"/>
                </a:cubicBezTo>
                <a:cubicBezTo>
                  <a:pt x="755" y="295"/>
                  <a:pt x="732" y="313"/>
                  <a:pt x="732" y="321"/>
                </a:cubicBezTo>
                <a:cubicBezTo>
                  <a:pt x="732" y="330"/>
                  <a:pt x="748" y="324"/>
                  <a:pt x="760" y="330"/>
                </a:cubicBezTo>
                <a:cubicBezTo>
                  <a:pt x="773" y="336"/>
                  <a:pt x="794" y="346"/>
                  <a:pt x="807" y="356"/>
                </a:cubicBezTo>
                <a:cubicBezTo>
                  <a:pt x="821" y="366"/>
                  <a:pt x="835" y="380"/>
                  <a:pt x="842" y="394"/>
                </a:cubicBezTo>
                <a:cubicBezTo>
                  <a:pt x="850" y="407"/>
                  <a:pt x="855" y="419"/>
                  <a:pt x="852" y="440"/>
                </a:cubicBezTo>
                <a:cubicBezTo>
                  <a:pt x="850" y="461"/>
                  <a:pt x="835" y="499"/>
                  <a:pt x="827" y="516"/>
                </a:cubicBezTo>
                <a:cubicBezTo>
                  <a:pt x="819" y="533"/>
                  <a:pt x="813" y="536"/>
                  <a:pt x="804" y="542"/>
                </a:cubicBezTo>
                <a:cubicBezTo>
                  <a:pt x="795" y="548"/>
                  <a:pt x="780" y="550"/>
                  <a:pt x="770" y="554"/>
                </a:cubicBezTo>
                <a:cubicBezTo>
                  <a:pt x="760" y="558"/>
                  <a:pt x="753" y="559"/>
                  <a:pt x="745" y="564"/>
                </a:cubicBezTo>
                <a:cubicBezTo>
                  <a:pt x="738" y="569"/>
                  <a:pt x="734" y="577"/>
                  <a:pt x="727" y="586"/>
                </a:cubicBezTo>
                <a:cubicBezTo>
                  <a:pt x="719" y="596"/>
                  <a:pt x="712" y="609"/>
                  <a:pt x="702" y="619"/>
                </a:cubicBezTo>
                <a:cubicBezTo>
                  <a:pt x="692" y="628"/>
                  <a:pt x="682" y="637"/>
                  <a:pt x="666" y="641"/>
                </a:cubicBezTo>
                <a:cubicBezTo>
                  <a:pt x="650" y="645"/>
                  <a:pt x="622" y="645"/>
                  <a:pt x="604" y="643"/>
                </a:cubicBezTo>
                <a:cubicBezTo>
                  <a:pt x="587" y="640"/>
                  <a:pt x="571" y="631"/>
                  <a:pt x="561" y="626"/>
                </a:cubicBezTo>
                <a:cubicBezTo>
                  <a:pt x="551" y="621"/>
                  <a:pt x="551" y="614"/>
                  <a:pt x="546" y="610"/>
                </a:cubicBezTo>
                <a:cubicBezTo>
                  <a:pt x="541" y="607"/>
                  <a:pt x="536" y="605"/>
                  <a:pt x="532" y="607"/>
                </a:cubicBezTo>
                <a:cubicBezTo>
                  <a:pt x="529" y="609"/>
                  <a:pt x="533" y="612"/>
                  <a:pt x="526" y="619"/>
                </a:cubicBezTo>
                <a:cubicBezTo>
                  <a:pt x="518" y="626"/>
                  <a:pt x="506" y="638"/>
                  <a:pt x="489" y="646"/>
                </a:cubicBezTo>
                <a:cubicBezTo>
                  <a:pt x="471" y="655"/>
                  <a:pt x="442" y="668"/>
                  <a:pt x="418" y="670"/>
                </a:cubicBezTo>
                <a:cubicBezTo>
                  <a:pt x="395" y="673"/>
                  <a:pt x="370" y="668"/>
                  <a:pt x="350" y="664"/>
                </a:cubicBezTo>
                <a:cubicBezTo>
                  <a:pt x="329" y="659"/>
                  <a:pt x="312" y="651"/>
                  <a:pt x="299" y="646"/>
                </a:cubicBezTo>
                <a:cubicBezTo>
                  <a:pt x="287" y="642"/>
                  <a:pt x="293" y="634"/>
                  <a:pt x="266" y="634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E0CDA8"/>
              </a:gs>
            </a:gsLst>
            <a:path path="rect">
              <a:fillToRect l="50000" t="50000" r="50000" b="50000"/>
            </a:path>
          </a:gradFill>
          <a:ln w="12700">
            <a:noFill/>
            <a:round/>
            <a:headEnd/>
            <a:tailEnd/>
          </a:ln>
          <a:effectLst>
            <a:prstShdw prst="shdw17" dist="17961" dir="2700000">
              <a:srgbClr val="867B65"/>
            </a:prstShdw>
          </a:effectLst>
        </p:spPr>
        <p:txBody>
          <a:bodyPr wrap="square" lIns="83111" tIns="41555" rIns="83111" bIns="41555" anchor="ctr">
            <a:noAutofit/>
          </a:bodyPr>
          <a:lstStyle/>
          <a:p>
            <a:pPr algn="ctr">
              <a:spcBef>
                <a:spcPts val="0"/>
              </a:spcBef>
            </a:pPr>
            <a:endParaRPr lang="he-IL">
              <a:latin typeface="+mn-lt"/>
            </a:endParaRPr>
          </a:p>
        </p:txBody>
      </p:sp>
      <p:sp>
        <p:nvSpPr>
          <p:cNvPr id="3789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TDM PW – TDMoIP OAM*</a:t>
            </a:r>
          </a:p>
        </p:txBody>
      </p:sp>
      <p:sp>
        <p:nvSpPr>
          <p:cNvPr id="37893" name="Rectangle 9"/>
          <p:cNvSpPr>
            <a:spLocks noGrp="1" noChangeArrowheads="1"/>
          </p:cNvSpPr>
          <p:nvPr>
            <p:ph type="body" sz="quarter" idx="10"/>
          </p:nvPr>
        </p:nvSpPr>
        <p:spPr>
          <a:xfrm>
            <a:off x="747712" y="1492400"/>
            <a:ext cx="7862887" cy="2121658"/>
          </a:xfrm>
        </p:spPr>
        <p:txBody>
          <a:bodyPr/>
          <a:lstStyle/>
          <a:p>
            <a:pPr eaLnBrk="1" hangingPunct="1"/>
            <a:r>
              <a:rPr lang="en-US" sz="1800" dirty="0" smtClean="0"/>
              <a:t>TDM PWs generate constant traffic over the PSN (regardless of the TDM traffic)</a:t>
            </a:r>
          </a:p>
          <a:p>
            <a:pPr eaLnBrk="1" hangingPunct="1"/>
            <a:r>
              <a:rPr lang="en-US" sz="1800" dirty="0" smtClean="0"/>
              <a:t>Therefore, there is no need for “keep-alive” messages during steady state</a:t>
            </a:r>
          </a:p>
          <a:p>
            <a:pPr eaLnBrk="1" hangingPunct="1"/>
            <a:r>
              <a:rPr lang="en-US" sz="1800" dirty="0" smtClean="0"/>
              <a:t>During device failure condition, we need to stop traffic transmission in order to prevent PSN flooding</a:t>
            </a:r>
          </a:p>
          <a:p>
            <a:pPr eaLnBrk="1" hangingPunct="1"/>
            <a:r>
              <a:rPr lang="en-US" sz="1800" dirty="0" smtClean="0"/>
              <a:t>The PW GW will initiate a “keep alive” messages based on TDMoIP OAM protocol, just in case a failure was detected</a:t>
            </a:r>
          </a:p>
        </p:txBody>
      </p:sp>
      <p:sp>
        <p:nvSpPr>
          <p:cNvPr id="37894" name="Text Box 4"/>
          <p:cNvSpPr txBox="1">
            <a:spLocks noChangeArrowheads="1"/>
          </p:cNvSpPr>
          <p:nvPr/>
        </p:nvSpPr>
        <p:spPr bwMode="auto">
          <a:xfrm>
            <a:off x="740677" y="6363123"/>
            <a:ext cx="6672494" cy="2847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prstShdw prst="shdw17" dist="17961" dir="13500000">
              <a:srgbClr val="8C9995"/>
            </a:prstShdw>
          </a:effectLst>
        </p:spPr>
        <p:txBody>
          <a:bodyPr wrap="square" lIns="80604" tIns="41917" rIns="80604" bIns="41917">
            <a:spAutoFit/>
          </a:bodyPr>
          <a:lstStyle/>
          <a:p>
            <a:pPr defTabSz="821007">
              <a:spcBef>
                <a:spcPts val="0"/>
              </a:spcBef>
              <a:buClr>
                <a:srgbClr val="F46300"/>
              </a:buClr>
              <a:buSzPct val="70000"/>
            </a:pPr>
            <a:r>
              <a:rPr lang="en-US" sz="1300" dirty="0">
                <a:latin typeface="+mn-lt"/>
                <a:cs typeface="Arial" pitchFamily="34" charset="0"/>
              </a:rPr>
              <a:t>* TDMoIP OAM – RAD’s proprietary Operation Administration and Maintenance protocol</a:t>
            </a:r>
          </a:p>
        </p:txBody>
      </p:sp>
      <p:sp>
        <p:nvSpPr>
          <p:cNvPr id="37895" name="Text Box 14"/>
          <p:cNvSpPr txBox="1">
            <a:spLocks noChangeArrowheads="1"/>
          </p:cNvSpPr>
          <p:nvPr/>
        </p:nvSpPr>
        <p:spPr bwMode="auto">
          <a:xfrm>
            <a:off x="4311548" y="5069521"/>
            <a:ext cx="331789" cy="215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265" tIns="45635" rIns="91265" bIns="45635" anchor="ctr">
            <a:spAutoFit/>
          </a:bodyPr>
          <a:lstStyle/>
          <a:p>
            <a:pPr algn="ctr" defTabSz="914795">
              <a:spcBef>
                <a:spcPts val="0"/>
              </a:spcBef>
            </a:pPr>
            <a:r>
              <a:rPr lang="en-US" sz="800" dirty="0">
                <a:solidFill>
                  <a:schemeClr val="bg1"/>
                </a:solidFill>
                <a:latin typeface="+mn-lt"/>
                <a:cs typeface="Arial" pitchFamily="34" charset="0"/>
              </a:rPr>
              <a:t>PW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334809" y="4147134"/>
            <a:ext cx="933441" cy="812682"/>
            <a:chOff x="1386" y="2932"/>
            <a:chExt cx="588" cy="512"/>
          </a:xfrm>
        </p:grpSpPr>
        <p:sp>
          <p:nvSpPr>
            <p:cNvPr id="37911" name="Text Box 16"/>
            <p:cNvSpPr txBox="1">
              <a:spLocks noChangeArrowheads="1"/>
            </p:cNvSpPr>
            <p:nvPr/>
          </p:nvSpPr>
          <p:spPr bwMode="auto">
            <a:xfrm>
              <a:off x="1386" y="2932"/>
              <a:ext cx="588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00411" tIns="50208" rIns="100411" bIns="50208" anchor="ctr">
              <a:spAutoFit/>
            </a:bodyPr>
            <a:lstStyle/>
            <a:p>
              <a:pPr algn="ctr" defTabSz="914795">
                <a:spcBef>
                  <a:spcPts val="0"/>
                </a:spcBef>
              </a:pPr>
              <a:r>
                <a:rPr lang="en-US" sz="1200" dirty="0">
                  <a:solidFill>
                    <a:srgbClr val="FF3300"/>
                  </a:solidFill>
                  <a:latin typeface="+mn-lt"/>
                  <a:cs typeface="Arial" pitchFamily="34" charset="0"/>
                </a:rPr>
                <a:t>Wait 10 sec</a:t>
              </a:r>
            </a:p>
          </p:txBody>
        </p:sp>
        <p:sp>
          <p:nvSpPr>
            <p:cNvPr id="37912" name="Line 17"/>
            <p:cNvSpPr>
              <a:spLocks noChangeShapeType="1"/>
            </p:cNvSpPr>
            <p:nvPr/>
          </p:nvSpPr>
          <p:spPr bwMode="auto">
            <a:xfrm>
              <a:off x="1674" y="3102"/>
              <a:ext cx="0" cy="34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ts val="0"/>
                </a:spcBef>
              </a:pPr>
              <a:endParaRPr lang="en-US">
                <a:latin typeface="+mn-lt"/>
              </a:endParaRPr>
            </a:p>
          </p:txBody>
        </p:sp>
      </p:grpSp>
      <p:sp>
        <p:nvSpPr>
          <p:cNvPr id="380952" name="Text Box 24"/>
          <p:cNvSpPr txBox="1">
            <a:spLocks noChangeArrowheads="1"/>
          </p:cNvSpPr>
          <p:nvPr/>
        </p:nvSpPr>
        <p:spPr bwMode="auto">
          <a:xfrm>
            <a:off x="5519531" y="4919093"/>
            <a:ext cx="1093215" cy="2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265" tIns="45635" rIns="91265" bIns="45635" anchor="ctr">
            <a:spAutoFit/>
          </a:bodyPr>
          <a:lstStyle/>
          <a:p>
            <a:pPr algn="ctr" defTabSz="914795">
              <a:spcBef>
                <a:spcPts val="0"/>
              </a:spcBef>
            </a:pPr>
            <a:r>
              <a:rPr lang="en-US" sz="1000" dirty="0">
                <a:latin typeface="+mn-lt"/>
                <a:cs typeface="Arial" pitchFamily="34" charset="0"/>
              </a:rPr>
              <a:t>5 OAM messages</a:t>
            </a:r>
          </a:p>
        </p:txBody>
      </p:sp>
      <p:pic>
        <p:nvPicPr>
          <p:cNvPr id="37899" name="Picture 29" descr="rad18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67020" y="5017556"/>
            <a:ext cx="1297215" cy="324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0" name="Picture 30" descr="rad18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3643" y="5017556"/>
            <a:ext cx="1295773" cy="324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01" name="Text Box 31"/>
          <p:cNvSpPr txBox="1">
            <a:spLocks noChangeArrowheads="1"/>
          </p:cNvSpPr>
          <p:nvPr/>
        </p:nvSpPr>
        <p:spPr bwMode="auto">
          <a:xfrm>
            <a:off x="1476938" y="5309683"/>
            <a:ext cx="649183" cy="26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265" tIns="45635" rIns="91265" bIns="45635" anchor="ctr">
            <a:spAutoFit/>
          </a:bodyPr>
          <a:lstStyle/>
          <a:p>
            <a:pPr algn="ctr" defTabSz="914795">
              <a:spcBef>
                <a:spcPts val="0"/>
              </a:spcBef>
            </a:pPr>
            <a:r>
              <a:rPr lang="en-US" sz="1100" dirty="0">
                <a:latin typeface="+mn-lt"/>
                <a:cs typeface="Arial" pitchFamily="34" charset="0"/>
              </a:rPr>
              <a:t>PW-GW</a:t>
            </a:r>
          </a:p>
        </p:txBody>
      </p:sp>
      <p:sp>
        <p:nvSpPr>
          <p:cNvPr id="37902" name="Text Box 32"/>
          <p:cNvSpPr txBox="1">
            <a:spLocks noChangeArrowheads="1"/>
          </p:cNvSpPr>
          <p:nvPr/>
        </p:nvSpPr>
        <p:spPr bwMode="auto">
          <a:xfrm>
            <a:off x="7172926" y="4787171"/>
            <a:ext cx="649183" cy="26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265" tIns="45635" rIns="91265" bIns="45635" anchor="ctr">
            <a:spAutoFit/>
          </a:bodyPr>
          <a:lstStyle/>
          <a:p>
            <a:pPr algn="ctr" defTabSz="914795">
              <a:spcBef>
                <a:spcPts val="0"/>
              </a:spcBef>
            </a:pPr>
            <a:r>
              <a:rPr lang="en-US" sz="1100" dirty="0">
                <a:latin typeface="+mn-lt"/>
                <a:cs typeface="Arial" pitchFamily="34" charset="0"/>
              </a:rPr>
              <a:t>PW-GW</a:t>
            </a:r>
          </a:p>
        </p:txBody>
      </p:sp>
      <p:sp>
        <p:nvSpPr>
          <p:cNvPr id="37903" name="Rectangle 33"/>
          <p:cNvSpPr>
            <a:spLocks noChangeArrowheads="1"/>
          </p:cNvSpPr>
          <p:nvPr/>
        </p:nvSpPr>
        <p:spPr bwMode="auto">
          <a:xfrm>
            <a:off x="4382252" y="5144584"/>
            <a:ext cx="277319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spcBef>
                <a:spcPts val="0"/>
              </a:spcBef>
            </a:pPr>
            <a:r>
              <a:rPr lang="fr-FR" sz="1300" dirty="0">
                <a:latin typeface="+mn-lt"/>
                <a:cs typeface="Arial" pitchFamily="34" charset="0"/>
              </a:rPr>
              <a:t>PSN</a:t>
            </a:r>
          </a:p>
        </p:txBody>
      </p:sp>
      <p:sp>
        <p:nvSpPr>
          <p:cNvPr id="380965" name="Text Box 37"/>
          <p:cNvSpPr txBox="1">
            <a:spLocks noChangeArrowheads="1"/>
          </p:cNvSpPr>
          <p:nvPr/>
        </p:nvSpPr>
        <p:spPr bwMode="auto">
          <a:xfrm>
            <a:off x="753223" y="5524762"/>
            <a:ext cx="2096613" cy="4224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3111" tIns="41555" rIns="83111" bIns="41555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100" dirty="0">
                <a:solidFill>
                  <a:srgbClr val="FF0000"/>
                </a:solidFill>
                <a:latin typeface="+mn-lt"/>
                <a:cs typeface="Arial" pitchFamily="34" charset="0"/>
              </a:rPr>
              <a:t>Wait 2 sec for an </a:t>
            </a:r>
            <a:r>
              <a:rPr lang="en-US" sz="1100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answer,</a:t>
            </a:r>
            <a:endParaRPr lang="en-US" sz="1100" dirty="0">
              <a:solidFill>
                <a:srgbClr val="FF0000"/>
              </a:solidFill>
              <a:latin typeface="+mn-lt"/>
              <a:cs typeface="Arial" pitchFamily="34" charset="0"/>
            </a:endParaRPr>
          </a:p>
          <a:p>
            <a:pPr algn="ctr">
              <a:spcBef>
                <a:spcPts val="0"/>
              </a:spcBef>
            </a:pPr>
            <a:r>
              <a:rPr lang="en-US" sz="1100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then </a:t>
            </a:r>
            <a:r>
              <a:rPr lang="en-US" sz="1100" dirty="0">
                <a:solidFill>
                  <a:srgbClr val="FF0000"/>
                </a:solidFill>
                <a:latin typeface="+mn-lt"/>
                <a:cs typeface="Arial" pitchFamily="34" charset="0"/>
              </a:rPr>
              <a:t>stop transmission</a:t>
            </a:r>
          </a:p>
        </p:txBody>
      </p: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2671226" y="4858100"/>
            <a:ext cx="942249" cy="480679"/>
            <a:chOff x="1773" y="2795"/>
            <a:chExt cx="653" cy="333"/>
          </a:xfrm>
        </p:grpSpPr>
        <p:grpSp>
          <p:nvGrpSpPr>
            <p:cNvPr id="4" name="Group 21"/>
            <p:cNvGrpSpPr>
              <a:grpSpLocks noChangeAspect="1"/>
            </p:cNvGrpSpPr>
            <p:nvPr/>
          </p:nvGrpSpPr>
          <p:grpSpPr bwMode="auto">
            <a:xfrm>
              <a:off x="2062" y="3022"/>
              <a:ext cx="105" cy="106"/>
              <a:chOff x="943" y="2974"/>
              <a:chExt cx="587" cy="595"/>
            </a:xfrm>
          </p:grpSpPr>
          <p:sp>
            <p:nvSpPr>
              <p:cNvPr id="37909" name="Line 22"/>
              <p:cNvSpPr>
                <a:spLocks noChangeAspect="1" noChangeShapeType="1"/>
              </p:cNvSpPr>
              <p:nvPr/>
            </p:nvSpPr>
            <p:spPr bwMode="auto">
              <a:xfrm>
                <a:off x="943" y="2974"/>
                <a:ext cx="587" cy="59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910" name="Line 23"/>
              <p:cNvSpPr>
                <a:spLocks noChangeAspect="1" noChangeShapeType="1"/>
              </p:cNvSpPr>
              <p:nvPr/>
            </p:nvSpPr>
            <p:spPr bwMode="auto">
              <a:xfrm flipH="1">
                <a:off x="950" y="2980"/>
                <a:ext cx="562" cy="56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:endParaRPr lang="en-US">
                  <a:latin typeface="+mn-lt"/>
                </a:endParaRPr>
              </a:p>
            </p:txBody>
          </p:sp>
        </p:grpSp>
        <p:sp>
          <p:nvSpPr>
            <p:cNvPr id="37907" name="Line 25"/>
            <p:cNvSpPr>
              <a:spLocks noChangeShapeType="1"/>
            </p:cNvSpPr>
            <p:nvPr/>
          </p:nvSpPr>
          <p:spPr bwMode="auto">
            <a:xfrm>
              <a:off x="1773" y="2944"/>
              <a:ext cx="6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ts val="0"/>
                </a:spcBef>
              </a:pPr>
              <a:endParaRPr lang="en-US">
                <a:latin typeface="+mn-lt"/>
              </a:endParaRPr>
            </a:p>
          </p:txBody>
        </p:sp>
        <p:sp>
          <p:nvSpPr>
            <p:cNvPr id="37908" name="Text Box 26"/>
            <p:cNvSpPr txBox="1">
              <a:spLocks noChangeArrowheads="1"/>
            </p:cNvSpPr>
            <p:nvPr/>
          </p:nvSpPr>
          <p:spPr bwMode="auto">
            <a:xfrm>
              <a:off x="1902" y="2795"/>
              <a:ext cx="417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00411" tIns="50208" rIns="100411" bIns="50208" anchor="ctr">
              <a:spAutoFit/>
            </a:bodyPr>
            <a:lstStyle/>
            <a:p>
              <a:pPr algn="ctr" defTabSz="914795">
                <a:spcBef>
                  <a:spcPts val="0"/>
                </a:spcBef>
              </a:pPr>
              <a:r>
                <a:rPr lang="en-US" sz="1100" dirty="0">
                  <a:latin typeface="+mn-lt"/>
                  <a:cs typeface="Arial" pitchFamily="34" charset="0"/>
                </a:rPr>
                <a:t>Failure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09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09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64" grpId="0" animBg="1"/>
      <p:bldP spid="380952" grpId="0" autoUpdateAnimBg="0"/>
      <p:bldP spid="380965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Support for HDLC </a:t>
            </a:r>
            <a:r>
              <a:rPr lang="en-US" b="1" dirty="0" smtClean="0"/>
              <a:t>Based Services</a:t>
            </a:r>
            <a:r>
              <a:rPr lang="en-US" b="1" dirty="0"/>
              <a:t>: </a:t>
            </a:r>
            <a:r>
              <a:rPr lang="en-US" b="1" dirty="0" err="1"/>
              <a:t>HDLCoPSN</a:t>
            </a:r>
            <a:endParaRPr lang="en-US" b="1" dirty="0"/>
          </a:p>
        </p:txBody>
      </p:sp>
      <p:sp>
        <p:nvSpPr>
          <p:cNvPr id="798723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747713" y="1372657"/>
            <a:ext cx="7124700" cy="5082572"/>
          </a:xfrm>
        </p:spPr>
        <p:txBody>
          <a:bodyPr/>
          <a:lstStyle/>
          <a:p>
            <a:r>
              <a:rPr lang="en-US" sz="1800" dirty="0" err="1"/>
              <a:t>HDLCoPSN</a:t>
            </a:r>
            <a:r>
              <a:rPr lang="en-US" sz="1800" dirty="0"/>
              <a:t> encapsulation in addition to TDM encapsulation.</a:t>
            </a:r>
          </a:p>
          <a:p>
            <a:pPr lvl="1"/>
            <a:r>
              <a:rPr lang="en-US" sz="1600" dirty="0"/>
              <a:t>Supports </a:t>
            </a:r>
            <a:r>
              <a:rPr lang="en-US" sz="1600" dirty="0" err="1"/>
              <a:t>HDLCoMPLS</a:t>
            </a:r>
            <a:r>
              <a:rPr lang="en-US" sz="1600" dirty="0"/>
              <a:t> or </a:t>
            </a:r>
            <a:r>
              <a:rPr lang="en-US" sz="1600" dirty="0" err="1" smtClean="0"/>
              <a:t>HDLCoIP</a:t>
            </a:r>
            <a:r>
              <a:rPr lang="en-US" sz="1600" dirty="0" smtClean="0"/>
              <a:t> (RFC 4618)</a:t>
            </a:r>
            <a:endParaRPr lang="en-US" sz="1600" dirty="0"/>
          </a:p>
          <a:p>
            <a:pPr lvl="1"/>
            <a:r>
              <a:rPr lang="en-US" sz="1600" dirty="0"/>
              <a:t>Service configurable per bundle</a:t>
            </a:r>
          </a:p>
          <a:p>
            <a:r>
              <a:rPr lang="en-US" sz="1800" dirty="0" smtClean="0"/>
              <a:t>HDLC </a:t>
            </a:r>
            <a:r>
              <a:rPr lang="en-US" sz="1800" dirty="0"/>
              <a:t>data characteristics:</a:t>
            </a:r>
          </a:p>
          <a:p>
            <a:pPr lvl="1"/>
            <a:r>
              <a:rPr lang="en-US" sz="1600" dirty="0"/>
              <a:t>Bit oriented (stuffing)</a:t>
            </a:r>
          </a:p>
          <a:p>
            <a:pPr lvl="1"/>
            <a:r>
              <a:rPr lang="en-US" sz="1600" dirty="0"/>
              <a:t>HDLC frame must be smaller than 1468 bytes</a:t>
            </a:r>
          </a:p>
          <a:p>
            <a:r>
              <a:rPr lang="en-US" sz="1800" dirty="0"/>
              <a:t>Applications are for data or HDLC based voice:</a:t>
            </a:r>
          </a:p>
          <a:p>
            <a:pPr lvl="1"/>
            <a:r>
              <a:rPr lang="en-US" sz="1600" dirty="0"/>
              <a:t>Port mode frame relay connecting FRAD or routers </a:t>
            </a:r>
          </a:p>
          <a:p>
            <a:pPr lvl="1"/>
            <a:r>
              <a:rPr lang="en-US" sz="1600" dirty="0"/>
              <a:t>Transparent X.25</a:t>
            </a:r>
          </a:p>
          <a:p>
            <a:pPr lvl="1"/>
            <a:r>
              <a:rPr lang="en-US" sz="1600" dirty="0"/>
              <a:t>Transparent PPP connecting routers or other devices</a:t>
            </a:r>
          </a:p>
          <a:p>
            <a:pPr lvl="1"/>
            <a:r>
              <a:rPr lang="en-US" sz="1600" dirty="0"/>
              <a:t>Additional HDLC protocols: SS&amp;, LAPB, LAPD, SDLC</a:t>
            </a:r>
          </a:p>
          <a:p>
            <a:r>
              <a:rPr lang="en-US" sz="1800" dirty="0"/>
              <a:t>Benefits:</a:t>
            </a:r>
          </a:p>
          <a:p>
            <a:pPr lvl="1"/>
            <a:r>
              <a:rPr lang="en-US" sz="1600" dirty="0"/>
              <a:t>Support for HDLC data services over packet networks</a:t>
            </a:r>
          </a:p>
          <a:p>
            <a:pPr lvl="1"/>
            <a:r>
              <a:rPr lang="en-US" sz="1600" dirty="0"/>
              <a:t>Bandwidth efficiency: no user traffic = no bandwidth used on network link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6099175"/>
            <a:ext cx="8085138" cy="582613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en-US" sz="2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Broad Perspective. Direct Control.</a:t>
            </a:r>
            <a:endParaRPr lang="en-US" sz="2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9" name="Picture 5" descr="D:\Ben-k-data\My Documents\My Pictures\RADview\Broshure\Woman_blue (Large).jpg"/>
          <p:cNvPicPr>
            <a:picLocks noChangeAspect="1" noChangeArrowheads="1"/>
          </p:cNvPicPr>
          <p:nvPr/>
        </p:nvPicPr>
        <p:blipFill>
          <a:blip r:embed="rId2" cstate="print"/>
          <a:srcRect l="8515" t="13691" b="53419"/>
          <a:stretch>
            <a:fillRect/>
          </a:stretch>
        </p:blipFill>
        <p:spPr bwMode="auto">
          <a:xfrm>
            <a:off x="0" y="3422704"/>
            <a:ext cx="9144000" cy="2187039"/>
          </a:xfrm>
          <a:prstGeom prst="rect">
            <a:avLst/>
          </a:prstGeom>
          <a:noFill/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85766" y="1755775"/>
            <a:ext cx="808513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1" tIns="45705" rIns="91411" bIns="45705" numCol="1" anchor="t" anchorCtr="0" compatLnSpc="1">
            <a:prstTxWarp prst="textNoShape">
              <a:avLst/>
            </a:prstTxWarp>
          </a:bodyPr>
          <a:lstStyle/>
          <a:p>
            <a:pPr marL="292042" indent="-292042" algn="ctr">
              <a:lnSpc>
                <a:spcPct val="120000"/>
              </a:lnSpc>
              <a:spcBef>
                <a:spcPct val="20000"/>
              </a:spcBef>
              <a:buClr>
                <a:srgbClr val="4D4D4D"/>
              </a:buClr>
            </a:pPr>
            <a:r>
              <a:rPr lang="en-US" sz="1800" kern="0" dirty="0" smtClean="0">
                <a:latin typeface="+mn-lt"/>
                <a:cs typeface="+mn-cs"/>
              </a:rPr>
              <a:t>RADview-EMS is a unified carrier-class management platform for RAD devices using a variety of access channels as SNMPv1/3, HTTP/S, TFTP and Telnet/SSH. In addition, it features third-party device monitoring capabilities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3410" y="696802"/>
            <a:ext cx="1610591" cy="353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RADview</a:t>
            </a:r>
            <a:r>
              <a:rPr lang="en-US" dirty="0" smtClean="0"/>
              <a:t>-EMS</a:t>
            </a:r>
            <a:br>
              <a:rPr lang="en-US" dirty="0" smtClean="0"/>
            </a:br>
            <a:r>
              <a:rPr lang="en-US" sz="2800" dirty="0" smtClean="0"/>
              <a:t>Benefits &amp; Features 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9238" y="1121344"/>
            <a:ext cx="1610591" cy="353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ounded Rectangle 10"/>
          <p:cNvSpPr/>
          <p:nvPr/>
        </p:nvSpPr>
        <p:spPr bwMode="auto">
          <a:xfrm>
            <a:off x="220910" y="1388956"/>
            <a:ext cx="5804370" cy="2475473"/>
          </a:xfrm>
          <a:prstGeom prst="roundRect">
            <a:avLst>
              <a:gd name="adj" fmla="val 1875"/>
            </a:avLst>
          </a:prstGeom>
          <a:solidFill>
            <a:srgbClr val="C00000">
              <a:alpha val="10000"/>
            </a:srgbClr>
          </a:solidFill>
          <a:ln w="63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3119" tIns="229068" rIns="83119" bIns="41559" numCol="1" rtlCol="0" anchor="t" anchorCtr="0" compatLnSpc="1">
            <a:prstTxWarp prst="textNoShape">
              <a:avLst/>
            </a:prstTxWarp>
          </a:bodyPr>
          <a:lstStyle/>
          <a:p>
            <a:pPr marL="242406" indent="-158718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1400" dirty="0" smtClean="0">
                <a:solidFill>
                  <a:srgbClr val="C00000"/>
                </a:solidFill>
                <a:latin typeface="+mn-lt"/>
                <a:cs typeface="Vrinda" pitchFamily="2" charset="0"/>
              </a:rPr>
              <a:t>Turnkey system including hardware and software!</a:t>
            </a:r>
          </a:p>
          <a:p>
            <a:pPr marL="242406" indent="-158718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1400" dirty="0" smtClean="0">
                <a:solidFill>
                  <a:srgbClr val="C00000"/>
                </a:solidFill>
                <a:latin typeface="+mn-lt"/>
                <a:cs typeface="Vrinda" pitchFamily="2" charset="0"/>
              </a:rPr>
              <a:t>Fully compliant with TMN standards</a:t>
            </a:r>
          </a:p>
          <a:p>
            <a:pPr marL="242406" indent="-158718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1400" dirty="0" smtClean="0">
                <a:solidFill>
                  <a:srgbClr val="C00000"/>
                </a:solidFill>
                <a:latin typeface="+mn-lt"/>
                <a:cs typeface="Vrinda" pitchFamily="2" charset="0"/>
              </a:rPr>
              <a:t>Client/server architecture with multi-user support</a:t>
            </a:r>
          </a:p>
          <a:p>
            <a:pPr marL="242406" indent="-158718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1400" dirty="0" smtClean="0">
                <a:solidFill>
                  <a:srgbClr val="C00000"/>
                </a:solidFill>
                <a:latin typeface="+mn-lt"/>
                <a:cs typeface="Vrinda" pitchFamily="2" charset="0"/>
              </a:rPr>
              <a:t>Interoperable with third-party NMS and leading OSS systems </a:t>
            </a:r>
          </a:p>
          <a:p>
            <a:pPr marL="242406" indent="-158718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1400" dirty="0" smtClean="0">
                <a:solidFill>
                  <a:srgbClr val="C00000"/>
                </a:solidFill>
                <a:latin typeface="+mn-lt"/>
                <a:cs typeface="Vrinda" pitchFamily="2" charset="0"/>
              </a:rPr>
              <a:t>IBM Tivoli’s </a:t>
            </a:r>
            <a:r>
              <a:rPr lang="en-US" sz="1400" dirty="0" err="1" smtClean="0">
                <a:solidFill>
                  <a:srgbClr val="C00000"/>
                </a:solidFill>
                <a:latin typeface="+mn-lt"/>
                <a:cs typeface="Vrinda" pitchFamily="2" charset="0"/>
              </a:rPr>
              <a:t>Netcool</a:t>
            </a:r>
            <a:r>
              <a:rPr lang="en-US" sz="1400" dirty="0" smtClean="0">
                <a:solidFill>
                  <a:srgbClr val="C00000"/>
                </a:solidFill>
                <a:latin typeface="+mn-lt"/>
                <a:cs typeface="Vrinda" pitchFamily="2" charset="0"/>
              </a:rPr>
              <a:t>®/</a:t>
            </a:r>
            <a:r>
              <a:rPr lang="en-US" sz="1400" dirty="0" err="1" smtClean="0">
                <a:solidFill>
                  <a:srgbClr val="C00000"/>
                </a:solidFill>
                <a:latin typeface="+mn-lt"/>
                <a:cs typeface="Vrinda" pitchFamily="2" charset="0"/>
              </a:rPr>
              <a:t>OMNIbus</a:t>
            </a:r>
            <a:r>
              <a:rPr lang="en-US" sz="1400" dirty="0" smtClean="0">
                <a:solidFill>
                  <a:srgbClr val="C00000"/>
                </a:solidFill>
                <a:latin typeface="+mn-lt"/>
                <a:cs typeface="Vrinda" pitchFamily="2" charset="0"/>
              </a:rPr>
              <a:t>™ plug-in</a:t>
            </a:r>
          </a:p>
          <a:p>
            <a:pPr marL="242406" indent="-158718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1400" dirty="0" smtClean="0">
                <a:solidFill>
                  <a:srgbClr val="C00000"/>
                </a:solidFill>
                <a:latin typeface="+mn-lt"/>
                <a:cs typeface="Vrinda" pitchFamily="2" charset="0"/>
              </a:rPr>
              <a:t>Minimize integrations costs associated with new NE additions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322457" y="1247397"/>
            <a:ext cx="2166725" cy="365822"/>
          </a:xfrm>
          <a:prstGeom prst="roundRect">
            <a:avLst>
              <a:gd name="adj" fmla="val 8013"/>
            </a:avLst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1274" tIns="0" rIns="161274" bIns="0" numCol="1" spcCol="1154" anchor="ctr" anchorCtr="0">
            <a:noAutofit/>
          </a:bodyPr>
          <a:lstStyle/>
          <a:p>
            <a:r>
              <a:rPr lang="en-US" sz="1500" dirty="0" smtClean="0">
                <a:solidFill>
                  <a:srgbClr val="FFFFFF"/>
                </a:solidFill>
              </a:rPr>
              <a:t>Benefits </a:t>
            </a:r>
          </a:p>
        </p:txBody>
      </p:sp>
      <p:pic>
        <p:nvPicPr>
          <p:cNvPr id="4" name="Picture 2" descr="D:\Ben-k-data\My Documents\My Pictures\RADview\Broshure\RADView_control.jpg"/>
          <p:cNvPicPr>
            <a:picLocks noChangeAspect="1" noChangeArrowheads="1"/>
          </p:cNvPicPr>
          <p:nvPr/>
        </p:nvPicPr>
        <p:blipFill>
          <a:blip r:embed="rId3" cstate="print"/>
          <a:srcRect l="6346" t="6874" r="4765" b="15335"/>
          <a:stretch>
            <a:fillRect/>
          </a:stretch>
        </p:blipFill>
        <p:spPr bwMode="auto">
          <a:xfrm>
            <a:off x="6153507" y="1524001"/>
            <a:ext cx="2955857" cy="2187575"/>
          </a:xfrm>
          <a:prstGeom prst="rect">
            <a:avLst/>
          </a:prstGeom>
          <a:noFill/>
        </p:spPr>
      </p:pic>
      <p:sp>
        <p:nvSpPr>
          <p:cNvPr id="14" name="Rounded Rectangle 13"/>
          <p:cNvSpPr/>
          <p:nvPr/>
        </p:nvSpPr>
        <p:spPr bwMode="auto">
          <a:xfrm>
            <a:off x="220909" y="4171771"/>
            <a:ext cx="5794273" cy="2468515"/>
          </a:xfrm>
          <a:prstGeom prst="roundRect">
            <a:avLst>
              <a:gd name="adj" fmla="val 1875"/>
            </a:avLst>
          </a:prstGeom>
          <a:solidFill>
            <a:srgbClr val="C00000">
              <a:alpha val="10000"/>
            </a:srgbClr>
          </a:solidFill>
          <a:ln w="63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3119" tIns="229068" rIns="83119" bIns="41559" numCol="1" rtlCol="0" anchor="t" anchorCtr="0" compatLnSpc="1">
            <a:prstTxWarp prst="textNoShape">
              <a:avLst/>
            </a:prstTxWarp>
          </a:bodyPr>
          <a:lstStyle/>
          <a:p>
            <a:pPr marL="242406" indent="-158718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1400" dirty="0" smtClean="0">
                <a:solidFill>
                  <a:srgbClr val="C00000"/>
                </a:solidFill>
                <a:latin typeface="+mn-lt"/>
                <a:cs typeface="Vrinda" pitchFamily="2" charset="0"/>
              </a:rPr>
              <a:t>Ensures device health and congestion control</a:t>
            </a:r>
          </a:p>
          <a:p>
            <a:pPr marL="242406" indent="-158718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1400" dirty="0" smtClean="0">
                <a:solidFill>
                  <a:srgbClr val="C00000"/>
                </a:solidFill>
                <a:latin typeface="+mn-lt"/>
                <a:cs typeface="Vrinda" pitchFamily="2" charset="0"/>
              </a:rPr>
              <a:t>Topology maps and network inventory</a:t>
            </a:r>
          </a:p>
          <a:p>
            <a:pPr marL="242406" indent="-158718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1400" dirty="0" smtClean="0">
                <a:solidFill>
                  <a:srgbClr val="C00000"/>
                </a:solidFill>
                <a:latin typeface="+mn-lt"/>
                <a:cs typeface="Vrinda" pitchFamily="2" charset="0"/>
              </a:rPr>
              <a:t>Advanced FCAPS functionality</a:t>
            </a:r>
          </a:p>
          <a:p>
            <a:pPr marL="242406" indent="-158718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1400" dirty="0" smtClean="0">
                <a:solidFill>
                  <a:srgbClr val="C00000"/>
                </a:solidFill>
                <a:latin typeface="+mn-lt"/>
                <a:cs typeface="Vrinda" pitchFamily="2" charset="0"/>
              </a:rPr>
              <a:t>Software &amp; configuration management</a:t>
            </a:r>
          </a:p>
          <a:p>
            <a:pPr marL="242406" indent="-158718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1400" dirty="0" smtClean="0">
                <a:solidFill>
                  <a:srgbClr val="C00000"/>
                </a:solidFill>
                <a:latin typeface="+mn-lt"/>
                <a:cs typeface="Vrinda" pitchFamily="2" charset="0"/>
              </a:rPr>
              <a:t>Business continuity - High-Availability and Disaster Recovery </a:t>
            </a:r>
          </a:p>
          <a:p>
            <a:pPr marL="242406" indent="-158718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1400" dirty="0" smtClean="0">
                <a:solidFill>
                  <a:srgbClr val="C00000"/>
                </a:solidFill>
                <a:latin typeface="+mn-lt"/>
                <a:cs typeface="Vrinda" pitchFamily="2" charset="0"/>
              </a:rPr>
              <a:t>Handover between operators 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331290" y="3986668"/>
            <a:ext cx="2317719" cy="365822"/>
          </a:xfrm>
          <a:prstGeom prst="roundRect">
            <a:avLst>
              <a:gd name="adj" fmla="val 8013"/>
            </a:avLst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1274" tIns="0" rIns="161274" bIns="0" numCol="1" spcCol="1154" anchor="ctr" anchorCtr="0">
            <a:noAutofit/>
          </a:bodyPr>
          <a:lstStyle/>
          <a:p>
            <a:r>
              <a:rPr lang="en-US" sz="1500" dirty="0" smtClean="0">
                <a:solidFill>
                  <a:srgbClr val="FFFFFF"/>
                </a:solidFill>
              </a:rPr>
              <a:t>Key features</a:t>
            </a:r>
          </a:p>
        </p:txBody>
      </p:sp>
      <p:pic>
        <p:nvPicPr>
          <p:cNvPr id="21" name="Picture 20" descr="Updated_Loo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14887" y="4329546"/>
            <a:ext cx="2633096" cy="19858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001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83119" tIns="41559" rIns="83119" bIns="41559"/>
          <a:lstStyle/>
          <a:p>
            <a:r>
              <a:rPr lang="en-US" altLang="he-IL" dirty="0"/>
              <a:t>How Does </a:t>
            </a:r>
            <a:r>
              <a:rPr lang="en-US" altLang="he-IL" dirty="0" smtClean="0"/>
              <a:t>TDM PW </a:t>
            </a:r>
            <a:r>
              <a:rPr lang="en-US" altLang="he-IL" dirty="0"/>
              <a:t>Work?</a:t>
            </a:r>
            <a:endParaRPr lang="en-US" dirty="0"/>
          </a:p>
        </p:txBody>
      </p:sp>
      <p:sp>
        <p:nvSpPr>
          <p:cNvPr id="2390019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747713" y="4172535"/>
            <a:ext cx="7124700" cy="1910870"/>
          </a:xfrm>
        </p:spPr>
        <p:txBody>
          <a:bodyPr lIns="83119" tIns="41559" rIns="83119" bIns="41559"/>
          <a:lstStyle/>
          <a:p>
            <a:pPr marL="342900" indent="-342900">
              <a:spcBef>
                <a:spcPts val="1091"/>
              </a:spcBef>
              <a:buFont typeface="+mj-lt"/>
              <a:buAutoNum type="arabicPeriod"/>
            </a:pPr>
            <a:r>
              <a:rPr lang="en-US" sz="1800" dirty="0"/>
              <a:t>The synchronous bit stream is </a:t>
            </a:r>
            <a:r>
              <a:rPr lang="en-US" sz="1800" dirty="0" smtClean="0"/>
              <a:t>segmented</a:t>
            </a:r>
          </a:p>
          <a:p>
            <a:pPr marL="342900" indent="-342900">
              <a:spcBef>
                <a:spcPts val="1091"/>
              </a:spcBef>
              <a:buFont typeface="+mj-lt"/>
              <a:buAutoNum type="arabicPeriod"/>
            </a:pPr>
            <a:r>
              <a:rPr lang="en-US" sz="1800" dirty="0" smtClean="0"/>
              <a:t>Headers are added to each segment to form the Packet</a:t>
            </a:r>
          </a:p>
          <a:p>
            <a:pPr marL="342900" indent="-342900">
              <a:spcBef>
                <a:spcPts val="1091"/>
              </a:spcBef>
              <a:buFont typeface="+mj-lt"/>
              <a:buAutoNum type="arabicPeriod"/>
            </a:pPr>
            <a:r>
              <a:rPr lang="en-US" sz="1800" dirty="0" smtClean="0"/>
              <a:t>Packets are forwarded to destination over the PSN network</a:t>
            </a:r>
          </a:p>
          <a:p>
            <a:pPr marL="342900" indent="-342900">
              <a:spcBef>
                <a:spcPts val="1091"/>
              </a:spcBef>
              <a:buFont typeface="+mj-lt"/>
              <a:buAutoNum type="arabicPeriod"/>
            </a:pPr>
            <a:r>
              <a:rPr lang="en-US" sz="1800" dirty="0" smtClean="0"/>
              <a:t>At destination, the original bit stream is reconstructed by removing headers, concatenating frames and regenerating the timing</a:t>
            </a:r>
            <a:endParaRPr lang="en-US" sz="1800" dirty="0"/>
          </a:p>
          <a:p>
            <a:pPr marL="292071" indent="-292071">
              <a:spcBef>
                <a:spcPts val="1091"/>
              </a:spcBef>
              <a:buNone/>
            </a:pPr>
            <a:endParaRPr lang="en-US" sz="1800" dirty="0" smtClean="0"/>
          </a:p>
        </p:txBody>
      </p:sp>
      <p:sp>
        <p:nvSpPr>
          <p:cNvPr id="2390022" name="Rectangle 6"/>
          <p:cNvSpPr>
            <a:spLocks noChangeArrowheads="1"/>
          </p:cNvSpPr>
          <p:nvPr/>
        </p:nvSpPr>
        <p:spPr bwMode="auto">
          <a:xfrm>
            <a:off x="440939" y="2420612"/>
            <a:ext cx="778707" cy="679028"/>
          </a:xfrm>
          <a:prstGeom prst="rect">
            <a:avLst/>
          </a:prstGeom>
          <a:solidFill>
            <a:srgbClr val="FFFFB7"/>
          </a:soli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9200" prstMaterial="legacyMatte">
            <a:bevelT w="13500" h="13500" prst="angle"/>
            <a:bevelB w="13500" h="13500" prst="angle"/>
            <a:extrusionClr>
              <a:srgbClr val="FFFFB7"/>
            </a:extrusionClr>
          </a:sp3d>
        </p:spPr>
        <p:txBody>
          <a:bodyPr wrap="none" anchor="ctr">
            <a:flatTx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390023" name="Text Box 7"/>
          <p:cNvSpPr txBox="1">
            <a:spLocks noChangeArrowheads="1"/>
          </p:cNvSpPr>
          <p:nvPr/>
        </p:nvSpPr>
        <p:spPr bwMode="auto">
          <a:xfrm>
            <a:off x="499561" y="1781304"/>
            <a:ext cx="601826" cy="484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3119" tIns="41559" rIns="83119" bIns="41559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altLang="he-IL" sz="1300" dirty="0">
                <a:solidFill>
                  <a:prstClr val="black"/>
                </a:solidFill>
                <a:latin typeface="Calibri"/>
                <a:cs typeface="Arial" pitchFamily="34" charset="0"/>
              </a:rPr>
              <a:t>TDM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altLang="he-IL" sz="1300" dirty="0">
                <a:solidFill>
                  <a:prstClr val="black"/>
                </a:solidFill>
                <a:latin typeface="Calibri"/>
                <a:cs typeface="Arial" pitchFamily="34" charset="0"/>
              </a:rPr>
              <a:t>Frame</a:t>
            </a:r>
          </a:p>
        </p:txBody>
      </p:sp>
      <p:grpSp>
        <p:nvGrpSpPr>
          <p:cNvPr id="2" name="Group 46"/>
          <p:cNvGrpSpPr/>
          <p:nvPr/>
        </p:nvGrpSpPr>
        <p:grpSpPr>
          <a:xfrm>
            <a:off x="1295846" y="2420190"/>
            <a:ext cx="2068513" cy="679450"/>
            <a:chOff x="1400493" y="2437765"/>
            <a:chExt cx="2275364" cy="747395"/>
          </a:xfrm>
        </p:grpSpPr>
        <p:sp>
          <p:nvSpPr>
            <p:cNvPr id="2390020" name="AutoShape 4"/>
            <p:cNvSpPr>
              <a:spLocks noChangeArrowheads="1"/>
            </p:cNvSpPr>
            <p:nvPr/>
          </p:nvSpPr>
          <p:spPr bwMode="auto">
            <a:xfrm>
              <a:off x="1400493" y="2579212"/>
              <a:ext cx="307340" cy="478473"/>
            </a:xfrm>
            <a:prstGeom prst="rightArrow">
              <a:avLst>
                <a:gd name="adj1" fmla="val 50000"/>
                <a:gd name="adj2" fmla="val 25000"/>
              </a:avLst>
            </a:prstGeom>
            <a:gradFill rotWithShape="0">
              <a:gsLst>
                <a:gs pos="0">
                  <a:srgbClr val="DAEFFE"/>
                </a:gs>
                <a:gs pos="100000">
                  <a:srgbClr val="0000FF"/>
                </a:gs>
              </a:gsLst>
              <a:lin ang="0" scaled="1"/>
            </a:gradFill>
            <a:ln w="12700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9200" prstMaterial="legacyMatte">
              <a:bevelT w="13500" h="13500" prst="angle"/>
              <a:bevelB w="13500" h="13500" prst="angle"/>
              <a:extrusionClr>
                <a:srgbClr val="DAEFFE"/>
              </a:extrusionClr>
            </a:sp3d>
          </p:spPr>
          <p:txBody>
            <a:bodyPr wrap="none" lIns="100584" tIns="50292" rIns="100584" bIns="50292" anchor="ctr">
              <a:flatTx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  <p:grpSp>
          <p:nvGrpSpPr>
            <p:cNvPr id="3" name="Group 45"/>
            <p:cNvGrpSpPr/>
            <p:nvPr/>
          </p:nvGrpSpPr>
          <p:grpSpPr>
            <a:xfrm>
              <a:off x="1971517" y="2437765"/>
              <a:ext cx="1704340" cy="747395"/>
              <a:chOff x="1971517" y="2437765"/>
              <a:chExt cx="1704340" cy="747395"/>
            </a:xfrm>
          </p:grpSpPr>
          <p:sp>
            <p:nvSpPr>
              <p:cNvPr id="2390025" name="Rectangle 9"/>
              <p:cNvSpPr>
                <a:spLocks noChangeArrowheads="1"/>
              </p:cNvSpPr>
              <p:nvPr/>
            </p:nvSpPr>
            <p:spPr bwMode="auto">
              <a:xfrm>
                <a:off x="1971517" y="2437765"/>
                <a:ext cx="396995" cy="747395"/>
              </a:xfrm>
              <a:prstGeom prst="rect">
                <a:avLst/>
              </a:prstGeom>
              <a:solidFill>
                <a:srgbClr val="FFFFB7"/>
              </a:solidFill>
              <a:ln w="12700">
                <a:miter lim="800000"/>
                <a:headEnd/>
                <a:tailEnd/>
              </a:ln>
              <a:effectLst/>
              <a:scene3d>
                <a:camera prst="legacyObliqueTopLeft"/>
                <a:lightRig rig="legacyFlat3" dir="t"/>
              </a:scene3d>
              <a:sp3d extrusionH="49200" prstMaterial="legacyMatte">
                <a:bevelT w="13500" h="13500" prst="angle"/>
                <a:bevelB w="13500" h="13500" prst="angle"/>
                <a:extrusionClr>
                  <a:srgbClr val="FFFFB7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  <a:cs typeface="Arial" pitchFamily="34" charset="0"/>
                </a:endParaRPr>
              </a:p>
            </p:txBody>
          </p:sp>
          <p:sp>
            <p:nvSpPr>
              <p:cNvPr id="2390026" name="Rectangle 10"/>
              <p:cNvSpPr>
                <a:spLocks noChangeArrowheads="1"/>
              </p:cNvSpPr>
              <p:nvPr/>
            </p:nvSpPr>
            <p:spPr bwMode="auto">
              <a:xfrm>
                <a:off x="2630323" y="2437765"/>
                <a:ext cx="396995" cy="747395"/>
              </a:xfrm>
              <a:prstGeom prst="rect">
                <a:avLst/>
              </a:prstGeom>
              <a:solidFill>
                <a:srgbClr val="FFFFB7"/>
              </a:solidFill>
              <a:ln w="12700">
                <a:miter lim="800000"/>
                <a:headEnd/>
                <a:tailEnd/>
              </a:ln>
              <a:effectLst/>
              <a:scene3d>
                <a:camera prst="legacyObliqueTopLeft"/>
                <a:lightRig rig="legacyFlat3" dir="t"/>
              </a:scene3d>
              <a:sp3d extrusionH="49200" prstMaterial="legacyMatte">
                <a:bevelT w="13500" h="13500" prst="angle"/>
                <a:bevelB w="13500" h="13500" prst="angle"/>
                <a:extrusionClr>
                  <a:srgbClr val="FFFFB7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  <a:cs typeface="Arial" pitchFamily="34" charset="0"/>
                </a:endParaRPr>
              </a:p>
            </p:txBody>
          </p:sp>
          <p:sp>
            <p:nvSpPr>
              <p:cNvPr id="2390027" name="Rectangle 11"/>
              <p:cNvSpPr>
                <a:spLocks noChangeArrowheads="1"/>
              </p:cNvSpPr>
              <p:nvPr/>
            </p:nvSpPr>
            <p:spPr bwMode="auto">
              <a:xfrm>
                <a:off x="3278862" y="2437765"/>
                <a:ext cx="396995" cy="747395"/>
              </a:xfrm>
              <a:prstGeom prst="rect">
                <a:avLst/>
              </a:prstGeom>
              <a:solidFill>
                <a:srgbClr val="FFFFB7"/>
              </a:solidFill>
              <a:ln w="12700">
                <a:miter lim="800000"/>
                <a:headEnd/>
                <a:tailEnd/>
              </a:ln>
              <a:effectLst/>
              <a:scene3d>
                <a:camera prst="legacyObliqueTopLeft"/>
                <a:lightRig rig="legacyFlat3" dir="t"/>
              </a:scene3d>
              <a:sp3d extrusionH="49200" prstMaterial="legacyMatte">
                <a:bevelT w="13500" h="13500" prst="angle"/>
                <a:bevelB w="13500" h="13500" prst="angle"/>
                <a:extrusionClr>
                  <a:srgbClr val="FFFFB7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  <a:latin typeface="Calibri"/>
                  <a:cs typeface="Arial" pitchFamily="34" charset="0"/>
                </a:endParaRPr>
              </a:p>
            </p:txBody>
          </p:sp>
        </p:grpSp>
      </p:grpSp>
      <p:grpSp>
        <p:nvGrpSpPr>
          <p:cNvPr id="4" name="Group 47"/>
          <p:cNvGrpSpPr/>
          <p:nvPr/>
        </p:nvGrpSpPr>
        <p:grpSpPr>
          <a:xfrm>
            <a:off x="1610226" y="1891203"/>
            <a:ext cx="1564339" cy="1208436"/>
            <a:chOff x="1746309" y="1855880"/>
            <a:chExt cx="1720773" cy="1329280"/>
          </a:xfrm>
        </p:grpSpPr>
        <p:sp>
          <p:nvSpPr>
            <p:cNvPr id="2390044" name="Rectangle 28"/>
            <p:cNvSpPr>
              <a:spLocks noChangeArrowheads="1"/>
            </p:cNvSpPr>
            <p:nvPr/>
          </p:nvSpPr>
          <p:spPr bwMode="auto">
            <a:xfrm>
              <a:off x="1807370" y="2437765"/>
              <a:ext cx="214655" cy="747395"/>
            </a:xfrm>
            <a:prstGeom prst="rect">
              <a:avLst/>
            </a:prstGeom>
            <a:solidFill>
              <a:srgbClr val="FF9966"/>
            </a:solidFill>
            <a:ln w="12700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F9966"/>
              </a:extrusionClr>
            </a:sp3d>
          </p:spPr>
          <p:txBody>
            <a:bodyPr wrap="none" anchor="ctr">
              <a:flatTx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2390045" name="Rectangle 29"/>
            <p:cNvSpPr>
              <a:spLocks noChangeArrowheads="1"/>
            </p:cNvSpPr>
            <p:nvPr/>
          </p:nvSpPr>
          <p:spPr bwMode="auto">
            <a:xfrm>
              <a:off x="2466138" y="2437765"/>
              <a:ext cx="212804" cy="747395"/>
            </a:xfrm>
            <a:prstGeom prst="rect">
              <a:avLst/>
            </a:prstGeom>
            <a:solidFill>
              <a:srgbClr val="FF9966"/>
            </a:solidFill>
            <a:ln w="12700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F9966"/>
              </a:extrusionClr>
            </a:sp3d>
          </p:spPr>
          <p:txBody>
            <a:bodyPr wrap="none" anchor="ctr">
              <a:flatTx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2390046" name="Rectangle 30"/>
            <p:cNvSpPr>
              <a:spLocks noChangeArrowheads="1"/>
            </p:cNvSpPr>
            <p:nvPr/>
          </p:nvSpPr>
          <p:spPr bwMode="auto">
            <a:xfrm>
              <a:off x="3113804" y="2437765"/>
              <a:ext cx="212804" cy="747395"/>
            </a:xfrm>
            <a:prstGeom prst="rect">
              <a:avLst/>
            </a:prstGeom>
            <a:solidFill>
              <a:srgbClr val="FF9966"/>
            </a:solidFill>
            <a:ln w="12700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F9966"/>
              </a:extrusionClr>
            </a:sp3d>
          </p:spPr>
          <p:txBody>
            <a:bodyPr wrap="none" anchor="ctr">
              <a:flatTx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2390047" name="Text Box 31"/>
            <p:cNvSpPr txBox="1">
              <a:spLocks noChangeArrowheads="1"/>
            </p:cNvSpPr>
            <p:nvPr/>
          </p:nvSpPr>
          <p:spPr bwMode="auto">
            <a:xfrm>
              <a:off x="1746309" y="1855880"/>
              <a:ext cx="1720773" cy="3317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100584" tIns="50292" rIns="100584" bIns="50292"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altLang="he-IL" sz="1300" dirty="0">
                  <a:solidFill>
                    <a:prstClr val="black"/>
                  </a:solidFill>
                  <a:latin typeface="Calibri"/>
                  <a:cs typeface="Arial" pitchFamily="34" charset="0"/>
                </a:rPr>
                <a:t>Ethernet/IP Packets</a:t>
              </a:r>
            </a:p>
          </p:txBody>
        </p:sp>
      </p:grpSp>
      <p:grpSp>
        <p:nvGrpSpPr>
          <p:cNvPr id="5" name="Group 48"/>
          <p:cNvGrpSpPr/>
          <p:nvPr/>
        </p:nvGrpSpPr>
        <p:grpSpPr>
          <a:xfrm>
            <a:off x="3396110" y="1929311"/>
            <a:ext cx="4248150" cy="1324199"/>
            <a:chOff x="3710782" y="1897799"/>
            <a:chExt cx="4672965" cy="1456619"/>
          </a:xfrm>
        </p:grpSpPr>
        <p:grpSp>
          <p:nvGrpSpPr>
            <p:cNvPr id="6" name="Group 16"/>
            <p:cNvGrpSpPr>
              <a:grpSpLocks/>
            </p:cNvGrpSpPr>
            <p:nvPr/>
          </p:nvGrpSpPr>
          <p:grpSpPr bwMode="auto">
            <a:xfrm>
              <a:off x="6136823" y="2423495"/>
              <a:ext cx="1879204" cy="745949"/>
              <a:chOff x="1255" y="3103"/>
              <a:chExt cx="1277" cy="103"/>
            </a:xfrm>
          </p:grpSpPr>
          <p:grpSp>
            <p:nvGrpSpPr>
              <p:cNvPr id="7" name="Group 17"/>
              <p:cNvGrpSpPr>
                <a:grpSpLocks/>
              </p:cNvGrpSpPr>
              <p:nvPr/>
            </p:nvGrpSpPr>
            <p:grpSpPr bwMode="auto">
              <a:xfrm>
                <a:off x="1255" y="3103"/>
                <a:ext cx="390" cy="103"/>
                <a:chOff x="1315" y="3094"/>
                <a:chExt cx="424" cy="112"/>
              </a:xfrm>
            </p:grpSpPr>
            <p:sp>
              <p:nvSpPr>
                <p:cNvPr id="2390034" name="Rectangle 18"/>
                <p:cNvSpPr>
                  <a:spLocks noChangeArrowheads="1"/>
                </p:cNvSpPr>
                <p:nvPr/>
              </p:nvSpPr>
              <p:spPr bwMode="auto">
                <a:xfrm>
                  <a:off x="1446" y="3094"/>
                  <a:ext cx="293" cy="112"/>
                </a:xfrm>
                <a:prstGeom prst="rect">
                  <a:avLst/>
                </a:prstGeom>
                <a:solidFill>
                  <a:srgbClr val="FFFFB7"/>
                </a:solidFill>
                <a:ln w="12700">
                  <a:miter lim="800000"/>
                  <a:headEnd/>
                  <a:tailEnd/>
                </a:ln>
                <a:effectLst/>
                <a:scene3d>
                  <a:camera prst="legacyObliqueTopLeft"/>
                  <a:lightRig rig="legacyFlat3" dir="t"/>
                </a:scene3d>
                <a:sp3d extrusionH="49200" prstMaterial="legacyMatte">
                  <a:bevelT w="13500" h="13500" prst="angle"/>
                  <a:bevelB w="13500" h="13500" prst="angle"/>
                  <a:extrusionClr>
                    <a:srgbClr val="FFFFB7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>
                    <a:solidFill>
                      <a:prstClr val="black"/>
                    </a:solidFill>
                    <a:latin typeface="Calibri"/>
                    <a:cs typeface="Arial" pitchFamily="34" charset="0"/>
                  </a:endParaRPr>
                </a:p>
              </p:txBody>
            </p:sp>
            <p:sp>
              <p:nvSpPr>
                <p:cNvPr id="2390035" name="Rectangle 19"/>
                <p:cNvSpPr>
                  <a:spLocks noChangeArrowheads="1"/>
                </p:cNvSpPr>
                <p:nvPr/>
              </p:nvSpPr>
              <p:spPr bwMode="auto">
                <a:xfrm>
                  <a:off x="1315" y="3094"/>
                  <a:ext cx="158" cy="112"/>
                </a:xfrm>
                <a:prstGeom prst="rect">
                  <a:avLst/>
                </a:prstGeom>
                <a:solidFill>
                  <a:srgbClr val="FF9966"/>
                </a:solidFill>
                <a:ln w="12700">
                  <a:miter lim="800000"/>
                  <a:headEnd/>
                  <a:tailEnd/>
                </a:ln>
                <a:effectLst/>
                <a:scene3d>
                  <a:camera prst="legacyObliqueTopLeft"/>
                  <a:lightRig rig="legacyFlat3" dir="t"/>
                </a:scene3d>
                <a:sp3d extrusionH="49200" prstMaterial="legacyMatte">
                  <a:bevelT w="13500" h="13500" prst="angle"/>
                  <a:bevelB w="13500" h="13500" prst="angle"/>
                  <a:extrusionClr>
                    <a:srgbClr val="FF9966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>
                    <a:solidFill>
                      <a:prstClr val="black"/>
                    </a:solidFill>
                    <a:latin typeface="Calibri"/>
                    <a:cs typeface="Arial" pitchFamily="34" charset="0"/>
                  </a:endParaRPr>
                </a:p>
              </p:txBody>
            </p:sp>
          </p:grpSp>
          <p:grpSp>
            <p:nvGrpSpPr>
              <p:cNvPr id="8" name="Group 20"/>
              <p:cNvGrpSpPr>
                <a:grpSpLocks/>
              </p:cNvGrpSpPr>
              <p:nvPr/>
            </p:nvGrpSpPr>
            <p:grpSpPr bwMode="auto">
              <a:xfrm>
                <a:off x="1702" y="3103"/>
                <a:ext cx="390" cy="103"/>
                <a:chOff x="1315" y="3094"/>
                <a:chExt cx="424" cy="112"/>
              </a:xfrm>
            </p:grpSpPr>
            <p:sp>
              <p:nvSpPr>
                <p:cNvPr id="2390037" name="Rectangle 21"/>
                <p:cNvSpPr>
                  <a:spLocks noChangeArrowheads="1"/>
                </p:cNvSpPr>
                <p:nvPr/>
              </p:nvSpPr>
              <p:spPr bwMode="auto">
                <a:xfrm>
                  <a:off x="1446" y="3094"/>
                  <a:ext cx="293" cy="112"/>
                </a:xfrm>
                <a:prstGeom prst="rect">
                  <a:avLst/>
                </a:prstGeom>
                <a:solidFill>
                  <a:srgbClr val="FFFFB7"/>
                </a:solidFill>
                <a:ln w="12700">
                  <a:miter lim="800000"/>
                  <a:headEnd/>
                  <a:tailEnd/>
                </a:ln>
                <a:effectLst/>
                <a:scene3d>
                  <a:camera prst="legacyObliqueTopLeft"/>
                  <a:lightRig rig="legacyFlat3" dir="t"/>
                </a:scene3d>
                <a:sp3d extrusionH="49200" prstMaterial="legacyMatte">
                  <a:bevelT w="13500" h="13500" prst="angle"/>
                  <a:bevelB w="13500" h="13500" prst="angle"/>
                  <a:extrusionClr>
                    <a:srgbClr val="FFFFB7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>
                    <a:solidFill>
                      <a:prstClr val="black"/>
                    </a:solidFill>
                    <a:latin typeface="Calibri"/>
                    <a:cs typeface="Arial" pitchFamily="34" charset="0"/>
                  </a:endParaRPr>
                </a:p>
              </p:txBody>
            </p:sp>
            <p:sp>
              <p:nvSpPr>
                <p:cNvPr id="2390038" name="Rectangle 22"/>
                <p:cNvSpPr>
                  <a:spLocks noChangeArrowheads="1"/>
                </p:cNvSpPr>
                <p:nvPr/>
              </p:nvSpPr>
              <p:spPr bwMode="auto">
                <a:xfrm>
                  <a:off x="1315" y="3094"/>
                  <a:ext cx="158" cy="112"/>
                </a:xfrm>
                <a:prstGeom prst="rect">
                  <a:avLst/>
                </a:prstGeom>
                <a:solidFill>
                  <a:srgbClr val="FF9966"/>
                </a:solidFill>
                <a:ln w="12700">
                  <a:miter lim="800000"/>
                  <a:headEnd/>
                  <a:tailEnd/>
                </a:ln>
                <a:effectLst/>
                <a:scene3d>
                  <a:camera prst="legacyObliqueTopLeft"/>
                  <a:lightRig rig="legacyFlat3" dir="t"/>
                </a:scene3d>
                <a:sp3d extrusionH="49200" prstMaterial="legacyMatte">
                  <a:bevelT w="13500" h="13500" prst="angle"/>
                  <a:bevelB w="13500" h="13500" prst="angle"/>
                  <a:extrusionClr>
                    <a:srgbClr val="FF9966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>
                    <a:solidFill>
                      <a:prstClr val="black"/>
                    </a:solidFill>
                    <a:latin typeface="Calibri"/>
                    <a:cs typeface="Arial" pitchFamily="34" charset="0"/>
                  </a:endParaRPr>
                </a:p>
              </p:txBody>
            </p:sp>
          </p:grpSp>
          <p:grpSp>
            <p:nvGrpSpPr>
              <p:cNvPr id="9" name="Group 23"/>
              <p:cNvGrpSpPr>
                <a:grpSpLocks/>
              </p:cNvGrpSpPr>
              <p:nvPr/>
            </p:nvGrpSpPr>
            <p:grpSpPr bwMode="auto">
              <a:xfrm>
                <a:off x="2142" y="3103"/>
                <a:ext cx="390" cy="103"/>
                <a:chOff x="1315" y="3094"/>
                <a:chExt cx="424" cy="112"/>
              </a:xfrm>
            </p:grpSpPr>
            <p:sp>
              <p:nvSpPr>
                <p:cNvPr id="2390040" name="Rectangle 24"/>
                <p:cNvSpPr>
                  <a:spLocks noChangeArrowheads="1"/>
                </p:cNvSpPr>
                <p:nvPr/>
              </p:nvSpPr>
              <p:spPr bwMode="auto">
                <a:xfrm>
                  <a:off x="1446" y="3094"/>
                  <a:ext cx="293" cy="112"/>
                </a:xfrm>
                <a:prstGeom prst="rect">
                  <a:avLst/>
                </a:prstGeom>
                <a:solidFill>
                  <a:srgbClr val="FFFFB7"/>
                </a:solidFill>
                <a:ln w="12700">
                  <a:miter lim="800000"/>
                  <a:headEnd/>
                  <a:tailEnd/>
                </a:ln>
                <a:effectLst/>
                <a:scene3d>
                  <a:camera prst="legacyObliqueTopLeft"/>
                  <a:lightRig rig="legacyFlat3" dir="t"/>
                </a:scene3d>
                <a:sp3d extrusionH="49200" prstMaterial="legacyMatte">
                  <a:bevelT w="13500" h="13500" prst="angle"/>
                  <a:bevelB w="13500" h="13500" prst="angle"/>
                  <a:extrusionClr>
                    <a:srgbClr val="FFFFB7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>
                    <a:solidFill>
                      <a:prstClr val="black"/>
                    </a:solidFill>
                    <a:latin typeface="Calibri"/>
                    <a:cs typeface="Arial" pitchFamily="34" charset="0"/>
                  </a:endParaRPr>
                </a:p>
              </p:txBody>
            </p:sp>
            <p:sp>
              <p:nvSpPr>
                <p:cNvPr id="2390041" name="Rectangle 25"/>
                <p:cNvSpPr>
                  <a:spLocks noChangeArrowheads="1"/>
                </p:cNvSpPr>
                <p:nvPr/>
              </p:nvSpPr>
              <p:spPr bwMode="auto">
                <a:xfrm>
                  <a:off x="1315" y="3094"/>
                  <a:ext cx="158" cy="112"/>
                </a:xfrm>
                <a:prstGeom prst="rect">
                  <a:avLst/>
                </a:prstGeom>
                <a:solidFill>
                  <a:srgbClr val="FF9966"/>
                </a:solidFill>
                <a:ln w="12700">
                  <a:miter lim="800000"/>
                  <a:headEnd/>
                  <a:tailEnd/>
                </a:ln>
                <a:effectLst/>
                <a:scene3d>
                  <a:camera prst="legacyObliqueTopLeft"/>
                  <a:lightRig rig="legacyFlat3" dir="t"/>
                </a:scene3d>
                <a:sp3d extrusionH="49200" prstMaterial="legacyMatte">
                  <a:bevelT w="13500" h="13500" prst="angle"/>
                  <a:bevelB w="13500" h="13500" prst="angle"/>
                  <a:extrusionClr>
                    <a:srgbClr val="FF9966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>
                    <a:solidFill>
                      <a:prstClr val="black"/>
                    </a:solidFill>
                    <a:latin typeface="Calibri"/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2390042" name="Text Box 26"/>
            <p:cNvSpPr txBox="1">
              <a:spLocks noChangeArrowheads="1"/>
            </p:cNvSpPr>
            <p:nvPr/>
          </p:nvSpPr>
          <p:spPr bwMode="auto">
            <a:xfrm>
              <a:off x="6190434" y="1897799"/>
              <a:ext cx="1700459" cy="321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altLang="he-IL" sz="1300" dirty="0">
                  <a:solidFill>
                    <a:prstClr val="black"/>
                  </a:solidFill>
                  <a:latin typeface="Calibri"/>
                  <a:cs typeface="Arial" pitchFamily="34" charset="0"/>
                </a:rPr>
                <a:t>Ethernet/IP Packets</a:t>
              </a:r>
            </a:p>
          </p:txBody>
        </p:sp>
        <p:sp>
          <p:nvSpPr>
            <p:cNvPr id="2390048" name="AutoShape 32"/>
            <p:cNvSpPr>
              <a:spLocks noChangeArrowheads="1"/>
            </p:cNvSpPr>
            <p:nvPr/>
          </p:nvSpPr>
          <p:spPr bwMode="auto">
            <a:xfrm>
              <a:off x="3710782" y="2558257"/>
              <a:ext cx="307340" cy="478473"/>
            </a:xfrm>
            <a:prstGeom prst="rightArrow">
              <a:avLst>
                <a:gd name="adj1" fmla="val 50000"/>
                <a:gd name="adj2" fmla="val 25000"/>
              </a:avLst>
            </a:prstGeom>
            <a:gradFill rotWithShape="0">
              <a:gsLst>
                <a:gs pos="0">
                  <a:srgbClr val="DAEFFE"/>
                </a:gs>
                <a:gs pos="100000">
                  <a:srgbClr val="0000FF"/>
                </a:gs>
              </a:gsLst>
              <a:lin ang="0" scaled="1"/>
            </a:gradFill>
            <a:ln w="12700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9200" prstMaterial="legacyMatte">
              <a:bevelT w="13500" h="13500" prst="angle"/>
              <a:bevelB w="13500" h="13500" prst="angle"/>
              <a:extrusionClr>
                <a:srgbClr val="DAEFFE"/>
              </a:extrusionClr>
            </a:sp3d>
          </p:spPr>
          <p:txBody>
            <a:bodyPr wrap="none" lIns="100584" tIns="50292" rIns="100584" bIns="50292" anchor="ctr">
              <a:flatTx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2390049" name="AutoShape 33"/>
            <p:cNvSpPr>
              <a:spLocks noChangeArrowheads="1"/>
            </p:cNvSpPr>
            <p:nvPr/>
          </p:nvSpPr>
          <p:spPr bwMode="auto">
            <a:xfrm>
              <a:off x="5764372" y="2558257"/>
              <a:ext cx="307340" cy="478473"/>
            </a:xfrm>
            <a:prstGeom prst="rightArrow">
              <a:avLst>
                <a:gd name="adj1" fmla="val 50000"/>
                <a:gd name="adj2" fmla="val 25000"/>
              </a:avLst>
            </a:prstGeom>
            <a:gradFill rotWithShape="0">
              <a:gsLst>
                <a:gs pos="0">
                  <a:srgbClr val="DAEFFE"/>
                </a:gs>
                <a:gs pos="100000">
                  <a:srgbClr val="0000FF"/>
                </a:gs>
              </a:gsLst>
              <a:lin ang="0" scaled="1"/>
            </a:gradFill>
            <a:ln w="12700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9200" prstMaterial="legacyMatte">
              <a:bevelT w="13500" h="13500" prst="angle"/>
              <a:bevelB w="13500" h="13500" prst="angle"/>
              <a:extrusionClr>
                <a:srgbClr val="DAEFFE"/>
              </a:extrusionClr>
            </a:sp3d>
          </p:spPr>
          <p:txBody>
            <a:bodyPr wrap="none" lIns="100584" tIns="50292" rIns="100584" bIns="50292" anchor="ctr">
              <a:flatTx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2390050" name="AutoShape 34"/>
            <p:cNvSpPr>
              <a:spLocks noChangeArrowheads="1"/>
            </p:cNvSpPr>
            <p:nvPr/>
          </p:nvSpPr>
          <p:spPr bwMode="auto">
            <a:xfrm>
              <a:off x="8076407" y="2556510"/>
              <a:ext cx="307340" cy="478473"/>
            </a:xfrm>
            <a:prstGeom prst="rightArrow">
              <a:avLst>
                <a:gd name="adj1" fmla="val 50000"/>
                <a:gd name="adj2" fmla="val 25000"/>
              </a:avLst>
            </a:prstGeom>
            <a:gradFill rotWithShape="0">
              <a:gsLst>
                <a:gs pos="0">
                  <a:srgbClr val="DAEFFE"/>
                </a:gs>
                <a:gs pos="100000">
                  <a:srgbClr val="0000FF"/>
                </a:gs>
              </a:gsLst>
              <a:lin ang="0" scaled="1"/>
            </a:gradFill>
            <a:ln w="12700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9200" prstMaterial="legacyMatte">
              <a:bevelT w="13500" h="13500" prst="angle"/>
              <a:bevelB w="13500" h="13500" prst="angle"/>
              <a:extrusionClr>
                <a:srgbClr val="DAEFFE"/>
              </a:extrusionClr>
            </a:sp3d>
          </p:spPr>
          <p:txBody>
            <a:bodyPr wrap="none" lIns="100584" tIns="50292" rIns="100584" bIns="50292" anchor="ctr">
              <a:flatTx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2390052" name="Freeform 36"/>
            <p:cNvSpPr>
              <a:spLocks/>
            </p:cNvSpPr>
            <p:nvPr/>
          </p:nvSpPr>
          <p:spPr bwMode="auto">
            <a:xfrm>
              <a:off x="4041996" y="2154158"/>
              <a:ext cx="1631795" cy="1200260"/>
            </a:xfrm>
            <a:custGeom>
              <a:avLst/>
              <a:gdLst/>
              <a:ahLst/>
              <a:cxnLst>
                <a:cxn ang="0">
                  <a:pos x="317" y="738"/>
                </a:cxn>
                <a:cxn ang="0">
                  <a:pos x="167" y="754"/>
                </a:cxn>
                <a:cxn ang="0">
                  <a:pos x="47" y="692"/>
                </a:cxn>
                <a:cxn ang="0">
                  <a:pos x="1" y="552"/>
                </a:cxn>
                <a:cxn ang="0">
                  <a:pos x="39" y="436"/>
                </a:cxn>
                <a:cxn ang="0">
                  <a:pos x="97" y="400"/>
                </a:cxn>
                <a:cxn ang="0">
                  <a:pos x="119" y="386"/>
                </a:cxn>
                <a:cxn ang="0">
                  <a:pos x="125" y="362"/>
                </a:cxn>
                <a:cxn ang="0">
                  <a:pos x="117" y="316"/>
                </a:cxn>
                <a:cxn ang="0">
                  <a:pos x="117" y="262"/>
                </a:cxn>
                <a:cxn ang="0">
                  <a:pos x="155" y="208"/>
                </a:cxn>
                <a:cxn ang="0">
                  <a:pos x="221" y="176"/>
                </a:cxn>
                <a:cxn ang="0">
                  <a:pos x="287" y="166"/>
                </a:cxn>
                <a:cxn ang="0">
                  <a:pos x="315" y="156"/>
                </a:cxn>
                <a:cxn ang="0">
                  <a:pos x="319" y="116"/>
                </a:cxn>
                <a:cxn ang="0">
                  <a:pos x="347" y="76"/>
                </a:cxn>
                <a:cxn ang="0">
                  <a:pos x="391" y="56"/>
                </a:cxn>
                <a:cxn ang="0">
                  <a:pos x="445" y="52"/>
                </a:cxn>
                <a:cxn ang="0">
                  <a:pos x="467" y="56"/>
                </a:cxn>
                <a:cxn ang="0">
                  <a:pos x="473" y="44"/>
                </a:cxn>
                <a:cxn ang="0">
                  <a:pos x="499" y="18"/>
                </a:cxn>
                <a:cxn ang="0">
                  <a:pos x="543" y="4"/>
                </a:cxn>
                <a:cxn ang="0">
                  <a:pos x="613" y="4"/>
                </a:cxn>
                <a:cxn ang="0">
                  <a:pos x="663" y="26"/>
                </a:cxn>
                <a:cxn ang="0">
                  <a:pos x="711" y="60"/>
                </a:cxn>
                <a:cxn ang="0">
                  <a:pos x="731" y="110"/>
                </a:cxn>
                <a:cxn ang="0">
                  <a:pos x="735" y="136"/>
                </a:cxn>
                <a:cxn ang="0">
                  <a:pos x="767" y="134"/>
                </a:cxn>
                <a:cxn ang="0">
                  <a:pos x="813" y="150"/>
                </a:cxn>
                <a:cxn ang="0">
                  <a:pos x="863" y="200"/>
                </a:cxn>
                <a:cxn ang="0">
                  <a:pos x="899" y="260"/>
                </a:cxn>
                <a:cxn ang="0">
                  <a:pos x="905" y="324"/>
                </a:cxn>
                <a:cxn ang="0">
                  <a:pos x="873" y="374"/>
                </a:cxn>
                <a:cxn ang="0">
                  <a:pos x="907" y="384"/>
                </a:cxn>
                <a:cxn ang="0">
                  <a:pos x="963" y="414"/>
                </a:cxn>
                <a:cxn ang="0">
                  <a:pos x="1005" y="458"/>
                </a:cxn>
                <a:cxn ang="0">
                  <a:pos x="1017" y="512"/>
                </a:cxn>
                <a:cxn ang="0">
                  <a:pos x="987" y="600"/>
                </a:cxn>
                <a:cxn ang="0">
                  <a:pos x="953" y="640"/>
                </a:cxn>
                <a:cxn ang="0">
                  <a:pos x="919" y="644"/>
                </a:cxn>
                <a:cxn ang="0">
                  <a:pos x="889" y="656"/>
                </a:cxn>
                <a:cxn ang="0">
                  <a:pos x="867" y="682"/>
                </a:cxn>
                <a:cxn ang="0">
                  <a:pos x="837" y="720"/>
                </a:cxn>
                <a:cxn ang="0">
                  <a:pos x="795" y="746"/>
                </a:cxn>
                <a:cxn ang="0">
                  <a:pos x="721" y="748"/>
                </a:cxn>
                <a:cxn ang="0">
                  <a:pos x="669" y="728"/>
                </a:cxn>
                <a:cxn ang="0">
                  <a:pos x="651" y="710"/>
                </a:cxn>
                <a:cxn ang="0">
                  <a:pos x="635" y="706"/>
                </a:cxn>
                <a:cxn ang="0">
                  <a:pos x="627" y="720"/>
                </a:cxn>
                <a:cxn ang="0">
                  <a:pos x="583" y="752"/>
                </a:cxn>
                <a:cxn ang="0">
                  <a:pos x="499" y="780"/>
                </a:cxn>
                <a:cxn ang="0">
                  <a:pos x="417" y="772"/>
                </a:cxn>
                <a:cxn ang="0">
                  <a:pos x="357" y="752"/>
                </a:cxn>
                <a:cxn ang="0">
                  <a:pos x="317" y="738"/>
                </a:cxn>
              </a:cxnLst>
              <a:rect l="0" t="0" r="r" b="b"/>
              <a:pathLst>
                <a:path w="1020" h="783">
                  <a:moveTo>
                    <a:pt x="317" y="738"/>
                  </a:moveTo>
                  <a:cubicBezTo>
                    <a:pt x="285" y="738"/>
                    <a:pt x="212" y="762"/>
                    <a:pt x="167" y="754"/>
                  </a:cubicBezTo>
                  <a:cubicBezTo>
                    <a:pt x="122" y="746"/>
                    <a:pt x="75" y="726"/>
                    <a:pt x="47" y="692"/>
                  </a:cubicBezTo>
                  <a:cubicBezTo>
                    <a:pt x="19" y="658"/>
                    <a:pt x="2" y="595"/>
                    <a:pt x="1" y="552"/>
                  </a:cubicBezTo>
                  <a:cubicBezTo>
                    <a:pt x="0" y="509"/>
                    <a:pt x="23" y="461"/>
                    <a:pt x="39" y="436"/>
                  </a:cubicBezTo>
                  <a:cubicBezTo>
                    <a:pt x="55" y="411"/>
                    <a:pt x="84" y="408"/>
                    <a:pt x="97" y="400"/>
                  </a:cubicBezTo>
                  <a:cubicBezTo>
                    <a:pt x="110" y="392"/>
                    <a:pt x="114" y="392"/>
                    <a:pt x="119" y="386"/>
                  </a:cubicBezTo>
                  <a:cubicBezTo>
                    <a:pt x="124" y="380"/>
                    <a:pt x="125" y="374"/>
                    <a:pt x="125" y="362"/>
                  </a:cubicBezTo>
                  <a:cubicBezTo>
                    <a:pt x="125" y="350"/>
                    <a:pt x="118" y="333"/>
                    <a:pt x="117" y="316"/>
                  </a:cubicBezTo>
                  <a:cubicBezTo>
                    <a:pt x="116" y="299"/>
                    <a:pt x="111" y="280"/>
                    <a:pt x="117" y="262"/>
                  </a:cubicBezTo>
                  <a:cubicBezTo>
                    <a:pt x="123" y="244"/>
                    <a:pt x="138" y="222"/>
                    <a:pt x="155" y="208"/>
                  </a:cubicBezTo>
                  <a:cubicBezTo>
                    <a:pt x="172" y="194"/>
                    <a:pt x="199" y="183"/>
                    <a:pt x="221" y="176"/>
                  </a:cubicBezTo>
                  <a:cubicBezTo>
                    <a:pt x="243" y="169"/>
                    <a:pt x="271" y="169"/>
                    <a:pt x="287" y="166"/>
                  </a:cubicBezTo>
                  <a:cubicBezTo>
                    <a:pt x="303" y="163"/>
                    <a:pt x="310" y="164"/>
                    <a:pt x="315" y="156"/>
                  </a:cubicBezTo>
                  <a:cubicBezTo>
                    <a:pt x="320" y="148"/>
                    <a:pt x="314" y="129"/>
                    <a:pt x="319" y="116"/>
                  </a:cubicBezTo>
                  <a:cubicBezTo>
                    <a:pt x="324" y="103"/>
                    <a:pt x="335" y="86"/>
                    <a:pt x="347" y="76"/>
                  </a:cubicBezTo>
                  <a:cubicBezTo>
                    <a:pt x="359" y="66"/>
                    <a:pt x="375" y="60"/>
                    <a:pt x="391" y="56"/>
                  </a:cubicBezTo>
                  <a:cubicBezTo>
                    <a:pt x="407" y="52"/>
                    <a:pt x="432" y="52"/>
                    <a:pt x="445" y="52"/>
                  </a:cubicBezTo>
                  <a:cubicBezTo>
                    <a:pt x="458" y="52"/>
                    <a:pt x="462" y="57"/>
                    <a:pt x="467" y="56"/>
                  </a:cubicBezTo>
                  <a:cubicBezTo>
                    <a:pt x="472" y="55"/>
                    <a:pt x="468" y="50"/>
                    <a:pt x="473" y="44"/>
                  </a:cubicBezTo>
                  <a:cubicBezTo>
                    <a:pt x="478" y="38"/>
                    <a:pt x="487" y="25"/>
                    <a:pt x="499" y="18"/>
                  </a:cubicBezTo>
                  <a:cubicBezTo>
                    <a:pt x="511" y="11"/>
                    <a:pt x="524" y="6"/>
                    <a:pt x="543" y="4"/>
                  </a:cubicBezTo>
                  <a:cubicBezTo>
                    <a:pt x="562" y="2"/>
                    <a:pt x="593" y="0"/>
                    <a:pt x="613" y="4"/>
                  </a:cubicBezTo>
                  <a:cubicBezTo>
                    <a:pt x="633" y="8"/>
                    <a:pt x="647" y="17"/>
                    <a:pt x="663" y="26"/>
                  </a:cubicBezTo>
                  <a:cubicBezTo>
                    <a:pt x="679" y="35"/>
                    <a:pt x="700" y="46"/>
                    <a:pt x="711" y="60"/>
                  </a:cubicBezTo>
                  <a:cubicBezTo>
                    <a:pt x="722" y="74"/>
                    <a:pt x="727" y="97"/>
                    <a:pt x="731" y="110"/>
                  </a:cubicBezTo>
                  <a:cubicBezTo>
                    <a:pt x="735" y="123"/>
                    <a:pt x="729" y="132"/>
                    <a:pt x="735" y="136"/>
                  </a:cubicBezTo>
                  <a:cubicBezTo>
                    <a:pt x="741" y="140"/>
                    <a:pt x="754" y="132"/>
                    <a:pt x="767" y="134"/>
                  </a:cubicBezTo>
                  <a:cubicBezTo>
                    <a:pt x="780" y="136"/>
                    <a:pt x="797" y="139"/>
                    <a:pt x="813" y="150"/>
                  </a:cubicBezTo>
                  <a:cubicBezTo>
                    <a:pt x="829" y="161"/>
                    <a:pt x="849" y="182"/>
                    <a:pt x="863" y="200"/>
                  </a:cubicBezTo>
                  <a:cubicBezTo>
                    <a:pt x="877" y="218"/>
                    <a:pt x="892" y="240"/>
                    <a:pt x="899" y="260"/>
                  </a:cubicBezTo>
                  <a:cubicBezTo>
                    <a:pt x="906" y="280"/>
                    <a:pt x="909" y="305"/>
                    <a:pt x="905" y="324"/>
                  </a:cubicBezTo>
                  <a:cubicBezTo>
                    <a:pt x="901" y="343"/>
                    <a:pt x="873" y="364"/>
                    <a:pt x="873" y="374"/>
                  </a:cubicBezTo>
                  <a:cubicBezTo>
                    <a:pt x="873" y="384"/>
                    <a:pt x="892" y="377"/>
                    <a:pt x="907" y="384"/>
                  </a:cubicBezTo>
                  <a:cubicBezTo>
                    <a:pt x="922" y="391"/>
                    <a:pt x="947" y="402"/>
                    <a:pt x="963" y="414"/>
                  </a:cubicBezTo>
                  <a:cubicBezTo>
                    <a:pt x="979" y="426"/>
                    <a:pt x="996" y="442"/>
                    <a:pt x="1005" y="458"/>
                  </a:cubicBezTo>
                  <a:cubicBezTo>
                    <a:pt x="1014" y="474"/>
                    <a:pt x="1020" y="488"/>
                    <a:pt x="1017" y="512"/>
                  </a:cubicBezTo>
                  <a:cubicBezTo>
                    <a:pt x="1014" y="536"/>
                    <a:pt x="998" y="579"/>
                    <a:pt x="987" y="600"/>
                  </a:cubicBezTo>
                  <a:cubicBezTo>
                    <a:pt x="976" y="621"/>
                    <a:pt x="964" y="633"/>
                    <a:pt x="953" y="640"/>
                  </a:cubicBezTo>
                  <a:cubicBezTo>
                    <a:pt x="942" y="647"/>
                    <a:pt x="930" y="641"/>
                    <a:pt x="919" y="644"/>
                  </a:cubicBezTo>
                  <a:cubicBezTo>
                    <a:pt x="908" y="647"/>
                    <a:pt x="898" y="650"/>
                    <a:pt x="889" y="656"/>
                  </a:cubicBezTo>
                  <a:cubicBezTo>
                    <a:pt x="880" y="662"/>
                    <a:pt x="876" y="671"/>
                    <a:pt x="867" y="682"/>
                  </a:cubicBezTo>
                  <a:cubicBezTo>
                    <a:pt x="858" y="693"/>
                    <a:pt x="849" y="709"/>
                    <a:pt x="837" y="720"/>
                  </a:cubicBezTo>
                  <a:cubicBezTo>
                    <a:pt x="825" y="731"/>
                    <a:pt x="814" y="741"/>
                    <a:pt x="795" y="746"/>
                  </a:cubicBezTo>
                  <a:cubicBezTo>
                    <a:pt x="776" y="751"/>
                    <a:pt x="742" y="751"/>
                    <a:pt x="721" y="748"/>
                  </a:cubicBezTo>
                  <a:cubicBezTo>
                    <a:pt x="700" y="745"/>
                    <a:pt x="681" y="734"/>
                    <a:pt x="669" y="728"/>
                  </a:cubicBezTo>
                  <a:cubicBezTo>
                    <a:pt x="657" y="722"/>
                    <a:pt x="657" y="714"/>
                    <a:pt x="651" y="710"/>
                  </a:cubicBezTo>
                  <a:cubicBezTo>
                    <a:pt x="645" y="706"/>
                    <a:pt x="639" y="704"/>
                    <a:pt x="635" y="706"/>
                  </a:cubicBezTo>
                  <a:cubicBezTo>
                    <a:pt x="631" y="708"/>
                    <a:pt x="636" y="712"/>
                    <a:pt x="627" y="720"/>
                  </a:cubicBezTo>
                  <a:cubicBezTo>
                    <a:pt x="618" y="728"/>
                    <a:pt x="604" y="742"/>
                    <a:pt x="583" y="752"/>
                  </a:cubicBezTo>
                  <a:cubicBezTo>
                    <a:pt x="562" y="762"/>
                    <a:pt x="527" y="777"/>
                    <a:pt x="499" y="780"/>
                  </a:cubicBezTo>
                  <a:cubicBezTo>
                    <a:pt x="471" y="783"/>
                    <a:pt x="441" y="777"/>
                    <a:pt x="417" y="772"/>
                  </a:cubicBezTo>
                  <a:cubicBezTo>
                    <a:pt x="393" y="767"/>
                    <a:pt x="372" y="757"/>
                    <a:pt x="357" y="752"/>
                  </a:cubicBezTo>
                  <a:cubicBezTo>
                    <a:pt x="342" y="747"/>
                    <a:pt x="349" y="738"/>
                    <a:pt x="317" y="738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E0CDA8"/>
                </a:gs>
              </a:gsLst>
              <a:path path="rect">
                <a:fillToRect l="50000" t="50000" r="50000" b="50000"/>
              </a:path>
            </a:gra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prstShdw prst="shdw17" dist="17961" dir="2700000">
                <a:srgbClr val="E0CDA8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2390053" name="Rectangle 37"/>
            <p:cNvSpPr>
              <a:spLocks noChangeArrowheads="1"/>
            </p:cNvSpPr>
            <p:nvPr/>
          </p:nvSpPr>
          <p:spPr bwMode="auto">
            <a:xfrm>
              <a:off x="3872628" y="2476515"/>
              <a:ext cx="1908646" cy="660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fr-FR" sz="1300" dirty="0" err="1">
                  <a:solidFill>
                    <a:prstClr val="black"/>
                  </a:solidFill>
                  <a:latin typeface="Calibri"/>
                  <a:cs typeface="Arial" pitchFamily="34" charset="0"/>
                </a:rPr>
                <a:t>Packet</a:t>
              </a:r>
              <a:endParaRPr lang="fr-FR" sz="1300" dirty="0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fr-FR" sz="1300" dirty="0" err="1">
                  <a:solidFill>
                    <a:prstClr val="black"/>
                  </a:solidFill>
                  <a:latin typeface="Calibri"/>
                  <a:cs typeface="Arial" pitchFamily="34" charset="0"/>
                </a:rPr>
                <a:t>Switched</a:t>
              </a:r>
              <a:r>
                <a:rPr lang="fr-FR" sz="1300" dirty="0">
                  <a:solidFill>
                    <a:prstClr val="black"/>
                  </a:solidFill>
                  <a:latin typeface="Calibri"/>
                  <a:cs typeface="Arial" pitchFamily="34" charset="0"/>
                </a:rPr>
                <a:t> </a:t>
              </a:r>
            </a:p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fr-FR" sz="1300" dirty="0">
                  <a:solidFill>
                    <a:prstClr val="black"/>
                  </a:solidFill>
                  <a:latin typeface="Calibri"/>
                  <a:cs typeface="Arial" pitchFamily="34" charset="0"/>
                </a:rPr>
                <a:t>Network</a:t>
              </a:r>
            </a:p>
          </p:txBody>
        </p:sp>
      </p:grpSp>
      <p:grpSp>
        <p:nvGrpSpPr>
          <p:cNvPr id="10" name="Group 36"/>
          <p:cNvGrpSpPr/>
          <p:nvPr/>
        </p:nvGrpSpPr>
        <p:grpSpPr>
          <a:xfrm>
            <a:off x="7731520" y="1769921"/>
            <a:ext cx="745792" cy="1315430"/>
            <a:chOff x="7731520" y="1769921"/>
            <a:chExt cx="745792" cy="1315430"/>
          </a:xfrm>
        </p:grpSpPr>
        <p:sp>
          <p:nvSpPr>
            <p:cNvPr id="2390029" name="Rectangle 13"/>
            <p:cNvSpPr>
              <a:spLocks noChangeArrowheads="1"/>
            </p:cNvSpPr>
            <p:nvPr/>
          </p:nvSpPr>
          <p:spPr bwMode="auto">
            <a:xfrm>
              <a:off x="7731520" y="2406846"/>
              <a:ext cx="745792" cy="678505"/>
            </a:xfrm>
            <a:prstGeom prst="rect">
              <a:avLst/>
            </a:prstGeom>
            <a:solidFill>
              <a:srgbClr val="FFFFB7"/>
            </a:solidFill>
            <a:ln w="12700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FFFB7"/>
              </a:extrusionClr>
            </a:sp3d>
          </p:spPr>
          <p:txBody>
            <a:bodyPr wrap="none" anchor="ctr">
              <a:flatTx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2390030" name="Text Box 14"/>
            <p:cNvSpPr txBox="1">
              <a:spLocks noChangeArrowheads="1"/>
            </p:cNvSpPr>
            <p:nvPr/>
          </p:nvSpPr>
          <p:spPr bwMode="auto">
            <a:xfrm>
              <a:off x="7808723" y="1769921"/>
              <a:ext cx="601826" cy="4840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83119" tIns="41559" rIns="83119" bIns="41559"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altLang="he-IL" sz="1300" dirty="0">
                  <a:solidFill>
                    <a:prstClr val="black"/>
                  </a:solidFill>
                  <a:latin typeface="Calibri"/>
                  <a:cs typeface="Arial" pitchFamily="34" charset="0"/>
                </a:rPr>
                <a:t>TDM</a:t>
              </a:r>
            </a:p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altLang="he-IL" sz="1300" dirty="0">
                  <a:solidFill>
                    <a:prstClr val="black"/>
                  </a:solidFill>
                  <a:latin typeface="Calibri"/>
                  <a:cs typeface="Arial" pitchFamily="34" charset="0"/>
                </a:rPr>
                <a:t>Frame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0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2390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0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2390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0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500"/>
                                        <p:tgtEl>
                                          <p:spTgt spid="2390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0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3" dur="500"/>
                                        <p:tgtEl>
                                          <p:spTgt spid="2390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0019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29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0240" y="4020220"/>
            <a:ext cx="3270885" cy="263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Management</a:t>
            </a:r>
            <a:br>
              <a:rPr lang="en-US" dirty="0" smtClean="0"/>
            </a:br>
            <a:r>
              <a:rPr lang="en-US" sz="2400" dirty="0" err="1" smtClean="0"/>
              <a:t>RADview</a:t>
            </a:r>
            <a:r>
              <a:rPr lang="en-US" sz="2400" dirty="0" smtClean="0"/>
              <a:t>-SC/</a:t>
            </a:r>
            <a:r>
              <a:rPr lang="en-US" sz="2400" dirty="0" err="1" smtClean="0"/>
              <a:t>TDMoIP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11256" y="1198127"/>
            <a:ext cx="7925024" cy="2444233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>
                <a:solidFill>
                  <a:srgbClr val="0000FF"/>
                </a:solidFill>
              </a:rPr>
              <a:t>Network Management Service Center System for TDM PW Applications:</a:t>
            </a:r>
          </a:p>
          <a:p>
            <a:pPr marL="225425" lvl="2" indent="-225425">
              <a:buClr>
                <a:srgbClr val="C00000"/>
              </a:buClr>
              <a:buFont typeface="Arial" pitchFamily="34" charset="0"/>
              <a:buChar char="•"/>
            </a:pPr>
            <a:r>
              <a:rPr lang="en-US" dirty="0" smtClean="0">
                <a:ea typeface="+mn-ea"/>
              </a:rPr>
              <a:t>Easy configuration of IPmux and </a:t>
            </a:r>
            <a:r>
              <a:rPr lang="en-US" dirty="0" err="1" smtClean="0">
                <a:ea typeface="+mn-ea"/>
              </a:rPr>
              <a:t>Gmux</a:t>
            </a:r>
            <a:r>
              <a:rPr lang="en-US" dirty="0" smtClean="0">
                <a:ea typeface="+mn-ea"/>
              </a:rPr>
              <a:t> TDM PW gateways</a:t>
            </a:r>
          </a:p>
          <a:p>
            <a:pPr marL="225425" lvl="2" indent="-225425">
              <a:buClr>
                <a:srgbClr val="C00000"/>
              </a:buClr>
              <a:buFont typeface="Arial" pitchFamily="34" charset="0"/>
              <a:buChar char="•"/>
            </a:pPr>
            <a:r>
              <a:rPr lang="en-US" dirty="0" smtClean="0">
                <a:ea typeface="+mn-ea"/>
              </a:rPr>
              <a:t>End-to-end provisioning of pseudowire connections</a:t>
            </a:r>
          </a:p>
          <a:p>
            <a:pPr marL="225425" lvl="2" indent="-225425">
              <a:buClr>
                <a:srgbClr val="C00000"/>
              </a:buClr>
              <a:buFont typeface="Arial" pitchFamily="34" charset="0"/>
              <a:buChar char="•"/>
            </a:pPr>
            <a:r>
              <a:rPr lang="en-US" dirty="0" smtClean="0">
                <a:ea typeface="+mn-ea"/>
              </a:rPr>
              <a:t>Centralized management of TDM pseudowire services</a:t>
            </a:r>
          </a:p>
          <a:p>
            <a:pPr marL="225425" lvl="2" indent="-225425">
              <a:buClr>
                <a:srgbClr val="C00000"/>
              </a:buClr>
              <a:buFont typeface="Arial" pitchFamily="34" charset="0"/>
              <a:buChar char="•"/>
            </a:pPr>
            <a:r>
              <a:rPr lang="en-US" dirty="0" smtClean="0">
                <a:ea typeface="+mn-ea"/>
              </a:rPr>
              <a:t>Intuitive GUI for discovery and status indication of connections</a:t>
            </a:r>
          </a:p>
          <a:p>
            <a:pPr marL="225425" lvl="2" indent="-225425">
              <a:buClr>
                <a:srgbClr val="C00000"/>
              </a:buClr>
              <a:buFont typeface="Arial" pitchFamily="34" charset="0"/>
              <a:buChar char="•"/>
            </a:pPr>
            <a:r>
              <a:rPr lang="en-US" dirty="0" smtClean="0">
                <a:ea typeface="+mn-ea"/>
              </a:rPr>
              <a:t>Client-server architecture with northbound CORBA interface enabling integration with 3rd party systems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9150" y="429968"/>
            <a:ext cx="1610591" cy="353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82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1" y="3372684"/>
            <a:ext cx="3901440" cy="308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Typical Applications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507" name="Shape 108"/>
          <p:cNvCxnSpPr>
            <a:cxnSpLocks noChangeShapeType="1"/>
          </p:cNvCxnSpPr>
          <p:nvPr/>
        </p:nvCxnSpPr>
        <p:spPr bwMode="auto">
          <a:xfrm>
            <a:off x="5248095" y="3984391"/>
            <a:ext cx="1208161" cy="665018"/>
          </a:xfrm>
          <a:prstGeom prst="bentConnector3">
            <a:avLst>
              <a:gd name="adj1" fmla="val 18725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8433" name="Rectangle 1026"/>
          <p:cNvSpPr>
            <a:spLocks noGrp="1" noChangeArrowheads="1"/>
          </p:cNvSpPr>
          <p:nvPr>
            <p:ph type="title"/>
          </p:nvPr>
        </p:nvSpPr>
        <p:spPr/>
        <p:txBody>
          <a:bodyPr lIns="83119" tIns="41559" rIns="83119" bIns="41559"/>
          <a:lstStyle/>
          <a:p>
            <a:r>
              <a:rPr lang="en-US" smtClean="0"/>
              <a:t>Legacy Leased Lines over Any Packet Access Technology</a:t>
            </a:r>
          </a:p>
        </p:txBody>
      </p:sp>
      <p:cxnSp>
        <p:nvCxnSpPr>
          <p:cNvPr id="18437" name="Elbow Connector 326"/>
          <p:cNvCxnSpPr>
            <a:cxnSpLocks noChangeShapeType="1"/>
          </p:cNvCxnSpPr>
          <p:nvPr/>
        </p:nvCxnSpPr>
        <p:spPr bwMode="auto">
          <a:xfrm flipV="1">
            <a:off x="6845322" y="1385384"/>
            <a:ext cx="665018" cy="270941"/>
          </a:xfrm>
          <a:prstGeom prst="bentConnector3">
            <a:avLst>
              <a:gd name="adj1" fmla="val 42188"/>
            </a:avLst>
          </a:prstGeom>
          <a:noFill/>
          <a:ln w="12700" algn="ctr">
            <a:solidFill>
              <a:srgbClr val="C00000"/>
            </a:solidFill>
            <a:round/>
            <a:headEnd/>
            <a:tailEnd/>
          </a:ln>
        </p:spPr>
      </p:cxnSp>
      <p:sp>
        <p:nvSpPr>
          <p:cNvPr id="18438" name="Freeform 8"/>
          <p:cNvSpPr>
            <a:spLocks/>
          </p:cNvSpPr>
          <p:nvPr/>
        </p:nvSpPr>
        <p:spPr bwMode="auto">
          <a:xfrm flipV="1">
            <a:off x="3230292" y="3243391"/>
            <a:ext cx="3257465" cy="645847"/>
          </a:xfrm>
          <a:custGeom>
            <a:avLst/>
            <a:gdLst>
              <a:gd name="T0" fmla="*/ 0 w 1891"/>
              <a:gd name="T1" fmla="*/ 2147483647 h 341"/>
              <a:gd name="T2" fmla="*/ 2147483647 w 1891"/>
              <a:gd name="T3" fmla="*/ 2147483647 h 341"/>
              <a:gd name="T4" fmla="*/ 2147483647 w 1891"/>
              <a:gd name="T5" fmla="*/ 0 h 341"/>
              <a:gd name="T6" fmla="*/ 2147483647 w 1891"/>
              <a:gd name="T7" fmla="*/ 0 h 341"/>
              <a:gd name="T8" fmla="*/ 0 60000 65536"/>
              <a:gd name="T9" fmla="*/ 0 60000 65536"/>
              <a:gd name="T10" fmla="*/ 0 60000 65536"/>
              <a:gd name="T11" fmla="*/ 0 60000 65536"/>
              <a:gd name="T12" fmla="*/ 0 w 1891"/>
              <a:gd name="T13" fmla="*/ 0 h 341"/>
              <a:gd name="T14" fmla="*/ 1891 w 1891"/>
              <a:gd name="T15" fmla="*/ 341 h 34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91" h="341">
                <a:moveTo>
                  <a:pt x="0" y="341"/>
                </a:moveTo>
                <a:lnTo>
                  <a:pt x="528" y="341"/>
                </a:lnTo>
                <a:lnTo>
                  <a:pt x="528" y="0"/>
                </a:lnTo>
                <a:lnTo>
                  <a:pt x="1891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27031" tIns="27031" rIns="27031" bIns="27031" anchor="ctr" anchorCtr="1"/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endParaRPr lang="en-US" sz="2900" dirty="0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8439" name="Text Box 1028"/>
          <p:cNvSpPr txBox="1">
            <a:spLocks noChangeArrowheads="1"/>
          </p:cNvSpPr>
          <p:nvPr/>
        </p:nvSpPr>
        <p:spPr bwMode="auto">
          <a:xfrm>
            <a:off x="6404279" y="910463"/>
            <a:ext cx="169985" cy="3752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4139" tIns="42068" rIns="84139" bIns="42068">
            <a:spAutoFit/>
          </a:bodyPr>
          <a:lstStyle/>
          <a:p>
            <a:pPr algn="ctr" eaLnBrk="0" fontAlgn="auto" hangingPunc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endParaRPr lang="en-US" sz="2200" dirty="0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8440" name="Line 4"/>
          <p:cNvSpPr>
            <a:spLocks noChangeShapeType="1"/>
          </p:cNvSpPr>
          <p:nvPr/>
        </p:nvSpPr>
        <p:spPr bwMode="auto">
          <a:xfrm>
            <a:off x="3468145" y="3090593"/>
            <a:ext cx="317555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27031" tIns="27031" rIns="27031" bIns="27031" anchor="ctr" anchorCtr="1"/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endParaRPr lang="en-US" sz="2900" dirty="0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8441" name="Freeform 8"/>
          <p:cNvSpPr>
            <a:spLocks/>
          </p:cNvSpPr>
          <p:nvPr/>
        </p:nvSpPr>
        <p:spPr bwMode="auto">
          <a:xfrm>
            <a:off x="3230292" y="2290372"/>
            <a:ext cx="3257465" cy="645847"/>
          </a:xfrm>
          <a:custGeom>
            <a:avLst/>
            <a:gdLst>
              <a:gd name="T0" fmla="*/ 0 w 1891"/>
              <a:gd name="T1" fmla="*/ 2147483647 h 341"/>
              <a:gd name="T2" fmla="*/ 2147483647 w 1891"/>
              <a:gd name="T3" fmla="*/ 2147483647 h 341"/>
              <a:gd name="T4" fmla="*/ 2147483647 w 1891"/>
              <a:gd name="T5" fmla="*/ 0 h 341"/>
              <a:gd name="T6" fmla="*/ 2147483647 w 1891"/>
              <a:gd name="T7" fmla="*/ 0 h 341"/>
              <a:gd name="T8" fmla="*/ 0 60000 65536"/>
              <a:gd name="T9" fmla="*/ 0 60000 65536"/>
              <a:gd name="T10" fmla="*/ 0 60000 65536"/>
              <a:gd name="T11" fmla="*/ 0 60000 65536"/>
              <a:gd name="T12" fmla="*/ 0 w 1891"/>
              <a:gd name="T13" fmla="*/ 0 h 341"/>
              <a:gd name="T14" fmla="*/ 1891 w 1891"/>
              <a:gd name="T15" fmla="*/ 341 h 34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91" h="341">
                <a:moveTo>
                  <a:pt x="0" y="341"/>
                </a:moveTo>
                <a:lnTo>
                  <a:pt x="528" y="341"/>
                </a:lnTo>
                <a:lnTo>
                  <a:pt x="528" y="0"/>
                </a:lnTo>
                <a:lnTo>
                  <a:pt x="1891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27031" tIns="27031" rIns="27031" bIns="27031" anchor="ctr" anchorCtr="1"/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endParaRPr lang="en-US" sz="2900" dirty="0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8442" name="Freeform 11"/>
          <p:cNvSpPr>
            <a:spLocks/>
          </p:cNvSpPr>
          <p:nvPr/>
        </p:nvSpPr>
        <p:spPr bwMode="auto">
          <a:xfrm>
            <a:off x="4315590" y="2704659"/>
            <a:ext cx="1130977" cy="773442"/>
          </a:xfrm>
          <a:custGeom>
            <a:avLst/>
            <a:gdLst>
              <a:gd name="T0" fmla="*/ 2147483647 w 855"/>
              <a:gd name="T1" fmla="*/ 2147483647 h 673"/>
              <a:gd name="T2" fmla="*/ 2147483647 w 855"/>
              <a:gd name="T3" fmla="*/ 2147483647 h 673"/>
              <a:gd name="T4" fmla="*/ 2147483647 w 855"/>
              <a:gd name="T5" fmla="*/ 2147483647 h 673"/>
              <a:gd name="T6" fmla="*/ 2147483647 w 855"/>
              <a:gd name="T7" fmla="*/ 2147483647 h 673"/>
              <a:gd name="T8" fmla="*/ 2147483647 w 855"/>
              <a:gd name="T9" fmla="*/ 2147483647 h 673"/>
              <a:gd name="T10" fmla="*/ 2147483647 w 855"/>
              <a:gd name="T11" fmla="*/ 2147483647 h 673"/>
              <a:gd name="T12" fmla="*/ 2147483647 w 855"/>
              <a:gd name="T13" fmla="*/ 2147483647 h 673"/>
              <a:gd name="T14" fmla="*/ 2147483647 w 855"/>
              <a:gd name="T15" fmla="*/ 2147483647 h 673"/>
              <a:gd name="T16" fmla="*/ 2147483647 w 855"/>
              <a:gd name="T17" fmla="*/ 2147483647 h 673"/>
              <a:gd name="T18" fmla="*/ 2147483647 w 855"/>
              <a:gd name="T19" fmla="*/ 2147483647 h 673"/>
              <a:gd name="T20" fmla="*/ 2147483647 w 855"/>
              <a:gd name="T21" fmla="*/ 2147483647 h 673"/>
              <a:gd name="T22" fmla="*/ 2147483647 w 855"/>
              <a:gd name="T23" fmla="*/ 2147483647 h 673"/>
              <a:gd name="T24" fmla="*/ 2147483647 w 855"/>
              <a:gd name="T25" fmla="*/ 2147483647 h 673"/>
              <a:gd name="T26" fmla="*/ 2147483647 w 855"/>
              <a:gd name="T27" fmla="*/ 2147483647 h 673"/>
              <a:gd name="T28" fmla="*/ 2147483647 w 855"/>
              <a:gd name="T29" fmla="*/ 2147483647 h 673"/>
              <a:gd name="T30" fmla="*/ 2147483647 w 855"/>
              <a:gd name="T31" fmla="*/ 2147483647 h 673"/>
              <a:gd name="T32" fmla="*/ 2147483647 w 855"/>
              <a:gd name="T33" fmla="*/ 2147483647 h 673"/>
              <a:gd name="T34" fmla="*/ 2147483647 w 855"/>
              <a:gd name="T35" fmla="*/ 2147483647 h 673"/>
              <a:gd name="T36" fmla="*/ 2147483647 w 855"/>
              <a:gd name="T37" fmla="*/ 2147483647 h 673"/>
              <a:gd name="T38" fmla="*/ 2147483647 w 855"/>
              <a:gd name="T39" fmla="*/ 2147483647 h 673"/>
              <a:gd name="T40" fmla="*/ 2147483647 w 855"/>
              <a:gd name="T41" fmla="*/ 2147483647 h 673"/>
              <a:gd name="T42" fmla="*/ 2147483647 w 855"/>
              <a:gd name="T43" fmla="*/ 2147483647 h 673"/>
              <a:gd name="T44" fmla="*/ 2147483647 w 855"/>
              <a:gd name="T45" fmla="*/ 2147483647 h 673"/>
              <a:gd name="T46" fmla="*/ 2147483647 w 855"/>
              <a:gd name="T47" fmla="*/ 2147483647 h 673"/>
              <a:gd name="T48" fmla="*/ 2147483647 w 855"/>
              <a:gd name="T49" fmla="*/ 2147483647 h 673"/>
              <a:gd name="T50" fmla="*/ 2147483647 w 855"/>
              <a:gd name="T51" fmla="*/ 2147483647 h 673"/>
              <a:gd name="T52" fmla="*/ 2147483647 w 855"/>
              <a:gd name="T53" fmla="*/ 2147483647 h 673"/>
              <a:gd name="T54" fmla="*/ 2147483647 w 855"/>
              <a:gd name="T55" fmla="*/ 2147483647 h 673"/>
              <a:gd name="T56" fmla="*/ 2147483647 w 855"/>
              <a:gd name="T57" fmla="*/ 2147483647 h 673"/>
              <a:gd name="T58" fmla="*/ 2147483647 w 855"/>
              <a:gd name="T59" fmla="*/ 2147483647 h 673"/>
              <a:gd name="T60" fmla="*/ 2147483647 w 855"/>
              <a:gd name="T61" fmla="*/ 2147483647 h 673"/>
              <a:gd name="T62" fmla="*/ 2147483647 w 855"/>
              <a:gd name="T63" fmla="*/ 2147483647 h 673"/>
              <a:gd name="T64" fmla="*/ 2147483647 w 855"/>
              <a:gd name="T65" fmla="*/ 2147483647 h 673"/>
              <a:gd name="T66" fmla="*/ 2147483647 w 855"/>
              <a:gd name="T67" fmla="*/ 2147483647 h 673"/>
              <a:gd name="T68" fmla="*/ 2147483647 w 855"/>
              <a:gd name="T69" fmla="*/ 2147483647 h 673"/>
              <a:gd name="T70" fmla="*/ 2147483647 w 855"/>
              <a:gd name="T71" fmla="*/ 2147483647 h 673"/>
              <a:gd name="T72" fmla="*/ 2147483647 w 855"/>
              <a:gd name="T73" fmla="*/ 2147483647 h 673"/>
              <a:gd name="T74" fmla="*/ 2147483647 w 855"/>
              <a:gd name="T75" fmla="*/ 2147483647 h 673"/>
              <a:gd name="T76" fmla="*/ 2147483647 w 855"/>
              <a:gd name="T77" fmla="*/ 2147483647 h 673"/>
              <a:gd name="T78" fmla="*/ 2147483647 w 855"/>
              <a:gd name="T79" fmla="*/ 2147483647 h 673"/>
              <a:gd name="T80" fmla="*/ 2147483647 w 855"/>
              <a:gd name="T81" fmla="*/ 2147483647 h 673"/>
              <a:gd name="T82" fmla="*/ 2147483647 w 855"/>
              <a:gd name="T83" fmla="*/ 2147483647 h 673"/>
              <a:gd name="T84" fmla="*/ 2147483647 w 855"/>
              <a:gd name="T85" fmla="*/ 2147483647 h 673"/>
              <a:gd name="T86" fmla="*/ 2147483647 w 855"/>
              <a:gd name="T87" fmla="*/ 2147483647 h 673"/>
              <a:gd name="T88" fmla="*/ 2147483647 w 855"/>
              <a:gd name="T89" fmla="*/ 2147483647 h 673"/>
              <a:gd name="T90" fmla="*/ 2147483647 w 855"/>
              <a:gd name="T91" fmla="*/ 2147483647 h 673"/>
              <a:gd name="T92" fmla="*/ 2147483647 w 855"/>
              <a:gd name="T93" fmla="*/ 2147483647 h 673"/>
              <a:gd name="T94" fmla="*/ 2147483647 w 855"/>
              <a:gd name="T95" fmla="*/ 2147483647 h 673"/>
              <a:gd name="T96" fmla="*/ 2147483647 w 855"/>
              <a:gd name="T97" fmla="*/ 2147483647 h 673"/>
              <a:gd name="T98" fmla="*/ 2147483647 w 855"/>
              <a:gd name="T99" fmla="*/ 2147483647 h 673"/>
              <a:gd name="T100" fmla="*/ 2147483647 w 855"/>
              <a:gd name="T101" fmla="*/ 2147483647 h 673"/>
              <a:gd name="T102" fmla="*/ 2147483647 w 855"/>
              <a:gd name="T103" fmla="*/ 2147483647 h 673"/>
              <a:gd name="T104" fmla="*/ 2147483647 w 855"/>
              <a:gd name="T105" fmla="*/ 2147483647 h 673"/>
              <a:gd name="T106" fmla="*/ 2147483647 w 855"/>
              <a:gd name="T107" fmla="*/ 2147483647 h 67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55"/>
              <a:gd name="T163" fmla="*/ 0 h 673"/>
              <a:gd name="T164" fmla="*/ 855 w 855"/>
              <a:gd name="T165" fmla="*/ 673 h 67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55" h="673">
                <a:moveTo>
                  <a:pt x="266" y="634"/>
                </a:moveTo>
                <a:cubicBezTo>
                  <a:pt x="239" y="634"/>
                  <a:pt x="178" y="655"/>
                  <a:pt x="140" y="648"/>
                </a:cubicBezTo>
                <a:cubicBezTo>
                  <a:pt x="102" y="641"/>
                  <a:pt x="63" y="624"/>
                  <a:pt x="39" y="595"/>
                </a:cubicBezTo>
                <a:cubicBezTo>
                  <a:pt x="16" y="566"/>
                  <a:pt x="2" y="511"/>
                  <a:pt x="1" y="474"/>
                </a:cubicBezTo>
                <a:cubicBezTo>
                  <a:pt x="0" y="437"/>
                  <a:pt x="19" y="396"/>
                  <a:pt x="33" y="375"/>
                </a:cubicBezTo>
                <a:cubicBezTo>
                  <a:pt x="46" y="353"/>
                  <a:pt x="70" y="351"/>
                  <a:pt x="81" y="344"/>
                </a:cubicBezTo>
                <a:cubicBezTo>
                  <a:pt x="92" y="337"/>
                  <a:pt x="96" y="337"/>
                  <a:pt x="100" y="332"/>
                </a:cubicBezTo>
                <a:cubicBezTo>
                  <a:pt x="104" y="327"/>
                  <a:pt x="105" y="321"/>
                  <a:pt x="105" y="311"/>
                </a:cubicBezTo>
                <a:cubicBezTo>
                  <a:pt x="105" y="301"/>
                  <a:pt x="99" y="286"/>
                  <a:pt x="98" y="272"/>
                </a:cubicBezTo>
                <a:cubicBezTo>
                  <a:pt x="97" y="257"/>
                  <a:pt x="93" y="241"/>
                  <a:pt x="98" y="225"/>
                </a:cubicBezTo>
                <a:cubicBezTo>
                  <a:pt x="103" y="210"/>
                  <a:pt x="116" y="191"/>
                  <a:pt x="130" y="179"/>
                </a:cubicBezTo>
                <a:cubicBezTo>
                  <a:pt x="144" y="167"/>
                  <a:pt x="167" y="157"/>
                  <a:pt x="185" y="151"/>
                </a:cubicBezTo>
                <a:cubicBezTo>
                  <a:pt x="204" y="145"/>
                  <a:pt x="227" y="145"/>
                  <a:pt x="241" y="143"/>
                </a:cubicBezTo>
                <a:cubicBezTo>
                  <a:pt x="254" y="140"/>
                  <a:pt x="260" y="141"/>
                  <a:pt x="264" y="134"/>
                </a:cubicBezTo>
                <a:cubicBezTo>
                  <a:pt x="268" y="127"/>
                  <a:pt x="263" y="111"/>
                  <a:pt x="267" y="100"/>
                </a:cubicBezTo>
                <a:cubicBezTo>
                  <a:pt x="272" y="89"/>
                  <a:pt x="281" y="74"/>
                  <a:pt x="291" y="65"/>
                </a:cubicBezTo>
                <a:cubicBezTo>
                  <a:pt x="301" y="57"/>
                  <a:pt x="314" y="52"/>
                  <a:pt x="328" y="48"/>
                </a:cubicBezTo>
                <a:cubicBezTo>
                  <a:pt x="341" y="45"/>
                  <a:pt x="362" y="45"/>
                  <a:pt x="373" y="45"/>
                </a:cubicBezTo>
                <a:cubicBezTo>
                  <a:pt x="384" y="45"/>
                  <a:pt x="387" y="49"/>
                  <a:pt x="391" y="48"/>
                </a:cubicBezTo>
                <a:cubicBezTo>
                  <a:pt x="396" y="47"/>
                  <a:pt x="392" y="43"/>
                  <a:pt x="396" y="38"/>
                </a:cubicBezTo>
                <a:cubicBezTo>
                  <a:pt x="401" y="33"/>
                  <a:pt x="408" y="21"/>
                  <a:pt x="418" y="15"/>
                </a:cubicBezTo>
                <a:cubicBezTo>
                  <a:pt x="428" y="9"/>
                  <a:pt x="439" y="5"/>
                  <a:pt x="455" y="3"/>
                </a:cubicBezTo>
                <a:cubicBezTo>
                  <a:pt x="471" y="2"/>
                  <a:pt x="497" y="0"/>
                  <a:pt x="514" y="3"/>
                </a:cubicBezTo>
                <a:cubicBezTo>
                  <a:pt x="531" y="7"/>
                  <a:pt x="542" y="15"/>
                  <a:pt x="556" y="22"/>
                </a:cubicBezTo>
                <a:cubicBezTo>
                  <a:pt x="569" y="30"/>
                  <a:pt x="587" y="40"/>
                  <a:pt x="596" y="52"/>
                </a:cubicBezTo>
                <a:cubicBezTo>
                  <a:pt x="605" y="64"/>
                  <a:pt x="609" y="83"/>
                  <a:pt x="613" y="95"/>
                </a:cubicBezTo>
                <a:cubicBezTo>
                  <a:pt x="616" y="106"/>
                  <a:pt x="611" y="113"/>
                  <a:pt x="616" y="117"/>
                </a:cubicBezTo>
                <a:cubicBezTo>
                  <a:pt x="621" y="120"/>
                  <a:pt x="632" y="113"/>
                  <a:pt x="643" y="115"/>
                </a:cubicBezTo>
                <a:cubicBezTo>
                  <a:pt x="654" y="117"/>
                  <a:pt x="668" y="119"/>
                  <a:pt x="681" y="129"/>
                </a:cubicBezTo>
                <a:cubicBezTo>
                  <a:pt x="695" y="138"/>
                  <a:pt x="712" y="156"/>
                  <a:pt x="723" y="172"/>
                </a:cubicBezTo>
                <a:cubicBezTo>
                  <a:pt x="735" y="187"/>
                  <a:pt x="748" y="206"/>
                  <a:pt x="754" y="223"/>
                </a:cubicBezTo>
                <a:cubicBezTo>
                  <a:pt x="759" y="241"/>
                  <a:pt x="762" y="262"/>
                  <a:pt x="759" y="278"/>
                </a:cubicBezTo>
                <a:cubicBezTo>
                  <a:pt x="755" y="295"/>
                  <a:pt x="732" y="313"/>
                  <a:pt x="732" y="321"/>
                </a:cubicBezTo>
                <a:cubicBezTo>
                  <a:pt x="732" y="330"/>
                  <a:pt x="748" y="324"/>
                  <a:pt x="760" y="330"/>
                </a:cubicBezTo>
                <a:cubicBezTo>
                  <a:pt x="773" y="336"/>
                  <a:pt x="794" y="346"/>
                  <a:pt x="807" y="356"/>
                </a:cubicBezTo>
                <a:cubicBezTo>
                  <a:pt x="821" y="366"/>
                  <a:pt x="835" y="380"/>
                  <a:pt x="842" y="394"/>
                </a:cubicBezTo>
                <a:cubicBezTo>
                  <a:pt x="850" y="407"/>
                  <a:pt x="855" y="419"/>
                  <a:pt x="852" y="440"/>
                </a:cubicBezTo>
                <a:cubicBezTo>
                  <a:pt x="850" y="461"/>
                  <a:pt x="835" y="499"/>
                  <a:pt x="827" y="516"/>
                </a:cubicBezTo>
                <a:cubicBezTo>
                  <a:pt x="819" y="533"/>
                  <a:pt x="810" y="537"/>
                  <a:pt x="801" y="543"/>
                </a:cubicBezTo>
                <a:cubicBezTo>
                  <a:pt x="792" y="549"/>
                  <a:pt x="779" y="551"/>
                  <a:pt x="770" y="554"/>
                </a:cubicBezTo>
                <a:cubicBezTo>
                  <a:pt x="761" y="557"/>
                  <a:pt x="753" y="559"/>
                  <a:pt x="745" y="564"/>
                </a:cubicBezTo>
                <a:cubicBezTo>
                  <a:pt x="738" y="569"/>
                  <a:pt x="734" y="577"/>
                  <a:pt x="727" y="586"/>
                </a:cubicBezTo>
                <a:cubicBezTo>
                  <a:pt x="719" y="596"/>
                  <a:pt x="712" y="609"/>
                  <a:pt x="702" y="619"/>
                </a:cubicBezTo>
                <a:cubicBezTo>
                  <a:pt x="692" y="628"/>
                  <a:pt x="682" y="637"/>
                  <a:pt x="666" y="641"/>
                </a:cubicBezTo>
                <a:cubicBezTo>
                  <a:pt x="650" y="645"/>
                  <a:pt x="622" y="645"/>
                  <a:pt x="604" y="643"/>
                </a:cubicBezTo>
                <a:cubicBezTo>
                  <a:pt x="587" y="640"/>
                  <a:pt x="571" y="631"/>
                  <a:pt x="561" y="626"/>
                </a:cubicBezTo>
                <a:cubicBezTo>
                  <a:pt x="551" y="621"/>
                  <a:pt x="551" y="614"/>
                  <a:pt x="546" y="610"/>
                </a:cubicBezTo>
                <a:cubicBezTo>
                  <a:pt x="541" y="607"/>
                  <a:pt x="536" y="605"/>
                  <a:pt x="532" y="607"/>
                </a:cubicBezTo>
                <a:cubicBezTo>
                  <a:pt x="529" y="609"/>
                  <a:pt x="533" y="612"/>
                  <a:pt x="526" y="619"/>
                </a:cubicBezTo>
                <a:cubicBezTo>
                  <a:pt x="518" y="626"/>
                  <a:pt x="506" y="638"/>
                  <a:pt x="489" y="646"/>
                </a:cubicBezTo>
                <a:cubicBezTo>
                  <a:pt x="471" y="655"/>
                  <a:pt x="442" y="668"/>
                  <a:pt x="418" y="670"/>
                </a:cubicBezTo>
                <a:cubicBezTo>
                  <a:pt x="395" y="673"/>
                  <a:pt x="370" y="668"/>
                  <a:pt x="350" y="664"/>
                </a:cubicBezTo>
                <a:cubicBezTo>
                  <a:pt x="329" y="659"/>
                  <a:pt x="312" y="651"/>
                  <a:pt x="299" y="646"/>
                </a:cubicBezTo>
                <a:cubicBezTo>
                  <a:pt x="287" y="642"/>
                  <a:pt x="293" y="634"/>
                  <a:pt x="266" y="634"/>
                </a:cubicBez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E895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7" dist="17961" dir="2700000">
              <a:srgbClr val="998B59"/>
            </a:prstShdw>
          </a:effectLst>
        </p:spPr>
        <p:txBody>
          <a:bodyPr lIns="27031" tIns="27031" rIns="27031" bIns="27031" anchor="ctr" anchorCtr="1"/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endParaRPr lang="en-US" sz="2900" dirty="0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8443" name="Line 13"/>
          <p:cNvSpPr>
            <a:spLocks noChangeShapeType="1"/>
          </p:cNvSpPr>
          <p:nvPr/>
        </p:nvSpPr>
        <p:spPr bwMode="auto">
          <a:xfrm flipH="1">
            <a:off x="5818307" y="1709108"/>
            <a:ext cx="73088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27031" tIns="27031" rIns="27031" bIns="27031" anchor="ctr" anchorCtr="1"/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endParaRPr lang="en-US" sz="2900" dirty="0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8444" name="Text Box 14"/>
          <p:cNvSpPr txBox="1">
            <a:spLocks noChangeArrowheads="1"/>
          </p:cNvSpPr>
          <p:nvPr/>
        </p:nvSpPr>
        <p:spPr bwMode="auto">
          <a:xfrm>
            <a:off x="1933923" y="2928343"/>
            <a:ext cx="304011" cy="17170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29733" tIns="29733" rIns="29733" bIns="29733" anchor="ctr" anchorCtr="1"/>
          <a:lstStyle/>
          <a:p>
            <a:pPr algn="ctr" defTabSz="838116" eaLnBrk="0" fontAlgn="auto" hangingPunc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b="0" dirty="0">
                <a:solidFill>
                  <a:prstClr val="black"/>
                </a:solidFill>
                <a:latin typeface="Calibri"/>
                <a:cs typeface="Arial" pitchFamily="34" charset="0"/>
              </a:rPr>
              <a:t>GbE</a:t>
            </a:r>
          </a:p>
        </p:txBody>
      </p:sp>
      <p:sp>
        <p:nvSpPr>
          <p:cNvPr id="18445" name="Rectangle 15"/>
          <p:cNvSpPr>
            <a:spLocks noChangeArrowheads="1"/>
          </p:cNvSpPr>
          <p:nvPr/>
        </p:nvSpPr>
        <p:spPr bwMode="auto">
          <a:xfrm>
            <a:off x="3910770" y="1375160"/>
            <a:ext cx="521384" cy="288269"/>
          </a:xfrm>
          <a:prstGeom prst="rect">
            <a:avLst/>
          </a:prstGeom>
          <a:noFill/>
          <a:ln w="76200" cap="rnd">
            <a:noFill/>
            <a:prstDash val="sysDot"/>
            <a:miter lim="800000"/>
            <a:headEnd/>
            <a:tailEnd/>
          </a:ln>
        </p:spPr>
        <p:txBody>
          <a:bodyPr wrap="none" lIns="29733" tIns="29733" rIns="29733" bIns="29733" anchor="ctr" anchorCtr="1"/>
          <a:lstStyle/>
          <a:p>
            <a:pPr algn="ctr" defTabSz="838116" eaLnBrk="0" fontAlgn="auto" hangingPunc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b="0" dirty="0">
                <a:solidFill>
                  <a:prstClr val="black"/>
                </a:solidFill>
                <a:latin typeface="Calibri"/>
                <a:cs typeface="Arial" pitchFamily="34" charset="0"/>
              </a:rPr>
              <a:t>Fixed</a:t>
            </a:r>
          </a:p>
          <a:p>
            <a:pPr algn="ctr" defTabSz="838116" eaLnBrk="0" fontAlgn="auto" hangingPunc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b="0" dirty="0">
                <a:solidFill>
                  <a:prstClr val="black"/>
                </a:solidFill>
                <a:latin typeface="Calibri"/>
                <a:cs typeface="Arial" pitchFamily="34" charset="0"/>
              </a:rPr>
              <a:t>Wireless</a:t>
            </a:r>
          </a:p>
        </p:txBody>
      </p:sp>
      <p:sp>
        <p:nvSpPr>
          <p:cNvPr id="18446" name="Rectangle 17"/>
          <p:cNvSpPr>
            <a:spLocks noChangeArrowheads="1"/>
          </p:cNvSpPr>
          <p:nvPr/>
        </p:nvSpPr>
        <p:spPr bwMode="auto">
          <a:xfrm>
            <a:off x="520514" y="3441192"/>
            <a:ext cx="573364" cy="28669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29733" tIns="29733" rIns="29733" bIns="29733" anchor="ctr" anchorCtr="1"/>
          <a:lstStyle/>
          <a:p>
            <a:pPr algn="ctr" defTabSz="838116" eaLnBrk="0" fontAlgn="auto" hangingPunc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b="0" dirty="0">
                <a:solidFill>
                  <a:prstClr val="black"/>
                </a:solidFill>
                <a:latin typeface="Calibri"/>
                <a:cs typeface="Arial" pitchFamily="34" charset="0"/>
              </a:rPr>
              <a:t>n x E1/T1 or</a:t>
            </a:r>
          </a:p>
          <a:p>
            <a:pPr algn="ctr" defTabSz="838116" eaLnBrk="0" fontAlgn="auto" hangingPunc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b="0" dirty="0">
                <a:solidFill>
                  <a:prstClr val="black"/>
                </a:solidFill>
                <a:latin typeface="Calibri"/>
                <a:cs typeface="Arial" pitchFamily="34" charset="0"/>
              </a:rPr>
              <a:t>Ch.T3 or</a:t>
            </a:r>
          </a:p>
          <a:p>
            <a:pPr algn="ctr" defTabSz="838116" eaLnBrk="0" fontAlgn="auto" hangingPunc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b="0" dirty="0">
                <a:solidFill>
                  <a:prstClr val="black"/>
                </a:solidFill>
                <a:latin typeface="Calibri"/>
                <a:cs typeface="Arial" pitchFamily="34" charset="0"/>
              </a:rPr>
              <a:t>Ch.STM-1/OC-3 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223214" y="3122100"/>
            <a:ext cx="197507" cy="912436"/>
            <a:chOff x="857" y="1712"/>
            <a:chExt cx="191" cy="370"/>
          </a:xfrm>
        </p:grpSpPr>
        <p:sp>
          <p:nvSpPr>
            <p:cNvPr id="18539" name="Line 19"/>
            <p:cNvSpPr>
              <a:spLocks noChangeShapeType="1"/>
            </p:cNvSpPr>
            <p:nvPr/>
          </p:nvSpPr>
          <p:spPr bwMode="auto">
            <a:xfrm>
              <a:off x="857" y="1712"/>
              <a:ext cx="0" cy="370"/>
            </a:xfrm>
            <a:prstGeom prst="line">
              <a:avLst/>
            </a:prstGeom>
            <a:noFill/>
            <a:ln w="19050">
              <a:solidFill>
                <a:srgbClr val="009900"/>
              </a:solidFill>
              <a:round/>
              <a:headEnd/>
              <a:tailEnd/>
            </a:ln>
          </p:spPr>
          <p:txBody>
            <a:bodyPr wrap="none" lIns="36000" tIns="36000" rIns="36000" bIns="36000" anchor="ctr" anchorCtr="1"/>
            <a:lstStyle/>
            <a:p>
              <a:pPr algn="ctr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2900" dirty="0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8540" name="Line 20"/>
            <p:cNvSpPr>
              <a:spLocks noChangeShapeType="1"/>
            </p:cNvSpPr>
            <p:nvPr/>
          </p:nvSpPr>
          <p:spPr bwMode="auto">
            <a:xfrm>
              <a:off x="920" y="1712"/>
              <a:ext cx="0" cy="370"/>
            </a:xfrm>
            <a:prstGeom prst="line">
              <a:avLst/>
            </a:prstGeom>
            <a:noFill/>
            <a:ln w="19050">
              <a:solidFill>
                <a:srgbClr val="009900"/>
              </a:solidFill>
              <a:round/>
              <a:headEnd/>
              <a:tailEnd/>
            </a:ln>
          </p:spPr>
          <p:txBody>
            <a:bodyPr wrap="none" lIns="36000" tIns="36000" rIns="36000" bIns="36000" anchor="ctr" anchorCtr="1"/>
            <a:lstStyle/>
            <a:p>
              <a:pPr algn="ctr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2900" dirty="0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8541" name="Line 21"/>
            <p:cNvSpPr>
              <a:spLocks noChangeShapeType="1"/>
            </p:cNvSpPr>
            <p:nvPr/>
          </p:nvSpPr>
          <p:spPr bwMode="auto">
            <a:xfrm>
              <a:off x="984" y="1712"/>
              <a:ext cx="0" cy="370"/>
            </a:xfrm>
            <a:prstGeom prst="line">
              <a:avLst/>
            </a:prstGeom>
            <a:noFill/>
            <a:ln w="19050">
              <a:solidFill>
                <a:srgbClr val="009900"/>
              </a:solidFill>
              <a:round/>
              <a:headEnd/>
              <a:tailEnd/>
            </a:ln>
          </p:spPr>
          <p:txBody>
            <a:bodyPr wrap="none" lIns="36000" tIns="36000" rIns="36000" bIns="36000" anchor="ctr" anchorCtr="1"/>
            <a:lstStyle/>
            <a:p>
              <a:pPr algn="ctr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2900" dirty="0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8542" name="Line 22"/>
            <p:cNvSpPr>
              <a:spLocks noChangeShapeType="1"/>
            </p:cNvSpPr>
            <p:nvPr/>
          </p:nvSpPr>
          <p:spPr bwMode="auto">
            <a:xfrm>
              <a:off x="1048" y="1712"/>
              <a:ext cx="0" cy="370"/>
            </a:xfrm>
            <a:prstGeom prst="line">
              <a:avLst/>
            </a:prstGeom>
            <a:noFill/>
            <a:ln w="19050">
              <a:solidFill>
                <a:srgbClr val="009900"/>
              </a:solidFill>
              <a:round/>
              <a:headEnd/>
              <a:tailEnd/>
            </a:ln>
          </p:spPr>
          <p:txBody>
            <a:bodyPr wrap="none" lIns="36000" tIns="36000" rIns="36000" bIns="36000" anchor="ctr" anchorCtr="1"/>
            <a:lstStyle/>
            <a:p>
              <a:pPr algn="ctr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2900" dirty="0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</p:grpSp>
      <p:sp>
        <p:nvSpPr>
          <p:cNvPr id="18448" name="Line 23"/>
          <p:cNvSpPr>
            <a:spLocks noChangeShapeType="1"/>
          </p:cNvSpPr>
          <p:nvPr/>
        </p:nvSpPr>
        <p:spPr bwMode="auto">
          <a:xfrm>
            <a:off x="1662992" y="3081140"/>
            <a:ext cx="118610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27031" tIns="27031" rIns="27031" bIns="27031" anchor="ctr" anchorCtr="1"/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endParaRPr lang="en-US" sz="2900" dirty="0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8449" name="Rectangle 24"/>
          <p:cNvSpPr>
            <a:spLocks noChangeArrowheads="1"/>
          </p:cNvSpPr>
          <p:nvPr/>
        </p:nvSpPr>
        <p:spPr bwMode="auto">
          <a:xfrm>
            <a:off x="4422702" y="2937795"/>
            <a:ext cx="916753" cy="3118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29733" tIns="29733" rIns="29733" bIns="29733" anchor="ctr" anchorCtr="1"/>
          <a:lstStyle/>
          <a:p>
            <a:pPr algn="ctr" defTabSz="838116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black"/>
                </a:solidFill>
                <a:latin typeface="Calibri"/>
                <a:cs typeface="Arial" pitchFamily="34" charset="0"/>
              </a:rPr>
              <a:t>Cable HFC</a:t>
            </a:r>
          </a:p>
          <a:p>
            <a:pPr algn="ctr" defTabSz="838116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black"/>
                </a:solidFill>
                <a:latin typeface="Calibri"/>
                <a:cs typeface="Arial" pitchFamily="34" charset="0"/>
              </a:rPr>
              <a:t>Infrastructure</a:t>
            </a:r>
          </a:p>
        </p:txBody>
      </p:sp>
      <p:pic>
        <p:nvPicPr>
          <p:cNvPr id="18450" name="Picture 25" descr="rad21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2253" y="2789722"/>
            <a:ext cx="901001" cy="485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51" name="Text Box 26"/>
          <p:cNvSpPr txBox="1">
            <a:spLocks noChangeArrowheads="1"/>
          </p:cNvSpPr>
          <p:nvPr/>
        </p:nvSpPr>
        <p:spPr bwMode="auto">
          <a:xfrm>
            <a:off x="936836" y="2567222"/>
            <a:ext cx="773412" cy="18430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29733" tIns="29733" rIns="29733" bIns="29733" anchor="ctr" anchorCtr="1"/>
          <a:lstStyle/>
          <a:p>
            <a:pPr algn="ctr" defTabSz="838116" eaLnBrk="0" fontAlgn="auto" hangingPunc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Gmux-2000 /</a:t>
            </a:r>
          </a:p>
          <a:p>
            <a:pPr algn="ctr" defTabSz="838116" eaLnBrk="0" fontAlgn="auto" hangingPunc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IPmux-155L</a:t>
            </a:r>
            <a:endParaRPr lang="en-US" sz="1000" dirty="0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8452" name="Freeform 27"/>
          <p:cNvSpPr>
            <a:spLocks/>
          </p:cNvSpPr>
          <p:nvPr/>
        </p:nvSpPr>
        <p:spPr bwMode="auto">
          <a:xfrm>
            <a:off x="2288338" y="2540835"/>
            <a:ext cx="1460188" cy="1069587"/>
          </a:xfrm>
          <a:custGeom>
            <a:avLst/>
            <a:gdLst>
              <a:gd name="T0" fmla="*/ 2147483647 w 855"/>
              <a:gd name="T1" fmla="*/ 2147483647 h 673"/>
              <a:gd name="T2" fmla="*/ 2147483647 w 855"/>
              <a:gd name="T3" fmla="*/ 2147483647 h 673"/>
              <a:gd name="T4" fmla="*/ 2147483647 w 855"/>
              <a:gd name="T5" fmla="*/ 2147483647 h 673"/>
              <a:gd name="T6" fmla="*/ 2147483647 w 855"/>
              <a:gd name="T7" fmla="*/ 2147483647 h 673"/>
              <a:gd name="T8" fmla="*/ 2147483647 w 855"/>
              <a:gd name="T9" fmla="*/ 2147483647 h 673"/>
              <a:gd name="T10" fmla="*/ 2147483647 w 855"/>
              <a:gd name="T11" fmla="*/ 2147483647 h 673"/>
              <a:gd name="T12" fmla="*/ 2147483647 w 855"/>
              <a:gd name="T13" fmla="*/ 2147483647 h 673"/>
              <a:gd name="T14" fmla="*/ 2147483647 w 855"/>
              <a:gd name="T15" fmla="*/ 2147483647 h 673"/>
              <a:gd name="T16" fmla="*/ 2147483647 w 855"/>
              <a:gd name="T17" fmla="*/ 2147483647 h 673"/>
              <a:gd name="T18" fmla="*/ 2147483647 w 855"/>
              <a:gd name="T19" fmla="*/ 2147483647 h 673"/>
              <a:gd name="T20" fmla="*/ 2147483647 w 855"/>
              <a:gd name="T21" fmla="*/ 2147483647 h 673"/>
              <a:gd name="T22" fmla="*/ 2147483647 w 855"/>
              <a:gd name="T23" fmla="*/ 2147483647 h 673"/>
              <a:gd name="T24" fmla="*/ 2147483647 w 855"/>
              <a:gd name="T25" fmla="*/ 2147483647 h 673"/>
              <a:gd name="T26" fmla="*/ 2147483647 w 855"/>
              <a:gd name="T27" fmla="*/ 2147483647 h 673"/>
              <a:gd name="T28" fmla="*/ 2147483647 w 855"/>
              <a:gd name="T29" fmla="*/ 2147483647 h 673"/>
              <a:gd name="T30" fmla="*/ 2147483647 w 855"/>
              <a:gd name="T31" fmla="*/ 2147483647 h 673"/>
              <a:gd name="T32" fmla="*/ 2147483647 w 855"/>
              <a:gd name="T33" fmla="*/ 2147483647 h 673"/>
              <a:gd name="T34" fmla="*/ 2147483647 w 855"/>
              <a:gd name="T35" fmla="*/ 2147483647 h 673"/>
              <a:gd name="T36" fmla="*/ 2147483647 w 855"/>
              <a:gd name="T37" fmla="*/ 2147483647 h 673"/>
              <a:gd name="T38" fmla="*/ 2147483647 w 855"/>
              <a:gd name="T39" fmla="*/ 2147483647 h 673"/>
              <a:gd name="T40" fmla="*/ 2147483647 w 855"/>
              <a:gd name="T41" fmla="*/ 2147483647 h 673"/>
              <a:gd name="T42" fmla="*/ 2147483647 w 855"/>
              <a:gd name="T43" fmla="*/ 2147483647 h 673"/>
              <a:gd name="T44" fmla="*/ 2147483647 w 855"/>
              <a:gd name="T45" fmla="*/ 2147483647 h 673"/>
              <a:gd name="T46" fmla="*/ 2147483647 w 855"/>
              <a:gd name="T47" fmla="*/ 2147483647 h 673"/>
              <a:gd name="T48" fmla="*/ 2147483647 w 855"/>
              <a:gd name="T49" fmla="*/ 2147483647 h 673"/>
              <a:gd name="T50" fmla="*/ 2147483647 w 855"/>
              <a:gd name="T51" fmla="*/ 2147483647 h 673"/>
              <a:gd name="T52" fmla="*/ 2147483647 w 855"/>
              <a:gd name="T53" fmla="*/ 2147483647 h 673"/>
              <a:gd name="T54" fmla="*/ 2147483647 w 855"/>
              <a:gd name="T55" fmla="*/ 2147483647 h 673"/>
              <a:gd name="T56" fmla="*/ 2147483647 w 855"/>
              <a:gd name="T57" fmla="*/ 2147483647 h 673"/>
              <a:gd name="T58" fmla="*/ 2147483647 w 855"/>
              <a:gd name="T59" fmla="*/ 2147483647 h 673"/>
              <a:gd name="T60" fmla="*/ 2147483647 w 855"/>
              <a:gd name="T61" fmla="*/ 2147483647 h 673"/>
              <a:gd name="T62" fmla="*/ 2147483647 w 855"/>
              <a:gd name="T63" fmla="*/ 2147483647 h 673"/>
              <a:gd name="T64" fmla="*/ 2147483647 w 855"/>
              <a:gd name="T65" fmla="*/ 2147483647 h 673"/>
              <a:gd name="T66" fmla="*/ 2147483647 w 855"/>
              <a:gd name="T67" fmla="*/ 2147483647 h 673"/>
              <a:gd name="T68" fmla="*/ 2147483647 w 855"/>
              <a:gd name="T69" fmla="*/ 2147483647 h 673"/>
              <a:gd name="T70" fmla="*/ 2147483647 w 855"/>
              <a:gd name="T71" fmla="*/ 2147483647 h 673"/>
              <a:gd name="T72" fmla="*/ 2147483647 w 855"/>
              <a:gd name="T73" fmla="*/ 2147483647 h 673"/>
              <a:gd name="T74" fmla="*/ 2147483647 w 855"/>
              <a:gd name="T75" fmla="*/ 2147483647 h 673"/>
              <a:gd name="T76" fmla="*/ 2147483647 w 855"/>
              <a:gd name="T77" fmla="*/ 2147483647 h 673"/>
              <a:gd name="T78" fmla="*/ 2147483647 w 855"/>
              <a:gd name="T79" fmla="*/ 2147483647 h 673"/>
              <a:gd name="T80" fmla="*/ 2147483647 w 855"/>
              <a:gd name="T81" fmla="*/ 2147483647 h 673"/>
              <a:gd name="T82" fmla="*/ 2147483647 w 855"/>
              <a:gd name="T83" fmla="*/ 2147483647 h 673"/>
              <a:gd name="T84" fmla="*/ 2147483647 w 855"/>
              <a:gd name="T85" fmla="*/ 2147483647 h 673"/>
              <a:gd name="T86" fmla="*/ 2147483647 w 855"/>
              <a:gd name="T87" fmla="*/ 2147483647 h 673"/>
              <a:gd name="T88" fmla="*/ 2147483647 w 855"/>
              <a:gd name="T89" fmla="*/ 2147483647 h 673"/>
              <a:gd name="T90" fmla="*/ 2147483647 w 855"/>
              <a:gd name="T91" fmla="*/ 2147483647 h 673"/>
              <a:gd name="T92" fmla="*/ 2147483647 w 855"/>
              <a:gd name="T93" fmla="*/ 2147483647 h 673"/>
              <a:gd name="T94" fmla="*/ 2147483647 w 855"/>
              <a:gd name="T95" fmla="*/ 2147483647 h 673"/>
              <a:gd name="T96" fmla="*/ 2147483647 w 855"/>
              <a:gd name="T97" fmla="*/ 2147483647 h 673"/>
              <a:gd name="T98" fmla="*/ 2147483647 w 855"/>
              <a:gd name="T99" fmla="*/ 2147483647 h 673"/>
              <a:gd name="T100" fmla="*/ 2147483647 w 855"/>
              <a:gd name="T101" fmla="*/ 2147483647 h 673"/>
              <a:gd name="T102" fmla="*/ 2147483647 w 855"/>
              <a:gd name="T103" fmla="*/ 2147483647 h 673"/>
              <a:gd name="T104" fmla="*/ 2147483647 w 855"/>
              <a:gd name="T105" fmla="*/ 2147483647 h 673"/>
              <a:gd name="T106" fmla="*/ 2147483647 w 855"/>
              <a:gd name="T107" fmla="*/ 2147483647 h 67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55"/>
              <a:gd name="T163" fmla="*/ 0 h 673"/>
              <a:gd name="T164" fmla="*/ 855 w 855"/>
              <a:gd name="T165" fmla="*/ 673 h 67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55" h="673">
                <a:moveTo>
                  <a:pt x="266" y="634"/>
                </a:moveTo>
                <a:cubicBezTo>
                  <a:pt x="239" y="634"/>
                  <a:pt x="178" y="655"/>
                  <a:pt x="140" y="648"/>
                </a:cubicBezTo>
                <a:cubicBezTo>
                  <a:pt x="102" y="641"/>
                  <a:pt x="63" y="624"/>
                  <a:pt x="39" y="595"/>
                </a:cubicBezTo>
                <a:cubicBezTo>
                  <a:pt x="16" y="566"/>
                  <a:pt x="2" y="511"/>
                  <a:pt x="1" y="474"/>
                </a:cubicBezTo>
                <a:cubicBezTo>
                  <a:pt x="0" y="437"/>
                  <a:pt x="19" y="396"/>
                  <a:pt x="33" y="375"/>
                </a:cubicBezTo>
                <a:cubicBezTo>
                  <a:pt x="46" y="353"/>
                  <a:pt x="70" y="351"/>
                  <a:pt x="81" y="344"/>
                </a:cubicBezTo>
                <a:cubicBezTo>
                  <a:pt x="92" y="337"/>
                  <a:pt x="96" y="337"/>
                  <a:pt x="100" y="332"/>
                </a:cubicBezTo>
                <a:cubicBezTo>
                  <a:pt x="104" y="327"/>
                  <a:pt x="105" y="321"/>
                  <a:pt x="105" y="311"/>
                </a:cubicBezTo>
                <a:cubicBezTo>
                  <a:pt x="105" y="301"/>
                  <a:pt x="99" y="286"/>
                  <a:pt x="98" y="272"/>
                </a:cubicBezTo>
                <a:cubicBezTo>
                  <a:pt x="97" y="257"/>
                  <a:pt x="93" y="241"/>
                  <a:pt x="98" y="225"/>
                </a:cubicBezTo>
                <a:cubicBezTo>
                  <a:pt x="103" y="210"/>
                  <a:pt x="116" y="191"/>
                  <a:pt x="130" y="179"/>
                </a:cubicBezTo>
                <a:cubicBezTo>
                  <a:pt x="144" y="167"/>
                  <a:pt x="167" y="157"/>
                  <a:pt x="185" y="151"/>
                </a:cubicBezTo>
                <a:cubicBezTo>
                  <a:pt x="204" y="145"/>
                  <a:pt x="227" y="145"/>
                  <a:pt x="241" y="143"/>
                </a:cubicBezTo>
                <a:cubicBezTo>
                  <a:pt x="254" y="140"/>
                  <a:pt x="260" y="141"/>
                  <a:pt x="264" y="134"/>
                </a:cubicBezTo>
                <a:cubicBezTo>
                  <a:pt x="268" y="127"/>
                  <a:pt x="263" y="111"/>
                  <a:pt x="267" y="100"/>
                </a:cubicBezTo>
                <a:cubicBezTo>
                  <a:pt x="272" y="89"/>
                  <a:pt x="281" y="74"/>
                  <a:pt x="291" y="65"/>
                </a:cubicBezTo>
                <a:cubicBezTo>
                  <a:pt x="301" y="57"/>
                  <a:pt x="314" y="52"/>
                  <a:pt x="328" y="48"/>
                </a:cubicBezTo>
                <a:cubicBezTo>
                  <a:pt x="341" y="45"/>
                  <a:pt x="362" y="45"/>
                  <a:pt x="373" y="45"/>
                </a:cubicBezTo>
                <a:cubicBezTo>
                  <a:pt x="384" y="45"/>
                  <a:pt x="387" y="49"/>
                  <a:pt x="391" y="48"/>
                </a:cubicBezTo>
                <a:cubicBezTo>
                  <a:pt x="396" y="47"/>
                  <a:pt x="392" y="43"/>
                  <a:pt x="396" y="38"/>
                </a:cubicBezTo>
                <a:cubicBezTo>
                  <a:pt x="401" y="33"/>
                  <a:pt x="408" y="21"/>
                  <a:pt x="418" y="15"/>
                </a:cubicBezTo>
                <a:cubicBezTo>
                  <a:pt x="428" y="9"/>
                  <a:pt x="439" y="5"/>
                  <a:pt x="455" y="3"/>
                </a:cubicBezTo>
                <a:cubicBezTo>
                  <a:pt x="471" y="2"/>
                  <a:pt x="497" y="0"/>
                  <a:pt x="514" y="3"/>
                </a:cubicBezTo>
                <a:cubicBezTo>
                  <a:pt x="531" y="7"/>
                  <a:pt x="542" y="15"/>
                  <a:pt x="556" y="22"/>
                </a:cubicBezTo>
                <a:cubicBezTo>
                  <a:pt x="569" y="30"/>
                  <a:pt x="587" y="40"/>
                  <a:pt x="596" y="52"/>
                </a:cubicBezTo>
                <a:cubicBezTo>
                  <a:pt x="605" y="64"/>
                  <a:pt x="609" y="83"/>
                  <a:pt x="613" y="95"/>
                </a:cubicBezTo>
                <a:cubicBezTo>
                  <a:pt x="616" y="106"/>
                  <a:pt x="611" y="113"/>
                  <a:pt x="616" y="117"/>
                </a:cubicBezTo>
                <a:cubicBezTo>
                  <a:pt x="621" y="120"/>
                  <a:pt x="632" y="113"/>
                  <a:pt x="643" y="115"/>
                </a:cubicBezTo>
                <a:cubicBezTo>
                  <a:pt x="654" y="117"/>
                  <a:pt x="668" y="119"/>
                  <a:pt x="681" y="129"/>
                </a:cubicBezTo>
                <a:cubicBezTo>
                  <a:pt x="695" y="138"/>
                  <a:pt x="712" y="156"/>
                  <a:pt x="723" y="172"/>
                </a:cubicBezTo>
                <a:cubicBezTo>
                  <a:pt x="735" y="187"/>
                  <a:pt x="748" y="206"/>
                  <a:pt x="754" y="223"/>
                </a:cubicBezTo>
                <a:cubicBezTo>
                  <a:pt x="759" y="241"/>
                  <a:pt x="762" y="262"/>
                  <a:pt x="759" y="278"/>
                </a:cubicBezTo>
                <a:cubicBezTo>
                  <a:pt x="755" y="295"/>
                  <a:pt x="732" y="313"/>
                  <a:pt x="732" y="321"/>
                </a:cubicBezTo>
                <a:cubicBezTo>
                  <a:pt x="732" y="330"/>
                  <a:pt x="748" y="324"/>
                  <a:pt x="760" y="330"/>
                </a:cubicBezTo>
                <a:cubicBezTo>
                  <a:pt x="773" y="336"/>
                  <a:pt x="794" y="346"/>
                  <a:pt x="807" y="356"/>
                </a:cubicBezTo>
                <a:cubicBezTo>
                  <a:pt x="821" y="366"/>
                  <a:pt x="835" y="380"/>
                  <a:pt x="842" y="394"/>
                </a:cubicBezTo>
                <a:cubicBezTo>
                  <a:pt x="850" y="407"/>
                  <a:pt x="855" y="419"/>
                  <a:pt x="852" y="440"/>
                </a:cubicBezTo>
                <a:cubicBezTo>
                  <a:pt x="850" y="461"/>
                  <a:pt x="835" y="499"/>
                  <a:pt x="827" y="516"/>
                </a:cubicBezTo>
                <a:cubicBezTo>
                  <a:pt x="819" y="533"/>
                  <a:pt x="813" y="536"/>
                  <a:pt x="804" y="542"/>
                </a:cubicBezTo>
                <a:cubicBezTo>
                  <a:pt x="795" y="548"/>
                  <a:pt x="780" y="550"/>
                  <a:pt x="770" y="554"/>
                </a:cubicBezTo>
                <a:cubicBezTo>
                  <a:pt x="760" y="558"/>
                  <a:pt x="753" y="559"/>
                  <a:pt x="745" y="564"/>
                </a:cubicBezTo>
                <a:cubicBezTo>
                  <a:pt x="738" y="569"/>
                  <a:pt x="734" y="577"/>
                  <a:pt x="727" y="586"/>
                </a:cubicBezTo>
                <a:cubicBezTo>
                  <a:pt x="719" y="596"/>
                  <a:pt x="712" y="609"/>
                  <a:pt x="702" y="619"/>
                </a:cubicBezTo>
                <a:cubicBezTo>
                  <a:pt x="692" y="628"/>
                  <a:pt x="682" y="637"/>
                  <a:pt x="666" y="641"/>
                </a:cubicBezTo>
                <a:cubicBezTo>
                  <a:pt x="650" y="645"/>
                  <a:pt x="622" y="645"/>
                  <a:pt x="604" y="643"/>
                </a:cubicBezTo>
                <a:cubicBezTo>
                  <a:pt x="587" y="640"/>
                  <a:pt x="571" y="631"/>
                  <a:pt x="561" y="626"/>
                </a:cubicBezTo>
                <a:cubicBezTo>
                  <a:pt x="551" y="621"/>
                  <a:pt x="551" y="614"/>
                  <a:pt x="546" y="610"/>
                </a:cubicBezTo>
                <a:cubicBezTo>
                  <a:pt x="541" y="607"/>
                  <a:pt x="536" y="605"/>
                  <a:pt x="532" y="607"/>
                </a:cubicBezTo>
                <a:cubicBezTo>
                  <a:pt x="529" y="609"/>
                  <a:pt x="533" y="612"/>
                  <a:pt x="526" y="619"/>
                </a:cubicBezTo>
                <a:cubicBezTo>
                  <a:pt x="518" y="626"/>
                  <a:pt x="506" y="638"/>
                  <a:pt x="489" y="646"/>
                </a:cubicBezTo>
                <a:cubicBezTo>
                  <a:pt x="471" y="655"/>
                  <a:pt x="442" y="668"/>
                  <a:pt x="418" y="670"/>
                </a:cubicBezTo>
                <a:cubicBezTo>
                  <a:pt x="395" y="673"/>
                  <a:pt x="370" y="668"/>
                  <a:pt x="350" y="664"/>
                </a:cubicBezTo>
                <a:cubicBezTo>
                  <a:pt x="329" y="659"/>
                  <a:pt x="312" y="651"/>
                  <a:pt x="299" y="646"/>
                </a:cubicBezTo>
                <a:cubicBezTo>
                  <a:pt x="287" y="642"/>
                  <a:pt x="293" y="634"/>
                  <a:pt x="266" y="634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E0CDA8"/>
              </a:gs>
            </a:gsLst>
            <a:path path="rect">
              <a:fillToRect l="50000" t="50000" r="50000" b="50000"/>
            </a:path>
          </a:gradFill>
          <a:ln w="12700">
            <a:noFill/>
            <a:round/>
            <a:headEnd/>
            <a:tailEnd/>
          </a:ln>
          <a:effectLst>
            <a:prstShdw prst="shdw17" dist="17961" dir="2700000">
              <a:srgbClr val="867B65"/>
            </a:prstShdw>
          </a:effectLst>
        </p:spPr>
        <p:txBody>
          <a:bodyPr wrap="none" lIns="27031" tIns="27031" rIns="27031" bIns="27031" anchor="ctr" anchorCtr="1"/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endParaRPr lang="en-US" sz="2900" dirty="0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8453" name="Text Box 28"/>
          <p:cNvSpPr txBox="1">
            <a:spLocks noChangeArrowheads="1"/>
          </p:cNvSpPr>
          <p:nvPr/>
        </p:nvSpPr>
        <p:spPr bwMode="auto">
          <a:xfrm>
            <a:off x="2489961" y="2835404"/>
            <a:ext cx="1056944" cy="43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9733" tIns="29733" rIns="29733" bIns="29733" anchor="ctr" anchorCtr="1"/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alibri"/>
                <a:cs typeface="Arial" pitchFamily="34" charset="0"/>
              </a:rPr>
              <a:t>ETH/IP/MPLS</a:t>
            </a:r>
          </a:p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alibri"/>
                <a:cs typeface="Arial" pitchFamily="34" charset="0"/>
              </a:rPr>
              <a:t>Core Network</a:t>
            </a:r>
          </a:p>
        </p:txBody>
      </p:sp>
      <p:sp>
        <p:nvSpPr>
          <p:cNvPr id="18454" name="Rectangle 29"/>
          <p:cNvSpPr>
            <a:spLocks noChangeArrowheads="1"/>
          </p:cNvSpPr>
          <p:nvPr/>
        </p:nvSpPr>
        <p:spPr bwMode="auto">
          <a:xfrm>
            <a:off x="5558706" y="3722260"/>
            <a:ext cx="357565" cy="1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9733" tIns="29733" rIns="29733" bIns="29733" anchor="ctr" anchorCtr="1"/>
          <a:lstStyle/>
          <a:p>
            <a:pPr algn="ctr" defTabSz="838116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b="0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xDSL</a:t>
            </a:r>
            <a:endParaRPr lang="en-US" sz="900" b="0" dirty="0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8455" name="Freeform 30"/>
          <p:cNvSpPr>
            <a:spLocks/>
          </p:cNvSpPr>
          <p:nvPr/>
        </p:nvSpPr>
        <p:spPr bwMode="auto">
          <a:xfrm>
            <a:off x="858580" y="3836833"/>
            <a:ext cx="917322" cy="450159"/>
          </a:xfrm>
          <a:custGeom>
            <a:avLst/>
            <a:gdLst>
              <a:gd name="T0" fmla="*/ 2147483647 w 835"/>
              <a:gd name="T1" fmla="*/ 2147483647 h 646"/>
              <a:gd name="T2" fmla="*/ 2147483647 w 835"/>
              <a:gd name="T3" fmla="*/ 2147483647 h 646"/>
              <a:gd name="T4" fmla="*/ 2147483647 w 835"/>
              <a:gd name="T5" fmla="*/ 2147483647 h 646"/>
              <a:gd name="T6" fmla="*/ 2147483647 w 835"/>
              <a:gd name="T7" fmla="*/ 2147483647 h 646"/>
              <a:gd name="T8" fmla="*/ 2147483647 w 835"/>
              <a:gd name="T9" fmla="*/ 2147483647 h 646"/>
              <a:gd name="T10" fmla="*/ 2147483647 w 835"/>
              <a:gd name="T11" fmla="*/ 2147483647 h 646"/>
              <a:gd name="T12" fmla="*/ 2147483647 w 835"/>
              <a:gd name="T13" fmla="*/ 2147483647 h 646"/>
              <a:gd name="T14" fmla="*/ 2147483647 w 835"/>
              <a:gd name="T15" fmla="*/ 2147483647 h 646"/>
              <a:gd name="T16" fmla="*/ 2147483647 w 835"/>
              <a:gd name="T17" fmla="*/ 2147483647 h 646"/>
              <a:gd name="T18" fmla="*/ 2147483647 w 835"/>
              <a:gd name="T19" fmla="*/ 2147483647 h 646"/>
              <a:gd name="T20" fmla="*/ 2147483647 w 835"/>
              <a:gd name="T21" fmla="*/ 2147483647 h 646"/>
              <a:gd name="T22" fmla="*/ 2147483647 w 835"/>
              <a:gd name="T23" fmla="*/ 2147483647 h 646"/>
              <a:gd name="T24" fmla="*/ 2147483647 w 835"/>
              <a:gd name="T25" fmla="*/ 2147483647 h 646"/>
              <a:gd name="T26" fmla="*/ 2147483647 w 835"/>
              <a:gd name="T27" fmla="*/ 2147483647 h 646"/>
              <a:gd name="T28" fmla="*/ 2147483647 w 835"/>
              <a:gd name="T29" fmla="*/ 2147483647 h 646"/>
              <a:gd name="T30" fmla="*/ 2147483647 w 835"/>
              <a:gd name="T31" fmla="*/ 2147483647 h 646"/>
              <a:gd name="T32" fmla="*/ 2147483647 w 835"/>
              <a:gd name="T33" fmla="*/ 2147483647 h 646"/>
              <a:gd name="T34" fmla="*/ 2147483647 w 835"/>
              <a:gd name="T35" fmla="*/ 2147483647 h 646"/>
              <a:gd name="T36" fmla="*/ 2147483647 w 835"/>
              <a:gd name="T37" fmla="*/ 2147483647 h 646"/>
              <a:gd name="T38" fmla="*/ 2147483647 w 835"/>
              <a:gd name="T39" fmla="*/ 2147483647 h 646"/>
              <a:gd name="T40" fmla="*/ 2147483647 w 835"/>
              <a:gd name="T41" fmla="*/ 2147483647 h 646"/>
              <a:gd name="T42" fmla="*/ 2147483647 w 835"/>
              <a:gd name="T43" fmla="*/ 2147483647 h 646"/>
              <a:gd name="T44" fmla="*/ 2147483647 w 835"/>
              <a:gd name="T45" fmla="*/ 2147483647 h 646"/>
              <a:gd name="T46" fmla="*/ 2147483647 w 835"/>
              <a:gd name="T47" fmla="*/ 2147483647 h 646"/>
              <a:gd name="T48" fmla="*/ 2147483647 w 835"/>
              <a:gd name="T49" fmla="*/ 2147483647 h 646"/>
              <a:gd name="T50" fmla="*/ 2147483647 w 835"/>
              <a:gd name="T51" fmla="*/ 2147483647 h 646"/>
              <a:gd name="T52" fmla="*/ 2147483647 w 835"/>
              <a:gd name="T53" fmla="*/ 2147483647 h 646"/>
              <a:gd name="T54" fmla="*/ 2147483647 w 835"/>
              <a:gd name="T55" fmla="*/ 2147483647 h 646"/>
              <a:gd name="T56" fmla="*/ 2147483647 w 835"/>
              <a:gd name="T57" fmla="*/ 2147483647 h 646"/>
              <a:gd name="T58" fmla="*/ 2147483647 w 835"/>
              <a:gd name="T59" fmla="*/ 2147483647 h 646"/>
              <a:gd name="T60" fmla="*/ 2147483647 w 835"/>
              <a:gd name="T61" fmla="*/ 2147483647 h 646"/>
              <a:gd name="T62" fmla="*/ 2147483647 w 835"/>
              <a:gd name="T63" fmla="*/ 2147483647 h 646"/>
              <a:gd name="T64" fmla="*/ 2147483647 w 835"/>
              <a:gd name="T65" fmla="*/ 2147483647 h 646"/>
              <a:gd name="T66" fmla="*/ 2147483647 w 835"/>
              <a:gd name="T67" fmla="*/ 2147483647 h 646"/>
              <a:gd name="T68" fmla="*/ 2147483647 w 835"/>
              <a:gd name="T69" fmla="*/ 2147483647 h 646"/>
              <a:gd name="T70" fmla="*/ 2147483647 w 835"/>
              <a:gd name="T71" fmla="*/ 2147483647 h 646"/>
              <a:gd name="T72" fmla="*/ 2147483647 w 835"/>
              <a:gd name="T73" fmla="*/ 2147483647 h 646"/>
              <a:gd name="T74" fmla="*/ 2147483647 w 835"/>
              <a:gd name="T75" fmla="*/ 2147483647 h 646"/>
              <a:gd name="T76" fmla="*/ 2147483647 w 835"/>
              <a:gd name="T77" fmla="*/ 2147483647 h 646"/>
              <a:gd name="T78" fmla="*/ 2147483647 w 835"/>
              <a:gd name="T79" fmla="*/ 2147483647 h 646"/>
              <a:gd name="T80" fmla="*/ 2147483647 w 835"/>
              <a:gd name="T81" fmla="*/ 2147483647 h 646"/>
              <a:gd name="T82" fmla="*/ 2147483647 w 835"/>
              <a:gd name="T83" fmla="*/ 2147483647 h 646"/>
              <a:gd name="T84" fmla="*/ 2147483647 w 835"/>
              <a:gd name="T85" fmla="*/ 2147483647 h 646"/>
              <a:gd name="T86" fmla="*/ 2147483647 w 835"/>
              <a:gd name="T87" fmla="*/ 2147483647 h 646"/>
              <a:gd name="T88" fmla="*/ 2147483647 w 835"/>
              <a:gd name="T89" fmla="*/ 2147483647 h 646"/>
              <a:gd name="T90" fmla="*/ 2147483647 w 835"/>
              <a:gd name="T91" fmla="*/ 2147483647 h 646"/>
              <a:gd name="T92" fmla="*/ 2147483647 w 835"/>
              <a:gd name="T93" fmla="*/ 2147483647 h 646"/>
              <a:gd name="T94" fmla="*/ 2147483647 w 835"/>
              <a:gd name="T95" fmla="*/ 2147483647 h 646"/>
              <a:gd name="T96" fmla="*/ 2147483647 w 835"/>
              <a:gd name="T97" fmla="*/ 2147483647 h 646"/>
              <a:gd name="T98" fmla="*/ 2147483647 w 835"/>
              <a:gd name="T99" fmla="*/ 2147483647 h 646"/>
              <a:gd name="T100" fmla="*/ 2147483647 w 835"/>
              <a:gd name="T101" fmla="*/ 2147483647 h 646"/>
              <a:gd name="T102" fmla="*/ 2147483647 w 835"/>
              <a:gd name="T103" fmla="*/ 2147483647 h 646"/>
              <a:gd name="T104" fmla="*/ 2147483647 w 835"/>
              <a:gd name="T105" fmla="*/ 2147483647 h 646"/>
              <a:gd name="T106" fmla="*/ 2147483647 w 835"/>
              <a:gd name="T107" fmla="*/ 2147483647 h 64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35"/>
              <a:gd name="T163" fmla="*/ 0 h 646"/>
              <a:gd name="T164" fmla="*/ 835 w 835"/>
              <a:gd name="T165" fmla="*/ 646 h 64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35" h="646">
                <a:moveTo>
                  <a:pt x="260" y="609"/>
                </a:moveTo>
                <a:cubicBezTo>
                  <a:pt x="233" y="609"/>
                  <a:pt x="174" y="629"/>
                  <a:pt x="137" y="622"/>
                </a:cubicBezTo>
                <a:cubicBezTo>
                  <a:pt x="100" y="615"/>
                  <a:pt x="61" y="599"/>
                  <a:pt x="38" y="571"/>
                </a:cubicBezTo>
                <a:cubicBezTo>
                  <a:pt x="16" y="543"/>
                  <a:pt x="2" y="491"/>
                  <a:pt x="1" y="455"/>
                </a:cubicBezTo>
                <a:cubicBezTo>
                  <a:pt x="0" y="420"/>
                  <a:pt x="19" y="380"/>
                  <a:pt x="32" y="360"/>
                </a:cubicBezTo>
                <a:cubicBezTo>
                  <a:pt x="45" y="339"/>
                  <a:pt x="69" y="337"/>
                  <a:pt x="79" y="330"/>
                </a:cubicBezTo>
                <a:cubicBezTo>
                  <a:pt x="90" y="323"/>
                  <a:pt x="93" y="323"/>
                  <a:pt x="97" y="318"/>
                </a:cubicBezTo>
                <a:cubicBezTo>
                  <a:pt x="102" y="314"/>
                  <a:pt x="102" y="309"/>
                  <a:pt x="102" y="299"/>
                </a:cubicBezTo>
                <a:cubicBezTo>
                  <a:pt x="102" y="289"/>
                  <a:pt x="97" y="275"/>
                  <a:pt x="96" y="261"/>
                </a:cubicBezTo>
                <a:cubicBezTo>
                  <a:pt x="95" y="247"/>
                  <a:pt x="91" y="231"/>
                  <a:pt x="96" y="216"/>
                </a:cubicBezTo>
                <a:cubicBezTo>
                  <a:pt x="101" y="201"/>
                  <a:pt x="113" y="183"/>
                  <a:pt x="127" y="172"/>
                </a:cubicBezTo>
                <a:cubicBezTo>
                  <a:pt x="141" y="160"/>
                  <a:pt x="163" y="151"/>
                  <a:pt x="181" y="145"/>
                </a:cubicBezTo>
                <a:cubicBezTo>
                  <a:pt x="199" y="139"/>
                  <a:pt x="222" y="139"/>
                  <a:pt x="235" y="137"/>
                </a:cubicBezTo>
                <a:cubicBezTo>
                  <a:pt x="248" y="134"/>
                  <a:pt x="254" y="135"/>
                  <a:pt x="258" y="129"/>
                </a:cubicBezTo>
                <a:cubicBezTo>
                  <a:pt x="262" y="122"/>
                  <a:pt x="257" y="106"/>
                  <a:pt x="261" y="96"/>
                </a:cubicBezTo>
                <a:cubicBezTo>
                  <a:pt x="265" y="85"/>
                  <a:pt x="274" y="71"/>
                  <a:pt x="284" y="63"/>
                </a:cubicBezTo>
                <a:cubicBezTo>
                  <a:pt x="294" y="54"/>
                  <a:pt x="307" y="50"/>
                  <a:pt x="320" y="46"/>
                </a:cubicBezTo>
                <a:cubicBezTo>
                  <a:pt x="333" y="43"/>
                  <a:pt x="354" y="43"/>
                  <a:pt x="364" y="43"/>
                </a:cubicBezTo>
                <a:cubicBezTo>
                  <a:pt x="375" y="43"/>
                  <a:pt x="378" y="47"/>
                  <a:pt x="382" y="46"/>
                </a:cubicBezTo>
                <a:cubicBezTo>
                  <a:pt x="386" y="45"/>
                  <a:pt x="383" y="41"/>
                  <a:pt x="387" y="36"/>
                </a:cubicBezTo>
                <a:cubicBezTo>
                  <a:pt x="391" y="31"/>
                  <a:pt x="399" y="21"/>
                  <a:pt x="408" y="15"/>
                </a:cubicBezTo>
                <a:cubicBezTo>
                  <a:pt x="418" y="9"/>
                  <a:pt x="429" y="5"/>
                  <a:pt x="445" y="3"/>
                </a:cubicBezTo>
                <a:cubicBezTo>
                  <a:pt x="460" y="2"/>
                  <a:pt x="485" y="0"/>
                  <a:pt x="502" y="3"/>
                </a:cubicBezTo>
                <a:cubicBezTo>
                  <a:pt x="518" y="7"/>
                  <a:pt x="530" y="14"/>
                  <a:pt x="543" y="21"/>
                </a:cubicBezTo>
                <a:cubicBezTo>
                  <a:pt x="556" y="29"/>
                  <a:pt x="573" y="38"/>
                  <a:pt x="582" y="50"/>
                </a:cubicBezTo>
                <a:cubicBezTo>
                  <a:pt x="591" y="61"/>
                  <a:pt x="595" y="80"/>
                  <a:pt x="598" y="91"/>
                </a:cubicBezTo>
                <a:cubicBezTo>
                  <a:pt x="602" y="101"/>
                  <a:pt x="597" y="109"/>
                  <a:pt x="602" y="112"/>
                </a:cubicBezTo>
                <a:cubicBezTo>
                  <a:pt x="607" y="116"/>
                  <a:pt x="617" y="109"/>
                  <a:pt x="628" y="111"/>
                </a:cubicBezTo>
                <a:cubicBezTo>
                  <a:pt x="639" y="112"/>
                  <a:pt x="652" y="115"/>
                  <a:pt x="666" y="124"/>
                </a:cubicBezTo>
                <a:cubicBezTo>
                  <a:pt x="679" y="133"/>
                  <a:pt x="695" y="150"/>
                  <a:pt x="706" y="165"/>
                </a:cubicBezTo>
                <a:cubicBezTo>
                  <a:pt x="718" y="180"/>
                  <a:pt x="730" y="198"/>
                  <a:pt x="736" y="215"/>
                </a:cubicBezTo>
                <a:cubicBezTo>
                  <a:pt x="742" y="231"/>
                  <a:pt x="744" y="252"/>
                  <a:pt x="741" y="267"/>
                </a:cubicBezTo>
                <a:cubicBezTo>
                  <a:pt x="738" y="283"/>
                  <a:pt x="715" y="300"/>
                  <a:pt x="715" y="309"/>
                </a:cubicBezTo>
                <a:cubicBezTo>
                  <a:pt x="715" y="317"/>
                  <a:pt x="730" y="311"/>
                  <a:pt x="742" y="317"/>
                </a:cubicBezTo>
                <a:cubicBezTo>
                  <a:pt x="755" y="323"/>
                  <a:pt x="775" y="332"/>
                  <a:pt x="788" y="342"/>
                </a:cubicBezTo>
                <a:cubicBezTo>
                  <a:pt x="801" y="351"/>
                  <a:pt x="815" y="365"/>
                  <a:pt x="823" y="378"/>
                </a:cubicBezTo>
                <a:cubicBezTo>
                  <a:pt x="830" y="391"/>
                  <a:pt x="835" y="403"/>
                  <a:pt x="833" y="422"/>
                </a:cubicBezTo>
                <a:cubicBezTo>
                  <a:pt x="830" y="442"/>
                  <a:pt x="816" y="479"/>
                  <a:pt x="808" y="495"/>
                </a:cubicBezTo>
                <a:cubicBezTo>
                  <a:pt x="800" y="511"/>
                  <a:pt x="794" y="513"/>
                  <a:pt x="785" y="519"/>
                </a:cubicBezTo>
                <a:cubicBezTo>
                  <a:pt x="776" y="525"/>
                  <a:pt x="761" y="527"/>
                  <a:pt x="752" y="531"/>
                </a:cubicBezTo>
                <a:cubicBezTo>
                  <a:pt x="743" y="535"/>
                  <a:pt x="735" y="536"/>
                  <a:pt x="728" y="541"/>
                </a:cubicBezTo>
                <a:cubicBezTo>
                  <a:pt x="720" y="546"/>
                  <a:pt x="717" y="554"/>
                  <a:pt x="710" y="563"/>
                </a:cubicBezTo>
                <a:cubicBezTo>
                  <a:pt x="702" y="572"/>
                  <a:pt x="695" y="585"/>
                  <a:pt x="685" y="594"/>
                </a:cubicBezTo>
                <a:cubicBezTo>
                  <a:pt x="675" y="603"/>
                  <a:pt x="666" y="611"/>
                  <a:pt x="651" y="615"/>
                </a:cubicBezTo>
                <a:cubicBezTo>
                  <a:pt x="635" y="620"/>
                  <a:pt x="607" y="620"/>
                  <a:pt x="590" y="617"/>
                </a:cubicBezTo>
                <a:cubicBezTo>
                  <a:pt x="573" y="615"/>
                  <a:pt x="557" y="606"/>
                  <a:pt x="548" y="601"/>
                </a:cubicBezTo>
                <a:cubicBezTo>
                  <a:pt x="538" y="596"/>
                  <a:pt x="538" y="589"/>
                  <a:pt x="533" y="586"/>
                </a:cubicBezTo>
                <a:cubicBezTo>
                  <a:pt x="528" y="582"/>
                  <a:pt x="523" y="581"/>
                  <a:pt x="520" y="582"/>
                </a:cubicBezTo>
                <a:cubicBezTo>
                  <a:pt x="517" y="584"/>
                  <a:pt x="521" y="587"/>
                  <a:pt x="513" y="594"/>
                </a:cubicBezTo>
                <a:cubicBezTo>
                  <a:pt x="506" y="601"/>
                  <a:pt x="494" y="612"/>
                  <a:pt x="477" y="620"/>
                </a:cubicBezTo>
                <a:cubicBezTo>
                  <a:pt x="460" y="629"/>
                  <a:pt x="431" y="641"/>
                  <a:pt x="408" y="644"/>
                </a:cubicBezTo>
                <a:cubicBezTo>
                  <a:pt x="386" y="646"/>
                  <a:pt x="361" y="641"/>
                  <a:pt x="341" y="637"/>
                </a:cubicBezTo>
                <a:cubicBezTo>
                  <a:pt x="322" y="633"/>
                  <a:pt x="305" y="625"/>
                  <a:pt x="292" y="620"/>
                </a:cubicBezTo>
                <a:cubicBezTo>
                  <a:pt x="280" y="616"/>
                  <a:pt x="286" y="609"/>
                  <a:pt x="260" y="609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B7D9E5"/>
              </a:gs>
            </a:gsLst>
            <a:path path="rect">
              <a:fillToRect l="50000" t="50000" r="50000" b="50000"/>
            </a:path>
          </a:gradFill>
          <a:ln w="12700">
            <a:noFill/>
            <a:round/>
            <a:headEnd/>
            <a:tailEnd/>
          </a:ln>
          <a:effectLst>
            <a:prstShdw prst="shdw17" dist="17961" dir="2700000">
              <a:srgbClr val="6E8289"/>
            </a:prstShdw>
          </a:effectLst>
        </p:spPr>
        <p:txBody>
          <a:bodyPr wrap="none" lIns="27031" tIns="27031" rIns="27031" bIns="27031" anchor="ctr" anchorCtr="1"/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endParaRPr lang="en-US" sz="2900" dirty="0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8456" name="Text Box 31"/>
          <p:cNvSpPr txBox="1">
            <a:spLocks noChangeArrowheads="1"/>
          </p:cNvSpPr>
          <p:nvPr/>
        </p:nvSpPr>
        <p:spPr bwMode="auto">
          <a:xfrm>
            <a:off x="1073875" y="3985021"/>
            <a:ext cx="485155" cy="211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9733" tIns="29733" rIns="29733" bIns="29733" anchor="ctr" anchorCtr="1"/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alibri"/>
                <a:cs typeface="Arial" pitchFamily="34" charset="0"/>
              </a:rPr>
              <a:t>PSTN</a:t>
            </a:r>
          </a:p>
        </p:txBody>
      </p:sp>
      <p:pic>
        <p:nvPicPr>
          <p:cNvPr id="18457" name="Picture 32" descr="radio-l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48338" y="2030458"/>
            <a:ext cx="444199" cy="626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8" name="Picture 33" descr="radio-r"/>
          <p:cNvPicPr preferRelativeResize="0"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63896" y="1179829"/>
            <a:ext cx="444199" cy="625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59" name="Rectangle 35"/>
          <p:cNvSpPr>
            <a:spLocks noChangeArrowheads="1"/>
          </p:cNvSpPr>
          <p:nvPr/>
        </p:nvSpPr>
        <p:spPr bwMode="auto">
          <a:xfrm>
            <a:off x="5379136" y="2807987"/>
            <a:ext cx="716706" cy="288269"/>
          </a:xfrm>
          <a:prstGeom prst="rect">
            <a:avLst/>
          </a:prstGeom>
          <a:noFill/>
          <a:ln w="76200" cap="rnd">
            <a:noFill/>
            <a:prstDash val="sysDot"/>
            <a:miter lim="800000"/>
            <a:headEnd/>
            <a:tailEnd/>
          </a:ln>
        </p:spPr>
        <p:txBody>
          <a:bodyPr wrap="none" lIns="29733" tIns="29733" rIns="29733" bIns="29733" anchor="ctr" anchorCtr="1"/>
          <a:lstStyle/>
          <a:p>
            <a:pPr algn="ctr" defTabSz="838116" eaLnBrk="0" fontAlgn="auto" hangingPunc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b="0" dirty="0">
                <a:solidFill>
                  <a:prstClr val="black"/>
                </a:solidFill>
                <a:latin typeface="Calibri"/>
                <a:cs typeface="Arial" pitchFamily="34" charset="0"/>
              </a:rPr>
              <a:t>Ethernet</a:t>
            </a:r>
          </a:p>
          <a:p>
            <a:pPr algn="ctr" defTabSz="838116" eaLnBrk="0" fontAlgn="auto" hangingPunc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b="0" dirty="0">
                <a:solidFill>
                  <a:prstClr val="black"/>
                </a:solidFill>
                <a:latin typeface="Calibri"/>
                <a:cs typeface="Arial" pitchFamily="34" charset="0"/>
              </a:rPr>
              <a:t>over Cable</a:t>
            </a:r>
          </a:p>
        </p:txBody>
      </p:sp>
      <p:sp>
        <p:nvSpPr>
          <p:cNvPr id="18460" name="Rectangle 36"/>
          <p:cNvSpPr>
            <a:spLocks noChangeArrowheads="1"/>
          </p:cNvSpPr>
          <p:nvPr/>
        </p:nvSpPr>
        <p:spPr bwMode="auto">
          <a:xfrm>
            <a:off x="4374164" y="3744728"/>
            <a:ext cx="549735" cy="171702"/>
          </a:xfrm>
          <a:prstGeom prst="rect">
            <a:avLst/>
          </a:prstGeom>
          <a:noFill/>
          <a:ln w="76200" cap="rnd">
            <a:noFill/>
            <a:prstDash val="sysDot"/>
            <a:miter lim="800000"/>
            <a:headEnd/>
            <a:tailEnd/>
          </a:ln>
        </p:spPr>
        <p:txBody>
          <a:bodyPr wrap="none" lIns="29733" tIns="29733" rIns="29733" bIns="29733" anchor="ctr" anchorCtr="1"/>
          <a:lstStyle/>
          <a:p>
            <a:pPr algn="ctr" defTabSz="838116" eaLnBrk="0" fontAlgn="auto" hangingPunc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b="0" dirty="0">
                <a:solidFill>
                  <a:prstClr val="black"/>
                </a:solidFill>
                <a:latin typeface="Calibri"/>
                <a:cs typeface="Arial" pitchFamily="34" charset="0"/>
              </a:rPr>
              <a:t>FE / GbE</a:t>
            </a:r>
          </a:p>
        </p:txBody>
      </p:sp>
      <p:sp>
        <p:nvSpPr>
          <p:cNvPr id="18461" name="Text Box 53"/>
          <p:cNvSpPr txBox="1">
            <a:spLocks noChangeArrowheads="1"/>
          </p:cNvSpPr>
          <p:nvPr/>
        </p:nvSpPr>
        <p:spPr bwMode="auto">
          <a:xfrm>
            <a:off x="6360955" y="2841685"/>
            <a:ext cx="678902" cy="1559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29733" tIns="29733" rIns="29733" bIns="29733" anchor="ctr" anchorCtr="1"/>
          <a:lstStyle/>
          <a:p>
            <a:pPr algn="ctr" defTabSz="838116" eaLnBrk="0" fontAlgn="auto" hangingPunc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black"/>
                </a:solidFill>
                <a:latin typeface="Calibri"/>
                <a:cs typeface="Arial" pitchFamily="34" charset="0"/>
              </a:rPr>
              <a:t>IPmux-24</a:t>
            </a:r>
          </a:p>
        </p:txBody>
      </p:sp>
      <p:sp>
        <p:nvSpPr>
          <p:cNvPr id="18462" name="Line 54"/>
          <p:cNvSpPr>
            <a:spLocks noChangeShapeType="1"/>
          </p:cNvSpPr>
          <p:nvPr/>
        </p:nvSpPr>
        <p:spPr bwMode="auto">
          <a:xfrm>
            <a:off x="6760263" y="3126822"/>
            <a:ext cx="169646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27031" tIns="27031" rIns="27031" bIns="27031" anchor="ctr" anchorCtr="1"/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endParaRPr lang="en-US" sz="2900" dirty="0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8463" name="Text Box 55"/>
          <p:cNvSpPr txBox="1">
            <a:spLocks noChangeArrowheads="1"/>
          </p:cNvSpPr>
          <p:nvPr/>
        </p:nvSpPr>
        <p:spPr bwMode="auto">
          <a:xfrm>
            <a:off x="7183342" y="2907864"/>
            <a:ext cx="403246" cy="171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29733" tIns="29733" rIns="29733" bIns="29733" anchor="ctr" anchorCtr="1"/>
          <a:lstStyle/>
          <a:p>
            <a:pPr algn="ctr" defTabSz="838116" eaLnBrk="0" fontAlgn="auto" hangingPunc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b="0" dirty="0">
                <a:solidFill>
                  <a:prstClr val="black"/>
                </a:solidFill>
                <a:latin typeface="Calibri"/>
                <a:cs typeface="Arial" pitchFamily="34" charset="0"/>
              </a:rPr>
              <a:t>n x E1/T1</a:t>
            </a:r>
          </a:p>
        </p:txBody>
      </p:sp>
      <p:sp>
        <p:nvSpPr>
          <p:cNvPr id="18464" name="Text Box 56"/>
          <p:cNvSpPr txBox="1">
            <a:spLocks noChangeArrowheads="1"/>
          </p:cNvSpPr>
          <p:nvPr/>
        </p:nvSpPr>
        <p:spPr bwMode="auto">
          <a:xfrm>
            <a:off x="7128998" y="3114221"/>
            <a:ext cx="511933" cy="17170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29733" tIns="29733" rIns="29733" bIns="29733" anchor="ctr" anchorCtr="1"/>
          <a:lstStyle/>
          <a:p>
            <a:pPr algn="ctr" defTabSz="838116" eaLnBrk="0" fontAlgn="auto" hangingPunc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b="0" dirty="0">
                <a:solidFill>
                  <a:prstClr val="black"/>
                </a:solidFill>
                <a:latin typeface="Calibri"/>
                <a:cs typeface="Arial" pitchFamily="34" charset="0"/>
              </a:rPr>
              <a:t>ETH</a:t>
            </a:r>
          </a:p>
        </p:txBody>
      </p:sp>
      <p:grpSp>
        <p:nvGrpSpPr>
          <p:cNvPr id="3" name="Group 57"/>
          <p:cNvGrpSpPr>
            <a:grpSpLocks/>
          </p:cNvGrpSpPr>
          <p:nvPr/>
        </p:nvGrpSpPr>
        <p:grpSpPr bwMode="auto">
          <a:xfrm>
            <a:off x="8406324" y="2986628"/>
            <a:ext cx="99235" cy="281967"/>
            <a:chOff x="5165" y="1098"/>
            <a:chExt cx="62" cy="216"/>
          </a:xfrm>
        </p:grpSpPr>
        <p:sp>
          <p:nvSpPr>
            <p:cNvPr id="18534" name="Line 58"/>
            <p:cNvSpPr>
              <a:spLocks noChangeShapeType="1"/>
            </p:cNvSpPr>
            <p:nvPr/>
          </p:nvSpPr>
          <p:spPr bwMode="auto">
            <a:xfrm>
              <a:off x="5197" y="1098"/>
              <a:ext cx="0" cy="2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6000" tIns="36000" rIns="36000" bIns="36000" anchor="ctr" anchorCtr="1"/>
            <a:lstStyle/>
            <a:p>
              <a:pPr algn="ctr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2900" dirty="0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8535" name="Line 59"/>
            <p:cNvSpPr>
              <a:spLocks noChangeShapeType="1"/>
            </p:cNvSpPr>
            <p:nvPr/>
          </p:nvSpPr>
          <p:spPr bwMode="auto">
            <a:xfrm flipH="1">
              <a:off x="5165" y="1294"/>
              <a:ext cx="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6000" tIns="36000" rIns="36000" bIns="36000" anchor="ctr" anchorCtr="1"/>
            <a:lstStyle/>
            <a:p>
              <a:pPr algn="ctr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2900" dirty="0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8536" name="Line 60"/>
            <p:cNvSpPr>
              <a:spLocks noChangeShapeType="1"/>
            </p:cNvSpPr>
            <p:nvPr/>
          </p:nvSpPr>
          <p:spPr bwMode="auto">
            <a:xfrm flipH="1">
              <a:off x="5197" y="1250"/>
              <a:ext cx="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6000" tIns="36000" rIns="36000" bIns="36000" anchor="ctr" anchorCtr="1"/>
            <a:lstStyle/>
            <a:p>
              <a:pPr algn="ctr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2900" dirty="0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8537" name="Line 61"/>
            <p:cNvSpPr>
              <a:spLocks noChangeShapeType="1"/>
            </p:cNvSpPr>
            <p:nvPr/>
          </p:nvSpPr>
          <p:spPr bwMode="auto">
            <a:xfrm flipH="1">
              <a:off x="5197" y="1161"/>
              <a:ext cx="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6000" tIns="36000" rIns="36000" bIns="36000" anchor="ctr" anchorCtr="1"/>
            <a:lstStyle/>
            <a:p>
              <a:pPr algn="ctr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2900" dirty="0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8538" name="Line 62"/>
            <p:cNvSpPr>
              <a:spLocks noChangeShapeType="1"/>
            </p:cNvSpPr>
            <p:nvPr/>
          </p:nvSpPr>
          <p:spPr bwMode="auto">
            <a:xfrm flipH="1">
              <a:off x="5165" y="1117"/>
              <a:ext cx="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6000" tIns="36000" rIns="36000" bIns="36000" anchor="ctr" anchorCtr="1"/>
            <a:lstStyle/>
            <a:p>
              <a:pPr algn="ctr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2900" dirty="0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</p:grpSp>
      <p:sp>
        <p:nvSpPr>
          <p:cNvPr id="18466" name="Text Box 63"/>
          <p:cNvSpPr txBox="1">
            <a:spLocks noChangeArrowheads="1"/>
          </p:cNvSpPr>
          <p:nvPr/>
        </p:nvSpPr>
        <p:spPr bwMode="auto">
          <a:xfrm>
            <a:off x="7949523" y="2589669"/>
            <a:ext cx="337088" cy="1858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29733" tIns="29733" rIns="29733" bIns="29733" anchor="ctr" anchorCtr="1"/>
          <a:lstStyle/>
          <a:p>
            <a:pPr algn="ctr" defTabSz="838116" eaLnBrk="0" fontAlgn="auto" hangingPunc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black"/>
                </a:solidFill>
                <a:latin typeface="Calibri"/>
                <a:cs typeface="Arial" pitchFamily="34" charset="0"/>
              </a:rPr>
              <a:t>PBX</a:t>
            </a:r>
          </a:p>
        </p:txBody>
      </p:sp>
      <p:sp>
        <p:nvSpPr>
          <p:cNvPr id="18467" name="Line 67"/>
          <p:cNvSpPr>
            <a:spLocks noChangeShapeType="1"/>
          </p:cNvSpPr>
          <p:nvPr/>
        </p:nvSpPr>
        <p:spPr bwMode="auto">
          <a:xfrm>
            <a:off x="7068998" y="2312425"/>
            <a:ext cx="138773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27031" tIns="27031" rIns="27031" bIns="27031" anchor="ctr" anchorCtr="1"/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endParaRPr lang="en-US" sz="2900" dirty="0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8468" name="Text Box 68"/>
          <p:cNvSpPr txBox="1">
            <a:spLocks noChangeArrowheads="1"/>
          </p:cNvSpPr>
          <p:nvPr/>
        </p:nvSpPr>
        <p:spPr bwMode="auto">
          <a:xfrm>
            <a:off x="7204124" y="2100541"/>
            <a:ext cx="403246" cy="17170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29733" tIns="29733" rIns="29733" bIns="29733" anchor="ctr" anchorCtr="1"/>
          <a:lstStyle/>
          <a:p>
            <a:pPr algn="ctr" defTabSz="838116" eaLnBrk="0" fontAlgn="auto" hangingPunc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b="0" dirty="0">
                <a:solidFill>
                  <a:prstClr val="black"/>
                </a:solidFill>
                <a:latin typeface="Calibri"/>
                <a:cs typeface="Arial" pitchFamily="34" charset="0"/>
              </a:rPr>
              <a:t>n x E1/T1</a:t>
            </a:r>
          </a:p>
        </p:txBody>
      </p:sp>
      <p:sp>
        <p:nvSpPr>
          <p:cNvPr id="18469" name="Text Box 69"/>
          <p:cNvSpPr txBox="1">
            <a:spLocks noChangeArrowheads="1"/>
          </p:cNvSpPr>
          <p:nvPr/>
        </p:nvSpPr>
        <p:spPr bwMode="auto">
          <a:xfrm>
            <a:off x="7128998" y="2299825"/>
            <a:ext cx="511933" cy="171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29733" tIns="29733" rIns="29733" bIns="29733" anchor="ctr" anchorCtr="1"/>
          <a:lstStyle/>
          <a:p>
            <a:pPr algn="ctr" defTabSz="838116" eaLnBrk="0" fontAlgn="auto" hangingPunc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b="0" dirty="0">
                <a:solidFill>
                  <a:prstClr val="black"/>
                </a:solidFill>
                <a:latin typeface="Calibri"/>
                <a:cs typeface="Arial" pitchFamily="34" charset="0"/>
              </a:rPr>
              <a:t>ETH</a:t>
            </a:r>
          </a:p>
        </p:txBody>
      </p:sp>
      <p:sp>
        <p:nvSpPr>
          <p:cNvPr id="18470" name="Text Box 70"/>
          <p:cNvSpPr txBox="1">
            <a:spLocks noChangeArrowheads="1"/>
          </p:cNvSpPr>
          <p:nvPr/>
        </p:nvSpPr>
        <p:spPr bwMode="auto">
          <a:xfrm>
            <a:off x="6300312" y="2004298"/>
            <a:ext cx="800189" cy="1858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29733" tIns="29733" rIns="29733" bIns="29733" anchor="ctr" anchorCtr="1"/>
          <a:lstStyle/>
          <a:p>
            <a:pPr algn="ctr" defTabSz="838116" eaLnBrk="0" fontAlgn="auto" hangingPunc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black"/>
                </a:solidFill>
                <a:latin typeface="Calibri"/>
                <a:cs typeface="Arial" pitchFamily="34" charset="0"/>
              </a:rPr>
              <a:t>IPmux-216</a:t>
            </a:r>
          </a:p>
        </p:txBody>
      </p:sp>
      <p:grpSp>
        <p:nvGrpSpPr>
          <p:cNvPr id="4" name="Group 71"/>
          <p:cNvGrpSpPr>
            <a:grpSpLocks/>
          </p:cNvGrpSpPr>
          <p:nvPr/>
        </p:nvGrpSpPr>
        <p:grpSpPr bwMode="auto">
          <a:xfrm>
            <a:off x="8406324" y="2172230"/>
            <a:ext cx="99235" cy="281968"/>
            <a:chOff x="5165" y="1098"/>
            <a:chExt cx="62" cy="216"/>
          </a:xfrm>
        </p:grpSpPr>
        <p:sp>
          <p:nvSpPr>
            <p:cNvPr id="18529" name="Line 72"/>
            <p:cNvSpPr>
              <a:spLocks noChangeShapeType="1"/>
            </p:cNvSpPr>
            <p:nvPr/>
          </p:nvSpPr>
          <p:spPr bwMode="auto">
            <a:xfrm>
              <a:off x="5197" y="1098"/>
              <a:ext cx="0" cy="2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6000" tIns="36000" rIns="36000" bIns="36000" anchor="ctr" anchorCtr="1"/>
            <a:lstStyle/>
            <a:p>
              <a:pPr algn="ctr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2900" dirty="0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8530" name="Line 73"/>
            <p:cNvSpPr>
              <a:spLocks noChangeShapeType="1"/>
            </p:cNvSpPr>
            <p:nvPr/>
          </p:nvSpPr>
          <p:spPr bwMode="auto">
            <a:xfrm flipH="1">
              <a:off x="5165" y="1294"/>
              <a:ext cx="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6000" tIns="36000" rIns="36000" bIns="36000" anchor="ctr" anchorCtr="1"/>
            <a:lstStyle/>
            <a:p>
              <a:pPr algn="ctr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2900" dirty="0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8531" name="Line 74"/>
            <p:cNvSpPr>
              <a:spLocks noChangeShapeType="1"/>
            </p:cNvSpPr>
            <p:nvPr/>
          </p:nvSpPr>
          <p:spPr bwMode="auto">
            <a:xfrm flipH="1">
              <a:off x="5197" y="1250"/>
              <a:ext cx="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6000" tIns="36000" rIns="36000" bIns="36000" anchor="ctr" anchorCtr="1"/>
            <a:lstStyle/>
            <a:p>
              <a:pPr algn="ctr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2900" dirty="0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8532" name="Line 75"/>
            <p:cNvSpPr>
              <a:spLocks noChangeShapeType="1"/>
            </p:cNvSpPr>
            <p:nvPr/>
          </p:nvSpPr>
          <p:spPr bwMode="auto">
            <a:xfrm flipH="1">
              <a:off x="5197" y="1161"/>
              <a:ext cx="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6000" tIns="36000" rIns="36000" bIns="36000" anchor="ctr" anchorCtr="1"/>
            <a:lstStyle/>
            <a:p>
              <a:pPr algn="ctr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2900" dirty="0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8533" name="Line 76"/>
            <p:cNvSpPr>
              <a:spLocks noChangeShapeType="1"/>
            </p:cNvSpPr>
            <p:nvPr/>
          </p:nvSpPr>
          <p:spPr bwMode="auto">
            <a:xfrm flipH="1">
              <a:off x="5165" y="1117"/>
              <a:ext cx="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6000" tIns="36000" rIns="36000" bIns="36000" anchor="ctr" anchorCtr="1"/>
            <a:lstStyle/>
            <a:p>
              <a:pPr algn="ctr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2900" dirty="0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</p:grpSp>
      <p:sp>
        <p:nvSpPr>
          <p:cNvPr id="18472" name="Text Box 77"/>
          <p:cNvSpPr txBox="1">
            <a:spLocks noChangeArrowheads="1"/>
          </p:cNvSpPr>
          <p:nvPr/>
        </p:nvSpPr>
        <p:spPr bwMode="auto">
          <a:xfrm>
            <a:off x="7949523" y="1787873"/>
            <a:ext cx="337088" cy="1858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29733" tIns="29733" rIns="29733" bIns="29733" anchor="ctr" anchorCtr="1"/>
          <a:lstStyle/>
          <a:p>
            <a:pPr algn="ctr" defTabSz="838116" eaLnBrk="0" fontAlgn="auto" hangingPunc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black"/>
                </a:solidFill>
                <a:latin typeface="Calibri"/>
                <a:cs typeface="Arial" pitchFamily="34" charset="0"/>
              </a:rPr>
              <a:t>PBX</a:t>
            </a:r>
          </a:p>
        </p:txBody>
      </p:sp>
      <p:sp>
        <p:nvSpPr>
          <p:cNvPr id="18473" name="Text Box 81"/>
          <p:cNvSpPr txBox="1">
            <a:spLocks noChangeArrowheads="1"/>
          </p:cNvSpPr>
          <p:nvPr/>
        </p:nvSpPr>
        <p:spPr bwMode="auto">
          <a:xfrm>
            <a:off x="6360955" y="3640011"/>
            <a:ext cx="678902" cy="1575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29733" tIns="29733" rIns="29733" bIns="29733" anchor="ctr" anchorCtr="1"/>
          <a:lstStyle/>
          <a:p>
            <a:pPr algn="ctr" defTabSz="838116" eaLnBrk="0" fontAlgn="auto" hangingPunc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black"/>
                </a:solidFill>
                <a:latin typeface="Calibri"/>
                <a:cs typeface="Arial" pitchFamily="34" charset="0"/>
              </a:rPr>
              <a:t>IPmux-24</a:t>
            </a:r>
          </a:p>
        </p:txBody>
      </p:sp>
      <p:sp>
        <p:nvSpPr>
          <p:cNvPr id="18474" name="Line 82"/>
          <p:cNvSpPr>
            <a:spLocks noChangeShapeType="1"/>
          </p:cNvSpPr>
          <p:nvPr/>
        </p:nvSpPr>
        <p:spPr bwMode="auto">
          <a:xfrm>
            <a:off x="6760263" y="3917592"/>
            <a:ext cx="169646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27031" tIns="27031" rIns="27031" bIns="27031" anchor="ctr" anchorCtr="1"/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endParaRPr lang="en-US" sz="2900" dirty="0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8475" name="Text Box 83"/>
          <p:cNvSpPr txBox="1">
            <a:spLocks noChangeArrowheads="1"/>
          </p:cNvSpPr>
          <p:nvPr/>
        </p:nvSpPr>
        <p:spPr bwMode="auto">
          <a:xfrm>
            <a:off x="7183342" y="3689182"/>
            <a:ext cx="403246" cy="1732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29733" tIns="29733" rIns="29733" bIns="29733" anchor="ctr" anchorCtr="1"/>
          <a:lstStyle/>
          <a:p>
            <a:pPr algn="ctr" defTabSz="838116" eaLnBrk="0" fontAlgn="auto" hangingPunc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b="0" dirty="0">
                <a:solidFill>
                  <a:prstClr val="black"/>
                </a:solidFill>
                <a:latin typeface="Calibri"/>
                <a:cs typeface="Arial" pitchFamily="34" charset="0"/>
              </a:rPr>
              <a:t>n x E1/T1</a:t>
            </a:r>
          </a:p>
        </p:txBody>
      </p:sp>
      <p:sp>
        <p:nvSpPr>
          <p:cNvPr id="18476" name="Text Box 84"/>
          <p:cNvSpPr txBox="1">
            <a:spLocks noChangeArrowheads="1"/>
          </p:cNvSpPr>
          <p:nvPr/>
        </p:nvSpPr>
        <p:spPr bwMode="auto">
          <a:xfrm>
            <a:off x="7128998" y="3904991"/>
            <a:ext cx="511933" cy="1732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29733" tIns="29733" rIns="29733" bIns="29733" anchor="ctr" anchorCtr="1"/>
          <a:lstStyle/>
          <a:p>
            <a:pPr algn="ctr" defTabSz="838116" eaLnBrk="0" fontAlgn="auto" hangingPunc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b="0" dirty="0">
                <a:solidFill>
                  <a:prstClr val="black"/>
                </a:solidFill>
                <a:latin typeface="Calibri"/>
                <a:cs typeface="Arial" pitchFamily="34" charset="0"/>
              </a:rPr>
              <a:t>ETH</a:t>
            </a:r>
          </a:p>
        </p:txBody>
      </p:sp>
      <p:grpSp>
        <p:nvGrpSpPr>
          <p:cNvPr id="5" name="Group 85"/>
          <p:cNvGrpSpPr>
            <a:grpSpLocks/>
          </p:cNvGrpSpPr>
          <p:nvPr/>
        </p:nvGrpSpPr>
        <p:grpSpPr bwMode="auto">
          <a:xfrm>
            <a:off x="8406324" y="3778972"/>
            <a:ext cx="99235" cy="281968"/>
            <a:chOff x="5165" y="1098"/>
            <a:chExt cx="62" cy="216"/>
          </a:xfrm>
        </p:grpSpPr>
        <p:sp>
          <p:nvSpPr>
            <p:cNvPr id="18524" name="Line 86"/>
            <p:cNvSpPr>
              <a:spLocks noChangeShapeType="1"/>
            </p:cNvSpPr>
            <p:nvPr/>
          </p:nvSpPr>
          <p:spPr bwMode="auto">
            <a:xfrm>
              <a:off x="5197" y="1098"/>
              <a:ext cx="0" cy="2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6000" tIns="36000" rIns="36000" bIns="36000" anchor="ctr" anchorCtr="1"/>
            <a:lstStyle/>
            <a:p>
              <a:pPr algn="ctr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2900" dirty="0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8525" name="Line 87"/>
            <p:cNvSpPr>
              <a:spLocks noChangeShapeType="1"/>
            </p:cNvSpPr>
            <p:nvPr/>
          </p:nvSpPr>
          <p:spPr bwMode="auto">
            <a:xfrm flipH="1">
              <a:off x="5165" y="1294"/>
              <a:ext cx="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6000" tIns="36000" rIns="36000" bIns="36000" anchor="ctr" anchorCtr="1"/>
            <a:lstStyle/>
            <a:p>
              <a:pPr algn="ctr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2900" dirty="0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8526" name="Line 88"/>
            <p:cNvSpPr>
              <a:spLocks noChangeShapeType="1"/>
            </p:cNvSpPr>
            <p:nvPr/>
          </p:nvSpPr>
          <p:spPr bwMode="auto">
            <a:xfrm flipH="1">
              <a:off x="5197" y="1250"/>
              <a:ext cx="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6000" tIns="36000" rIns="36000" bIns="36000" anchor="ctr" anchorCtr="1"/>
            <a:lstStyle/>
            <a:p>
              <a:pPr algn="ctr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2900" dirty="0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8527" name="Line 89"/>
            <p:cNvSpPr>
              <a:spLocks noChangeShapeType="1"/>
            </p:cNvSpPr>
            <p:nvPr/>
          </p:nvSpPr>
          <p:spPr bwMode="auto">
            <a:xfrm flipH="1">
              <a:off x="5197" y="1161"/>
              <a:ext cx="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6000" tIns="36000" rIns="36000" bIns="36000" anchor="ctr" anchorCtr="1"/>
            <a:lstStyle/>
            <a:p>
              <a:pPr algn="ctr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2900" dirty="0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8528" name="Line 90"/>
            <p:cNvSpPr>
              <a:spLocks noChangeShapeType="1"/>
            </p:cNvSpPr>
            <p:nvPr/>
          </p:nvSpPr>
          <p:spPr bwMode="auto">
            <a:xfrm flipH="1">
              <a:off x="5165" y="1117"/>
              <a:ext cx="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6000" tIns="36000" rIns="36000" bIns="36000" anchor="ctr" anchorCtr="1"/>
            <a:lstStyle/>
            <a:p>
              <a:pPr algn="ctr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2900" dirty="0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</p:grpSp>
      <p:sp>
        <p:nvSpPr>
          <p:cNvPr id="18478" name="Text Box 91"/>
          <p:cNvSpPr txBox="1">
            <a:spLocks noChangeArrowheads="1"/>
          </p:cNvSpPr>
          <p:nvPr/>
        </p:nvSpPr>
        <p:spPr bwMode="auto">
          <a:xfrm>
            <a:off x="7949523" y="3382011"/>
            <a:ext cx="337088" cy="1843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29733" tIns="29733" rIns="29733" bIns="29733" anchor="ctr" anchorCtr="1"/>
          <a:lstStyle/>
          <a:p>
            <a:pPr algn="ctr" defTabSz="838116" eaLnBrk="0" fontAlgn="auto" hangingPunc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black"/>
                </a:solidFill>
                <a:latin typeface="Calibri"/>
                <a:cs typeface="Arial" pitchFamily="34" charset="0"/>
              </a:rPr>
              <a:t>PBX</a:t>
            </a:r>
          </a:p>
        </p:txBody>
      </p:sp>
      <p:sp>
        <p:nvSpPr>
          <p:cNvPr id="18479" name="Text Box 95"/>
          <p:cNvSpPr txBox="1">
            <a:spLocks noChangeArrowheads="1"/>
          </p:cNvSpPr>
          <p:nvPr/>
        </p:nvSpPr>
        <p:spPr bwMode="auto">
          <a:xfrm>
            <a:off x="6360955" y="1451388"/>
            <a:ext cx="678902" cy="1575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29733" tIns="29733" rIns="29733" bIns="29733" anchor="ctr" anchorCtr="1"/>
          <a:lstStyle/>
          <a:p>
            <a:pPr algn="ctr" defTabSz="838116" eaLnBrk="0" fontAlgn="auto" hangingPunc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black"/>
                </a:solidFill>
                <a:latin typeface="Calibri"/>
                <a:cs typeface="Arial" pitchFamily="34" charset="0"/>
              </a:rPr>
              <a:t>IPmux-2L/4L</a:t>
            </a:r>
          </a:p>
        </p:txBody>
      </p:sp>
      <p:sp>
        <p:nvSpPr>
          <p:cNvPr id="18480" name="Line 96"/>
          <p:cNvSpPr>
            <a:spLocks noChangeShapeType="1"/>
          </p:cNvSpPr>
          <p:nvPr/>
        </p:nvSpPr>
        <p:spPr bwMode="auto">
          <a:xfrm>
            <a:off x="6760263" y="1751640"/>
            <a:ext cx="169646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27031" tIns="27031" rIns="27031" bIns="27031" anchor="ctr" anchorCtr="1"/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endParaRPr lang="en-US" sz="2900" dirty="0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8481" name="Text Box 97"/>
          <p:cNvSpPr txBox="1">
            <a:spLocks noChangeArrowheads="1"/>
          </p:cNvSpPr>
          <p:nvPr/>
        </p:nvSpPr>
        <p:spPr bwMode="auto">
          <a:xfrm>
            <a:off x="7183342" y="1549210"/>
            <a:ext cx="403246" cy="1732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29733" tIns="29733" rIns="29733" bIns="29733" anchor="ctr" anchorCtr="1"/>
          <a:lstStyle/>
          <a:p>
            <a:pPr algn="ctr" defTabSz="838116" eaLnBrk="0" fontAlgn="auto" hangingPunc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b="0" dirty="0">
                <a:solidFill>
                  <a:prstClr val="black"/>
                </a:solidFill>
                <a:latin typeface="Calibri"/>
                <a:cs typeface="Arial" pitchFamily="34" charset="0"/>
              </a:rPr>
              <a:t>n x E1</a:t>
            </a:r>
          </a:p>
        </p:txBody>
      </p:sp>
      <p:sp>
        <p:nvSpPr>
          <p:cNvPr id="18482" name="Text Box 98"/>
          <p:cNvSpPr txBox="1">
            <a:spLocks noChangeArrowheads="1"/>
          </p:cNvSpPr>
          <p:nvPr/>
        </p:nvSpPr>
        <p:spPr bwMode="auto">
          <a:xfrm>
            <a:off x="7128998" y="1739040"/>
            <a:ext cx="511933" cy="1732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29733" tIns="29733" rIns="29733" bIns="29733" anchor="ctr" anchorCtr="1"/>
          <a:lstStyle/>
          <a:p>
            <a:pPr algn="ctr" defTabSz="838116" eaLnBrk="0" fontAlgn="auto" hangingPunc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b="0" dirty="0">
                <a:solidFill>
                  <a:prstClr val="black"/>
                </a:solidFill>
                <a:latin typeface="Calibri"/>
                <a:cs typeface="Arial" pitchFamily="34" charset="0"/>
              </a:rPr>
              <a:t>ETH</a:t>
            </a:r>
          </a:p>
        </p:txBody>
      </p:sp>
      <p:grpSp>
        <p:nvGrpSpPr>
          <p:cNvPr id="6" name="Group 99"/>
          <p:cNvGrpSpPr>
            <a:grpSpLocks/>
          </p:cNvGrpSpPr>
          <p:nvPr/>
        </p:nvGrpSpPr>
        <p:grpSpPr bwMode="auto">
          <a:xfrm>
            <a:off x="8406324" y="1613021"/>
            <a:ext cx="99235" cy="281967"/>
            <a:chOff x="5165" y="1098"/>
            <a:chExt cx="62" cy="216"/>
          </a:xfrm>
        </p:grpSpPr>
        <p:sp>
          <p:nvSpPr>
            <p:cNvPr id="18519" name="Line 100"/>
            <p:cNvSpPr>
              <a:spLocks noChangeShapeType="1"/>
            </p:cNvSpPr>
            <p:nvPr/>
          </p:nvSpPr>
          <p:spPr bwMode="auto">
            <a:xfrm>
              <a:off x="5197" y="1098"/>
              <a:ext cx="0" cy="2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6000" tIns="36000" rIns="36000" bIns="36000" anchor="ctr" anchorCtr="1"/>
            <a:lstStyle/>
            <a:p>
              <a:pPr algn="ctr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2900" dirty="0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8520" name="Line 101"/>
            <p:cNvSpPr>
              <a:spLocks noChangeShapeType="1"/>
            </p:cNvSpPr>
            <p:nvPr/>
          </p:nvSpPr>
          <p:spPr bwMode="auto">
            <a:xfrm flipH="1">
              <a:off x="5165" y="1294"/>
              <a:ext cx="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6000" tIns="36000" rIns="36000" bIns="36000" anchor="ctr" anchorCtr="1"/>
            <a:lstStyle/>
            <a:p>
              <a:pPr algn="ctr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2900" dirty="0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8521" name="Line 102"/>
            <p:cNvSpPr>
              <a:spLocks noChangeShapeType="1"/>
            </p:cNvSpPr>
            <p:nvPr/>
          </p:nvSpPr>
          <p:spPr bwMode="auto">
            <a:xfrm flipH="1">
              <a:off x="5197" y="1250"/>
              <a:ext cx="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6000" tIns="36000" rIns="36000" bIns="36000" anchor="ctr" anchorCtr="1"/>
            <a:lstStyle/>
            <a:p>
              <a:pPr algn="ctr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2900" dirty="0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8522" name="Line 103"/>
            <p:cNvSpPr>
              <a:spLocks noChangeShapeType="1"/>
            </p:cNvSpPr>
            <p:nvPr/>
          </p:nvSpPr>
          <p:spPr bwMode="auto">
            <a:xfrm flipH="1">
              <a:off x="5197" y="1161"/>
              <a:ext cx="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6000" tIns="36000" rIns="36000" bIns="36000" anchor="ctr" anchorCtr="1"/>
            <a:lstStyle/>
            <a:p>
              <a:pPr algn="ctr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2900" dirty="0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8523" name="Line 104"/>
            <p:cNvSpPr>
              <a:spLocks noChangeShapeType="1"/>
            </p:cNvSpPr>
            <p:nvPr/>
          </p:nvSpPr>
          <p:spPr bwMode="auto">
            <a:xfrm flipH="1">
              <a:off x="5165" y="1117"/>
              <a:ext cx="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6000" tIns="36000" rIns="36000" bIns="36000" anchor="ctr" anchorCtr="1"/>
            <a:lstStyle/>
            <a:p>
              <a:pPr algn="ctr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2900" dirty="0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</p:grpSp>
      <p:sp>
        <p:nvSpPr>
          <p:cNvPr id="18484" name="Text Box 105"/>
          <p:cNvSpPr txBox="1">
            <a:spLocks noChangeArrowheads="1"/>
          </p:cNvSpPr>
          <p:nvPr/>
        </p:nvSpPr>
        <p:spPr bwMode="auto">
          <a:xfrm>
            <a:off x="7949523" y="1220784"/>
            <a:ext cx="337088" cy="1843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29733" tIns="29733" rIns="29733" bIns="29733" anchor="ctr" anchorCtr="1"/>
          <a:lstStyle/>
          <a:p>
            <a:pPr algn="ctr" defTabSz="838116" eaLnBrk="0" fontAlgn="auto" hangingPunc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black"/>
                </a:solidFill>
                <a:latin typeface="Calibri"/>
                <a:cs typeface="Arial" pitchFamily="34" charset="0"/>
              </a:rPr>
              <a:t>PBX</a:t>
            </a:r>
          </a:p>
        </p:txBody>
      </p:sp>
      <p:sp>
        <p:nvSpPr>
          <p:cNvPr id="18485" name="Freeform 110"/>
          <p:cNvSpPr>
            <a:spLocks/>
          </p:cNvSpPr>
          <p:nvPr/>
        </p:nvSpPr>
        <p:spPr bwMode="auto">
          <a:xfrm rot="21240211" flipV="1">
            <a:off x="3354731" y="1357832"/>
            <a:ext cx="2137515" cy="693105"/>
          </a:xfrm>
          <a:custGeom>
            <a:avLst/>
            <a:gdLst>
              <a:gd name="T0" fmla="*/ 2147483647 w 1258"/>
              <a:gd name="T1" fmla="*/ 2147483647 h 480"/>
              <a:gd name="T2" fmla="*/ 2147483647 w 1258"/>
              <a:gd name="T3" fmla="*/ 2147483647 h 480"/>
              <a:gd name="T4" fmla="*/ 2147483647 w 1258"/>
              <a:gd name="T5" fmla="*/ 2147483647 h 480"/>
              <a:gd name="T6" fmla="*/ 0 w 1258"/>
              <a:gd name="T7" fmla="*/ 0 h 480"/>
              <a:gd name="T8" fmla="*/ 0 60000 65536"/>
              <a:gd name="T9" fmla="*/ 0 60000 65536"/>
              <a:gd name="T10" fmla="*/ 0 60000 65536"/>
              <a:gd name="T11" fmla="*/ 0 60000 65536"/>
              <a:gd name="T12" fmla="*/ 0 w 1258"/>
              <a:gd name="T13" fmla="*/ 0 h 480"/>
              <a:gd name="T14" fmla="*/ 1258 w 1258"/>
              <a:gd name="T15" fmla="*/ 480 h 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58" h="480">
                <a:moveTo>
                  <a:pt x="1258" y="480"/>
                </a:moveTo>
                <a:lnTo>
                  <a:pt x="568" y="196"/>
                </a:lnTo>
                <a:lnTo>
                  <a:pt x="748" y="305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27031" tIns="27031" rIns="27031" bIns="27031" anchor="ctr" anchorCtr="1"/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endParaRPr lang="en-US" sz="2900" dirty="0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8486" name="Freeform 50"/>
          <p:cNvSpPr>
            <a:spLocks/>
          </p:cNvSpPr>
          <p:nvPr/>
        </p:nvSpPr>
        <p:spPr bwMode="auto">
          <a:xfrm>
            <a:off x="7073725" y="2102917"/>
            <a:ext cx="995512" cy="157524"/>
          </a:xfrm>
          <a:custGeom>
            <a:avLst/>
            <a:gdLst>
              <a:gd name="T0" fmla="*/ 0 w 604"/>
              <a:gd name="T1" fmla="*/ 2147483647 h 102"/>
              <a:gd name="T2" fmla="*/ 2147483647 w 604"/>
              <a:gd name="T3" fmla="*/ 2147483647 h 102"/>
              <a:gd name="T4" fmla="*/ 2147483647 w 604"/>
              <a:gd name="T5" fmla="*/ 0 h 102"/>
              <a:gd name="T6" fmla="*/ 2147483647 w 604"/>
              <a:gd name="T7" fmla="*/ 0 h 102"/>
              <a:gd name="T8" fmla="*/ 0 60000 65536"/>
              <a:gd name="T9" fmla="*/ 0 60000 65536"/>
              <a:gd name="T10" fmla="*/ 0 60000 65536"/>
              <a:gd name="T11" fmla="*/ 0 60000 65536"/>
              <a:gd name="T12" fmla="*/ 0 w 604"/>
              <a:gd name="T13" fmla="*/ 0 h 102"/>
              <a:gd name="T14" fmla="*/ 604 w 604"/>
              <a:gd name="T15" fmla="*/ 102 h 10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4" h="102">
                <a:moveTo>
                  <a:pt x="0" y="102"/>
                </a:moveTo>
                <a:lnTo>
                  <a:pt x="384" y="102"/>
                </a:lnTo>
                <a:lnTo>
                  <a:pt x="384" y="0"/>
                </a:lnTo>
                <a:lnTo>
                  <a:pt x="604" y="0"/>
                </a:lnTo>
              </a:path>
            </a:pathLst>
          </a:custGeom>
          <a:noFill/>
          <a:ln w="19050">
            <a:solidFill>
              <a:srgbClr val="009900"/>
            </a:solidFill>
            <a:round/>
            <a:headEnd/>
            <a:tailEnd/>
          </a:ln>
        </p:spPr>
        <p:txBody>
          <a:bodyPr wrap="none" lIns="27031" tIns="27031" rIns="27031" bIns="27031" anchor="ctr" anchorCtr="1"/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endParaRPr lang="en-US" sz="2900" dirty="0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8487" name="Freeform 50"/>
          <p:cNvSpPr>
            <a:spLocks/>
          </p:cNvSpPr>
          <p:nvPr/>
        </p:nvSpPr>
        <p:spPr bwMode="auto">
          <a:xfrm>
            <a:off x="6895729" y="1553162"/>
            <a:ext cx="1242815" cy="155948"/>
          </a:xfrm>
          <a:custGeom>
            <a:avLst/>
            <a:gdLst>
              <a:gd name="T0" fmla="*/ 0 w 604"/>
              <a:gd name="T1" fmla="*/ 2147483647 h 102"/>
              <a:gd name="T2" fmla="*/ 2147483647 w 604"/>
              <a:gd name="T3" fmla="*/ 2147483647 h 102"/>
              <a:gd name="T4" fmla="*/ 2147483647 w 604"/>
              <a:gd name="T5" fmla="*/ 0 h 102"/>
              <a:gd name="T6" fmla="*/ 2147483647 w 604"/>
              <a:gd name="T7" fmla="*/ 0 h 102"/>
              <a:gd name="T8" fmla="*/ 0 60000 65536"/>
              <a:gd name="T9" fmla="*/ 0 60000 65536"/>
              <a:gd name="T10" fmla="*/ 0 60000 65536"/>
              <a:gd name="T11" fmla="*/ 0 60000 65536"/>
              <a:gd name="T12" fmla="*/ 0 w 604"/>
              <a:gd name="T13" fmla="*/ 0 h 102"/>
              <a:gd name="T14" fmla="*/ 604 w 604"/>
              <a:gd name="T15" fmla="*/ 102 h 10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4" h="102">
                <a:moveTo>
                  <a:pt x="0" y="102"/>
                </a:moveTo>
                <a:lnTo>
                  <a:pt x="384" y="102"/>
                </a:lnTo>
                <a:lnTo>
                  <a:pt x="384" y="0"/>
                </a:lnTo>
                <a:lnTo>
                  <a:pt x="604" y="0"/>
                </a:lnTo>
              </a:path>
            </a:pathLst>
          </a:custGeom>
          <a:noFill/>
          <a:ln w="19050">
            <a:solidFill>
              <a:srgbClr val="009900"/>
            </a:solidFill>
            <a:round/>
            <a:headEnd/>
            <a:tailEnd/>
          </a:ln>
        </p:spPr>
        <p:txBody>
          <a:bodyPr wrap="none" lIns="27031" tIns="27031" rIns="27031" bIns="27031" anchor="ctr" anchorCtr="1"/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endParaRPr lang="en-US" sz="2900" dirty="0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8488" name="Freeform 50"/>
          <p:cNvSpPr>
            <a:spLocks/>
          </p:cNvSpPr>
          <p:nvPr/>
        </p:nvSpPr>
        <p:spPr bwMode="auto">
          <a:xfrm>
            <a:off x="6895729" y="2917317"/>
            <a:ext cx="1242815" cy="155948"/>
          </a:xfrm>
          <a:custGeom>
            <a:avLst/>
            <a:gdLst>
              <a:gd name="T0" fmla="*/ 0 w 604"/>
              <a:gd name="T1" fmla="*/ 2147483647 h 102"/>
              <a:gd name="T2" fmla="*/ 2147483647 w 604"/>
              <a:gd name="T3" fmla="*/ 2147483647 h 102"/>
              <a:gd name="T4" fmla="*/ 2147483647 w 604"/>
              <a:gd name="T5" fmla="*/ 0 h 102"/>
              <a:gd name="T6" fmla="*/ 2147483647 w 604"/>
              <a:gd name="T7" fmla="*/ 0 h 102"/>
              <a:gd name="T8" fmla="*/ 0 60000 65536"/>
              <a:gd name="T9" fmla="*/ 0 60000 65536"/>
              <a:gd name="T10" fmla="*/ 0 60000 65536"/>
              <a:gd name="T11" fmla="*/ 0 60000 65536"/>
              <a:gd name="T12" fmla="*/ 0 w 604"/>
              <a:gd name="T13" fmla="*/ 0 h 102"/>
              <a:gd name="T14" fmla="*/ 604 w 604"/>
              <a:gd name="T15" fmla="*/ 102 h 10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4" h="102">
                <a:moveTo>
                  <a:pt x="0" y="102"/>
                </a:moveTo>
                <a:lnTo>
                  <a:pt x="384" y="102"/>
                </a:lnTo>
                <a:lnTo>
                  <a:pt x="384" y="0"/>
                </a:lnTo>
                <a:lnTo>
                  <a:pt x="604" y="0"/>
                </a:lnTo>
              </a:path>
            </a:pathLst>
          </a:custGeom>
          <a:noFill/>
          <a:ln w="19050">
            <a:solidFill>
              <a:srgbClr val="009900"/>
            </a:solidFill>
            <a:round/>
            <a:headEnd/>
            <a:tailEnd/>
          </a:ln>
        </p:spPr>
        <p:txBody>
          <a:bodyPr wrap="none" lIns="27031" tIns="27031" rIns="27031" bIns="27031" anchor="ctr" anchorCtr="1"/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endParaRPr lang="en-US" sz="2900" dirty="0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8489" name="Freeform 50"/>
          <p:cNvSpPr>
            <a:spLocks/>
          </p:cNvSpPr>
          <p:nvPr/>
        </p:nvSpPr>
        <p:spPr bwMode="auto">
          <a:xfrm>
            <a:off x="6895729" y="3709662"/>
            <a:ext cx="1242815" cy="154374"/>
          </a:xfrm>
          <a:custGeom>
            <a:avLst/>
            <a:gdLst>
              <a:gd name="T0" fmla="*/ 0 w 604"/>
              <a:gd name="T1" fmla="*/ 2147483647 h 102"/>
              <a:gd name="T2" fmla="*/ 2147483647 w 604"/>
              <a:gd name="T3" fmla="*/ 2147483647 h 102"/>
              <a:gd name="T4" fmla="*/ 2147483647 w 604"/>
              <a:gd name="T5" fmla="*/ 0 h 102"/>
              <a:gd name="T6" fmla="*/ 2147483647 w 604"/>
              <a:gd name="T7" fmla="*/ 0 h 102"/>
              <a:gd name="T8" fmla="*/ 0 60000 65536"/>
              <a:gd name="T9" fmla="*/ 0 60000 65536"/>
              <a:gd name="T10" fmla="*/ 0 60000 65536"/>
              <a:gd name="T11" fmla="*/ 0 60000 65536"/>
              <a:gd name="T12" fmla="*/ 0 w 604"/>
              <a:gd name="T13" fmla="*/ 0 h 102"/>
              <a:gd name="T14" fmla="*/ 604 w 604"/>
              <a:gd name="T15" fmla="*/ 102 h 10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4" h="102">
                <a:moveTo>
                  <a:pt x="0" y="102"/>
                </a:moveTo>
                <a:lnTo>
                  <a:pt x="384" y="102"/>
                </a:lnTo>
                <a:lnTo>
                  <a:pt x="384" y="0"/>
                </a:lnTo>
                <a:lnTo>
                  <a:pt x="604" y="0"/>
                </a:lnTo>
              </a:path>
            </a:pathLst>
          </a:custGeom>
          <a:noFill/>
          <a:ln w="19050">
            <a:solidFill>
              <a:srgbClr val="009900"/>
            </a:solidFill>
            <a:round/>
            <a:headEnd/>
            <a:tailEnd/>
          </a:ln>
        </p:spPr>
        <p:txBody>
          <a:bodyPr wrap="none" lIns="27031" tIns="27031" rIns="27031" bIns="27031" anchor="ctr" anchorCtr="1"/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endParaRPr lang="en-US" sz="2900" dirty="0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  <p:pic>
        <p:nvPicPr>
          <p:cNvPr id="18490" name="Picture 79" descr="rad18"/>
          <p:cNvPicPr preferRelativeResize="0"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4703" y="2150176"/>
            <a:ext cx="951407" cy="18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91" name="Picture 80" descr="pbx"/>
          <p:cNvPicPr preferRelativeResize="0"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41645" y="1939095"/>
            <a:ext cx="352839" cy="305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92" name="Picture 93" descr="pbx"/>
          <p:cNvPicPr preferRelativeResize="0"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41645" y="3545836"/>
            <a:ext cx="352839" cy="304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93" name="Picture 107" descr="pbx"/>
          <p:cNvPicPr preferRelativeResize="0"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41645" y="1379885"/>
            <a:ext cx="352839" cy="30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94" name="Picture 108" descr="rad6"/>
          <p:cNvPicPr preferRelativeResize="0"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45229" y="1592541"/>
            <a:ext cx="510357" cy="195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95" name="Picture 65" descr="pbx"/>
          <p:cNvPicPr preferRelativeResize="0"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41645" y="2753492"/>
            <a:ext cx="352839" cy="305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96" name="Picture 27" descr="modem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20568" y="2991671"/>
            <a:ext cx="316612" cy="162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97" name="Picture 27" descr="modem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03243" y="3777714"/>
            <a:ext cx="316609" cy="159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98" name="Rectangle 16"/>
          <p:cNvSpPr>
            <a:spLocks noChangeArrowheads="1"/>
          </p:cNvSpPr>
          <p:nvPr/>
        </p:nvSpPr>
        <p:spPr bwMode="auto">
          <a:xfrm>
            <a:off x="4592822" y="2117097"/>
            <a:ext cx="1042766" cy="203205"/>
          </a:xfrm>
          <a:prstGeom prst="rect">
            <a:avLst/>
          </a:prstGeom>
          <a:noFill/>
          <a:ln w="76200" cap="rnd">
            <a:noFill/>
            <a:prstDash val="sysDot"/>
            <a:miter lim="800000"/>
            <a:headEnd/>
            <a:tailEnd/>
          </a:ln>
        </p:spPr>
        <p:txBody>
          <a:bodyPr wrap="none" lIns="29733" tIns="29733" rIns="29733" bIns="29733" anchor="ctr" anchorCtr="1"/>
          <a:lstStyle/>
          <a:p>
            <a:pPr algn="ctr" defTabSz="838116" eaLnBrk="0" fontAlgn="auto" hangingPunc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b="0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GbE</a:t>
            </a:r>
            <a:r>
              <a:rPr lang="en-US" sz="900" b="0" dirty="0">
                <a:solidFill>
                  <a:prstClr val="black"/>
                </a:solidFill>
                <a:latin typeface="Calibri"/>
                <a:cs typeface="Arial" pitchFamily="34" charset="0"/>
              </a:rPr>
              <a:t>/FE over Fiber (Pt-2-Pt, </a:t>
            </a:r>
            <a:r>
              <a:rPr lang="en-US" sz="900" b="0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xPON</a:t>
            </a:r>
            <a:r>
              <a:rPr lang="en-US" sz="900" b="0" dirty="0">
                <a:solidFill>
                  <a:prstClr val="black"/>
                </a:solidFill>
                <a:latin typeface="Calibri"/>
                <a:cs typeface="Arial" pitchFamily="34" charset="0"/>
              </a:rPr>
              <a:t>)</a:t>
            </a:r>
          </a:p>
        </p:txBody>
      </p:sp>
      <p:sp>
        <p:nvSpPr>
          <p:cNvPr id="18499" name="Text Box 81"/>
          <p:cNvSpPr txBox="1">
            <a:spLocks noChangeArrowheads="1"/>
          </p:cNvSpPr>
          <p:nvPr/>
        </p:nvSpPr>
        <p:spPr bwMode="auto">
          <a:xfrm>
            <a:off x="6360957" y="4370960"/>
            <a:ext cx="678901" cy="1575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29733" tIns="29733" rIns="29733" bIns="29733" anchor="ctr" anchorCtr="1"/>
          <a:lstStyle/>
          <a:p>
            <a:pPr algn="ctr" defTabSz="838116" eaLnBrk="0" fontAlgn="auto" hangingPunc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LA-210</a:t>
            </a:r>
            <a:endParaRPr lang="en-US" sz="1000" dirty="0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8500" name="Line 82"/>
          <p:cNvSpPr>
            <a:spLocks noChangeShapeType="1"/>
          </p:cNvSpPr>
          <p:nvPr/>
        </p:nvSpPr>
        <p:spPr bwMode="auto">
          <a:xfrm>
            <a:off x="6771291" y="4639389"/>
            <a:ext cx="169646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27031" tIns="27031" rIns="27031" bIns="27031" anchor="ctr" anchorCtr="1"/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endParaRPr lang="en-US" sz="2900" dirty="0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8501" name="Text Box 83"/>
          <p:cNvSpPr txBox="1">
            <a:spLocks noChangeArrowheads="1"/>
          </p:cNvSpPr>
          <p:nvPr/>
        </p:nvSpPr>
        <p:spPr bwMode="auto">
          <a:xfrm>
            <a:off x="7183342" y="4409404"/>
            <a:ext cx="403246" cy="1732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29733" tIns="29733" rIns="29733" bIns="29733" anchor="ctr" anchorCtr="1"/>
          <a:lstStyle/>
          <a:p>
            <a:pPr algn="ctr" defTabSz="838116" eaLnBrk="0" fontAlgn="auto" hangingPunc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b="0" dirty="0">
                <a:solidFill>
                  <a:prstClr val="black"/>
                </a:solidFill>
                <a:latin typeface="Calibri"/>
                <a:cs typeface="Arial" pitchFamily="34" charset="0"/>
              </a:rPr>
              <a:t>n x E1/T1</a:t>
            </a:r>
          </a:p>
        </p:txBody>
      </p:sp>
      <p:sp>
        <p:nvSpPr>
          <p:cNvPr id="18502" name="Text Box 84"/>
          <p:cNvSpPr txBox="1">
            <a:spLocks noChangeArrowheads="1"/>
          </p:cNvSpPr>
          <p:nvPr/>
        </p:nvSpPr>
        <p:spPr bwMode="auto">
          <a:xfrm>
            <a:off x="7129787" y="4625212"/>
            <a:ext cx="510357" cy="1732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29733" tIns="29733" rIns="29733" bIns="29733" anchor="ctr" anchorCtr="1"/>
          <a:lstStyle/>
          <a:p>
            <a:pPr algn="ctr" defTabSz="838116" eaLnBrk="0" fontAlgn="auto" hangingPunc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b="0" dirty="0">
                <a:solidFill>
                  <a:prstClr val="black"/>
                </a:solidFill>
                <a:latin typeface="Calibri"/>
                <a:cs typeface="Arial" pitchFamily="34" charset="0"/>
              </a:rPr>
              <a:t>ETH</a:t>
            </a:r>
          </a:p>
        </p:txBody>
      </p:sp>
      <p:grpSp>
        <p:nvGrpSpPr>
          <p:cNvPr id="7" name="Group 85"/>
          <p:cNvGrpSpPr>
            <a:grpSpLocks/>
          </p:cNvGrpSpPr>
          <p:nvPr/>
        </p:nvGrpSpPr>
        <p:grpSpPr bwMode="auto">
          <a:xfrm>
            <a:off x="8417348" y="4500769"/>
            <a:ext cx="100811" cy="278816"/>
            <a:chOff x="5165" y="1098"/>
            <a:chExt cx="62" cy="216"/>
          </a:xfrm>
        </p:grpSpPr>
        <p:sp>
          <p:nvSpPr>
            <p:cNvPr id="18514" name="Line 86"/>
            <p:cNvSpPr>
              <a:spLocks noChangeShapeType="1"/>
            </p:cNvSpPr>
            <p:nvPr/>
          </p:nvSpPr>
          <p:spPr bwMode="auto">
            <a:xfrm>
              <a:off x="5197" y="1098"/>
              <a:ext cx="0" cy="2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6000" tIns="36000" rIns="36000" bIns="36000" anchor="ctr" anchorCtr="1"/>
            <a:lstStyle/>
            <a:p>
              <a:pPr algn="ctr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2900" dirty="0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8515" name="Line 87"/>
            <p:cNvSpPr>
              <a:spLocks noChangeShapeType="1"/>
            </p:cNvSpPr>
            <p:nvPr/>
          </p:nvSpPr>
          <p:spPr bwMode="auto">
            <a:xfrm flipH="1">
              <a:off x="5165" y="1294"/>
              <a:ext cx="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6000" tIns="36000" rIns="36000" bIns="36000" anchor="ctr" anchorCtr="1"/>
            <a:lstStyle/>
            <a:p>
              <a:pPr algn="ctr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2900" dirty="0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8516" name="Line 88"/>
            <p:cNvSpPr>
              <a:spLocks noChangeShapeType="1"/>
            </p:cNvSpPr>
            <p:nvPr/>
          </p:nvSpPr>
          <p:spPr bwMode="auto">
            <a:xfrm flipH="1">
              <a:off x="5197" y="1250"/>
              <a:ext cx="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6000" tIns="36000" rIns="36000" bIns="36000" anchor="ctr" anchorCtr="1"/>
            <a:lstStyle/>
            <a:p>
              <a:pPr algn="ctr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2900" dirty="0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8517" name="Line 89"/>
            <p:cNvSpPr>
              <a:spLocks noChangeShapeType="1"/>
            </p:cNvSpPr>
            <p:nvPr/>
          </p:nvSpPr>
          <p:spPr bwMode="auto">
            <a:xfrm flipH="1">
              <a:off x="5197" y="1161"/>
              <a:ext cx="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6000" tIns="36000" rIns="36000" bIns="36000" anchor="ctr" anchorCtr="1"/>
            <a:lstStyle/>
            <a:p>
              <a:pPr algn="ctr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2900" dirty="0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8518" name="Line 90"/>
            <p:cNvSpPr>
              <a:spLocks noChangeShapeType="1"/>
            </p:cNvSpPr>
            <p:nvPr/>
          </p:nvSpPr>
          <p:spPr bwMode="auto">
            <a:xfrm flipH="1">
              <a:off x="5165" y="1117"/>
              <a:ext cx="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6000" tIns="36000" rIns="36000" bIns="36000" anchor="ctr" anchorCtr="1"/>
            <a:lstStyle/>
            <a:p>
              <a:pPr algn="ctr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2900" dirty="0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</p:grpSp>
      <p:sp>
        <p:nvSpPr>
          <p:cNvPr id="18504" name="Text Box 91"/>
          <p:cNvSpPr txBox="1">
            <a:spLocks noChangeArrowheads="1"/>
          </p:cNvSpPr>
          <p:nvPr/>
        </p:nvSpPr>
        <p:spPr bwMode="auto">
          <a:xfrm>
            <a:off x="7960549" y="4102232"/>
            <a:ext cx="337088" cy="1843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29733" tIns="29733" rIns="29733" bIns="29733" anchor="ctr" anchorCtr="1"/>
          <a:lstStyle/>
          <a:p>
            <a:pPr algn="ctr" defTabSz="838116" eaLnBrk="0" fontAlgn="auto" hangingPunc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black"/>
                </a:solidFill>
                <a:latin typeface="Calibri"/>
                <a:cs typeface="Arial" pitchFamily="34" charset="0"/>
              </a:rPr>
              <a:t>PBX</a:t>
            </a:r>
          </a:p>
        </p:txBody>
      </p:sp>
      <p:sp>
        <p:nvSpPr>
          <p:cNvPr id="18505" name="Freeform 50"/>
          <p:cNvSpPr>
            <a:spLocks/>
          </p:cNvSpPr>
          <p:nvPr/>
        </p:nvSpPr>
        <p:spPr bwMode="auto">
          <a:xfrm>
            <a:off x="6906757" y="4431458"/>
            <a:ext cx="1242814" cy="152797"/>
          </a:xfrm>
          <a:custGeom>
            <a:avLst/>
            <a:gdLst>
              <a:gd name="T0" fmla="*/ 0 w 604"/>
              <a:gd name="T1" fmla="*/ 2147483647 h 102"/>
              <a:gd name="T2" fmla="*/ 2147483647 w 604"/>
              <a:gd name="T3" fmla="*/ 2147483647 h 102"/>
              <a:gd name="T4" fmla="*/ 2147483647 w 604"/>
              <a:gd name="T5" fmla="*/ 0 h 102"/>
              <a:gd name="T6" fmla="*/ 2147483647 w 604"/>
              <a:gd name="T7" fmla="*/ 0 h 102"/>
              <a:gd name="T8" fmla="*/ 0 60000 65536"/>
              <a:gd name="T9" fmla="*/ 0 60000 65536"/>
              <a:gd name="T10" fmla="*/ 0 60000 65536"/>
              <a:gd name="T11" fmla="*/ 0 60000 65536"/>
              <a:gd name="T12" fmla="*/ 0 w 604"/>
              <a:gd name="T13" fmla="*/ 0 h 102"/>
              <a:gd name="T14" fmla="*/ 604 w 604"/>
              <a:gd name="T15" fmla="*/ 102 h 10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4" h="102">
                <a:moveTo>
                  <a:pt x="0" y="102"/>
                </a:moveTo>
                <a:lnTo>
                  <a:pt x="384" y="102"/>
                </a:lnTo>
                <a:lnTo>
                  <a:pt x="384" y="0"/>
                </a:lnTo>
                <a:lnTo>
                  <a:pt x="604" y="0"/>
                </a:lnTo>
              </a:path>
            </a:pathLst>
          </a:custGeom>
          <a:noFill/>
          <a:ln w="19050">
            <a:solidFill>
              <a:srgbClr val="009900"/>
            </a:solidFill>
            <a:round/>
            <a:headEnd/>
            <a:tailEnd/>
          </a:ln>
        </p:spPr>
        <p:txBody>
          <a:bodyPr wrap="none" lIns="27031" tIns="27031" rIns="27031" bIns="27031" anchor="ctr" anchorCtr="1"/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endParaRPr lang="en-US" sz="2900" dirty="0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  <p:pic>
        <p:nvPicPr>
          <p:cNvPr id="18506" name="Picture 93" descr="pbx"/>
          <p:cNvPicPr preferRelativeResize="0"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52672" y="4266057"/>
            <a:ext cx="352839" cy="304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08" name="Picture 34"/>
          <p:cNvPicPr preferRelativeResize="0"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32293" y="3701145"/>
            <a:ext cx="263055" cy="39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509" name="Rectangle 29"/>
          <p:cNvSpPr>
            <a:spLocks noChangeArrowheads="1"/>
          </p:cNvSpPr>
          <p:nvPr/>
        </p:nvSpPr>
        <p:spPr bwMode="auto">
          <a:xfrm>
            <a:off x="5558707" y="4487491"/>
            <a:ext cx="357565" cy="1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9733" tIns="29733" rIns="29733" bIns="29733" anchor="ctr" anchorCtr="1"/>
          <a:lstStyle/>
          <a:p>
            <a:pPr algn="ctr" defTabSz="838116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b="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SHDSL</a:t>
            </a:r>
            <a:endParaRPr lang="en-US" sz="900" b="0" dirty="0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  <p:pic>
        <p:nvPicPr>
          <p:cNvPr id="18510" name="Picture 91" descr="rad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425539" y="2986628"/>
            <a:ext cx="549737" cy="184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11" name="Picture 91" descr="rad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426327" y="3785271"/>
            <a:ext cx="548161" cy="189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12" name="Picture 91" descr="rad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426327" y="4519991"/>
            <a:ext cx="548161" cy="18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513" name="Text Box 97"/>
          <p:cNvSpPr txBox="1">
            <a:spLocks noChangeArrowheads="1"/>
          </p:cNvSpPr>
          <p:nvPr/>
        </p:nvSpPr>
        <p:spPr bwMode="auto">
          <a:xfrm>
            <a:off x="7183342" y="1228370"/>
            <a:ext cx="403246" cy="1732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29733" tIns="29733" rIns="29733" bIns="29733" anchor="ctr" anchorCtr="1"/>
          <a:lstStyle/>
          <a:p>
            <a:pPr algn="ctr" defTabSz="838116" eaLnBrk="0" fontAlgn="auto" hangingPunc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b="0" dirty="0">
                <a:solidFill>
                  <a:prstClr val="black"/>
                </a:solidFill>
                <a:latin typeface="Calibri"/>
                <a:cs typeface="Arial" pitchFamily="34" charset="0"/>
              </a:rPr>
              <a:t>Serial</a:t>
            </a:r>
          </a:p>
        </p:txBody>
      </p:sp>
      <p:sp>
        <p:nvSpPr>
          <p:cNvPr id="109" name="Text Placeholder 99"/>
          <p:cNvSpPr txBox="1">
            <a:spLocks/>
          </p:cNvSpPr>
          <p:nvPr/>
        </p:nvSpPr>
        <p:spPr>
          <a:xfrm>
            <a:off x="593648" y="4419774"/>
            <a:ext cx="7124700" cy="2099886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1600" kern="0" dirty="0" smtClean="0">
                <a:solidFill>
                  <a:srgbClr val="0000FF"/>
                </a:solidFill>
                <a:latin typeface="Calibri"/>
                <a:cs typeface="+mn-cs"/>
              </a:rPr>
              <a:t>Typical Customers:</a:t>
            </a:r>
          </a:p>
          <a:p>
            <a:pPr marL="291464" indent="-291464">
              <a:spcBef>
                <a:spcPts val="600"/>
              </a:spcBef>
              <a:buClr>
                <a:srgbClr val="C00000"/>
              </a:buClr>
              <a:buFontTx/>
              <a:buChar char="•"/>
              <a:defRPr/>
            </a:pPr>
            <a:r>
              <a:rPr lang="en-US" sz="1600" b="0" dirty="0" smtClean="0">
                <a:solidFill>
                  <a:srgbClr val="000000"/>
                </a:solidFill>
                <a:latin typeface="+mn-lt"/>
                <a:cs typeface="+mn-cs"/>
              </a:rPr>
              <a:t>Alternative Carriers</a:t>
            </a:r>
          </a:p>
          <a:p>
            <a:pPr marL="291464" indent="-291464">
              <a:spcBef>
                <a:spcPts val="600"/>
              </a:spcBef>
              <a:buClr>
                <a:srgbClr val="C00000"/>
              </a:buClr>
              <a:buFontTx/>
              <a:buChar char="•"/>
              <a:defRPr/>
            </a:pPr>
            <a:r>
              <a:rPr lang="en-US" sz="1600" b="0" dirty="0" smtClean="0">
                <a:solidFill>
                  <a:srgbClr val="000000"/>
                </a:solidFill>
                <a:latin typeface="+mn-lt"/>
                <a:cs typeface="+mn-cs"/>
              </a:rPr>
              <a:t>Incumbents in migration or out of their network reach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600" kern="0" dirty="0" smtClean="0">
                <a:solidFill>
                  <a:srgbClr val="0000FF"/>
                </a:solidFill>
                <a:latin typeface="Calibri"/>
                <a:cs typeface="+mn-cs"/>
              </a:rPr>
              <a:t>Benefits</a:t>
            </a:r>
          </a:p>
          <a:p>
            <a:pPr marL="291464" indent="-291464">
              <a:spcBef>
                <a:spcPts val="600"/>
              </a:spcBef>
              <a:buClr>
                <a:srgbClr val="C00000"/>
              </a:buClr>
              <a:buFontTx/>
              <a:buChar char="•"/>
              <a:defRPr/>
            </a:pPr>
            <a:r>
              <a:rPr lang="en-US" sz="1600" b="0" dirty="0" smtClean="0">
                <a:solidFill>
                  <a:srgbClr val="000000"/>
                </a:solidFill>
                <a:latin typeface="+mn-lt"/>
                <a:cs typeface="+mn-cs"/>
              </a:rPr>
              <a:t>Unified TDM over packet solution regardless of access technology</a:t>
            </a:r>
          </a:p>
          <a:p>
            <a:pPr marL="291464" indent="-291464">
              <a:spcBef>
                <a:spcPts val="600"/>
              </a:spcBef>
              <a:buClr>
                <a:srgbClr val="C00000"/>
              </a:buClr>
              <a:buFontTx/>
              <a:buChar char="•"/>
              <a:defRPr/>
            </a:pPr>
            <a:r>
              <a:rPr lang="en-US" sz="1600" b="0" dirty="0" smtClean="0">
                <a:solidFill>
                  <a:srgbClr val="000000"/>
                </a:solidFill>
                <a:latin typeface="+mn-lt"/>
                <a:cs typeface="+mn-cs"/>
              </a:rPr>
              <a:t>Enables Ethernet and TDM service on the same infrastructure</a:t>
            </a:r>
          </a:p>
          <a:p>
            <a:pPr marL="291464" indent="-291464">
              <a:spcBef>
                <a:spcPts val="600"/>
              </a:spcBef>
              <a:buClr>
                <a:srgbClr val="C00000"/>
              </a:buClr>
              <a:buFontTx/>
              <a:buChar char="•"/>
              <a:defRPr/>
            </a:pPr>
            <a:r>
              <a:rPr lang="en-US" sz="1600" b="0" dirty="0" smtClean="0">
                <a:solidFill>
                  <a:srgbClr val="000000"/>
                </a:solidFill>
                <a:latin typeface="+mn-lt"/>
                <a:cs typeface="+mn-cs"/>
              </a:rPr>
              <a:t>Alternative carriers can increase revenue by selling lucrative TDM services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AutoShape 62"/>
          <p:cNvSpPr>
            <a:spLocks noChangeArrowheads="1"/>
          </p:cNvSpPr>
          <p:nvPr/>
        </p:nvSpPr>
        <p:spPr bwMode="auto">
          <a:xfrm>
            <a:off x="5460284" y="1397358"/>
            <a:ext cx="2432050" cy="2194560"/>
          </a:xfrm>
          <a:prstGeom prst="roundRect">
            <a:avLst>
              <a:gd name="adj" fmla="val 11935"/>
            </a:avLst>
          </a:prstGeom>
          <a:gradFill rotWithShape="1">
            <a:gsLst>
              <a:gs pos="0">
                <a:schemeClr val="bg1"/>
              </a:gs>
              <a:gs pos="100000">
                <a:srgbClr val="B7D9E5"/>
              </a:gs>
            </a:gsLst>
            <a:lin ang="5400000" scaled="1"/>
          </a:gradFill>
          <a:ln w="12700">
            <a:solidFill>
              <a:srgbClr val="84BDD6"/>
            </a:solidFill>
            <a:round/>
            <a:headEnd/>
            <a:tailEnd/>
          </a:ln>
        </p:spPr>
        <p:txBody>
          <a:bodyPr wrap="square" anchor="ctr" anchorCtr="1">
            <a:spAutoFit/>
          </a:bodyPr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70" name="AutoShape 62"/>
          <p:cNvSpPr>
            <a:spLocks noChangeArrowheads="1"/>
          </p:cNvSpPr>
          <p:nvPr/>
        </p:nvSpPr>
        <p:spPr bwMode="auto">
          <a:xfrm>
            <a:off x="965558" y="1371600"/>
            <a:ext cx="2432050" cy="2194560"/>
          </a:xfrm>
          <a:prstGeom prst="roundRect">
            <a:avLst>
              <a:gd name="adj" fmla="val 11935"/>
            </a:avLst>
          </a:prstGeom>
          <a:gradFill rotWithShape="1">
            <a:gsLst>
              <a:gs pos="0">
                <a:schemeClr val="bg1"/>
              </a:gs>
              <a:gs pos="100000">
                <a:srgbClr val="B7D9E5"/>
              </a:gs>
            </a:gsLst>
            <a:lin ang="5400000" scaled="1"/>
          </a:gradFill>
          <a:ln w="12700">
            <a:solidFill>
              <a:srgbClr val="84BDD6"/>
            </a:solidFill>
            <a:round/>
            <a:headEnd/>
            <a:tailEnd/>
          </a:ln>
        </p:spPr>
        <p:txBody>
          <a:bodyPr wrap="square" anchor="ctr" anchorCtr="1">
            <a:spAutoFit/>
          </a:bodyPr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71" name="Rectangle 5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Private Line/Leased Line </a:t>
            </a:r>
            <a:br>
              <a:rPr lang="en-US" smtClean="0"/>
            </a:br>
            <a:r>
              <a:rPr lang="en-US" smtClean="0"/>
              <a:t>over Packet</a:t>
            </a:r>
          </a:p>
        </p:txBody>
      </p:sp>
      <p:sp>
        <p:nvSpPr>
          <p:cNvPr id="7172" name="Rectangle 59"/>
          <p:cNvSpPr>
            <a:spLocks noGrp="1" noChangeArrowheads="1"/>
          </p:cNvSpPr>
          <p:nvPr>
            <p:ph type="body" idx="4294967295"/>
          </p:nvPr>
        </p:nvSpPr>
        <p:spPr>
          <a:xfrm>
            <a:off x="760019" y="4013860"/>
            <a:ext cx="7433955" cy="2594758"/>
          </a:xfrm>
          <a:prstGeom prst="rect">
            <a:avLst/>
          </a:prstGeom>
        </p:spPr>
        <p:txBody>
          <a:bodyPr/>
          <a:lstStyle/>
          <a:p>
            <a:pPr marL="291464" indent="-291464">
              <a:spcBef>
                <a:spcPts val="600"/>
              </a:spcBef>
              <a:buClr>
                <a:srgbClr val="C00000"/>
              </a:buClr>
              <a:buNone/>
              <a:defRPr/>
            </a:pPr>
            <a:r>
              <a:rPr lang="en-US" sz="1600" b="1" dirty="0" smtClean="0">
                <a:solidFill>
                  <a:srgbClr val="0000FF"/>
                </a:solidFill>
              </a:rPr>
              <a:t>Typical Customers:</a:t>
            </a:r>
          </a:p>
          <a:p>
            <a:pPr marL="291464" indent="-291464">
              <a:spcBef>
                <a:spcPts val="600"/>
              </a:spcBef>
              <a:buClr>
                <a:srgbClr val="C00000"/>
              </a:buClr>
              <a:defRPr/>
            </a:pPr>
            <a:r>
              <a:rPr lang="en-US" sz="1600" dirty="0" smtClean="0">
                <a:solidFill>
                  <a:srgbClr val="000000"/>
                </a:solidFill>
              </a:rPr>
              <a:t>Business customers: small, medium and large enterprises</a:t>
            </a:r>
          </a:p>
          <a:p>
            <a:pPr marL="291464" indent="-291464">
              <a:spcBef>
                <a:spcPts val="600"/>
              </a:spcBef>
              <a:buClr>
                <a:srgbClr val="C00000"/>
              </a:buClr>
              <a:defRPr/>
            </a:pPr>
            <a:r>
              <a:rPr lang="en-US" sz="1600" dirty="0" smtClean="0">
                <a:solidFill>
                  <a:srgbClr val="000000"/>
                </a:solidFill>
              </a:rPr>
              <a:t>Incumbents migrating services from TDM leased lines to Ethernet links (LAN inter-connect, IP-VPN, Internet service)</a:t>
            </a:r>
          </a:p>
          <a:p>
            <a:pPr marL="291464" indent="-291464">
              <a:spcBef>
                <a:spcPts val="600"/>
              </a:spcBef>
              <a:buClr>
                <a:srgbClr val="C00000"/>
              </a:buClr>
              <a:buNone/>
              <a:defRPr/>
            </a:pPr>
            <a:r>
              <a:rPr lang="en-US" sz="1600" b="1" dirty="0" smtClean="0">
                <a:solidFill>
                  <a:srgbClr val="0000FF"/>
                </a:solidFill>
              </a:rPr>
              <a:t>Benefits:</a:t>
            </a:r>
          </a:p>
          <a:p>
            <a:pPr marL="291464" indent="-291464">
              <a:spcBef>
                <a:spcPts val="600"/>
              </a:spcBef>
              <a:buClr>
                <a:srgbClr val="C00000"/>
              </a:buClr>
              <a:defRPr/>
            </a:pPr>
            <a:r>
              <a:rPr lang="en-US" sz="1600" dirty="0" smtClean="0">
                <a:solidFill>
                  <a:srgbClr val="000000"/>
                </a:solidFill>
              </a:rPr>
              <a:t>Customer does not need to replace hardware</a:t>
            </a:r>
          </a:p>
          <a:p>
            <a:pPr marL="291464" indent="-291464">
              <a:spcBef>
                <a:spcPts val="600"/>
              </a:spcBef>
              <a:buClr>
                <a:srgbClr val="C00000"/>
              </a:buClr>
              <a:defRPr/>
            </a:pPr>
            <a:r>
              <a:rPr lang="en-US" sz="1600" dirty="0" smtClean="0">
                <a:solidFill>
                  <a:srgbClr val="000000"/>
                </a:solidFill>
              </a:rPr>
              <a:t>Reduced leased line costs by using a single line for voice and data</a:t>
            </a:r>
          </a:p>
          <a:p>
            <a:pPr marL="291464" indent="-291464">
              <a:spcBef>
                <a:spcPts val="600"/>
              </a:spcBef>
              <a:buClr>
                <a:srgbClr val="C00000"/>
              </a:buClr>
              <a:defRPr/>
            </a:pPr>
            <a:r>
              <a:rPr lang="en-US" sz="1600" dirty="0" smtClean="0">
                <a:solidFill>
                  <a:srgbClr val="000000"/>
                </a:solidFill>
              </a:rPr>
              <a:t>Reduced OpEx by using Ethernet instead of PDH/SDH networks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 flipH="1">
            <a:off x="6796193" y="2773382"/>
            <a:ext cx="237384" cy="759124"/>
            <a:chOff x="1432" y="3719"/>
            <a:chExt cx="181" cy="615"/>
          </a:xfrm>
        </p:grpSpPr>
        <p:sp>
          <p:nvSpPr>
            <p:cNvPr id="7209" name="Freeform 6"/>
            <p:cNvSpPr>
              <a:spLocks/>
            </p:cNvSpPr>
            <p:nvPr/>
          </p:nvSpPr>
          <p:spPr bwMode="auto">
            <a:xfrm>
              <a:off x="1472" y="3719"/>
              <a:ext cx="141" cy="376"/>
            </a:xfrm>
            <a:custGeom>
              <a:avLst/>
              <a:gdLst>
                <a:gd name="T0" fmla="*/ 646 w 646"/>
                <a:gd name="T1" fmla="*/ 0 h 310"/>
                <a:gd name="T2" fmla="*/ 646 w 646"/>
                <a:gd name="T3" fmla="*/ 61 h 310"/>
                <a:gd name="T4" fmla="*/ 0 w 646"/>
                <a:gd name="T5" fmla="*/ 61 h 310"/>
                <a:gd name="T6" fmla="*/ 0 60000 65536"/>
                <a:gd name="T7" fmla="*/ 0 60000 65536"/>
                <a:gd name="T8" fmla="*/ 0 60000 65536"/>
                <a:gd name="T9" fmla="*/ 0 w 646"/>
                <a:gd name="T10" fmla="*/ 0 h 310"/>
                <a:gd name="T11" fmla="*/ 646 w 646"/>
                <a:gd name="T12" fmla="*/ 310 h 3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46" h="310">
                  <a:moveTo>
                    <a:pt x="646" y="0"/>
                  </a:moveTo>
                  <a:lnTo>
                    <a:pt x="646" y="310"/>
                  </a:lnTo>
                  <a:lnTo>
                    <a:pt x="0" y="31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square" lIns="90000" tIns="46800" rIns="90000" bIns="46800" anchor="ctr" anchorCtr="1">
              <a:spAutoFit/>
            </a:bodyPr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10" name="Line 7"/>
            <p:cNvSpPr>
              <a:spLocks noChangeShapeType="1"/>
            </p:cNvSpPr>
            <p:nvPr/>
          </p:nvSpPr>
          <p:spPr bwMode="auto">
            <a:xfrm>
              <a:off x="1484" y="3944"/>
              <a:ext cx="0" cy="3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 anchorCtr="1">
              <a:spAutoFit/>
            </a:bodyPr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11" name="Line 8"/>
            <p:cNvSpPr>
              <a:spLocks noChangeShapeType="1"/>
            </p:cNvSpPr>
            <p:nvPr/>
          </p:nvSpPr>
          <p:spPr bwMode="auto">
            <a:xfrm flipH="1">
              <a:off x="1432" y="4062"/>
              <a:ext cx="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 anchorCtr="1">
              <a:spAutoFit/>
            </a:bodyPr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12" name="Line 9"/>
            <p:cNvSpPr>
              <a:spLocks noChangeShapeType="1"/>
            </p:cNvSpPr>
            <p:nvPr/>
          </p:nvSpPr>
          <p:spPr bwMode="auto">
            <a:xfrm flipH="1">
              <a:off x="1432" y="4222"/>
              <a:ext cx="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 anchorCtr="1">
              <a:spAutoFit/>
            </a:bodyPr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13" name="Line 10"/>
            <p:cNvSpPr>
              <a:spLocks noChangeShapeType="1"/>
            </p:cNvSpPr>
            <p:nvPr/>
          </p:nvSpPr>
          <p:spPr bwMode="auto">
            <a:xfrm flipH="1">
              <a:off x="1488" y="3984"/>
              <a:ext cx="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 anchorCtr="1">
              <a:spAutoFit/>
            </a:bodyPr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14" name="Line 11"/>
            <p:cNvSpPr>
              <a:spLocks noChangeShapeType="1"/>
            </p:cNvSpPr>
            <p:nvPr/>
          </p:nvSpPr>
          <p:spPr bwMode="auto">
            <a:xfrm flipH="1">
              <a:off x="1488" y="4302"/>
              <a:ext cx="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 anchorCtr="1">
              <a:spAutoFit/>
            </a:bodyPr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175" name="Text Box 14"/>
          <p:cNvSpPr txBox="1">
            <a:spLocks noChangeArrowheads="1"/>
          </p:cNvSpPr>
          <p:nvPr/>
        </p:nvSpPr>
        <p:spPr bwMode="auto">
          <a:xfrm>
            <a:off x="1538264" y="3092785"/>
            <a:ext cx="45085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29" tIns="41015" rIns="82029" bIns="41015" anchor="ctr" anchorCtr="1">
            <a:spAutoFit/>
          </a:bodyPr>
          <a:lstStyle/>
          <a:p>
            <a:pPr algn="ctr" defTabSz="820738" eaLnBrk="0" hangingPunct="0"/>
            <a:r>
              <a:rPr lang="en-US" sz="1100" dirty="0">
                <a:latin typeface="Arial" charset="0"/>
                <a:cs typeface="Arial" charset="0"/>
              </a:rPr>
              <a:t>LAN</a:t>
            </a:r>
          </a:p>
        </p:txBody>
      </p:sp>
      <p:sp>
        <p:nvSpPr>
          <p:cNvPr id="7179" name="Text Box 19"/>
          <p:cNvSpPr txBox="1">
            <a:spLocks noChangeArrowheads="1"/>
          </p:cNvSpPr>
          <p:nvPr/>
        </p:nvSpPr>
        <p:spPr bwMode="auto">
          <a:xfrm>
            <a:off x="4138613" y="2543175"/>
            <a:ext cx="5524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29" tIns="41015" rIns="82029" bIns="41015" anchor="ctr" anchorCtr="1">
            <a:spAutoFit/>
          </a:bodyPr>
          <a:lstStyle/>
          <a:p>
            <a:pPr algn="ctr" defTabSz="820738" eaLnBrk="0" hangingPunct="0"/>
            <a:r>
              <a:rPr lang="en-US" sz="900">
                <a:latin typeface="Arial" charset="0"/>
                <a:cs typeface="Arial" charset="0"/>
              </a:rPr>
              <a:t>GbETH</a:t>
            </a:r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1917677" y="2732817"/>
            <a:ext cx="220334" cy="717156"/>
            <a:chOff x="1432" y="3753"/>
            <a:chExt cx="168" cy="581"/>
          </a:xfrm>
        </p:grpSpPr>
        <p:sp>
          <p:nvSpPr>
            <p:cNvPr id="7203" name="Freeform 21"/>
            <p:cNvSpPr>
              <a:spLocks/>
            </p:cNvSpPr>
            <p:nvPr/>
          </p:nvSpPr>
          <p:spPr bwMode="auto">
            <a:xfrm>
              <a:off x="1482" y="3753"/>
              <a:ext cx="118" cy="376"/>
            </a:xfrm>
            <a:custGeom>
              <a:avLst/>
              <a:gdLst>
                <a:gd name="T0" fmla="*/ 646 w 646"/>
                <a:gd name="T1" fmla="*/ 0 h 310"/>
                <a:gd name="T2" fmla="*/ 646 w 646"/>
                <a:gd name="T3" fmla="*/ 61 h 310"/>
                <a:gd name="T4" fmla="*/ 0 w 646"/>
                <a:gd name="T5" fmla="*/ 61 h 310"/>
                <a:gd name="T6" fmla="*/ 0 60000 65536"/>
                <a:gd name="T7" fmla="*/ 0 60000 65536"/>
                <a:gd name="T8" fmla="*/ 0 60000 65536"/>
                <a:gd name="T9" fmla="*/ 0 w 646"/>
                <a:gd name="T10" fmla="*/ 0 h 310"/>
                <a:gd name="T11" fmla="*/ 646 w 646"/>
                <a:gd name="T12" fmla="*/ 310 h 3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46" h="310">
                  <a:moveTo>
                    <a:pt x="646" y="0"/>
                  </a:moveTo>
                  <a:lnTo>
                    <a:pt x="646" y="310"/>
                  </a:lnTo>
                  <a:lnTo>
                    <a:pt x="0" y="31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square" lIns="90000" tIns="46800" rIns="90000" bIns="46800" anchor="ctr" anchorCtr="1">
              <a:spAutoFit/>
            </a:bodyPr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04" name="Line 22"/>
            <p:cNvSpPr>
              <a:spLocks noChangeShapeType="1"/>
            </p:cNvSpPr>
            <p:nvPr/>
          </p:nvSpPr>
          <p:spPr bwMode="auto">
            <a:xfrm>
              <a:off x="1484" y="3944"/>
              <a:ext cx="0" cy="3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 anchorCtr="1">
              <a:spAutoFit/>
            </a:bodyPr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05" name="Line 23"/>
            <p:cNvSpPr>
              <a:spLocks noChangeShapeType="1"/>
            </p:cNvSpPr>
            <p:nvPr/>
          </p:nvSpPr>
          <p:spPr bwMode="auto">
            <a:xfrm flipH="1">
              <a:off x="1432" y="4062"/>
              <a:ext cx="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 anchorCtr="1">
              <a:spAutoFit/>
            </a:bodyPr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06" name="Line 24"/>
            <p:cNvSpPr>
              <a:spLocks noChangeShapeType="1"/>
            </p:cNvSpPr>
            <p:nvPr/>
          </p:nvSpPr>
          <p:spPr bwMode="auto">
            <a:xfrm flipH="1">
              <a:off x="1432" y="4222"/>
              <a:ext cx="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 anchorCtr="1">
              <a:spAutoFit/>
            </a:bodyPr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07" name="Line 25"/>
            <p:cNvSpPr>
              <a:spLocks noChangeShapeType="1"/>
            </p:cNvSpPr>
            <p:nvPr/>
          </p:nvSpPr>
          <p:spPr bwMode="auto">
            <a:xfrm flipH="1">
              <a:off x="1488" y="3984"/>
              <a:ext cx="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 anchorCtr="1">
              <a:spAutoFit/>
            </a:bodyPr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08" name="Line 26"/>
            <p:cNvSpPr>
              <a:spLocks noChangeShapeType="1"/>
            </p:cNvSpPr>
            <p:nvPr/>
          </p:nvSpPr>
          <p:spPr bwMode="auto">
            <a:xfrm flipH="1">
              <a:off x="1488" y="4302"/>
              <a:ext cx="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 anchorCtr="1">
              <a:spAutoFit/>
            </a:bodyPr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181" name="Text Box 27"/>
          <p:cNvSpPr txBox="1">
            <a:spLocks noChangeArrowheads="1"/>
          </p:cNvSpPr>
          <p:nvPr/>
        </p:nvSpPr>
        <p:spPr bwMode="auto">
          <a:xfrm>
            <a:off x="6931660" y="3167698"/>
            <a:ext cx="45085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29" tIns="41015" rIns="82029" bIns="41015" anchor="ctr" anchorCtr="1">
            <a:spAutoFit/>
          </a:bodyPr>
          <a:lstStyle/>
          <a:p>
            <a:pPr algn="ctr" defTabSz="820738" eaLnBrk="0" hangingPunct="0"/>
            <a:r>
              <a:rPr lang="en-US" sz="1100" dirty="0">
                <a:latin typeface="Arial" charset="0"/>
                <a:cs typeface="Arial" charset="0"/>
              </a:rPr>
              <a:t>LAN</a:t>
            </a:r>
          </a:p>
        </p:txBody>
      </p:sp>
      <p:sp>
        <p:nvSpPr>
          <p:cNvPr id="7182" name="Text Box 32"/>
          <p:cNvSpPr txBox="1">
            <a:spLocks noChangeArrowheads="1"/>
          </p:cNvSpPr>
          <p:nvPr/>
        </p:nvSpPr>
        <p:spPr bwMode="auto">
          <a:xfrm>
            <a:off x="1143000" y="1462088"/>
            <a:ext cx="45402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29" tIns="41015" rIns="82029" bIns="41015" anchor="ctr" anchorCtr="1">
            <a:spAutoFit/>
          </a:bodyPr>
          <a:lstStyle/>
          <a:p>
            <a:pPr algn="ctr" defTabSz="820738" eaLnBrk="0" hangingPunct="0"/>
            <a:r>
              <a:rPr lang="en-US" sz="1100">
                <a:latin typeface="Arial" charset="0"/>
                <a:cs typeface="Arial" charset="0"/>
              </a:rPr>
              <a:t>PBX</a:t>
            </a:r>
          </a:p>
        </p:txBody>
      </p:sp>
      <p:sp>
        <p:nvSpPr>
          <p:cNvPr id="7183" name="Rectangle 33"/>
          <p:cNvSpPr>
            <a:spLocks noChangeArrowheads="1"/>
          </p:cNvSpPr>
          <p:nvPr/>
        </p:nvSpPr>
        <p:spPr bwMode="auto">
          <a:xfrm>
            <a:off x="4149725" y="2546350"/>
            <a:ext cx="533400" cy="212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prstShdw prst="shdw17" dist="17961" dir="13500000">
              <a:schemeClr val="bg2"/>
            </a:prstShdw>
          </a:effectLst>
        </p:spPr>
        <p:txBody>
          <a:bodyPr wrap="none" lIns="72470" tIns="37685" rIns="72470" bIns="37685" anchor="ctr" anchorCtr="1">
            <a:spAutoFit/>
          </a:bodyPr>
          <a:lstStyle/>
          <a:p>
            <a:pPr algn="ctr" defTabSz="736600"/>
            <a:r>
              <a:rPr lang="en-US" sz="900">
                <a:latin typeface="Arial" charset="0"/>
                <a:cs typeface="Arial" charset="0"/>
              </a:rPr>
              <a:t>GbETH</a:t>
            </a:r>
          </a:p>
        </p:txBody>
      </p:sp>
      <p:sp>
        <p:nvSpPr>
          <p:cNvPr id="135202" name="Freeform 34"/>
          <p:cNvSpPr>
            <a:spLocks/>
          </p:cNvSpPr>
          <p:nvPr/>
        </p:nvSpPr>
        <p:spPr bwMode="auto">
          <a:xfrm>
            <a:off x="1371600" y="2131864"/>
            <a:ext cx="6110288" cy="463846"/>
          </a:xfrm>
          <a:custGeom>
            <a:avLst/>
            <a:gdLst>
              <a:gd name="T0" fmla="*/ 0 w 4658"/>
              <a:gd name="T1" fmla="*/ 0 h 392"/>
              <a:gd name="T2" fmla="*/ 0 w 4658"/>
              <a:gd name="T3" fmla="*/ 2147483647 h 392"/>
              <a:gd name="T4" fmla="*/ 2147483647 w 4658"/>
              <a:gd name="T5" fmla="*/ 2147483647 h 392"/>
              <a:gd name="T6" fmla="*/ 2147483647 w 4658"/>
              <a:gd name="T7" fmla="*/ 2147483647 h 392"/>
              <a:gd name="T8" fmla="*/ 0 60000 65536"/>
              <a:gd name="T9" fmla="*/ 0 60000 65536"/>
              <a:gd name="T10" fmla="*/ 0 60000 65536"/>
              <a:gd name="T11" fmla="*/ 0 60000 65536"/>
              <a:gd name="T12" fmla="*/ 0 w 4658"/>
              <a:gd name="T13" fmla="*/ 0 h 392"/>
              <a:gd name="T14" fmla="*/ 4658 w 4658"/>
              <a:gd name="T15" fmla="*/ 392 h 3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658" h="392">
                <a:moveTo>
                  <a:pt x="0" y="0"/>
                </a:moveTo>
                <a:lnTo>
                  <a:pt x="0" y="392"/>
                </a:lnTo>
                <a:lnTo>
                  <a:pt x="4658" y="392"/>
                </a:lnTo>
                <a:lnTo>
                  <a:pt x="4658" y="8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 anchor="ctr" anchorCtr="1">
            <a:spAutoFit/>
          </a:bodyPr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85" name="Freeform 35"/>
          <p:cNvSpPr>
            <a:spLocks/>
          </p:cNvSpPr>
          <p:nvPr/>
        </p:nvSpPr>
        <p:spPr bwMode="auto">
          <a:xfrm>
            <a:off x="3487738" y="2027238"/>
            <a:ext cx="1882775" cy="1352550"/>
          </a:xfrm>
          <a:custGeom>
            <a:avLst/>
            <a:gdLst>
              <a:gd name="T0" fmla="*/ 2147483647 w 855"/>
              <a:gd name="T1" fmla="*/ 2147483647 h 673"/>
              <a:gd name="T2" fmla="*/ 2147483647 w 855"/>
              <a:gd name="T3" fmla="*/ 2147483647 h 673"/>
              <a:gd name="T4" fmla="*/ 2147483647 w 855"/>
              <a:gd name="T5" fmla="*/ 2147483647 h 673"/>
              <a:gd name="T6" fmla="*/ 2147483647 w 855"/>
              <a:gd name="T7" fmla="*/ 2147483647 h 673"/>
              <a:gd name="T8" fmla="*/ 2147483647 w 855"/>
              <a:gd name="T9" fmla="*/ 2147483647 h 673"/>
              <a:gd name="T10" fmla="*/ 2147483647 w 855"/>
              <a:gd name="T11" fmla="*/ 2147483647 h 673"/>
              <a:gd name="T12" fmla="*/ 2147483647 w 855"/>
              <a:gd name="T13" fmla="*/ 2147483647 h 673"/>
              <a:gd name="T14" fmla="*/ 2147483647 w 855"/>
              <a:gd name="T15" fmla="*/ 2147483647 h 673"/>
              <a:gd name="T16" fmla="*/ 2147483647 w 855"/>
              <a:gd name="T17" fmla="*/ 2147483647 h 673"/>
              <a:gd name="T18" fmla="*/ 2147483647 w 855"/>
              <a:gd name="T19" fmla="*/ 2147483647 h 673"/>
              <a:gd name="T20" fmla="*/ 2147483647 w 855"/>
              <a:gd name="T21" fmla="*/ 2147483647 h 673"/>
              <a:gd name="T22" fmla="*/ 2147483647 w 855"/>
              <a:gd name="T23" fmla="*/ 2147483647 h 673"/>
              <a:gd name="T24" fmla="*/ 2147483647 w 855"/>
              <a:gd name="T25" fmla="*/ 2147483647 h 673"/>
              <a:gd name="T26" fmla="*/ 2147483647 w 855"/>
              <a:gd name="T27" fmla="*/ 2147483647 h 673"/>
              <a:gd name="T28" fmla="*/ 2147483647 w 855"/>
              <a:gd name="T29" fmla="*/ 2147483647 h 673"/>
              <a:gd name="T30" fmla="*/ 2147483647 w 855"/>
              <a:gd name="T31" fmla="*/ 2147483647 h 673"/>
              <a:gd name="T32" fmla="*/ 2147483647 w 855"/>
              <a:gd name="T33" fmla="*/ 2147483647 h 673"/>
              <a:gd name="T34" fmla="*/ 2147483647 w 855"/>
              <a:gd name="T35" fmla="*/ 2147483647 h 673"/>
              <a:gd name="T36" fmla="*/ 2147483647 w 855"/>
              <a:gd name="T37" fmla="*/ 2147483647 h 673"/>
              <a:gd name="T38" fmla="*/ 2147483647 w 855"/>
              <a:gd name="T39" fmla="*/ 2147483647 h 673"/>
              <a:gd name="T40" fmla="*/ 2147483647 w 855"/>
              <a:gd name="T41" fmla="*/ 2147483647 h 673"/>
              <a:gd name="T42" fmla="*/ 2147483647 w 855"/>
              <a:gd name="T43" fmla="*/ 2147483647 h 673"/>
              <a:gd name="T44" fmla="*/ 2147483647 w 855"/>
              <a:gd name="T45" fmla="*/ 2147483647 h 673"/>
              <a:gd name="T46" fmla="*/ 2147483647 w 855"/>
              <a:gd name="T47" fmla="*/ 2147483647 h 673"/>
              <a:gd name="T48" fmla="*/ 2147483647 w 855"/>
              <a:gd name="T49" fmla="*/ 2147483647 h 673"/>
              <a:gd name="T50" fmla="*/ 2147483647 w 855"/>
              <a:gd name="T51" fmla="*/ 2147483647 h 673"/>
              <a:gd name="T52" fmla="*/ 2147483647 w 855"/>
              <a:gd name="T53" fmla="*/ 2147483647 h 673"/>
              <a:gd name="T54" fmla="*/ 2147483647 w 855"/>
              <a:gd name="T55" fmla="*/ 2147483647 h 673"/>
              <a:gd name="T56" fmla="*/ 2147483647 w 855"/>
              <a:gd name="T57" fmla="*/ 2147483647 h 673"/>
              <a:gd name="T58" fmla="*/ 2147483647 w 855"/>
              <a:gd name="T59" fmla="*/ 2147483647 h 673"/>
              <a:gd name="T60" fmla="*/ 2147483647 w 855"/>
              <a:gd name="T61" fmla="*/ 2147483647 h 673"/>
              <a:gd name="T62" fmla="*/ 2147483647 w 855"/>
              <a:gd name="T63" fmla="*/ 2147483647 h 673"/>
              <a:gd name="T64" fmla="*/ 2147483647 w 855"/>
              <a:gd name="T65" fmla="*/ 2147483647 h 673"/>
              <a:gd name="T66" fmla="*/ 2147483647 w 855"/>
              <a:gd name="T67" fmla="*/ 2147483647 h 673"/>
              <a:gd name="T68" fmla="*/ 2147483647 w 855"/>
              <a:gd name="T69" fmla="*/ 2147483647 h 673"/>
              <a:gd name="T70" fmla="*/ 2147483647 w 855"/>
              <a:gd name="T71" fmla="*/ 2147483647 h 673"/>
              <a:gd name="T72" fmla="*/ 2147483647 w 855"/>
              <a:gd name="T73" fmla="*/ 2147483647 h 673"/>
              <a:gd name="T74" fmla="*/ 2147483647 w 855"/>
              <a:gd name="T75" fmla="*/ 2147483647 h 673"/>
              <a:gd name="T76" fmla="*/ 2147483647 w 855"/>
              <a:gd name="T77" fmla="*/ 2147483647 h 673"/>
              <a:gd name="T78" fmla="*/ 2147483647 w 855"/>
              <a:gd name="T79" fmla="*/ 2147483647 h 673"/>
              <a:gd name="T80" fmla="*/ 2147483647 w 855"/>
              <a:gd name="T81" fmla="*/ 2147483647 h 673"/>
              <a:gd name="T82" fmla="*/ 2147483647 w 855"/>
              <a:gd name="T83" fmla="*/ 2147483647 h 673"/>
              <a:gd name="T84" fmla="*/ 2147483647 w 855"/>
              <a:gd name="T85" fmla="*/ 2147483647 h 673"/>
              <a:gd name="T86" fmla="*/ 2147483647 w 855"/>
              <a:gd name="T87" fmla="*/ 2147483647 h 673"/>
              <a:gd name="T88" fmla="*/ 2147483647 w 855"/>
              <a:gd name="T89" fmla="*/ 2147483647 h 673"/>
              <a:gd name="T90" fmla="*/ 2147483647 w 855"/>
              <a:gd name="T91" fmla="*/ 2147483647 h 673"/>
              <a:gd name="T92" fmla="*/ 2147483647 w 855"/>
              <a:gd name="T93" fmla="*/ 2147483647 h 673"/>
              <a:gd name="T94" fmla="*/ 2147483647 w 855"/>
              <a:gd name="T95" fmla="*/ 2147483647 h 673"/>
              <a:gd name="T96" fmla="*/ 2147483647 w 855"/>
              <a:gd name="T97" fmla="*/ 2147483647 h 673"/>
              <a:gd name="T98" fmla="*/ 2147483647 w 855"/>
              <a:gd name="T99" fmla="*/ 2147483647 h 673"/>
              <a:gd name="T100" fmla="*/ 2147483647 w 855"/>
              <a:gd name="T101" fmla="*/ 2147483647 h 673"/>
              <a:gd name="T102" fmla="*/ 2147483647 w 855"/>
              <a:gd name="T103" fmla="*/ 2147483647 h 673"/>
              <a:gd name="T104" fmla="*/ 2147483647 w 855"/>
              <a:gd name="T105" fmla="*/ 2147483647 h 673"/>
              <a:gd name="T106" fmla="*/ 2147483647 w 855"/>
              <a:gd name="T107" fmla="*/ 2147483647 h 67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55"/>
              <a:gd name="T163" fmla="*/ 0 h 673"/>
              <a:gd name="T164" fmla="*/ 855 w 855"/>
              <a:gd name="T165" fmla="*/ 673 h 67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55" h="673">
                <a:moveTo>
                  <a:pt x="266" y="634"/>
                </a:moveTo>
                <a:cubicBezTo>
                  <a:pt x="239" y="634"/>
                  <a:pt x="178" y="655"/>
                  <a:pt x="140" y="648"/>
                </a:cubicBezTo>
                <a:cubicBezTo>
                  <a:pt x="102" y="641"/>
                  <a:pt x="63" y="624"/>
                  <a:pt x="39" y="595"/>
                </a:cubicBezTo>
                <a:cubicBezTo>
                  <a:pt x="16" y="566"/>
                  <a:pt x="2" y="511"/>
                  <a:pt x="1" y="474"/>
                </a:cubicBezTo>
                <a:cubicBezTo>
                  <a:pt x="0" y="437"/>
                  <a:pt x="19" y="396"/>
                  <a:pt x="33" y="375"/>
                </a:cubicBezTo>
                <a:cubicBezTo>
                  <a:pt x="46" y="353"/>
                  <a:pt x="70" y="351"/>
                  <a:pt x="81" y="344"/>
                </a:cubicBezTo>
                <a:cubicBezTo>
                  <a:pt x="92" y="337"/>
                  <a:pt x="96" y="337"/>
                  <a:pt x="100" y="332"/>
                </a:cubicBezTo>
                <a:cubicBezTo>
                  <a:pt x="104" y="327"/>
                  <a:pt x="105" y="321"/>
                  <a:pt x="105" y="311"/>
                </a:cubicBezTo>
                <a:cubicBezTo>
                  <a:pt x="105" y="301"/>
                  <a:pt x="99" y="286"/>
                  <a:pt x="98" y="272"/>
                </a:cubicBezTo>
                <a:cubicBezTo>
                  <a:pt x="97" y="257"/>
                  <a:pt x="93" y="241"/>
                  <a:pt x="98" y="225"/>
                </a:cubicBezTo>
                <a:cubicBezTo>
                  <a:pt x="103" y="210"/>
                  <a:pt x="116" y="191"/>
                  <a:pt x="130" y="179"/>
                </a:cubicBezTo>
                <a:cubicBezTo>
                  <a:pt x="144" y="167"/>
                  <a:pt x="167" y="157"/>
                  <a:pt x="185" y="151"/>
                </a:cubicBezTo>
                <a:cubicBezTo>
                  <a:pt x="204" y="145"/>
                  <a:pt x="227" y="145"/>
                  <a:pt x="241" y="143"/>
                </a:cubicBezTo>
                <a:cubicBezTo>
                  <a:pt x="254" y="140"/>
                  <a:pt x="260" y="141"/>
                  <a:pt x="264" y="134"/>
                </a:cubicBezTo>
                <a:cubicBezTo>
                  <a:pt x="268" y="127"/>
                  <a:pt x="263" y="111"/>
                  <a:pt x="267" y="100"/>
                </a:cubicBezTo>
                <a:cubicBezTo>
                  <a:pt x="272" y="89"/>
                  <a:pt x="281" y="74"/>
                  <a:pt x="291" y="65"/>
                </a:cubicBezTo>
                <a:cubicBezTo>
                  <a:pt x="301" y="57"/>
                  <a:pt x="314" y="52"/>
                  <a:pt x="328" y="48"/>
                </a:cubicBezTo>
                <a:cubicBezTo>
                  <a:pt x="341" y="45"/>
                  <a:pt x="362" y="45"/>
                  <a:pt x="373" y="45"/>
                </a:cubicBezTo>
                <a:cubicBezTo>
                  <a:pt x="384" y="45"/>
                  <a:pt x="387" y="49"/>
                  <a:pt x="391" y="48"/>
                </a:cubicBezTo>
                <a:cubicBezTo>
                  <a:pt x="396" y="47"/>
                  <a:pt x="392" y="43"/>
                  <a:pt x="396" y="38"/>
                </a:cubicBezTo>
                <a:cubicBezTo>
                  <a:pt x="401" y="33"/>
                  <a:pt x="408" y="21"/>
                  <a:pt x="418" y="15"/>
                </a:cubicBezTo>
                <a:cubicBezTo>
                  <a:pt x="428" y="9"/>
                  <a:pt x="439" y="5"/>
                  <a:pt x="455" y="3"/>
                </a:cubicBezTo>
                <a:cubicBezTo>
                  <a:pt x="471" y="2"/>
                  <a:pt x="497" y="0"/>
                  <a:pt x="514" y="3"/>
                </a:cubicBezTo>
                <a:cubicBezTo>
                  <a:pt x="531" y="7"/>
                  <a:pt x="542" y="15"/>
                  <a:pt x="556" y="22"/>
                </a:cubicBezTo>
                <a:cubicBezTo>
                  <a:pt x="569" y="30"/>
                  <a:pt x="587" y="40"/>
                  <a:pt x="596" y="52"/>
                </a:cubicBezTo>
                <a:cubicBezTo>
                  <a:pt x="605" y="64"/>
                  <a:pt x="609" y="83"/>
                  <a:pt x="613" y="95"/>
                </a:cubicBezTo>
                <a:cubicBezTo>
                  <a:pt x="616" y="106"/>
                  <a:pt x="611" y="113"/>
                  <a:pt x="616" y="117"/>
                </a:cubicBezTo>
                <a:cubicBezTo>
                  <a:pt x="621" y="120"/>
                  <a:pt x="632" y="113"/>
                  <a:pt x="643" y="115"/>
                </a:cubicBezTo>
                <a:cubicBezTo>
                  <a:pt x="654" y="117"/>
                  <a:pt x="668" y="119"/>
                  <a:pt x="681" y="129"/>
                </a:cubicBezTo>
                <a:cubicBezTo>
                  <a:pt x="695" y="138"/>
                  <a:pt x="712" y="156"/>
                  <a:pt x="723" y="172"/>
                </a:cubicBezTo>
                <a:cubicBezTo>
                  <a:pt x="735" y="187"/>
                  <a:pt x="748" y="206"/>
                  <a:pt x="754" y="223"/>
                </a:cubicBezTo>
                <a:cubicBezTo>
                  <a:pt x="759" y="241"/>
                  <a:pt x="762" y="262"/>
                  <a:pt x="759" y="278"/>
                </a:cubicBezTo>
                <a:cubicBezTo>
                  <a:pt x="755" y="295"/>
                  <a:pt x="732" y="313"/>
                  <a:pt x="732" y="321"/>
                </a:cubicBezTo>
                <a:cubicBezTo>
                  <a:pt x="732" y="330"/>
                  <a:pt x="748" y="324"/>
                  <a:pt x="760" y="330"/>
                </a:cubicBezTo>
                <a:cubicBezTo>
                  <a:pt x="773" y="336"/>
                  <a:pt x="794" y="346"/>
                  <a:pt x="807" y="356"/>
                </a:cubicBezTo>
                <a:cubicBezTo>
                  <a:pt x="821" y="366"/>
                  <a:pt x="835" y="380"/>
                  <a:pt x="842" y="394"/>
                </a:cubicBezTo>
                <a:cubicBezTo>
                  <a:pt x="850" y="407"/>
                  <a:pt x="855" y="419"/>
                  <a:pt x="852" y="440"/>
                </a:cubicBezTo>
                <a:cubicBezTo>
                  <a:pt x="850" y="461"/>
                  <a:pt x="835" y="499"/>
                  <a:pt x="827" y="516"/>
                </a:cubicBezTo>
                <a:cubicBezTo>
                  <a:pt x="819" y="533"/>
                  <a:pt x="813" y="536"/>
                  <a:pt x="804" y="542"/>
                </a:cubicBezTo>
                <a:cubicBezTo>
                  <a:pt x="795" y="548"/>
                  <a:pt x="780" y="550"/>
                  <a:pt x="770" y="554"/>
                </a:cubicBezTo>
                <a:cubicBezTo>
                  <a:pt x="760" y="558"/>
                  <a:pt x="753" y="559"/>
                  <a:pt x="745" y="564"/>
                </a:cubicBezTo>
                <a:cubicBezTo>
                  <a:pt x="738" y="569"/>
                  <a:pt x="734" y="577"/>
                  <a:pt x="727" y="586"/>
                </a:cubicBezTo>
                <a:cubicBezTo>
                  <a:pt x="719" y="596"/>
                  <a:pt x="712" y="609"/>
                  <a:pt x="702" y="619"/>
                </a:cubicBezTo>
                <a:cubicBezTo>
                  <a:pt x="692" y="628"/>
                  <a:pt x="682" y="637"/>
                  <a:pt x="666" y="641"/>
                </a:cubicBezTo>
                <a:cubicBezTo>
                  <a:pt x="650" y="645"/>
                  <a:pt x="622" y="645"/>
                  <a:pt x="604" y="643"/>
                </a:cubicBezTo>
                <a:cubicBezTo>
                  <a:pt x="587" y="640"/>
                  <a:pt x="571" y="631"/>
                  <a:pt x="561" y="626"/>
                </a:cubicBezTo>
                <a:cubicBezTo>
                  <a:pt x="551" y="621"/>
                  <a:pt x="551" y="614"/>
                  <a:pt x="546" y="610"/>
                </a:cubicBezTo>
                <a:cubicBezTo>
                  <a:pt x="541" y="607"/>
                  <a:pt x="536" y="605"/>
                  <a:pt x="532" y="607"/>
                </a:cubicBezTo>
                <a:cubicBezTo>
                  <a:pt x="529" y="609"/>
                  <a:pt x="533" y="612"/>
                  <a:pt x="526" y="619"/>
                </a:cubicBezTo>
                <a:cubicBezTo>
                  <a:pt x="518" y="626"/>
                  <a:pt x="506" y="638"/>
                  <a:pt x="489" y="646"/>
                </a:cubicBezTo>
                <a:cubicBezTo>
                  <a:pt x="471" y="655"/>
                  <a:pt x="442" y="668"/>
                  <a:pt x="418" y="670"/>
                </a:cubicBezTo>
                <a:cubicBezTo>
                  <a:pt x="395" y="673"/>
                  <a:pt x="370" y="668"/>
                  <a:pt x="350" y="664"/>
                </a:cubicBezTo>
                <a:cubicBezTo>
                  <a:pt x="329" y="659"/>
                  <a:pt x="312" y="651"/>
                  <a:pt x="299" y="646"/>
                </a:cubicBezTo>
                <a:cubicBezTo>
                  <a:pt x="287" y="642"/>
                  <a:pt x="293" y="634"/>
                  <a:pt x="266" y="634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E0CDA8"/>
              </a:gs>
            </a:gsLst>
            <a:path path="rect">
              <a:fillToRect l="50000" t="50000" r="50000" b="50000"/>
            </a:path>
          </a:gradFill>
          <a:ln w="12700">
            <a:noFill/>
            <a:round/>
            <a:headEnd/>
            <a:tailEnd/>
          </a:ln>
          <a:effectLst>
            <a:prstShdw prst="shdw17" dist="17961" dir="2700000">
              <a:srgbClr val="867B65"/>
            </a:prstShdw>
          </a:effectLst>
        </p:spPr>
        <p:txBody>
          <a:bodyPr wrap="none" anchor="ctr"/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86" name="Rectangle 36"/>
          <p:cNvSpPr>
            <a:spLocks noChangeArrowheads="1"/>
          </p:cNvSpPr>
          <p:nvPr/>
        </p:nvSpPr>
        <p:spPr bwMode="auto">
          <a:xfrm>
            <a:off x="3953762" y="2482294"/>
            <a:ext cx="879475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1186" tIns="39880" rIns="81186" bIns="39880" anchor="ctr" anchorCtr="1">
            <a:spAutoFit/>
          </a:bodyPr>
          <a:lstStyle/>
          <a:p>
            <a:pPr algn="ctr" defTabSz="820738" eaLnBrk="0" hangingPunct="0">
              <a:lnSpc>
                <a:spcPct val="90000"/>
              </a:lnSpc>
            </a:pPr>
            <a:r>
              <a:rPr lang="en-US" sz="1300" dirty="0">
                <a:latin typeface="Arial" charset="0"/>
                <a:cs typeface="Arial" charset="0"/>
              </a:rPr>
              <a:t>Ethernet/</a:t>
            </a:r>
          </a:p>
          <a:p>
            <a:pPr algn="ctr" defTabSz="820738" eaLnBrk="0" hangingPunct="0">
              <a:lnSpc>
                <a:spcPct val="90000"/>
              </a:lnSpc>
            </a:pPr>
            <a:r>
              <a:rPr lang="en-US" sz="1300" dirty="0">
                <a:latin typeface="Arial" charset="0"/>
                <a:cs typeface="Arial" charset="0"/>
              </a:rPr>
              <a:t>MPLS/IP</a:t>
            </a:r>
          </a:p>
        </p:txBody>
      </p:sp>
      <p:pic>
        <p:nvPicPr>
          <p:cNvPr id="7190" name="Picture 45" descr="switch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4948" y="2446317"/>
            <a:ext cx="370064" cy="300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1" name="Picture 46" descr="switch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38203" y="2402440"/>
            <a:ext cx="394834" cy="320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92" name="Text Box 50"/>
          <p:cNvSpPr txBox="1">
            <a:spLocks noChangeArrowheads="1"/>
          </p:cNvSpPr>
          <p:nvPr/>
        </p:nvSpPr>
        <p:spPr bwMode="auto">
          <a:xfrm>
            <a:off x="1638905" y="2310000"/>
            <a:ext cx="898904" cy="212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3630" tIns="36816" rIns="73630" bIns="36816">
            <a:spAutoFit/>
          </a:bodyPr>
          <a:lstStyle/>
          <a:p>
            <a:pPr algn="ctr" defTabSz="736600"/>
            <a:r>
              <a:rPr lang="en-US" sz="900" dirty="0" smtClean="0">
                <a:latin typeface="Arial" charset="0"/>
                <a:cs typeface="Arial" charset="0"/>
              </a:rPr>
              <a:t>IPmux-16L/4L</a:t>
            </a:r>
            <a:endParaRPr lang="en-US" sz="900" dirty="0">
              <a:latin typeface="Arial" charset="0"/>
              <a:cs typeface="Arial" charset="0"/>
            </a:endParaRPr>
          </a:p>
        </p:txBody>
      </p:sp>
      <p:sp>
        <p:nvSpPr>
          <p:cNvPr id="7194" name="Text Box 53"/>
          <p:cNvSpPr txBox="1">
            <a:spLocks noChangeArrowheads="1"/>
          </p:cNvSpPr>
          <p:nvPr/>
        </p:nvSpPr>
        <p:spPr bwMode="auto">
          <a:xfrm>
            <a:off x="6319165" y="2308413"/>
            <a:ext cx="834783" cy="212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3630" tIns="36816" rIns="73630" bIns="36816">
            <a:spAutoFit/>
          </a:bodyPr>
          <a:lstStyle/>
          <a:p>
            <a:pPr algn="ctr" defTabSz="736600"/>
            <a:r>
              <a:rPr lang="en-US" sz="900" dirty="0" smtClean="0">
                <a:latin typeface="Arial" charset="0"/>
                <a:cs typeface="Arial" charset="0"/>
              </a:rPr>
              <a:t>IPmux-4L/2L</a:t>
            </a:r>
            <a:endParaRPr lang="en-US" sz="900" dirty="0">
              <a:latin typeface="Arial" charset="0"/>
              <a:cs typeface="Arial" charset="0"/>
            </a:endParaRPr>
          </a:p>
        </p:txBody>
      </p:sp>
      <p:sp>
        <p:nvSpPr>
          <p:cNvPr id="7196" name="Text Box 60"/>
          <p:cNvSpPr txBox="1">
            <a:spLocks noChangeArrowheads="1"/>
          </p:cNvSpPr>
          <p:nvPr/>
        </p:nvSpPr>
        <p:spPr bwMode="auto">
          <a:xfrm>
            <a:off x="7250113" y="1462088"/>
            <a:ext cx="45402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29" tIns="41015" rIns="82029" bIns="41015" anchor="ctr" anchorCtr="1">
            <a:spAutoFit/>
          </a:bodyPr>
          <a:lstStyle/>
          <a:p>
            <a:pPr algn="ctr" defTabSz="820738" eaLnBrk="0" hangingPunct="0"/>
            <a:r>
              <a:rPr lang="en-US" sz="1100">
                <a:latin typeface="Arial" charset="0"/>
                <a:cs typeface="Arial" charset="0"/>
              </a:rPr>
              <a:t>PBX</a:t>
            </a:r>
          </a:p>
        </p:txBody>
      </p:sp>
      <p:sp>
        <p:nvSpPr>
          <p:cNvPr id="7197" name="Text Box 63"/>
          <p:cNvSpPr txBox="1">
            <a:spLocks noChangeArrowheads="1"/>
          </p:cNvSpPr>
          <p:nvPr/>
        </p:nvSpPr>
        <p:spPr bwMode="auto">
          <a:xfrm>
            <a:off x="2820823" y="1452131"/>
            <a:ext cx="396494" cy="267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29" tIns="41015" rIns="82029" bIns="41015" anchor="ctr" anchorCtr="1">
            <a:spAutoFit/>
          </a:bodyPr>
          <a:lstStyle/>
          <a:p>
            <a:pPr algn="ctr" defTabSz="820738" eaLnBrk="0" hangingPunct="0"/>
            <a:r>
              <a:rPr lang="en-US" sz="1200" dirty="0" smtClean="0">
                <a:latin typeface="Arial" charset="0"/>
                <a:cs typeface="Arial" charset="0"/>
              </a:rPr>
              <a:t>HQ</a:t>
            </a:r>
            <a:endParaRPr lang="en-US" sz="1200" dirty="0">
              <a:latin typeface="Arial" charset="0"/>
              <a:cs typeface="Arial" charset="0"/>
            </a:endParaRPr>
          </a:p>
        </p:txBody>
      </p:sp>
      <p:pic>
        <p:nvPicPr>
          <p:cNvPr id="7199" name="Picture 44" descr="pbx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2363" y="1682750"/>
            <a:ext cx="4953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00" name="Picture 61" descr="pbx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29475" y="1682750"/>
            <a:ext cx="4953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91" descr="rad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2089" y="2495057"/>
            <a:ext cx="627318" cy="26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91" descr="rad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55604" y="2485076"/>
            <a:ext cx="543523" cy="232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29" descr="branch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7461622" y="2793382"/>
            <a:ext cx="795338" cy="987425"/>
          </a:xfrm>
          <a:prstGeom prst="rect">
            <a:avLst/>
          </a:prstGeom>
          <a:noFill/>
        </p:spPr>
      </p:pic>
      <p:pic>
        <p:nvPicPr>
          <p:cNvPr id="52" name="Picture 29" descr="branch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 flipH="1">
            <a:off x="427507" y="2980707"/>
            <a:ext cx="1140033" cy="645720"/>
          </a:xfrm>
          <a:prstGeom prst="rect">
            <a:avLst/>
          </a:prstGeom>
          <a:noFill/>
        </p:spPr>
      </p:pic>
      <p:sp>
        <p:nvSpPr>
          <p:cNvPr id="53" name="Text Box 51"/>
          <p:cNvSpPr txBox="1">
            <a:spLocks noChangeArrowheads="1"/>
          </p:cNvSpPr>
          <p:nvPr/>
        </p:nvSpPr>
        <p:spPr bwMode="auto">
          <a:xfrm>
            <a:off x="5922059" y="2425688"/>
            <a:ext cx="520595" cy="19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3630" tIns="36816" rIns="73630" bIns="36816" anchor="ctr">
            <a:spAutoFit/>
          </a:bodyPr>
          <a:lstStyle/>
          <a:p>
            <a:pPr algn="ctr" defTabSz="736600"/>
            <a:r>
              <a:rPr lang="en-US" sz="800" b="0" dirty="0" smtClean="0">
                <a:latin typeface="Arial" charset="0"/>
                <a:cs typeface="Arial" charset="0"/>
              </a:rPr>
              <a:t>FE/GbE</a:t>
            </a:r>
            <a:endParaRPr lang="en-US" sz="800" b="0" dirty="0">
              <a:latin typeface="Arial" charset="0"/>
              <a:cs typeface="Arial" charset="0"/>
            </a:endParaRPr>
          </a:p>
        </p:txBody>
      </p:sp>
      <p:sp>
        <p:nvSpPr>
          <p:cNvPr id="54" name="Text Box 51"/>
          <p:cNvSpPr txBox="1">
            <a:spLocks noChangeArrowheads="1"/>
          </p:cNvSpPr>
          <p:nvPr/>
        </p:nvSpPr>
        <p:spPr bwMode="auto">
          <a:xfrm>
            <a:off x="2335711" y="2413813"/>
            <a:ext cx="520595" cy="19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3630" tIns="36816" rIns="73630" bIns="36816" anchor="ctr">
            <a:spAutoFit/>
          </a:bodyPr>
          <a:lstStyle/>
          <a:p>
            <a:pPr algn="ctr" defTabSz="736600"/>
            <a:r>
              <a:rPr lang="en-US" sz="800" b="0" dirty="0" smtClean="0">
                <a:latin typeface="Arial" charset="0"/>
                <a:cs typeface="Arial" charset="0"/>
              </a:rPr>
              <a:t>FE/GbE</a:t>
            </a:r>
            <a:endParaRPr lang="en-US" sz="800" b="0" dirty="0">
              <a:latin typeface="Arial" charset="0"/>
              <a:cs typeface="Arial" charset="0"/>
            </a:endParaRPr>
          </a:p>
        </p:txBody>
      </p:sp>
      <p:sp>
        <p:nvSpPr>
          <p:cNvPr id="55" name="Text Box 51"/>
          <p:cNvSpPr txBox="1">
            <a:spLocks noChangeArrowheads="1"/>
          </p:cNvSpPr>
          <p:nvPr/>
        </p:nvSpPr>
        <p:spPr bwMode="auto">
          <a:xfrm>
            <a:off x="2121955" y="2983828"/>
            <a:ext cx="520595" cy="19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3630" tIns="36816" rIns="73630" bIns="36816" anchor="ctr">
            <a:spAutoFit/>
          </a:bodyPr>
          <a:lstStyle/>
          <a:p>
            <a:pPr algn="ctr" defTabSz="736600"/>
            <a:r>
              <a:rPr lang="en-US" sz="800" b="0" dirty="0" smtClean="0">
                <a:latin typeface="Arial" charset="0"/>
                <a:cs typeface="Arial" charset="0"/>
              </a:rPr>
              <a:t>FE/GbE</a:t>
            </a:r>
            <a:endParaRPr lang="en-US" sz="800" b="0" dirty="0">
              <a:latin typeface="Arial" charset="0"/>
              <a:cs typeface="Arial" charset="0"/>
            </a:endParaRPr>
          </a:p>
        </p:txBody>
      </p:sp>
      <p:sp>
        <p:nvSpPr>
          <p:cNvPr id="56" name="Text Box 51"/>
          <p:cNvSpPr txBox="1">
            <a:spLocks noChangeArrowheads="1"/>
          </p:cNvSpPr>
          <p:nvPr/>
        </p:nvSpPr>
        <p:spPr bwMode="auto">
          <a:xfrm>
            <a:off x="6302069" y="2865075"/>
            <a:ext cx="520595" cy="19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3630" tIns="36816" rIns="73630" bIns="36816" anchor="ctr">
            <a:spAutoFit/>
          </a:bodyPr>
          <a:lstStyle/>
          <a:p>
            <a:pPr algn="ctr" defTabSz="736600"/>
            <a:r>
              <a:rPr lang="en-US" sz="800" b="0" dirty="0" smtClean="0">
                <a:latin typeface="Arial" charset="0"/>
                <a:cs typeface="Arial" charset="0"/>
              </a:rPr>
              <a:t>FE/GbE</a:t>
            </a:r>
            <a:endParaRPr lang="en-US" sz="800" b="0" dirty="0">
              <a:latin typeface="Arial" charset="0"/>
              <a:cs typeface="Arial" charset="0"/>
            </a:endParaRPr>
          </a:p>
        </p:txBody>
      </p:sp>
      <p:sp>
        <p:nvSpPr>
          <p:cNvPr id="57" name="Text Box 51"/>
          <p:cNvSpPr txBox="1">
            <a:spLocks noChangeArrowheads="1"/>
          </p:cNvSpPr>
          <p:nvPr/>
        </p:nvSpPr>
        <p:spPr bwMode="auto">
          <a:xfrm>
            <a:off x="7160968" y="2591942"/>
            <a:ext cx="275336" cy="19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3630" tIns="36816" rIns="73630" bIns="36816" anchor="ctr">
            <a:spAutoFit/>
          </a:bodyPr>
          <a:lstStyle/>
          <a:p>
            <a:pPr algn="ctr" defTabSz="736600"/>
            <a:r>
              <a:rPr lang="en-US" sz="800" b="0" dirty="0" smtClean="0">
                <a:latin typeface="Arial" charset="0"/>
                <a:cs typeface="Arial" charset="0"/>
              </a:rPr>
              <a:t>E1</a:t>
            </a:r>
            <a:endParaRPr lang="en-US" sz="800" b="0" dirty="0">
              <a:latin typeface="Arial" charset="0"/>
              <a:cs typeface="Arial" charset="0"/>
            </a:endParaRPr>
          </a:p>
        </p:txBody>
      </p:sp>
      <p:sp>
        <p:nvSpPr>
          <p:cNvPr id="58" name="Text Box 51"/>
          <p:cNvSpPr txBox="1">
            <a:spLocks noChangeArrowheads="1"/>
          </p:cNvSpPr>
          <p:nvPr/>
        </p:nvSpPr>
        <p:spPr bwMode="auto">
          <a:xfrm>
            <a:off x="1298104" y="2703521"/>
            <a:ext cx="275336" cy="19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3630" tIns="36816" rIns="73630" bIns="36816" anchor="ctr">
            <a:spAutoFit/>
          </a:bodyPr>
          <a:lstStyle/>
          <a:p>
            <a:pPr algn="ctr" defTabSz="736600"/>
            <a:r>
              <a:rPr lang="en-US" sz="800" b="0" dirty="0" smtClean="0">
                <a:latin typeface="Arial" charset="0"/>
                <a:cs typeface="Arial" charset="0"/>
              </a:rPr>
              <a:t>E1</a:t>
            </a:r>
            <a:endParaRPr lang="en-US" sz="800" b="0" dirty="0">
              <a:latin typeface="Arial" charset="0"/>
              <a:cs typeface="Arial" charset="0"/>
            </a:endParaRPr>
          </a:p>
        </p:txBody>
      </p:sp>
      <p:sp>
        <p:nvSpPr>
          <p:cNvPr id="46" name="Text Box 63"/>
          <p:cNvSpPr txBox="1">
            <a:spLocks noChangeArrowheads="1"/>
          </p:cNvSpPr>
          <p:nvPr/>
        </p:nvSpPr>
        <p:spPr bwMode="auto">
          <a:xfrm>
            <a:off x="5650082" y="1452131"/>
            <a:ext cx="1173949" cy="267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29" tIns="41015" rIns="82029" bIns="41015" anchor="ctr" anchorCtr="1">
            <a:spAutoFit/>
          </a:bodyPr>
          <a:lstStyle/>
          <a:p>
            <a:pPr algn="ctr" defTabSz="820738" eaLnBrk="0" hangingPunct="0"/>
            <a:r>
              <a:rPr lang="en-US" sz="1200" dirty="0" smtClean="0">
                <a:latin typeface="Arial" charset="0"/>
                <a:cs typeface="Arial" charset="0"/>
              </a:rPr>
              <a:t>Branch Office</a:t>
            </a:r>
            <a:endParaRPr lang="en-US" sz="1200" dirty="0">
              <a:latin typeface="Arial" charset="0"/>
              <a:cs typeface="Arial" charset="0"/>
            </a:endParaRPr>
          </a:p>
        </p:txBody>
      </p:sp>
      <p:sp>
        <p:nvSpPr>
          <p:cNvPr id="59" name="Freeform 21"/>
          <p:cNvSpPr>
            <a:spLocks/>
          </p:cNvSpPr>
          <p:nvPr/>
        </p:nvSpPr>
        <p:spPr bwMode="auto">
          <a:xfrm flipH="1">
            <a:off x="1285875" y="2168821"/>
            <a:ext cx="554050" cy="548640"/>
          </a:xfrm>
          <a:custGeom>
            <a:avLst/>
            <a:gdLst>
              <a:gd name="T0" fmla="*/ 646 w 646"/>
              <a:gd name="T1" fmla="*/ 0 h 310"/>
              <a:gd name="T2" fmla="*/ 646 w 646"/>
              <a:gd name="T3" fmla="*/ 61 h 310"/>
              <a:gd name="T4" fmla="*/ 0 w 646"/>
              <a:gd name="T5" fmla="*/ 61 h 310"/>
              <a:gd name="T6" fmla="*/ 0 60000 65536"/>
              <a:gd name="T7" fmla="*/ 0 60000 65536"/>
              <a:gd name="T8" fmla="*/ 0 60000 65536"/>
              <a:gd name="T9" fmla="*/ 0 w 646"/>
              <a:gd name="T10" fmla="*/ 0 h 310"/>
              <a:gd name="T11" fmla="*/ 646 w 646"/>
              <a:gd name="T12" fmla="*/ 310 h 3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6" h="310">
                <a:moveTo>
                  <a:pt x="646" y="0"/>
                </a:moveTo>
                <a:lnTo>
                  <a:pt x="646" y="310"/>
                </a:lnTo>
                <a:lnTo>
                  <a:pt x="0" y="31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square" lIns="90000" tIns="46800" rIns="90000" bIns="46800" anchor="ctr" anchorCtr="1">
            <a:spAutoFit/>
          </a:bodyPr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 rot="5400000">
            <a:off x="1549400" y="2657475"/>
            <a:ext cx="95250" cy="0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6"/>
          <p:cNvSpPr>
            <a:spLocks noGrp="1" noChangeArrowheads="1"/>
          </p:cNvSpPr>
          <p:nvPr>
            <p:ph type="title"/>
          </p:nvPr>
        </p:nvSpPr>
        <p:spPr/>
        <p:txBody>
          <a:bodyPr lIns="91422" tIns="45711" rIns="91422" bIns="45711"/>
          <a:lstStyle/>
          <a:p>
            <a:pPr eaLnBrk="1" hangingPunct="1">
              <a:lnSpc>
                <a:spcPct val="120000"/>
              </a:lnSpc>
              <a:buClr>
                <a:srgbClr val="4D4D4D"/>
              </a:buClr>
              <a:defRPr/>
            </a:pPr>
            <a:r>
              <a:rPr lang="en-US" dirty="0" smtClean="0"/>
              <a:t>Resilient GbE Ring (G.8032)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01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638628" y="4126593"/>
            <a:ext cx="8224838" cy="2317750"/>
          </a:xfrm>
          <a:prstGeom prst="rect">
            <a:avLst/>
          </a:prstGeom>
        </p:spPr>
        <p:txBody>
          <a:bodyPr lIns="91422" tIns="45711" rIns="91422" bIns="45711"/>
          <a:lstStyle/>
          <a:p>
            <a:pPr marL="291464" indent="-291464">
              <a:spcBef>
                <a:spcPts val="600"/>
              </a:spcBef>
              <a:buClr>
                <a:srgbClr val="C00000"/>
              </a:buClr>
              <a:buNone/>
              <a:defRPr/>
            </a:pPr>
            <a:r>
              <a:rPr lang="en-US" sz="1600" b="1" dirty="0" smtClean="0">
                <a:solidFill>
                  <a:srgbClr val="0000FF"/>
                </a:solidFill>
              </a:rPr>
              <a:t>Target Customers:</a:t>
            </a:r>
          </a:p>
          <a:p>
            <a:pPr marL="291464" indent="-291464">
              <a:spcBef>
                <a:spcPts val="600"/>
              </a:spcBef>
              <a:buClr>
                <a:srgbClr val="C00000"/>
              </a:buClr>
              <a:defRPr/>
            </a:pPr>
            <a:r>
              <a:rPr lang="en-US" sz="1600" dirty="0" smtClean="0">
                <a:solidFill>
                  <a:srgbClr val="000000"/>
                </a:solidFill>
              </a:rPr>
              <a:t>Telecoms, incumbent and alternative, selling TDM over PSN services to enterprises and to cellular operators </a:t>
            </a:r>
          </a:p>
          <a:p>
            <a:pPr marL="291464" indent="-291464">
              <a:spcBef>
                <a:spcPts val="600"/>
              </a:spcBef>
              <a:buClr>
                <a:srgbClr val="C00000"/>
              </a:buClr>
              <a:buNone/>
              <a:defRPr/>
            </a:pPr>
            <a:r>
              <a:rPr lang="en-US" sz="1600" b="1" dirty="0" smtClean="0">
                <a:solidFill>
                  <a:srgbClr val="0000FF"/>
                </a:solidFill>
              </a:rPr>
              <a:t>Benefits:</a:t>
            </a:r>
          </a:p>
          <a:p>
            <a:pPr marL="291464" indent="-291464">
              <a:spcBef>
                <a:spcPts val="600"/>
              </a:spcBef>
              <a:buClr>
                <a:srgbClr val="C00000"/>
              </a:buClr>
              <a:defRPr/>
            </a:pPr>
            <a:r>
              <a:rPr lang="en-US" sz="1600" dirty="0" smtClean="0">
                <a:solidFill>
                  <a:srgbClr val="000000"/>
                </a:solidFill>
              </a:rPr>
              <a:t>High resiliency</a:t>
            </a:r>
          </a:p>
          <a:p>
            <a:pPr marL="291464" indent="-291464">
              <a:spcBef>
                <a:spcPts val="600"/>
              </a:spcBef>
              <a:buClr>
                <a:srgbClr val="C00000"/>
              </a:buClr>
              <a:defRPr/>
            </a:pPr>
            <a:r>
              <a:rPr lang="en-US" sz="1600" dirty="0" smtClean="0">
                <a:solidFill>
                  <a:srgbClr val="000000"/>
                </a:solidFill>
              </a:rPr>
              <a:t>Easy replacement of obsolete SONET/SDH access ring without investing in new fiber</a:t>
            </a:r>
          </a:p>
        </p:txBody>
      </p:sp>
      <p:sp>
        <p:nvSpPr>
          <p:cNvPr id="4102" name="Freeform 20"/>
          <p:cNvSpPr>
            <a:spLocks/>
          </p:cNvSpPr>
          <p:nvPr/>
        </p:nvSpPr>
        <p:spPr bwMode="auto">
          <a:xfrm>
            <a:off x="3535364" y="1243014"/>
            <a:ext cx="2376487" cy="1663700"/>
          </a:xfrm>
          <a:custGeom>
            <a:avLst/>
            <a:gdLst>
              <a:gd name="T0" fmla="*/ 2147483647 w 855"/>
              <a:gd name="T1" fmla="*/ 2147483647 h 673"/>
              <a:gd name="T2" fmla="*/ 2147483647 w 855"/>
              <a:gd name="T3" fmla="*/ 2147483647 h 673"/>
              <a:gd name="T4" fmla="*/ 2147483647 w 855"/>
              <a:gd name="T5" fmla="*/ 2147483647 h 673"/>
              <a:gd name="T6" fmla="*/ 2147483647 w 855"/>
              <a:gd name="T7" fmla="*/ 2147483647 h 673"/>
              <a:gd name="T8" fmla="*/ 2147483647 w 855"/>
              <a:gd name="T9" fmla="*/ 2147483647 h 673"/>
              <a:gd name="T10" fmla="*/ 2147483647 w 855"/>
              <a:gd name="T11" fmla="*/ 2147483647 h 673"/>
              <a:gd name="T12" fmla="*/ 2147483647 w 855"/>
              <a:gd name="T13" fmla="*/ 2147483647 h 673"/>
              <a:gd name="T14" fmla="*/ 2147483647 w 855"/>
              <a:gd name="T15" fmla="*/ 2147483647 h 673"/>
              <a:gd name="T16" fmla="*/ 2147483647 w 855"/>
              <a:gd name="T17" fmla="*/ 2147483647 h 673"/>
              <a:gd name="T18" fmla="*/ 2147483647 w 855"/>
              <a:gd name="T19" fmla="*/ 2147483647 h 673"/>
              <a:gd name="T20" fmla="*/ 2147483647 w 855"/>
              <a:gd name="T21" fmla="*/ 2147483647 h 673"/>
              <a:gd name="T22" fmla="*/ 2147483647 w 855"/>
              <a:gd name="T23" fmla="*/ 2147483647 h 673"/>
              <a:gd name="T24" fmla="*/ 2147483647 w 855"/>
              <a:gd name="T25" fmla="*/ 2147483647 h 673"/>
              <a:gd name="T26" fmla="*/ 2147483647 w 855"/>
              <a:gd name="T27" fmla="*/ 2147483647 h 673"/>
              <a:gd name="T28" fmla="*/ 2147483647 w 855"/>
              <a:gd name="T29" fmla="*/ 2147483647 h 673"/>
              <a:gd name="T30" fmla="*/ 2147483647 w 855"/>
              <a:gd name="T31" fmla="*/ 2147483647 h 673"/>
              <a:gd name="T32" fmla="*/ 2147483647 w 855"/>
              <a:gd name="T33" fmla="*/ 2147483647 h 673"/>
              <a:gd name="T34" fmla="*/ 2147483647 w 855"/>
              <a:gd name="T35" fmla="*/ 2147483647 h 673"/>
              <a:gd name="T36" fmla="*/ 2147483647 w 855"/>
              <a:gd name="T37" fmla="*/ 2147483647 h 673"/>
              <a:gd name="T38" fmla="*/ 2147483647 w 855"/>
              <a:gd name="T39" fmla="*/ 2147483647 h 673"/>
              <a:gd name="T40" fmla="*/ 2147483647 w 855"/>
              <a:gd name="T41" fmla="*/ 2147483647 h 673"/>
              <a:gd name="T42" fmla="*/ 2147483647 w 855"/>
              <a:gd name="T43" fmla="*/ 2147483647 h 673"/>
              <a:gd name="T44" fmla="*/ 2147483647 w 855"/>
              <a:gd name="T45" fmla="*/ 2147483647 h 673"/>
              <a:gd name="T46" fmla="*/ 2147483647 w 855"/>
              <a:gd name="T47" fmla="*/ 2147483647 h 673"/>
              <a:gd name="T48" fmla="*/ 2147483647 w 855"/>
              <a:gd name="T49" fmla="*/ 2147483647 h 673"/>
              <a:gd name="T50" fmla="*/ 2147483647 w 855"/>
              <a:gd name="T51" fmla="*/ 2147483647 h 673"/>
              <a:gd name="T52" fmla="*/ 2147483647 w 855"/>
              <a:gd name="T53" fmla="*/ 2147483647 h 673"/>
              <a:gd name="T54" fmla="*/ 2147483647 w 855"/>
              <a:gd name="T55" fmla="*/ 2147483647 h 673"/>
              <a:gd name="T56" fmla="*/ 2147483647 w 855"/>
              <a:gd name="T57" fmla="*/ 2147483647 h 673"/>
              <a:gd name="T58" fmla="*/ 2147483647 w 855"/>
              <a:gd name="T59" fmla="*/ 2147483647 h 673"/>
              <a:gd name="T60" fmla="*/ 2147483647 w 855"/>
              <a:gd name="T61" fmla="*/ 2147483647 h 673"/>
              <a:gd name="T62" fmla="*/ 2147483647 w 855"/>
              <a:gd name="T63" fmla="*/ 2147483647 h 673"/>
              <a:gd name="T64" fmla="*/ 2147483647 w 855"/>
              <a:gd name="T65" fmla="*/ 2147483647 h 673"/>
              <a:gd name="T66" fmla="*/ 2147483647 w 855"/>
              <a:gd name="T67" fmla="*/ 2147483647 h 673"/>
              <a:gd name="T68" fmla="*/ 2147483647 w 855"/>
              <a:gd name="T69" fmla="*/ 2147483647 h 673"/>
              <a:gd name="T70" fmla="*/ 2147483647 w 855"/>
              <a:gd name="T71" fmla="*/ 2147483647 h 673"/>
              <a:gd name="T72" fmla="*/ 2147483647 w 855"/>
              <a:gd name="T73" fmla="*/ 2147483647 h 673"/>
              <a:gd name="T74" fmla="*/ 2147483647 w 855"/>
              <a:gd name="T75" fmla="*/ 2147483647 h 673"/>
              <a:gd name="T76" fmla="*/ 2147483647 w 855"/>
              <a:gd name="T77" fmla="*/ 2147483647 h 673"/>
              <a:gd name="T78" fmla="*/ 2147483647 w 855"/>
              <a:gd name="T79" fmla="*/ 2147483647 h 673"/>
              <a:gd name="T80" fmla="*/ 2147483647 w 855"/>
              <a:gd name="T81" fmla="*/ 2147483647 h 673"/>
              <a:gd name="T82" fmla="*/ 2147483647 w 855"/>
              <a:gd name="T83" fmla="*/ 2147483647 h 673"/>
              <a:gd name="T84" fmla="*/ 2147483647 w 855"/>
              <a:gd name="T85" fmla="*/ 2147483647 h 673"/>
              <a:gd name="T86" fmla="*/ 2147483647 w 855"/>
              <a:gd name="T87" fmla="*/ 2147483647 h 673"/>
              <a:gd name="T88" fmla="*/ 2147483647 w 855"/>
              <a:gd name="T89" fmla="*/ 2147483647 h 673"/>
              <a:gd name="T90" fmla="*/ 2147483647 w 855"/>
              <a:gd name="T91" fmla="*/ 2147483647 h 673"/>
              <a:gd name="T92" fmla="*/ 2147483647 w 855"/>
              <a:gd name="T93" fmla="*/ 2147483647 h 673"/>
              <a:gd name="T94" fmla="*/ 2147483647 w 855"/>
              <a:gd name="T95" fmla="*/ 2147483647 h 673"/>
              <a:gd name="T96" fmla="*/ 2147483647 w 855"/>
              <a:gd name="T97" fmla="*/ 2147483647 h 673"/>
              <a:gd name="T98" fmla="*/ 2147483647 w 855"/>
              <a:gd name="T99" fmla="*/ 2147483647 h 673"/>
              <a:gd name="T100" fmla="*/ 2147483647 w 855"/>
              <a:gd name="T101" fmla="*/ 2147483647 h 673"/>
              <a:gd name="T102" fmla="*/ 2147483647 w 855"/>
              <a:gd name="T103" fmla="*/ 2147483647 h 673"/>
              <a:gd name="T104" fmla="*/ 2147483647 w 855"/>
              <a:gd name="T105" fmla="*/ 2147483647 h 673"/>
              <a:gd name="T106" fmla="*/ 2147483647 w 855"/>
              <a:gd name="T107" fmla="*/ 2147483647 h 67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55"/>
              <a:gd name="T163" fmla="*/ 0 h 673"/>
              <a:gd name="T164" fmla="*/ 855 w 855"/>
              <a:gd name="T165" fmla="*/ 673 h 67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55" h="673">
                <a:moveTo>
                  <a:pt x="266" y="634"/>
                </a:moveTo>
                <a:cubicBezTo>
                  <a:pt x="239" y="634"/>
                  <a:pt x="178" y="655"/>
                  <a:pt x="140" y="648"/>
                </a:cubicBezTo>
                <a:cubicBezTo>
                  <a:pt x="102" y="641"/>
                  <a:pt x="63" y="624"/>
                  <a:pt x="39" y="595"/>
                </a:cubicBezTo>
                <a:cubicBezTo>
                  <a:pt x="16" y="566"/>
                  <a:pt x="2" y="511"/>
                  <a:pt x="1" y="474"/>
                </a:cubicBezTo>
                <a:cubicBezTo>
                  <a:pt x="0" y="437"/>
                  <a:pt x="19" y="396"/>
                  <a:pt x="33" y="375"/>
                </a:cubicBezTo>
                <a:cubicBezTo>
                  <a:pt x="46" y="353"/>
                  <a:pt x="70" y="351"/>
                  <a:pt x="81" y="344"/>
                </a:cubicBezTo>
                <a:cubicBezTo>
                  <a:pt x="92" y="337"/>
                  <a:pt x="96" y="337"/>
                  <a:pt x="100" y="332"/>
                </a:cubicBezTo>
                <a:cubicBezTo>
                  <a:pt x="104" y="327"/>
                  <a:pt x="105" y="321"/>
                  <a:pt x="105" y="311"/>
                </a:cubicBezTo>
                <a:cubicBezTo>
                  <a:pt x="105" y="301"/>
                  <a:pt x="99" y="286"/>
                  <a:pt x="98" y="272"/>
                </a:cubicBezTo>
                <a:cubicBezTo>
                  <a:pt x="97" y="257"/>
                  <a:pt x="93" y="241"/>
                  <a:pt x="98" y="225"/>
                </a:cubicBezTo>
                <a:cubicBezTo>
                  <a:pt x="103" y="210"/>
                  <a:pt x="116" y="191"/>
                  <a:pt x="130" y="179"/>
                </a:cubicBezTo>
                <a:cubicBezTo>
                  <a:pt x="144" y="167"/>
                  <a:pt x="167" y="157"/>
                  <a:pt x="185" y="151"/>
                </a:cubicBezTo>
                <a:cubicBezTo>
                  <a:pt x="204" y="145"/>
                  <a:pt x="227" y="145"/>
                  <a:pt x="241" y="143"/>
                </a:cubicBezTo>
                <a:cubicBezTo>
                  <a:pt x="254" y="140"/>
                  <a:pt x="260" y="141"/>
                  <a:pt x="264" y="134"/>
                </a:cubicBezTo>
                <a:cubicBezTo>
                  <a:pt x="268" y="127"/>
                  <a:pt x="263" y="111"/>
                  <a:pt x="267" y="100"/>
                </a:cubicBezTo>
                <a:cubicBezTo>
                  <a:pt x="272" y="89"/>
                  <a:pt x="281" y="74"/>
                  <a:pt x="291" y="65"/>
                </a:cubicBezTo>
                <a:cubicBezTo>
                  <a:pt x="301" y="57"/>
                  <a:pt x="314" y="52"/>
                  <a:pt x="328" y="48"/>
                </a:cubicBezTo>
                <a:cubicBezTo>
                  <a:pt x="341" y="45"/>
                  <a:pt x="362" y="45"/>
                  <a:pt x="373" y="45"/>
                </a:cubicBezTo>
                <a:cubicBezTo>
                  <a:pt x="384" y="45"/>
                  <a:pt x="387" y="49"/>
                  <a:pt x="391" y="48"/>
                </a:cubicBezTo>
                <a:cubicBezTo>
                  <a:pt x="396" y="47"/>
                  <a:pt x="392" y="43"/>
                  <a:pt x="396" y="38"/>
                </a:cubicBezTo>
                <a:cubicBezTo>
                  <a:pt x="401" y="33"/>
                  <a:pt x="408" y="21"/>
                  <a:pt x="418" y="15"/>
                </a:cubicBezTo>
                <a:cubicBezTo>
                  <a:pt x="428" y="9"/>
                  <a:pt x="439" y="5"/>
                  <a:pt x="455" y="3"/>
                </a:cubicBezTo>
                <a:cubicBezTo>
                  <a:pt x="471" y="2"/>
                  <a:pt x="497" y="0"/>
                  <a:pt x="514" y="3"/>
                </a:cubicBezTo>
                <a:cubicBezTo>
                  <a:pt x="531" y="7"/>
                  <a:pt x="542" y="15"/>
                  <a:pt x="556" y="22"/>
                </a:cubicBezTo>
                <a:cubicBezTo>
                  <a:pt x="569" y="30"/>
                  <a:pt x="587" y="40"/>
                  <a:pt x="596" y="52"/>
                </a:cubicBezTo>
                <a:cubicBezTo>
                  <a:pt x="605" y="64"/>
                  <a:pt x="609" y="83"/>
                  <a:pt x="613" y="95"/>
                </a:cubicBezTo>
                <a:cubicBezTo>
                  <a:pt x="616" y="106"/>
                  <a:pt x="611" y="113"/>
                  <a:pt x="616" y="117"/>
                </a:cubicBezTo>
                <a:cubicBezTo>
                  <a:pt x="621" y="120"/>
                  <a:pt x="632" y="113"/>
                  <a:pt x="643" y="115"/>
                </a:cubicBezTo>
                <a:cubicBezTo>
                  <a:pt x="654" y="117"/>
                  <a:pt x="668" y="119"/>
                  <a:pt x="681" y="129"/>
                </a:cubicBezTo>
                <a:cubicBezTo>
                  <a:pt x="695" y="138"/>
                  <a:pt x="712" y="156"/>
                  <a:pt x="723" y="172"/>
                </a:cubicBezTo>
                <a:cubicBezTo>
                  <a:pt x="735" y="187"/>
                  <a:pt x="748" y="206"/>
                  <a:pt x="754" y="223"/>
                </a:cubicBezTo>
                <a:cubicBezTo>
                  <a:pt x="759" y="241"/>
                  <a:pt x="762" y="262"/>
                  <a:pt x="759" y="278"/>
                </a:cubicBezTo>
                <a:cubicBezTo>
                  <a:pt x="755" y="295"/>
                  <a:pt x="732" y="313"/>
                  <a:pt x="732" y="321"/>
                </a:cubicBezTo>
                <a:cubicBezTo>
                  <a:pt x="732" y="330"/>
                  <a:pt x="748" y="324"/>
                  <a:pt x="760" y="330"/>
                </a:cubicBezTo>
                <a:cubicBezTo>
                  <a:pt x="773" y="336"/>
                  <a:pt x="794" y="346"/>
                  <a:pt x="807" y="356"/>
                </a:cubicBezTo>
                <a:cubicBezTo>
                  <a:pt x="821" y="366"/>
                  <a:pt x="835" y="380"/>
                  <a:pt x="842" y="394"/>
                </a:cubicBezTo>
                <a:cubicBezTo>
                  <a:pt x="850" y="407"/>
                  <a:pt x="855" y="419"/>
                  <a:pt x="852" y="440"/>
                </a:cubicBezTo>
                <a:cubicBezTo>
                  <a:pt x="850" y="461"/>
                  <a:pt x="835" y="499"/>
                  <a:pt x="827" y="516"/>
                </a:cubicBezTo>
                <a:cubicBezTo>
                  <a:pt x="819" y="533"/>
                  <a:pt x="813" y="536"/>
                  <a:pt x="804" y="542"/>
                </a:cubicBezTo>
                <a:cubicBezTo>
                  <a:pt x="795" y="548"/>
                  <a:pt x="780" y="550"/>
                  <a:pt x="770" y="554"/>
                </a:cubicBezTo>
                <a:cubicBezTo>
                  <a:pt x="760" y="558"/>
                  <a:pt x="753" y="559"/>
                  <a:pt x="745" y="564"/>
                </a:cubicBezTo>
                <a:cubicBezTo>
                  <a:pt x="738" y="569"/>
                  <a:pt x="734" y="577"/>
                  <a:pt x="727" y="586"/>
                </a:cubicBezTo>
                <a:cubicBezTo>
                  <a:pt x="719" y="596"/>
                  <a:pt x="712" y="609"/>
                  <a:pt x="702" y="619"/>
                </a:cubicBezTo>
                <a:cubicBezTo>
                  <a:pt x="692" y="628"/>
                  <a:pt x="682" y="637"/>
                  <a:pt x="666" y="641"/>
                </a:cubicBezTo>
                <a:cubicBezTo>
                  <a:pt x="650" y="645"/>
                  <a:pt x="622" y="645"/>
                  <a:pt x="604" y="643"/>
                </a:cubicBezTo>
                <a:cubicBezTo>
                  <a:pt x="587" y="640"/>
                  <a:pt x="571" y="631"/>
                  <a:pt x="561" y="626"/>
                </a:cubicBezTo>
                <a:cubicBezTo>
                  <a:pt x="551" y="621"/>
                  <a:pt x="551" y="614"/>
                  <a:pt x="546" y="610"/>
                </a:cubicBezTo>
                <a:cubicBezTo>
                  <a:pt x="541" y="607"/>
                  <a:pt x="536" y="605"/>
                  <a:pt x="532" y="607"/>
                </a:cubicBezTo>
                <a:cubicBezTo>
                  <a:pt x="529" y="609"/>
                  <a:pt x="533" y="612"/>
                  <a:pt x="526" y="619"/>
                </a:cubicBezTo>
                <a:cubicBezTo>
                  <a:pt x="518" y="626"/>
                  <a:pt x="506" y="638"/>
                  <a:pt x="489" y="646"/>
                </a:cubicBezTo>
                <a:cubicBezTo>
                  <a:pt x="471" y="655"/>
                  <a:pt x="442" y="668"/>
                  <a:pt x="418" y="670"/>
                </a:cubicBezTo>
                <a:cubicBezTo>
                  <a:pt x="395" y="673"/>
                  <a:pt x="370" y="668"/>
                  <a:pt x="350" y="664"/>
                </a:cubicBezTo>
                <a:cubicBezTo>
                  <a:pt x="329" y="659"/>
                  <a:pt x="312" y="651"/>
                  <a:pt x="299" y="646"/>
                </a:cubicBezTo>
                <a:cubicBezTo>
                  <a:pt x="287" y="642"/>
                  <a:pt x="293" y="634"/>
                  <a:pt x="266" y="634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E0CDA8"/>
              </a:gs>
            </a:gsLst>
            <a:path path="rect">
              <a:fillToRect l="50000" t="50000" r="50000" b="50000"/>
            </a:path>
          </a:gradFill>
          <a:ln w="12700">
            <a:noFill/>
            <a:round/>
            <a:headEnd/>
            <a:tailEnd/>
          </a:ln>
          <a:effectLst>
            <a:prstShdw prst="shdw17" dist="17961" dir="2700000">
              <a:srgbClr val="867B65"/>
            </a:prstShdw>
          </a:effectLst>
        </p:spPr>
        <p:txBody>
          <a:bodyPr wrap="none" lIns="82042" tIns="41021" rIns="82042" bIns="41021" anchor="ctr"/>
          <a:lstStyle/>
          <a:p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3" name="Line 37"/>
          <p:cNvSpPr>
            <a:spLocks noChangeShapeType="1"/>
          </p:cNvSpPr>
          <p:nvPr/>
        </p:nvSpPr>
        <p:spPr bwMode="auto">
          <a:xfrm flipH="1">
            <a:off x="5499100" y="2651125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11" tIns="45705" rIns="91411" bIns="45705"/>
          <a:lstStyle/>
          <a:p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Oval 8"/>
          <p:cNvSpPr>
            <a:spLocks noChangeArrowheads="1"/>
          </p:cNvSpPr>
          <p:nvPr/>
        </p:nvSpPr>
        <p:spPr bwMode="auto">
          <a:xfrm>
            <a:off x="6043614" y="2268539"/>
            <a:ext cx="2641600" cy="1089025"/>
          </a:xfrm>
          <a:prstGeom prst="ellips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</p:spPr>
        <p:txBody>
          <a:bodyPr wrap="none" lIns="91411" tIns="45705" rIns="91411" bIns="45705" anchor="ctr"/>
          <a:lstStyle/>
          <a:p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5" name="Rectangle 11"/>
          <p:cNvSpPr>
            <a:spLocks noChangeArrowheads="1"/>
          </p:cNvSpPr>
          <p:nvPr/>
        </p:nvSpPr>
        <p:spPr bwMode="auto">
          <a:xfrm>
            <a:off x="6902865" y="2279652"/>
            <a:ext cx="977689" cy="2435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17" tIns="44415" rIns="90417" bIns="44415">
            <a:spAutoFit/>
          </a:bodyPr>
          <a:lstStyle/>
          <a:p>
            <a:pPr algn="ctr"/>
            <a:r>
              <a:rPr lang="en-US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IPmux-4LGE</a:t>
            </a:r>
            <a:endParaRPr lang="en-US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6" name="Rectangle 12"/>
          <p:cNvSpPr>
            <a:spLocks noChangeArrowheads="1"/>
          </p:cNvSpPr>
          <p:nvPr/>
        </p:nvSpPr>
        <p:spPr bwMode="auto">
          <a:xfrm>
            <a:off x="7343777" y="1703389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E1</a:t>
            </a:r>
            <a:endParaRPr lang="en-US" sz="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7" name="Freeform 20"/>
          <p:cNvSpPr>
            <a:spLocks/>
          </p:cNvSpPr>
          <p:nvPr/>
        </p:nvSpPr>
        <p:spPr bwMode="auto">
          <a:xfrm>
            <a:off x="7326313" y="1882776"/>
            <a:ext cx="393700" cy="214313"/>
          </a:xfrm>
          <a:custGeom>
            <a:avLst/>
            <a:gdLst>
              <a:gd name="T0" fmla="*/ 0 w 198"/>
              <a:gd name="T1" fmla="*/ 2147483647 h 162"/>
              <a:gd name="T2" fmla="*/ 0 w 198"/>
              <a:gd name="T3" fmla="*/ 0 h 162"/>
              <a:gd name="T4" fmla="*/ 2147483647 w 198"/>
              <a:gd name="T5" fmla="*/ 0 h 162"/>
              <a:gd name="T6" fmla="*/ 0 60000 65536"/>
              <a:gd name="T7" fmla="*/ 0 60000 65536"/>
              <a:gd name="T8" fmla="*/ 0 60000 65536"/>
              <a:gd name="T9" fmla="*/ 0 w 198"/>
              <a:gd name="T10" fmla="*/ 0 h 162"/>
              <a:gd name="T11" fmla="*/ 198 w 198"/>
              <a:gd name="T12" fmla="*/ 162 h 1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8" h="162">
                <a:moveTo>
                  <a:pt x="0" y="162"/>
                </a:moveTo>
                <a:lnTo>
                  <a:pt x="0" y="0"/>
                </a:lnTo>
                <a:lnTo>
                  <a:pt x="198" y="0"/>
                </a:lnTo>
              </a:path>
            </a:pathLst>
          </a:custGeom>
          <a:noFill/>
          <a:ln w="19050">
            <a:solidFill>
              <a:srgbClr val="008000"/>
            </a:solidFill>
            <a:round/>
            <a:headEnd/>
            <a:tailEnd/>
          </a:ln>
        </p:spPr>
        <p:txBody>
          <a:bodyPr lIns="91411" tIns="45705" rIns="91411" bIns="45705"/>
          <a:lstStyle/>
          <a:p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8" name="Rectangle 23"/>
          <p:cNvSpPr>
            <a:spLocks noChangeArrowheads="1"/>
          </p:cNvSpPr>
          <p:nvPr/>
        </p:nvSpPr>
        <p:spPr bwMode="auto">
          <a:xfrm>
            <a:off x="7193377" y="3063875"/>
            <a:ext cx="977689" cy="2435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17" tIns="44415" rIns="90417" bIns="44415">
            <a:spAutoFit/>
          </a:bodyPr>
          <a:lstStyle/>
          <a:p>
            <a:pPr algn="ctr"/>
            <a:r>
              <a:rPr lang="en-US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IPmux-4LGE</a:t>
            </a:r>
            <a:endParaRPr lang="en-US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9" name="Rectangle 24"/>
          <p:cNvSpPr>
            <a:spLocks noChangeArrowheads="1"/>
          </p:cNvSpPr>
          <p:nvPr/>
        </p:nvSpPr>
        <p:spPr bwMode="auto">
          <a:xfrm>
            <a:off x="7537451" y="3673475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E1</a:t>
            </a:r>
            <a:endParaRPr lang="en-US" sz="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10" name="Freeform 25"/>
          <p:cNvSpPr>
            <a:spLocks/>
          </p:cNvSpPr>
          <p:nvPr/>
        </p:nvSpPr>
        <p:spPr bwMode="auto">
          <a:xfrm rot="16119679">
            <a:off x="7688264" y="3432176"/>
            <a:ext cx="196850" cy="190500"/>
          </a:xfrm>
          <a:custGeom>
            <a:avLst/>
            <a:gdLst>
              <a:gd name="T0" fmla="*/ 0 w 198"/>
              <a:gd name="T1" fmla="*/ 2147483647 h 162"/>
              <a:gd name="T2" fmla="*/ 0 w 198"/>
              <a:gd name="T3" fmla="*/ 0 h 162"/>
              <a:gd name="T4" fmla="*/ 2147483647 w 198"/>
              <a:gd name="T5" fmla="*/ 0 h 162"/>
              <a:gd name="T6" fmla="*/ 0 60000 65536"/>
              <a:gd name="T7" fmla="*/ 0 60000 65536"/>
              <a:gd name="T8" fmla="*/ 0 60000 65536"/>
              <a:gd name="T9" fmla="*/ 0 w 198"/>
              <a:gd name="T10" fmla="*/ 0 h 162"/>
              <a:gd name="T11" fmla="*/ 198 w 198"/>
              <a:gd name="T12" fmla="*/ 162 h 1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8" h="162">
                <a:moveTo>
                  <a:pt x="0" y="162"/>
                </a:moveTo>
                <a:lnTo>
                  <a:pt x="0" y="0"/>
                </a:lnTo>
                <a:lnTo>
                  <a:pt x="198" y="0"/>
                </a:lnTo>
              </a:path>
            </a:pathLst>
          </a:custGeom>
          <a:noFill/>
          <a:ln w="19050">
            <a:solidFill>
              <a:srgbClr val="008000"/>
            </a:solidFill>
            <a:round/>
            <a:headEnd/>
            <a:tailEnd/>
          </a:ln>
        </p:spPr>
        <p:txBody>
          <a:bodyPr lIns="91411" tIns="45705" rIns="91411" bIns="45705"/>
          <a:lstStyle/>
          <a:p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5372100" y="2459040"/>
          <a:ext cx="381000" cy="527050"/>
        </p:xfrm>
        <a:graphic>
          <a:graphicData uri="http://schemas.openxmlformats.org/presentationml/2006/ole">
            <p:oleObj spid="_x0000_s1026" name="VISIO" r:id="rId4" imgW="695160" imgH="960840" progId="">
              <p:embed/>
            </p:oleObj>
          </a:graphicData>
        </a:graphic>
      </p:graphicFrame>
      <p:sp>
        <p:nvSpPr>
          <p:cNvPr id="4111" name="Rectangle 31"/>
          <p:cNvSpPr>
            <a:spLocks noChangeArrowheads="1"/>
          </p:cNvSpPr>
          <p:nvPr/>
        </p:nvSpPr>
        <p:spPr bwMode="auto">
          <a:xfrm>
            <a:off x="6904040" y="2609850"/>
            <a:ext cx="933450" cy="276969"/>
          </a:xfrm>
          <a:prstGeom prst="rect">
            <a:avLst/>
          </a:prstGeom>
          <a:noFill/>
          <a:ln w="76200" cap="rnd">
            <a:noFill/>
            <a:prstDash val="sysDot"/>
            <a:miter lim="800000"/>
            <a:headEnd/>
            <a:tailEnd/>
          </a:ln>
        </p:spPr>
        <p:txBody>
          <a:bodyPr lIns="91411" tIns="45705" rIns="91411" bIns="45705" anchor="ctr">
            <a:spAutoFit/>
          </a:bodyPr>
          <a:lstStyle/>
          <a:p>
            <a:pPr algn="ctr" eaLnBrk="0" hangingPunct="0"/>
            <a:r>
              <a:rPr lang="en-US" sz="1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GbE</a:t>
            </a:r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Ring</a:t>
            </a:r>
          </a:p>
        </p:txBody>
      </p:sp>
      <p:sp>
        <p:nvSpPr>
          <p:cNvPr id="4112" name="Line 37"/>
          <p:cNvSpPr>
            <a:spLocks noChangeShapeType="1"/>
          </p:cNvSpPr>
          <p:nvPr/>
        </p:nvSpPr>
        <p:spPr bwMode="auto">
          <a:xfrm flipH="1">
            <a:off x="1362075" y="1992313"/>
            <a:ext cx="687388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</p:spPr>
        <p:txBody>
          <a:bodyPr lIns="91411" tIns="45705" rIns="91411" bIns="45705"/>
          <a:lstStyle/>
          <a:p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13" name="Line 38"/>
          <p:cNvSpPr>
            <a:spLocks noChangeShapeType="1"/>
          </p:cNvSpPr>
          <p:nvPr/>
        </p:nvSpPr>
        <p:spPr bwMode="auto">
          <a:xfrm flipH="1">
            <a:off x="1362075" y="1931988"/>
            <a:ext cx="687388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</p:spPr>
        <p:txBody>
          <a:bodyPr lIns="91411" tIns="45705" rIns="91411" bIns="45705"/>
          <a:lstStyle/>
          <a:p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14" name="Line 39"/>
          <p:cNvSpPr>
            <a:spLocks noChangeShapeType="1"/>
          </p:cNvSpPr>
          <p:nvPr/>
        </p:nvSpPr>
        <p:spPr bwMode="auto">
          <a:xfrm flipH="1">
            <a:off x="1362075" y="1871663"/>
            <a:ext cx="687388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</p:spPr>
        <p:txBody>
          <a:bodyPr lIns="91411" tIns="45705" rIns="91411" bIns="45705"/>
          <a:lstStyle/>
          <a:p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15" name="Line 40"/>
          <p:cNvSpPr>
            <a:spLocks noChangeShapeType="1"/>
          </p:cNvSpPr>
          <p:nvPr/>
        </p:nvSpPr>
        <p:spPr bwMode="auto">
          <a:xfrm flipH="1">
            <a:off x="1362075" y="1811338"/>
            <a:ext cx="687388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</p:spPr>
        <p:txBody>
          <a:bodyPr lIns="91411" tIns="45705" rIns="91411" bIns="45705"/>
          <a:lstStyle/>
          <a:p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16" name="Rectangle 43"/>
          <p:cNvSpPr>
            <a:spLocks noChangeArrowheads="1"/>
          </p:cNvSpPr>
          <p:nvPr/>
        </p:nvSpPr>
        <p:spPr bwMode="auto">
          <a:xfrm>
            <a:off x="1874838" y="2190751"/>
            <a:ext cx="978094" cy="40007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411" tIns="45705" rIns="91411" bIns="45705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Gmux-2000 / </a:t>
            </a:r>
          </a:p>
          <a:p>
            <a:r>
              <a:rPr lang="en-US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IPmux-155L</a:t>
            </a:r>
            <a:endParaRPr lang="en-US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099" name="Object 5"/>
          <p:cNvGraphicFramePr>
            <a:graphicFrameLocks noChangeAspect="1"/>
          </p:cNvGraphicFramePr>
          <p:nvPr/>
        </p:nvGraphicFramePr>
        <p:xfrm>
          <a:off x="3560763" y="1682752"/>
          <a:ext cx="381000" cy="525463"/>
        </p:xfrm>
        <a:graphic>
          <a:graphicData uri="http://schemas.openxmlformats.org/presentationml/2006/ole">
            <p:oleObj spid="_x0000_s1027" name="VISIO" r:id="rId5" imgW="695160" imgH="960840" progId="">
              <p:embed/>
            </p:oleObj>
          </a:graphicData>
        </a:graphic>
      </p:graphicFrame>
      <p:sp>
        <p:nvSpPr>
          <p:cNvPr id="4117" name="Rectangle 47"/>
          <p:cNvSpPr>
            <a:spLocks noChangeArrowheads="1"/>
          </p:cNvSpPr>
          <p:nvPr/>
        </p:nvSpPr>
        <p:spPr bwMode="auto">
          <a:xfrm>
            <a:off x="6051965" y="2744789"/>
            <a:ext cx="977689" cy="2435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17" tIns="44415" rIns="90417" bIns="44415">
            <a:spAutoFit/>
          </a:bodyPr>
          <a:lstStyle/>
          <a:p>
            <a:pPr algn="ctr"/>
            <a:r>
              <a:rPr lang="en-US" sz="10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IPmux-4LGE</a:t>
            </a:r>
            <a:endParaRPr lang="en-US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18" name="Freeform 28"/>
          <p:cNvSpPr>
            <a:spLocks/>
          </p:cNvSpPr>
          <p:nvPr/>
        </p:nvSpPr>
        <p:spPr bwMode="auto">
          <a:xfrm>
            <a:off x="515939" y="1536702"/>
            <a:ext cx="950912" cy="665163"/>
          </a:xfrm>
          <a:custGeom>
            <a:avLst/>
            <a:gdLst>
              <a:gd name="T0" fmla="*/ 2147483647 w 855"/>
              <a:gd name="T1" fmla="*/ 2147483647 h 673"/>
              <a:gd name="T2" fmla="*/ 2147483647 w 855"/>
              <a:gd name="T3" fmla="*/ 2147483647 h 673"/>
              <a:gd name="T4" fmla="*/ 2147483647 w 855"/>
              <a:gd name="T5" fmla="*/ 2147483647 h 673"/>
              <a:gd name="T6" fmla="*/ 2147483647 w 855"/>
              <a:gd name="T7" fmla="*/ 2147483647 h 673"/>
              <a:gd name="T8" fmla="*/ 2147483647 w 855"/>
              <a:gd name="T9" fmla="*/ 2147483647 h 673"/>
              <a:gd name="T10" fmla="*/ 2147483647 w 855"/>
              <a:gd name="T11" fmla="*/ 2147483647 h 673"/>
              <a:gd name="T12" fmla="*/ 2147483647 w 855"/>
              <a:gd name="T13" fmla="*/ 2147483647 h 673"/>
              <a:gd name="T14" fmla="*/ 2147483647 w 855"/>
              <a:gd name="T15" fmla="*/ 2147483647 h 673"/>
              <a:gd name="T16" fmla="*/ 2147483647 w 855"/>
              <a:gd name="T17" fmla="*/ 2147483647 h 673"/>
              <a:gd name="T18" fmla="*/ 2147483647 w 855"/>
              <a:gd name="T19" fmla="*/ 2147483647 h 673"/>
              <a:gd name="T20" fmla="*/ 2147483647 w 855"/>
              <a:gd name="T21" fmla="*/ 2147483647 h 673"/>
              <a:gd name="T22" fmla="*/ 2147483647 w 855"/>
              <a:gd name="T23" fmla="*/ 2147483647 h 673"/>
              <a:gd name="T24" fmla="*/ 2147483647 w 855"/>
              <a:gd name="T25" fmla="*/ 2147483647 h 673"/>
              <a:gd name="T26" fmla="*/ 2147483647 w 855"/>
              <a:gd name="T27" fmla="*/ 2147483647 h 673"/>
              <a:gd name="T28" fmla="*/ 2147483647 w 855"/>
              <a:gd name="T29" fmla="*/ 2147483647 h 673"/>
              <a:gd name="T30" fmla="*/ 2147483647 w 855"/>
              <a:gd name="T31" fmla="*/ 2147483647 h 673"/>
              <a:gd name="T32" fmla="*/ 2147483647 w 855"/>
              <a:gd name="T33" fmla="*/ 2147483647 h 673"/>
              <a:gd name="T34" fmla="*/ 2147483647 w 855"/>
              <a:gd name="T35" fmla="*/ 2147483647 h 673"/>
              <a:gd name="T36" fmla="*/ 2147483647 w 855"/>
              <a:gd name="T37" fmla="*/ 2147483647 h 673"/>
              <a:gd name="T38" fmla="*/ 2147483647 w 855"/>
              <a:gd name="T39" fmla="*/ 2147483647 h 673"/>
              <a:gd name="T40" fmla="*/ 2147483647 w 855"/>
              <a:gd name="T41" fmla="*/ 2147483647 h 673"/>
              <a:gd name="T42" fmla="*/ 2147483647 w 855"/>
              <a:gd name="T43" fmla="*/ 2147483647 h 673"/>
              <a:gd name="T44" fmla="*/ 2147483647 w 855"/>
              <a:gd name="T45" fmla="*/ 2147483647 h 673"/>
              <a:gd name="T46" fmla="*/ 2147483647 w 855"/>
              <a:gd name="T47" fmla="*/ 2147483647 h 673"/>
              <a:gd name="T48" fmla="*/ 2147483647 w 855"/>
              <a:gd name="T49" fmla="*/ 2147483647 h 673"/>
              <a:gd name="T50" fmla="*/ 2147483647 w 855"/>
              <a:gd name="T51" fmla="*/ 2147483647 h 673"/>
              <a:gd name="T52" fmla="*/ 2147483647 w 855"/>
              <a:gd name="T53" fmla="*/ 2147483647 h 673"/>
              <a:gd name="T54" fmla="*/ 2147483647 w 855"/>
              <a:gd name="T55" fmla="*/ 2147483647 h 673"/>
              <a:gd name="T56" fmla="*/ 2147483647 w 855"/>
              <a:gd name="T57" fmla="*/ 2147483647 h 673"/>
              <a:gd name="T58" fmla="*/ 2147483647 w 855"/>
              <a:gd name="T59" fmla="*/ 2147483647 h 673"/>
              <a:gd name="T60" fmla="*/ 2147483647 w 855"/>
              <a:gd name="T61" fmla="*/ 2147483647 h 673"/>
              <a:gd name="T62" fmla="*/ 2147483647 w 855"/>
              <a:gd name="T63" fmla="*/ 2147483647 h 673"/>
              <a:gd name="T64" fmla="*/ 2147483647 w 855"/>
              <a:gd name="T65" fmla="*/ 2147483647 h 673"/>
              <a:gd name="T66" fmla="*/ 2147483647 w 855"/>
              <a:gd name="T67" fmla="*/ 2147483647 h 673"/>
              <a:gd name="T68" fmla="*/ 2147483647 w 855"/>
              <a:gd name="T69" fmla="*/ 2147483647 h 673"/>
              <a:gd name="T70" fmla="*/ 2147483647 w 855"/>
              <a:gd name="T71" fmla="*/ 2147483647 h 673"/>
              <a:gd name="T72" fmla="*/ 2147483647 w 855"/>
              <a:gd name="T73" fmla="*/ 2147483647 h 673"/>
              <a:gd name="T74" fmla="*/ 2147483647 w 855"/>
              <a:gd name="T75" fmla="*/ 2147483647 h 673"/>
              <a:gd name="T76" fmla="*/ 2147483647 w 855"/>
              <a:gd name="T77" fmla="*/ 2147483647 h 673"/>
              <a:gd name="T78" fmla="*/ 2147483647 w 855"/>
              <a:gd name="T79" fmla="*/ 2147483647 h 673"/>
              <a:gd name="T80" fmla="*/ 2147483647 w 855"/>
              <a:gd name="T81" fmla="*/ 2147483647 h 673"/>
              <a:gd name="T82" fmla="*/ 2147483647 w 855"/>
              <a:gd name="T83" fmla="*/ 2147483647 h 673"/>
              <a:gd name="T84" fmla="*/ 2147483647 w 855"/>
              <a:gd name="T85" fmla="*/ 2147483647 h 673"/>
              <a:gd name="T86" fmla="*/ 2147483647 w 855"/>
              <a:gd name="T87" fmla="*/ 2147483647 h 673"/>
              <a:gd name="T88" fmla="*/ 2147483647 w 855"/>
              <a:gd name="T89" fmla="*/ 2147483647 h 673"/>
              <a:gd name="T90" fmla="*/ 2147483647 w 855"/>
              <a:gd name="T91" fmla="*/ 2147483647 h 673"/>
              <a:gd name="T92" fmla="*/ 2147483647 w 855"/>
              <a:gd name="T93" fmla="*/ 2147483647 h 673"/>
              <a:gd name="T94" fmla="*/ 2147483647 w 855"/>
              <a:gd name="T95" fmla="*/ 2147483647 h 673"/>
              <a:gd name="T96" fmla="*/ 2147483647 w 855"/>
              <a:gd name="T97" fmla="*/ 2147483647 h 673"/>
              <a:gd name="T98" fmla="*/ 2147483647 w 855"/>
              <a:gd name="T99" fmla="*/ 2147483647 h 673"/>
              <a:gd name="T100" fmla="*/ 2147483647 w 855"/>
              <a:gd name="T101" fmla="*/ 2147483647 h 673"/>
              <a:gd name="T102" fmla="*/ 2147483647 w 855"/>
              <a:gd name="T103" fmla="*/ 2147483647 h 673"/>
              <a:gd name="T104" fmla="*/ 2147483647 w 855"/>
              <a:gd name="T105" fmla="*/ 2147483647 h 673"/>
              <a:gd name="T106" fmla="*/ 2147483647 w 855"/>
              <a:gd name="T107" fmla="*/ 2147483647 h 67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55"/>
              <a:gd name="T163" fmla="*/ 0 h 673"/>
              <a:gd name="T164" fmla="*/ 855 w 855"/>
              <a:gd name="T165" fmla="*/ 673 h 67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55" h="673">
                <a:moveTo>
                  <a:pt x="266" y="634"/>
                </a:moveTo>
                <a:cubicBezTo>
                  <a:pt x="239" y="634"/>
                  <a:pt x="178" y="655"/>
                  <a:pt x="140" y="648"/>
                </a:cubicBezTo>
                <a:cubicBezTo>
                  <a:pt x="102" y="641"/>
                  <a:pt x="63" y="624"/>
                  <a:pt x="39" y="595"/>
                </a:cubicBezTo>
                <a:cubicBezTo>
                  <a:pt x="16" y="566"/>
                  <a:pt x="2" y="511"/>
                  <a:pt x="1" y="474"/>
                </a:cubicBezTo>
                <a:cubicBezTo>
                  <a:pt x="0" y="437"/>
                  <a:pt x="19" y="396"/>
                  <a:pt x="33" y="375"/>
                </a:cubicBezTo>
                <a:cubicBezTo>
                  <a:pt x="46" y="353"/>
                  <a:pt x="70" y="351"/>
                  <a:pt x="81" y="344"/>
                </a:cubicBezTo>
                <a:cubicBezTo>
                  <a:pt x="92" y="337"/>
                  <a:pt x="96" y="337"/>
                  <a:pt x="100" y="332"/>
                </a:cubicBezTo>
                <a:cubicBezTo>
                  <a:pt x="104" y="327"/>
                  <a:pt x="105" y="321"/>
                  <a:pt x="105" y="311"/>
                </a:cubicBezTo>
                <a:cubicBezTo>
                  <a:pt x="105" y="301"/>
                  <a:pt x="99" y="286"/>
                  <a:pt x="98" y="272"/>
                </a:cubicBezTo>
                <a:cubicBezTo>
                  <a:pt x="97" y="257"/>
                  <a:pt x="93" y="241"/>
                  <a:pt x="98" y="225"/>
                </a:cubicBezTo>
                <a:cubicBezTo>
                  <a:pt x="103" y="210"/>
                  <a:pt x="116" y="191"/>
                  <a:pt x="130" y="179"/>
                </a:cubicBezTo>
                <a:cubicBezTo>
                  <a:pt x="144" y="167"/>
                  <a:pt x="167" y="157"/>
                  <a:pt x="185" y="151"/>
                </a:cubicBezTo>
                <a:cubicBezTo>
                  <a:pt x="204" y="145"/>
                  <a:pt x="227" y="145"/>
                  <a:pt x="241" y="143"/>
                </a:cubicBezTo>
                <a:cubicBezTo>
                  <a:pt x="254" y="140"/>
                  <a:pt x="260" y="141"/>
                  <a:pt x="264" y="134"/>
                </a:cubicBezTo>
                <a:cubicBezTo>
                  <a:pt x="268" y="127"/>
                  <a:pt x="263" y="111"/>
                  <a:pt x="267" y="100"/>
                </a:cubicBezTo>
                <a:cubicBezTo>
                  <a:pt x="272" y="89"/>
                  <a:pt x="281" y="74"/>
                  <a:pt x="291" y="65"/>
                </a:cubicBezTo>
                <a:cubicBezTo>
                  <a:pt x="301" y="57"/>
                  <a:pt x="314" y="52"/>
                  <a:pt x="328" y="48"/>
                </a:cubicBezTo>
                <a:cubicBezTo>
                  <a:pt x="341" y="45"/>
                  <a:pt x="362" y="45"/>
                  <a:pt x="373" y="45"/>
                </a:cubicBezTo>
                <a:cubicBezTo>
                  <a:pt x="384" y="45"/>
                  <a:pt x="387" y="49"/>
                  <a:pt x="391" y="48"/>
                </a:cubicBezTo>
                <a:cubicBezTo>
                  <a:pt x="396" y="47"/>
                  <a:pt x="392" y="43"/>
                  <a:pt x="396" y="38"/>
                </a:cubicBezTo>
                <a:cubicBezTo>
                  <a:pt x="401" y="33"/>
                  <a:pt x="408" y="21"/>
                  <a:pt x="418" y="15"/>
                </a:cubicBezTo>
                <a:cubicBezTo>
                  <a:pt x="428" y="9"/>
                  <a:pt x="439" y="5"/>
                  <a:pt x="455" y="3"/>
                </a:cubicBezTo>
                <a:cubicBezTo>
                  <a:pt x="471" y="2"/>
                  <a:pt x="497" y="0"/>
                  <a:pt x="514" y="3"/>
                </a:cubicBezTo>
                <a:cubicBezTo>
                  <a:pt x="531" y="7"/>
                  <a:pt x="542" y="15"/>
                  <a:pt x="556" y="22"/>
                </a:cubicBezTo>
                <a:cubicBezTo>
                  <a:pt x="569" y="30"/>
                  <a:pt x="587" y="40"/>
                  <a:pt x="596" y="52"/>
                </a:cubicBezTo>
                <a:cubicBezTo>
                  <a:pt x="605" y="64"/>
                  <a:pt x="609" y="83"/>
                  <a:pt x="613" y="95"/>
                </a:cubicBezTo>
                <a:cubicBezTo>
                  <a:pt x="616" y="106"/>
                  <a:pt x="611" y="113"/>
                  <a:pt x="616" y="117"/>
                </a:cubicBezTo>
                <a:cubicBezTo>
                  <a:pt x="621" y="120"/>
                  <a:pt x="632" y="113"/>
                  <a:pt x="643" y="115"/>
                </a:cubicBezTo>
                <a:cubicBezTo>
                  <a:pt x="654" y="117"/>
                  <a:pt x="668" y="119"/>
                  <a:pt x="681" y="129"/>
                </a:cubicBezTo>
                <a:cubicBezTo>
                  <a:pt x="695" y="138"/>
                  <a:pt x="712" y="156"/>
                  <a:pt x="723" y="172"/>
                </a:cubicBezTo>
                <a:cubicBezTo>
                  <a:pt x="735" y="187"/>
                  <a:pt x="748" y="206"/>
                  <a:pt x="754" y="223"/>
                </a:cubicBezTo>
                <a:cubicBezTo>
                  <a:pt x="759" y="241"/>
                  <a:pt x="762" y="262"/>
                  <a:pt x="759" y="278"/>
                </a:cubicBezTo>
                <a:cubicBezTo>
                  <a:pt x="755" y="295"/>
                  <a:pt x="732" y="313"/>
                  <a:pt x="732" y="321"/>
                </a:cubicBezTo>
                <a:cubicBezTo>
                  <a:pt x="732" y="330"/>
                  <a:pt x="748" y="324"/>
                  <a:pt x="760" y="330"/>
                </a:cubicBezTo>
                <a:cubicBezTo>
                  <a:pt x="773" y="336"/>
                  <a:pt x="794" y="346"/>
                  <a:pt x="807" y="356"/>
                </a:cubicBezTo>
                <a:cubicBezTo>
                  <a:pt x="821" y="366"/>
                  <a:pt x="835" y="380"/>
                  <a:pt x="842" y="394"/>
                </a:cubicBezTo>
                <a:cubicBezTo>
                  <a:pt x="850" y="407"/>
                  <a:pt x="855" y="419"/>
                  <a:pt x="852" y="440"/>
                </a:cubicBezTo>
                <a:cubicBezTo>
                  <a:pt x="850" y="461"/>
                  <a:pt x="835" y="499"/>
                  <a:pt x="827" y="516"/>
                </a:cubicBezTo>
                <a:cubicBezTo>
                  <a:pt x="819" y="533"/>
                  <a:pt x="810" y="537"/>
                  <a:pt x="801" y="543"/>
                </a:cubicBezTo>
                <a:cubicBezTo>
                  <a:pt x="792" y="549"/>
                  <a:pt x="779" y="551"/>
                  <a:pt x="770" y="554"/>
                </a:cubicBezTo>
                <a:cubicBezTo>
                  <a:pt x="761" y="557"/>
                  <a:pt x="753" y="559"/>
                  <a:pt x="745" y="564"/>
                </a:cubicBezTo>
                <a:cubicBezTo>
                  <a:pt x="738" y="569"/>
                  <a:pt x="734" y="577"/>
                  <a:pt x="727" y="586"/>
                </a:cubicBezTo>
                <a:cubicBezTo>
                  <a:pt x="719" y="596"/>
                  <a:pt x="712" y="609"/>
                  <a:pt x="702" y="619"/>
                </a:cubicBezTo>
                <a:cubicBezTo>
                  <a:pt x="692" y="628"/>
                  <a:pt x="682" y="637"/>
                  <a:pt x="666" y="641"/>
                </a:cubicBezTo>
                <a:cubicBezTo>
                  <a:pt x="650" y="645"/>
                  <a:pt x="622" y="645"/>
                  <a:pt x="604" y="643"/>
                </a:cubicBezTo>
                <a:cubicBezTo>
                  <a:pt x="587" y="640"/>
                  <a:pt x="571" y="631"/>
                  <a:pt x="561" y="626"/>
                </a:cubicBezTo>
                <a:cubicBezTo>
                  <a:pt x="551" y="621"/>
                  <a:pt x="551" y="614"/>
                  <a:pt x="546" y="610"/>
                </a:cubicBezTo>
                <a:cubicBezTo>
                  <a:pt x="541" y="607"/>
                  <a:pt x="536" y="605"/>
                  <a:pt x="532" y="607"/>
                </a:cubicBezTo>
                <a:cubicBezTo>
                  <a:pt x="529" y="609"/>
                  <a:pt x="533" y="612"/>
                  <a:pt x="526" y="619"/>
                </a:cubicBezTo>
                <a:cubicBezTo>
                  <a:pt x="518" y="626"/>
                  <a:pt x="506" y="638"/>
                  <a:pt x="489" y="646"/>
                </a:cubicBezTo>
                <a:cubicBezTo>
                  <a:pt x="471" y="655"/>
                  <a:pt x="442" y="668"/>
                  <a:pt x="418" y="670"/>
                </a:cubicBezTo>
                <a:cubicBezTo>
                  <a:pt x="395" y="673"/>
                  <a:pt x="370" y="668"/>
                  <a:pt x="350" y="664"/>
                </a:cubicBezTo>
                <a:cubicBezTo>
                  <a:pt x="329" y="659"/>
                  <a:pt x="312" y="651"/>
                  <a:pt x="299" y="646"/>
                </a:cubicBezTo>
                <a:cubicBezTo>
                  <a:pt x="287" y="642"/>
                  <a:pt x="293" y="634"/>
                  <a:pt x="266" y="634"/>
                </a:cubicBez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E895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7" dist="17961" dir="2700000">
              <a:srgbClr val="998B59"/>
            </a:prstShdw>
          </a:effectLst>
        </p:spPr>
        <p:txBody>
          <a:bodyPr wrap="none" lIns="82042" tIns="41021" rIns="82042" bIns="41021" anchor="ctr"/>
          <a:lstStyle/>
          <a:p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19" name="Text Box 1101"/>
          <p:cNvSpPr txBox="1">
            <a:spLocks noChangeArrowheads="1"/>
          </p:cNvSpPr>
          <p:nvPr/>
        </p:nvSpPr>
        <p:spPr bwMode="auto">
          <a:xfrm>
            <a:off x="736602" y="1739900"/>
            <a:ext cx="498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23" tIns="41011" rIns="82023" bIns="41011">
            <a:spAutoFit/>
          </a:bodyPr>
          <a:lstStyle/>
          <a:p>
            <a:pPr algn="ctr"/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TDM</a:t>
            </a:r>
          </a:p>
        </p:txBody>
      </p:sp>
      <p:sp>
        <p:nvSpPr>
          <p:cNvPr id="4120" name="Text Box 1101"/>
          <p:cNvSpPr txBox="1">
            <a:spLocks noChangeArrowheads="1"/>
          </p:cNvSpPr>
          <p:nvPr/>
        </p:nvSpPr>
        <p:spPr bwMode="auto">
          <a:xfrm>
            <a:off x="4413251" y="1955800"/>
            <a:ext cx="596939" cy="334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23" tIns="41011" rIns="82023" bIns="41011">
            <a:sp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PSN</a:t>
            </a: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21" name="Picture 63" descr="rad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78527" y="2547938"/>
            <a:ext cx="5873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2" name="Picture 107" descr="pbx"/>
          <p:cNvPicPr preferRelativeResize="0"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50163" y="1730376"/>
            <a:ext cx="3238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3" name="Picture 107" descr="pbx"/>
          <p:cNvPicPr preferRelativeResize="0"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81940" y="3478213"/>
            <a:ext cx="3238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124" name="Straight Connector 64"/>
          <p:cNvCxnSpPr>
            <a:cxnSpLocks noChangeShapeType="1"/>
          </p:cNvCxnSpPr>
          <p:nvPr/>
        </p:nvCxnSpPr>
        <p:spPr bwMode="auto">
          <a:xfrm>
            <a:off x="2686050" y="1785939"/>
            <a:ext cx="869950" cy="1587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25" name="Straight Connector 65"/>
          <p:cNvCxnSpPr>
            <a:cxnSpLocks noChangeShapeType="1"/>
          </p:cNvCxnSpPr>
          <p:nvPr/>
        </p:nvCxnSpPr>
        <p:spPr bwMode="auto">
          <a:xfrm>
            <a:off x="2665413" y="1843089"/>
            <a:ext cx="869950" cy="1587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sysDash"/>
            <a:round/>
            <a:headEnd/>
            <a:tailEnd/>
          </a:ln>
        </p:spPr>
      </p:cxnSp>
      <p:pic>
        <p:nvPicPr>
          <p:cNvPr id="4126" name="Picture 42" descr="rad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16113" y="1535113"/>
            <a:ext cx="81915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7" name="Picture 79" descr="rad18"/>
          <p:cNvPicPr preferRelativeResize="0"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72327" y="3290888"/>
            <a:ext cx="873125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128" name="Straight Connector 59"/>
          <p:cNvCxnSpPr>
            <a:cxnSpLocks noChangeShapeType="1"/>
          </p:cNvCxnSpPr>
          <p:nvPr/>
        </p:nvCxnSpPr>
        <p:spPr bwMode="auto">
          <a:xfrm rot="5400000">
            <a:off x="6981032" y="3880646"/>
            <a:ext cx="844550" cy="1587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29" name="Straight Connector 61"/>
          <p:cNvCxnSpPr>
            <a:cxnSpLocks noChangeShapeType="1"/>
          </p:cNvCxnSpPr>
          <p:nvPr/>
        </p:nvCxnSpPr>
        <p:spPr bwMode="auto">
          <a:xfrm rot="5400000">
            <a:off x="6789739" y="1684338"/>
            <a:ext cx="84455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30" name="Straight Connector 69"/>
          <p:cNvCxnSpPr>
            <a:cxnSpLocks noChangeShapeType="1"/>
          </p:cNvCxnSpPr>
          <p:nvPr/>
        </p:nvCxnSpPr>
        <p:spPr bwMode="auto">
          <a:xfrm>
            <a:off x="7213601" y="1258889"/>
            <a:ext cx="474663" cy="1587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31" name="Straight Connector 79"/>
          <p:cNvCxnSpPr>
            <a:cxnSpLocks noChangeShapeType="1"/>
          </p:cNvCxnSpPr>
          <p:nvPr/>
        </p:nvCxnSpPr>
        <p:spPr bwMode="auto">
          <a:xfrm>
            <a:off x="7404101" y="4310065"/>
            <a:ext cx="474663" cy="1587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2" name="Group 71"/>
          <p:cNvGrpSpPr>
            <a:grpSpLocks/>
          </p:cNvGrpSpPr>
          <p:nvPr/>
        </p:nvGrpSpPr>
        <p:grpSpPr bwMode="auto">
          <a:xfrm>
            <a:off x="7654927" y="1089027"/>
            <a:ext cx="98425" cy="344488"/>
            <a:chOff x="5165" y="1098"/>
            <a:chExt cx="62" cy="216"/>
          </a:xfrm>
        </p:grpSpPr>
        <p:sp>
          <p:nvSpPr>
            <p:cNvPr id="4143" name="Line 72"/>
            <p:cNvSpPr>
              <a:spLocks noChangeShapeType="1"/>
            </p:cNvSpPr>
            <p:nvPr/>
          </p:nvSpPr>
          <p:spPr bwMode="auto">
            <a:xfrm>
              <a:off x="5197" y="1098"/>
              <a:ext cx="0" cy="2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6000" tIns="36000" rIns="36000" bIns="36000" anchor="ctr" anchorCtr="1"/>
            <a:lstStyle/>
            <a:p>
              <a:endPara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44" name="Line 73"/>
            <p:cNvSpPr>
              <a:spLocks noChangeShapeType="1"/>
            </p:cNvSpPr>
            <p:nvPr/>
          </p:nvSpPr>
          <p:spPr bwMode="auto">
            <a:xfrm flipH="1">
              <a:off x="5165" y="1294"/>
              <a:ext cx="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6000" tIns="36000" rIns="36000" bIns="36000" anchor="ctr" anchorCtr="1"/>
            <a:lstStyle/>
            <a:p>
              <a:endPara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45" name="Line 74"/>
            <p:cNvSpPr>
              <a:spLocks noChangeShapeType="1"/>
            </p:cNvSpPr>
            <p:nvPr/>
          </p:nvSpPr>
          <p:spPr bwMode="auto">
            <a:xfrm flipH="1">
              <a:off x="5197" y="1250"/>
              <a:ext cx="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6000" tIns="36000" rIns="36000" bIns="36000" anchor="ctr" anchorCtr="1"/>
            <a:lstStyle/>
            <a:p>
              <a:endPara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46" name="Line 75"/>
            <p:cNvSpPr>
              <a:spLocks noChangeShapeType="1"/>
            </p:cNvSpPr>
            <p:nvPr/>
          </p:nvSpPr>
          <p:spPr bwMode="auto">
            <a:xfrm flipH="1">
              <a:off x="5197" y="1161"/>
              <a:ext cx="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6000" tIns="36000" rIns="36000" bIns="36000" anchor="ctr" anchorCtr="1"/>
            <a:lstStyle/>
            <a:p>
              <a:endPara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47" name="Line 76"/>
            <p:cNvSpPr>
              <a:spLocks noChangeShapeType="1"/>
            </p:cNvSpPr>
            <p:nvPr/>
          </p:nvSpPr>
          <p:spPr bwMode="auto">
            <a:xfrm flipH="1">
              <a:off x="5165" y="1117"/>
              <a:ext cx="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6000" tIns="36000" rIns="36000" bIns="36000" anchor="ctr" anchorCtr="1"/>
            <a:lstStyle/>
            <a:p>
              <a:endPara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71"/>
          <p:cNvGrpSpPr>
            <a:grpSpLocks/>
          </p:cNvGrpSpPr>
          <p:nvPr/>
        </p:nvGrpSpPr>
        <p:grpSpPr bwMode="auto">
          <a:xfrm>
            <a:off x="7845427" y="4165601"/>
            <a:ext cx="98425" cy="342900"/>
            <a:chOff x="5165" y="1098"/>
            <a:chExt cx="62" cy="216"/>
          </a:xfrm>
        </p:grpSpPr>
        <p:sp>
          <p:nvSpPr>
            <p:cNvPr id="4138" name="Line 72"/>
            <p:cNvSpPr>
              <a:spLocks noChangeShapeType="1"/>
            </p:cNvSpPr>
            <p:nvPr/>
          </p:nvSpPr>
          <p:spPr bwMode="auto">
            <a:xfrm>
              <a:off x="5197" y="1098"/>
              <a:ext cx="0" cy="2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6000" tIns="36000" rIns="36000" bIns="36000" anchor="ctr" anchorCtr="1"/>
            <a:lstStyle/>
            <a:p>
              <a:endPara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39" name="Line 73"/>
            <p:cNvSpPr>
              <a:spLocks noChangeShapeType="1"/>
            </p:cNvSpPr>
            <p:nvPr/>
          </p:nvSpPr>
          <p:spPr bwMode="auto">
            <a:xfrm flipH="1">
              <a:off x="5165" y="1294"/>
              <a:ext cx="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6000" tIns="36000" rIns="36000" bIns="36000" anchor="ctr" anchorCtr="1"/>
            <a:lstStyle/>
            <a:p>
              <a:endPara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40" name="Line 74"/>
            <p:cNvSpPr>
              <a:spLocks noChangeShapeType="1"/>
            </p:cNvSpPr>
            <p:nvPr/>
          </p:nvSpPr>
          <p:spPr bwMode="auto">
            <a:xfrm flipH="1">
              <a:off x="5197" y="1250"/>
              <a:ext cx="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6000" tIns="36000" rIns="36000" bIns="36000" anchor="ctr" anchorCtr="1"/>
            <a:lstStyle/>
            <a:p>
              <a:endPara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41" name="Line 75"/>
            <p:cNvSpPr>
              <a:spLocks noChangeShapeType="1"/>
            </p:cNvSpPr>
            <p:nvPr/>
          </p:nvSpPr>
          <p:spPr bwMode="auto">
            <a:xfrm flipH="1">
              <a:off x="5197" y="1161"/>
              <a:ext cx="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6000" tIns="36000" rIns="36000" bIns="36000" anchor="ctr" anchorCtr="1"/>
            <a:lstStyle/>
            <a:p>
              <a:endPara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42" name="Line 76"/>
            <p:cNvSpPr>
              <a:spLocks noChangeShapeType="1"/>
            </p:cNvSpPr>
            <p:nvPr/>
          </p:nvSpPr>
          <p:spPr bwMode="auto">
            <a:xfrm flipH="1">
              <a:off x="5165" y="1117"/>
              <a:ext cx="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6000" tIns="36000" rIns="36000" bIns="36000" anchor="ctr" anchorCtr="1"/>
            <a:lstStyle/>
            <a:p>
              <a:endPara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134" name="Text Box 69"/>
          <p:cNvSpPr txBox="1">
            <a:spLocks noChangeArrowheads="1"/>
          </p:cNvSpPr>
          <p:nvPr/>
        </p:nvSpPr>
        <p:spPr bwMode="auto">
          <a:xfrm>
            <a:off x="7253289" y="4343401"/>
            <a:ext cx="504825" cy="211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35985" tIns="35985" rIns="35985" bIns="35985" anchor="ctr" anchorCtr="1"/>
          <a:lstStyle/>
          <a:p>
            <a:pPr algn="ctr" defTabSz="923740" eaLnBrk="0" hangingPunct="0"/>
            <a:r>
              <a:rPr lang="en-US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Ethernet</a:t>
            </a:r>
          </a:p>
        </p:txBody>
      </p:sp>
      <p:sp>
        <p:nvSpPr>
          <p:cNvPr id="4135" name="Text Box 69"/>
          <p:cNvSpPr txBox="1">
            <a:spLocks noChangeArrowheads="1"/>
          </p:cNvSpPr>
          <p:nvPr/>
        </p:nvSpPr>
        <p:spPr bwMode="auto">
          <a:xfrm>
            <a:off x="7072315" y="1049340"/>
            <a:ext cx="504825" cy="209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35985" tIns="35985" rIns="35985" bIns="35985" anchor="ctr" anchorCtr="1"/>
          <a:lstStyle/>
          <a:p>
            <a:pPr algn="ctr" defTabSz="923740" eaLnBrk="0" hangingPunct="0"/>
            <a:r>
              <a:rPr lang="en-US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Ethernet</a:t>
            </a:r>
          </a:p>
        </p:txBody>
      </p:sp>
      <p:pic>
        <p:nvPicPr>
          <p:cNvPr id="4136" name="Picture 63" descr="rad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48501" y="2087563"/>
            <a:ext cx="5857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37" name="Rectangle 17"/>
          <p:cNvSpPr>
            <a:spLocks noChangeArrowheads="1"/>
          </p:cNvSpPr>
          <p:nvPr/>
        </p:nvSpPr>
        <p:spPr bwMode="auto">
          <a:xfrm>
            <a:off x="990600" y="1138240"/>
            <a:ext cx="1212850" cy="574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35985" tIns="35985" rIns="35985" bIns="35985" anchor="ctr" anchorCtr="1"/>
          <a:lstStyle/>
          <a:p>
            <a:pPr algn="ctr" defTabSz="923740" eaLnBrk="0" hangingPunct="0"/>
            <a:r>
              <a:rPr lang="en-US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 x </a:t>
            </a:r>
            <a:r>
              <a:rPr lang="en-US" sz="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E1 </a:t>
            </a:r>
            <a:r>
              <a:rPr lang="en-US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or</a:t>
            </a:r>
          </a:p>
          <a:p>
            <a:pPr algn="ctr" defTabSz="923740" eaLnBrk="0" hangingPunct="0"/>
            <a:r>
              <a:rPr lang="en-US" sz="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C.STM-1 </a:t>
            </a:r>
            <a:endParaRPr lang="en-US" sz="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2032000" y="2155825"/>
            <a:ext cx="679450" cy="63500"/>
            <a:chOff x="1008" y="1248"/>
            <a:chExt cx="288" cy="40"/>
          </a:xfrm>
        </p:grpSpPr>
        <p:sp>
          <p:nvSpPr>
            <p:cNvPr id="8223" name="Line 46"/>
            <p:cNvSpPr>
              <a:spLocks noChangeShapeType="1"/>
            </p:cNvSpPr>
            <p:nvPr/>
          </p:nvSpPr>
          <p:spPr bwMode="auto">
            <a:xfrm>
              <a:off x="1008" y="1248"/>
              <a:ext cx="2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24" name="Line 47"/>
            <p:cNvSpPr>
              <a:spLocks noChangeShapeType="1"/>
            </p:cNvSpPr>
            <p:nvPr/>
          </p:nvSpPr>
          <p:spPr bwMode="auto">
            <a:xfrm>
              <a:off x="1008" y="1288"/>
              <a:ext cx="2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195" name="Line 4"/>
          <p:cNvSpPr>
            <a:spLocks noChangeShapeType="1"/>
          </p:cNvSpPr>
          <p:nvPr/>
        </p:nvSpPr>
        <p:spPr bwMode="auto">
          <a:xfrm>
            <a:off x="3289300" y="2190750"/>
            <a:ext cx="3140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6" name="Line 21"/>
          <p:cNvSpPr>
            <a:spLocks noChangeShapeType="1"/>
          </p:cNvSpPr>
          <p:nvPr/>
        </p:nvSpPr>
        <p:spPr bwMode="auto">
          <a:xfrm>
            <a:off x="1416050" y="2633663"/>
            <a:ext cx="1588" cy="6302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7" name="Rectangle 4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TDM Backhaul/</a:t>
            </a:r>
            <a:r>
              <a:rPr lang="en-US" dirty="0" err="1" smtClean="0"/>
              <a:t>Trunking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over Packet</a:t>
            </a:r>
          </a:p>
        </p:txBody>
      </p:sp>
      <p:sp>
        <p:nvSpPr>
          <p:cNvPr id="8198" name="Rectangle 49"/>
          <p:cNvSpPr>
            <a:spLocks noGrp="1" noChangeArrowheads="1"/>
          </p:cNvSpPr>
          <p:nvPr>
            <p:ph type="body" idx="4294967295"/>
          </p:nvPr>
        </p:nvSpPr>
        <p:spPr>
          <a:xfrm>
            <a:off x="463138" y="4059238"/>
            <a:ext cx="8085138" cy="2400939"/>
          </a:xfrm>
          <a:prstGeom prst="rect">
            <a:avLst/>
          </a:prstGeom>
        </p:spPr>
        <p:txBody>
          <a:bodyPr/>
          <a:lstStyle/>
          <a:p>
            <a:pPr marL="291464" indent="-291464">
              <a:spcBef>
                <a:spcPts val="600"/>
              </a:spcBef>
              <a:buClr>
                <a:srgbClr val="C00000"/>
              </a:buClr>
              <a:buNone/>
              <a:defRPr/>
            </a:pPr>
            <a:r>
              <a:rPr lang="en-US" sz="1600" b="1" dirty="0" smtClean="0">
                <a:solidFill>
                  <a:srgbClr val="0000FF"/>
                </a:solidFill>
              </a:rPr>
              <a:t>Typical Customers:</a:t>
            </a:r>
          </a:p>
          <a:p>
            <a:pPr marL="291464" indent="-291464">
              <a:spcBef>
                <a:spcPts val="600"/>
              </a:spcBef>
              <a:buClr>
                <a:srgbClr val="C00000"/>
              </a:buClr>
              <a:defRPr/>
            </a:pPr>
            <a:r>
              <a:rPr lang="en-US" sz="1600" dirty="0" smtClean="0">
                <a:solidFill>
                  <a:srgbClr val="000000"/>
                </a:solidFill>
              </a:rPr>
              <a:t>Alternative carriers provisioning IP based services without leasing capacity from incumbent carrier</a:t>
            </a:r>
          </a:p>
          <a:p>
            <a:pPr marL="291464" indent="-291464">
              <a:spcBef>
                <a:spcPts val="600"/>
              </a:spcBef>
              <a:buClr>
                <a:srgbClr val="C00000"/>
              </a:buClr>
              <a:defRPr/>
            </a:pPr>
            <a:r>
              <a:rPr lang="en-US" sz="1600" dirty="0" smtClean="0">
                <a:solidFill>
                  <a:srgbClr val="000000"/>
                </a:solidFill>
              </a:rPr>
              <a:t>Incumbent carrier providing IP services</a:t>
            </a:r>
          </a:p>
          <a:p>
            <a:pPr marL="291464" indent="-291464">
              <a:lnSpc>
                <a:spcPct val="200000"/>
              </a:lnSpc>
              <a:spcBef>
                <a:spcPts val="600"/>
              </a:spcBef>
              <a:buClr>
                <a:srgbClr val="C00000"/>
              </a:buClr>
              <a:buNone/>
              <a:defRPr/>
            </a:pPr>
            <a:r>
              <a:rPr lang="en-US" sz="1600" b="1" dirty="0" smtClean="0">
                <a:solidFill>
                  <a:srgbClr val="0000FF"/>
                </a:solidFill>
              </a:rPr>
              <a:t>Benefits:</a:t>
            </a:r>
          </a:p>
          <a:p>
            <a:pPr marL="291464" indent="-291464">
              <a:spcBef>
                <a:spcPts val="600"/>
              </a:spcBef>
              <a:buClr>
                <a:srgbClr val="C00000"/>
              </a:buClr>
              <a:defRPr/>
            </a:pPr>
            <a:r>
              <a:rPr lang="en-US" sz="1600" dirty="0" smtClean="0">
                <a:solidFill>
                  <a:srgbClr val="000000"/>
                </a:solidFill>
              </a:rPr>
              <a:t>Grooms fractional E1s for efficient use of E1 ports on the central and remote site devices</a:t>
            </a:r>
          </a:p>
          <a:p>
            <a:pPr marL="291464" indent="-291464">
              <a:spcBef>
                <a:spcPts val="600"/>
              </a:spcBef>
              <a:buClr>
                <a:srgbClr val="C00000"/>
              </a:buClr>
              <a:defRPr/>
            </a:pPr>
            <a:r>
              <a:rPr lang="en-US" sz="1600" dirty="0" smtClean="0">
                <a:solidFill>
                  <a:srgbClr val="000000"/>
                </a:solidFill>
              </a:rPr>
              <a:t>Supports </a:t>
            </a:r>
            <a:r>
              <a:rPr lang="en-US" altLang="zh-CN" sz="1600" dirty="0" smtClean="0">
                <a:solidFill>
                  <a:srgbClr val="000000"/>
                </a:solidFill>
              </a:rPr>
              <a:t>64/256</a:t>
            </a:r>
            <a:r>
              <a:rPr lang="en-US" sz="1600" dirty="0" smtClean="0">
                <a:solidFill>
                  <a:srgbClr val="000000"/>
                </a:solidFill>
              </a:rPr>
              <a:t> pseudo-wires (IPmux-4L/16L)</a:t>
            </a:r>
          </a:p>
          <a:p>
            <a:pPr eaLnBrk="1" hangingPunct="1">
              <a:lnSpc>
                <a:spcPct val="100000"/>
              </a:lnSpc>
            </a:pPr>
            <a:endParaRPr lang="en-US" sz="1600" dirty="0" smtClean="0"/>
          </a:p>
        </p:txBody>
      </p:sp>
      <p:sp>
        <p:nvSpPr>
          <p:cNvPr id="8199" name="Text Box 5"/>
          <p:cNvSpPr txBox="1">
            <a:spLocks noChangeArrowheads="1"/>
          </p:cNvSpPr>
          <p:nvPr/>
        </p:nvSpPr>
        <p:spPr bwMode="auto">
          <a:xfrm>
            <a:off x="3453605" y="1982788"/>
            <a:ext cx="602348" cy="228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3630" tIns="36816" rIns="73630" bIns="36816" anchor="ctr">
            <a:spAutoFit/>
          </a:bodyPr>
          <a:lstStyle/>
          <a:p>
            <a:pPr algn="ctr" defTabSz="736600"/>
            <a:r>
              <a:rPr lang="en-US" sz="1000" b="0" dirty="0" smtClean="0">
                <a:latin typeface="Arial" charset="0"/>
                <a:cs typeface="Arial" charset="0"/>
              </a:rPr>
              <a:t>FE/GbE</a:t>
            </a:r>
            <a:endParaRPr lang="en-US" sz="1000" b="0" dirty="0">
              <a:latin typeface="Arial" charset="0"/>
              <a:cs typeface="Arial" charset="0"/>
            </a:endParaRPr>
          </a:p>
        </p:txBody>
      </p:sp>
      <p:sp>
        <p:nvSpPr>
          <p:cNvPr id="8200" name="Freeform 7"/>
          <p:cNvSpPr>
            <a:spLocks/>
          </p:cNvSpPr>
          <p:nvPr/>
        </p:nvSpPr>
        <p:spPr bwMode="auto">
          <a:xfrm>
            <a:off x="3881438" y="1737360"/>
            <a:ext cx="1581150" cy="914400"/>
          </a:xfrm>
          <a:custGeom>
            <a:avLst/>
            <a:gdLst>
              <a:gd name="T0" fmla="*/ 2147483647 w 855"/>
              <a:gd name="T1" fmla="*/ 2147483647 h 673"/>
              <a:gd name="T2" fmla="*/ 2147483647 w 855"/>
              <a:gd name="T3" fmla="*/ 2147483647 h 673"/>
              <a:gd name="T4" fmla="*/ 2147483647 w 855"/>
              <a:gd name="T5" fmla="*/ 2147483647 h 673"/>
              <a:gd name="T6" fmla="*/ 2147483647 w 855"/>
              <a:gd name="T7" fmla="*/ 2147483647 h 673"/>
              <a:gd name="T8" fmla="*/ 2147483647 w 855"/>
              <a:gd name="T9" fmla="*/ 2147483647 h 673"/>
              <a:gd name="T10" fmla="*/ 2147483647 w 855"/>
              <a:gd name="T11" fmla="*/ 2147483647 h 673"/>
              <a:gd name="T12" fmla="*/ 2147483647 w 855"/>
              <a:gd name="T13" fmla="*/ 2147483647 h 673"/>
              <a:gd name="T14" fmla="*/ 2147483647 w 855"/>
              <a:gd name="T15" fmla="*/ 2147483647 h 673"/>
              <a:gd name="T16" fmla="*/ 2147483647 w 855"/>
              <a:gd name="T17" fmla="*/ 2147483647 h 673"/>
              <a:gd name="T18" fmla="*/ 2147483647 w 855"/>
              <a:gd name="T19" fmla="*/ 2147483647 h 673"/>
              <a:gd name="T20" fmla="*/ 2147483647 w 855"/>
              <a:gd name="T21" fmla="*/ 2147483647 h 673"/>
              <a:gd name="T22" fmla="*/ 2147483647 w 855"/>
              <a:gd name="T23" fmla="*/ 2147483647 h 673"/>
              <a:gd name="T24" fmla="*/ 2147483647 w 855"/>
              <a:gd name="T25" fmla="*/ 2147483647 h 673"/>
              <a:gd name="T26" fmla="*/ 2147483647 w 855"/>
              <a:gd name="T27" fmla="*/ 2147483647 h 673"/>
              <a:gd name="T28" fmla="*/ 2147483647 w 855"/>
              <a:gd name="T29" fmla="*/ 2147483647 h 673"/>
              <a:gd name="T30" fmla="*/ 2147483647 w 855"/>
              <a:gd name="T31" fmla="*/ 2147483647 h 673"/>
              <a:gd name="T32" fmla="*/ 2147483647 w 855"/>
              <a:gd name="T33" fmla="*/ 2147483647 h 673"/>
              <a:gd name="T34" fmla="*/ 2147483647 w 855"/>
              <a:gd name="T35" fmla="*/ 2147483647 h 673"/>
              <a:gd name="T36" fmla="*/ 2147483647 w 855"/>
              <a:gd name="T37" fmla="*/ 2147483647 h 673"/>
              <a:gd name="T38" fmla="*/ 2147483647 w 855"/>
              <a:gd name="T39" fmla="*/ 2147483647 h 673"/>
              <a:gd name="T40" fmla="*/ 2147483647 w 855"/>
              <a:gd name="T41" fmla="*/ 2147483647 h 673"/>
              <a:gd name="T42" fmla="*/ 2147483647 w 855"/>
              <a:gd name="T43" fmla="*/ 2147483647 h 673"/>
              <a:gd name="T44" fmla="*/ 2147483647 w 855"/>
              <a:gd name="T45" fmla="*/ 2147483647 h 673"/>
              <a:gd name="T46" fmla="*/ 2147483647 w 855"/>
              <a:gd name="T47" fmla="*/ 2147483647 h 673"/>
              <a:gd name="T48" fmla="*/ 2147483647 w 855"/>
              <a:gd name="T49" fmla="*/ 2147483647 h 673"/>
              <a:gd name="T50" fmla="*/ 2147483647 w 855"/>
              <a:gd name="T51" fmla="*/ 2147483647 h 673"/>
              <a:gd name="T52" fmla="*/ 2147483647 w 855"/>
              <a:gd name="T53" fmla="*/ 2147483647 h 673"/>
              <a:gd name="T54" fmla="*/ 2147483647 w 855"/>
              <a:gd name="T55" fmla="*/ 2147483647 h 673"/>
              <a:gd name="T56" fmla="*/ 2147483647 w 855"/>
              <a:gd name="T57" fmla="*/ 2147483647 h 673"/>
              <a:gd name="T58" fmla="*/ 2147483647 w 855"/>
              <a:gd name="T59" fmla="*/ 2147483647 h 673"/>
              <a:gd name="T60" fmla="*/ 2147483647 w 855"/>
              <a:gd name="T61" fmla="*/ 2147483647 h 673"/>
              <a:gd name="T62" fmla="*/ 2147483647 w 855"/>
              <a:gd name="T63" fmla="*/ 2147483647 h 673"/>
              <a:gd name="T64" fmla="*/ 2147483647 w 855"/>
              <a:gd name="T65" fmla="*/ 2147483647 h 673"/>
              <a:gd name="T66" fmla="*/ 2147483647 w 855"/>
              <a:gd name="T67" fmla="*/ 2147483647 h 673"/>
              <a:gd name="T68" fmla="*/ 2147483647 w 855"/>
              <a:gd name="T69" fmla="*/ 2147483647 h 673"/>
              <a:gd name="T70" fmla="*/ 2147483647 w 855"/>
              <a:gd name="T71" fmla="*/ 2147483647 h 673"/>
              <a:gd name="T72" fmla="*/ 2147483647 w 855"/>
              <a:gd name="T73" fmla="*/ 2147483647 h 673"/>
              <a:gd name="T74" fmla="*/ 2147483647 w 855"/>
              <a:gd name="T75" fmla="*/ 2147483647 h 673"/>
              <a:gd name="T76" fmla="*/ 2147483647 w 855"/>
              <a:gd name="T77" fmla="*/ 2147483647 h 673"/>
              <a:gd name="T78" fmla="*/ 2147483647 w 855"/>
              <a:gd name="T79" fmla="*/ 2147483647 h 673"/>
              <a:gd name="T80" fmla="*/ 2147483647 w 855"/>
              <a:gd name="T81" fmla="*/ 2147483647 h 673"/>
              <a:gd name="T82" fmla="*/ 2147483647 w 855"/>
              <a:gd name="T83" fmla="*/ 2147483647 h 673"/>
              <a:gd name="T84" fmla="*/ 2147483647 w 855"/>
              <a:gd name="T85" fmla="*/ 2147483647 h 673"/>
              <a:gd name="T86" fmla="*/ 2147483647 w 855"/>
              <a:gd name="T87" fmla="*/ 2147483647 h 673"/>
              <a:gd name="T88" fmla="*/ 2147483647 w 855"/>
              <a:gd name="T89" fmla="*/ 2147483647 h 673"/>
              <a:gd name="T90" fmla="*/ 2147483647 w 855"/>
              <a:gd name="T91" fmla="*/ 2147483647 h 673"/>
              <a:gd name="T92" fmla="*/ 2147483647 w 855"/>
              <a:gd name="T93" fmla="*/ 2147483647 h 673"/>
              <a:gd name="T94" fmla="*/ 2147483647 w 855"/>
              <a:gd name="T95" fmla="*/ 2147483647 h 673"/>
              <a:gd name="T96" fmla="*/ 2147483647 w 855"/>
              <a:gd name="T97" fmla="*/ 2147483647 h 673"/>
              <a:gd name="T98" fmla="*/ 2147483647 w 855"/>
              <a:gd name="T99" fmla="*/ 2147483647 h 673"/>
              <a:gd name="T100" fmla="*/ 2147483647 w 855"/>
              <a:gd name="T101" fmla="*/ 2147483647 h 673"/>
              <a:gd name="T102" fmla="*/ 2147483647 w 855"/>
              <a:gd name="T103" fmla="*/ 2147483647 h 673"/>
              <a:gd name="T104" fmla="*/ 2147483647 w 855"/>
              <a:gd name="T105" fmla="*/ 2147483647 h 673"/>
              <a:gd name="T106" fmla="*/ 2147483647 w 855"/>
              <a:gd name="T107" fmla="*/ 2147483647 h 67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55"/>
              <a:gd name="T163" fmla="*/ 0 h 673"/>
              <a:gd name="T164" fmla="*/ 855 w 855"/>
              <a:gd name="T165" fmla="*/ 673 h 67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55" h="673">
                <a:moveTo>
                  <a:pt x="266" y="634"/>
                </a:moveTo>
                <a:cubicBezTo>
                  <a:pt x="239" y="634"/>
                  <a:pt x="178" y="655"/>
                  <a:pt x="140" y="648"/>
                </a:cubicBezTo>
                <a:cubicBezTo>
                  <a:pt x="102" y="641"/>
                  <a:pt x="63" y="624"/>
                  <a:pt x="39" y="595"/>
                </a:cubicBezTo>
                <a:cubicBezTo>
                  <a:pt x="16" y="566"/>
                  <a:pt x="2" y="511"/>
                  <a:pt x="1" y="474"/>
                </a:cubicBezTo>
                <a:cubicBezTo>
                  <a:pt x="0" y="437"/>
                  <a:pt x="19" y="396"/>
                  <a:pt x="33" y="375"/>
                </a:cubicBezTo>
                <a:cubicBezTo>
                  <a:pt x="46" y="353"/>
                  <a:pt x="70" y="351"/>
                  <a:pt x="81" y="344"/>
                </a:cubicBezTo>
                <a:cubicBezTo>
                  <a:pt x="92" y="337"/>
                  <a:pt x="96" y="337"/>
                  <a:pt x="100" y="332"/>
                </a:cubicBezTo>
                <a:cubicBezTo>
                  <a:pt x="104" y="327"/>
                  <a:pt x="105" y="321"/>
                  <a:pt x="105" y="311"/>
                </a:cubicBezTo>
                <a:cubicBezTo>
                  <a:pt x="105" y="301"/>
                  <a:pt x="99" y="286"/>
                  <a:pt x="98" y="272"/>
                </a:cubicBezTo>
                <a:cubicBezTo>
                  <a:pt x="97" y="257"/>
                  <a:pt x="93" y="241"/>
                  <a:pt x="98" y="225"/>
                </a:cubicBezTo>
                <a:cubicBezTo>
                  <a:pt x="103" y="210"/>
                  <a:pt x="116" y="191"/>
                  <a:pt x="130" y="179"/>
                </a:cubicBezTo>
                <a:cubicBezTo>
                  <a:pt x="144" y="167"/>
                  <a:pt x="167" y="157"/>
                  <a:pt x="185" y="151"/>
                </a:cubicBezTo>
                <a:cubicBezTo>
                  <a:pt x="204" y="145"/>
                  <a:pt x="227" y="145"/>
                  <a:pt x="241" y="143"/>
                </a:cubicBezTo>
                <a:cubicBezTo>
                  <a:pt x="254" y="140"/>
                  <a:pt x="260" y="141"/>
                  <a:pt x="264" y="134"/>
                </a:cubicBezTo>
                <a:cubicBezTo>
                  <a:pt x="268" y="127"/>
                  <a:pt x="263" y="111"/>
                  <a:pt x="267" y="100"/>
                </a:cubicBezTo>
                <a:cubicBezTo>
                  <a:pt x="272" y="89"/>
                  <a:pt x="281" y="74"/>
                  <a:pt x="291" y="65"/>
                </a:cubicBezTo>
                <a:cubicBezTo>
                  <a:pt x="301" y="57"/>
                  <a:pt x="314" y="52"/>
                  <a:pt x="328" y="48"/>
                </a:cubicBezTo>
                <a:cubicBezTo>
                  <a:pt x="341" y="45"/>
                  <a:pt x="362" y="45"/>
                  <a:pt x="373" y="45"/>
                </a:cubicBezTo>
                <a:cubicBezTo>
                  <a:pt x="384" y="45"/>
                  <a:pt x="387" y="49"/>
                  <a:pt x="391" y="48"/>
                </a:cubicBezTo>
                <a:cubicBezTo>
                  <a:pt x="396" y="47"/>
                  <a:pt x="392" y="43"/>
                  <a:pt x="396" y="38"/>
                </a:cubicBezTo>
                <a:cubicBezTo>
                  <a:pt x="401" y="33"/>
                  <a:pt x="408" y="21"/>
                  <a:pt x="418" y="15"/>
                </a:cubicBezTo>
                <a:cubicBezTo>
                  <a:pt x="428" y="9"/>
                  <a:pt x="439" y="5"/>
                  <a:pt x="455" y="3"/>
                </a:cubicBezTo>
                <a:cubicBezTo>
                  <a:pt x="471" y="2"/>
                  <a:pt x="497" y="0"/>
                  <a:pt x="514" y="3"/>
                </a:cubicBezTo>
                <a:cubicBezTo>
                  <a:pt x="531" y="7"/>
                  <a:pt x="542" y="15"/>
                  <a:pt x="556" y="22"/>
                </a:cubicBezTo>
                <a:cubicBezTo>
                  <a:pt x="569" y="30"/>
                  <a:pt x="587" y="40"/>
                  <a:pt x="596" y="52"/>
                </a:cubicBezTo>
                <a:cubicBezTo>
                  <a:pt x="605" y="64"/>
                  <a:pt x="609" y="83"/>
                  <a:pt x="613" y="95"/>
                </a:cubicBezTo>
                <a:cubicBezTo>
                  <a:pt x="616" y="106"/>
                  <a:pt x="611" y="113"/>
                  <a:pt x="616" y="117"/>
                </a:cubicBezTo>
                <a:cubicBezTo>
                  <a:pt x="621" y="120"/>
                  <a:pt x="632" y="113"/>
                  <a:pt x="643" y="115"/>
                </a:cubicBezTo>
                <a:cubicBezTo>
                  <a:pt x="654" y="117"/>
                  <a:pt x="668" y="119"/>
                  <a:pt x="681" y="129"/>
                </a:cubicBezTo>
                <a:cubicBezTo>
                  <a:pt x="695" y="138"/>
                  <a:pt x="712" y="156"/>
                  <a:pt x="723" y="172"/>
                </a:cubicBezTo>
                <a:cubicBezTo>
                  <a:pt x="735" y="187"/>
                  <a:pt x="748" y="206"/>
                  <a:pt x="754" y="223"/>
                </a:cubicBezTo>
                <a:cubicBezTo>
                  <a:pt x="759" y="241"/>
                  <a:pt x="762" y="262"/>
                  <a:pt x="759" y="278"/>
                </a:cubicBezTo>
                <a:cubicBezTo>
                  <a:pt x="755" y="295"/>
                  <a:pt x="732" y="313"/>
                  <a:pt x="732" y="321"/>
                </a:cubicBezTo>
                <a:cubicBezTo>
                  <a:pt x="732" y="330"/>
                  <a:pt x="748" y="324"/>
                  <a:pt x="760" y="330"/>
                </a:cubicBezTo>
                <a:cubicBezTo>
                  <a:pt x="773" y="336"/>
                  <a:pt x="794" y="346"/>
                  <a:pt x="807" y="356"/>
                </a:cubicBezTo>
                <a:cubicBezTo>
                  <a:pt x="821" y="366"/>
                  <a:pt x="835" y="380"/>
                  <a:pt x="842" y="394"/>
                </a:cubicBezTo>
                <a:cubicBezTo>
                  <a:pt x="850" y="407"/>
                  <a:pt x="855" y="419"/>
                  <a:pt x="852" y="440"/>
                </a:cubicBezTo>
                <a:cubicBezTo>
                  <a:pt x="850" y="461"/>
                  <a:pt x="835" y="499"/>
                  <a:pt x="827" y="516"/>
                </a:cubicBezTo>
                <a:cubicBezTo>
                  <a:pt x="819" y="533"/>
                  <a:pt x="813" y="536"/>
                  <a:pt x="804" y="542"/>
                </a:cubicBezTo>
                <a:cubicBezTo>
                  <a:pt x="795" y="548"/>
                  <a:pt x="780" y="550"/>
                  <a:pt x="770" y="554"/>
                </a:cubicBezTo>
                <a:cubicBezTo>
                  <a:pt x="760" y="558"/>
                  <a:pt x="753" y="559"/>
                  <a:pt x="745" y="564"/>
                </a:cubicBezTo>
                <a:cubicBezTo>
                  <a:pt x="738" y="569"/>
                  <a:pt x="734" y="577"/>
                  <a:pt x="727" y="586"/>
                </a:cubicBezTo>
                <a:cubicBezTo>
                  <a:pt x="719" y="596"/>
                  <a:pt x="712" y="609"/>
                  <a:pt x="702" y="619"/>
                </a:cubicBezTo>
                <a:cubicBezTo>
                  <a:pt x="692" y="628"/>
                  <a:pt x="682" y="637"/>
                  <a:pt x="666" y="641"/>
                </a:cubicBezTo>
                <a:cubicBezTo>
                  <a:pt x="650" y="645"/>
                  <a:pt x="622" y="645"/>
                  <a:pt x="604" y="643"/>
                </a:cubicBezTo>
                <a:cubicBezTo>
                  <a:pt x="587" y="640"/>
                  <a:pt x="571" y="631"/>
                  <a:pt x="561" y="626"/>
                </a:cubicBezTo>
                <a:cubicBezTo>
                  <a:pt x="551" y="621"/>
                  <a:pt x="551" y="614"/>
                  <a:pt x="546" y="610"/>
                </a:cubicBezTo>
                <a:cubicBezTo>
                  <a:pt x="541" y="607"/>
                  <a:pt x="536" y="605"/>
                  <a:pt x="532" y="607"/>
                </a:cubicBezTo>
                <a:cubicBezTo>
                  <a:pt x="529" y="609"/>
                  <a:pt x="533" y="612"/>
                  <a:pt x="526" y="619"/>
                </a:cubicBezTo>
                <a:cubicBezTo>
                  <a:pt x="518" y="626"/>
                  <a:pt x="506" y="638"/>
                  <a:pt x="489" y="646"/>
                </a:cubicBezTo>
                <a:cubicBezTo>
                  <a:pt x="471" y="655"/>
                  <a:pt x="442" y="668"/>
                  <a:pt x="418" y="670"/>
                </a:cubicBezTo>
                <a:cubicBezTo>
                  <a:pt x="395" y="673"/>
                  <a:pt x="370" y="668"/>
                  <a:pt x="350" y="664"/>
                </a:cubicBezTo>
                <a:cubicBezTo>
                  <a:pt x="329" y="659"/>
                  <a:pt x="312" y="651"/>
                  <a:pt x="299" y="646"/>
                </a:cubicBezTo>
                <a:cubicBezTo>
                  <a:pt x="287" y="642"/>
                  <a:pt x="293" y="634"/>
                  <a:pt x="266" y="634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E0CDA8"/>
              </a:gs>
            </a:gsLst>
            <a:path path="rect">
              <a:fillToRect l="50000" t="50000" r="50000" b="50000"/>
            </a:path>
          </a:gradFill>
          <a:ln w="12700">
            <a:noFill/>
            <a:round/>
            <a:headEnd/>
            <a:tailEnd/>
          </a:ln>
          <a:effectLst>
            <a:prstShdw prst="shdw17" dist="17961" dir="2700000">
              <a:srgbClr val="867B65"/>
            </a:prstShdw>
          </a:effectLst>
        </p:spPr>
        <p:txBody>
          <a:bodyPr anchor="ctr">
            <a:spAutoFit/>
          </a:bodyPr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201" name="Rectangle 8"/>
          <p:cNvSpPr>
            <a:spLocks noChangeArrowheads="1"/>
          </p:cNvSpPr>
          <p:nvPr/>
        </p:nvSpPr>
        <p:spPr bwMode="auto">
          <a:xfrm>
            <a:off x="4232275" y="1966913"/>
            <a:ext cx="879475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1186" tIns="39880" rIns="81186" bIns="39880" anchor="ctr">
            <a:spAutoFit/>
          </a:bodyPr>
          <a:lstStyle/>
          <a:p>
            <a:pPr algn="ctr" defTabSz="820738" eaLnBrk="0" hangingPunct="0">
              <a:lnSpc>
                <a:spcPct val="90000"/>
              </a:lnSpc>
            </a:pPr>
            <a:r>
              <a:rPr lang="en-US" sz="1300">
                <a:latin typeface="Arial" charset="0"/>
                <a:cs typeface="Arial" charset="0"/>
              </a:rPr>
              <a:t>Ethernet/</a:t>
            </a:r>
          </a:p>
          <a:p>
            <a:pPr algn="ctr" defTabSz="820738" eaLnBrk="0" hangingPunct="0">
              <a:lnSpc>
                <a:spcPct val="90000"/>
              </a:lnSpc>
            </a:pPr>
            <a:r>
              <a:rPr lang="en-US" sz="1300">
                <a:latin typeface="Arial" charset="0"/>
                <a:cs typeface="Arial" charset="0"/>
              </a:rPr>
              <a:t>MPLS/IP</a:t>
            </a:r>
          </a:p>
        </p:txBody>
      </p:sp>
      <p:sp>
        <p:nvSpPr>
          <p:cNvPr id="8202" name="AutoShape 9"/>
          <p:cNvSpPr>
            <a:spLocks noChangeArrowheads="1"/>
          </p:cNvSpPr>
          <p:nvPr/>
        </p:nvSpPr>
        <p:spPr bwMode="auto">
          <a:xfrm>
            <a:off x="804863" y="1908751"/>
            <a:ext cx="1178316" cy="64918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069" y="10800"/>
                </a:moveTo>
                <a:cubicBezTo>
                  <a:pt x="2069" y="15622"/>
                  <a:pt x="5978" y="19531"/>
                  <a:pt x="10800" y="19531"/>
                </a:cubicBezTo>
                <a:cubicBezTo>
                  <a:pt x="15622" y="19531"/>
                  <a:pt x="19531" y="15622"/>
                  <a:pt x="19531" y="10800"/>
                </a:cubicBezTo>
                <a:cubicBezTo>
                  <a:pt x="19531" y="5978"/>
                  <a:pt x="15622" y="2069"/>
                  <a:pt x="10800" y="2069"/>
                </a:cubicBezTo>
                <a:cubicBezTo>
                  <a:pt x="5978" y="2069"/>
                  <a:pt x="2069" y="5978"/>
                  <a:pt x="2069" y="10800"/>
                </a:cubicBezTo>
                <a:close/>
              </a:path>
            </a:pathLst>
          </a:custGeom>
          <a:gradFill rotWithShape="1">
            <a:gsLst>
              <a:gs pos="0">
                <a:srgbClr val="FFF5E3"/>
              </a:gs>
              <a:gs pos="50000">
                <a:srgbClr val="F6B686"/>
              </a:gs>
              <a:gs pos="100000">
                <a:srgbClr val="FFF5E3"/>
              </a:gs>
            </a:gsLst>
            <a:lin ang="2700000" scaled="1"/>
          </a:gradFill>
          <a:ln w="9525" algn="ctr">
            <a:noFill/>
            <a:round/>
            <a:headEnd/>
            <a:tailEnd/>
          </a:ln>
          <a:effectLst>
            <a:prstShdw prst="shdw17" dist="17961" dir="2700000">
              <a:srgbClr val="946D50"/>
            </a:prstShdw>
          </a:effectLst>
        </p:spPr>
        <p:txBody>
          <a:bodyPr wrap="square" anchor="ctr">
            <a:spAutoFit/>
          </a:bodyPr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203" name="Picture 10" descr="adm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1813" y="1997075"/>
            <a:ext cx="36830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11" descr="adm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800" y="2056452"/>
            <a:ext cx="369888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5" name="Picture 12" descr="adm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6374" y="1735735"/>
            <a:ext cx="3683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Picture 13" descr="adm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2624" y="2402074"/>
            <a:ext cx="3683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7" name="Text Box 14"/>
          <p:cNvSpPr txBox="1">
            <a:spLocks noChangeArrowheads="1"/>
          </p:cNvSpPr>
          <p:nvPr/>
        </p:nvSpPr>
        <p:spPr bwMode="auto">
          <a:xfrm>
            <a:off x="1153349" y="2052390"/>
            <a:ext cx="512763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48" tIns="41025" rIns="82048" bIns="41025" anchor="ctr">
            <a:spAutoFit/>
          </a:bodyPr>
          <a:lstStyle/>
          <a:p>
            <a:pPr algn="ctr" defTabSz="820738"/>
            <a:r>
              <a:rPr lang="en-US" sz="1300" dirty="0">
                <a:latin typeface="Arial" charset="0"/>
                <a:cs typeface="Arial" charset="0"/>
              </a:rPr>
              <a:t>SDH</a:t>
            </a:r>
          </a:p>
        </p:txBody>
      </p:sp>
      <p:pic>
        <p:nvPicPr>
          <p:cNvPr id="8208" name="Picture 20" descr="switch"/>
          <p:cNvPicPr preferRelativeResize="0"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63638" y="3092450"/>
            <a:ext cx="498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9" name="Text Box 22"/>
          <p:cNvSpPr txBox="1">
            <a:spLocks noChangeArrowheads="1"/>
          </p:cNvSpPr>
          <p:nvPr/>
        </p:nvSpPr>
        <p:spPr bwMode="auto">
          <a:xfrm>
            <a:off x="852488" y="3567113"/>
            <a:ext cx="1122362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3630" tIns="36816" rIns="73630" bIns="36816" anchor="ctr">
            <a:spAutoFit/>
          </a:bodyPr>
          <a:lstStyle/>
          <a:p>
            <a:pPr algn="ctr" defTabSz="736600"/>
            <a:r>
              <a:rPr lang="en-US" sz="1100">
                <a:latin typeface="Arial" charset="0"/>
                <a:cs typeface="Arial" charset="0"/>
              </a:rPr>
              <a:t>Class 5 Switch</a:t>
            </a:r>
          </a:p>
        </p:txBody>
      </p:sp>
      <p:sp>
        <p:nvSpPr>
          <p:cNvPr id="8210" name="Text Box 19"/>
          <p:cNvSpPr txBox="1">
            <a:spLocks noChangeArrowheads="1"/>
          </p:cNvSpPr>
          <p:nvPr/>
        </p:nvSpPr>
        <p:spPr bwMode="auto">
          <a:xfrm>
            <a:off x="6108879" y="1742705"/>
            <a:ext cx="987069" cy="243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3630" tIns="36816" rIns="73630" bIns="36816" anchor="ctr">
            <a:spAutoFit/>
          </a:bodyPr>
          <a:lstStyle/>
          <a:p>
            <a:pPr algn="ctr" defTabSz="736600"/>
            <a:r>
              <a:rPr lang="en-US" sz="1100" dirty="0" smtClean="0">
                <a:latin typeface="Arial" charset="0"/>
                <a:cs typeface="Arial" charset="0"/>
              </a:rPr>
              <a:t>IPmux-2L/4L</a:t>
            </a:r>
            <a:endParaRPr lang="en-US" sz="1100" dirty="0">
              <a:latin typeface="Arial" charset="0"/>
              <a:cs typeface="Arial" charset="0"/>
            </a:endParaRPr>
          </a:p>
        </p:txBody>
      </p:sp>
      <p:sp>
        <p:nvSpPr>
          <p:cNvPr id="8211" name="Text Box 42"/>
          <p:cNvSpPr txBox="1">
            <a:spLocks noChangeArrowheads="1"/>
          </p:cNvSpPr>
          <p:nvPr/>
        </p:nvSpPr>
        <p:spPr bwMode="auto">
          <a:xfrm>
            <a:off x="2462804" y="1676030"/>
            <a:ext cx="1065616" cy="243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3630" tIns="36816" rIns="73630" bIns="36816" anchor="ctr">
            <a:spAutoFit/>
          </a:bodyPr>
          <a:lstStyle/>
          <a:p>
            <a:pPr algn="ctr" defTabSz="736600"/>
            <a:r>
              <a:rPr lang="en-US" sz="1100" dirty="0" smtClean="0">
                <a:latin typeface="Arial" charset="0"/>
                <a:cs typeface="Arial" charset="0"/>
              </a:rPr>
              <a:t>IPmux-4L/16L</a:t>
            </a:r>
            <a:endParaRPr lang="en-US" sz="1100" dirty="0">
              <a:latin typeface="Arial" charset="0"/>
              <a:cs typeface="Arial" charset="0"/>
            </a:endParaRPr>
          </a:p>
        </p:txBody>
      </p:sp>
      <p:sp>
        <p:nvSpPr>
          <p:cNvPr id="8213" name="Text Box 44"/>
          <p:cNvSpPr txBox="1">
            <a:spLocks noChangeArrowheads="1"/>
          </p:cNvSpPr>
          <p:nvPr/>
        </p:nvSpPr>
        <p:spPr bwMode="auto">
          <a:xfrm>
            <a:off x="2179320" y="1946275"/>
            <a:ext cx="300038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3630" tIns="36816" rIns="73630" bIns="36816" anchor="ctr">
            <a:spAutoFit/>
          </a:bodyPr>
          <a:lstStyle/>
          <a:p>
            <a:pPr algn="ctr" defTabSz="736600"/>
            <a:r>
              <a:rPr lang="en-US" sz="1000" b="0" dirty="0">
                <a:latin typeface="Arial" charset="0"/>
                <a:cs typeface="Arial" charset="0"/>
              </a:rPr>
              <a:t>E1</a:t>
            </a:r>
          </a:p>
        </p:txBody>
      </p:sp>
      <p:sp>
        <p:nvSpPr>
          <p:cNvPr id="8214" name="Text Box 51"/>
          <p:cNvSpPr txBox="1">
            <a:spLocks noChangeArrowheads="1"/>
          </p:cNvSpPr>
          <p:nvPr/>
        </p:nvSpPr>
        <p:spPr bwMode="auto">
          <a:xfrm>
            <a:off x="5346793" y="1982788"/>
            <a:ext cx="602348" cy="228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3630" tIns="36816" rIns="73630" bIns="36816" anchor="ctr">
            <a:spAutoFit/>
          </a:bodyPr>
          <a:lstStyle/>
          <a:p>
            <a:pPr algn="ctr" defTabSz="736600"/>
            <a:r>
              <a:rPr lang="en-US" sz="1000" b="0" dirty="0" smtClean="0">
                <a:latin typeface="Arial" charset="0"/>
                <a:cs typeface="Arial" charset="0"/>
              </a:rPr>
              <a:t>FE/GbE</a:t>
            </a:r>
            <a:endParaRPr lang="en-US" sz="1000" b="0" dirty="0">
              <a:latin typeface="Arial" charset="0"/>
              <a:cs typeface="Arial" charset="0"/>
            </a:endParaRPr>
          </a:p>
        </p:txBody>
      </p:sp>
      <p:grpSp>
        <p:nvGrpSpPr>
          <p:cNvPr id="3" name="Group 54"/>
          <p:cNvGrpSpPr>
            <a:grpSpLocks/>
          </p:cNvGrpSpPr>
          <p:nvPr/>
        </p:nvGrpSpPr>
        <p:grpSpPr bwMode="auto">
          <a:xfrm>
            <a:off x="6794500" y="2155825"/>
            <a:ext cx="679450" cy="63500"/>
            <a:chOff x="1008" y="1248"/>
            <a:chExt cx="288" cy="40"/>
          </a:xfrm>
        </p:grpSpPr>
        <p:sp>
          <p:nvSpPr>
            <p:cNvPr id="8221" name="Line 55"/>
            <p:cNvSpPr>
              <a:spLocks noChangeShapeType="1"/>
            </p:cNvSpPr>
            <p:nvPr/>
          </p:nvSpPr>
          <p:spPr bwMode="auto">
            <a:xfrm>
              <a:off x="1008" y="1248"/>
              <a:ext cx="2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22" name="Line 56"/>
            <p:cNvSpPr>
              <a:spLocks noChangeShapeType="1"/>
            </p:cNvSpPr>
            <p:nvPr/>
          </p:nvSpPr>
          <p:spPr bwMode="auto">
            <a:xfrm>
              <a:off x="1008" y="1288"/>
              <a:ext cx="2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216" name="Text Box 57"/>
          <p:cNvSpPr txBox="1">
            <a:spLocks noChangeArrowheads="1"/>
          </p:cNvSpPr>
          <p:nvPr/>
        </p:nvSpPr>
        <p:spPr bwMode="auto">
          <a:xfrm>
            <a:off x="7010400" y="1946275"/>
            <a:ext cx="300038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3630" tIns="36816" rIns="73630" bIns="36816" anchor="ctr">
            <a:spAutoFit/>
          </a:bodyPr>
          <a:lstStyle/>
          <a:p>
            <a:pPr algn="ctr" defTabSz="736600"/>
            <a:r>
              <a:rPr lang="en-US" sz="1000" b="0" dirty="0">
                <a:latin typeface="Arial" charset="0"/>
                <a:cs typeface="Arial" charset="0"/>
              </a:rPr>
              <a:t>E1</a:t>
            </a:r>
          </a:p>
        </p:txBody>
      </p:sp>
      <p:sp>
        <p:nvSpPr>
          <p:cNvPr id="8217" name="Text Box 29"/>
          <p:cNvSpPr txBox="1">
            <a:spLocks noChangeArrowheads="1"/>
          </p:cNvSpPr>
          <p:nvPr/>
        </p:nvSpPr>
        <p:spPr bwMode="auto">
          <a:xfrm>
            <a:off x="7419975" y="2408238"/>
            <a:ext cx="43497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3630" tIns="36816" rIns="73630" bIns="36816" anchor="ctr">
            <a:spAutoFit/>
          </a:bodyPr>
          <a:lstStyle/>
          <a:p>
            <a:pPr algn="ctr" defTabSz="736600"/>
            <a:r>
              <a:rPr lang="en-US" sz="1100">
                <a:latin typeface="Arial" charset="0"/>
                <a:cs typeface="Arial" charset="0"/>
              </a:rPr>
              <a:t>PBX</a:t>
            </a:r>
          </a:p>
        </p:txBody>
      </p:sp>
      <p:pic>
        <p:nvPicPr>
          <p:cNvPr id="8219" name="Picture 52" descr="pbx"/>
          <p:cNvPicPr preferRelativeResize="0"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86650" y="1711325"/>
            <a:ext cx="5461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0" name="Picture 27" descr="pbx"/>
          <p:cNvPicPr preferRelativeResize="0"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64413" y="1855788"/>
            <a:ext cx="5461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91" descr="rad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4954" y="2045461"/>
            <a:ext cx="651081" cy="278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91" descr="rad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61260" y="2004060"/>
            <a:ext cx="1022117" cy="330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1"/>
          <p:cNvGrpSpPr/>
          <p:nvPr/>
        </p:nvGrpSpPr>
        <p:grpSpPr>
          <a:xfrm>
            <a:off x="5736996" y="2683782"/>
            <a:ext cx="1655763" cy="333375"/>
            <a:chOff x="6259512" y="2593975"/>
            <a:chExt cx="1188720" cy="333375"/>
          </a:xfrm>
        </p:grpSpPr>
        <p:sp>
          <p:nvSpPr>
            <p:cNvPr id="84" name="Line 43"/>
            <p:cNvSpPr>
              <a:spLocks noChangeShapeType="1"/>
            </p:cNvSpPr>
            <p:nvPr/>
          </p:nvSpPr>
          <p:spPr bwMode="auto">
            <a:xfrm>
              <a:off x="6259512" y="2641600"/>
              <a:ext cx="11887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2602" tIns="46301" rIns="92602" bIns="46301"/>
            <a:lstStyle/>
            <a:p>
              <a:pPr algn="ctr">
                <a:lnSpc>
                  <a:spcPct val="85000"/>
                </a:lnSpc>
              </a:pPr>
              <a:endParaRPr lang="en-US">
                <a:latin typeface="+mn-lt"/>
              </a:endParaRPr>
            </a:p>
          </p:txBody>
        </p:sp>
        <p:sp>
          <p:nvSpPr>
            <p:cNvPr id="85" name="Line 43"/>
            <p:cNvSpPr>
              <a:spLocks noChangeShapeType="1"/>
            </p:cNvSpPr>
            <p:nvPr/>
          </p:nvSpPr>
          <p:spPr bwMode="auto">
            <a:xfrm>
              <a:off x="6259512" y="2784475"/>
              <a:ext cx="11887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2602" tIns="46301" rIns="92602" bIns="46301"/>
            <a:lstStyle/>
            <a:p>
              <a:pPr algn="ctr">
                <a:lnSpc>
                  <a:spcPct val="85000"/>
                </a:lnSpc>
              </a:pPr>
              <a:endParaRPr lang="en-US">
                <a:latin typeface="+mn-lt"/>
              </a:endParaRPr>
            </a:p>
          </p:txBody>
        </p:sp>
        <p:sp>
          <p:nvSpPr>
            <p:cNvPr id="86" name="Line 43"/>
            <p:cNvSpPr>
              <a:spLocks noChangeShapeType="1"/>
            </p:cNvSpPr>
            <p:nvPr/>
          </p:nvSpPr>
          <p:spPr bwMode="auto">
            <a:xfrm>
              <a:off x="6259512" y="2832100"/>
              <a:ext cx="11887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2602" tIns="46301" rIns="92602" bIns="46301"/>
            <a:lstStyle/>
            <a:p>
              <a:pPr algn="ctr">
                <a:lnSpc>
                  <a:spcPct val="85000"/>
                </a:lnSpc>
              </a:pPr>
              <a:endParaRPr lang="en-US">
                <a:latin typeface="+mn-lt"/>
              </a:endParaRPr>
            </a:p>
          </p:txBody>
        </p:sp>
        <p:sp>
          <p:nvSpPr>
            <p:cNvPr id="87" name="Line 43"/>
            <p:cNvSpPr>
              <a:spLocks noChangeShapeType="1"/>
            </p:cNvSpPr>
            <p:nvPr/>
          </p:nvSpPr>
          <p:spPr bwMode="auto">
            <a:xfrm>
              <a:off x="6259512" y="2927350"/>
              <a:ext cx="11887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2602" tIns="46301" rIns="92602" bIns="46301"/>
            <a:lstStyle/>
            <a:p>
              <a:pPr algn="ctr">
                <a:lnSpc>
                  <a:spcPct val="85000"/>
                </a:lnSpc>
              </a:pPr>
              <a:endParaRPr lang="en-US">
                <a:latin typeface="+mn-lt"/>
              </a:endParaRPr>
            </a:p>
          </p:txBody>
        </p:sp>
        <p:sp>
          <p:nvSpPr>
            <p:cNvPr id="88" name="Line 43"/>
            <p:cNvSpPr>
              <a:spLocks noChangeShapeType="1"/>
            </p:cNvSpPr>
            <p:nvPr/>
          </p:nvSpPr>
          <p:spPr bwMode="auto">
            <a:xfrm>
              <a:off x="6259512" y="2593975"/>
              <a:ext cx="11887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2602" tIns="46301" rIns="92602" bIns="46301"/>
            <a:lstStyle/>
            <a:p>
              <a:pPr algn="ctr">
                <a:lnSpc>
                  <a:spcPct val="85000"/>
                </a:lnSpc>
              </a:pPr>
              <a:endParaRPr lang="en-US">
                <a:latin typeface="+mn-lt"/>
              </a:endParaRPr>
            </a:p>
          </p:txBody>
        </p:sp>
        <p:sp>
          <p:nvSpPr>
            <p:cNvPr id="89" name="Line 43"/>
            <p:cNvSpPr>
              <a:spLocks noChangeShapeType="1"/>
            </p:cNvSpPr>
            <p:nvPr/>
          </p:nvSpPr>
          <p:spPr bwMode="auto">
            <a:xfrm>
              <a:off x="6259512" y="2689225"/>
              <a:ext cx="11887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2602" tIns="46301" rIns="92602" bIns="46301"/>
            <a:lstStyle/>
            <a:p>
              <a:pPr algn="ctr">
                <a:lnSpc>
                  <a:spcPct val="85000"/>
                </a:lnSpc>
              </a:pPr>
              <a:endParaRPr lang="en-US">
                <a:latin typeface="+mn-lt"/>
              </a:endParaRPr>
            </a:p>
          </p:txBody>
        </p:sp>
        <p:sp>
          <p:nvSpPr>
            <p:cNvPr id="90" name="Line 43"/>
            <p:cNvSpPr>
              <a:spLocks noChangeShapeType="1"/>
            </p:cNvSpPr>
            <p:nvPr/>
          </p:nvSpPr>
          <p:spPr bwMode="auto">
            <a:xfrm>
              <a:off x="6259512" y="2736850"/>
              <a:ext cx="11887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2602" tIns="46301" rIns="92602" bIns="46301"/>
            <a:lstStyle/>
            <a:p>
              <a:pPr algn="ctr">
                <a:lnSpc>
                  <a:spcPct val="85000"/>
                </a:lnSpc>
              </a:pPr>
              <a:endParaRPr lang="en-US">
                <a:latin typeface="+mn-lt"/>
              </a:endParaRPr>
            </a:p>
          </p:txBody>
        </p:sp>
        <p:sp>
          <p:nvSpPr>
            <p:cNvPr id="91" name="Line 43"/>
            <p:cNvSpPr>
              <a:spLocks noChangeShapeType="1"/>
            </p:cNvSpPr>
            <p:nvPr/>
          </p:nvSpPr>
          <p:spPr bwMode="auto">
            <a:xfrm>
              <a:off x="6259512" y="2879725"/>
              <a:ext cx="11887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2602" tIns="46301" rIns="92602" bIns="46301"/>
            <a:lstStyle/>
            <a:p>
              <a:pPr algn="ctr">
                <a:lnSpc>
                  <a:spcPct val="85000"/>
                </a:lnSpc>
              </a:pPr>
              <a:endParaRPr lang="en-US">
                <a:latin typeface="+mn-lt"/>
              </a:endParaRPr>
            </a:p>
          </p:txBody>
        </p:sp>
      </p:grpSp>
      <p:sp>
        <p:nvSpPr>
          <p:cNvPr id="83" name="Line 43"/>
          <p:cNvSpPr>
            <a:spLocks noChangeShapeType="1"/>
          </p:cNvSpPr>
          <p:nvPr/>
        </p:nvSpPr>
        <p:spPr bwMode="auto">
          <a:xfrm>
            <a:off x="4447039" y="2826657"/>
            <a:ext cx="118872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2602" tIns="46301" rIns="92602" bIns="46301"/>
          <a:lstStyle/>
          <a:p>
            <a:pPr algn="ctr">
              <a:lnSpc>
                <a:spcPct val="85000"/>
              </a:lnSpc>
            </a:pPr>
            <a:endParaRPr lang="en-US">
              <a:latin typeface="+mn-lt"/>
            </a:endParaRPr>
          </a:p>
        </p:txBody>
      </p:sp>
      <p:sp>
        <p:nvSpPr>
          <p:cNvPr id="1028" name="Freeform 48"/>
          <p:cNvSpPr>
            <a:spLocks/>
          </p:cNvSpPr>
          <p:nvPr/>
        </p:nvSpPr>
        <p:spPr bwMode="auto">
          <a:xfrm>
            <a:off x="2984047" y="2309813"/>
            <a:ext cx="1435552" cy="1133475"/>
          </a:xfrm>
          <a:custGeom>
            <a:avLst/>
            <a:gdLst>
              <a:gd name="T0" fmla="*/ 2147483647 w 1020"/>
              <a:gd name="T1" fmla="*/ 2147483647 h 783"/>
              <a:gd name="T2" fmla="*/ 2147483647 w 1020"/>
              <a:gd name="T3" fmla="*/ 2147483647 h 783"/>
              <a:gd name="T4" fmla="*/ 2147483647 w 1020"/>
              <a:gd name="T5" fmla="*/ 2147483647 h 783"/>
              <a:gd name="T6" fmla="*/ 2147483647 w 1020"/>
              <a:gd name="T7" fmla="*/ 2147483647 h 783"/>
              <a:gd name="T8" fmla="*/ 2147483647 w 1020"/>
              <a:gd name="T9" fmla="*/ 2147483647 h 783"/>
              <a:gd name="T10" fmla="*/ 2147483647 w 1020"/>
              <a:gd name="T11" fmla="*/ 2147483647 h 783"/>
              <a:gd name="T12" fmla="*/ 2147483647 w 1020"/>
              <a:gd name="T13" fmla="*/ 2147483647 h 783"/>
              <a:gd name="T14" fmla="*/ 2147483647 w 1020"/>
              <a:gd name="T15" fmla="*/ 2147483647 h 783"/>
              <a:gd name="T16" fmla="*/ 2147483647 w 1020"/>
              <a:gd name="T17" fmla="*/ 2147483647 h 783"/>
              <a:gd name="T18" fmla="*/ 2147483647 w 1020"/>
              <a:gd name="T19" fmla="*/ 2147483647 h 783"/>
              <a:gd name="T20" fmla="*/ 2147483647 w 1020"/>
              <a:gd name="T21" fmla="*/ 2147483647 h 783"/>
              <a:gd name="T22" fmla="*/ 2147483647 w 1020"/>
              <a:gd name="T23" fmla="*/ 2147483647 h 783"/>
              <a:gd name="T24" fmla="*/ 2147483647 w 1020"/>
              <a:gd name="T25" fmla="*/ 2147483647 h 783"/>
              <a:gd name="T26" fmla="*/ 2147483647 w 1020"/>
              <a:gd name="T27" fmla="*/ 2147483647 h 783"/>
              <a:gd name="T28" fmla="*/ 2147483647 w 1020"/>
              <a:gd name="T29" fmla="*/ 2147483647 h 783"/>
              <a:gd name="T30" fmla="*/ 2147483647 w 1020"/>
              <a:gd name="T31" fmla="*/ 2147483647 h 783"/>
              <a:gd name="T32" fmla="*/ 2147483647 w 1020"/>
              <a:gd name="T33" fmla="*/ 2147483647 h 783"/>
              <a:gd name="T34" fmla="*/ 2147483647 w 1020"/>
              <a:gd name="T35" fmla="*/ 2147483647 h 783"/>
              <a:gd name="T36" fmla="*/ 2147483647 w 1020"/>
              <a:gd name="T37" fmla="*/ 2147483647 h 783"/>
              <a:gd name="T38" fmla="*/ 2147483647 w 1020"/>
              <a:gd name="T39" fmla="*/ 2147483647 h 783"/>
              <a:gd name="T40" fmla="*/ 2147483647 w 1020"/>
              <a:gd name="T41" fmla="*/ 2147483647 h 783"/>
              <a:gd name="T42" fmla="*/ 2147483647 w 1020"/>
              <a:gd name="T43" fmla="*/ 2147483647 h 783"/>
              <a:gd name="T44" fmla="*/ 2147483647 w 1020"/>
              <a:gd name="T45" fmla="*/ 2147483647 h 783"/>
              <a:gd name="T46" fmla="*/ 2147483647 w 1020"/>
              <a:gd name="T47" fmla="*/ 2147483647 h 783"/>
              <a:gd name="T48" fmla="*/ 2147483647 w 1020"/>
              <a:gd name="T49" fmla="*/ 2147483647 h 783"/>
              <a:gd name="T50" fmla="*/ 2147483647 w 1020"/>
              <a:gd name="T51" fmla="*/ 2147483647 h 783"/>
              <a:gd name="T52" fmla="*/ 2147483647 w 1020"/>
              <a:gd name="T53" fmla="*/ 2147483647 h 783"/>
              <a:gd name="T54" fmla="*/ 2147483647 w 1020"/>
              <a:gd name="T55" fmla="*/ 2147483647 h 783"/>
              <a:gd name="T56" fmla="*/ 2147483647 w 1020"/>
              <a:gd name="T57" fmla="*/ 2147483647 h 783"/>
              <a:gd name="T58" fmla="*/ 2147483647 w 1020"/>
              <a:gd name="T59" fmla="*/ 2147483647 h 783"/>
              <a:gd name="T60" fmla="*/ 2147483647 w 1020"/>
              <a:gd name="T61" fmla="*/ 2147483647 h 783"/>
              <a:gd name="T62" fmla="*/ 2147483647 w 1020"/>
              <a:gd name="T63" fmla="*/ 2147483647 h 783"/>
              <a:gd name="T64" fmla="*/ 2147483647 w 1020"/>
              <a:gd name="T65" fmla="*/ 2147483647 h 783"/>
              <a:gd name="T66" fmla="*/ 2147483647 w 1020"/>
              <a:gd name="T67" fmla="*/ 2147483647 h 783"/>
              <a:gd name="T68" fmla="*/ 2147483647 w 1020"/>
              <a:gd name="T69" fmla="*/ 2147483647 h 783"/>
              <a:gd name="T70" fmla="*/ 2147483647 w 1020"/>
              <a:gd name="T71" fmla="*/ 2147483647 h 783"/>
              <a:gd name="T72" fmla="*/ 2147483647 w 1020"/>
              <a:gd name="T73" fmla="*/ 2147483647 h 783"/>
              <a:gd name="T74" fmla="*/ 2147483647 w 1020"/>
              <a:gd name="T75" fmla="*/ 2147483647 h 783"/>
              <a:gd name="T76" fmla="*/ 2147483647 w 1020"/>
              <a:gd name="T77" fmla="*/ 2147483647 h 783"/>
              <a:gd name="T78" fmla="*/ 2147483647 w 1020"/>
              <a:gd name="T79" fmla="*/ 2147483647 h 783"/>
              <a:gd name="T80" fmla="*/ 2147483647 w 1020"/>
              <a:gd name="T81" fmla="*/ 2147483647 h 783"/>
              <a:gd name="T82" fmla="*/ 2147483647 w 1020"/>
              <a:gd name="T83" fmla="*/ 2147483647 h 783"/>
              <a:gd name="T84" fmla="*/ 2147483647 w 1020"/>
              <a:gd name="T85" fmla="*/ 2147483647 h 783"/>
              <a:gd name="T86" fmla="*/ 2147483647 w 1020"/>
              <a:gd name="T87" fmla="*/ 2147483647 h 783"/>
              <a:gd name="T88" fmla="*/ 2147483647 w 1020"/>
              <a:gd name="T89" fmla="*/ 2147483647 h 783"/>
              <a:gd name="T90" fmla="*/ 2147483647 w 1020"/>
              <a:gd name="T91" fmla="*/ 2147483647 h 783"/>
              <a:gd name="T92" fmla="*/ 2147483647 w 1020"/>
              <a:gd name="T93" fmla="*/ 2147483647 h 783"/>
              <a:gd name="T94" fmla="*/ 2147483647 w 1020"/>
              <a:gd name="T95" fmla="*/ 2147483647 h 783"/>
              <a:gd name="T96" fmla="*/ 2147483647 w 1020"/>
              <a:gd name="T97" fmla="*/ 2147483647 h 783"/>
              <a:gd name="T98" fmla="*/ 2147483647 w 1020"/>
              <a:gd name="T99" fmla="*/ 2147483647 h 783"/>
              <a:gd name="T100" fmla="*/ 2147483647 w 1020"/>
              <a:gd name="T101" fmla="*/ 2147483647 h 783"/>
              <a:gd name="T102" fmla="*/ 2147483647 w 1020"/>
              <a:gd name="T103" fmla="*/ 2147483647 h 783"/>
              <a:gd name="T104" fmla="*/ 2147483647 w 1020"/>
              <a:gd name="T105" fmla="*/ 2147483647 h 783"/>
              <a:gd name="T106" fmla="*/ 2147483647 w 1020"/>
              <a:gd name="T107" fmla="*/ 2147483647 h 78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020"/>
              <a:gd name="T163" fmla="*/ 0 h 783"/>
              <a:gd name="T164" fmla="*/ 1020 w 1020"/>
              <a:gd name="T165" fmla="*/ 783 h 78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020" h="783">
                <a:moveTo>
                  <a:pt x="317" y="738"/>
                </a:moveTo>
                <a:cubicBezTo>
                  <a:pt x="285" y="738"/>
                  <a:pt x="212" y="762"/>
                  <a:pt x="167" y="754"/>
                </a:cubicBezTo>
                <a:cubicBezTo>
                  <a:pt x="122" y="746"/>
                  <a:pt x="75" y="726"/>
                  <a:pt x="47" y="692"/>
                </a:cubicBezTo>
                <a:cubicBezTo>
                  <a:pt x="19" y="658"/>
                  <a:pt x="2" y="595"/>
                  <a:pt x="1" y="552"/>
                </a:cubicBezTo>
                <a:cubicBezTo>
                  <a:pt x="0" y="509"/>
                  <a:pt x="23" y="461"/>
                  <a:pt x="39" y="436"/>
                </a:cubicBezTo>
                <a:cubicBezTo>
                  <a:pt x="55" y="411"/>
                  <a:pt x="84" y="408"/>
                  <a:pt x="97" y="400"/>
                </a:cubicBezTo>
                <a:cubicBezTo>
                  <a:pt x="110" y="392"/>
                  <a:pt x="114" y="392"/>
                  <a:pt x="119" y="386"/>
                </a:cubicBezTo>
                <a:cubicBezTo>
                  <a:pt x="124" y="380"/>
                  <a:pt x="125" y="374"/>
                  <a:pt x="125" y="362"/>
                </a:cubicBezTo>
                <a:cubicBezTo>
                  <a:pt x="125" y="350"/>
                  <a:pt x="118" y="333"/>
                  <a:pt x="117" y="316"/>
                </a:cubicBezTo>
                <a:cubicBezTo>
                  <a:pt x="116" y="299"/>
                  <a:pt x="111" y="280"/>
                  <a:pt x="117" y="262"/>
                </a:cubicBezTo>
                <a:cubicBezTo>
                  <a:pt x="123" y="244"/>
                  <a:pt x="138" y="222"/>
                  <a:pt x="155" y="208"/>
                </a:cubicBezTo>
                <a:cubicBezTo>
                  <a:pt x="172" y="194"/>
                  <a:pt x="199" y="183"/>
                  <a:pt x="221" y="176"/>
                </a:cubicBezTo>
                <a:cubicBezTo>
                  <a:pt x="243" y="169"/>
                  <a:pt x="271" y="169"/>
                  <a:pt x="287" y="166"/>
                </a:cubicBezTo>
                <a:cubicBezTo>
                  <a:pt x="303" y="163"/>
                  <a:pt x="310" y="164"/>
                  <a:pt x="315" y="156"/>
                </a:cubicBezTo>
                <a:cubicBezTo>
                  <a:pt x="320" y="148"/>
                  <a:pt x="314" y="129"/>
                  <a:pt x="319" y="116"/>
                </a:cubicBezTo>
                <a:cubicBezTo>
                  <a:pt x="324" y="103"/>
                  <a:pt x="335" y="86"/>
                  <a:pt x="347" y="76"/>
                </a:cubicBezTo>
                <a:cubicBezTo>
                  <a:pt x="359" y="66"/>
                  <a:pt x="375" y="60"/>
                  <a:pt x="391" y="56"/>
                </a:cubicBezTo>
                <a:cubicBezTo>
                  <a:pt x="407" y="52"/>
                  <a:pt x="432" y="52"/>
                  <a:pt x="445" y="52"/>
                </a:cubicBezTo>
                <a:cubicBezTo>
                  <a:pt x="458" y="52"/>
                  <a:pt x="462" y="57"/>
                  <a:pt x="467" y="56"/>
                </a:cubicBezTo>
                <a:cubicBezTo>
                  <a:pt x="472" y="55"/>
                  <a:pt x="468" y="50"/>
                  <a:pt x="473" y="44"/>
                </a:cubicBezTo>
                <a:cubicBezTo>
                  <a:pt x="478" y="38"/>
                  <a:pt x="487" y="25"/>
                  <a:pt x="499" y="18"/>
                </a:cubicBezTo>
                <a:cubicBezTo>
                  <a:pt x="511" y="11"/>
                  <a:pt x="524" y="6"/>
                  <a:pt x="543" y="4"/>
                </a:cubicBezTo>
                <a:cubicBezTo>
                  <a:pt x="562" y="2"/>
                  <a:pt x="593" y="0"/>
                  <a:pt x="613" y="4"/>
                </a:cubicBezTo>
                <a:cubicBezTo>
                  <a:pt x="633" y="8"/>
                  <a:pt x="647" y="17"/>
                  <a:pt x="663" y="26"/>
                </a:cubicBezTo>
                <a:cubicBezTo>
                  <a:pt x="679" y="35"/>
                  <a:pt x="700" y="46"/>
                  <a:pt x="711" y="60"/>
                </a:cubicBezTo>
                <a:cubicBezTo>
                  <a:pt x="722" y="74"/>
                  <a:pt x="727" y="97"/>
                  <a:pt x="731" y="110"/>
                </a:cubicBezTo>
                <a:cubicBezTo>
                  <a:pt x="735" y="123"/>
                  <a:pt x="729" y="132"/>
                  <a:pt x="735" y="136"/>
                </a:cubicBezTo>
                <a:cubicBezTo>
                  <a:pt x="741" y="140"/>
                  <a:pt x="754" y="132"/>
                  <a:pt x="767" y="134"/>
                </a:cubicBezTo>
                <a:cubicBezTo>
                  <a:pt x="780" y="136"/>
                  <a:pt x="797" y="139"/>
                  <a:pt x="813" y="150"/>
                </a:cubicBezTo>
                <a:cubicBezTo>
                  <a:pt x="829" y="161"/>
                  <a:pt x="849" y="182"/>
                  <a:pt x="863" y="200"/>
                </a:cubicBezTo>
                <a:cubicBezTo>
                  <a:pt x="877" y="218"/>
                  <a:pt x="892" y="240"/>
                  <a:pt x="899" y="260"/>
                </a:cubicBezTo>
                <a:cubicBezTo>
                  <a:pt x="906" y="280"/>
                  <a:pt x="909" y="305"/>
                  <a:pt x="905" y="324"/>
                </a:cubicBezTo>
                <a:cubicBezTo>
                  <a:pt x="901" y="343"/>
                  <a:pt x="873" y="364"/>
                  <a:pt x="873" y="374"/>
                </a:cubicBezTo>
                <a:cubicBezTo>
                  <a:pt x="873" y="384"/>
                  <a:pt x="892" y="377"/>
                  <a:pt x="907" y="384"/>
                </a:cubicBezTo>
                <a:cubicBezTo>
                  <a:pt x="922" y="391"/>
                  <a:pt x="947" y="402"/>
                  <a:pt x="963" y="414"/>
                </a:cubicBezTo>
                <a:cubicBezTo>
                  <a:pt x="979" y="426"/>
                  <a:pt x="996" y="442"/>
                  <a:pt x="1005" y="458"/>
                </a:cubicBezTo>
                <a:cubicBezTo>
                  <a:pt x="1014" y="474"/>
                  <a:pt x="1020" y="488"/>
                  <a:pt x="1017" y="512"/>
                </a:cubicBezTo>
                <a:cubicBezTo>
                  <a:pt x="1014" y="536"/>
                  <a:pt x="998" y="579"/>
                  <a:pt x="987" y="600"/>
                </a:cubicBezTo>
                <a:cubicBezTo>
                  <a:pt x="976" y="621"/>
                  <a:pt x="964" y="633"/>
                  <a:pt x="953" y="640"/>
                </a:cubicBezTo>
                <a:cubicBezTo>
                  <a:pt x="942" y="647"/>
                  <a:pt x="930" y="641"/>
                  <a:pt x="919" y="644"/>
                </a:cubicBezTo>
                <a:cubicBezTo>
                  <a:pt x="908" y="647"/>
                  <a:pt x="898" y="650"/>
                  <a:pt x="889" y="656"/>
                </a:cubicBezTo>
                <a:cubicBezTo>
                  <a:pt x="880" y="662"/>
                  <a:pt x="876" y="671"/>
                  <a:pt x="867" y="682"/>
                </a:cubicBezTo>
                <a:cubicBezTo>
                  <a:pt x="858" y="693"/>
                  <a:pt x="849" y="709"/>
                  <a:pt x="837" y="720"/>
                </a:cubicBezTo>
                <a:cubicBezTo>
                  <a:pt x="825" y="731"/>
                  <a:pt x="814" y="741"/>
                  <a:pt x="795" y="746"/>
                </a:cubicBezTo>
                <a:cubicBezTo>
                  <a:pt x="776" y="751"/>
                  <a:pt x="742" y="751"/>
                  <a:pt x="721" y="748"/>
                </a:cubicBezTo>
                <a:cubicBezTo>
                  <a:pt x="700" y="745"/>
                  <a:pt x="681" y="734"/>
                  <a:pt x="669" y="728"/>
                </a:cubicBezTo>
                <a:cubicBezTo>
                  <a:pt x="657" y="722"/>
                  <a:pt x="657" y="714"/>
                  <a:pt x="651" y="710"/>
                </a:cubicBezTo>
                <a:cubicBezTo>
                  <a:pt x="645" y="706"/>
                  <a:pt x="639" y="704"/>
                  <a:pt x="635" y="706"/>
                </a:cubicBezTo>
                <a:cubicBezTo>
                  <a:pt x="631" y="708"/>
                  <a:pt x="636" y="712"/>
                  <a:pt x="627" y="720"/>
                </a:cubicBezTo>
                <a:cubicBezTo>
                  <a:pt x="618" y="728"/>
                  <a:pt x="604" y="742"/>
                  <a:pt x="583" y="752"/>
                </a:cubicBezTo>
                <a:cubicBezTo>
                  <a:pt x="562" y="762"/>
                  <a:pt x="527" y="777"/>
                  <a:pt x="499" y="780"/>
                </a:cubicBezTo>
                <a:cubicBezTo>
                  <a:pt x="471" y="783"/>
                  <a:pt x="441" y="777"/>
                  <a:pt x="417" y="772"/>
                </a:cubicBezTo>
                <a:cubicBezTo>
                  <a:pt x="393" y="767"/>
                  <a:pt x="372" y="757"/>
                  <a:pt x="357" y="752"/>
                </a:cubicBezTo>
                <a:cubicBezTo>
                  <a:pt x="342" y="747"/>
                  <a:pt x="349" y="738"/>
                  <a:pt x="317" y="738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E0CDA8"/>
              </a:gs>
            </a:gsLst>
            <a:path path="rect">
              <a:fillToRect l="50000" t="50000" r="50000" b="50000"/>
            </a:path>
          </a:gradFill>
          <a:ln w="12700">
            <a:noFill/>
            <a:round/>
            <a:headEnd/>
            <a:tailEnd/>
          </a:ln>
          <a:effectLst>
            <a:prstShdw prst="shdw17" dist="17961" dir="2700000">
              <a:srgbClr val="867B65"/>
            </a:prstShdw>
          </a:effectLst>
        </p:spPr>
        <p:txBody>
          <a:bodyPr wrap="none" lIns="92602" tIns="46301" rIns="92602" bIns="46301" anchor="ctr"/>
          <a:lstStyle/>
          <a:p>
            <a:pPr algn="ctr">
              <a:lnSpc>
                <a:spcPct val="85000"/>
              </a:lnSpc>
            </a:pPr>
            <a:endParaRPr lang="en-US">
              <a:latin typeface="+mn-lt"/>
            </a:endParaRPr>
          </a:p>
        </p:txBody>
      </p:sp>
      <p:sp>
        <p:nvSpPr>
          <p:cNvPr id="103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Mobile</a:t>
            </a:r>
            <a:r>
              <a:rPr lang="en-US" b="1" dirty="0" smtClean="0"/>
              <a:t> Backhaul over Packet</a:t>
            </a:r>
          </a:p>
        </p:txBody>
      </p:sp>
      <p:sp>
        <p:nvSpPr>
          <p:cNvPr id="15369" name="Rectangle 19"/>
          <p:cNvSpPr>
            <a:spLocks noGrp="1" noChangeArrowheads="1"/>
          </p:cNvSpPr>
          <p:nvPr>
            <p:ph type="body" sz="quarter" idx="10"/>
          </p:nvPr>
        </p:nvSpPr>
        <p:spPr>
          <a:xfrm>
            <a:off x="747712" y="3996115"/>
            <a:ext cx="7623401" cy="2230514"/>
          </a:xfrm>
          <a:prstGeom prst="rect">
            <a:avLst/>
          </a:prstGeom>
        </p:spPr>
        <p:txBody>
          <a:bodyPr lIns="92591" tIns="46295" rIns="92591" bIns="46295"/>
          <a:lstStyle/>
          <a:p>
            <a:pPr marL="291464" indent="-291464">
              <a:buNone/>
              <a:defRPr/>
            </a:pPr>
            <a:r>
              <a:rPr lang="en-US" sz="1600" b="1" dirty="0" smtClean="0">
                <a:solidFill>
                  <a:srgbClr val="0000FF"/>
                </a:solidFill>
              </a:rPr>
              <a:t>Typical Customers: </a:t>
            </a:r>
          </a:p>
          <a:p>
            <a:pPr marL="291464" indent="-291464">
              <a:defRPr/>
            </a:pPr>
            <a:r>
              <a:rPr lang="en-US" sz="1600" dirty="0" smtClean="0"/>
              <a:t>Telecoms, incumbent and alternative, selling services to cellular operators</a:t>
            </a:r>
          </a:p>
          <a:p>
            <a:pPr marL="291464" indent="-291464" eaLnBrk="1" hangingPunct="1">
              <a:spcBef>
                <a:spcPts val="1200"/>
              </a:spcBef>
              <a:buFontTx/>
              <a:buNone/>
              <a:defRPr/>
            </a:pPr>
            <a:r>
              <a:rPr lang="en-US" sz="1600" b="1" dirty="0" smtClean="0">
                <a:solidFill>
                  <a:srgbClr val="0000FF"/>
                </a:solidFill>
              </a:rPr>
              <a:t>Benefits:</a:t>
            </a:r>
          </a:p>
          <a:p>
            <a:pPr marL="291464" lvl="0" indent="-291464">
              <a:defRPr/>
            </a:pPr>
            <a:r>
              <a:rPr lang="en-US" sz="1600" dirty="0" smtClean="0">
                <a:ea typeface="+mn-ea"/>
              </a:rPr>
              <a:t>Supports multiple operators at the same tower</a:t>
            </a:r>
          </a:p>
          <a:p>
            <a:pPr marL="291464" indent="-291464" eaLnBrk="1" hangingPunct="1">
              <a:defRPr/>
            </a:pPr>
            <a:r>
              <a:rPr lang="en-US" sz="1600" dirty="0" smtClean="0"/>
              <a:t>Provides reliable replacement for cellular backhaul comparable to TDM, with jitter and wander conforming to G.823 and 16ppb clock accuracy</a:t>
            </a:r>
          </a:p>
          <a:p>
            <a:pPr marL="291464" indent="-291464" eaLnBrk="1" hangingPunct="1">
              <a:defRPr/>
            </a:pPr>
            <a:r>
              <a:rPr lang="en-US" sz="1600" dirty="0" err="1" smtClean="0"/>
              <a:t>CapEx</a:t>
            </a:r>
            <a:r>
              <a:rPr lang="en-US" sz="1600" dirty="0" smtClean="0"/>
              <a:t> savings: Eliminates the need for accurate clock source at every base station</a:t>
            </a:r>
          </a:p>
        </p:txBody>
      </p:sp>
      <p:sp>
        <p:nvSpPr>
          <p:cNvPr id="1033" name="Rectangle 6"/>
          <p:cNvSpPr>
            <a:spLocks noChangeArrowheads="1"/>
          </p:cNvSpPr>
          <p:nvPr/>
        </p:nvSpPr>
        <p:spPr bwMode="auto">
          <a:xfrm>
            <a:off x="696459" y="1940832"/>
            <a:ext cx="446088" cy="145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GB" sz="1100" dirty="0">
                <a:latin typeface="+mn-lt"/>
              </a:rPr>
              <a:t>BTS</a:t>
            </a:r>
          </a:p>
        </p:txBody>
      </p:sp>
      <p:sp>
        <p:nvSpPr>
          <p:cNvPr id="1041" name="Rectangle 34"/>
          <p:cNvSpPr>
            <a:spLocks noChangeArrowheads="1"/>
          </p:cNvSpPr>
          <p:nvPr/>
        </p:nvSpPr>
        <p:spPr bwMode="auto">
          <a:xfrm>
            <a:off x="1053646" y="3040970"/>
            <a:ext cx="444500" cy="130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GB" sz="1000" b="0" dirty="0" smtClean="0">
                <a:latin typeface="+mn-lt"/>
              </a:rPr>
              <a:t>E1</a:t>
            </a:r>
            <a:endParaRPr lang="en-GB" sz="1000" b="0" dirty="0">
              <a:latin typeface="+mn-lt"/>
            </a:endParaRPr>
          </a:p>
        </p:txBody>
      </p:sp>
      <p:sp>
        <p:nvSpPr>
          <p:cNvPr id="1049" name="Rectangle 42"/>
          <p:cNvSpPr>
            <a:spLocks noChangeArrowheads="1"/>
          </p:cNvSpPr>
          <p:nvPr/>
        </p:nvSpPr>
        <p:spPr bwMode="auto">
          <a:xfrm>
            <a:off x="1653404" y="2482170"/>
            <a:ext cx="822325" cy="158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GB" sz="1200" dirty="0" smtClean="0">
                <a:latin typeface="+mn-lt"/>
              </a:rPr>
              <a:t>IPmux-4L</a:t>
            </a:r>
            <a:endParaRPr lang="en-GB" sz="1200" dirty="0">
              <a:latin typeface="+mn-lt"/>
            </a:endParaRPr>
          </a:p>
        </p:txBody>
      </p:sp>
      <p:sp>
        <p:nvSpPr>
          <p:cNvPr id="1050" name="Line 43"/>
          <p:cNvSpPr>
            <a:spLocks noChangeShapeType="1"/>
          </p:cNvSpPr>
          <p:nvPr/>
        </p:nvSpPr>
        <p:spPr bwMode="auto">
          <a:xfrm>
            <a:off x="2249033" y="2826657"/>
            <a:ext cx="82296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2602" tIns="46301" rIns="92602" bIns="46301"/>
          <a:lstStyle/>
          <a:p>
            <a:pPr algn="ctr">
              <a:lnSpc>
                <a:spcPct val="85000"/>
              </a:lnSpc>
            </a:pPr>
            <a:endParaRPr lang="en-US">
              <a:latin typeface="+mn-lt"/>
            </a:endParaRPr>
          </a:p>
        </p:txBody>
      </p:sp>
      <p:sp>
        <p:nvSpPr>
          <p:cNvPr id="1054" name="Rectangle 47"/>
          <p:cNvSpPr>
            <a:spLocks noChangeArrowheads="1"/>
          </p:cNvSpPr>
          <p:nvPr/>
        </p:nvSpPr>
        <p:spPr bwMode="auto">
          <a:xfrm>
            <a:off x="2410690" y="2660073"/>
            <a:ext cx="420832" cy="130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rtl="1" eaLnBrk="0" hangingPunct="0">
              <a:lnSpc>
                <a:spcPct val="85000"/>
              </a:lnSpc>
            </a:pPr>
            <a:r>
              <a:rPr lang="en-GB" sz="1000" b="0" dirty="0" smtClean="0">
                <a:latin typeface="+mn-lt"/>
              </a:rPr>
              <a:t>FE/</a:t>
            </a:r>
            <a:r>
              <a:rPr lang="en-GB" sz="1000" b="0" dirty="0" err="1" smtClean="0">
                <a:latin typeface="+mn-lt"/>
              </a:rPr>
              <a:t>GbE</a:t>
            </a:r>
            <a:endParaRPr lang="en-GB" sz="1000" b="0" dirty="0">
              <a:latin typeface="+mn-lt"/>
            </a:endParaRPr>
          </a:p>
        </p:txBody>
      </p:sp>
      <p:sp>
        <p:nvSpPr>
          <p:cNvPr id="1055" name="Rectangle 49"/>
          <p:cNvSpPr>
            <a:spLocks noChangeArrowheads="1"/>
          </p:cNvSpPr>
          <p:nvPr/>
        </p:nvSpPr>
        <p:spPr bwMode="auto">
          <a:xfrm>
            <a:off x="3136447" y="2705766"/>
            <a:ext cx="1130752" cy="341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GB" sz="1300" dirty="0">
                <a:latin typeface="+mn-lt"/>
              </a:rPr>
              <a:t>Ethernet</a:t>
            </a:r>
            <a:r>
              <a:rPr lang="en-GB" sz="1300" dirty="0" smtClean="0">
                <a:latin typeface="+mn-lt"/>
              </a:rPr>
              <a:t>/</a:t>
            </a:r>
            <a:br>
              <a:rPr lang="en-GB" sz="1300" dirty="0" smtClean="0">
                <a:latin typeface="+mn-lt"/>
              </a:rPr>
            </a:br>
            <a:r>
              <a:rPr lang="en-GB" sz="1300" dirty="0" smtClean="0">
                <a:latin typeface="+mn-lt"/>
              </a:rPr>
              <a:t>MPLS/IP</a:t>
            </a:r>
            <a:endParaRPr lang="en-GB" sz="1300" dirty="0">
              <a:latin typeface="+mn-lt"/>
            </a:endParaRPr>
          </a:p>
        </p:txBody>
      </p:sp>
      <p:sp>
        <p:nvSpPr>
          <p:cNvPr id="1056" name="Rectangle 53"/>
          <p:cNvSpPr>
            <a:spLocks noChangeArrowheads="1"/>
          </p:cNvSpPr>
          <p:nvPr/>
        </p:nvSpPr>
        <p:spPr bwMode="auto">
          <a:xfrm>
            <a:off x="5030446" y="2161309"/>
            <a:ext cx="874713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GB" sz="1200" dirty="0" smtClean="0">
                <a:latin typeface="+mn-lt"/>
              </a:rPr>
              <a:t>IPmux-155L/</a:t>
            </a:r>
          </a:p>
          <a:p>
            <a:pPr algn="ctr" eaLnBrk="0" hangingPunct="0">
              <a:lnSpc>
                <a:spcPct val="85000"/>
              </a:lnSpc>
            </a:pPr>
            <a:r>
              <a:rPr lang="en-GB" sz="1200" dirty="0" smtClean="0">
                <a:latin typeface="+mn-lt"/>
              </a:rPr>
              <a:t>Gmux-2000</a:t>
            </a:r>
            <a:endParaRPr lang="en-GB" sz="1200" dirty="0">
              <a:latin typeface="+mn-lt"/>
            </a:endParaRPr>
          </a:p>
        </p:txBody>
      </p:sp>
      <p:sp>
        <p:nvSpPr>
          <p:cNvPr id="1059" name="Rectangle 57"/>
          <p:cNvSpPr>
            <a:spLocks noChangeArrowheads="1"/>
          </p:cNvSpPr>
          <p:nvPr/>
        </p:nvSpPr>
        <p:spPr bwMode="auto">
          <a:xfrm>
            <a:off x="5786663" y="2420257"/>
            <a:ext cx="152082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GB" sz="1000" b="0" dirty="0" smtClean="0">
                <a:latin typeface="+mn-lt"/>
              </a:rPr>
              <a:t>32/196  E1</a:t>
            </a:r>
            <a:endParaRPr lang="en-GB" sz="1000" b="0" dirty="0">
              <a:latin typeface="+mn-lt"/>
            </a:endParaRPr>
          </a:p>
          <a:p>
            <a:pPr algn="ctr" eaLnBrk="0" hangingPunct="0">
              <a:lnSpc>
                <a:spcPct val="85000"/>
              </a:lnSpc>
            </a:pPr>
            <a:r>
              <a:rPr lang="en-GB" sz="1000" b="0" dirty="0" smtClean="0">
                <a:latin typeface="+mn-lt"/>
              </a:rPr>
              <a:t>Ch.STM-1 </a:t>
            </a:r>
            <a:endParaRPr lang="en-GB" sz="1000" b="0" dirty="0">
              <a:latin typeface="+mn-lt"/>
            </a:endParaRPr>
          </a:p>
        </p:txBody>
      </p:sp>
      <p:grpSp>
        <p:nvGrpSpPr>
          <p:cNvPr id="3" name="Group 92"/>
          <p:cNvGrpSpPr/>
          <p:nvPr/>
        </p:nvGrpSpPr>
        <p:grpSpPr>
          <a:xfrm>
            <a:off x="7108372" y="2395651"/>
            <a:ext cx="768350" cy="681831"/>
            <a:chOff x="7620001" y="2362994"/>
            <a:chExt cx="768350" cy="681831"/>
          </a:xfrm>
        </p:grpSpPr>
        <p:sp>
          <p:nvSpPr>
            <p:cNvPr id="1057" name="Rectangle 55"/>
            <p:cNvSpPr>
              <a:spLocks noChangeArrowheads="1"/>
            </p:cNvSpPr>
            <p:nvPr/>
          </p:nvSpPr>
          <p:spPr bwMode="auto">
            <a:xfrm>
              <a:off x="7620001" y="2362994"/>
              <a:ext cx="768350" cy="145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GB" sz="1100" dirty="0" smtClean="0">
                  <a:latin typeface="+mn-lt"/>
                </a:rPr>
                <a:t>BSC</a:t>
              </a:r>
              <a:endParaRPr lang="en-GB" sz="1100" dirty="0">
                <a:latin typeface="+mn-lt"/>
              </a:endParaRPr>
            </a:p>
          </p:txBody>
        </p:sp>
        <p:pic>
          <p:nvPicPr>
            <p:cNvPr id="1060" name="Picture 59" descr="rnc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06520" y="2519363"/>
              <a:ext cx="595312" cy="525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64" name="Line 63"/>
          <p:cNvSpPr>
            <a:spLocks noChangeShapeType="1"/>
          </p:cNvSpPr>
          <p:nvPr/>
        </p:nvSpPr>
        <p:spPr bwMode="auto">
          <a:xfrm flipH="1">
            <a:off x="7776709" y="2844120"/>
            <a:ext cx="3127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2602" tIns="46301" rIns="92602" bIns="46301"/>
          <a:lstStyle/>
          <a:p>
            <a:pPr algn="ctr">
              <a:lnSpc>
                <a:spcPct val="85000"/>
              </a:lnSpc>
            </a:pPr>
            <a:endParaRPr lang="en-US">
              <a:latin typeface="+mn-lt"/>
            </a:endParaRPr>
          </a:p>
        </p:txBody>
      </p:sp>
      <p:pic>
        <p:nvPicPr>
          <p:cNvPr id="1065" name="Picture 16" descr="rad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1396" y="2472645"/>
            <a:ext cx="912812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26" descr="ls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2775" y="2645228"/>
            <a:ext cx="329666" cy="342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26" descr="ls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06490" y="2645228"/>
            <a:ext cx="329666" cy="342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72"/>
          <p:cNvGrpSpPr/>
          <p:nvPr/>
        </p:nvGrpSpPr>
        <p:grpSpPr>
          <a:xfrm>
            <a:off x="1074601" y="2277857"/>
            <a:ext cx="807720" cy="466251"/>
            <a:chOff x="2316480" y="3499749"/>
            <a:chExt cx="807720" cy="544566"/>
          </a:xfrm>
        </p:grpSpPr>
        <p:cxnSp>
          <p:nvCxnSpPr>
            <p:cNvPr id="66" name="Elbow Connector 65"/>
            <p:cNvCxnSpPr/>
            <p:nvPr/>
          </p:nvCxnSpPr>
          <p:spPr>
            <a:xfrm>
              <a:off x="2316480" y="3499749"/>
              <a:ext cx="807720" cy="426719"/>
            </a:xfrm>
            <a:prstGeom prst="bentConnector3">
              <a:avLst>
                <a:gd name="adj1" fmla="val 64937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Elbow Connector 66"/>
            <p:cNvCxnSpPr/>
            <p:nvPr/>
          </p:nvCxnSpPr>
          <p:spPr>
            <a:xfrm>
              <a:off x="2316480" y="3541812"/>
              <a:ext cx="807720" cy="426720"/>
            </a:xfrm>
            <a:prstGeom prst="bentConnector3">
              <a:avLst>
                <a:gd name="adj1" fmla="val 59434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Elbow Connector 67"/>
            <p:cNvCxnSpPr/>
            <p:nvPr/>
          </p:nvCxnSpPr>
          <p:spPr>
            <a:xfrm>
              <a:off x="2316480" y="3581094"/>
              <a:ext cx="807720" cy="426720"/>
            </a:xfrm>
            <a:prstGeom prst="bentConnector3">
              <a:avLst>
                <a:gd name="adj1" fmla="val 54717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Elbow Connector 68"/>
            <p:cNvCxnSpPr/>
            <p:nvPr/>
          </p:nvCxnSpPr>
          <p:spPr>
            <a:xfrm>
              <a:off x="2316480" y="3617595"/>
              <a:ext cx="807720" cy="426720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Rectangle 6"/>
          <p:cNvSpPr>
            <a:spLocks noChangeArrowheads="1"/>
          </p:cNvSpPr>
          <p:nvPr/>
        </p:nvSpPr>
        <p:spPr bwMode="auto">
          <a:xfrm>
            <a:off x="696459" y="2858407"/>
            <a:ext cx="446088" cy="145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GB" sz="1100" dirty="0">
                <a:latin typeface="+mn-lt"/>
              </a:rPr>
              <a:t>BTS</a:t>
            </a:r>
          </a:p>
        </p:txBody>
      </p:sp>
      <p:grpSp>
        <p:nvGrpSpPr>
          <p:cNvPr id="5" name="Group 75"/>
          <p:cNvGrpSpPr/>
          <p:nvPr/>
        </p:nvGrpSpPr>
        <p:grpSpPr>
          <a:xfrm flipV="1">
            <a:off x="1074601" y="2811257"/>
            <a:ext cx="807720" cy="466251"/>
            <a:chOff x="2316480" y="3499749"/>
            <a:chExt cx="807720" cy="544566"/>
          </a:xfrm>
        </p:grpSpPr>
        <p:cxnSp>
          <p:nvCxnSpPr>
            <p:cNvPr id="77" name="Elbow Connector 76"/>
            <p:cNvCxnSpPr/>
            <p:nvPr/>
          </p:nvCxnSpPr>
          <p:spPr>
            <a:xfrm>
              <a:off x="2316480" y="3499749"/>
              <a:ext cx="807720" cy="426719"/>
            </a:xfrm>
            <a:prstGeom prst="bentConnector3">
              <a:avLst>
                <a:gd name="adj1" fmla="val 64937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Elbow Connector 77"/>
            <p:cNvCxnSpPr/>
            <p:nvPr/>
          </p:nvCxnSpPr>
          <p:spPr>
            <a:xfrm>
              <a:off x="2316480" y="3541812"/>
              <a:ext cx="807720" cy="426720"/>
            </a:xfrm>
            <a:prstGeom prst="bentConnector3">
              <a:avLst>
                <a:gd name="adj1" fmla="val 59434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Elbow Connector 78"/>
            <p:cNvCxnSpPr/>
            <p:nvPr/>
          </p:nvCxnSpPr>
          <p:spPr>
            <a:xfrm>
              <a:off x="2316480" y="3581094"/>
              <a:ext cx="807720" cy="426720"/>
            </a:xfrm>
            <a:prstGeom prst="bentConnector3">
              <a:avLst>
                <a:gd name="adj1" fmla="val 54717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Elbow Connector 79"/>
            <p:cNvCxnSpPr/>
            <p:nvPr/>
          </p:nvCxnSpPr>
          <p:spPr>
            <a:xfrm>
              <a:off x="2316480" y="3617595"/>
              <a:ext cx="807720" cy="426720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5" name="Picture 18" descr="bts-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3621" y="1617280"/>
            <a:ext cx="288925" cy="823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18" descr="bts-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3621" y="2528505"/>
            <a:ext cx="288925" cy="823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" name="Rectangle 34"/>
          <p:cNvSpPr>
            <a:spLocks noChangeArrowheads="1"/>
          </p:cNvSpPr>
          <p:nvPr/>
        </p:nvSpPr>
        <p:spPr bwMode="auto">
          <a:xfrm>
            <a:off x="1053646" y="2139270"/>
            <a:ext cx="444500" cy="130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GB" sz="1000" b="0" dirty="0" smtClean="0">
                <a:latin typeface="+mn-lt"/>
              </a:rPr>
              <a:t>E1</a:t>
            </a:r>
            <a:endParaRPr lang="en-GB" sz="1000" b="0" dirty="0">
              <a:latin typeface="+mn-lt"/>
            </a:endParaRPr>
          </a:p>
        </p:txBody>
      </p:sp>
      <p:sp>
        <p:nvSpPr>
          <p:cNvPr id="82" name="Rectangle 47"/>
          <p:cNvSpPr>
            <a:spLocks noChangeArrowheads="1"/>
          </p:cNvSpPr>
          <p:nvPr/>
        </p:nvSpPr>
        <p:spPr bwMode="auto">
          <a:xfrm>
            <a:off x="4548640" y="2701245"/>
            <a:ext cx="433387" cy="130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rtl="1" eaLnBrk="0" hangingPunct="0">
              <a:lnSpc>
                <a:spcPct val="85000"/>
              </a:lnSpc>
            </a:pPr>
            <a:r>
              <a:rPr lang="en-GB" sz="1000" b="0" dirty="0" err="1" smtClean="0">
                <a:latin typeface="+mn-lt"/>
              </a:rPr>
              <a:t>GbE</a:t>
            </a:r>
            <a:endParaRPr lang="en-GB" sz="1000" b="0" dirty="0">
              <a:latin typeface="+mn-lt"/>
            </a:endParaRPr>
          </a:p>
        </p:txBody>
      </p:sp>
      <p:sp>
        <p:nvSpPr>
          <p:cNvPr id="1063" name="Oval 62"/>
          <p:cNvSpPr>
            <a:spLocks noChangeArrowheads="1"/>
          </p:cNvSpPr>
          <p:nvPr/>
        </p:nvSpPr>
        <p:spPr bwMode="auto">
          <a:xfrm>
            <a:off x="8095977" y="2588533"/>
            <a:ext cx="536394" cy="495300"/>
          </a:xfrm>
          <a:prstGeom prst="ellipse">
            <a:avLst/>
          </a:prstGeom>
          <a:solidFill>
            <a:srgbClr val="CCFFCC"/>
          </a:solidFill>
          <a:ln w="12700">
            <a:solidFill>
              <a:srgbClr val="00FF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83101" tIns="41551" rIns="83101" bIns="41551" anchor="ctr"/>
          <a:lstStyle/>
          <a:p>
            <a:pPr algn="ctr">
              <a:lnSpc>
                <a:spcPct val="85000"/>
              </a:lnSpc>
            </a:pPr>
            <a:r>
              <a:rPr lang="en-US" sz="1100" dirty="0">
                <a:latin typeface="+mn-lt"/>
              </a:rPr>
              <a:t>Clock</a:t>
            </a:r>
          </a:p>
        </p:txBody>
      </p:sp>
      <p:pic>
        <p:nvPicPr>
          <p:cNvPr id="47" name="Picture 91" descr="rad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54817" y="2653047"/>
            <a:ext cx="630528" cy="283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Backhaul</a:t>
            </a:r>
            <a:br>
              <a:rPr lang="en-US" dirty="0" smtClean="0"/>
            </a:br>
            <a:r>
              <a:rPr lang="en-US" sz="3200" dirty="0" smtClean="0"/>
              <a:t>RAD Cell Site Gateway Solution</a:t>
            </a:r>
            <a:endParaRPr lang="en-US" dirty="0"/>
          </a:p>
        </p:txBody>
      </p:sp>
      <p:sp>
        <p:nvSpPr>
          <p:cNvPr id="174" name="Text Placeholder 173"/>
          <p:cNvSpPr>
            <a:spLocks noGrp="1"/>
          </p:cNvSpPr>
          <p:nvPr>
            <p:ph type="body" sz="quarter" idx="10"/>
          </p:nvPr>
        </p:nvSpPr>
        <p:spPr>
          <a:xfrm>
            <a:off x="235249" y="5796266"/>
            <a:ext cx="7029711" cy="463297"/>
          </a:xfrm>
        </p:spPr>
        <p:txBody>
          <a:bodyPr/>
          <a:lstStyle/>
          <a:p>
            <a:pPr marL="225425" lvl="6" indent="-225425">
              <a:spcBef>
                <a:spcPts val="600"/>
              </a:spcBef>
              <a:buClr>
                <a:srgbClr val="C00000"/>
              </a:buClr>
              <a:buFontTx/>
              <a:buChar char="•"/>
            </a:pPr>
            <a:r>
              <a:rPr lang="en-US" sz="1800" dirty="0" smtClean="0"/>
              <a:t>Wide range of products supporting multiple backhaul technologies</a:t>
            </a:r>
          </a:p>
          <a:p>
            <a:pPr marL="225425" lvl="6" indent="-225425">
              <a:spcBef>
                <a:spcPts val="600"/>
              </a:spcBef>
              <a:buClr>
                <a:srgbClr val="C00000"/>
              </a:buClr>
              <a:buNone/>
            </a:pPr>
            <a:endParaRPr lang="en-US" sz="1050" dirty="0" smtClean="0">
              <a:solidFill>
                <a:prstClr val="black"/>
              </a:solidFill>
            </a:endParaRPr>
          </a:p>
          <a:p>
            <a:pPr marL="225425" lvl="6" indent="-225425">
              <a:spcBef>
                <a:spcPts val="600"/>
              </a:spcBef>
              <a:buClr>
                <a:srgbClr val="C00000"/>
              </a:buClr>
              <a:buNone/>
            </a:pPr>
            <a:r>
              <a:rPr lang="en-US" sz="1050" dirty="0" smtClean="0">
                <a:solidFill>
                  <a:prstClr val="black"/>
                </a:solidFill>
              </a:rPr>
              <a:t>*TDM PW in ETX roadmap</a:t>
            </a:r>
          </a:p>
          <a:p>
            <a:pPr marL="225425" lvl="6" indent="-225425">
              <a:spcBef>
                <a:spcPts val="600"/>
              </a:spcBef>
              <a:buClr>
                <a:srgbClr val="C00000"/>
              </a:buClr>
              <a:buNone/>
            </a:pPr>
            <a:endParaRPr lang="en-US" sz="1800" dirty="0" smtClean="0"/>
          </a:p>
        </p:txBody>
      </p:sp>
      <p:grpSp>
        <p:nvGrpSpPr>
          <p:cNvPr id="2" name="Group 72"/>
          <p:cNvGrpSpPr/>
          <p:nvPr/>
        </p:nvGrpSpPr>
        <p:grpSpPr>
          <a:xfrm>
            <a:off x="315767" y="1084858"/>
            <a:ext cx="8478907" cy="4976113"/>
            <a:chOff x="315767" y="1456633"/>
            <a:chExt cx="8478907" cy="4976113"/>
          </a:xfrm>
        </p:grpSpPr>
        <p:sp>
          <p:nvSpPr>
            <p:cNvPr id="74" name="Hexagon 73"/>
            <p:cNvSpPr/>
            <p:nvPr/>
          </p:nvSpPr>
          <p:spPr>
            <a:xfrm>
              <a:off x="6010275" y="2473502"/>
              <a:ext cx="2470785" cy="852487"/>
            </a:xfrm>
            <a:prstGeom prst="hexagon">
              <a:avLst>
                <a:gd name="adj" fmla="val 34203"/>
                <a:gd name="vf" fmla="val 115470"/>
              </a:avLst>
            </a:prstGeom>
            <a:gradFill rotWithShape="1">
              <a:gsLst>
                <a:gs pos="0">
                  <a:srgbClr val="F6B686">
                    <a:alpha val="48000"/>
                  </a:srgbClr>
                </a:gs>
                <a:gs pos="100000">
                  <a:srgbClr val="FFF5E3"/>
                </a:gs>
              </a:gsLst>
              <a:lin ang="18900000" scaled="1"/>
            </a:gradFill>
            <a:ln w="9525" algn="ctr">
              <a:solidFill>
                <a:srgbClr val="F4A970"/>
              </a:solidFill>
              <a:miter lim="800000"/>
              <a:headEnd/>
              <a:tailEnd/>
            </a:ln>
          </p:spPr>
          <p:txBody>
            <a:bodyPr wrap="none" lIns="83069" tIns="41535" rIns="83069" bIns="41535" anchor="ctr"/>
            <a:lstStyle/>
            <a:p>
              <a:pPr algn="ctr"/>
              <a:endParaRPr lang="en-US" sz="1200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75" name="Hexagon 74"/>
            <p:cNvSpPr/>
            <p:nvPr/>
          </p:nvSpPr>
          <p:spPr>
            <a:xfrm>
              <a:off x="6010275" y="1516239"/>
              <a:ext cx="2470785" cy="852487"/>
            </a:xfrm>
            <a:prstGeom prst="hexagon">
              <a:avLst>
                <a:gd name="adj" fmla="val 34203"/>
                <a:gd name="vf" fmla="val 115470"/>
              </a:avLst>
            </a:prstGeom>
            <a:gradFill rotWithShape="1">
              <a:gsLst>
                <a:gs pos="0">
                  <a:srgbClr val="F6B686">
                    <a:alpha val="48000"/>
                  </a:srgbClr>
                </a:gs>
                <a:gs pos="100000">
                  <a:srgbClr val="FFF5E3"/>
                </a:gs>
              </a:gsLst>
              <a:lin ang="18900000" scaled="1"/>
            </a:gradFill>
            <a:ln w="9525" algn="ctr">
              <a:solidFill>
                <a:srgbClr val="F4A970"/>
              </a:solidFill>
              <a:miter lim="800000"/>
              <a:headEnd/>
              <a:tailEnd/>
            </a:ln>
          </p:spPr>
          <p:txBody>
            <a:bodyPr wrap="none" lIns="83069" tIns="41535" rIns="83069" bIns="41535" anchor="ctr"/>
            <a:lstStyle/>
            <a:p>
              <a:pPr algn="ctr"/>
              <a:endParaRPr lang="en-US" sz="1200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76" name="Hexagon 75"/>
            <p:cNvSpPr/>
            <p:nvPr/>
          </p:nvSpPr>
          <p:spPr>
            <a:xfrm>
              <a:off x="6010275" y="3421239"/>
              <a:ext cx="2470785" cy="852487"/>
            </a:xfrm>
            <a:prstGeom prst="hexagon">
              <a:avLst>
                <a:gd name="adj" fmla="val 34203"/>
                <a:gd name="vf" fmla="val 115470"/>
              </a:avLst>
            </a:prstGeom>
            <a:gradFill rotWithShape="1">
              <a:gsLst>
                <a:gs pos="0">
                  <a:srgbClr val="F6B686">
                    <a:alpha val="48000"/>
                  </a:srgbClr>
                </a:gs>
                <a:gs pos="100000">
                  <a:srgbClr val="FFF5E3"/>
                </a:gs>
              </a:gsLst>
              <a:lin ang="18900000" scaled="1"/>
            </a:gradFill>
            <a:ln w="9525" algn="ctr">
              <a:solidFill>
                <a:srgbClr val="F4A970"/>
              </a:solidFill>
              <a:miter lim="800000"/>
              <a:headEnd/>
              <a:tailEnd/>
            </a:ln>
          </p:spPr>
          <p:txBody>
            <a:bodyPr wrap="none" lIns="83069" tIns="41535" rIns="83069" bIns="41535" anchor="ctr"/>
            <a:lstStyle/>
            <a:p>
              <a:pPr algn="ctr"/>
              <a:endParaRPr lang="en-US" sz="1200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77" name="Freeform 59"/>
            <p:cNvSpPr>
              <a:spLocks/>
            </p:cNvSpPr>
            <p:nvPr/>
          </p:nvSpPr>
          <p:spPr bwMode="auto">
            <a:xfrm>
              <a:off x="6712526" y="5799948"/>
              <a:ext cx="1275698" cy="632798"/>
            </a:xfrm>
            <a:custGeom>
              <a:avLst/>
              <a:gdLst>
                <a:gd name="T0" fmla="*/ 2147483647 w 3221"/>
                <a:gd name="T1" fmla="*/ 0 h 802"/>
                <a:gd name="T2" fmla="*/ 0 w 3221"/>
                <a:gd name="T3" fmla="*/ 2147483647 h 802"/>
                <a:gd name="T4" fmla="*/ 2147483647 w 3221"/>
                <a:gd name="T5" fmla="*/ 2147483647 h 802"/>
                <a:gd name="T6" fmla="*/ 2147483647 w 3221"/>
                <a:gd name="T7" fmla="*/ 2147483647 h 802"/>
                <a:gd name="T8" fmla="*/ 2147483647 w 3221"/>
                <a:gd name="T9" fmla="*/ 2147483647 h 802"/>
                <a:gd name="T10" fmla="*/ 2147483647 w 3221"/>
                <a:gd name="T11" fmla="*/ 0 h 802"/>
                <a:gd name="T12" fmla="*/ 2147483647 w 3221"/>
                <a:gd name="T13" fmla="*/ 0 h 8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21"/>
                <a:gd name="T22" fmla="*/ 0 h 802"/>
                <a:gd name="T23" fmla="*/ 3221 w 3221"/>
                <a:gd name="T24" fmla="*/ 802 h 80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21" h="802">
                  <a:moveTo>
                    <a:pt x="806" y="0"/>
                  </a:moveTo>
                  <a:lnTo>
                    <a:pt x="0" y="399"/>
                  </a:lnTo>
                  <a:lnTo>
                    <a:pt x="806" y="802"/>
                  </a:lnTo>
                  <a:lnTo>
                    <a:pt x="2415" y="802"/>
                  </a:lnTo>
                  <a:lnTo>
                    <a:pt x="3221" y="399"/>
                  </a:lnTo>
                  <a:lnTo>
                    <a:pt x="2415" y="0"/>
                  </a:lnTo>
                  <a:lnTo>
                    <a:pt x="806" y="0"/>
                  </a:lnTo>
                  <a:close/>
                </a:path>
              </a:pathLst>
            </a:custGeom>
            <a:gradFill rotWithShape="1">
              <a:gsLst>
                <a:gs pos="0">
                  <a:srgbClr val="F6B686">
                    <a:alpha val="48000"/>
                  </a:srgbClr>
                </a:gs>
                <a:gs pos="100000">
                  <a:srgbClr val="FFF5E3"/>
                </a:gs>
              </a:gsLst>
              <a:lin ang="18900000" scaled="1"/>
            </a:gradFill>
            <a:ln w="9525" algn="ctr">
              <a:solidFill>
                <a:srgbClr val="F4A970"/>
              </a:solidFill>
              <a:miter lim="800000"/>
              <a:headEnd/>
              <a:tailEnd/>
            </a:ln>
          </p:spPr>
          <p:txBody>
            <a:bodyPr wrap="none" lIns="83069" tIns="41535" rIns="83069" bIns="41535" anchor="ctr"/>
            <a:lstStyle/>
            <a:p>
              <a:pPr algn="ctr"/>
              <a:endParaRPr lang="en-US" sz="1200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78" name="Freeform 59"/>
            <p:cNvSpPr>
              <a:spLocks/>
            </p:cNvSpPr>
            <p:nvPr/>
          </p:nvSpPr>
          <p:spPr bwMode="auto">
            <a:xfrm>
              <a:off x="7518976" y="5076048"/>
              <a:ext cx="1275698" cy="632798"/>
            </a:xfrm>
            <a:custGeom>
              <a:avLst/>
              <a:gdLst>
                <a:gd name="T0" fmla="*/ 2147483647 w 3221"/>
                <a:gd name="T1" fmla="*/ 0 h 802"/>
                <a:gd name="T2" fmla="*/ 0 w 3221"/>
                <a:gd name="T3" fmla="*/ 2147483647 h 802"/>
                <a:gd name="T4" fmla="*/ 2147483647 w 3221"/>
                <a:gd name="T5" fmla="*/ 2147483647 h 802"/>
                <a:gd name="T6" fmla="*/ 2147483647 w 3221"/>
                <a:gd name="T7" fmla="*/ 2147483647 h 802"/>
                <a:gd name="T8" fmla="*/ 2147483647 w 3221"/>
                <a:gd name="T9" fmla="*/ 2147483647 h 802"/>
                <a:gd name="T10" fmla="*/ 2147483647 w 3221"/>
                <a:gd name="T11" fmla="*/ 0 h 802"/>
                <a:gd name="T12" fmla="*/ 2147483647 w 3221"/>
                <a:gd name="T13" fmla="*/ 0 h 8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21"/>
                <a:gd name="T22" fmla="*/ 0 h 802"/>
                <a:gd name="T23" fmla="*/ 3221 w 3221"/>
                <a:gd name="T24" fmla="*/ 802 h 80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21" h="802">
                  <a:moveTo>
                    <a:pt x="806" y="0"/>
                  </a:moveTo>
                  <a:lnTo>
                    <a:pt x="0" y="399"/>
                  </a:lnTo>
                  <a:lnTo>
                    <a:pt x="806" y="802"/>
                  </a:lnTo>
                  <a:lnTo>
                    <a:pt x="2415" y="802"/>
                  </a:lnTo>
                  <a:lnTo>
                    <a:pt x="3221" y="399"/>
                  </a:lnTo>
                  <a:lnTo>
                    <a:pt x="2415" y="0"/>
                  </a:lnTo>
                  <a:lnTo>
                    <a:pt x="806" y="0"/>
                  </a:lnTo>
                  <a:close/>
                </a:path>
              </a:pathLst>
            </a:custGeom>
            <a:gradFill rotWithShape="1">
              <a:gsLst>
                <a:gs pos="0">
                  <a:srgbClr val="F6B686">
                    <a:alpha val="48000"/>
                  </a:srgbClr>
                </a:gs>
                <a:gs pos="100000">
                  <a:srgbClr val="FFF5E3"/>
                </a:gs>
              </a:gsLst>
              <a:lin ang="18900000" scaled="1"/>
            </a:gradFill>
            <a:ln w="9525" algn="ctr">
              <a:solidFill>
                <a:srgbClr val="F4A970"/>
              </a:solidFill>
              <a:miter lim="800000"/>
              <a:headEnd/>
              <a:tailEnd/>
            </a:ln>
          </p:spPr>
          <p:txBody>
            <a:bodyPr wrap="none" lIns="83069" tIns="41535" rIns="83069" bIns="41535" anchor="ctr"/>
            <a:lstStyle/>
            <a:p>
              <a:pPr algn="ctr"/>
              <a:endParaRPr lang="en-US" sz="1200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  <p:grpSp>
          <p:nvGrpSpPr>
            <p:cNvPr id="4" name="Group 159"/>
            <p:cNvGrpSpPr/>
            <p:nvPr/>
          </p:nvGrpSpPr>
          <p:grpSpPr>
            <a:xfrm>
              <a:off x="7335754" y="6048694"/>
              <a:ext cx="318680" cy="271471"/>
              <a:chOff x="8299282" y="5786438"/>
              <a:chExt cx="377040" cy="213954"/>
            </a:xfrm>
          </p:grpSpPr>
          <p:cxnSp>
            <p:nvCxnSpPr>
              <p:cNvPr id="171" name="Elbow Connector 170"/>
              <p:cNvCxnSpPr/>
              <p:nvPr/>
            </p:nvCxnSpPr>
            <p:spPr>
              <a:xfrm>
                <a:off x="8310562" y="5786438"/>
                <a:ext cx="365760" cy="169068"/>
              </a:xfrm>
              <a:prstGeom prst="bentConnector3">
                <a:avLst>
                  <a:gd name="adj1" fmla="val 63454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Elbow Connector 171"/>
              <p:cNvCxnSpPr/>
              <p:nvPr/>
            </p:nvCxnSpPr>
            <p:spPr>
              <a:xfrm>
                <a:off x="8307297" y="5808882"/>
                <a:ext cx="365760" cy="169068"/>
              </a:xfrm>
              <a:prstGeom prst="bentConnector3">
                <a:avLst>
                  <a:gd name="adj1" fmla="val 55998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Elbow Connector 172"/>
              <p:cNvCxnSpPr/>
              <p:nvPr/>
            </p:nvCxnSpPr>
            <p:spPr>
              <a:xfrm>
                <a:off x="8299282" y="5831324"/>
                <a:ext cx="365760" cy="169068"/>
              </a:xfrm>
              <a:prstGeom prst="bentConnector3">
                <a:avLst>
                  <a:gd name="adj1" fmla="val 50000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0" name="Elbow Connector 79"/>
            <p:cNvCxnSpPr/>
            <p:nvPr/>
          </p:nvCxnSpPr>
          <p:spPr>
            <a:xfrm>
              <a:off x="4195647" y="3666638"/>
              <a:ext cx="2103120" cy="1828800"/>
            </a:xfrm>
            <a:prstGeom prst="bentConnector3">
              <a:avLst>
                <a:gd name="adj1" fmla="val 23254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Elbow Connector 80"/>
            <p:cNvCxnSpPr/>
            <p:nvPr/>
          </p:nvCxnSpPr>
          <p:spPr>
            <a:xfrm flipV="1">
              <a:off x="4189297" y="2914163"/>
              <a:ext cx="920750" cy="457200"/>
            </a:xfrm>
            <a:prstGeom prst="bentConnector3">
              <a:avLst>
                <a:gd name="adj1" fmla="val 66552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Elbow Connector 81"/>
            <p:cNvCxnSpPr/>
            <p:nvPr/>
          </p:nvCxnSpPr>
          <p:spPr>
            <a:xfrm>
              <a:off x="4195647" y="3512612"/>
              <a:ext cx="2103120" cy="457200"/>
            </a:xfrm>
            <a:prstGeom prst="bentConnector3">
              <a:avLst>
                <a:gd name="adj1" fmla="val 2894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AutoShape 21"/>
            <p:cNvSpPr>
              <a:spLocks noChangeArrowheads="1"/>
            </p:cNvSpPr>
            <p:nvPr/>
          </p:nvSpPr>
          <p:spPr bwMode="auto">
            <a:xfrm>
              <a:off x="327660" y="2526733"/>
              <a:ext cx="2420303" cy="1591735"/>
            </a:xfrm>
            <a:prstGeom prst="roundRect">
              <a:avLst>
                <a:gd name="adj" fmla="val 11570"/>
              </a:avLst>
            </a:prstGeom>
            <a:gradFill>
              <a:gsLst>
                <a:gs pos="100000">
                  <a:srgbClr val="E9E9A4"/>
                </a:gs>
                <a:gs pos="0">
                  <a:srgbClr val="F3F3E0"/>
                </a:gs>
                <a:gs pos="100000">
                  <a:srgbClr val="D1C39F"/>
                </a:gs>
              </a:gsLst>
              <a:lin ang="5400000" scaled="0"/>
            </a:gradFill>
            <a:ln w="9525">
              <a:solidFill>
                <a:srgbClr val="959022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200" dirty="0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84" name="Freeform 8"/>
            <p:cNvSpPr>
              <a:spLocks/>
            </p:cNvSpPr>
            <p:nvPr/>
          </p:nvSpPr>
          <p:spPr bwMode="auto">
            <a:xfrm>
              <a:off x="6763889" y="2119613"/>
              <a:ext cx="1256050" cy="162282"/>
            </a:xfrm>
            <a:custGeom>
              <a:avLst/>
              <a:gdLst>
                <a:gd name="T0" fmla="*/ 0 w 592"/>
                <a:gd name="T1" fmla="*/ 0 h 222"/>
                <a:gd name="T2" fmla="*/ 2147483647 w 592"/>
                <a:gd name="T3" fmla="*/ 0 h 222"/>
                <a:gd name="T4" fmla="*/ 2147483647 w 592"/>
                <a:gd name="T5" fmla="*/ 2147483647 h 222"/>
                <a:gd name="T6" fmla="*/ 2147483647 w 592"/>
                <a:gd name="T7" fmla="*/ 2147483647 h 2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92"/>
                <a:gd name="T13" fmla="*/ 0 h 222"/>
                <a:gd name="T14" fmla="*/ 592 w 592"/>
                <a:gd name="T15" fmla="*/ 222 h 2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92" h="222">
                  <a:moveTo>
                    <a:pt x="0" y="0"/>
                  </a:moveTo>
                  <a:lnTo>
                    <a:pt x="202" y="0"/>
                  </a:lnTo>
                  <a:lnTo>
                    <a:pt x="202" y="222"/>
                  </a:lnTo>
                  <a:lnTo>
                    <a:pt x="592" y="2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00544" tIns="50272" rIns="100544" bIns="50272" anchor="ctr"/>
            <a:lstStyle/>
            <a:p>
              <a:pPr algn="ctr"/>
              <a:endParaRPr lang="en-US" sz="1200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85" name="Freeform 9"/>
            <p:cNvSpPr>
              <a:spLocks/>
            </p:cNvSpPr>
            <p:nvPr/>
          </p:nvSpPr>
          <p:spPr bwMode="auto">
            <a:xfrm>
              <a:off x="6790306" y="1902909"/>
              <a:ext cx="1015316" cy="153930"/>
            </a:xfrm>
            <a:custGeom>
              <a:avLst/>
              <a:gdLst>
                <a:gd name="T0" fmla="*/ 0 w 506"/>
                <a:gd name="T1" fmla="*/ 2147483647 h 178"/>
                <a:gd name="T2" fmla="*/ 2147483647 w 506"/>
                <a:gd name="T3" fmla="*/ 2147483647 h 178"/>
                <a:gd name="T4" fmla="*/ 2147483647 w 506"/>
                <a:gd name="T5" fmla="*/ 0 h 178"/>
                <a:gd name="T6" fmla="*/ 2147483647 w 506"/>
                <a:gd name="T7" fmla="*/ 0 h 1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6"/>
                <a:gd name="T13" fmla="*/ 0 h 178"/>
                <a:gd name="T14" fmla="*/ 506 w 506"/>
                <a:gd name="T15" fmla="*/ 178 h 1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6" h="178">
                  <a:moveTo>
                    <a:pt x="0" y="178"/>
                  </a:moveTo>
                  <a:lnTo>
                    <a:pt x="194" y="178"/>
                  </a:lnTo>
                  <a:lnTo>
                    <a:pt x="194" y="0"/>
                  </a:lnTo>
                  <a:lnTo>
                    <a:pt x="50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00544" tIns="50272" rIns="100544" bIns="50272" anchor="ctr"/>
            <a:lstStyle/>
            <a:p>
              <a:pPr algn="ctr"/>
              <a:endParaRPr lang="en-US" sz="1200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86" name="Line 10"/>
            <p:cNvSpPr>
              <a:spLocks noChangeShapeType="1"/>
            </p:cNvSpPr>
            <p:nvPr/>
          </p:nvSpPr>
          <p:spPr bwMode="auto">
            <a:xfrm>
              <a:off x="5264341" y="3052901"/>
              <a:ext cx="11887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00544" tIns="50272" rIns="100544" bIns="50272" anchor="ctr"/>
            <a:lstStyle/>
            <a:p>
              <a:pPr algn="ctr"/>
              <a:endParaRPr lang="en-US" sz="1200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  <p:pic>
          <p:nvPicPr>
            <p:cNvPr id="87" name="Picture 12" descr="bts-l"/>
            <p:cNvPicPr preferRelativeResize="0"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59712" y="1456633"/>
              <a:ext cx="215653" cy="508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8" name="Text Box 15"/>
            <p:cNvSpPr txBox="1">
              <a:spLocks noChangeArrowheads="1"/>
            </p:cNvSpPr>
            <p:nvPr/>
          </p:nvSpPr>
          <p:spPr bwMode="auto">
            <a:xfrm>
              <a:off x="5487992" y="3847613"/>
              <a:ext cx="381437" cy="113359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900" dirty="0">
                  <a:solidFill>
                    <a:srgbClr val="000000"/>
                  </a:solidFill>
                  <a:latin typeface="Calibri"/>
                  <a:cs typeface="Arial" pitchFamily="34" charset="0"/>
                  <a:sym typeface="Symbol" pitchFamily="18" charset="2"/>
                </a:rPr>
                <a:t>FE/</a:t>
              </a:r>
              <a:r>
                <a:rPr lang="en-US" sz="900" dirty="0" err="1">
                  <a:solidFill>
                    <a:srgbClr val="000000"/>
                  </a:solidFill>
                  <a:latin typeface="Calibri"/>
                  <a:cs typeface="Arial" pitchFamily="34" charset="0"/>
                  <a:sym typeface="Symbol" pitchFamily="18" charset="2"/>
                </a:rPr>
                <a:t>GbE</a:t>
              </a:r>
              <a:endParaRPr lang="en-US" sz="900" dirty="0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89" name="Text Box 19"/>
            <p:cNvSpPr txBox="1">
              <a:spLocks noChangeArrowheads="1"/>
            </p:cNvSpPr>
            <p:nvPr/>
          </p:nvSpPr>
          <p:spPr bwMode="auto">
            <a:xfrm>
              <a:off x="7253630" y="2096600"/>
              <a:ext cx="438902" cy="21903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900" dirty="0" smtClean="0">
                  <a:solidFill>
                    <a:srgbClr val="000000"/>
                  </a:solidFill>
                  <a:latin typeface="Calibri"/>
                  <a:cs typeface="Arial" pitchFamily="34" charset="0"/>
                  <a:sym typeface="Symbol" pitchFamily="18" charset="2"/>
                </a:rPr>
                <a:t>ETH</a:t>
              </a:r>
              <a:endParaRPr lang="en-US" sz="900" dirty="0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90" name="Text Box 23"/>
            <p:cNvSpPr txBox="1">
              <a:spLocks noChangeArrowheads="1"/>
            </p:cNvSpPr>
            <p:nvPr/>
          </p:nvSpPr>
          <p:spPr bwMode="auto">
            <a:xfrm>
              <a:off x="5494466" y="1872785"/>
              <a:ext cx="531047" cy="11455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900" dirty="0">
                  <a:solidFill>
                    <a:srgbClr val="000000"/>
                  </a:solidFill>
                  <a:latin typeface="Calibri"/>
                  <a:cs typeface="Arial" pitchFamily="34" charset="0"/>
                  <a:sym typeface="Symbol" pitchFamily="18" charset="2"/>
                </a:rPr>
                <a:t>n x SHDSL</a:t>
              </a:r>
              <a:endParaRPr lang="en-US" sz="900" dirty="0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91" name="Text Box 28"/>
            <p:cNvSpPr txBox="1">
              <a:spLocks noChangeArrowheads="1"/>
            </p:cNvSpPr>
            <p:nvPr/>
          </p:nvSpPr>
          <p:spPr bwMode="auto">
            <a:xfrm>
              <a:off x="4821564" y="2376794"/>
              <a:ext cx="590439" cy="251775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1000" dirty="0">
                  <a:solidFill>
                    <a:srgbClr val="000000"/>
                  </a:solidFill>
                  <a:latin typeface="Calibri"/>
                  <a:cs typeface="Arial" pitchFamily="34" charset="0"/>
                  <a:sym typeface="Symbol" pitchFamily="18" charset="2"/>
                </a:rPr>
                <a:t>IP DSLAM</a:t>
              </a:r>
              <a:endParaRPr lang="en-US" sz="1000" dirty="0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92" name="Text Box 30"/>
            <p:cNvSpPr txBox="1">
              <a:spLocks noChangeArrowheads="1"/>
            </p:cNvSpPr>
            <p:nvPr/>
          </p:nvSpPr>
          <p:spPr bwMode="auto">
            <a:xfrm>
              <a:off x="7538291" y="1536207"/>
              <a:ext cx="464189" cy="1897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00534" tIns="50267" rIns="100534" bIns="50267" anchor="ctr"/>
            <a:lstStyle/>
            <a:p>
              <a:pPr algn="ctr"/>
              <a:r>
                <a:rPr lang="en-US" sz="1000" dirty="0">
                  <a:solidFill>
                    <a:srgbClr val="000000"/>
                  </a:solidFill>
                  <a:latin typeface="Calibri"/>
                  <a:cs typeface="Arial" pitchFamily="34" charset="0"/>
                </a:rPr>
                <a:t> BTS</a:t>
              </a:r>
            </a:p>
          </p:txBody>
        </p:sp>
        <p:sp>
          <p:nvSpPr>
            <p:cNvPr id="93" name="Text Box 31"/>
            <p:cNvSpPr txBox="1">
              <a:spLocks noChangeArrowheads="1"/>
            </p:cNvSpPr>
            <p:nvPr/>
          </p:nvSpPr>
          <p:spPr bwMode="auto">
            <a:xfrm>
              <a:off x="7569547" y="1991047"/>
              <a:ext cx="691439" cy="1897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00534" tIns="50267" rIns="100534" bIns="50267" anchor="ctr"/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Calibri"/>
                  <a:cs typeface="Arial" pitchFamily="34" charset="0"/>
                </a:rPr>
                <a:t>Node B</a:t>
              </a:r>
              <a:endParaRPr lang="en-US" sz="1000" dirty="0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94" name="Text Box 32"/>
            <p:cNvSpPr txBox="1">
              <a:spLocks noChangeArrowheads="1"/>
            </p:cNvSpPr>
            <p:nvPr/>
          </p:nvSpPr>
          <p:spPr bwMode="auto">
            <a:xfrm>
              <a:off x="7275623" y="1768113"/>
              <a:ext cx="394916" cy="11455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900" dirty="0" smtClean="0">
                  <a:solidFill>
                    <a:srgbClr val="000000"/>
                  </a:solidFill>
                  <a:latin typeface="Calibri"/>
                  <a:cs typeface="Arial" pitchFamily="34" charset="0"/>
                  <a:sym typeface="Symbol" pitchFamily="18" charset="2"/>
                </a:rPr>
                <a:t>E1/T1 </a:t>
              </a:r>
              <a:r>
                <a:rPr lang="en-US" sz="900" dirty="0">
                  <a:solidFill>
                    <a:srgbClr val="000000"/>
                  </a:solidFill>
                  <a:latin typeface="Calibri"/>
                  <a:cs typeface="Arial" pitchFamily="34" charset="0"/>
                  <a:sym typeface="Symbol" pitchFamily="18" charset="2"/>
                </a:rPr>
                <a:t>TDM</a:t>
              </a:r>
              <a:endParaRPr lang="en-US" sz="900" dirty="0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95" name="Text Box 34"/>
            <p:cNvSpPr txBox="1">
              <a:spLocks noChangeArrowheads="1"/>
            </p:cNvSpPr>
            <p:nvPr/>
          </p:nvSpPr>
          <p:spPr bwMode="auto">
            <a:xfrm>
              <a:off x="5591059" y="2107712"/>
              <a:ext cx="644642" cy="23081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900" dirty="0">
                  <a:solidFill>
                    <a:srgbClr val="000000"/>
                  </a:solidFill>
                  <a:latin typeface="Calibri"/>
                  <a:cs typeface="Arial" pitchFamily="34" charset="0"/>
                  <a:sym typeface="Symbol" pitchFamily="18" charset="2"/>
                </a:rPr>
                <a:t>ADSL2</a:t>
              </a:r>
              <a:r>
                <a:rPr lang="en-US" sz="900" dirty="0" smtClean="0">
                  <a:solidFill>
                    <a:srgbClr val="000000"/>
                  </a:solidFill>
                  <a:latin typeface="Calibri"/>
                  <a:cs typeface="Arial" pitchFamily="34" charset="0"/>
                  <a:sym typeface="Symbol" pitchFamily="18" charset="2"/>
                </a:rPr>
                <a:t>+</a:t>
              </a:r>
              <a:endParaRPr lang="en-US" sz="900" dirty="0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96" name="Text Box 59"/>
            <p:cNvSpPr txBox="1">
              <a:spLocks noChangeArrowheads="1"/>
            </p:cNvSpPr>
            <p:nvPr/>
          </p:nvSpPr>
          <p:spPr bwMode="auto">
            <a:xfrm>
              <a:off x="1608024" y="3253808"/>
              <a:ext cx="320785" cy="22552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900" dirty="0" smtClean="0">
                  <a:solidFill>
                    <a:srgbClr val="000000"/>
                  </a:solidFill>
                  <a:latin typeface="Calibri"/>
                  <a:cs typeface="Arial" pitchFamily="34" charset="0"/>
                  <a:sym typeface="Symbol" pitchFamily="18" charset="2"/>
                </a:rPr>
                <a:t>ETH</a:t>
              </a:r>
              <a:endParaRPr lang="en-US" sz="900" dirty="0">
                <a:solidFill>
                  <a:srgbClr val="000000"/>
                </a:solidFill>
                <a:latin typeface="Calibri"/>
                <a:cs typeface="Arial" pitchFamily="34" charset="0"/>
                <a:sym typeface="Symbol" pitchFamily="18" charset="2"/>
              </a:endParaRPr>
            </a:p>
          </p:txBody>
        </p:sp>
        <p:sp>
          <p:nvSpPr>
            <p:cNvPr id="97" name="Text Box 60"/>
            <p:cNvSpPr txBox="1">
              <a:spLocks noChangeArrowheads="1"/>
            </p:cNvSpPr>
            <p:nvPr/>
          </p:nvSpPr>
          <p:spPr bwMode="auto">
            <a:xfrm>
              <a:off x="1064048" y="2603792"/>
              <a:ext cx="947527" cy="15154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1300" dirty="0" smtClean="0">
                  <a:solidFill>
                    <a:srgbClr val="000000"/>
                  </a:solidFill>
                  <a:latin typeface="Calibri"/>
                  <a:cs typeface="Arial" pitchFamily="34" charset="0"/>
                </a:rPr>
                <a:t>Controller </a:t>
              </a:r>
              <a:r>
                <a:rPr lang="en-US" sz="1300" dirty="0">
                  <a:solidFill>
                    <a:srgbClr val="000000"/>
                  </a:solidFill>
                  <a:latin typeface="Calibri"/>
                  <a:cs typeface="Arial" pitchFamily="34" charset="0"/>
                </a:rPr>
                <a:t>Site</a:t>
              </a:r>
            </a:p>
          </p:txBody>
        </p:sp>
        <p:sp>
          <p:nvSpPr>
            <p:cNvPr id="98" name="Freeform 62"/>
            <p:cNvSpPr>
              <a:spLocks/>
            </p:cNvSpPr>
            <p:nvPr/>
          </p:nvSpPr>
          <p:spPr bwMode="auto">
            <a:xfrm flipV="1">
              <a:off x="728406" y="3480365"/>
              <a:ext cx="1614810" cy="239844"/>
            </a:xfrm>
            <a:custGeom>
              <a:avLst/>
              <a:gdLst>
                <a:gd name="T0" fmla="*/ 2147483647 w 788"/>
                <a:gd name="T1" fmla="*/ 2147483647 h 182"/>
                <a:gd name="T2" fmla="*/ 2147483647 w 788"/>
                <a:gd name="T3" fmla="*/ 2147483647 h 182"/>
                <a:gd name="T4" fmla="*/ 2147483647 w 788"/>
                <a:gd name="T5" fmla="*/ 0 h 182"/>
                <a:gd name="T6" fmla="*/ 0 w 788"/>
                <a:gd name="T7" fmla="*/ 0 h 1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8"/>
                <a:gd name="T13" fmla="*/ 0 h 182"/>
                <a:gd name="T14" fmla="*/ 788 w 788"/>
                <a:gd name="T15" fmla="*/ 182 h 1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8" h="182">
                  <a:moveTo>
                    <a:pt x="788" y="182"/>
                  </a:moveTo>
                  <a:lnTo>
                    <a:pt x="448" y="182"/>
                  </a:lnTo>
                  <a:lnTo>
                    <a:pt x="448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00544" tIns="50272" rIns="100544" bIns="50272" anchor="ctr"/>
            <a:lstStyle/>
            <a:p>
              <a:pPr algn="ctr"/>
              <a:endParaRPr lang="en-US" sz="1200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99" name="Text Box 64"/>
            <p:cNvSpPr txBox="1">
              <a:spLocks noChangeArrowheads="1"/>
            </p:cNvSpPr>
            <p:nvPr/>
          </p:nvSpPr>
          <p:spPr bwMode="auto">
            <a:xfrm>
              <a:off x="978246" y="3512303"/>
              <a:ext cx="516221" cy="112166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900" dirty="0" smtClean="0">
                  <a:solidFill>
                    <a:srgbClr val="000000"/>
                  </a:solidFill>
                  <a:latin typeface="Calibri"/>
                  <a:cs typeface="Arial" pitchFamily="34" charset="0"/>
                  <a:sym typeface="Symbol" pitchFamily="18" charset="2"/>
                </a:rPr>
                <a:t>N x Ch</a:t>
              </a:r>
              <a:r>
                <a:rPr lang="en-US" sz="900" dirty="0">
                  <a:solidFill>
                    <a:srgbClr val="000000"/>
                  </a:solidFill>
                  <a:latin typeface="Calibri"/>
                  <a:cs typeface="Arial" pitchFamily="34" charset="0"/>
                  <a:sym typeface="Symbol" pitchFamily="18" charset="2"/>
                </a:rPr>
                <a:t>. </a:t>
              </a:r>
              <a:r>
                <a:rPr lang="en-US" sz="900" dirty="0" smtClean="0">
                  <a:solidFill>
                    <a:srgbClr val="000000"/>
                  </a:solidFill>
                  <a:latin typeface="Calibri"/>
                  <a:cs typeface="Arial" pitchFamily="34" charset="0"/>
                  <a:sym typeface="Symbol" pitchFamily="18" charset="2"/>
                </a:rPr>
                <a:t>STM-1/</a:t>
              </a:r>
            </a:p>
            <a:p>
              <a:pPr algn="ctr"/>
              <a:r>
                <a:rPr lang="en-US" sz="900" dirty="0" smtClean="0">
                  <a:solidFill>
                    <a:srgbClr val="000000"/>
                  </a:solidFill>
                  <a:latin typeface="Calibri"/>
                  <a:cs typeface="Arial" pitchFamily="34" charset="0"/>
                  <a:sym typeface="Symbol" pitchFamily="18" charset="2"/>
                </a:rPr>
                <a:t>OC-3</a:t>
              </a:r>
              <a:endParaRPr lang="en-US" sz="900" dirty="0">
                <a:solidFill>
                  <a:srgbClr val="000000"/>
                </a:solidFill>
                <a:latin typeface="Calibri"/>
                <a:cs typeface="Arial" pitchFamily="34" charset="0"/>
                <a:sym typeface="Symbol" pitchFamily="18" charset="2"/>
              </a:endParaRPr>
            </a:p>
          </p:txBody>
        </p:sp>
        <p:sp>
          <p:nvSpPr>
            <p:cNvPr id="100" name="Line 65"/>
            <p:cNvSpPr>
              <a:spLocks noChangeShapeType="1"/>
            </p:cNvSpPr>
            <p:nvPr/>
          </p:nvSpPr>
          <p:spPr bwMode="auto">
            <a:xfrm>
              <a:off x="2526203" y="3516062"/>
              <a:ext cx="8531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00544" tIns="50272" rIns="100544" bIns="50272" anchor="ctr"/>
            <a:lstStyle/>
            <a:p>
              <a:pPr algn="ctr"/>
              <a:endParaRPr lang="en-US" sz="1200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01" name="Freeform 71"/>
            <p:cNvSpPr>
              <a:spLocks/>
            </p:cNvSpPr>
            <p:nvPr/>
          </p:nvSpPr>
          <p:spPr bwMode="auto">
            <a:xfrm>
              <a:off x="3127049" y="3018905"/>
              <a:ext cx="1390906" cy="1019834"/>
            </a:xfrm>
            <a:custGeom>
              <a:avLst/>
              <a:gdLst>
                <a:gd name="T0" fmla="*/ 2147483647 w 835"/>
                <a:gd name="T1" fmla="*/ 2147483647 h 646"/>
                <a:gd name="T2" fmla="*/ 2147483647 w 835"/>
                <a:gd name="T3" fmla="*/ 2147483647 h 646"/>
                <a:gd name="T4" fmla="*/ 2147483647 w 835"/>
                <a:gd name="T5" fmla="*/ 2147483647 h 646"/>
                <a:gd name="T6" fmla="*/ 2147483647 w 835"/>
                <a:gd name="T7" fmla="*/ 2147483647 h 646"/>
                <a:gd name="T8" fmla="*/ 2147483647 w 835"/>
                <a:gd name="T9" fmla="*/ 2147483647 h 646"/>
                <a:gd name="T10" fmla="*/ 2147483647 w 835"/>
                <a:gd name="T11" fmla="*/ 2147483647 h 646"/>
                <a:gd name="T12" fmla="*/ 2147483647 w 835"/>
                <a:gd name="T13" fmla="*/ 2147483647 h 646"/>
                <a:gd name="T14" fmla="*/ 2147483647 w 835"/>
                <a:gd name="T15" fmla="*/ 2147483647 h 646"/>
                <a:gd name="T16" fmla="*/ 2147483647 w 835"/>
                <a:gd name="T17" fmla="*/ 2147483647 h 646"/>
                <a:gd name="T18" fmla="*/ 2147483647 w 835"/>
                <a:gd name="T19" fmla="*/ 2147483647 h 646"/>
                <a:gd name="T20" fmla="*/ 2147483647 w 835"/>
                <a:gd name="T21" fmla="*/ 2147483647 h 646"/>
                <a:gd name="T22" fmla="*/ 2147483647 w 835"/>
                <a:gd name="T23" fmla="*/ 2147483647 h 646"/>
                <a:gd name="T24" fmla="*/ 2147483647 w 835"/>
                <a:gd name="T25" fmla="*/ 2147483647 h 646"/>
                <a:gd name="T26" fmla="*/ 2147483647 w 835"/>
                <a:gd name="T27" fmla="*/ 2147483647 h 646"/>
                <a:gd name="T28" fmla="*/ 2147483647 w 835"/>
                <a:gd name="T29" fmla="*/ 2147483647 h 646"/>
                <a:gd name="T30" fmla="*/ 2147483647 w 835"/>
                <a:gd name="T31" fmla="*/ 2147483647 h 646"/>
                <a:gd name="T32" fmla="*/ 2147483647 w 835"/>
                <a:gd name="T33" fmla="*/ 2147483647 h 646"/>
                <a:gd name="T34" fmla="*/ 2147483647 w 835"/>
                <a:gd name="T35" fmla="*/ 2147483647 h 646"/>
                <a:gd name="T36" fmla="*/ 2147483647 w 835"/>
                <a:gd name="T37" fmla="*/ 2147483647 h 646"/>
                <a:gd name="T38" fmla="*/ 2147483647 w 835"/>
                <a:gd name="T39" fmla="*/ 2147483647 h 646"/>
                <a:gd name="T40" fmla="*/ 2147483647 w 835"/>
                <a:gd name="T41" fmla="*/ 2147483647 h 646"/>
                <a:gd name="T42" fmla="*/ 2147483647 w 835"/>
                <a:gd name="T43" fmla="*/ 2147483647 h 646"/>
                <a:gd name="T44" fmla="*/ 2147483647 w 835"/>
                <a:gd name="T45" fmla="*/ 2147483647 h 646"/>
                <a:gd name="T46" fmla="*/ 2147483647 w 835"/>
                <a:gd name="T47" fmla="*/ 2147483647 h 646"/>
                <a:gd name="T48" fmla="*/ 2147483647 w 835"/>
                <a:gd name="T49" fmla="*/ 2147483647 h 646"/>
                <a:gd name="T50" fmla="*/ 2147483647 w 835"/>
                <a:gd name="T51" fmla="*/ 2147483647 h 646"/>
                <a:gd name="T52" fmla="*/ 2147483647 w 835"/>
                <a:gd name="T53" fmla="*/ 2147483647 h 646"/>
                <a:gd name="T54" fmla="*/ 2147483647 w 835"/>
                <a:gd name="T55" fmla="*/ 2147483647 h 646"/>
                <a:gd name="T56" fmla="*/ 2147483647 w 835"/>
                <a:gd name="T57" fmla="*/ 2147483647 h 646"/>
                <a:gd name="T58" fmla="*/ 2147483647 w 835"/>
                <a:gd name="T59" fmla="*/ 2147483647 h 646"/>
                <a:gd name="T60" fmla="*/ 2147483647 w 835"/>
                <a:gd name="T61" fmla="*/ 2147483647 h 646"/>
                <a:gd name="T62" fmla="*/ 2147483647 w 835"/>
                <a:gd name="T63" fmla="*/ 2147483647 h 646"/>
                <a:gd name="T64" fmla="*/ 2147483647 w 835"/>
                <a:gd name="T65" fmla="*/ 2147483647 h 646"/>
                <a:gd name="T66" fmla="*/ 2147483647 w 835"/>
                <a:gd name="T67" fmla="*/ 2147483647 h 646"/>
                <a:gd name="T68" fmla="*/ 2147483647 w 835"/>
                <a:gd name="T69" fmla="*/ 2147483647 h 646"/>
                <a:gd name="T70" fmla="*/ 2147483647 w 835"/>
                <a:gd name="T71" fmla="*/ 2147483647 h 646"/>
                <a:gd name="T72" fmla="*/ 2147483647 w 835"/>
                <a:gd name="T73" fmla="*/ 2147483647 h 646"/>
                <a:gd name="T74" fmla="*/ 2147483647 w 835"/>
                <a:gd name="T75" fmla="*/ 2147483647 h 646"/>
                <a:gd name="T76" fmla="*/ 2147483647 w 835"/>
                <a:gd name="T77" fmla="*/ 2147483647 h 646"/>
                <a:gd name="T78" fmla="*/ 2147483647 w 835"/>
                <a:gd name="T79" fmla="*/ 2147483647 h 646"/>
                <a:gd name="T80" fmla="*/ 2147483647 w 835"/>
                <a:gd name="T81" fmla="*/ 2147483647 h 646"/>
                <a:gd name="T82" fmla="*/ 2147483647 w 835"/>
                <a:gd name="T83" fmla="*/ 2147483647 h 646"/>
                <a:gd name="T84" fmla="*/ 2147483647 w 835"/>
                <a:gd name="T85" fmla="*/ 2147483647 h 646"/>
                <a:gd name="T86" fmla="*/ 2147483647 w 835"/>
                <a:gd name="T87" fmla="*/ 2147483647 h 646"/>
                <a:gd name="T88" fmla="*/ 2147483647 w 835"/>
                <a:gd name="T89" fmla="*/ 2147483647 h 646"/>
                <a:gd name="T90" fmla="*/ 2147483647 w 835"/>
                <a:gd name="T91" fmla="*/ 2147483647 h 646"/>
                <a:gd name="T92" fmla="*/ 2147483647 w 835"/>
                <a:gd name="T93" fmla="*/ 2147483647 h 646"/>
                <a:gd name="T94" fmla="*/ 2147483647 w 835"/>
                <a:gd name="T95" fmla="*/ 2147483647 h 646"/>
                <a:gd name="T96" fmla="*/ 2147483647 w 835"/>
                <a:gd name="T97" fmla="*/ 2147483647 h 646"/>
                <a:gd name="T98" fmla="*/ 2147483647 w 835"/>
                <a:gd name="T99" fmla="*/ 2147483647 h 646"/>
                <a:gd name="T100" fmla="*/ 2147483647 w 835"/>
                <a:gd name="T101" fmla="*/ 2147483647 h 646"/>
                <a:gd name="T102" fmla="*/ 2147483647 w 835"/>
                <a:gd name="T103" fmla="*/ 2147483647 h 646"/>
                <a:gd name="T104" fmla="*/ 2147483647 w 835"/>
                <a:gd name="T105" fmla="*/ 2147483647 h 646"/>
                <a:gd name="T106" fmla="*/ 2147483647 w 835"/>
                <a:gd name="T107" fmla="*/ 2147483647 h 64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35"/>
                <a:gd name="T163" fmla="*/ 0 h 646"/>
                <a:gd name="T164" fmla="*/ 835 w 835"/>
                <a:gd name="T165" fmla="*/ 646 h 64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35" h="646">
                  <a:moveTo>
                    <a:pt x="260" y="609"/>
                  </a:moveTo>
                  <a:cubicBezTo>
                    <a:pt x="233" y="609"/>
                    <a:pt x="174" y="629"/>
                    <a:pt x="137" y="622"/>
                  </a:cubicBezTo>
                  <a:cubicBezTo>
                    <a:pt x="100" y="615"/>
                    <a:pt x="61" y="599"/>
                    <a:pt x="38" y="571"/>
                  </a:cubicBezTo>
                  <a:cubicBezTo>
                    <a:pt x="16" y="543"/>
                    <a:pt x="2" y="491"/>
                    <a:pt x="1" y="455"/>
                  </a:cubicBezTo>
                  <a:cubicBezTo>
                    <a:pt x="0" y="420"/>
                    <a:pt x="19" y="380"/>
                    <a:pt x="32" y="360"/>
                  </a:cubicBezTo>
                  <a:cubicBezTo>
                    <a:pt x="45" y="339"/>
                    <a:pt x="69" y="337"/>
                    <a:pt x="79" y="330"/>
                  </a:cubicBezTo>
                  <a:cubicBezTo>
                    <a:pt x="90" y="323"/>
                    <a:pt x="93" y="323"/>
                    <a:pt x="97" y="318"/>
                  </a:cubicBezTo>
                  <a:cubicBezTo>
                    <a:pt x="102" y="314"/>
                    <a:pt x="102" y="309"/>
                    <a:pt x="102" y="299"/>
                  </a:cubicBezTo>
                  <a:cubicBezTo>
                    <a:pt x="102" y="289"/>
                    <a:pt x="97" y="275"/>
                    <a:pt x="96" y="261"/>
                  </a:cubicBezTo>
                  <a:cubicBezTo>
                    <a:pt x="95" y="247"/>
                    <a:pt x="91" y="231"/>
                    <a:pt x="96" y="216"/>
                  </a:cubicBezTo>
                  <a:cubicBezTo>
                    <a:pt x="101" y="201"/>
                    <a:pt x="113" y="183"/>
                    <a:pt x="127" y="172"/>
                  </a:cubicBezTo>
                  <a:cubicBezTo>
                    <a:pt x="141" y="160"/>
                    <a:pt x="163" y="151"/>
                    <a:pt x="181" y="145"/>
                  </a:cubicBezTo>
                  <a:cubicBezTo>
                    <a:pt x="199" y="139"/>
                    <a:pt x="222" y="139"/>
                    <a:pt x="235" y="137"/>
                  </a:cubicBezTo>
                  <a:cubicBezTo>
                    <a:pt x="248" y="134"/>
                    <a:pt x="254" y="135"/>
                    <a:pt x="258" y="129"/>
                  </a:cubicBezTo>
                  <a:cubicBezTo>
                    <a:pt x="262" y="122"/>
                    <a:pt x="257" y="106"/>
                    <a:pt x="261" y="96"/>
                  </a:cubicBezTo>
                  <a:cubicBezTo>
                    <a:pt x="265" y="85"/>
                    <a:pt x="274" y="71"/>
                    <a:pt x="284" y="63"/>
                  </a:cubicBezTo>
                  <a:cubicBezTo>
                    <a:pt x="294" y="54"/>
                    <a:pt x="307" y="50"/>
                    <a:pt x="320" y="46"/>
                  </a:cubicBezTo>
                  <a:cubicBezTo>
                    <a:pt x="333" y="43"/>
                    <a:pt x="354" y="43"/>
                    <a:pt x="364" y="43"/>
                  </a:cubicBezTo>
                  <a:cubicBezTo>
                    <a:pt x="375" y="43"/>
                    <a:pt x="378" y="47"/>
                    <a:pt x="382" y="46"/>
                  </a:cubicBezTo>
                  <a:cubicBezTo>
                    <a:pt x="386" y="45"/>
                    <a:pt x="383" y="41"/>
                    <a:pt x="387" y="36"/>
                  </a:cubicBezTo>
                  <a:cubicBezTo>
                    <a:pt x="391" y="31"/>
                    <a:pt x="399" y="21"/>
                    <a:pt x="408" y="15"/>
                  </a:cubicBezTo>
                  <a:cubicBezTo>
                    <a:pt x="418" y="9"/>
                    <a:pt x="429" y="5"/>
                    <a:pt x="445" y="3"/>
                  </a:cubicBezTo>
                  <a:cubicBezTo>
                    <a:pt x="460" y="2"/>
                    <a:pt x="485" y="0"/>
                    <a:pt x="502" y="3"/>
                  </a:cubicBezTo>
                  <a:cubicBezTo>
                    <a:pt x="518" y="7"/>
                    <a:pt x="530" y="14"/>
                    <a:pt x="543" y="21"/>
                  </a:cubicBezTo>
                  <a:cubicBezTo>
                    <a:pt x="556" y="29"/>
                    <a:pt x="573" y="38"/>
                    <a:pt x="582" y="50"/>
                  </a:cubicBezTo>
                  <a:cubicBezTo>
                    <a:pt x="591" y="61"/>
                    <a:pt x="595" y="80"/>
                    <a:pt x="598" y="91"/>
                  </a:cubicBezTo>
                  <a:cubicBezTo>
                    <a:pt x="602" y="101"/>
                    <a:pt x="597" y="109"/>
                    <a:pt x="602" y="112"/>
                  </a:cubicBezTo>
                  <a:cubicBezTo>
                    <a:pt x="607" y="116"/>
                    <a:pt x="617" y="109"/>
                    <a:pt x="628" y="111"/>
                  </a:cubicBezTo>
                  <a:cubicBezTo>
                    <a:pt x="639" y="112"/>
                    <a:pt x="652" y="115"/>
                    <a:pt x="666" y="124"/>
                  </a:cubicBezTo>
                  <a:cubicBezTo>
                    <a:pt x="679" y="133"/>
                    <a:pt x="695" y="150"/>
                    <a:pt x="706" y="165"/>
                  </a:cubicBezTo>
                  <a:cubicBezTo>
                    <a:pt x="718" y="180"/>
                    <a:pt x="730" y="198"/>
                    <a:pt x="736" y="215"/>
                  </a:cubicBezTo>
                  <a:cubicBezTo>
                    <a:pt x="742" y="231"/>
                    <a:pt x="744" y="252"/>
                    <a:pt x="741" y="267"/>
                  </a:cubicBezTo>
                  <a:cubicBezTo>
                    <a:pt x="738" y="283"/>
                    <a:pt x="715" y="300"/>
                    <a:pt x="715" y="309"/>
                  </a:cubicBezTo>
                  <a:cubicBezTo>
                    <a:pt x="715" y="317"/>
                    <a:pt x="730" y="311"/>
                    <a:pt x="742" y="317"/>
                  </a:cubicBezTo>
                  <a:cubicBezTo>
                    <a:pt x="755" y="323"/>
                    <a:pt x="775" y="332"/>
                    <a:pt x="788" y="342"/>
                  </a:cubicBezTo>
                  <a:cubicBezTo>
                    <a:pt x="801" y="351"/>
                    <a:pt x="815" y="365"/>
                    <a:pt x="823" y="378"/>
                  </a:cubicBezTo>
                  <a:cubicBezTo>
                    <a:pt x="830" y="391"/>
                    <a:pt x="835" y="403"/>
                    <a:pt x="833" y="422"/>
                  </a:cubicBezTo>
                  <a:cubicBezTo>
                    <a:pt x="830" y="442"/>
                    <a:pt x="816" y="479"/>
                    <a:pt x="808" y="495"/>
                  </a:cubicBezTo>
                  <a:cubicBezTo>
                    <a:pt x="800" y="511"/>
                    <a:pt x="794" y="513"/>
                    <a:pt x="785" y="519"/>
                  </a:cubicBezTo>
                  <a:cubicBezTo>
                    <a:pt x="776" y="525"/>
                    <a:pt x="761" y="527"/>
                    <a:pt x="752" y="531"/>
                  </a:cubicBezTo>
                  <a:cubicBezTo>
                    <a:pt x="743" y="535"/>
                    <a:pt x="735" y="536"/>
                    <a:pt x="728" y="541"/>
                  </a:cubicBezTo>
                  <a:cubicBezTo>
                    <a:pt x="720" y="546"/>
                    <a:pt x="717" y="554"/>
                    <a:pt x="710" y="563"/>
                  </a:cubicBezTo>
                  <a:cubicBezTo>
                    <a:pt x="702" y="572"/>
                    <a:pt x="695" y="585"/>
                    <a:pt x="685" y="594"/>
                  </a:cubicBezTo>
                  <a:cubicBezTo>
                    <a:pt x="675" y="603"/>
                    <a:pt x="666" y="611"/>
                    <a:pt x="651" y="615"/>
                  </a:cubicBezTo>
                  <a:cubicBezTo>
                    <a:pt x="635" y="620"/>
                    <a:pt x="607" y="620"/>
                    <a:pt x="590" y="617"/>
                  </a:cubicBezTo>
                  <a:cubicBezTo>
                    <a:pt x="573" y="615"/>
                    <a:pt x="557" y="606"/>
                    <a:pt x="548" y="601"/>
                  </a:cubicBezTo>
                  <a:cubicBezTo>
                    <a:pt x="538" y="596"/>
                    <a:pt x="538" y="589"/>
                    <a:pt x="533" y="586"/>
                  </a:cubicBezTo>
                  <a:cubicBezTo>
                    <a:pt x="528" y="582"/>
                    <a:pt x="523" y="581"/>
                    <a:pt x="520" y="582"/>
                  </a:cubicBezTo>
                  <a:cubicBezTo>
                    <a:pt x="517" y="584"/>
                    <a:pt x="521" y="587"/>
                    <a:pt x="513" y="594"/>
                  </a:cubicBezTo>
                  <a:cubicBezTo>
                    <a:pt x="506" y="601"/>
                    <a:pt x="494" y="612"/>
                    <a:pt x="477" y="620"/>
                  </a:cubicBezTo>
                  <a:cubicBezTo>
                    <a:pt x="460" y="629"/>
                    <a:pt x="431" y="641"/>
                    <a:pt x="408" y="644"/>
                  </a:cubicBezTo>
                  <a:cubicBezTo>
                    <a:pt x="386" y="646"/>
                    <a:pt x="361" y="641"/>
                    <a:pt x="341" y="637"/>
                  </a:cubicBezTo>
                  <a:cubicBezTo>
                    <a:pt x="322" y="633"/>
                    <a:pt x="305" y="625"/>
                    <a:pt x="292" y="620"/>
                  </a:cubicBezTo>
                  <a:cubicBezTo>
                    <a:pt x="280" y="616"/>
                    <a:pt x="286" y="609"/>
                    <a:pt x="260" y="609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E0CDA8"/>
                </a:gs>
              </a:gsLst>
              <a:path path="rect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>
              <a:prstShdw prst="shdw17" dist="17961" dir="2700000">
                <a:srgbClr val="867B65"/>
              </a:prstShdw>
            </a:effectLst>
          </p:spPr>
          <p:txBody>
            <a:bodyPr wrap="none" lIns="100544" tIns="50272" rIns="100544" bIns="50272" anchor="ctr"/>
            <a:lstStyle/>
            <a:p>
              <a:pPr algn="ctr"/>
              <a:endParaRPr lang="en-US" sz="1200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02" name="Rectangle 72"/>
            <p:cNvSpPr>
              <a:spLocks noChangeArrowheads="1"/>
            </p:cNvSpPr>
            <p:nvPr/>
          </p:nvSpPr>
          <p:spPr bwMode="auto">
            <a:xfrm>
              <a:off x="3456564" y="3265112"/>
              <a:ext cx="733222" cy="52861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lIns="100512" tIns="50256" rIns="100512" bIns="50256" anchor="ctr"/>
            <a:lstStyle/>
            <a:p>
              <a:pPr algn="ctr">
                <a:lnSpc>
                  <a:spcPct val="85000"/>
                </a:lnSpc>
              </a:pPr>
              <a:r>
                <a:rPr lang="en-US" sz="1300" dirty="0">
                  <a:solidFill>
                    <a:srgbClr val="000000"/>
                  </a:solidFill>
                  <a:latin typeface="Calibri"/>
                  <a:cs typeface="Arial" pitchFamily="34" charset="0"/>
                </a:rPr>
                <a:t>PSN </a:t>
              </a:r>
            </a:p>
            <a:p>
              <a:pPr algn="ctr">
                <a:lnSpc>
                  <a:spcPct val="85000"/>
                </a:lnSpc>
              </a:pPr>
              <a:r>
                <a:rPr lang="en-US" sz="1300" dirty="0">
                  <a:solidFill>
                    <a:srgbClr val="000000"/>
                  </a:solidFill>
                  <a:latin typeface="Calibri"/>
                  <a:cs typeface="Arial" pitchFamily="34" charset="0"/>
                </a:rPr>
                <a:t>Access</a:t>
              </a:r>
            </a:p>
            <a:p>
              <a:pPr algn="ctr">
                <a:lnSpc>
                  <a:spcPct val="85000"/>
                </a:lnSpc>
              </a:pPr>
              <a:r>
                <a:rPr lang="en-US" sz="1300" dirty="0">
                  <a:solidFill>
                    <a:srgbClr val="000000"/>
                  </a:solidFill>
                  <a:latin typeface="Calibri"/>
                  <a:cs typeface="Arial" pitchFamily="34" charset="0"/>
                </a:rPr>
                <a:t>Network</a:t>
              </a:r>
            </a:p>
          </p:txBody>
        </p:sp>
        <p:sp>
          <p:nvSpPr>
            <p:cNvPr id="103" name="Rectangle 90"/>
            <p:cNvSpPr>
              <a:spLocks noChangeArrowheads="1"/>
            </p:cNvSpPr>
            <p:nvPr/>
          </p:nvSpPr>
          <p:spPr bwMode="auto">
            <a:xfrm>
              <a:off x="1823922" y="3051500"/>
              <a:ext cx="912485" cy="22791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lIns="100512" tIns="50256" rIns="100512" bIns="50256" anchor="ctr"/>
            <a:lstStyle/>
            <a:p>
              <a:pPr algn="ctr"/>
              <a:r>
                <a:rPr lang="en-US" sz="1100" dirty="0" smtClean="0">
                  <a:solidFill>
                    <a:srgbClr val="000000"/>
                  </a:solidFill>
                  <a:latin typeface="Calibri"/>
                  <a:cs typeface="Arial" pitchFamily="34" charset="0"/>
                </a:rPr>
                <a:t>ETX-5300*/</a:t>
              </a:r>
            </a:p>
            <a:p>
              <a:pPr algn="ctr"/>
              <a:r>
                <a:rPr lang="en-US" sz="1100" dirty="0" smtClean="0">
                  <a:solidFill>
                    <a:srgbClr val="000000"/>
                  </a:solidFill>
                  <a:latin typeface="Calibri"/>
                  <a:cs typeface="Arial" pitchFamily="34" charset="0"/>
                </a:rPr>
                <a:t>Gmux-2000</a:t>
              </a:r>
              <a:endParaRPr lang="en-US" sz="1100" dirty="0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</p:txBody>
        </p:sp>
        <p:pic>
          <p:nvPicPr>
            <p:cNvPr id="104" name="Picture 16" descr="nodeb-l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953024" y="1797444"/>
              <a:ext cx="257436" cy="539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5" name="Rectangle 90"/>
            <p:cNvSpPr>
              <a:spLocks noChangeArrowheads="1"/>
            </p:cNvSpPr>
            <p:nvPr/>
          </p:nvSpPr>
          <p:spPr bwMode="auto">
            <a:xfrm>
              <a:off x="315767" y="2808819"/>
              <a:ext cx="589004" cy="22671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lIns="100512" tIns="50256" rIns="100512" bIns="50256" anchor="ctr"/>
            <a:lstStyle/>
            <a:p>
              <a:pPr algn="ctr"/>
              <a:r>
                <a:rPr lang="en-US" sz="1000" dirty="0">
                  <a:solidFill>
                    <a:srgbClr val="000000"/>
                  </a:solidFill>
                  <a:latin typeface="Calibri"/>
                  <a:cs typeface="Arial" pitchFamily="34" charset="0"/>
                </a:rPr>
                <a:t>RNC</a:t>
              </a:r>
            </a:p>
          </p:txBody>
        </p:sp>
        <p:sp>
          <p:nvSpPr>
            <p:cNvPr id="106" name="Rectangle 90"/>
            <p:cNvSpPr>
              <a:spLocks noChangeArrowheads="1"/>
            </p:cNvSpPr>
            <p:nvPr/>
          </p:nvSpPr>
          <p:spPr bwMode="auto">
            <a:xfrm>
              <a:off x="315767" y="3375574"/>
              <a:ext cx="589004" cy="22791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lIns="100512" tIns="50256" rIns="100512" bIns="50256" anchor="ctr"/>
            <a:lstStyle/>
            <a:p>
              <a:pPr algn="ctr"/>
              <a:r>
                <a:rPr lang="en-US" sz="1000" dirty="0">
                  <a:solidFill>
                    <a:srgbClr val="000000"/>
                  </a:solidFill>
                  <a:latin typeface="Calibri"/>
                  <a:cs typeface="Arial" pitchFamily="34" charset="0"/>
                </a:rPr>
                <a:t>BSC</a:t>
              </a:r>
            </a:p>
          </p:txBody>
        </p:sp>
        <p:sp>
          <p:nvSpPr>
            <p:cNvPr id="107" name="Freeform 70"/>
            <p:cNvSpPr>
              <a:spLocks/>
            </p:cNvSpPr>
            <p:nvPr/>
          </p:nvSpPr>
          <p:spPr bwMode="auto">
            <a:xfrm>
              <a:off x="5083060" y="2148194"/>
              <a:ext cx="1155816" cy="736446"/>
            </a:xfrm>
            <a:custGeom>
              <a:avLst/>
              <a:gdLst>
                <a:gd name="T0" fmla="*/ 0 w 564"/>
                <a:gd name="T1" fmla="*/ 2147483647 h 301"/>
                <a:gd name="T2" fmla="*/ 2147483647 w 564"/>
                <a:gd name="T3" fmla="*/ 2147483647 h 301"/>
                <a:gd name="T4" fmla="*/ 2147483647 w 564"/>
                <a:gd name="T5" fmla="*/ 0 h 301"/>
                <a:gd name="T6" fmla="*/ 2147483647 w 564"/>
                <a:gd name="T7" fmla="*/ 0 h 3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4"/>
                <a:gd name="T13" fmla="*/ 0 h 301"/>
                <a:gd name="T14" fmla="*/ 564 w 564"/>
                <a:gd name="T15" fmla="*/ 301 h 3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4" h="301">
                  <a:moveTo>
                    <a:pt x="0" y="301"/>
                  </a:moveTo>
                  <a:lnTo>
                    <a:pt x="295" y="301"/>
                  </a:lnTo>
                  <a:lnTo>
                    <a:pt x="295" y="0"/>
                  </a:lnTo>
                  <a:lnTo>
                    <a:pt x="564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100544" tIns="50272" rIns="100544" bIns="50272" anchor="ctr"/>
            <a:lstStyle/>
            <a:p>
              <a:pPr algn="ctr"/>
              <a:endParaRPr lang="en-US" sz="1200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08" name="Text Box 19"/>
            <p:cNvSpPr txBox="1">
              <a:spLocks noChangeArrowheads="1"/>
            </p:cNvSpPr>
            <p:nvPr/>
          </p:nvSpPr>
          <p:spPr bwMode="auto">
            <a:xfrm>
              <a:off x="5459259" y="2868919"/>
              <a:ext cx="438902" cy="21903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900" dirty="0" smtClean="0">
                  <a:solidFill>
                    <a:srgbClr val="000000"/>
                  </a:solidFill>
                  <a:latin typeface="Calibri"/>
                  <a:cs typeface="Arial" pitchFamily="34" charset="0"/>
                  <a:sym typeface="Symbol" pitchFamily="18" charset="2"/>
                </a:rPr>
                <a:t>VDSL</a:t>
              </a:r>
              <a:endParaRPr lang="en-US" sz="900" dirty="0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09" name="Text Box 31"/>
            <p:cNvSpPr txBox="1">
              <a:spLocks noChangeArrowheads="1"/>
            </p:cNvSpPr>
            <p:nvPr/>
          </p:nvSpPr>
          <p:spPr bwMode="auto">
            <a:xfrm>
              <a:off x="7418282" y="3866093"/>
              <a:ext cx="691439" cy="1897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00534" tIns="50267" rIns="100534" bIns="50267" anchor="ctr"/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Calibri"/>
                  <a:cs typeface="Arial" pitchFamily="34" charset="0"/>
                </a:rPr>
                <a:t>Node B/</a:t>
              </a:r>
              <a:r>
                <a:rPr lang="en-US" sz="1000" dirty="0" err="1" smtClean="0">
                  <a:solidFill>
                    <a:srgbClr val="000000"/>
                  </a:solidFill>
                  <a:latin typeface="Calibri"/>
                  <a:cs typeface="Arial" pitchFamily="34" charset="0"/>
                </a:rPr>
                <a:t>eNB</a:t>
              </a:r>
              <a:endParaRPr lang="en-US" sz="1000" dirty="0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10" name="Rectangle 90"/>
            <p:cNvSpPr>
              <a:spLocks noChangeArrowheads="1"/>
            </p:cNvSpPr>
            <p:nvPr/>
          </p:nvSpPr>
          <p:spPr bwMode="auto">
            <a:xfrm>
              <a:off x="973022" y="2837882"/>
              <a:ext cx="589004" cy="22671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lIns="100512" tIns="50256" rIns="100512" bIns="50256" anchor="ctr"/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Calibri"/>
                  <a:cs typeface="Arial" pitchFamily="34" charset="0"/>
                </a:rPr>
                <a:t>Router</a:t>
              </a:r>
              <a:endParaRPr lang="en-US" sz="1000" dirty="0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11" name="Freeform 59"/>
            <p:cNvSpPr>
              <a:spLocks/>
            </p:cNvSpPr>
            <p:nvPr/>
          </p:nvSpPr>
          <p:spPr bwMode="auto">
            <a:xfrm>
              <a:off x="6712526" y="4518720"/>
              <a:ext cx="1275698" cy="632798"/>
            </a:xfrm>
            <a:custGeom>
              <a:avLst/>
              <a:gdLst>
                <a:gd name="T0" fmla="*/ 2147483647 w 3221"/>
                <a:gd name="T1" fmla="*/ 0 h 802"/>
                <a:gd name="T2" fmla="*/ 0 w 3221"/>
                <a:gd name="T3" fmla="*/ 2147483647 h 802"/>
                <a:gd name="T4" fmla="*/ 2147483647 w 3221"/>
                <a:gd name="T5" fmla="*/ 2147483647 h 802"/>
                <a:gd name="T6" fmla="*/ 2147483647 w 3221"/>
                <a:gd name="T7" fmla="*/ 2147483647 h 802"/>
                <a:gd name="T8" fmla="*/ 2147483647 w 3221"/>
                <a:gd name="T9" fmla="*/ 2147483647 h 802"/>
                <a:gd name="T10" fmla="*/ 2147483647 w 3221"/>
                <a:gd name="T11" fmla="*/ 0 h 802"/>
                <a:gd name="T12" fmla="*/ 2147483647 w 3221"/>
                <a:gd name="T13" fmla="*/ 0 h 8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21"/>
                <a:gd name="T22" fmla="*/ 0 h 802"/>
                <a:gd name="T23" fmla="*/ 3221 w 3221"/>
                <a:gd name="T24" fmla="*/ 802 h 80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21" h="802">
                  <a:moveTo>
                    <a:pt x="806" y="0"/>
                  </a:moveTo>
                  <a:lnTo>
                    <a:pt x="0" y="399"/>
                  </a:lnTo>
                  <a:lnTo>
                    <a:pt x="806" y="802"/>
                  </a:lnTo>
                  <a:lnTo>
                    <a:pt x="2415" y="802"/>
                  </a:lnTo>
                  <a:lnTo>
                    <a:pt x="3221" y="399"/>
                  </a:lnTo>
                  <a:lnTo>
                    <a:pt x="2415" y="0"/>
                  </a:lnTo>
                  <a:lnTo>
                    <a:pt x="806" y="0"/>
                  </a:lnTo>
                  <a:close/>
                </a:path>
              </a:pathLst>
            </a:custGeom>
            <a:gradFill rotWithShape="1">
              <a:gsLst>
                <a:gs pos="0">
                  <a:srgbClr val="F6B686">
                    <a:alpha val="48000"/>
                  </a:srgbClr>
                </a:gs>
                <a:gs pos="100000">
                  <a:srgbClr val="FFF5E3"/>
                </a:gs>
              </a:gsLst>
              <a:lin ang="18900000" scaled="1"/>
            </a:gradFill>
            <a:ln w="9525" algn="ctr">
              <a:solidFill>
                <a:srgbClr val="F4A970"/>
              </a:solidFill>
              <a:miter lim="800000"/>
              <a:headEnd/>
              <a:tailEnd/>
            </a:ln>
          </p:spPr>
          <p:txBody>
            <a:bodyPr wrap="none" lIns="83069" tIns="41535" rIns="83069" bIns="41535" anchor="ctr"/>
            <a:lstStyle/>
            <a:p>
              <a:pPr algn="ctr"/>
              <a:endParaRPr lang="en-US" sz="1200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12" name="Oval 58"/>
            <p:cNvSpPr>
              <a:spLocks noChangeArrowheads="1"/>
            </p:cNvSpPr>
            <p:nvPr/>
          </p:nvSpPr>
          <p:spPr bwMode="auto">
            <a:xfrm>
              <a:off x="6514251" y="4934514"/>
              <a:ext cx="1302522" cy="1106013"/>
            </a:xfrm>
            <a:prstGeom prst="ellips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83069" tIns="41535" rIns="83069" bIns="41535" anchor="ctr"/>
            <a:lstStyle/>
            <a:p>
              <a:pPr algn="ctr"/>
              <a:endParaRPr lang="es-CO" sz="1200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13" name="Rectangle 61"/>
            <p:cNvSpPr>
              <a:spLocks noChangeArrowheads="1"/>
            </p:cNvSpPr>
            <p:nvPr/>
          </p:nvSpPr>
          <p:spPr bwMode="auto">
            <a:xfrm>
              <a:off x="6866294" y="4946352"/>
              <a:ext cx="598436" cy="16845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82167" tIns="40362" rIns="82167" bIns="40362"/>
            <a:lstStyle/>
            <a:p>
              <a:pPr algn="ctr"/>
              <a:r>
                <a:rPr lang="en-US" sz="1000" dirty="0" err="1" smtClean="0">
                  <a:solidFill>
                    <a:prstClr val="black"/>
                  </a:solidFill>
                  <a:latin typeface="Calibri"/>
                  <a:cs typeface="Arial" pitchFamily="34" charset="0"/>
                </a:rPr>
                <a:t>IPmux</a:t>
              </a:r>
              <a:endParaRPr lang="en-US" sz="1000" dirty="0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14" name="Rectangle 76"/>
            <p:cNvSpPr>
              <a:spLocks noChangeArrowheads="1"/>
            </p:cNvSpPr>
            <p:nvPr/>
          </p:nvSpPr>
          <p:spPr bwMode="auto">
            <a:xfrm>
              <a:off x="6697963" y="5357097"/>
              <a:ext cx="935098" cy="193940"/>
            </a:xfrm>
            <a:prstGeom prst="rect">
              <a:avLst/>
            </a:prstGeom>
            <a:noFill/>
            <a:ln w="76200" cap="rnd">
              <a:noFill/>
              <a:prstDash val="sysDot"/>
              <a:miter lim="800000"/>
              <a:headEnd/>
              <a:tailEnd/>
            </a:ln>
          </p:spPr>
          <p:txBody>
            <a:bodyPr lIns="83069" tIns="41535" rIns="83069" bIns="41535" anchor="ctr"/>
            <a:lstStyle/>
            <a:p>
              <a:pPr algn="ctr" eaLnBrk="0" hangingPunct="0"/>
              <a:r>
                <a:rPr lang="en-US" sz="1300" dirty="0">
                  <a:solidFill>
                    <a:prstClr val="black"/>
                  </a:solidFill>
                  <a:latin typeface="Calibri"/>
                  <a:cs typeface="Arial" pitchFamily="34" charset="0"/>
                </a:rPr>
                <a:t>GbE Ring</a:t>
              </a:r>
            </a:p>
          </p:txBody>
        </p:sp>
        <p:pic>
          <p:nvPicPr>
            <p:cNvPr id="115" name="Picture 67" descr="rad6"/>
            <p:cNvPicPr preferRelativeResize="0"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63743" y="5397891"/>
              <a:ext cx="421518" cy="179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6" name="Rectangle 61"/>
            <p:cNvSpPr>
              <a:spLocks noChangeArrowheads="1"/>
            </p:cNvSpPr>
            <p:nvPr/>
          </p:nvSpPr>
          <p:spPr bwMode="auto">
            <a:xfrm>
              <a:off x="6086395" y="5204057"/>
              <a:ext cx="461911" cy="16845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82167" tIns="40362" rIns="82167" bIns="40362"/>
            <a:lstStyle/>
            <a:p>
              <a:pPr algn="ctr"/>
              <a:r>
                <a:rPr lang="en-US" sz="1000" dirty="0" err="1" smtClean="0">
                  <a:solidFill>
                    <a:prstClr val="black"/>
                  </a:solidFill>
                  <a:latin typeface="Calibri"/>
                  <a:cs typeface="Arial" pitchFamily="34" charset="0"/>
                </a:rPr>
                <a:t>IPmux</a:t>
              </a:r>
              <a:endParaRPr lang="en-US" sz="1000" dirty="0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17" name="Rectangle 61"/>
            <p:cNvSpPr>
              <a:spLocks noChangeArrowheads="1"/>
            </p:cNvSpPr>
            <p:nvPr/>
          </p:nvSpPr>
          <p:spPr bwMode="auto">
            <a:xfrm>
              <a:off x="7708326" y="5516376"/>
              <a:ext cx="598436" cy="16845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82167" tIns="40362" rIns="82167" bIns="40362"/>
            <a:lstStyle/>
            <a:p>
              <a:pPr algn="ctr"/>
              <a:r>
                <a:rPr lang="en-US" sz="1000" dirty="0" err="1" smtClean="0">
                  <a:solidFill>
                    <a:prstClr val="black"/>
                  </a:solidFill>
                  <a:latin typeface="Calibri"/>
                  <a:cs typeface="Arial" pitchFamily="34" charset="0"/>
                </a:rPr>
                <a:t>IPmux</a:t>
              </a:r>
              <a:endParaRPr lang="en-US" sz="1000" dirty="0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18" name="Freeform 64"/>
            <p:cNvSpPr>
              <a:spLocks/>
            </p:cNvSpPr>
            <p:nvPr/>
          </p:nvSpPr>
          <p:spPr bwMode="auto">
            <a:xfrm>
              <a:off x="7987814" y="5295573"/>
              <a:ext cx="405095" cy="131879"/>
            </a:xfrm>
            <a:custGeom>
              <a:avLst/>
              <a:gdLst>
                <a:gd name="T0" fmla="*/ 0 w 198"/>
                <a:gd name="T1" fmla="*/ 2147483647 h 162"/>
                <a:gd name="T2" fmla="*/ 0 w 198"/>
                <a:gd name="T3" fmla="*/ 0 h 162"/>
                <a:gd name="T4" fmla="*/ 2147483647 w 198"/>
                <a:gd name="T5" fmla="*/ 0 h 162"/>
                <a:gd name="T6" fmla="*/ 0 60000 65536"/>
                <a:gd name="T7" fmla="*/ 0 60000 65536"/>
                <a:gd name="T8" fmla="*/ 0 60000 65536"/>
                <a:gd name="T9" fmla="*/ 0 w 198"/>
                <a:gd name="T10" fmla="*/ 0 h 162"/>
                <a:gd name="T11" fmla="*/ 198 w 198"/>
                <a:gd name="T12" fmla="*/ 162 h 1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8" h="162">
                  <a:moveTo>
                    <a:pt x="0" y="162"/>
                  </a:moveTo>
                  <a:lnTo>
                    <a:pt x="0" y="0"/>
                  </a:lnTo>
                  <a:lnTo>
                    <a:pt x="19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83069" tIns="41535" rIns="83069" bIns="41535"/>
            <a:lstStyle/>
            <a:p>
              <a:pPr algn="ctr"/>
              <a:endParaRPr lang="en-US" sz="1200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19" name="Freeform 65"/>
            <p:cNvSpPr>
              <a:spLocks/>
            </p:cNvSpPr>
            <p:nvPr/>
          </p:nvSpPr>
          <p:spPr bwMode="auto">
            <a:xfrm>
              <a:off x="7954569" y="5268425"/>
              <a:ext cx="455135" cy="151827"/>
            </a:xfrm>
            <a:custGeom>
              <a:avLst/>
              <a:gdLst>
                <a:gd name="T0" fmla="*/ 0 w 198"/>
                <a:gd name="T1" fmla="*/ 2147483647 h 162"/>
                <a:gd name="T2" fmla="*/ 0 w 198"/>
                <a:gd name="T3" fmla="*/ 0 h 162"/>
                <a:gd name="T4" fmla="*/ 2147483647 w 198"/>
                <a:gd name="T5" fmla="*/ 0 h 162"/>
                <a:gd name="T6" fmla="*/ 0 60000 65536"/>
                <a:gd name="T7" fmla="*/ 0 60000 65536"/>
                <a:gd name="T8" fmla="*/ 0 60000 65536"/>
                <a:gd name="T9" fmla="*/ 0 w 198"/>
                <a:gd name="T10" fmla="*/ 0 h 162"/>
                <a:gd name="T11" fmla="*/ 198 w 198"/>
                <a:gd name="T12" fmla="*/ 162 h 1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8" h="162">
                  <a:moveTo>
                    <a:pt x="0" y="162"/>
                  </a:moveTo>
                  <a:lnTo>
                    <a:pt x="0" y="0"/>
                  </a:lnTo>
                  <a:lnTo>
                    <a:pt x="19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83069" tIns="41535" rIns="83069" bIns="41535"/>
            <a:lstStyle/>
            <a:p>
              <a:pPr algn="ctr"/>
              <a:endParaRPr lang="en-US" sz="1200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20" name="Freeform 66"/>
            <p:cNvSpPr>
              <a:spLocks/>
            </p:cNvSpPr>
            <p:nvPr/>
          </p:nvSpPr>
          <p:spPr bwMode="auto">
            <a:xfrm>
              <a:off x="7921834" y="5241275"/>
              <a:ext cx="478345" cy="167342"/>
            </a:xfrm>
            <a:custGeom>
              <a:avLst/>
              <a:gdLst>
                <a:gd name="T0" fmla="*/ 0 w 198"/>
                <a:gd name="T1" fmla="*/ 2147483647 h 162"/>
                <a:gd name="T2" fmla="*/ 0 w 198"/>
                <a:gd name="T3" fmla="*/ 0 h 162"/>
                <a:gd name="T4" fmla="*/ 2147483647 w 198"/>
                <a:gd name="T5" fmla="*/ 0 h 162"/>
                <a:gd name="T6" fmla="*/ 0 60000 65536"/>
                <a:gd name="T7" fmla="*/ 0 60000 65536"/>
                <a:gd name="T8" fmla="*/ 0 60000 65536"/>
                <a:gd name="T9" fmla="*/ 0 w 198"/>
                <a:gd name="T10" fmla="*/ 0 h 162"/>
                <a:gd name="T11" fmla="*/ 198 w 198"/>
                <a:gd name="T12" fmla="*/ 162 h 1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8" h="162">
                  <a:moveTo>
                    <a:pt x="0" y="162"/>
                  </a:moveTo>
                  <a:lnTo>
                    <a:pt x="0" y="0"/>
                  </a:lnTo>
                  <a:lnTo>
                    <a:pt x="19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83069" tIns="41535" rIns="83069" bIns="41535"/>
            <a:lstStyle/>
            <a:p>
              <a:pPr algn="ctr"/>
              <a:endParaRPr lang="en-US" sz="1200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  <p:pic>
          <p:nvPicPr>
            <p:cNvPr id="121" name="Picture 67" descr="rad6"/>
            <p:cNvPicPr preferRelativeResize="0"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727178" y="5397891"/>
              <a:ext cx="421518" cy="179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" name="Rectangle 61"/>
            <p:cNvSpPr>
              <a:spLocks noChangeArrowheads="1"/>
            </p:cNvSpPr>
            <p:nvPr/>
          </p:nvSpPr>
          <p:spPr bwMode="auto">
            <a:xfrm>
              <a:off x="6866294" y="5765609"/>
              <a:ext cx="598436" cy="16845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82167" tIns="40362" rIns="82167" bIns="40362"/>
            <a:lstStyle/>
            <a:p>
              <a:pPr algn="ctr"/>
              <a:r>
                <a:rPr lang="en-US" sz="1000" dirty="0" err="1" smtClean="0">
                  <a:solidFill>
                    <a:prstClr val="black"/>
                  </a:solidFill>
                  <a:latin typeface="Calibri"/>
                  <a:cs typeface="Arial" pitchFamily="34" charset="0"/>
                </a:rPr>
                <a:t>IPmux</a:t>
              </a:r>
              <a:endParaRPr lang="en-US" sz="1000" dirty="0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23" name="Rectangle 62"/>
            <p:cNvSpPr>
              <a:spLocks noChangeArrowheads="1"/>
            </p:cNvSpPr>
            <p:nvPr/>
          </p:nvSpPr>
          <p:spPr bwMode="auto">
            <a:xfrm>
              <a:off x="6904753" y="6166608"/>
              <a:ext cx="606761" cy="165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algn="ctr"/>
              <a:r>
                <a:rPr lang="en-US" sz="900" dirty="0" smtClean="0">
                  <a:solidFill>
                    <a:prstClr val="black"/>
                  </a:solidFill>
                  <a:latin typeface="Calibri"/>
                  <a:cs typeface="Arial" pitchFamily="34" charset="0"/>
                </a:rPr>
                <a:t>E1/T1+ETH</a:t>
              </a:r>
              <a:endParaRPr lang="en-US" sz="900" dirty="0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24" name="Rectangle 62"/>
            <p:cNvSpPr>
              <a:spLocks noChangeArrowheads="1"/>
            </p:cNvSpPr>
            <p:nvPr/>
          </p:nvSpPr>
          <p:spPr bwMode="auto">
            <a:xfrm>
              <a:off x="7814399" y="5100890"/>
              <a:ext cx="514350" cy="135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algn="ctr"/>
              <a:r>
                <a:rPr lang="en-US" sz="900" dirty="0" smtClean="0">
                  <a:solidFill>
                    <a:prstClr val="black"/>
                  </a:solidFill>
                  <a:latin typeface="Calibri"/>
                  <a:cs typeface="Arial" pitchFamily="34" charset="0"/>
                </a:rPr>
                <a:t>E1/T1+ETH</a:t>
              </a:r>
              <a:endParaRPr lang="en-US" sz="900" dirty="0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  <p:pic>
          <p:nvPicPr>
            <p:cNvPr id="125" name="Picture 67" descr="rad6"/>
            <p:cNvPicPr preferRelativeResize="0"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954753" y="5957527"/>
              <a:ext cx="421518" cy="179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6" name="Freeform 64"/>
            <p:cNvSpPr>
              <a:spLocks/>
            </p:cNvSpPr>
            <p:nvPr/>
          </p:nvSpPr>
          <p:spPr bwMode="auto">
            <a:xfrm>
              <a:off x="7208476" y="4757940"/>
              <a:ext cx="405095" cy="131879"/>
            </a:xfrm>
            <a:custGeom>
              <a:avLst/>
              <a:gdLst>
                <a:gd name="T0" fmla="*/ 0 w 198"/>
                <a:gd name="T1" fmla="*/ 2147483647 h 162"/>
                <a:gd name="T2" fmla="*/ 0 w 198"/>
                <a:gd name="T3" fmla="*/ 0 h 162"/>
                <a:gd name="T4" fmla="*/ 2147483647 w 198"/>
                <a:gd name="T5" fmla="*/ 0 h 162"/>
                <a:gd name="T6" fmla="*/ 0 60000 65536"/>
                <a:gd name="T7" fmla="*/ 0 60000 65536"/>
                <a:gd name="T8" fmla="*/ 0 60000 65536"/>
                <a:gd name="T9" fmla="*/ 0 w 198"/>
                <a:gd name="T10" fmla="*/ 0 h 162"/>
                <a:gd name="T11" fmla="*/ 198 w 198"/>
                <a:gd name="T12" fmla="*/ 162 h 1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8" h="162">
                  <a:moveTo>
                    <a:pt x="0" y="162"/>
                  </a:moveTo>
                  <a:lnTo>
                    <a:pt x="0" y="0"/>
                  </a:lnTo>
                  <a:lnTo>
                    <a:pt x="19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83069" tIns="41535" rIns="83069" bIns="41535"/>
            <a:lstStyle/>
            <a:p>
              <a:pPr algn="ctr"/>
              <a:endParaRPr lang="en-US" sz="1200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27" name="Freeform 65"/>
            <p:cNvSpPr>
              <a:spLocks/>
            </p:cNvSpPr>
            <p:nvPr/>
          </p:nvSpPr>
          <p:spPr bwMode="auto">
            <a:xfrm>
              <a:off x="7175231" y="4726220"/>
              <a:ext cx="453423" cy="161164"/>
            </a:xfrm>
            <a:custGeom>
              <a:avLst/>
              <a:gdLst>
                <a:gd name="T0" fmla="*/ 0 w 198"/>
                <a:gd name="T1" fmla="*/ 2147483647 h 162"/>
                <a:gd name="T2" fmla="*/ 0 w 198"/>
                <a:gd name="T3" fmla="*/ 0 h 162"/>
                <a:gd name="T4" fmla="*/ 2147483647 w 198"/>
                <a:gd name="T5" fmla="*/ 0 h 162"/>
                <a:gd name="T6" fmla="*/ 0 60000 65536"/>
                <a:gd name="T7" fmla="*/ 0 60000 65536"/>
                <a:gd name="T8" fmla="*/ 0 60000 65536"/>
                <a:gd name="T9" fmla="*/ 0 w 198"/>
                <a:gd name="T10" fmla="*/ 0 h 162"/>
                <a:gd name="T11" fmla="*/ 198 w 198"/>
                <a:gd name="T12" fmla="*/ 162 h 1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8" h="162">
                  <a:moveTo>
                    <a:pt x="0" y="162"/>
                  </a:moveTo>
                  <a:lnTo>
                    <a:pt x="0" y="0"/>
                  </a:lnTo>
                  <a:lnTo>
                    <a:pt x="19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83069" tIns="41535" rIns="83069" bIns="41535"/>
            <a:lstStyle/>
            <a:p>
              <a:pPr algn="ctr"/>
              <a:endParaRPr lang="en-US" sz="1200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28" name="Freeform 66"/>
            <p:cNvSpPr>
              <a:spLocks/>
            </p:cNvSpPr>
            <p:nvPr/>
          </p:nvSpPr>
          <p:spPr bwMode="auto">
            <a:xfrm>
              <a:off x="7142496" y="4697644"/>
              <a:ext cx="483777" cy="182864"/>
            </a:xfrm>
            <a:custGeom>
              <a:avLst/>
              <a:gdLst>
                <a:gd name="T0" fmla="*/ 0 w 198"/>
                <a:gd name="T1" fmla="*/ 2147483647 h 162"/>
                <a:gd name="T2" fmla="*/ 0 w 198"/>
                <a:gd name="T3" fmla="*/ 0 h 162"/>
                <a:gd name="T4" fmla="*/ 2147483647 w 198"/>
                <a:gd name="T5" fmla="*/ 0 h 162"/>
                <a:gd name="T6" fmla="*/ 0 60000 65536"/>
                <a:gd name="T7" fmla="*/ 0 60000 65536"/>
                <a:gd name="T8" fmla="*/ 0 60000 65536"/>
                <a:gd name="T9" fmla="*/ 0 w 198"/>
                <a:gd name="T10" fmla="*/ 0 h 162"/>
                <a:gd name="T11" fmla="*/ 198 w 198"/>
                <a:gd name="T12" fmla="*/ 162 h 1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8" h="162">
                  <a:moveTo>
                    <a:pt x="0" y="162"/>
                  </a:moveTo>
                  <a:lnTo>
                    <a:pt x="0" y="0"/>
                  </a:lnTo>
                  <a:lnTo>
                    <a:pt x="19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83069" tIns="41535" rIns="83069" bIns="41535"/>
            <a:lstStyle/>
            <a:p>
              <a:pPr algn="ctr"/>
              <a:endParaRPr lang="en-US" sz="1200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29" name="Rectangle 62"/>
            <p:cNvSpPr>
              <a:spLocks noChangeArrowheads="1"/>
            </p:cNvSpPr>
            <p:nvPr/>
          </p:nvSpPr>
          <p:spPr bwMode="auto">
            <a:xfrm>
              <a:off x="6990011" y="4564296"/>
              <a:ext cx="548157" cy="127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algn="ctr"/>
              <a:r>
                <a:rPr lang="en-US" sz="900" dirty="0" smtClean="0">
                  <a:solidFill>
                    <a:prstClr val="black"/>
                  </a:solidFill>
                  <a:latin typeface="Calibri"/>
                  <a:cs typeface="Arial" pitchFamily="34" charset="0"/>
                </a:rPr>
                <a:t>E1/T1+ETH</a:t>
              </a:r>
              <a:endParaRPr lang="en-US" sz="900" dirty="0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  <p:pic>
          <p:nvPicPr>
            <p:cNvPr id="130" name="Picture 67" descr="rad6"/>
            <p:cNvPicPr preferRelativeResize="0"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954753" y="4825557"/>
              <a:ext cx="421518" cy="179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1" name="Text Box 33"/>
            <p:cNvSpPr txBox="1">
              <a:spLocks noChangeArrowheads="1"/>
            </p:cNvSpPr>
            <p:nvPr/>
          </p:nvSpPr>
          <p:spPr bwMode="auto">
            <a:xfrm>
              <a:off x="6344044" y="2787535"/>
              <a:ext cx="497352" cy="113359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Calibri"/>
                  <a:cs typeface="Arial" pitchFamily="34" charset="0"/>
                  <a:sym typeface="Symbol" pitchFamily="18" charset="2"/>
                </a:rPr>
                <a:t>LA-210</a:t>
              </a:r>
              <a:endParaRPr lang="en-US" sz="1000" dirty="0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32" name="Text Box 91"/>
            <p:cNvSpPr txBox="1">
              <a:spLocks noChangeArrowheads="1"/>
            </p:cNvSpPr>
            <p:nvPr/>
          </p:nvSpPr>
          <p:spPr bwMode="auto">
            <a:xfrm>
              <a:off x="6218022" y="1770699"/>
              <a:ext cx="749396" cy="262515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Calibri"/>
                  <a:cs typeface="Arial" pitchFamily="34" charset="0"/>
                  <a:sym typeface="Symbol" pitchFamily="18" charset="2"/>
                </a:rPr>
                <a:t>ACE-3105/3220</a:t>
              </a:r>
              <a:endParaRPr lang="en-US" sz="1000" dirty="0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</p:txBody>
        </p:sp>
        <p:grpSp>
          <p:nvGrpSpPr>
            <p:cNvPr id="5" name="Group 167"/>
            <p:cNvGrpSpPr/>
            <p:nvPr/>
          </p:nvGrpSpPr>
          <p:grpSpPr>
            <a:xfrm>
              <a:off x="5122152" y="2005962"/>
              <a:ext cx="1310095" cy="835822"/>
              <a:chOff x="5190459" y="1783606"/>
              <a:chExt cx="1310095" cy="777978"/>
            </a:xfrm>
          </p:grpSpPr>
          <p:sp>
            <p:nvSpPr>
              <p:cNvPr id="167" name="Freeform 20"/>
              <p:cNvSpPr>
                <a:spLocks/>
              </p:cNvSpPr>
              <p:nvPr/>
            </p:nvSpPr>
            <p:spPr bwMode="auto">
              <a:xfrm>
                <a:off x="5190459" y="1873415"/>
                <a:ext cx="1310095" cy="688169"/>
              </a:xfrm>
              <a:custGeom>
                <a:avLst/>
                <a:gdLst>
                  <a:gd name="T0" fmla="*/ 2147483647 w 636"/>
                  <a:gd name="T1" fmla="*/ 0 h 526"/>
                  <a:gd name="T2" fmla="*/ 2147483647 w 636"/>
                  <a:gd name="T3" fmla="*/ 0 h 526"/>
                  <a:gd name="T4" fmla="*/ 2147483647 w 636"/>
                  <a:gd name="T5" fmla="*/ 2147483647 h 526"/>
                  <a:gd name="T6" fmla="*/ 0 w 636"/>
                  <a:gd name="T7" fmla="*/ 2147483647 h 5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6"/>
                  <a:gd name="T13" fmla="*/ 0 h 526"/>
                  <a:gd name="T14" fmla="*/ 636 w 636"/>
                  <a:gd name="T15" fmla="*/ 526 h 5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6" h="526">
                    <a:moveTo>
                      <a:pt x="636" y="0"/>
                    </a:moveTo>
                    <a:lnTo>
                      <a:pt x="243" y="0"/>
                    </a:lnTo>
                    <a:lnTo>
                      <a:pt x="243" y="526"/>
                    </a:lnTo>
                    <a:lnTo>
                      <a:pt x="0" y="526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00544" tIns="50272" rIns="100544" bIns="50272" anchor="ctr"/>
              <a:lstStyle/>
              <a:p>
                <a:pPr algn="ctr"/>
                <a:endParaRPr lang="en-US" sz="1200">
                  <a:solidFill>
                    <a:prstClr val="black"/>
                  </a:solidFill>
                  <a:latin typeface="Calibri"/>
                  <a:cs typeface="Arial" pitchFamily="34" charset="0"/>
                </a:endParaRPr>
              </a:p>
            </p:txBody>
          </p:sp>
          <p:sp>
            <p:nvSpPr>
              <p:cNvPr id="168" name="Freeform 21"/>
              <p:cNvSpPr>
                <a:spLocks/>
              </p:cNvSpPr>
              <p:nvPr/>
            </p:nvSpPr>
            <p:spPr bwMode="auto">
              <a:xfrm>
                <a:off x="5207981" y="1842821"/>
                <a:ext cx="1261573" cy="685800"/>
              </a:xfrm>
              <a:custGeom>
                <a:avLst/>
                <a:gdLst>
                  <a:gd name="T0" fmla="*/ 2147483647 w 658"/>
                  <a:gd name="T1" fmla="*/ 0 h 509"/>
                  <a:gd name="T2" fmla="*/ 2147483647 w 658"/>
                  <a:gd name="T3" fmla="*/ 0 h 509"/>
                  <a:gd name="T4" fmla="*/ 2147483647 w 658"/>
                  <a:gd name="T5" fmla="*/ 2147483647 h 509"/>
                  <a:gd name="T6" fmla="*/ 0 w 658"/>
                  <a:gd name="T7" fmla="*/ 2147483647 h 50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58"/>
                  <a:gd name="T13" fmla="*/ 0 h 509"/>
                  <a:gd name="T14" fmla="*/ 658 w 658"/>
                  <a:gd name="T15" fmla="*/ 509 h 50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58" h="509">
                    <a:moveTo>
                      <a:pt x="658" y="0"/>
                    </a:moveTo>
                    <a:lnTo>
                      <a:pt x="228" y="0"/>
                    </a:lnTo>
                    <a:lnTo>
                      <a:pt x="228" y="509"/>
                    </a:lnTo>
                    <a:lnTo>
                      <a:pt x="0" y="50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00544" tIns="50272" rIns="100544" bIns="50272" anchor="ctr"/>
              <a:lstStyle/>
              <a:p>
                <a:pPr algn="ctr"/>
                <a:endParaRPr lang="en-US" sz="1200">
                  <a:solidFill>
                    <a:prstClr val="black"/>
                  </a:solidFill>
                  <a:latin typeface="Calibri"/>
                  <a:cs typeface="Arial" pitchFamily="34" charset="0"/>
                </a:endParaRPr>
              </a:p>
            </p:txBody>
          </p:sp>
          <p:sp>
            <p:nvSpPr>
              <p:cNvPr id="169" name="Freeform 22"/>
              <p:cNvSpPr>
                <a:spLocks/>
              </p:cNvSpPr>
              <p:nvPr/>
            </p:nvSpPr>
            <p:spPr bwMode="auto">
              <a:xfrm>
                <a:off x="5302330" y="1812181"/>
                <a:ext cx="1167224" cy="685800"/>
              </a:xfrm>
              <a:custGeom>
                <a:avLst/>
                <a:gdLst>
                  <a:gd name="T0" fmla="*/ 2147483647 w 652"/>
                  <a:gd name="T1" fmla="*/ 0 h 507"/>
                  <a:gd name="T2" fmla="*/ 2147483647 w 652"/>
                  <a:gd name="T3" fmla="*/ 0 h 507"/>
                  <a:gd name="T4" fmla="*/ 2147483647 w 652"/>
                  <a:gd name="T5" fmla="*/ 2147483647 h 507"/>
                  <a:gd name="T6" fmla="*/ 0 w 652"/>
                  <a:gd name="T7" fmla="*/ 2147483647 h 50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52"/>
                  <a:gd name="T13" fmla="*/ 0 h 507"/>
                  <a:gd name="T14" fmla="*/ 652 w 652"/>
                  <a:gd name="T15" fmla="*/ 507 h 50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52" h="507">
                    <a:moveTo>
                      <a:pt x="652" y="0"/>
                    </a:moveTo>
                    <a:lnTo>
                      <a:pt x="168" y="0"/>
                    </a:lnTo>
                    <a:lnTo>
                      <a:pt x="168" y="507"/>
                    </a:lnTo>
                    <a:lnTo>
                      <a:pt x="0" y="507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00544" tIns="50272" rIns="100544" bIns="50272" anchor="ctr"/>
              <a:lstStyle/>
              <a:p>
                <a:pPr algn="ctr"/>
                <a:endParaRPr lang="en-US" sz="1200">
                  <a:solidFill>
                    <a:prstClr val="black"/>
                  </a:solidFill>
                  <a:latin typeface="Calibri"/>
                  <a:cs typeface="Arial" pitchFamily="34" charset="0"/>
                </a:endParaRPr>
              </a:p>
            </p:txBody>
          </p:sp>
          <p:sp>
            <p:nvSpPr>
              <p:cNvPr id="170" name="Freeform 22"/>
              <p:cNvSpPr>
                <a:spLocks/>
              </p:cNvSpPr>
              <p:nvPr/>
            </p:nvSpPr>
            <p:spPr bwMode="auto">
              <a:xfrm>
                <a:off x="5249785" y="1783606"/>
                <a:ext cx="1219769" cy="685800"/>
              </a:xfrm>
              <a:custGeom>
                <a:avLst/>
                <a:gdLst>
                  <a:gd name="T0" fmla="*/ 2147483647 w 652"/>
                  <a:gd name="T1" fmla="*/ 0 h 507"/>
                  <a:gd name="T2" fmla="*/ 2147483647 w 652"/>
                  <a:gd name="T3" fmla="*/ 0 h 507"/>
                  <a:gd name="T4" fmla="*/ 2147483647 w 652"/>
                  <a:gd name="T5" fmla="*/ 2147483647 h 507"/>
                  <a:gd name="T6" fmla="*/ 0 w 652"/>
                  <a:gd name="T7" fmla="*/ 2147483647 h 50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52"/>
                  <a:gd name="T13" fmla="*/ 0 h 507"/>
                  <a:gd name="T14" fmla="*/ 652 w 652"/>
                  <a:gd name="T15" fmla="*/ 507 h 50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52" h="507">
                    <a:moveTo>
                      <a:pt x="652" y="0"/>
                    </a:moveTo>
                    <a:lnTo>
                      <a:pt x="168" y="0"/>
                    </a:lnTo>
                    <a:lnTo>
                      <a:pt x="168" y="507"/>
                    </a:lnTo>
                    <a:lnTo>
                      <a:pt x="0" y="507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00544" tIns="50272" rIns="100544" bIns="50272" anchor="ctr"/>
              <a:lstStyle/>
              <a:p>
                <a:pPr algn="ctr"/>
                <a:endParaRPr lang="en-US" sz="1200">
                  <a:solidFill>
                    <a:prstClr val="black"/>
                  </a:solidFill>
                  <a:latin typeface="Calibri"/>
                  <a:cs typeface="Arial" pitchFamily="34" charset="0"/>
                </a:endParaRPr>
              </a:p>
            </p:txBody>
          </p:sp>
        </p:grpSp>
        <p:pic>
          <p:nvPicPr>
            <p:cNvPr id="134" name="Picture 82" descr="dslam"/>
            <p:cNvPicPr preferRelativeResize="0"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974526" y="2580010"/>
              <a:ext cx="367959" cy="682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5" name="Picture 81" descr="rad2"/>
            <p:cNvPicPr preferRelativeResize="0"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169345" y="1983961"/>
              <a:ext cx="846750" cy="187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6" name="Freeform 8"/>
            <p:cNvSpPr>
              <a:spLocks/>
            </p:cNvSpPr>
            <p:nvPr/>
          </p:nvSpPr>
          <p:spPr bwMode="auto">
            <a:xfrm>
              <a:off x="6763889" y="3065763"/>
              <a:ext cx="1256050" cy="162282"/>
            </a:xfrm>
            <a:custGeom>
              <a:avLst/>
              <a:gdLst>
                <a:gd name="T0" fmla="*/ 0 w 592"/>
                <a:gd name="T1" fmla="*/ 0 h 222"/>
                <a:gd name="T2" fmla="*/ 2147483647 w 592"/>
                <a:gd name="T3" fmla="*/ 0 h 222"/>
                <a:gd name="T4" fmla="*/ 2147483647 w 592"/>
                <a:gd name="T5" fmla="*/ 2147483647 h 222"/>
                <a:gd name="T6" fmla="*/ 2147483647 w 592"/>
                <a:gd name="T7" fmla="*/ 2147483647 h 2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92"/>
                <a:gd name="T13" fmla="*/ 0 h 222"/>
                <a:gd name="T14" fmla="*/ 592 w 592"/>
                <a:gd name="T15" fmla="*/ 222 h 2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92" h="222">
                  <a:moveTo>
                    <a:pt x="0" y="0"/>
                  </a:moveTo>
                  <a:lnTo>
                    <a:pt x="202" y="0"/>
                  </a:lnTo>
                  <a:lnTo>
                    <a:pt x="202" y="222"/>
                  </a:lnTo>
                  <a:lnTo>
                    <a:pt x="592" y="2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00544" tIns="50272" rIns="100544" bIns="50272" anchor="ctr"/>
            <a:lstStyle/>
            <a:p>
              <a:pPr algn="ctr"/>
              <a:endParaRPr lang="en-US" sz="1200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37" name="Freeform 9"/>
            <p:cNvSpPr>
              <a:spLocks/>
            </p:cNvSpPr>
            <p:nvPr/>
          </p:nvSpPr>
          <p:spPr bwMode="auto">
            <a:xfrm>
              <a:off x="6790306" y="2849059"/>
              <a:ext cx="1015316" cy="153930"/>
            </a:xfrm>
            <a:custGeom>
              <a:avLst/>
              <a:gdLst>
                <a:gd name="T0" fmla="*/ 0 w 506"/>
                <a:gd name="T1" fmla="*/ 2147483647 h 178"/>
                <a:gd name="T2" fmla="*/ 2147483647 w 506"/>
                <a:gd name="T3" fmla="*/ 2147483647 h 178"/>
                <a:gd name="T4" fmla="*/ 2147483647 w 506"/>
                <a:gd name="T5" fmla="*/ 0 h 178"/>
                <a:gd name="T6" fmla="*/ 2147483647 w 506"/>
                <a:gd name="T7" fmla="*/ 0 h 1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6"/>
                <a:gd name="T13" fmla="*/ 0 h 178"/>
                <a:gd name="T14" fmla="*/ 506 w 506"/>
                <a:gd name="T15" fmla="*/ 178 h 1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6" h="178">
                  <a:moveTo>
                    <a:pt x="0" y="178"/>
                  </a:moveTo>
                  <a:lnTo>
                    <a:pt x="194" y="178"/>
                  </a:lnTo>
                  <a:lnTo>
                    <a:pt x="194" y="0"/>
                  </a:lnTo>
                  <a:lnTo>
                    <a:pt x="50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00544" tIns="50272" rIns="100544" bIns="50272" anchor="ctr"/>
            <a:lstStyle/>
            <a:p>
              <a:pPr algn="ctr"/>
              <a:endParaRPr lang="en-US" sz="1200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  <p:pic>
          <p:nvPicPr>
            <p:cNvPr id="138" name="Picture 12" descr="bts-l"/>
            <p:cNvPicPr preferRelativeResize="0"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59712" y="2402783"/>
              <a:ext cx="215653" cy="508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9" name="Text Box 19"/>
            <p:cNvSpPr txBox="1">
              <a:spLocks noChangeArrowheads="1"/>
            </p:cNvSpPr>
            <p:nvPr/>
          </p:nvSpPr>
          <p:spPr bwMode="auto">
            <a:xfrm>
              <a:off x="7253630" y="3042750"/>
              <a:ext cx="438902" cy="21903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900" dirty="0" smtClean="0">
                  <a:solidFill>
                    <a:srgbClr val="000000"/>
                  </a:solidFill>
                  <a:latin typeface="Calibri"/>
                  <a:cs typeface="Arial" pitchFamily="34" charset="0"/>
                  <a:sym typeface="Symbol" pitchFamily="18" charset="2"/>
                </a:rPr>
                <a:t>ETH</a:t>
              </a:r>
              <a:endParaRPr lang="en-US" sz="900" dirty="0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40" name="Text Box 30"/>
            <p:cNvSpPr txBox="1">
              <a:spLocks noChangeArrowheads="1"/>
            </p:cNvSpPr>
            <p:nvPr/>
          </p:nvSpPr>
          <p:spPr bwMode="auto">
            <a:xfrm>
              <a:off x="7538291" y="2482357"/>
              <a:ext cx="464189" cy="1897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00534" tIns="50267" rIns="100534" bIns="50267" anchor="ctr"/>
            <a:lstStyle/>
            <a:p>
              <a:pPr algn="ctr"/>
              <a:r>
                <a:rPr lang="en-US" sz="1000" dirty="0">
                  <a:solidFill>
                    <a:srgbClr val="000000"/>
                  </a:solidFill>
                  <a:latin typeface="Calibri"/>
                  <a:cs typeface="Arial" pitchFamily="34" charset="0"/>
                </a:rPr>
                <a:t> BTS</a:t>
              </a:r>
            </a:p>
          </p:txBody>
        </p:sp>
        <p:sp>
          <p:nvSpPr>
            <p:cNvPr id="141" name="Text Box 31"/>
            <p:cNvSpPr txBox="1">
              <a:spLocks noChangeArrowheads="1"/>
            </p:cNvSpPr>
            <p:nvPr/>
          </p:nvSpPr>
          <p:spPr bwMode="auto">
            <a:xfrm>
              <a:off x="7569547" y="2937197"/>
              <a:ext cx="691439" cy="1897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00534" tIns="50267" rIns="100534" bIns="50267" anchor="ctr"/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Calibri"/>
                  <a:cs typeface="Arial" pitchFamily="34" charset="0"/>
                </a:rPr>
                <a:t>Node B</a:t>
              </a:r>
              <a:endParaRPr lang="en-US" sz="1000" dirty="0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42" name="Text Box 32"/>
            <p:cNvSpPr txBox="1">
              <a:spLocks noChangeArrowheads="1"/>
            </p:cNvSpPr>
            <p:nvPr/>
          </p:nvSpPr>
          <p:spPr bwMode="auto">
            <a:xfrm>
              <a:off x="7275623" y="2714263"/>
              <a:ext cx="394916" cy="11455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900" dirty="0" smtClean="0">
                  <a:solidFill>
                    <a:srgbClr val="000000"/>
                  </a:solidFill>
                  <a:latin typeface="Calibri"/>
                  <a:cs typeface="Arial" pitchFamily="34" charset="0"/>
                  <a:sym typeface="Symbol" pitchFamily="18" charset="2"/>
                </a:rPr>
                <a:t>E1 TDM</a:t>
              </a:r>
              <a:endParaRPr lang="en-US" sz="900" dirty="0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</p:txBody>
        </p:sp>
        <p:pic>
          <p:nvPicPr>
            <p:cNvPr id="143" name="Picture 16" descr="nodeb-l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953024" y="2743594"/>
              <a:ext cx="257436" cy="539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4" name="Picture 81" descr="rad2"/>
            <p:cNvPicPr preferRelativeResize="0"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169345" y="2924125"/>
              <a:ext cx="846750" cy="187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5" name="Freeform 8"/>
            <p:cNvSpPr>
              <a:spLocks/>
            </p:cNvSpPr>
            <p:nvPr/>
          </p:nvSpPr>
          <p:spPr bwMode="auto">
            <a:xfrm>
              <a:off x="6763889" y="4010643"/>
              <a:ext cx="1256050" cy="162282"/>
            </a:xfrm>
            <a:custGeom>
              <a:avLst/>
              <a:gdLst>
                <a:gd name="T0" fmla="*/ 0 w 592"/>
                <a:gd name="T1" fmla="*/ 0 h 222"/>
                <a:gd name="T2" fmla="*/ 2147483647 w 592"/>
                <a:gd name="T3" fmla="*/ 0 h 222"/>
                <a:gd name="T4" fmla="*/ 2147483647 w 592"/>
                <a:gd name="T5" fmla="*/ 2147483647 h 222"/>
                <a:gd name="T6" fmla="*/ 2147483647 w 592"/>
                <a:gd name="T7" fmla="*/ 2147483647 h 2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92"/>
                <a:gd name="T13" fmla="*/ 0 h 222"/>
                <a:gd name="T14" fmla="*/ 592 w 592"/>
                <a:gd name="T15" fmla="*/ 222 h 2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92" h="222">
                  <a:moveTo>
                    <a:pt x="0" y="0"/>
                  </a:moveTo>
                  <a:lnTo>
                    <a:pt x="202" y="0"/>
                  </a:lnTo>
                  <a:lnTo>
                    <a:pt x="202" y="222"/>
                  </a:lnTo>
                  <a:lnTo>
                    <a:pt x="592" y="2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00544" tIns="50272" rIns="100544" bIns="50272" anchor="ctr"/>
            <a:lstStyle/>
            <a:p>
              <a:pPr algn="ctr"/>
              <a:endParaRPr lang="en-US" sz="1200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46" name="Freeform 9"/>
            <p:cNvSpPr>
              <a:spLocks/>
            </p:cNvSpPr>
            <p:nvPr/>
          </p:nvSpPr>
          <p:spPr bwMode="auto">
            <a:xfrm>
              <a:off x="6790306" y="3793939"/>
              <a:ext cx="1015316" cy="153930"/>
            </a:xfrm>
            <a:custGeom>
              <a:avLst/>
              <a:gdLst>
                <a:gd name="T0" fmla="*/ 0 w 506"/>
                <a:gd name="T1" fmla="*/ 2147483647 h 178"/>
                <a:gd name="T2" fmla="*/ 2147483647 w 506"/>
                <a:gd name="T3" fmla="*/ 2147483647 h 178"/>
                <a:gd name="T4" fmla="*/ 2147483647 w 506"/>
                <a:gd name="T5" fmla="*/ 0 h 178"/>
                <a:gd name="T6" fmla="*/ 2147483647 w 506"/>
                <a:gd name="T7" fmla="*/ 0 h 1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6"/>
                <a:gd name="T13" fmla="*/ 0 h 178"/>
                <a:gd name="T14" fmla="*/ 506 w 506"/>
                <a:gd name="T15" fmla="*/ 178 h 1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6" h="178">
                  <a:moveTo>
                    <a:pt x="0" y="178"/>
                  </a:moveTo>
                  <a:lnTo>
                    <a:pt x="194" y="178"/>
                  </a:lnTo>
                  <a:lnTo>
                    <a:pt x="194" y="0"/>
                  </a:lnTo>
                  <a:lnTo>
                    <a:pt x="50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00544" tIns="50272" rIns="100544" bIns="50272" anchor="ctr"/>
            <a:lstStyle/>
            <a:p>
              <a:pPr algn="ctr"/>
              <a:endParaRPr lang="en-US" sz="1200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  <p:pic>
          <p:nvPicPr>
            <p:cNvPr id="147" name="Picture 12" descr="bts-l"/>
            <p:cNvPicPr preferRelativeResize="0"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59712" y="3347663"/>
              <a:ext cx="215653" cy="508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8" name="Text Box 19"/>
            <p:cNvSpPr txBox="1">
              <a:spLocks noChangeArrowheads="1"/>
            </p:cNvSpPr>
            <p:nvPr/>
          </p:nvSpPr>
          <p:spPr bwMode="auto">
            <a:xfrm>
              <a:off x="7253630" y="3987630"/>
              <a:ext cx="438902" cy="21903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900" dirty="0" smtClean="0">
                  <a:solidFill>
                    <a:srgbClr val="000000"/>
                  </a:solidFill>
                  <a:latin typeface="Calibri"/>
                  <a:cs typeface="Arial" pitchFamily="34" charset="0"/>
                  <a:sym typeface="Symbol" pitchFamily="18" charset="2"/>
                </a:rPr>
                <a:t>ETH</a:t>
              </a:r>
              <a:endParaRPr lang="en-US" sz="900" dirty="0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49" name="Text Box 30"/>
            <p:cNvSpPr txBox="1">
              <a:spLocks noChangeArrowheads="1"/>
            </p:cNvSpPr>
            <p:nvPr/>
          </p:nvSpPr>
          <p:spPr bwMode="auto">
            <a:xfrm>
              <a:off x="7538291" y="3436763"/>
              <a:ext cx="464189" cy="1897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00534" tIns="50267" rIns="100534" bIns="50267" anchor="ctr"/>
            <a:lstStyle/>
            <a:p>
              <a:pPr algn="ctr"/>
              <a:r>
                <a:rPr lang="en-US" sz="1000" dirty="0">
                  <a:solidFill>
                    <a:srgbClr val="000000"/>
                  </a:solidFill>
                  <a:latin typeface="Calibri"/>
                  <a:cs typeface="Arial" pitchFamily="34" charset="0"/>
                </a:rPr>
                <a:t> BTS</a:t>
              </a:r>
            </a:p>
          </p:txBody>
        </p:sp>
        <p:sp>
          <p:nvSpPr>
            <p:cNvPr id="150" name="Text Box 32"/>
            <p:cNvSpPr txBox="1">
              <a:spLocks noChangeArrowheads="1"/>
            </p:cNvSpPr>
            <p:nvPr/>
          </p:nvSpPr>
          <p:spPr bwMode="auto">
            <a:xfrm>
              <a:off x="7275623" y="3659143"/>
              <a:ext cx="394916" cy="11455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900" dirty="0" smtClean="0">
                  <a:solidFill>
                    <a:srgbClr val="000000"/>
                  </a:solidFill>
                  <a:latin typeface="Calibri"/>
                  <a:cs typeface="Arial" pitchFamily="34" charset="0"/>
                  <a:sym typeface="Symbol" pitchFamily="18" charset="2"/>
                </a:rPr>
                <a:t>E1/T1 </a:t>
              </a:r>
              <a:r>
                <a:rPr lang="en-US" sz="900" dirty="0">
                  <a:solidFill>
                    <a:srgbClr val="000000"/>
                  </a:solidFill>
                  <a:latin typeface="Calibri"/>
                  <a:cs typeface="Arial" pitchFamily="34" charset="0"/>
                  <a:sym typeface="Symbol" pitchFamily="18" charset="2"/>
                </a:rPr>
                <a:t>TDM</a:t>
              </a:r>
              <a:endParaRPr lang="en-US" sz="900" dirty="0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</p:txBody>
        </p:sp>
        <p:pic>
          <p:nvPicPr>
            <p:cNvPr id="151" name="Picture 16" descr="nodeb-l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953024" y="3688474"/>
              <a:ext cx="257436" cy="539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2" name="Picture 74" descr="rad2"/>
            <p:cNvPicPr preferRelativeResize="0"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169345" y="3861583"/>
              <a:ext cx="846750" cy="188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" name="Text Box 33"/>
            <p:cNvSpPr txBox="1">
              <a:spLocks noChangeArrowheads="1"/>
            </p:cNvSpPr>
            <p:nvPr/>
          </p:nvSpPr>
          <p:spPr bwMode="auto">
            <a:xfrm>
              <a:off x="6344044" y="3735524"/>
              <a:ext cx="497352" cy="113359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Calibri"/>
                  <a:cs typeface="Arial" pitchFamily="34" charset="0"/>
                  <a:sym typeface="Symbol" pitchFamily="18" charset="2"/>
                </a:rPr>
                <a:t>ETX*</a:t>
              </a:r>
              <a:endParaRPr lang="en-US" sz="1000" dirty="0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54" name="Text Box 15"/>
            <p:cNvSpPr txBox="1">
              <a:spLocks noChangeArrowheads="1"/>
            </p:cNvSpPr>
            <p:nvPr/>
          </p:nvSpPr>
          <p:spPr bwMode="auto">
            <a:xfrm>
              <a:off x="5487992" y="5371613"/>
              <a:ext cx="381437" cy="113359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900" dirty="0">
                  <a:solidFill>
                    <a:srgbClr val="000000"/>
                  </a:solidFill>
                  <a:latin typeface="Calibri"/>
                  <a:cs typeface="Arial" pitchFamily="34" charset="0"/>
                  <a:sym typeface="Symbol" pitchFamily="18" charset="2"/>
                </a:rPr>
                <a:t>FE/</a:t>
              </a:r>
              <a:r>
                <a:rPr lang="en-US" sz="900" dirty="0" err="1">
                  <a:solidFill>
                    <a:srgbClr val="000000"/>
                  </a:solidFill>
                  <a:latin typeface="Calibri"/>
                  <a:cs typeface="Arial" pitchFamily="34" charset="0"/>
                  <a:sym typeface="Symbol" pitchFamily="18" charset="2"/>
                </a:rPr>
                <a:t>GbE</a:t>
              </a:r>
              <a:endParaRPr lang="en-US" sz="900" dirty="0">
                <a:solidFill>
                  <a:srgbClr val="000000"/>
                </a:solidFill>
                <a:latin typeface="Calibri"/>
                <a:cs typeface="Arial" pitchFamily="34" charset="0"/>
              </a:endParaRPr>
            </a:p>
          </p:txBody>
        </p:sp>
        <p:pic>
          <p:nvPicPr>
            <p:cNvPr id="155" name="Picture 12" descr="bts-l"/>
            <p:cNvPicPr preferRelativeResize="0"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56550" y="4301675"/>
              <a:ext cx="215653" cy="508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6" name="Picture 12" descr="bts-l"/>
            <p:cNvPicPr preferRelativeResize="0"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347125" y="4838325"/>
              <a:ext cx="215653" cy="508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7" name="Picture 12" descr="bts-l"/>
            <p:cNvPicPr preferRelativeResize="0"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99411" y="5857499"/>
              <a:ext cx="215653" cy="508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8" name="Text Box 59"/>
            <p:cNvSpPr txBox="1">
              <a:spLocks noChangeArrowheads="1"/>
            </p:cNvSpPr>
            <p:nvPr/>
          </p:nvSpPr>
          <p:spPr bwMode="auto">
            <a:xfrm>
              <a:off x="2837219" y="3368111"/>
              <a:ext cx="320785" cy="15552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900" dirty="0" smtClean="0">
                  <a:solidFill>
                    <a:srgbClr val="000000"/>
                  </a:solidFill>
                  <a:latin typeface="Calibri"/>
                  <a:cs typeface="Arial" pitchFamily="34" charset="0"/>
                  <a:sym typeface="Symbol" pitchFamily="18" charset="2"/>
                </a:rPr>
                <a:t>1/10 </a:t>
              </a:r>
              <a:r>
                <a:rPr lang="en-US" sz="900" dirty="0" err="1" smtClean="0">
                  <a:solidFill>
                    <a:srgbClr val="000000"/>
                  </a:solidFill>
                  <a:latin typeface="Calibri"/>
                  <a:cs typeface="Arial" pitchFamily="34" charset="0"/>
                  <a:sym typeface="Symbol" pitchFamily="18" charset="2"/>
                </a:rPr>
                <a:t>GbE</a:t>
              </a:r>
              <a:endParaRPr lang="en-US" sz="900" dirty="0">
                <a:solidFill>
                  <a:srgbClr val="000000"/>
                </a:solidFill>
                <a:latin typeface="Calibri"/>
                <a:cs typeface="Arial" pitchFamily="34" charset="0"/>
                <a:sym typeface="Symbol" pitchFamily="18" charset="2"/>
              </a:endParaRPr>
            </a:p>
          </p:txBody>
        </p:sp>
        <p:sp>
          <p:nvSpPr>
            <p:cNvPr id="159" name="Freeform 62"/>
            <p:cNvSpPr>
              <a:spLocks/>
            </p:cNvSpPr>
            <p:nvPr/>
          </p:nvSpPr>
          <p:spPr bwMode="auto">
            <a:xfrm flipV="1">
              <a:off x="818606" y="3518465"/>
              <a:ext cx="1517832" cy="239844"/>
            </a:xfrm>
            <a:custGeom>
              <a:avLst/>
              <a:gdLst>
                <a:gd name="T0" fmla="*/ 2147483647 w 788"/>
                <a:gd name="T1" fmla="*/ 2147483647 h 182"/>
                <a:gd name="T2" fmla="*/ 2147483647 w 788"/>
                <a:gd name="T3" fmla="*/ 2147483647 h 182"/>
                <a:gd name="T4" fmla="*/ 2147483647 w 788"/>
                <a:gd name="T5" fmla="*/ 0 h 182"/>
                <a:gd name="T6" fmla="*/ 0 w 788"/>
                <a:gd name="T7" fmla="*/ 0 h 1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8"/>
                <a:gd name="T13" fmla="*/ 0 h 182"/>
                <a:gd name="T14" fmla="*/ 788 w 788"/>
                <a:gd name="T15" fmla="*/ 182 h 1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8" h="182">
                  <a:moveTo>
                    <a:pt x="788" y="182"/>
                  </a:moveTo>
                  <a:lnTo>
                    <a:pt x="448" y="182"/>
                  </a:lnTo>
                  <a:lnTo>
                    <a:pt x="448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00544" tIns="50272" rIns="100544" bIns="50272" anchor="ctr"/>
            <a:lstStyle/>
            <a:p>
              <a:pPr algn="ctr"/>
              <a:endParaRPr lang="en-US" sz="1200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60" name="Freeform 62"/>
            <p:cNvSpPr>
              <a:spLocks/>
            </p:cNvSpPr>
            <p:nvPr/>
          </p:nvSpPr>
          <p:spPr bwMode="auto">
            <a:xfrm flipV="1">
              <a:off x="820404" y="3556565"/>
              <a:ext cx="1586886" cy="239844"/>
            </a:xfrm>
            <a:custGeom>
              <a:avLst/>
              <a:gdLst>
                <a:gd name="T0" fmla="*/ 2147483647 w 788"/>
                <a:gd name="T1" fmla="*/ 2147483647 h 182"/>
                <a:gd name="T2" fmla="*/ 2147483647 w 788"/>
                <a:gd name="T3" fmla="*/ 2147483647 h 182"/>
                <a:gd name="T4" fmla="*/ 2147483647 w 788"/>
                <a:gd name="T5" fmla="*/ 0 h 182"/>
                <a:gd name="T6" fmla="*/ 0 w 788"/>
                <a:gd name="T7" fmla="*/ 0 h 1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8"/>
                <a:gd name="T13" fmla="*/ 0 h 182"/>
                <a:gd name="T14" fmla="*/ 788 w 788"/>
                <a:gd name="T15" fmla="*/ 182 h 1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8" h="182">
                  <a:moveTo>
                    <a:pt x="788" y="182"/>
                  </a:moveTo>
                  <a:lnTo>
                    <a:pt x="448" y="182"/>
                  </a:lnTo>
                  <a:lnTo>
                    <a:pt x="448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00544" tIns="50272" rIns="100544" bIns="50272" anchor="ctr"/>
            <a:lstStyle/>
            <a:p>
              <a:pPr algn="ctr"/>
              <a:endParaRPr lang="en-US" sz="1200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61" name="Freeform 62"/>
            <p:cNvSpPr>
              <a:spLocks/>
            </p:cNvSpPr>
            <p:nvPr/>
          </p:nvSpPr>
          <p:spPr bwMode="auto">
            <a:xfrm flipV="1">
              <a:off x="817086" y="3594665"/>
              <a:ext cx="1664178" cy="239844"/>
            </a:xfrm>
            <a:custGeom>
              <a:avLst/>
              <a:gdLst>
                <a:gd name="T0" fmla="*/ 2147483647 w 788"/>
                <a:gd name="T1" fmla="*/ 2147483647 h 182"/>
                <a:gd name="T2" fmla="*/ 2147483647 w 788"/>
                <a:gd name="T3" fmla="*/ 2147483647 h 182"/>
                <a:gd name="T4" fmla="*/ 2147483647 w 788"/>
                <a:gd name="T5" fmla="*/ 0 h 182"/>
                <a:gd name="T6" fmla="*/ 0 w 788"/>
                <a:gd name="T7" fmla="*/ 0 h 1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8"/>
                <a:gd name="T13" fmla="*/ 0 h 182"/>
                <a:gd name="T14" fmla="*/ 788 w 788"/>
                <a:gd name="T15" fmla="*/ 182 h 1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8" h="182">
                  <a:moveTo>
                    <a:pt x="788" y="182"/>
                  </a:moveTo>
                  <a:lnTo>
                    <a:pt x="448" y="182"/>
                  </a:lnTo>
                  <a:lnTo>
                    <a:pt x="448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00544" tIns="50272" rIns="100544" bIns="50272" anchor="ctr"/>
            <a:lstStyle/>
            <a:p>
              <a:pPr algn="ctr"/>
              <a:endParaRPr lang="en-US" sz="1200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  <p:pic>
          <p:nvPicPr>
            <p:cNvPr id="162" name="Picture 63" descr="bsc"/>
            <p:cNvPicPr preferRelativeResize="0"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86529" y="3568606"/>
              <a:ext cx="447481" cy="325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" name="Freeform 62"/>
            <p:cNvSpPr>
              <a:spLocks/>
            </p:cNvSpPr>
            <p:nvPr/>
          </p:nvSpPr>
          <p:spPr bwMode="auto">
            <a:xfrm>
              <a:off x="804868" y="3189861"/>
              <a:ext cx="1476172" cy="239844"/>
            </a:xfrm>
            <a:custGeom>
              <a:avLst/>
              <a:gdLst>
                <a:gd name="T0" fmla="*/ 2147483647 w 788"/>
                <a:gd name="T1" fmla="*/ 2147483647 h 182"/>
                <a:gd name="T2" fmla="*/ 2147483647 w 788"/>
                <a:gd name="T3" fmla="*/ 2147483647 h 182"/>
                <a:gd name="T4" fmla="*/ 2147483647 w 788"/>
                <a:gd name="T5" fmla="*/ 0 h 182"/>
                <a:gd name="T6" fmla="*/ 0 w 788"/>
                <a:gd name="T7" fmla="*/ 0 h 1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8"/>
                <a:gd name="T13" fmla="*/ 0 h 182"/>
                <a:gd name="T14" fmla="*/ 788 w 788"/>
                <a:gd name="T15" fmla="*/ 182 h 1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8" h="182">
                  <a:moveTo>
                    <a:pt x="788" y="182"/>
                  </a:moveTo>
                  <a:lnTo>
                    <a:pt x="448" y="182"/>
                  </a:lnTo>
                  <a:lnTo>
                    <a:pt x="448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00544" tIns="50272" rIns="100544" bIns="50272" anchor="ctr"/>
            <a:lstStyle/>
            <a:p>
              <a:pPr algn="ctr"/>
              <a:endParaRPr lang="en-US" sz="1200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  <p:pic>
          <p:nvPicPr>
            <p:cNvPr id="164" name="Picture 73" descr="rnc"/>
            <p:cNvPicPr preferRelativeResize="0"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02703" y="2997081"/>
              <a:ext cx="415133" cy="342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5" name="Picture 36" descr="router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067807" y="3034732"/>
              <a:ext cx="399434" cy="294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6" name="Picture 124" descr="rad26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889750" y="3345886"/>
              <a:ext cx="780828" cy="281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57"/>
          <p:cNvGrpSpPr/>
          <p:nvPr/>
        </p:nvGrpSpPr>
        <p:grpSpPr>
          <a:xfrm>
            <a:off x="461798" y="4404246"/>
            <a:ext cx="8247862" cy="2255009"/>
            <a:chOff x="2549236" y="5531661"/>
            <a:chExt cx="8311006" cy="1278714"/>
          </a:xfrm>
        </p:grpSpPr>
        <p:sp>
          <p:nvSpPr>
            <p:cNvPr id="177" name="Content Placeholder 132"/>
            <p:cNvSpPr txBox="1">
              <a:spLocks/>
            </p:cNvSpPr>
            <p:nvPr/>
          </p:nvSpPr>
          <p:spPr>
            <a:xfrm>
              <a:off x="2549236" y="5531661"/>
              <a:ext cx="3911319" cy="1278707"/>
            </a:xfrm>
            <a:prstGeom prst="rect">
              <a:avLst/>
            </a:prstGeom>
          </p:spPr>
          <p:txBody>
            <a:bodyPr>
              <a:noAutofit/>
            </a:bodyPr>
            <a:lstStyle/>
            <a:p>
              <a:pPr marL="291774" indent="-291774" defTabSz="914036">
                <a:lnSpc>
                  <a:spcPct val="110000"/>
                </a:lnSpc>
                <a:spcBef>
                  <a:spcPts val="600"/>
                </a:spcBef>
                <a:buClr>
                  <a:srgbClr val="4D4D4D"/>
                </a:buClr>
                <a:buFontTx/>
                <a:buChar char="•"/>
                <a:defRPr/>
              </a:pPr>
              <a:endParaRPr lang="en-US" sz="1300" b="0" kern="0" dirty="0" smtClean="0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78" name="Content Placeholder 132"/>
            <p:cNvSpPr txBox="1">
              <a:spLocks/>
            </p:cNvSpPr>
            <p:nvPr/>
          </p:nvSpPr>
          <p:spPr>
            <a:xfrm>
              <a:off x="7201738" y="5531667"/>
              <a:ext cx="3658504" cy="1278708"/>
            </a:xfrm>
            <a:prstGeom prst="rect">
              <a:avLst/>
            </a:prstGeom>
          </p:spPr>
          <p:txBody>
            <a:bodyPr>
              <a:noAutofit/>
            </a:bodyPr>
            <a:lstStyle/>
            <a:p>
              <a:pPr marL="291774" indent="-291774">
                <a:lnSpc>
                  <a:spcPct val="110000"/>
                </a:lnSpc>
                <a:spcBef>
                  <a:spcPts val="600"/>
                </a:spcBef>
                <a:buClr>
                  <a:srgbClr val="4D4D4D"/>
                </a:buClr>
                <a:defRPr/>
              </a:pPr>
              <a:endParaRPr lang="en-US" sz="1400" b="0" kern="0" dirty="0" smtClean="0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TDM PW </a:t>
            </a:r>
            <a:br>
              <a:rPr lang="en-US" sz="5400" dirty="0" smtClean="0"/>
            </a:br>
            <a:r>
              <a:rPr lang="en-US" sz="5400" dirty="0" smtClean="0"/>
              <a:t>Success Stories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4" name="Straight Connector 143"/>
          <p:cNvCxnSpPr/>
          <p:nvPr/>
        </p:nvCxnSpPr>
        <p:spPr>
          <a:xfrm flipH="1">
            <a:off x="5969000" y="4076700"/>
            <a:ext cx="966788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Elbow Connector 151"/>
          <p:cNvCxnSpPr/>
          <p:nvPr/>
        </p:nvCxnSpPr>
        <p:spPr>
          <a:xfrm flipH="1" flipV="1">
            <a:off x="5930900" y="4264025"/>
            <a:ext cx="1006475" cy="731838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Elbow Connector 153"/>
          <p:cNvCxnSpPr/>
          <p:nvPr/>
        </p:nvCxnSpPr>
        <p:spPr>
          <a:xfrm flipH="1">
            <a:off x="5930900" y="3178175"/>
            <a:ext cx="1006475" cy="731838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 flipH="1">
            <a:off x="7175500" y="5000625"/>
            <a:ext cx="822325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Elbow Connector 159"/>
          <p:cNvCxnSpPr/>
          <p:nvPr/>
        </p:nvCxnSpPr>
        <p:spPr>
          <a:xfrm flipH="1" flipV="1">
            <a:off x="7207250" y="4095750"/>
            <a:ext cx="914400" cy="271463"/>
          </a:xfrm>
          <a:prstGeom prst="bentConnector3">
            <a:avLst>
              <a:gd name="adj1" fmla="val 57813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Elbow Connector 161"/>
          <p:cNvCxnSpPr/>
          <p:nvPr/>
        </p:nvCxnSpPr>
        <p:spPr>
          <a:xfrm flipH="1">
            <a:off x="7207250" y="3767138"/>
            <a:ext cx="914400" cy="271462"/>
          </a:xfrm>
          <a:prstGeom prst="bentConnector3">
            <a:avLst>
              <a:gd name="adj1" fmla="val 58333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 flipH="1">
            <a:off x="7175500" y="3186113"/>
            <a:ext cx="822325" cy="15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Text Box 69"/>
          <p:cNvSpPr txBox="1">
            <a:spLocks noChangeArrowheads="1"/>
          </p:cNvSpPr>
          <p:nvPr/>
        </p:nvSpPr>
        <p:spPr bwMode="auto">
          <a:xfrm flipH="1">
            <a:off x="7556500" y="3627438"/>
            <a:ext cx="468313" cy="157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32714" tIns="32714" rIns="32714" bIns="32714" anchor="ctr" anchorCtr="1"/>
          <a:lstStyle/>
          <a:p>
            <a:pPr algn="ctr" defTabSz="838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srgbClr val="000000"/>
                </a:solidFill>
                <a:latin typeface="+mj-lt"/>
                <a:cs typeface="Arial" pitchFamily="34" charset="0"/>
              </a:rPr>
              <a:t>ETH</a:t>
            </a:r>
          </a:p>
        </p:txBody>
      </p:sp>
      <p:grpSp>
        <p:nvGrpSpPr>
          <p:cNvPr id="2" name="Group 71"/>
          <p:cNvGrpSpPr>
            <a:grpSpLocks/>
          </p:cNvGrpSpPr>
          <p:nvPr/>
        </p:nvGrpSpPr>
        <p:grpSpPr bwMode="auto">
          <a:xfrm>
            <a:off x="8077200" y="3584575"/>
            <a:ext cx="90488" cy="365125"/>
            <a:chOff x="5165" y="1098"/>
            <a:chExt cx="62" cy="216"/>
          </a:xfrm>
        </p:grpSpPr>
        <p:sp>
          <p:nvSpPr>
            <p:cNvPr id="188" name="Line 72"/>
            <p:cNvSpPr>
              <a:spLocks noChangeShapeType="1"/>
            </p:cNvSpPr>
            <p:nvPr/>
          </p:nvSpPr>
          <p:spPr bwMode="auto">
            <a:xfrm>
              <a:off x="5197" y="1098"/>
              <a:ext cx="0" cy="2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6000" tIns="36000" rIns="36000" bIns="36000" anchor="ctr" anchorCtr="1"/>
            <a:lstStyle/>
            <a:p>
              <a:pPr algn="ctr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 b="1">
                <a:solidFill>
                  <a:srgbClr val="000000"/>
                </a:solidFill>
                <a:latin typeface="+mj-lt"/>
                <a:cs typeface="Times New Roman" charset="0"/>
              </a:endParaRPr>
            </a:p>
          </p:txBody>
        </p:sp>
        <p:sp>
          <p:nvSpPr>
            <p:cNvPr id="189" name="Line 73"/>
            <p:cNvSpPr>
              <a:spLocks noChangeShapeType="1"/>
            </p:cNvSpPr>
            <p:nvPr/>
          </p:nvSpPr>
          <p:spPr bwMode="auto">
            <a:xfrm flipH="1">
              <a:off x="5165" y="1294"/>
              <a:ext cx="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6000" tIns="36000" rIns="36000" bIns="36000" anchor="ctr" anchorCtr="1"/>
            <a:lstStyle/>
            <a:p>
              <a:pPr algn="ctr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 b="1">
                <a:solidFill>
                  <a:srgbClr val="000000"/>
                </a:solidFill>
                <a:latin typeface="+mj-lt"/>
                <a:cs typeface="Times New Roman" charset="0"/>
              </a:endParaRPr>
            </a:p>
          </p:txBody>
        </p:sp>
        <p:sp>
          <p:nvSpPr>
            <p:cNvPr id="190" name="Line 74"/>
            <p:cNvSpPr>
              <a:spLocks noChangeShapeType="1"/>
            </p:cNvSpPr>
            <p:nvPr/>
          </p:nvSpPr>
          <p:spPr bwMode="auto">
            <a:xfrm flipH="1">
              <a:off x="5197" y="1250"/>
              <a:ext cx="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6000" tIns="36000" rIns="36000" bIns="36000" anchor="ctr" anchorCtr="1"/>
            <a:lstStyle/>
            <a:p>
              <a:pPr algn="ctr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 b="1">
                <a:solidFill>
                  <a:srgbClr val="000000"/>
                </a:solidFill>
                <a:latin typeface="+mj-lt"/>
                <a:cs typeface="Times New Roman" charset="0"/>
              </a:endParaRPr>
            </a:p>
          </p:txBody>
        </p:sp>
        <p:sp>
          <p:nvSpPr>
            <p:cNvPr id="191" name="Line 75"/>
            <p:cNvSpPr>
              <a:spLocks noChangeShapeType="1"/>
            </p:cNvSpPr>
            <p:nvPr/>
          </p:nvSpPr>
          <p:spPr bwMode="auto">
            <a:xfrm flipH="1">
              <a:off x="5197" y="1161"/>
              <a:ext cx="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6000" tIns="36000" rIns="36000" bIns="36000" anchor="ctr" anchorCtr="1"/>
            <a:lstStyle/>
            <a:p>
              <a:pPr algn="ctr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 b="1">
                <a:solidFill>
                  <a:srgbClr val="000000"/>
                </a:solidFill>
                <a:latin typeface="+mj-lt"/>
                <a:cs typeface="Times New Roman" charset="0"/>
              </a:endParaRPr>
            </a:p>
          </p:txBody>
        </p:sp>
        <p:sp>
          <p:nvSpPr>
            <p:cNvPr id="192" name="Line 76"/>
            <p:cNvSpPr>
              <a:spLocks noChangeShapeType="1"/>
            </p:cNvSpPr>
            <p:nvPr/>
          </p:nvSpPr>
          <p:spPr bwMode="auto">
            <a:xfrm flipH="1">
              <a:off x="5165" y="1117"/>
              <a:ext cx="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6000" tIns="36000" rIns="36000" bIns="36000" anchor="ctr" anchorCtr="1"/>
            <a:lstStyle/>
            <a:p>
              <a:pPr algn="ctr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 b="1">
                <a:solidFill>
                  <a:srgbClr val="000000"/>
                </a:solidFill>
                <a:latin typeface="+mj-lt"/>
                <a:cs typeface="Times New Roman" charset="0"/>
              </a:endParaRPr>
            </a:p>
          </p:txBody>
        </p:sp>
      </p:grpSp>
      <p:sp>
        <p:nvSpPr>
          <p:cNvPr id="193" name="Text Box 83"/>
          <p:cNvSpPr txBox="1">
            <a:spLocks noChangeArrowheads="1"/>
          </p:cNvSpPr>
          <p:nvPr/>
        </p:nvSpPr>
        <p:spPr bwMode="auto">
          <a:xfrm flipH="1">
            <a:off x="7664450" y="5192713"/>
            <a:ext cx="369888" cy="158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32714" tIns="32714" rIns="32714" bIns="32714" anchor="ctr" anchorCtr="1"/>
          <a:lstStyle/>
          <a:p>
            <a:pPr algn="ctr" defTabSz="838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3" name="Group 193"/>
          <p:cNvGrpSpPr>
            <a:grpSpLocks/>
          </p:cNvGrpSpPr>
          <p:nvPr/>
        </p:nvGrpSpPr>
        <p:grpSpPr bwMode="auto">
          <a:xfrm>
            <a:off x="7888288" y="4586288"/>
            <a:ext cx="468312" cy="611187"/>
            <a:chOff x="840602" y="4572833"/>
            <a:chExt cx="467686" cy="610881"/>
          </a:xfrm>
        </p:grpSpPr>
        <p:sp>
          <p:nvSpPr>
            <p:cNvPr id="195" name="Text Box 77"/>
            <p:cNvSpPr txBox="1">
              <a:spLocks noChangeArrowheads="1"/>
            </p:cNvSpPr>
            <p:nvPr/>
          </p:nvSpPr>
          <p:spPr bwMode="auto">
            <a:xfrm>
              <a:off x="840602" y="4572833"/>
              <a:ext cx="467686" cy="20151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2714" tIns="32714" rIns="32714" bIns="32714" anchor="ctr" anchorCtr="1"/>
            <a:lstStyle/>
            <a:p>
              <a:pPr algn="ctr" defTabSz="838200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b="1" dirty="0">
                  <a:solidFill>
                    <a:srgbClr val="000000"/>
                  </a:solidFill>
                  <a:latin typeface="+mj-lt"/>
                  <a:cs typeface="Arial" pitchFamily="34" charset="0"/>
                </a:rPr>
                <a:t>PABX</a:t>
              </a:r>
            </a:p>
          </p:txBody>
        </p:sp>
        <p:pic>
          <p:nvPicPr>
            <p:cNvPr id="15466" name="Picture 33" descr="pbx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65380" y="4739214"/>
              <a:ext cx="418131" cy="44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96"/>
          <p:cNvGrpSpPr>
            <a:grpSpLocks/>
          </p:cNvGrpSpPr>
          <p:nvPr/>
        </p:nvGrpSpPr>
        <p:grpSpPr bwMode="auto">
          <a:xfrm>
            <a:off x="7864475" y="2809875"/>
            <a:ext cx="515938" cy="498475"/>
            <a:chOff x="784087" y="2776757"/>
            <a:chExt cx="516491" cy="498562"/>
          </a:xfrm>
        </p:grpSpPr>
        <p:pic>
          <p:nvPicPr>
            <p:cNvPr id="15463" name="Picture 58" descr="rout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3732" y="2948294"/>
              <a:ext cx="457200" cy="327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9" name="Text Box 77"/>
            <p:cNvSpPr txBox="1">
              <a:spLocks noChangeArrowheads="1"/>
            </p:cNvSpPr>
            <p:nvPr/>
          </p:nvSpPr>
          <p:spPr bwMode="auto">
            <a:xfrm>
              <a:off x="784087" y="2776757"/>
              <a:ext cx="516491" cy="2238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2714" tIns="32714" rIns="32714" bIns="32714" anchor="ctr" anchorCtr="1"/>
            <a:lstStyle/>
            <a:p>
              <a:pPr algn="ctr" defTabSz="838200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b="1" dirty="0">
                  <a:solidFill>
                    <a:srgbClr val="000000"/>
                  </a:solidFill>
                  <a:latin typeface="+mj-lt"/>
                  <a:cs typeface="Arial" pitchFamily="34" charset="0"/>
                </a:rPr>
                <a:t>Router</a:t>
              </a:r>
            </a:p>
          </p:txBody>
        </p:sp>
      </p:grpSp>
      <p:grpSp>
        <p:nvGrpSpPr>
          <p:cNvPr id="5" name="Group 199"/>
          <p:cNvGrpSpPr>
            <a:grpSpLocks/>
          </p:cNvGrpSpPr>
          <p:nvPr/>
        </p:nvGrpSpPr>
        <p:grpSpPr bwMode="auto">
          <a:xfrm>
            <a:off x="6754813" y="2917825"/>
            <a:ext cx="622300" cy="357188"/>
            <a:chOff x="1882746" y="3242901"/>
            <a:chExt cx="622300" cy="356577"/>
          </a:xfrm>
        </p:grpSpPr>
        <p:pic>
          <p:nvPicPr>
            <p:cNvPr id="15461" name="Picture 108" descr="rad6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00914" y="3375026"/>
              <a:ext cx="585964" cy="224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2" name="Text Box 81"/>
            <p:cNvSpPr txBox="1">
              <a:spLocks noChangeArrowheads="1"/>
            </p:cNvSpPr>
            <p:nvPr/>
          </p:nvSpPr>
          <p:spPr bwMode="auto">
            <a:xfrm>
              <a:off x="1882746" y="3242901"/>
              <a:ext cx="622300" cy="1442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2714" tIns="32714" rIns="32714" bIns="32714" anchor="ctr" anchorCtr="1"/>
            <a:lstStyle/>
            <a:p>
              <a:pPr algn="ctr" defTabSz="838200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b="1" dirty="0">
                  <a:solidFill>
                    <a:srgbClr val="000000"/>
                  </a:solidFill>
                  <a:latin typeface="+mj-lt"/>
                  <a:cs typeface="Arial" pitchFamily="34" charset="0"/>
                </a:rPr>
                <a:t>IPmux-2L</a:t>
              </a:r>
            </a:p>
          </p:txBody>
        </p:sp>
      </p:grpSp>
      <p:sp>
        <p:nvSpPr>
          <p:cNvPr id="203" name="Text Box 97"/>
          <p:cNvSpPr txBox="1">
            <a:spLocks noChangeArrowheads="1"/>
          </p:cNvSpPr>
          <p:nvPr/>
        </p:nvSpPr>
        <p:spPr bwMode="auto">
          <a:xfrm flipH="1">
            <a:off x="7208838" y="3033713"/>
            <a:ext cx="796925" cy="158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32714" tIns="32714" rIns="32714" bIns="32714" anchor="ctr" anchorCtr="1"/>
          <a:lstStyle/>
          <a:p>
            <a:pPr algn="ctr" defTabSz="838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srgbClr val="000000"/>
                </a:solidFill>
                <a:latin typeface="+mj-lt"/>
                <a:cs typeface="Arial" pitchFamily="34" charset="0"/>
              </a:rPr>
              <a:t>Serial/V35</a:t>
            </a:r>
          </a:p>
        </p:txBody>
      </p:sp>
      <p:sp>
        <p:nvSpPr>
          <p:cNvPr id="204" name="Text Box 68"/>
          <p:cNvSpPr txBox="1">
            <a:spLocks noChangeArrowheads="1"/>
          </p:cNvSpPr>
          <p:nvPr/>
        </p:nvSpPr>
        <p:spPr bwMode="auto">
          <a:xfrm flipH="1">
            <a:off x="7575550" y="4221163"/>
            <a:ext cx="369888" cy="157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32714" tIns="32714" rIns="32714" bIns="32714" anchor="ctr" anchorCtr="1"/>
          <a:lstStyle/>
          <a:p>
            <a:pPr algn="ctr" defTabSz="838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srgbClr val="000000"/>
                </a:solidFill>
                <a:latin typeface="+mj-lt"/>
                <a:cs typeface="Arial" pitchFamily="34" charset="0"/>
              </a:rPr>
              <a:t>E1</a:t>
            </a:r>
          </a:p>
        </p:txBody>
      </p:sp>
      <p:sp>
        <p:nvSpPr>
          <p:cNvPr id="205" name="Rectangle 36"/>
          <p:cNvSpPr>
            <a:spLocks noChangeArrowheads="1"/>
          </p:cNvSpPr>
          <p:nvPr/>
        </p:nvSpPr>
        <p:spPr bwMode="auto">
          <a:xfrm flipH="1">
            <a:off x="6492875" y="4849813"/>
            <a:ext cx="233363" cy="157162"/>
          </a:xfrm>
          <a:prstGeom prst="rect">
            <a:avLst/>
          </a:prstGeom>
          <a:noFill/>
          <a:ln w="76200" cap="rnd">
            <a:noFill/>
            <a:prstDash val="sysDot"/>
            <a:miter lim="800000"/>
            <a:headEnd/>
            <a:tailEnd/>
          </a:ln>
        </p:spPr>
        <p:txBody>
          <a:bodyPr wrap="none" lIns="32714" tIns="32714" rIns="32714" bIns="32714" anchor="ctr" anchorCtr="1"/>
          <a:lstStyle/>
          <a:p>
            <a:pPr algn="ctr" defTabSz="838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srgbClr val="000000"/>
                </a:solidFill>
                <a:latin typeface="+mj-lt"/>
                <a:cs typeface="Arial" pitchFamily="34" charset="0"/>
              </a:rPr>
              <a:t>FE </a:t>
            </a:r>
          </a:p>
        </p:txBody>
      </p:sp>
      <p:grpSp>
        <p:nvGrpSpPr>
          <p:cNvPr id="6" name="Group 205"/>
          <p:cNvGrpSpPr>
            <a:grpSpLocks/>
          </p:cNvGrpSpPr>
          <p:nvPr/>
        </p:nvGrpSpPr>
        <p:grpSpPr bwMode="auto">
          <a:xfrm>
            <a:off x="7864475" y="4024313"/>
            <a:ext cx="515938" cy="498475"/>
            <a:chOff x="784087" y="2776757"/>
            <a:chExt cx="516491" cy="498562"/>
          </a:xfrm>
        </p:grpSpPr>
        <p:pic>
          <p:nvPicPr>
            <p:cNvPr id="15459" name="Picture 58" descr="rout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3732" y="2948294"/>
              <a:ext cx="457200" cy="327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8" name="Text Box 77"/>
            <p:cNvSpPr txBox="1">
              <a:spLocks noChangeArrowheads="1"/>
            </p:cNvSpPr>
            <p:nvPr/>
          </p:nvSpPr>
          <p:spPr bwMode="auto">
            <a:xfrm>
              <a:off x="784087" y="2776757"/>
              <a:ext cx="516491" cy="2238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2714" tIns="32714" rIns="32714" bIns="32714" anchor="ctr" anchorCtr="1"/>
            <a:lstStyle/>
            <a:p>
              <a:pPr algn="ctr" defTabSz="838200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b="1" dirty="0">
                  <a:solidFill>
                    <a:srgbClr val="000000"/>
                  </a:solidFill>
                  <a:latin typeface="+mj-lt"/>
                  <a:cs typeface="Arial" pitchFamily="34" charset="0"/>
                </a:rPr>
                <a:t>Router</a:t>
              </a:r>
            </a:p>
          </p:txBody>
        </p:sp>
      </p:grpSp>
      <p:grpSp>
        <p:nvGrpSpPr>
          <p:cNvPr id="7" name="Group 208"/>
          <p:cNvGrpSpPr>
            <a:grpSpLocks/>
          </p:cNvGrpSpPr>
          <p:nvPr/>
        </p:nvGrpSpPr>
        <p:grpSpPr bwMode="auto">
          <a:xfrm>
            <a:off x="6754813" y="3803650"/>
            <a:ext cx="622300" cy="357188"/>
            <a:chOff x="1882746" y="3242901"/>
            <a:chExt cx="622300" cy="356577"/>
          </a:xfrm>
        </p:grpSpPr>
        <p:pic>
          <p:nvPicPr>
            <p:cNvPr id="15457" name="Picture 108" descr="rad6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00914" y="3375026"/>
              <a:ext cx="585964" cy="224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1" name="Text Box 81"/>
            <p:cNvSpPr txBox="1">
              <a:spLocks noChangeArrowheads="1"/>
            </p:cNvSpPr>
            <p:nvPr/>
          </p:nvSpPr>
          <p:spPr bwMode="auto">
            <a:xfrm>
              <a:off x="1882746" y="3242901"/>
              <a:ext cx="622300" cy="1442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2714" tIns="32714" rIns="32714" bIns="32714" anchor="ctr" anchorCtr="1"/>
            <a:lstStyle/>
            <a:p>
              <a:pPr algn="ctr" defTabSz="838200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b="1" dirty="0">
                  <a:solidFill>
                    <a:srgbClr val="000000"/>
                  </a:solidFill>
                  <a:latin typeface="+mj-lt"/>
                  <a:cs typeface="Arial" pitchFamily="34" charset="0"/>
                </a:rPr>
                <a:t>IPmux-2L</a:t>
              </a:r>
            </a:p>
          </p:txBody>
        </p:sp>
      </p:grpSp>
      <p:grpSp>
        <p:nvGrpSpPr>
          <p:cNvPr id="8" name="Group 211"/>
          <p:cNvGrpSpPr>
            <a:grpSpLocks/>
          </p:cNvGrpSpPr>
          <p:nvPr/>
        </p:nvGrpSpPr>
        <p:grpSpPr bwMode="auto">
          <a:xfrm>
            <a:off x="6754813" y="4718050"/>
            <a:ext cx="622300" cy="357188"/>
            <a:chOff x="1882746" y="3242901"/>
            <a:chExt cx="622300" cy="356577"/>
          </a:xfrm>
        </p:grpSpPr>
        <p:pic>
          <p:nvPicPr>
            <p:cNvPr id="15455" name="Picture 108" descr="rad6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00914" y="3375026"/>
              <a:ext cx="585964" cy="224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4" name="Text Box 81"/>
            <p:cNvSpPr txBox="1">
              <a:spLocks noChangeArrowheads="1"/>
            </p:cNvSpPr>
            <p:nvPr/>
          </p:nvSpPr>
          <p:spPr bwMode="auto">
            <a:xfrm>
              <a:off x="1882746" y="3242901"/>
              <a:ext cx="622300" cy="1442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2714" tIns="32714" rIns="32714" bIns="32714" anchor="ctr" anchorCtr="1"/>
            <a:lstStyle/>
            <a:p>
              <a:pPr algn="ctr" defTabSz="838200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b="1" dirty="0">
                  <a:solidFill>
                    <a:srgbClr val="000000"/>
                  </a:solidFill>
                  <a:latin typeface="+mj-lt"/>
                  <a:cs typeface="Arial" pitchFamily="34" charset="0"/>
                </a:rPr>
                <a:t>IPmux-2L</a:t>
              </a:r>
            </a:p>
          </p:txBody>
        </p:sp>
      </p:grpSp>
      <p:sp>
        <p:nvSpPr>
          <p:cNvPr id="215" name="Text Box 97"/>
          <p:cNvSpPr txBox="1">
            <a:spLocks noChangeArrowheads="1"/>
          </p:cNvSpPr>
          <p:nvPr/>
        </p:nvSpPr>
        <p:spPr bwMode="auto">
          <a:xfrm flipH="1">
            <a:off x="7459663" y="4848225"/>
            <a:ext cx="320675" cy="158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32714" tIns="32714" rIns="32714" bIns="32714" anchor="ctr" anchorCtr="1"/>
          <a:lstStyle/>
          <a:p>
            <a:pPr algn="ctr" defTabSz="838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srgbClr val="000000"/>
                </a:solidFill>
                <a:latin typeface="+mj-lt"/>
                <a:cs typeface="Arial" pitchFamily="34" charset="0"/>
              </a:rPr>
              <a:t>E1</a:t>
            </a:r>
          </a:p>
        </p:txBody>
      </p:sp>
      <p:sp>
        <p:nvSpPr>
          <p:cNvPr id="216" name="Rectangle 36"/>
          <p:cNvSpPr>
            <a:spLocks noChangeArrowheads="1"/>
          </p:cNvSpPr>
          <p:nvPr/>
        </p:nvSpPr>
        <p:spPr bwMode="auto">
          <a:xfrm flipH="1">
            <a:off x="6492875" y="3930650"/>
            <a:ext cx="233363" cy="157163"/>
          </a:xfrm>
          <a:prstGeom prst="rect">
            <a:avLst/>
          </a:prstGeom>
          <a:noFill/>
          <a:ln w="76200" cap="rnd">
            <a:noFill/>
            <a:prstDash val="sysDot"/>
            <a:miter lim="800000"/>
            <a:headEnd/>
            <a:tailEnd/>
          </a:ln>
        </p:spPr>
        <p:txBody>
          <a:bodyPr wrap="none" lIns="32714" tIns="32714" rIns="32714" bIns="32714" anchor="ctr" anchorCtr="1"/>
          <a:lstStyle/>
          <a:p>
            <a:pPr algn="ctr" defTabSz="838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srgbClr val="000000"/>
                </a:solidFill>
                <a:latin typeface="+mj-lt"/>
                <a:cs typeface="Arial" pitchFamily="34" charset="0"/>
              </a:rPr>
              <a:t>FE </a:t>
            </a:r>
          </a:p>
        </p:txBody>
      </p:sp>
      <p:sp>
        <p:nvSpPr>
          <p:cNvPr id="217" name="Rectangle 36"/>
          <p:cNvSpPr>
            <a:spLocks noChangeArrowheads="1"/>
          </p:cNvSpPr>
          <p:nvPr/>
        </p:nvSpPr>
        <p:spPr bwMode="auto">
          <a:xfrm flipH="1">
            <a:off x="6492875" y="3035300"/>
            <a:ext cx="233363" cy="157163"/>
          </a:xfrm>
          <a:prstGeom prst="rect">
            <a:avLst/>
          </a:prstGeom>
          <a:noFill/>
          <a:ln w="76200" cap="rnd">
            <a:noFill/>
            <a:prstDash val="sysDot"/>
            <a:miter lim="800000"/>
            <a:headEnd/>
            <a:tailEnd/>
          </a:ln>
        </p:spPr>
        <p:txBody>
          <a:bodyPr wrap="none" lIns="32714" tIns="32714" rIns="32714" bIns="32714" anchor="ctr" anchorCtr="1"/>
          <a:lstStyle/>
          <a:p>
            <a:pPr algn="ctr" defTabSz="838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srgbClr val="000000"/>
                </a:solidFill>
                <a:latin typeface="+mj-lt"/>
                <a:cs typeface="Arial" pitchFamily="34" charset="0"/>
              </a:rPr>
              <a:t>FE </a:t>
            </a:r>
          </a:p>
        </p:txBody>
      </p:sp>
      <p:cxnSp>
        <p:nvCxnSpPr>
          <p:cNvPr id="141" name="Straight Connector 140"/>
          <p:cNvCxnSpPr/>
          <p:nvPr/>
        </p:nvCxnSpPr>
        <p:spPr>
          <a:xfrm rot="5400000">
            <a:off x="4696619" y="5010944"/>
            <a:ext cx="16637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2222500" y="4076700"/>
            <a:ext cx="966788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Elbow Connector 164"/>
          <p:cNvCxnSpPr/>
          <p:nvPr/>
        </p:nvCxnSpPr>
        <p:spPr>
          <a:xfrm flipV="1">
            <a:off x="2222500" y="4264025"/>
            <a:ext cx="1004888" cy="731838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Elbow Connector 123"/>
          <p:cNvCxnSpPr/>
          <p:nvPr/>
        </p:nvCxnSpPr>
        <p:spPr>
          <a:xfrm>
            <a:off x="2222500" y="3178175"/>
            <a:ext cx="1004888" cy="731838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1160463" y="5000625"/>
            <a:ext cx="823912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Elbow Connector 111"/>
          <p:cNvCxnSpPr/>
          <p:nvPr/>
        </p:nvCxnSpPr>
        <p:spPr>
          <a:xfrm flipV="1">
            <a:off x="1036638" y="4095750"/>
            <a:ext cx="914400" cy="271463"/>
          </a:xfrm>
          <a:prstGeom prst="bentConnector3">
            <a:avLst>
              <a:gd name="adj1" fmla="val 57813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Elbow Connector 112"/>
          <p:cNvCxnSpPr/>
          <p:nvPr/>
        </p:nvCxnSpPr>
        <p:spPr>
          <a:xfrm>
            <a:off x="1036638" y="3767138"/>
            <a:ext cx="914400" cy="271462"/>
          </a:xfrm>
          <a:prstGeom prst="bentConnector3">
            <a:avLst>
              <a:gd name="adj1" fmla="val 58333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1160463" y="3186113"/>
            <a:ext cx="823912" cy="15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 rot="16200000" flipV="1">
            <a:off x="3302000" y="4862513"/>
            <a:ext cx="738187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93" name="Rectangle 17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18" tIns="45709" rIns="91418" bIns="45709" numCol="1" compatLnSpc="1">
            <a:prstTxWarp prst="textNoShape">
              <a:avLst/>
            </a:prstTxWarp>
          </a:bodyPr>
          <a:lstStyle/>
          <a:p>
            <a:r>
              <a:rPr lang="en-US" smtClean="0"/>
              <a:t>StarHub, Singapore – Leased Line over NC PSN Network</a:t>
            </a:r>
          </a:p>
        </p:txBody>
      </p:sp>
      <p:sp>
        <p:nvSpPr>
          <p:cNvPr id="206896" name="Text Box 48"/>
          <p:cNvSpPr txBox="1">
            <a:spLocks noChangeArrowheads="1"/>
          </p:cNvSpPr>
          <p:nvPr/>
        </p:nvSpPr>
        <p:spPr bwMode="auto">
          <a:xfrm>
            <a:off x="444500" y="1127125"/>
            <a:ext cx="3609340" cy="1195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1" tIns="45715" rIns="91431" bIns="45715">
            <a:spAutoFit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en-US" sz="1400" u="sng" dirty="0">
                <a:solidFill>
                  <a:srgbClr val="0000FF"/>
                </a:solidFill>
                <a:latin typeface="+mj-lt"/>
                <a:cs typeface="Arial" pitchFamily="34" charset="0"/>
              </a:rPr>
              <a:t>Customer Benefits:</a:t>
            </a:r>
            <a:endParaRPr lang="en-US" sz="1400" u="sng" dirty="0">
              <a:solidFill>
                <a:srgbClr val="000000"/>
              </a:solidFill>
              <a:latin typeface="+mj-lt"/>
              <a:cs typeface="Times New Roman" charset="0"/>
            </a:endParaRPr>
          </a:p>
          <a:p>
            <a:pPr marL="122238" indent="-122238" fontAlgn="base">
              <a:spcBef>
                <a:spcPts val="200"/>
              </a:spcBef>
              <a:spcAft>
                <a:spcPct val="0"/>
              </a:spcAft>
              <a:buClr>
                <a:srgbClr val="000000">
                  <a:lumMod val="85000"/>
                  <a:lumOff val="15000"/>
                </a:srgbClr>
              </a:buClr>
              <a:buSzPct val="100000"/>
              <a:buFontTx/>
              <a:buChar char="•"/>
              <a:defRPr/>
            </a:pPr>
            <a:r>
              <a:rPr lang="en-US" sz="1400" b="0" dirty="0" smtClean="0">
                <a:solidFill>
                  <a:srgbClr val="000000"/>
                </a:solidFill>
                <a:latin typeface="+mj-lt"/>
                <a:cs typeface="Times New Roman" charset="0"/>
              </a:rPr>
              <a:t>Extend </a:t>
            </a:r>
            <a:r>
              <a:rPr lang="en-US" sz="1400" b="0" dirty="0" err="1">
                <a:solidFill>
                  <a:srgbClr val="000000"/>
                </a:solidFill>
                <a:latin typeface="+mj-lt"/>
                <a:cs typeface="Times New Roman" charset="0"/>
              </a:rPr>
              <a:t>Starhub</a:t>
            </a:r>
            <a:r>
              <a:rPr lang="en-US" sz="1400" b="0" dirty="0">
                <a:solidFill>
                  <a:srgbClr val="000000"/>
                </a:solidFill>
                <a:latin typeface="+mj-lt"/>
                <a:cs typeface="Times New Roman" charset="0"/>
              </a:rPr>
              <a:t> Coverage/Customer reach</a:t>
            </a:r>
            <a:br>
              <a:rPr lang="en-US" sz="1400" b="0" dirty="0">
                <a:solidFill>
                  <a:srgbClr val="000000"/>
                </a:solidFill>
                <a:latin typeface="+mj-lt"/>
                <a:cs typeface="Times New Roman" charset="0"/>
              </a:rPr>
            </a:br>
            <a:r>
              <a:rPr lang="en-US" sz="1400" b="0" dirty="0" smtClean="0">
                <a:solidFill>
                  <a:srgbClr val="000000"/>
                </a:solidFill>
                <a:latin typeface="+mj-lt"/>
                <a:cs typeface="Times New Roman" charset="0"/>
              </a:rPr>
              <a:t>for leased </a:t>
            </a:r>
            <a:r>
              <a:rPr lang="en-US" sz="1400" b="0" dirty="0">
                <a:solidFill>
                  <a:srgbClr val="000000"/>
                </a:solidFill>
                <a:latin typeface="+mj-lt"/>
                <a:cs typeface="Times New Roman" charset="0"/>
              </a:rPr>
              <a:t>line services </a:t>
            </a:r>
            <a:r>
              <a:rPr lang="en-US" sz="1400" b="0" dirty="0" smtClean="0">
                <a:solidFill>
                  <a:srgbClr val="000000"/>
                </a:solidFill>
                <a:latin typeface="+mj-lt"/>
                <a:cs typeface="Times New Roman" charset="0"/>
              </a:rPr>
              <a:t>(E1/V.35</a:t>
            </a:r>
            <a:r>
              <a:rPr lang="en-US" sz="1400" b="0" dirty="0">
                <a:solidFill>
                  <a:srgbClr val="000000"/>
                </a:solidFill>
                <a:latin typeface="+mj-lt"/>
                <a:cs typeface="Times New Roman" charset="0"/>
              </a:rPr>
              <a:t>) via the </a:t>
            </a:r>
            <a:br>
              <a:rPr lang="en-US" sz="1400" b="0" dirty="0">
                <a:solidFill>
                  <a:srgbClr val="000000"/>
                </a:solidFill>
                <a:latin typeface="+mj-lt"/>
                <a:cs typeface="Times New Roman" charset="0"/>
              </a:rPr>
            </a:br>
            <a:r>
              <a:rPr lang="en-US" sz="1400" b="0" dirty="0" smtClean="0">
                <a:solidFill>
                  <a:srgbClr val="000000"/>
                </a:solidFill>
                <a:latin typeface="+mj-lt"/>
                <a:cs typeface="Times New Roman" charset="0"/>
              </a:rPr>
              <a:t>new Nucleus Connect </a:t>
            </a:r>
            <a:r>
              <a:rPr lang="en-US" sz="1400" b="0" dirty="0">
                <a:solidFill>
                  <a:srgbClr val="000000"/>
                </a:solidFill>
                <a:latin typeface="+mj-lt"/>
                <a:cs typeface="Times New Roman" charset="0"/>
              </a:rPr>
              <a:t>network </a:t>
            </a:r>
            <a:r>
              <a:rPr lang="en-US" sz="1400" b="0" dirty="0" smtClean="0">
                <a:solidFill>
                  <a:srgbClr val="000000"/>
                </a:solidFill>
                <a:latin typeface="+mj-lt"/>
                <a:cs typeface="Times New Roman" charset="0"/>
              </a:rPr>
              <a:t>(whole </a:t>
            </a:r>
            <a:r>
              <a:rPr lang="en-US" sz="1400" b="0" dirty="0">
                <a:solidFill>
                  <a:srgbClr val="000000"/>
                </a:solidFill>
                <a:latin typeface="+mj-lt"/>
                <a:cs typeface="Times New Roman" charset="0"/>
              </a:rPr>
              <a:t/>
            </a:r>
            <a:br>
              <a:rPr lang="en-US" sz="1400" b="0" dirty="0">
                <a:solidFill>
                  <a:srgbClr val="000000"/>
                </a:solidFill>
                <a:latin typeface="+mj-lt"/>
                <a:cs typeface="Times New Roman" charset="0"/>
              </a:rPr>
            </a:br>
            <a:r>
              <a:rPr lang="en-US" sz="1400" b="0" dirty="0" smtClean="0">
                <a:solidFill>
                  <a:srgbClr val="000000"/>
                </a:solidFill>
                <a:latin typeface="+mj-lt"/>
                <a:cs typeface="Times New Roman" charset="0"/>
              </a:rPr>
              <a:t>Singapore </a:t>
            </a:r>
            <a:r>
              <a:rPr lang="en-US" sz="1400" b="0" dirty="0">
                <a:solidFill>
                  <a:srgbClr val="000000"/>
                </a:solidFill>
                <a:latin typeface="+mj-lt"/>
                <a:cs typeface="Times New Roman" charset="0"/>
              </a:rPr>
              <a:t>coverage)</a:t>
            </a:r>
          </a:p>
        </p:txBody>
      </p:sp>
      <p:sp>
        <p:nvSpPr>
          <p:cNvPr id="206897" name="Text Box 49"/>
          <p:cNvSpPr txBox="1">
            <a:spLocks noChangeArrowheads="1"/>
          </p:cNvSpPr>
          <p:nvPr/>
        </p:nvSpPr>
        <p:spPr bwMode="auto">
          <a:xfrm>
            <a:off x="4038601" y="1127125"/>
            <a:ext cx="4090988" cy="1410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1" tIns="45715" rIns="91431" bIns="45715">
            <a:spAutoFit/>
          </a:bodyPr>
          <a:lstStyle/>
          <a:p>
            <a:pPr eaLnBrk="0" fontAlgn="base" hangingPunct="0">
              <a:spcAft>
                <a:spcPct val="0"/>
              </a:spcAft>
              <a:defRPr/>
            </a:pPr>
            <a:r>
              <a:rPr lang="en-US" sz="1400" u="sng" dirty="0">
                <a:solidFill>
                  <a:srgbClr val="0000FE"/>
                </a:solidFill>
                <a:latin typeface="+mj-lt"/>
                <a:cs typeface="Arial" pitchFamily="34" charset="0"/>
              </a:rPr>
              <a:t>RAD  Advantages:</a:t>
            </a:r>
            <a:endParaRPr lang="en-US" sz="1400" dirty="0">
              <a:solidFill>
                <a:srgbClr val="000000"/>
              </a:solidFill>
              <a:latin typeface="+mj-lt"/>
              <a:cs typeface="Arial" pitchFamily="34" charset="0"/>
            </a:endParaRPr>
          </a:p>
          <a:p>
            <a:pPr marL="122238" indent="-122238" fontAlgn="base">
              <a:spcBef>
                <a:spcPts val="200"/>
              </a:spcBef>
              <a:spcAft>
                <a:spcPct val="0"/>
              </a:spcAft>
              <a:buClr>
                <a:srgbClr val="4D4D4D"/>
              </a:buClr>
              <a:buFontTx/>
              <a:buChar char="•"/>
              <a:defRPr/>
            </a:pPr>
            <a:r>
              <a:rPr lang="en-US" sz="1400" b="0" dirty="0" smtClean="0">
                <a:solidFill>
                  <a:srgbClr val="000000"/>
                </a:solidFill>
                <a:latin typeface="+mj-lt"/>
                <a:cs typeface="Times New Roman" charset="0"/>
              </a:rPr>
              <a:t>Variety  </a:t>
            </a:r>
            <a:r>
              <a:rPr lang="en-US" sz="1400" b="0" dirty="0">
                <a:solidFill>
                  <a:srgbClr val="000000"/>
                </a:solidFill>
                <a:latin typeface="+mj-lt"/>
                <a:cs typeface="Times New Roman" charset="0"/>
              </a:rPr>
              <a:t>of User/Network  interfaces (E1, V35, </a:t>
            </a:r>
            <a:br>
              <a:rPr lang="en-US" sz="1400" b="0" dirty="0">
                <a:solidFill>
                  <a:srgbClr val="000000"/>
                </a:solidFill>
                <a:latin typeface="+mj-lt"/>
                <a:cs typeface="Times New Roman" charset="0"/>
              </a:rPr>
            </a:br>
            <a:r>
              <a:rPr lang="en-US" sz="1400" b="0" dirty="0" smtClean="0">
                <a:solidFill>
                  <a:srgbClr val="000000"/>
                </a:solidFill>
                <a:latin typeface="+mj-lt"/>
                <a:cs typeface="Times New Roman" charset="0"/>
              </a:rPr>
              <a:t>STM-1,FE,GbE</a:t>
            </a:r>
            <a:r>
              <a:rPr lang="en-US" sz="1400" b="0" dirty="0">
                <a:solidFill>
                  <a:srgbClr val="000000"/>
                </a:solidFill>
                <a:latin typeface="+mj-lt"/>
                <a:cs typeface="Times New Roman" charset="0"/>
              </a:rPr>
              <a:t>) with PWE support</a:t>
            </a:r>
          </a:p>
          <a:p>
            <a:pPr marL="122238" lvl="1" indent="-122238" fontAlgn="base">
              <a:spcAft>
                <a:spcPct val="0"/>
              </a:spcAft>
              <a:buClr>
                <a:srgbClr val="4D4D4D"/>
              </a:buClr>
              <a:buFontTx/>
              <a:buChar char="•"/>
              <a:defRPr/>
            </a:pPr>
            <a:r>
              <a:rPr lang="en-US" sz="1400" b="0" dirty="0" smtClean="0">
                <a:solidFill>
                  <a:srgbClr val="000000"/>
                </a:solidFill>
                <a:latin typeface="+mj-lt"/>
                <a:cs typeface="Times New Roman" charset="0"/>
              </a:rPr>
              <a:t>Advanced </a:t>
            </a:r>
            <a:r>
              <a:rPr lang="en-US" sz="1400" b="0" dirty="0">
                <a:solidFill>
                  <a:srgbClr val="000000"/>
                </a:solidFill>
                <a:latin typeface="+mj-lt"/>
                <a:cs typeface="Times New Roman" charset="0"/>
              </a:rPr>
              <a:t>NMS with Traps notification/forwarding</a:t>
            </a:r>
            <a:br>
              <a:rPr lang="en-US" sz="1400" b="0" dirty="0">
                <a:solidFill>
                  <a:srgbClr val="000000"/>
                </a:solidFill>
                <a:latin typeface="+mj-lt"/>
                <a:cs typeface="Times New Roman" charset="0"/>
              </a:rPr>
            </a:br>
            <a:r>
              <a:rPr lang="en-US" sz="1400" b="0" dirty="0" smtClean="0">
                <a:solidFill>
                  <a:srgbClr val="000000"/>
                </a:solidFill>
                <a:latin typeface="+mj-lt"/>
                <a:cs typeface="Times New Roman" charset="0"/>
              </a:rPr>
              <a:t>via email</a:t>
            </a:r>
            <a:endParaRPr lang="en-US" sz="1400" b="0" dirty="0">
              <a:solidFill>
                <a:srgbClr val="000000"/>
              </a:solidFill>
              <a:latin typeface="+mj-lt"/>
              <a:cs typeface="Times New Roman" charset="0"/>
            </a:endParaRPr>
          </a:p>
          <a:p>
            <a:pPr marL="122238" lvl="1" indent="-122238" fontAlgn="base">
              <a:spcAft>
                <a:spcPct val="0"/>
              </a:spcAft>
              <a:buClr>
                <a:srgbClr val="4D4D4D"/>
              </a:buClr>
              <a:buFontTx/>
              <a:buChar char="•"/>
              <a:defRPr/>
            </a:pPr>
            <a:r>
              <a:rPr lang="en-US" sz="1400" b="0" dirty="0" smtClean="0">
                <a:solidFill>
                  <a:srgbClr val="000000"/>
                </a:solidFill>
                <a:latin typeface="+mj-lt"/>
                <a:cs typeface="Times New Roman" charset="0"/>
              </a:rPr>
              <a:t>Supports </a:t>
            </a:r>
            <a:r>
              <a:rPr lang="en-US" sz="1400" b="0" dirty="0">
                <a:solidFill>
                  <a:srgbClr val="000000"/>
                </a:solidFill>
                <a:latin typeface="+mj-lt"/>
                <a:cs typeface="Times New Roman" charset="0"/>
              </a:rPr>
              <a:t>AC/DC source in same unit</a:t>
            </a:r>
          </a:p>
        </p:txBody>
      </p:sp>
      <p:sp>
        <p:nvSpPr>
          <p:cNvPr id="13" name="Freeform 27"/>
          <p:cNvSpPr>
            <a:spLocks/>
          </p:cNvSpPr>
          <p:nvPr/>
        </p:nvSpPr>
        <p:spPr bwMode="auto">
          <a:xfrm>
            <a:off x="2943225" y="3484563"/>
            <a:ext cx="1536700" cy="1187450"/>
          </a:xfrm>
          <a:custGeom>
            <a:avLst/>
            <a:gdLst>
              <a:gd name="T0" fmla="*/ 2147483647 w 855"/>
              <a:gd name="T1" fmla="*/ 2147483647 h 673"/>
              <a:gd name="T2" fmla="*/ 2147483647 w 855"/>
              <a:gd name="T3" fmla="*/ 2147483647 h 673"/>
              <a:gd name="T4" fmla="*/ 2147483647 w 855"/>
              <a:gd name="T5" fmla="*/ 2147483647 h 673"/>
              <a:gd name="T6" fmla="*/ 2147483647 w 855"/>
              <a:gd name="T7" fmla="*/ 2147483647 h 673"/>
              <a:gd name="T8" fmla="*/ 2147483647 w 855"/>
              <a:gd name="T9" fmla="*/ 2147483647 h 673"/>
              <a:gd name="T10" fmla="*/ 2147483647 w 855"/>
              <a:gd name="T11" fmla="*/ 2147483647 h 673"/>
              <a:gd name="T12" fmla="*/ 2147483647 w 855"/>
              <a:gd name="T13" fmla="*/ 2147483647 h 673"/>
              <a:gd name="T14" fmla="*/ 2147483647 w 855"/>
              <a:gd name="T15" fmla="*/ 2147483647 h 673"/>
              <a:gd name="T16" fmla="*/ 2147483647 w 855"/>
              <a:gd name="T17" fmla="*/ 2147483647 h 673"/>
              <a:gd name="T18" fmla="*/ 2147483647 w 855"/>
              <a:gd name="T19" fmla="*/ 2147483647 h 673"/>
              <a:gd name="T20" fmla="*/ 2147483647 w 855"/>
              <a:gd name="T21" fmla="*/ 2147483647 h 673"/>
              <a:gd name="T22" fmla="*/ 2147483647 w 855"/>
              <a:gd name="T23" fmla="*/ 2147483647 h 673"/>
              <a:gd name="T24" fmla="*/ 2147483647 w 855"/>
              <a:gd name="T25" fmla="*/ 2147483647 h 673"/>
              <a:gd name="T26" fmla="*/ 2147483647 w 855"/>
              <a:gd name="T27" fmla="*/ 2147483647 h 673"/>
              <a:gd name="T28" fmla="*/ 2147483647 w 855"/>
              <a:gd name="T29" fmla="*/ 2147483647 h 673"/>
              <a:gd name="T30" fmla="*/ 2147483647 w 855"/>
              <a:gd name="T31" fmla="*/ 2147483647 h 673"/>
              <a:gd name="T32" fmla="*/ 2147483647 w 855"/>
              <a:gd name="T33" fmla="*/ 2147483647 h 673"/>
              <a:gd name="T34" fmla="*/ 2147483647 w 855"/>
              <a:gd name="T35" fmla="*/ 2147483647 h 673"/>
              <a:gd name="T36" fmla="*/ 2147483647 w 855"/>
              <a:gd name="T37" fmla="*/ 2147483647 h 673"/>
              <a:gd name="T38" fmla="*/ 2147483647 w 855"/>
              <a:gd name="T39" fmla="*/ 2147483647 h 673"/>
              <a:gd name="T40" fmla="*/ 2147483647 w 855"/>
              <a:gd name="T41" fmla="*/ 2147483647 h 673"/>
              <a:gd name="T42" fmla="*/ 2147483647 w 855"/>
              <a:gd name="T43" fmla="*/ 2147483647 h 673"/>
              <a:gd name="T44" fmla="*/ 2147483647 w 855"/>
              <a:gd name="T45" fmla="*/ 2147483647 h 673"/>
              <a:gd name="T46" fmla="*/ 2147483647 w 855"/>
              <a:gd name="T47" fmla="*/ 2147483647 h 673"/>
              <a:gd name="T48" fmla="*/ 2147483647 w 855"/>
              <a:gd name="T49" fmla="*/ 2147483647 h 673"/>
              <a:gd name="T50" fmla="*/ 2147483647 w 855"/>
              <a:gd name="T51" fmla="*/ 2147483647 h 673"/>
              <a:gd name="T52" fmla="*/ 2147483647 w 855"/>
              <a:gd name="T53" fmla="*/ 2147483647 h 673"/>
              <a:gd name="T54" fmla="*/ 2147483647 w 855"/>
              <a:gd name="T55" fmla="*/ 2147483647 h 673"/>
              <a:gd name="T56" fmla="*/ 2147483647 w 855"/>
              <a:gd name="T57" fmla="*/ 2147483647 h 673"/>
              <a:gd name="T58" fmla="*/ 2147483647 w 855"/>
              <a:gd name="T59" fmla="*/ 2147483647 h 673"/>
              <a:gd name="T60" fmla="*/ 2147483647 w 855"/>
              <a:gd name="T61" fmla="*/ 2147483647 h 673"/>
              <a:gd name="T62" fmla="*/ 2147483647 w 855"/>
              <a:gd name="T63" fmla="*/ 2147483647 h 673"/>
              <a:gd name="T64" fmla="*/ 2147483647 w 855"/>
              <a:gd name="T65" fmla="*/ 2147483647 h 673"/>
              <a:gd name="T66" fmla="*/ 2147483647 w 855"/>
              <a:gd name="T67" fmla="*/ 2147483647 h 673"/>
              <a:gd name="T68" fmla="*/ 2147483647 w 855"/>
              <a:gd name="T69" fmla="*/ 2147483647 h 673"/>
              <a:gd name="T70" fmla="*/ 2147483647 w 855"/>
              <a:gd name="T71" fmla="*/ 2147483647 h 673"/>
              <a:gd name="T72" fmla="*/ 2147483647 w 855"/>
              <a:gd name="T73" fmla="*/ 2147483647 h 673"/>
              <a:gd name="T74" fmla="*/ 2147483647 w 855"/>
              <a:gd name="T75" fmla="*/ 2147483647 h 673"/>
              <a:gd name="T76" fmla="*/ 2147483647 w 855"/>
              <a:gd name="T77" fmla="*/ 2147483647 h 673"/>
              <a:gd name="T78" fmla="*/ 2147483647 w 855"/>
              <a:gd name="T79" fmla="*/ 2147483647 h 673"/>
              <a:gd name="T80" fmla="*/ 2147483647 w 855"/>
              <a:gd name="T81" fmla="*/ 2147483647 h 673"/>
              <a:gd name="T82" fmla="*/ 2147483647 w 855"/>
              <a:gd name="T83" fmla="*/ 2147483647 h 673"/>
              <a:gd name="T84" fmla="*/ 2147483647 w 855"/>
              <a:gd name="T85" fmla="*/ 2147483647 h 673"/>
              <a:gd name="T86" fmla="*/ 2147483647 w 855"/>
              <a:gd name="T87" fmla="*/ 2147483647 h 673"/>
              <a:gd name="T88" fmla="*/ 2147483647 w 855"/>
              <a:gd name="T89" fmla="*/ 2147483647 h 673"/>
              <a:gd name="T90" fmla="*/ 2147483647 w 855"/>
              <a:gd name="T91" fmla="*/ 2147483647 h 673"/>
              <a:gd name="T92" fmla="*/ 2147483647 w 855"/>
              <a:gd name="T93" fmla="*/ 2147483647 h 673"/>
              <a:gd name="T94" fmla="*/ 2147483647 w 855"/>
              <a:gd name="T95" fmla="*/ 2147483647 h 673"/>
              <a:gd name="T96" fmla="*/ 2147483647 w 855"/>
              <a:gd name="T97" fmla="*/ 2147483647 h 673"/>
              <a:gd name="T98" fmla="*/ 2147483647 w 855"/>
              <a:gd name="T99" fmla="*/ 2147483647 h 673"/>
              <a:gd name="T100" fmla="*/ 2147483647 w 855"/>
              <a:gd name="T101" fmla="*/ 2147483647 h 673"/>
              <a:gd name="T102" fmla="*/ 2147483647 w 855"/>
              <a:gd name="T103" fmla="*/ 2147483647 h 673"/>
              <a:gd name="T104" fmla="*/ 2147483647 w 855"/>
              <a:gd name="T105" fmla="*/ 2147483647 h 673"/>
              <a:gd name="T106" fmla="*/ 2147483647 w 855"/>
              <a:gd name="T107" fmla="*/ 2147483647 h 67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55"/>
              <a:gd name="T163" fmla="*/ 0 h 673"/>
              <a:gd name="T164" fmla="*/ 855 w 855"/>
              <a:gd name="T165" fmla="*/ 673 h 67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55" h="673">
                <a:moveTo>
                  <a:pt x="266" y="634"/>
                </a:moveTo>
                <a:cubicBezTo>
                  <a:pt x="239" y="634"/>
                  <a:pt x="178" y="655"/>
                  <a:pt x="140" y="648"/>
                </a:cubicBezTo>
                <a:cubicBezTo>
                  <a:pt x="102" y="641"/>
                  <a:pt x="63" y="624"/>
                  <a:pt x="39" y="595"/>
                </a:cubicBezTo>
                <a:cubicBezTo>
                  <a:pt x="16" y="566"/>
                  <a:pt x="2" y="511"/>
                  <a:pt x="1" y="474"/>
                </a:cubicBezTo>
                <a:cubicBezTo>
                  <a:pt x="0" y="437"/>
                  <a:pt x="19" y="396"/>
                  <a:pt x="33" y="375"/>
                </a:cubicBezTo>
                <a:cubicBezTo>
                  <a:pt x="46" y="353"/>
                  <a:pt x="70" y="351"/>
                  <a:pt x="81" y="344"/>
                </a:cubicBezTo>
                <a:cubicBezTo>
                  <a:pt x="92" y="337"/>
                  <a:pt x="96" y="337"/>
                  <a:pt x="100" y="332"/>
                </a:cubicBezTo>
                <a:cubicBezTo>
                  <a:pt x="104" y="327"/>
                  <a:pt x="105" y="321"/>
                  <a:pt x="105" y="311"/>
                </a:cubicBezTo>
                <a:cubicBezTo>
                  <a:pt x="105" y="301"/>
                  <a:pt x="99" y="286"/>
                  <a:pt x="98" y="272"/>
                </a:cubicBezTo>
                <a:cubicBezTo>
                  <a:pt x="97" y="257"/>
                  <a:pt x="93" y="241"/>
                  <a:pt x="98" y="225"/>
                </a:cubicBezTo>
                <a:cubicBezTo>
                  <a:pt x="103" y="210"/>
                  <a:pt x="116" y="191"/>
                  <a:pt x="130" y="179"/>
                </a:cubicBezTo>
                <a:cubicBezTo>
                  <a:pt x="144" y="167"/>
                  <a:pt x="167" y="157"/>
                  <a:pt x="185" y="151"/>
                </a:cubicBezTo>
                <a:cubicBezTo>
                  <a:pt x="204" y="145"/>
                  <a:pt x="227" y="145"/>
                  <a:pt x="241" y="143"/>
                </a:cubicBezTo>
                <a:cubicBezTo>
                  <a:pt x="254" y="140"/>
                  <a:pt x="260" y="141"/>
                  <a:pt x="264" y="134"/>
                </a:cubicBezTo>
                <a:cubicBezTo>
                  <a:pt x="268" y="127"/>
                  <a:pt x="263" y="111"/>
                  <a:pt x="267" y="100"/>
                </a:cubicBezTo>
                <a:cubicBezTo>
                  <a:pt x="272" y="89"/>
                  <a:pt x="281" y="74"/>
                  <a:pt x="291" y="65"/>
                </a:cubicBezTo>
                <a:cubicBezTo>
                  <a:pt x="301" y="57"/>
                  <a:pt x="314" y="52"/>
                  <a:pt x="328" y="48"/>
                </a:cubicBezTo>
                <a:cubicBezTo>
                  <a:pt x="341" y="45"/>
                  <a:pt x="362" y="45"/>
                  <a:pt x="373" y="45"/>
                </a:cubicBezTo>
                <a:cubicBezTo>
                  <a:pt x="384" y="45"/>
                  <a:pt x="387" y="49"/>
                  <a:pt x="391" y="48"/>
                </a:cubicBezTo>
                <a:cubicBezTo>
                  <a:pt x="396" y="47"/>
                  <a:pt x="392" y="43"/>
                  <a:pt x="396" y="38"/>
                </a:cubicBezTo>
                <a:cubicBezTo>
                  <a:pt x="401" y="33"/>
                  <a:pt x="408" y="21"/>
                  <a:pt x="418" y="15"/>
                </a:cubicBezTo>
                <a:cubicBezTo>
                  <a:pt x="428" y="9"/>
                  <a:pt x="439" y="5"/>
                  <a:pt x="455" y="3"/>
                </a:cubicBezTo>
                <a:cubicBezTo>
                  <a:pt x="471" y="2"/>
                  <a:pt x="497" y="0"/>
                  <a:pt x="514" y="3"/>
                </a:cubicBezTo>
                <a:cubicBezTo>
                  <a:pt x="531" y="7"/>
                  <a:pt x="542" y="15"/>
                  <a:pt x="556" y="22"/>
                </a:cubicBezTo>
                <a:cubicBezTo>
                  <a:pt x="569" y="30"/>
                  <a:pt x="587" y="40"/>
                  <a:pt x="596" y="52"/>
                </a:cubicBezTo>
                <a:cubicBezTo>
                  <a:pt x="605" y="64"/>
                  <a:pt x="609" y="83"/>
                  <a:pt x="613" y="95"/>
                </a:cubicBezTo>
                <a:cubicBezTo>
                  <a:pt x="616" y="106"/>
                  <a:pt x="611" y="113"/>
                  <a:pt x="616" y="117"/>
                </a:cubicBezTo>
                <a:cubicBezTo>
                  <a:pt x="621" y="120"/>
                  <a:pt x="632" y="113"/>
                  <a:pt x="643" y="115"/>
                </a:cubicBezTo>
                <a:cubicBezTo>
                  <a:pt x="654" y="117"/>
                  <a:pt x="668" y="119"/>
                  <a:pt x="681" y="129"/>
                </a:cubicBezTo>
                <a:cubicBezTo>
                  <a:pt x="695" y="138"/>
                  <a:pt x="712" y="156"/>
                  <a:pt x="723" y="172"/>
                </a:cubicBezTo>
                <a:cubicBezTo>
                  <a:pt x="735" y="187"/>
                  <a:pt x="748" y="206"/>
                  <a:pt x="754" y="223"/>
                </a:cubicBezTo>
                <a:cubicBezTo>
                  <a:pt x="759" y="241"/>
                  <a:pt x="762" y="262"/>
                  <a:pt x="759" y="278"/>
                </a:cubicBezTo>
                <a:cubicBezTo>
                  <a:pt x="755" y="295"/>
                  <a:pt x="732" y="313"/>
                  <a:pt x="732" y="321"/>
                </a:cubicBezTo>
                <a:cubicBezTo>
                  <a:pt x="732" y="330"/>
                  <a:pt x="748" y="324"/>
                  <a:pt x="760" y="330"/>
                </a:cubicBezTo>
                <a:cubicBezTo>
                  <a:pt x="773" y="336"/>
                  <a:pt x="794" y="346"/>
                  <a:pt x="807" y="356"/>
                </a:cubicBezTo>
                <a:cubicBezTo>
                  <a:pt x="821" y="366"/>
                  <a:pt x="835" y="380"/>
                  <a:pt x="842" y="394"/>
                </a:cubicBezTo>
                <a:cubicBezTo>
                  <a:pt x="850" y="407"/>
                  <a:pt x="855" y="419"/>
                  <a:pt x="852" y="440"/>
                </a:cubicBezTo>
                <a:cubicBezTo>
                  <a:pt x="850" y="461"/>
                  <a:pt x="835" y="499"/>
                  <a:pt x="827" y="516"/>
                </a:cubicBezTo>
                <a:cubicBezTo>
                  <a:pt x="819" y="533"/>
                  <a:pt x="813" y="536"/>
                  <a:pt x="804" y="542"/>
                </a:cubicBezTo>
                <a:cubicBezTo>
                  <a:pt x="795" y="548"/>
                  <a:pt x="780" y="550"/>
                  <a:pt x="770" y="554"/>
                </a:cubicBezTo>
                <a:cubicBezTo>
                  <a:pt x="760" y="558"/>
                  <a:pt x="753" y="559"/>
                  <a:pt x="745" y="564"/>
                </a:cubicBezTo>
                <a:cubicBezTo>
                  <a:pt x="738" y="569"/>
                  <a:pt x="734" y="577"/>
                  <a:pt x="727" y="586"/>
                </a:cubicBezTo>
                <a:cubicBezTo>
                  <a:pt x="719" y="596"/>
                  <a:pt x="712" y="609"/>
                  <a:pt x="702" y="619"/>
                </a:cubicBezTo>
                <a:cubicBezTo>
                  <a:pt x="692" y="628"/>
                  <a:pt x="682" y="637"/>
                  <a:pt x="666" y="641"/>
                </a:cubicBezTo>
                <a:cubicBezTo>
                  <a:pt x="650" y="645"/>
                  <a:pt x="622" y="645"/>
                  <a:pt x="604" y="643"/>
                </a:cubicBezTo>
                <a:cubicBezTo>
                  <a:pt x="587" y="640"/>
                  <a:pt x="571" y="631"/>
                  <a:pt x="561" y="626"/>
                </a:cubicBezTo>
                <a:cubicBezTo>
                  <a:pt x="551" y="621"/>
                  <a:pt x="551" y="614"/>
                  <a:pt x="546" y="610"/>
                </a:cubicBezTo>
                <a:cubicBezTo>
                  <a:pt x="541" y="607"/>
                  <a:pt x="536" y="605"/>
                  <a:pt x="532" y="607"/>
                </a:cubicBezTo>
                <a:cubicBezTo>
                  <a:pt x="529" y="609"/>
                  <a:pt x="533" y="612"/>
                  <a:pt x="526" y="619"/>
                </a:cubicBezTo>
                <a:cubicBezTo>
                  <a:pt x="518" y="626"/>
                  <a:pt x="506" y="638"/>
                  <a:pt x="489" y="646"/>
                </a:cubicBezTo>
                <a:cubicBezTo>
                  <a:pt x="471" y="655"/>
                  <a:pt x="442" y="668"/>
                  <a:pt x="418" y="670"/>
                </a:cubicBezTo>
                <a:cubicBezTo>
                  <a:pt x="395" y="673"/>
                  <a:pt x="370" y="668"/>
                  <a:pt x="350" y="664"/>
                </a:cubicBezTo>
                <a:cubicBezTo>
                  <a:pt x="329" y="659"/>
                  <a:pt x="312" y="651"/>
                  <a:pt x="299" y="646"/>
                </a:cubicBezTo>
                <a:cubicBezTo>
                  <a:pt x="287" y="642"/>
                  <a:pt x="293" y="634"/>
                  <a:pt x="266" y="634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E0CDA8"/>
              </a:gs>
            </a:gsLst>
            <a:path path="rect">
              <a:fillToRect l="50000" t="50000" r="50000" b="50000"/>
            </a:path>
          </a:gradFill>
          <a:ln w="12700">
            <a:noFill/>
            <a:round/>
            <a:headEnd/>
            <a:tailEnd/>
          </a:ln>
          <a:effectLst>
            <a:prstShdw prst="shdw17" dist="17961" dir="2700000">
              <a:srgbClr val="867B65"/>
            </a:prstShdw>
          </a:effectLst>
        </p:spPr>
        <p:txBody>
          <a:bodyPr wrap="none" lIns="29740" tIns="29740" rIns="29740" bIns="29740" anchor="ctr" anchorCtr="1"/>
          <a:lstStyle/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050" b="1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3227388" y="3876675"/>
            <a:ext cx="968375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2714" tIns="32714" rIns="32714" bIns="32714" anchor="ctr" anchorCtr="1"/>
          <a:lstStyle/>
          <a:p>
            <a:pPr algn="ctr" defTabSz="838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+mj-lt"/>
                <a:cs typeface="Arial" pitchFamily="34" charset="0"/>
              </a:rPr>
              <a:t>Nucleus </a:t>
            </a:r>
          </a:p>
          <a:p>
            <a:pPr algn="ctr" defTabSz="838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+mj-lt"/>
                <a:cs typeface="Arial" pitchFamily="34" charset="0"/>
              </a:rPr>
              <a:t>Connect</a:t>
            </a:r>
          </a:p>
          <a:p>
            <a:pPr algn="ctr" defTabSz="838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+mj-lt"/>
                <a:cs typeface="Arial" pitchFamily="34" charset="0"/>
              </a:rPr>
              <a:t>Core Network</a:t>
            </a:r>
          </a:p>
        </p:txBody>
      </p:sp>
      <p:sp>
        <p:nvSpPr>
          <p:cNvPr id="18" name="Text Box 69"/>
          <p:cNvSpPr txBox="1">
            <a:spLocks noChangeArrowheads="1"/>
          </p:cNvSpPr>
          <p:nvPr/>
        </p:nvSpPr>
        <p:spPr bwMode="auto">
          <a:xfrm>
            <a:off x="1133475" y="3627438"/>
            <a:ext cx="468313" cy="157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32714" tIns="32714" rIns="32714" bIns="32714" anchor="ctr" anchorCtr="1"/>
          <a:lstStyle/>
          <a:p>
            <a:pPr algn="ctr" defTabSz="838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srgbClr val="000000"/>
                </a:solidFill>
                <a:latin typeface="+mj-lt"/>
                <a:cs typeface="Arial" pitchFamily="34" charset="0"/>
              </a:rPr>
              <a:t>ETH</a:t>
            </a:r>
          </a:p>
        </p:txBody>
      </p:sp>
      <p:sp>
        <p:nvSpPr>
          <p:cNvPr id="55" name="Line 4"/>
          <p:cNvSpPr>
            <a:spLocks noChangeShapeType="1"/>
          </p:cNvSpPr>
          <p:nvPr/>
        </p:nvSpPr>
        <p:spPr bwMode="auto">
          <a:xfrm flipV="1">
            <a:off x="4267200" y="4054475"/>
            <a:ext cx="7318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lIns="29740" tIns="29740" rIns="29740" bIns="29740" anchor="ctr" anchorCtr="1"/>
          <a:lstStyle/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800" b="1">
              <a:solidFill>
                <a:srgbClr val="000000"/>
              </a:solidFill>
              <a:latin typeface="+mj-lt"/>
              <a:cs typeface="Times New Roman" charset="0"/>
            </a:endParaRPr>
          </a:p>
        </p:txBody>
      </p:sp>
      <p:grpSp>
        <p:nvGrpSpPr>
          <p:cNvPr id="9" name="Group 134"/>
          <p:cNvGrpSpPr>
            <a:grpSpLocks/>
          </p:cNvGrpSpPr>
          <p:nvPr/>
        </p:nvGrpSpPr>
        <p:grpSpPr bwMode="auto">
          <a:xfrm>
            <a:off x="4841875" y="3576638"/>
            <a:ext cx="1371600" cy="1001712"/>
            <a:chOff x="4667598" y="3696515"/>
            <a:chExt cx="1371252" cy="1002254"/>
          </a:xfrm>
        </p:grpSpPr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4667598" y="3696515"/>
              <a:ext cx="1371252" cy="1002254"/>
            </a:xfrm>
            <a:custGeom>
              <a:avLst/>
              <a:gdLst>
                <a:gd name="T0" fmla="*/ 2147483647 w 855"/>
                <a:gd name="T1" fmla="*/ 2147483647 h 673"/>
                <a:gd name="T2" fmla="*/ 2147483647 w 855"/>
                <a:gd name="T3" fmla="*/ 2147483647 h 673"/>
                <a:gd name="T4" fmla="*/ 2147483647 w 855"/>
                <a:gd name="T5" fmla="*/ 2147483647 h 673"/>
                <a:gd name="T6" fmla="*/ 2147483647 w 855"/>
                <a:gd name="T7" fmla="*/ 2147483647 h 673"/>
                <a:gd name="T8" fmla="*/ 2147483647 w 855"/>
                <a:gd name="T9" fmla="*/ 2147483647 h 673"/>
                <a:gd name="T10" fmla="*/ 2147483647 w 855"/>
                <a:gd name="T11" fmla="*/ 2147483647 h 673"/>
                <a:gd name="T12" fmla="*/ 2147483647 w 855"/>
                <a:gd name="T13" fmla="*/ 2147483647 h 673"/>
                <a:gd name="T14" fmla="*/ 2147483647 w 855"/>
                <a:gd name="T15" fmla="*/ 2147483647 h 673"/>
                <a:gd name="T16" fmla="*/ 2147483647 w 855"/>
                <a:gd name="T17" fmla="*/ 2147483647 h 673"/>
                <a:gd name="T18" fmla="*/ 2147483647 w 855"/>
                <a:gd name="T19" fmla="*/ 2147483647 h 673"/>
                <a:gd name="T20" fmla="*/ 2147483647 w 855"/>
                <a:gd name="T21" fmla="*/ 2147483647 h 673"/>
                <a:gd name="T22" fmla="*/ 2147483647 w 855"/>
                <a:gd name="T23" fmla="*/ 2147483647 h 673"/>
                <a:gd name="T24" fmla="*/ 2147483647 w 855"/>
                <a:gd name="T25" fmla="*/ 2147483647 h 673"/>
                <a:gd name="T26" fmla="*/ 2147483647 w 855"/>
                <a:gd name="T27" fmla="*/ 2147483647 h 673"/>
                <a:gd name="T28" fmla="*/ 2147483647 w 855"/>
                <a:gd name="T29" fmla="*/ 2147483647 h 673"/>
                <a:gd name="T30" fmla="*/ 2147483647 w 855"/>
                <a:gd name="T31" fmla="*/ 2147483647 h 673"/>
                <a:gd name="T32" fmla="*/ 2147483647 w 855"/>
                <a:gd name="T33" fmla="*/ 2147483647 h 673"/>
                <a:gd name="T34" fmla="*/ 2147483647 w 855"/>
                <a:gd name="T35" fmla="*/ 2147483647 h 673"/>
                <a:gd name="T36" fmla="*/ 2147483647 w 855"/>
                <a:gd name="T37" fmla="*/ 2147483647 h 673"/>
                <a:gd name="T38" fmla="*/ 2147483647 w 855"/>
                <a:gd name="T39" fmla="*/ 2147483647 h 673"/>
                <a:gd name="T40" fmla="*/ 2147483647 w 855"/>
                <a:gd name="T41" fmla="*/ 2147483647 h 673"/>
                <a:gd name="T42" fmla="*/ 2147483647 w 855"/>
                <a:gd name="T43" fmla="*/ 2147483647 h 673"/>
                <a:gd name="T44" fmla="*/ 2147483647 w 855"/>
                <a:gd name="T45" fmla="*/ 2147483647 h 673"/>
                <a:gd name="T46" fmla="*/ 2147483647 w 855"/>
                <a:gd name="T47" fmla="*/ 2147483647 h 673"/>
                <a:gd name="T48" fmla="*/ 2147483647 w 855"/>
                <a:gd name="T49" fmla="*/ 2147483647 h 673"/>
                <a:gd name="T50" fmla="*/ 2147483647 w 855"/>
                <a:gd name="T51" fmla="*/ 2147483647 h 673"/>
                <a:gd name="T52" fmla="*/ 2147483647 w 855"/>
                <a:gd name="T53" fmla="*/ 2147483647 h 673"/>
                <a:gd name="T54" fmla="*/ 2147483647 w 855"/>
                <a:gd name="T55" fmla="*/ 2147483647 h 673"/>
                <a:gd name="T56" fmla="*/ 2147483647 w 855"/>
                <a:gd name="T57" fmla="*/ 2147483647 h 673"/>
                <a:gd name="T58" fmla="*/ 2147483647 w 855"/>
                <a:gd name="T59" fmla="*/ 2147483647 h 673"/>
                <a:gd name="T60" fmla="*/ 2147483647 w 855"/>
                <a:gd name="T61" fmla="*/ 2147483647 h 673"/>
                <a:gd name="T62" fmla="*/ 2147483647 w 855"/>
                <a:gd name="T63" fmla="*/ 2147483647 h 673"/>
                <a:gd name="T64" fmla="*/ 2147483647 w 855"/>
                <a:gd name="T65" fmla="*/ 2147483647 h 673"/>
                <a:gd name="T66" fmla="*/ 2147483647 w 855"/>
                <a:gd name="T67" fmla="*/ 2147483647 h 673"/>
                <a:gd name="T68" fmla="*/ 2147483647 w 855"/>
                <a:gd name="T69" fmla="*/ 2147483647 h 673"/>
                <a:gd name="T70" fmla="*/ 2147483647 w 855"/>
                <a:gd name="T71" fmla="*/ 2147483647 h 673"/>
                <a:gd name="T72" fmla="*/ 2147483647 w 855"/>
                <a:gd name="T73" fmla="*/ 2147483647 h 673"/>
                <a:gd name="T74" fmla="*/ 2147483647 w 855"/>
                <a:gd name="T75" fmla="*/ 2147483647 h 673"/>
                <a:gd name="T76" fmla="*/ 2147483647 w 855"/>
                <a:gd name="T77" fmla="*/ 2147483647 h 673"/>
                <a:gd name="T78" fmla="*/ 2147483647 w 855"/>
                <a:gd name="T79" fmla="*/ 2147483647 h 673"/>
                <a:gd name="T80" fmla="*/ 2147483647 w 855"/>
                <a:gd name="T81" fmla="*/ 2147483647 h 673"/>
                <a:gd name="T82" fmla="*/ 2147483647 w 855"/>
                <a:gd name="T83" fmla="*/ 2147483647 h 673"/>
                <a:gd name="T84" fmla="*/ 2147483647 w 855"/>
                <a:gd name="T85" fmla="*/ 2147483647 h 673"/>
                <a:gd name="T86" fmla="*/ 2147483647 w 855"/>
                <a:gd name="T87" fmla="*/ 2147483647 h 673"/>
                <a:gd name="T88" fmla="*/ 2147483647 w 855"/>
                <a:gd name="T89" fmla="*/ 2147483647 h 673"/>
                <a:gd name="T90" fmla="*/ 2147483647 w 855"/>
                <a:gd name="T91" fmla="*/ 2147483647 h 673"/>
                <a:gd name="T92" fmla="*/ 2147483647 w 855"/>
                <a:gd name="T93" fmla="*/ 2147483647 h 673"/>
                <a:gd name="T94" fmla="*/ 2147483647 w 855"/>
                <a:gd name="T95" fmla="*/ 2147483647 h 673"/>
                <a:gd name="T96" fmla="*/ 2147483647 w 855"/>
                <a:gd name="T97" fmla="*/ 2147483647 h 673"/>
                <a:gd name="T98" fmla="*/ 2147483647 w 855"/>
                <a:gd name="T99" fmla="*/ 2147483647 h 673"/>
                <a:gd name="T100" fmla="*/ 2147483647 w 855"/>
                <a:gd name="T101" fmla="*/ 2147483647 h 673"/>
                <a:gd name="T102" fmla="*/ 2147483647 w 855"/>
                <a:gd name="T103" fmla="*/ 2147483647 h 673"/>
                <a:gd name="T104" fmla="*/ 2147483647 w 855"/>
                <a:gd name="T105" fmla="*/ 2147483647 h 673"/>
                <a:gd name="T106" fmla="*/ 2147483647 w 855"/>
                <a:gd name="T107" fmla="*/ 2147483647 h 67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55"/>
                <a:gd name="T163" fmla="*/ 0 h 673"/>
                <a:gd name="T164" fmla="*/ 855 w 855"/>
                <a:gd name="T165" fmla="*/ 673 h 67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55" h="673">
                  <a:moveTo>
                    <a:pt x="266" y="634"/>
                  </a:moveTo>
                  <a:cubicBezTo>
                    <a:pt x="239" y="634"/>
                    <a:pt x="178" y="655"/>
                    <a:pt x="140" y="648"/>
                  </a:cubicBezTo>
                  <a:cubicBezTo>
                    <a:pt x="102" y="641"/>
                    <a:pt x="63" y="624"/>
                    <a:pt x="39" y="595"/>
                  </a:cubicBezTo>
                  <a:cubicBezTo>
                    <a:pt x="16" y="566"/>
                    <a:pt x="2" y="511"/>
                    <a:pt x="1" y="474"/>
                  </a:cubicBezTo>
                  <a:cubicBezTo>
                    <a:pt x="0" y="437"/>
                    <a:pt x="19" y="396"/>
                    <a:pt x="33" y="375"/>
                  </a:cubicBezTo>
                  <a:cubicBezTo>
                    <a:pt x="46" y="353"/>
                    <a:pt x="70" y="351"/>
                    <a:pt x="81" y="344"/>
                  </a:cubicBezTo>
                  <a:cubicBezTo>
                    <a:pt x="92" y="337"/>
                    <a:pt x="96" y="337"/>
                    <a:pt x="100" y="332"/>
                  </a:cubicBezTo>
                  <a:cubicBezTo>
                    <a:pt x="104" y="327"/>
                    <a:pt x="105" y="321"/>
                    <a:pt x="105" y="311"/>
                  </a:cubicBezTo>
                  <a:cubicBezTo>
                    <a:pt x="105" y="301"/>
                    <a:pt x="99" y="286"/>
                    <a:pt x="98" y="272"/>
                  </a:cubicBezTo>
                  <a:cubicBezTo>
                    <a:pt x="97" y="257"/>
                    <a:pt x="93" y="241"/>
                    <a:pt x="98" y="225"/>
                  </a:cubicBezTo>
                  <a:cubicBezTo>
                    <a:pt x="103" y="210"/>
                    <a:pt x="116" y="191"/>
                    <a:pt x="130" y="179"/>
                  </a:cubicBezTo>
                  <a:cubicBezTo>
                    <a:pt x="144" y="167"/>
                    <a:pt x="167" y="157"/>
                    <a:pt x="185" y="151"/>
                  </a:cubicBezTo>
                  <a:cubicBezTo>
                    <a:pt x="204" y="145"/>
                    <a:pt x="227" y="145"/>
                    <a:pt x="241" y="143"/>
                  </a:cubicBezTo>
                  <a:cubicBezTo>
                    <a:pt x="254" y="140"/>
                    <a:pt x="260" y="141"/>
                    <a:pt x="264" y="134"/>
                  </a:cubicBezTo>
                  <a:cubicBezTo>
                    <a:pt x="268" y="127"/>
                    <a:pt x="263" y="111"/>
                    <a:pt x="267" y="100"/>
                  </a:cubicBezTo>
                  <a:cubicBezTo>
                    <a:pt x="272" y="89"/>
                    <a:pt x="281" y="74"/>
                    <a:pt x="291" y="65"/>
                  </a:cubicBezTo>
                  <a:cubicBezTo>
                    <a:pt x="301" y="57"/>
                    <a:pt x="314" y="52"/>
                    <a:pt x="328" y="48"/>
                  </a:cubicBezTo>
                  <a:cubicBezTo>
                    <a:pt x="341" y="45"/>
                    <a:pt x="362" y="45"/>
                    <a:pt x="373" y="45"/>
                  </a:cubicBezTo>
                  <a:cubicBezTo>
                    <a:pt x="384" y="45"/>
                    <a:pt x="387" y="49"/>
                    <a:pt x="391" y="48"/>
                  </a:cubicBezTo>
                  <a:cubicBezTo>
                    <a:pt x="396" y="47"/>
                    <a:pt x="392" y="43"/>
                    <a:pt x="396" y="38"/>
                  </a:cubicBezTo>
                  <a:cubicBezTo>
                    <a:pt x="401" y="33"/>
                    <a:pt x="408" y="21"/>
                    <a:pt x="418" y="15"/>
                  </a:cubicBezTo>
                  <a:cubicBezTo>
                    <a:pt x="428" y="9"/>
                    <a:pt x="439" y="5"/>
                    <a:pt x="455" y="3"/>
                  </a:cubicBezTo>
                  <a:cubicBezTo>
                    <a:pt x="471" y="2"/>
                    <a:pt x="497" y="0"/>
                    <a:pt x="514" y="3"/>
                  </a:cubicBezTo>
                  <a:cubicBezTo>
                    <a:pt x="531" y="7"/>
                    <a:pt x="542" y="15"/>
                    <a:pt x="556" y="22"/>
                  </a:cubicBezTo>
                  <a:cubicBezTo>
                    <a:pt x="569" y="30"/>
                    <a:pt x="587" y="40"/>
                    <a:pt x="596" y="52"/>
                  </a:cubicBezTo>
                  <a:cubicBezTo>
                    <a:pt x="605" y="64"/>
                    <a:pt x="609" y="83"/>
                    <a:pt x="613" y="95"/>
                  </a:cubicBezTo>
                  <a:cubicBezTo>
                    <a:pt x="616" y="106"/>
                    <a:pt x="611" y="113"/>
                    <a:pt x="616" y="117"/>
                  </a:cubicBezTo>
                  <a:cubicBezTo>
                    <a:pt x="621" y="120"/>
                    <a:pt x="632" y="113"/>
                    <a:pt x="643" y="115"/>
                  </a:cubicBezTo>
                  <a:cubicBezTo>
                    <a:pt x="654" y="117"/>
                    <a:pt x="668" y="119"/>
                    <a:pt x="681" y="129"/>
                  </a:cubicBezTo>
                  <a:cubicBezTo>
                    <a:pt x="695" y="138"/>
                    <a:pt x="712" y="156"/>
                    <a:pt x="723" y="172"/>
                  </a:cubicBezTo>
                  <a:cubicBezTo>
                    <a:pt x="735" y="187"/>
                    <a:pt x="748" y="206"/>
                    <a:pt x="754" y="223"/>
                  </a:cubicBezTo>
                  <a:cubicBezTo>
                    <a:pt x="759" y="241"/>
                    <a:pt x="762" y="262"/>
                    <a:pt x="759" y="278"/>
                  </a:cubicBezTo>
                  <a:cubicBezTo>
                    <a:pt x="755" y="295"/>
                    <a:pt x="732" y="313"/>
                    <a:pt x="732" y="321"/>
                  </a:cubicBezTo>
                  <a:cubicBezTo>
                    <a:pt x="732" y="330"/>
                    <a:pt x="748" y="324"/>
                    <a:pt x="760" y="330"/>
                  </a:cubicBezTo>
                  <a:cubicBezTo>
                    <a:pt x="773" y="336"/>
                    <a:pt x="794" y="346"/>
                    <a:pt x="807" y="356"/>
                  </a:cubicBezTo>
                  <a:cubicBezTo>
                    <a:pt x="821" y="366"/>
                    <a:pt x="835" y="380"/>
                    <a:pt x="842" y="394"/>
                  </a:cubicBezTo>
                  <a:cubicBezTo>
                    <a:pt x="850" y="407"/>
                    <a:pt x="855" y="419"/>
                    <a:pt x="852" y="440"/>
                  </a:cubicBezTo>
                  <a:cubicBezTo>
                    <a:pt x="850" y="461"/>
                    <a:pt x="835" y="499"/>
                    <a:pt x="827" y="516"/>
                  </a:cubicBezTo>
                  <a:cubicBezTo>
                    <a:pt x="819" y="533"/>
                    <a:pt x="810" y="537"/>
                    <a:pt x="801" y="543"/>
                  </a:cubicBezTo>
                  <a:cubicBezTo>
                    <a:pt x="792" y="549"/>
                    <a:pt x="779" y="551"/>
                    <a:pt x="770" y="554"/>
                  </a:cubicBezTo>
                  <a:cubicBezTo>
                    <a:pt x="761" y="557"/>
                    <a:pt x="753" y="559"/>
                    <a:pt x="745" y="564"/>
                  </a:cubicBezTo>
                  <a:cubicBezTo>
                    <a:pt x="738" y="569"/>
                    <a:pt x="734" y="577"/>
                    <a:pt x="727" y="586"/>
                  </a:cubicBezTo>
                  <a:cubicBezTo>
                    <a:pt x="719" y="596"/>
                    <a:pt x="712" y="609"/>
                    <a:pt x="702" y="619"/>
                  </a:cubicBezTo>
                  <a:cubicBezTo>
                    <a:pt x="692" y="628"/>
                    <a:pt x="682" y="637"/>
                    <a:pt x="666" y="641"/>
                  </a:cubicBezTo>
                  <a:cubicBezTo>
                    <a:pt x="650" y="645"/>
                    <a:pt x="622" y="645"/>
                    <a:pt x="604" y="643"/>
                  </a:cubicBezTo>
                  <a:cubicBezTo>
                    <a:pt x="587" y="640"/>
                    <a:pt x="571" y="631"/>
                    <a:pt x="561" y="626"/>
                  </a:cubicBezTo>
                  <a:cubicBezTo>
                    <a:pt x="551" y="621"/>
                    <a:pt x="551" y="614"/>
                    <a:pt x="546" y="610"/>
                  </a:cubicBezTo>
                  <a:cubicBezTo>
                    <a:pt x="541" y="607"/>
                    <a:pt x="536" y="605"/>
                    <a:pt x="532" y="607"/>
                  </a:cubicBezTo>
                  <a:cubicBezTo>
                    <a:pt x="529" y="609"/>
                    <a:pt x="533" y="612"/>
                    <a:pt x="526" y="619"/>
                  </a:cubicBezTo>
                  <a:cubicBezTo>
                    <a:pt x="518" y="626"/>
                    <a:pt x="506" y="638"/>
                    <a:pt x="489" y="646"/>
                  </a:cubicBezTo>
                  <a:cubicBezTo>
                    <a:pt x="471" y="655"/>
                    <a:pt x="442" y="668"/>
                    <a:pt x="418" y="670"/>
                  </a:cubicBezTo>
                  <a:cubicBezTo>
                    <a:pt x="395" y="673"/>
                    <a:pt x="370" y="668"/>
                    <a:pt x="350" y="664"/>
                  </a:cubicBezTo>
                  <a:cubicBezTo>
                    <a:pt x="329" y="659"/>
                    <a:pt x="312" y="651"/>
                    <a:pt x="299" y="646"/>
                  </a:cubicBezTo>
                  <a:cubicBezTo>
                    <a:pt x="287" y="642"/>
                    <a:pt x="293" y="634"/>
                    <a:pt x="266" y="63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E895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998B59"/>
              </a:prstShdw>
            </a:effectLst>
          </p:spPr>
          <p:txBody>
            <a:bodyPr lIns="29740" tIns="29740" rIns="29740" bIns="29740" anchor="ctr" anchorCtr="1"/>
            <a:lstStyle/>
            <a:p>
              <a:pPr algn="ctr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 b="1">
                <a:solidFill>
                  <a:srgbClr val="000000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71" name="Rectangle 36"/>
            <p:cNvSpPr>
              <a:spLocks noChangeArrowheads="1"/>
            </p:cNvSpPr>
            <p:nvPr/>
          </p:nvSpPr>
          <p:spPr bwMode="auto">
            <a:xfrm>
              <a:off x="4829482" y="3901413"/>
              <a:ext cx="1047484" cy="611519"/>
            </a:xfrm>
            <a:prstGeom prst="rect">
              <a:avLst/>
            </a:prstGeom>
            <a:noFill/>
            <a:ln w="76200" cap="rnd">
              <a:noFill/>
              <a:prstDash val="sysDot"/>
              <a:miter lim="800000"/>
              <a:headEnd/>
              <a:tailEnd/>
            </a:ln>
          </p:spPr>
          <p:txBody>
            <a:bodyPr wrap="none" lIns="32714" tIns="32714" rIns="32714" bIns="32714" anchor="ctr" anchorCtr="1"/>
            <a:lstStyle/>
            <a:p>
              <a:pPr algn="ctr" defTabSz="838200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b="1" dirty="0" err="1">
                  <a:solidFill>
                    <a:srgbClr val="000000"/>
                  </a:solidFill>
                  <a:latin typeface="+mj-lt"/>
                  <a:cs typeface="Arial" pitchFamily="34" charset="0"/>
                </a:rPr>
                <a:t>StarHub</a:t>
              </a:r>
              <a:r>
                <a:rPr lang="en-US" sz="1400" b="1" dirty="0">
                  <a:solidFill>
                    <a:srgbClr val="000000"/>
                  </a:solidFill>
                  <a:latin typeface="+mj-lt"/>
                  <a:cs typeface="Arial" pitchFamily="34" charset="0"/>
                </a:rPr>
                <a:t> </a:t>
              </a:r>
              <a:br>
                <a:rPr lang="en-US" sz="1400" b="1" dirty="0">
                  <a:solidFill>
                    <a:srgbClr val="000000"/>
                  </a:solidFill>
                  <a:latin typeface="+mj-lt"/>
                  <a:cs typeface="Arial" pitchFamily="34" charset="0"/>
                </a:rPr>
              </a:br>
              <a:r>
                <a:rPr lang="en-US" sz="1400" b="1" dirty="0">
                  <a:solidFill>
                    <a:srgbClr val="000000"/>
                  </a:solidFill>
                  <a:latin typeface="+mj-lt"/>
                  <a:cs typeface="Arial" pitchFamily="34" charset="0"/>
                </a:rPr>
                <a:t>Access </a:t>
              </a:r>
            </a:p>
            <a:p>
              <a:pPr algn="ctr" defTabSz="838200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b="1" dirty="0">
                  <a:solidFill>
                    <a:srgbClr val="000000"/>
                  </a:solidFill>
                  <a:latin typeface="+mj-lt"/>
                  <a:cs typeface="Arial" pitchFamily="34" charset="0"/>
                </a:rPr>
                <a:t>Network </a:t>
              </a:r>
            </a:p>
          </p:txBody>
        </p:sp>
      </p:grpSp>
      <p:grpSp>
        <p:nvGrpSpPr>
          <p:cNvPr id="10" name="Group 71"/>
          <p:cNvGrpSpPr>
            <a:grpSpLocks/>
          </p:cNvGrpSpPr>
          <p:nvPr/>
        </p:nvGrpSpPr>
        <p:grpSpPr bwMode="auto">
          <a:xfrm flipH="1">
            <a:off x="990600" y="3584575"/>
            <a:ext cx="90488" cy="365125"/>
            <a:chOff x="5165" y="1098"/>
            <a:chExt cx="62" cy="216"/>
          </a:xfrm>
        </p:grpSpPr>
        <p:sp>
          <p:nvSpPr>
            <p:cNvPr id="81" name="Line 72"/>
            <p:cNvSpPr>
              <a:spLocks noChangeShapeType="1"/>
            </p:cNvSpPr>
            <p:nvPr/>
          </p:nvSpPr>
          <p:spPr bwMode="auto">
            <a:xfrm>
              <a:off x="5197" y="1098"/>
              <a:ext cx="0" cy="2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6000" tIns="36000" rIns="36000" bIns="36000" anchor="ctr" anchorCtr="1"/>
            <a:lstStyle/>
            <a:p>
              <a:pPr algn="ctr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 b="1">
                <a:solidFill>
                  <a:srgbClr val="000000"/>
                </a:solidFill>
                <a:latin typeface="+mj-lt"/>
                <a:cs typeface="Times New Roman" charset="0"/>
              </a:endParaRPr>
            </a:p>
          </p:txBody>
        </p:sp>
        <p:sp>
          <p:nvSpPr>
            <p:cNvPr id="82" name="Line 73"/>
            <p:cNvSpPr>
              <a:spLocks noChangeShapeType="1"/>
            </p:cNvSpPr>
            <p:nvPr/>
          </p:nvSpPr>
          <p:spPr bwMode="auto">
            <a:xfrm flipH="1">
              <a:off x="5165" y="1294"/>
              <a:ext cx="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6000" tIns="36000" rIns="36000" bIns="36000" anchor="ctr" anchorCtr="1"/>
            <a:lstStyle/>
            <a:p>
              <a:pPr algn="ctr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 b="1">
                <a:solidFill>
                  <a:srgbClr val="000000"/>
                </a:solidFill>
                <a:latin typeface="+mj-lt"/>
                <a:cs typeface="Times New Roman" charset="0"/>
              </a:endParaRPr>
            </a:p>
          </p:txBody>
        </p:sp>
        <p:sp>
          <p:nvSpPr>
            <p:cNvPr id="83" name="Line 74"/>
            <p:cNvSpPr>
              <a:spLocks noChangeShapeType="1"/>
            </p:cNvSpPr>
            <p:nvPr/>
          </p:nvSpPr>
          <p:spPr bwMode="auto">
            <a:xfrm flipH="1">
              <a:off x="5197" y="1250"/>
              <a:ext cx="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6000" tIns="36000" rIns="36000" bIns="36000" anchor="ctr" anchorCtr="1"/>
            <a:lstStyle/>
            <a:p>
              <a:pPr algn="ctr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 b="1">
                <a:solidFill>
                  <a:srgbClr val="000000"/>
                </a:solidFill>
                <a:latin typeface="+mj-lt"/>
                <a:cs typeface="Times New Roman" charset="0"/>
              </a:endParaRPr>
            </a:p>
          </p:txBody>
        </p:sp>
        <p:sp>
          <p:nvSpPr>
            <p:cNvPr id="84" name="Line 75"/>
            <p:cNvSpPr>
              <a:spLocks noChangeShapeType="1"/>
            </p:cNvSpPr>
            <p:nvPr/>
          </p:nvSpPr>
          <p:spPr bwMode="auto">
            <a:xfrm flipH="1">
              <a:off x="5197" y="1161"/>
              <a:ext cx="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6000" tIns="36000" rIns="36000" bIns="36000" anchor="ctr" anchorCtr="1"/>
            <a:lstStyle/>
            <a:p>
              <a:pPr algn="ctr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 b="1">
                <a:solidFill>
                  <a:srgbClr val="000000"/>
                </a:solidFill>
                <a:latin typeface="+mj-lt"/>
                <a:cs typeface="Times New Roman" charset="0"/>
              </a:endParaRPr>
            </a:p>
          </p:txBody>
        </p:sp>
        <p:sp>
          <p:nvSpPr>
            <p:cNvPr id="85" name="Line 76"/>
            <p:cNvSpPr>
              <a:spLocks noChangeShapeType="1"/>
            </p:cNvSpPr>
            <p:nvPr/>
          </p:nvSpPr>
          <p:spPr bwMode="auto">
            <a:xfrm flipH="1">
              <a:off x="5165" y="1117"/>
              <a:ext cx="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6000" tIns="36000" rIns="36000" bIns="36000" anchor="ctr" anchorCtr="1"/>
            <a:lstStyle/>
            <a:p>
              <a:pPr algn="ctr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 b="1">
                <a:solidFill>
                  <a:srgbClr val="000000"/>
                </a:solidFill>
                <a:latin typeface="+mj-lt"/>
                <a:cs typeface="Times New Roman" charset="0"/>
              </a:endParaRPr>
            </a:p>
          </p:txBody>
        </p:sp>
      </p:grpSp>
      <p:sp>
        <p:nvSpPr>
          <p:cNvPr id="88" name="Text Box 83"/>
          <p:cNvSpPr txBox="1">
            <a:spLocks noChangeArrowheads="1"/>
          </p:cNvSpPr>
          <p:nvPr/>
        </p:nvSpPr>
        <p:spPr bwMode="auto">
          <a:xfrm>
            <a:off x="1125538" y="5192713"/>
            <a:ext cx="369887" cy="158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32714" tIns="32714" rIns="32714" bIns="32714" anchor="ctr" anchorCtr="1"/>
          <a:lstStyle/>
          <a:p>
            <a:pPr algn="ctr" defTabSz="838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540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85163" y="1917700"/>
            <a:ext cx="657225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4" name="Picture 2" descr="http://www.virtuallandmedia.com/flags2-2/asia/SIN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64513" y="958850"/>
            <a:ext cx="9144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5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08950" y="1589088"/>
            <a:ext cx="890588" cy="31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5406" name="Picture 58" descr="route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89550" y="4945063"/>
            <a:ext cx="477838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136"/>
          <p:cNvGrpSpPr>
            <a:grpSpLocks/>
          </p:cNvGrpSpPr>
          <p:nvPr/>
        </p:nvGrpSpPr>
        <p:grpSpPr bwMode="auto">
          <a:xfrm>
            <a:off x="4873625" y="5545138"/>
            <a:ext cx="1308100" cy="1027112"/>
            <a:chOff x="6838308" y="5620624"/>
            <a:chExt cx="1308742" cy="1026370"/>
          </a:xfrm>
        </p:grpSpPr>
        <p:sp>
          <p:nvSpPr>
            <p:cNvPr id="148" name="Freeform 60"/>
            <p:cNvSpPr>
              <a:spLocks/>
            </p:cNvSpPr>
            <p:nvPr/>
          </p:nvSpPr>
          <p:spPr bwMode="auto">
            <a:xfrm>
              <a:off x="6838308" y="5620624"/>
              <a:ext cx="1308742" cy="1026370"/>
            </a:xfrm>
            <a:custGeom>
              <a:avLst/>
              <a:gdLst>
                <a:gd name="T0" fmla="*/ 2147483647 w 855"/>
                <a:gd name="T1" fmla="*/ 2147483647 h 673"/>
                <a:gd name="T2" fmla="*/ 2147483647 w 855"/>
                <a:gd name="T3" fmla="*/ 2147483647 h 673"/>
                <a:gd name="T4" fmla="*/ 2147483647 w 855"/>
                <a:gd name="T5" fmla="*/ 2147483647 h 673"/>
                <a:gd name="T6" fmla="*/ 2147483647 w 855"/>
                <a:gd name="T7" fmla="*/ 2147483647 h 673"/>
                <a:gd name="T8" fmla="*/ 2147483647 w 855"/>
                <a:gd name="T9" fmla="*/ 2147483647 h 673"/>
                <a:gd name="T10" fmla="*/ 2147483647 w 855"/>
                <a:gd name="T11" fmla="*/ 2147483647 h 673"/>
                <a:gd name="T12" fmla="*/ 2147483647 w 855"/>
                <a:gd name="T13" fmla="*/ 2147483647 h 673"/>
                <a:gd name="T14" fmla="*/ 2147483647 w 855"/>
                <a:gd name="T15" fmla="*/ 2147483647 h 673"/>
                <a:gd name="T16" fmla="*/ 2147483647 w 855"/>
                <a:gd name="T17" fmla="*/ 2147483647 h 673"/>
                <a:gd name="T18" fmla="*/ 2147483647 w 855"/>
                <a:gd name="T19" fmla="*/ 2147483647 h 673"/>
                <a:gd name="T20" fmla="*/ 2147483647 w 855"/>
                <a:gd name="T21" fmla="*/ 2147483647 h 673"/>
                <a:gd name="T22" fmla="*/ 2147483647 w 855"/>
                <a:gd name="T23" fmla="*/ 2147483647 h 673"/>
                <a:gd name="T24" fmla="*/ 2147483647 w 855"/>
                <a:gd name="T25" fmla="*/ 2147483647 h 673"/>
                <a:gd name="T26" fmla="*/ 2147483647 w 855"/>
                <a:gd name="T27" fmla="*/ 2147483647 h 673"/>
                <a:gd name="T28" fmla="*/ 2147483647 w 855"/>
                <a:gd name="T29" fmla="*/ 2147483647 h 673"/>
                <a:gd name="T30" fmla="*/ 2147483647 w 855"/>
                <a:gd name="T31" fmla="*/ 2147483647 h 673"/>
                <a:gd name="T32" fmla="*/ 2147483647 w 855"/>
                <a:gd name="T33" fmla="*/ 2147483647 h 673"/>
                <a:gd name="T34" fmla="*/ 2147483647 w 855"/>
                <a:gd name="T35" fmla="*/ 2147483647 h 673"/>
                <a:gd name="T36" fmla="*/ 2147483647 w 855"/>
                <a:gd name="T37" fmla="*/ 2147483647 h 673"/>
                <a:gd name="T38" fmla="*/ 2147483647 w 855"/>
                <a:gd name="T39" fmla="*/ 2147483647 h 673"/>
                <a:gd name="T40" fmla="*/ 2147483647 w 855"/>
                <a:gd name="T41" fmla="*/ 2147483647 h 673"/>
                <a:gd name="T42" fmla="*/ 2147483647 w 855"/>
                <a:gd name="T43" fmla="*/ 2147483647 h 673"/>
                <a:gd name="T44" fmla="*/ 2147483647 w 855"/>
                <a:gd name="T45" fmla="*/ 2147483647 h 673"/>
                <a:gd name="T46" fmla="*/ 2147483647 w 855"/>
                <a:gd name="T47" fmla="*/ 2147483647 h 673"/>
                <a:gd name="T48" fmla="*/ 2147483647 w 855"/>
                <a:gd name="T49" fmla="*/ 2147483647 h 673"/>
                <a:gd name="T50" fmla="*/ 2147483647 w 855"/>
                <a:gd name="T51" fmla="*/ 2147483647 h 673"/>
                <a:gd name="T52" fmla="*/ 2147483647 w 855"/>
                <a:gd name="T53" fmla="*/ 2147483647 h 673"/>
                <a:gd name="T54" fmla="*/ 2147483647 w 855"/>
                <a:gd name="T55" fmla="*/ 2147483647 h 673"/>
                <a:gd name="T56" fmla="*/ 2147483647 w 855"/>
                <a:gd name="T57" fmla="*/ 2147483647 h 673"/>
                <a:gd name="T58" fmla="*/ 2147483647 w 855"/>
                <a:gd name="T59" fmla="*/ 2147483647 h 673"/>
                <a:gd name="T60" fmla="*/ 2147483647 w 855"/>
                <a:gd name="T61" fmla="*/ 2147483647 h 673"/>
                <a:gd name="T62" fmla="*/ 2147483647 w 855"/>
                <a:gd name="T63" fmla="*/ 2147483647 h 673"/>
                <a:gd name="T64" fmla="*/ 2147483647 w 855"/>
                <a:gd name="T65" fmla="*/ 2147483647 h 673"/>
                <a:gd name="T66" fmla="*/ 2147483647 w 855"/>
                <a:gd name="T67" fmla="*/ 2147483647 h 673"/>
                <a:gd name="T68" fmla="*/ 2147483647 w 855"/>
                <a:gd name="T69" fmla="*/ 2147483647 h 673"/>
                <a:gd name="T70" fmla="*/ 2147483647 w 855"/>
                <a:gd name="T71" fmla="*/ 2147483647 h 673"/>
                <a:gd name="T72" fmla="*/ 2147483647 w 855"/>
                <a:gd name="T73" fmla="*/ 2147483647 h 673"/>
                <a:gd name="T74" fmla="*/ 2147483647 w 855"/>
                <a:gd name="T75" fmla="*/ 2147483647 h 673"/>
                <a:gd name="T76" fmla="*/ 2147483647 w 855"/>
                <a:gd name="T77" fmla="*/ 2147483647 h 673"/>
                <a:gd name="T78" fmla="*/ 2147483647 w 855"/>
                <a:gd name="T79" fmla="*/ 2147483647 h 673"/>
                <a:gd name="T80" fmla="*/ 2147483647 w 855"/>
                <a:gd name="T81" fmla="*/ 2147483647 h 673"/>
                <a:gd name="T82" fmla="*/ 2147483647 w 855"/>
                <a:gd name="T83" fmla="*/ 2147483647 h 673"/>
                <a:gd name="T84" fmla="*/ 2147483647 w 855"/>
                <a:gd name="T85" fmla="*/ 2147483647 h 673"/>
                <a:gd name="T86" fmla="*/ 2147483647 w 855"/>
                <a:gd name="T87" fmla="*/ 2147483647 h 673"/>
                <a:gd name="T88" fmla="*/ 2147483647 w 855"/>
                <a:gd name="T89" fmla="*/ 2147483647 h 673"/>
                <a:gd name="T90" fmla="*/ 2147483647 w 855"/>
                <a:gd name="T91" fmla="*/ 2147483647 h 673"/>
                <a:gd name="T92" fmla="*/ 2147483647 w 855"/>
                <a:gd name="T93" fmla="*/ 2147483647 h 673"/>
                <a:gd name="T94" fmla="*/ 2147483647 w 855"/>
                <a:gd name="T95" fmla="*/ 2147483647 h 673"/>
                <a:gd name="T96" fmla="*/ 2147483647 w 855"/>
                <a:gd name="T97" fmla="*/ 2147483647 h 673"/>
                <a:gd name="T98" fmla="*/ 2147483647 w 855"/>
                <a:gd name="T99" fmla="*/ 2147483647 h 673"/>
                <a:gd name="T100" fmla="*/ 2147483647 w 855"/>
                <a:gd name="T101" fmla="*/ 2147483647 h 673"/>
                <a:gd name="T102" fmla="*/ 2147483647 w 855"/>
                <a:gd name="T103" fmla="*/ 2147483647 h 673"/>
                <a:gd name="T104" fmla="*/ 2147483647 w 855"/>
                <a:gd name="T105" fmla="*/ 2147483647 h 673"/>
                <a:gd name="T106" fmla="*/ 2147483647 w 855"/>
                <a:gd name="T107" fmla="*/ 2147483647 h 67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55"/>
                <a:gd name="T163" fmla="*/ 0 h 673"/>
                <a:gd name="T164" fmla="*/ 855 w 855"/>
                <a:gd name="T165" fmla="*/ 673 h 67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55" h="673">
                  <a:moveTo>
                    <a:pt x="266" y="634"/>
                  </a:moveTo>
                  <a:cubicBezTo>
                    <a:pt x="239" y="634"/>
                    <a:pt x="178" y="655"/>
                    <a:pt x="140" y="648"/>
                  </a:cubicBezTo>
                  <a:cubicBezTo>
                    <a:pt x="102" y="641"/>
                    <a:pt x="63" y="624"/>
                    <a:pt x="39" y="595"/>
                  </a:cubicBezTo>
                  <a:cubicBezTo>
                    <a:pt x="16" y="566"/>
                    <a:pt x="2" y="511"/>
                    <a:pt x="1" y="474"/>
                  </a:cubicBezTo>
                  <a:cubicBezTo>
                    <a:pt x="0" y="437"/>
                    <a:pt x="19" y="396"/>
                    <a:pt x="33" y="375"/>
                  </a:cubicBezTo>
                  <a:cubicBezTo>
                    <a:pt x="46" y="353"/>
                    <a:pt x="70" y="351"/>
                    <a:pt x="81" y="344"/>
                  </a:cubicBezTo>
                  <a:cubicBezTo>
                    <a:pt x="92" y="337"/>
                    <a:pt x="96" y="337"/>
                    <a:pt x="100" y="332"/>
                  </a:cubicBezTo>
                  <a:cubicBezTo>
                    <a:pt x="104" y="327"/>
                    <a:pt x="105" y="321"/>
                    <a:pt x="105" y="311"/>
                  </a:cubicBezTo>
                  <a:cubicBezTo>
                    <a:pt x="105" y="301"/>
                    <a:pt x="99" y="286"/>
                    <a:pt x="98" y="272"/>
                  </a:cubicBezTo>
                  <a:cubicBezTo>
                    <a:pt x="97" y="257"/>
                    <a:pt x="93" y="241"/>
                    <a:pt x="98" y="225"/>
                  </a:cubicBezTo>
                  <a:cubicBezTo>
                    <a:pt x="103" y="210"/>
                    <a:pt x="116" y="191"/>
                    <a:pt x="130" y="179"/>
                  </a:cubicBezTo>
                  <a:cubicBezTo>
                    <a:pt x="144" y="167"/>
                    <a:pt x="167" y="157"/>
                    <a:pt x="185" y="151"/>
                  </a:cubicBezTo>
                  <a:cubicBezTo>
                    <a:pt x="204" y="145"/>
                    <a:pt x="227" y="145"/>
                    <a:pt x="241" y="143"/>
                  </a:cubicBezTo>
                  <a:cubicBezTo>
                    <a:pt x="254" y="140"/>
                    <a:pt x="260" y="141"/>
                    <a:pt x="264" y="134"/>
                  </a:cubicBezTo>
                  <a:cubicBezTo>
                    <a:pt x="268" y="127"/>
                    <a:pt x="263" y="111"/>
                    <a:pt x="267" y="100"/>
                  </a:cubicBezTo>
                  <a:cubicBezTo>
                    <a:pt x="272" y="89"/>
                    <a:pt x="281" y="74"/>
                    <a:pt x="291" y="65"/>
                  </a:cubicBezTo>
                  <a:cubicBezTo>
                    <a:pt x="301" y="57"/>
                    <a:pt x="314" y="52"/>
                    <a:pt x="328" y="48"/>
                  </a:cubicBezTo>
                  <a:cubicBezTo>
                    <a:pt x="341" y="45"/>
                    <a:pt x="362" y="45"/>
                    <a:pt x="373" y="45"/>
                  </a:cubicBezTo>
                  <a:cubicBezTo>
                    <a:pt x="384" y="45"/>
                    <a:pt x="387" y="49"/>
                    <a:pt x="391" y="48"/>
                  </a:cubicBezTo>
                  <a:cubicBezTo>
                    <a:pt x="396" y="47"/>
                    <a:pt x="392" y="43"/>
                    <a:pt x="396" y="38"/>
                  </a:cubicBezTo>
                  <a:cubicBezTo>
                    <a:pt x="401" y="33"/>
                    <a:pt x="408" y="21"/>
                    <a:pt x="418" y="15"/>
                  </a:cubicBezTo>
                  <a:cubicBezTo>
                    <a:pt x="428" y="9"/>
                    <a:pt x="439" y="5"/>
                    <a:pt x="455" y="3"/>
                  </a:cubicBezTo>
                  <a:cubicBezTo>
                    <a:pt x="471" y="2"/>
                    <a:pt x="497" y="0"/>
                    <a:pt x="514" y="3"/>
                  </a:cubicBezTo>
                  <a:cubicBezTo>
                    <a:pt x="531" y="7"/>
                    <a:pt x="542" y="15"/>
                    <a:pt x="556" y="22"/>
                  </a:cubicBezTo>
                  <a:cubicBezTo>
                    <a:pt x="569" y="30"/>
                    <a:pt x="587" y="40"/>
                    <a:pt x="596" y="52"/>
                  </a:cubicBezTo>
                  <a:cubicBezTo>
                    <a:pt x="605" y="64"/>
                    <a:pt x="609" y="83"/>
                    <a:pt x="613" y="95"/>
                  </a:cubicBezTo>
                  <a:cubicBezTo>
                    <a:pt x="616" y="106"/>
                    <a:pt x="611" y="113"/>
                    <a:pt x="616" y="117"/>
                  </a:cubicBezTo>
                  <a:cubicBezTo>
                    <a:pt x="621" y="120"/>
                    <a:pt x="632" y="113"/>
                    <a:pt x="643" y="115"/>
                  </a:cubicBezTo>
                  <a:cubicBezTo>
                    <a:pt x="654" y="117"/>
                    <a:pt x="668" y="119"/>
                    <a:pt x="681" y="129"/>
                  </a:cubicBezTo>
                  <a:cubicBezTo>
                    <a:pt x="695" y="138"/>
                    <a:pt x="712" y="156"/>
                    <a:pt x="723" y="172"/>
                  </a:cubicBezTo>
                  <a:cubicBezTo>
                    <a:pt x="735" y="187"/>
                    <a:pt x="748" y="206"/>
                    <a:pt x="754" y="223"/>
                  </a:cubicBezTo>
                  <a:cubicBezTo>
                    <a:pt x="759" y="241"/>
                    <a:pt x="762" y="262"/>
                    <a:pt x="759" y="278"/>
                  </a:cubicBezTo>
                  <a:cubicBezTo>
                    <a:pt x="755" y="295"/>
                    <a:pt x="732" y="313"/>
                    <a:pt x="732" y="321"/>
                  </a:cubicBezTo>
                  <a:cubicBezTo>
                    <a:pt x="732" y="330"/>
                    <a:pt x="748" y="324"/>
                    <a:pt x="760" y="330"/>
                  </a:cubicBezTo>
                  <a:cubicBezTo>
                    <a:pt x="773" y="336"/>
                    <a:pt x="794" y="346"/>
                    <a:pt x="807" y="356"/>
                  </a:cubicBezTo>
                  <a:cubicBezTo>
                    <a:pt x="821" y="366"/>
                    <a:pt x="835" y="380"/>
                    <a:pt x="842" y="394"/>
                  </a:cubicBezTo>
                  <a:cubicBezTo>
                    <a:pt x="850" y="407"/>
                    <a:pt x="855" y="419"/>
                    <a:pt x="852" y="440"/>
                  </a:cubicBezTo>
                  <a:cubicBezTo>
                    <a:pt x="850" y="461"/>
                    <a:pt x="835" y="499"/>
                    <a:pt x="827" y="516"/>
                  </a:cubicBezTo>
                  <a:cubicBezTo>
                    <a:pt x="819" y="533"/>
                    <a:pt x="813" y="536"/>
                    <a:pt x="804" y="542"/>
                  </a:cubicBezTo>
                  <a:cubicBezTo>
                    <a:pt x="795" y="548"/>
                    <a:pt x="780" y="550"/>
                    <a:pt x="770" y="554"/>
                  </a:cubicBezTo>
                  <a:cubicBezTo>
                    <a:pt x="760" y="558"/>
                    <a:pt x="753" y="559"/>
                    <a:pt x="745" y="564"/>
                  </a:cubicBezTo>
                  <a:cubicBezTo>
                    <a:pt x="738" y="569"/>
                    <a:pt x="734" y="577"/>
                    <a:pt x="727" y="586"/>
                  </a:cubicBezTo>
                  <a:cubicBezTo>
                    <a:pt x="719" y="596"/>
                    <a:pt x="712" y="609"/>
                    <a:pt x="702" y="619"/>
                  </a:cubicBezTo>
                  <a:cubicBezTo>
                    <a:pt x="692" y="628"/>
                    <a:pt x="682" y="637"/>
                    <a:pt x="666" y="641"/>
                  </a:cubicBezTo>
                  <a:cubicBezTo>
                    <a:pt x="650" y="645"/>
                    <a:pt x="622" y="645"/>
                    <a:pt x="604" y="643"/>
                  </a:cubicBezTo>
                  <a:cubicBezTo>
                    <a:pt x="587" y="640"/>
                    <a:pt x="571" y="631"/>
                    <a:pt x="561" y="626"/>
                  </a:cubicBezTo>
                  <a:cubicBezTo>
                    <a:pt x="551" y="621"/>
                    <a:pt x="551" y="614"/>
                    <a:pt x="546" y="610"/>
                  </a:cubicBezTo>
                  <a:cubicBezTo>
                    <a:pt x="541" y="607"/>
                    <a:pt x="536" y="605"/>
                    <a:pt x="532" y="607"/>
                  </a:cubicBezTo>
                  <a:cubicBezTo>
                    <a:pt x="529" y="609"/>
                    <a:pt x="533" y="612"/>
                    <a:pt x="526" y="619"/>
                  </a:cubicBezTo>
                  <a:cubicBezTo>
                    <a:pt x="518" y="626"/>
                    <a:pt x="506" y="638"/>
                    <a:pt x="489" y="646"/>
                  </a:cubicBezTo>
                  <a:cubicBezTo>
                    <a:pt x="471" y="655"/>
                    <a:pt x="442" y="668"/>
                    <a:pt x="418" y="670"/>
                  </a:cubicBezTo>
                  <a:cubicBezTo>
                    <a:pt x="395" y="673"/>
                    <a:pt x="370" y="668"/>
                    <a:pt x="350" y="664"/>
                  </a:cubicBezTo>
                  <a:cubicBezTo>
                    <a:pt x="329" y="659"/>
                    <a:pt x="312" y="651"/>
                    <a:pt x="299" y="646"/>
                  </a:cubicBezTo>
                  <a:cubicBezTo>
                    <a:pt x="287" y="642"/>
                    <a:pt x="293" y="634"/>
                    <a:pt x="266" y="634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E0CDA8"/>
                </a:gs>
              </a:gsLst>
              <a:path path="rect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>
              <a:prstShdw prst="shdw17" dist="17961" dir="2700000">
                <a:srgbClr val="867B65"/>
              </a:prstShdw>
            </a:effectLst>
          </p:spPr>
          <p:txBody>
            <a:bodyPr wrap="none" anchor="ctr"/>
            <a:lstStyle/>
            <a:p>
              <a:pPr algn="ctr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>
                <a:solidFill>
                  <a:srgbClr val="000000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149" name="Rectangle 61"/>
            <p:cNvSpPr>
              <a:spLocks noChangeArrowheads="1"/>
            </p:cNvSpPr>
            <p:nvPr/>
          </p:nvSpPr>
          <p:spPr bwMode="auto">
            <a:xfrm>
              <a:off x="6903499" y="6256046"/>
              <a:ext cx="1178362" cy="27267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68" tIns="44440" rIns="90468" bIns="44440" anchor="ctr">
              <a:spAutoFit/>
            </a:bodyPr>
            <a:lstStyle/>
            <a:p>
              <a:pPr algn="ctr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b="1" dirty="0">
                  <a:solidFill>
                    <a:srgbClr val="000000"/>
                  </a:solidFill>
                  <a:latin typeface="+mj-lt"/>
                  <a:cs typeface="Arial" pitchFamily="34" charset="0"/>
                </a:rPr>
                <a:t>Management</a:t>
              </a:r>
            </a:p>
          </p:txBody>
        </p:sp>
        <p:sp>
          <p:nvSpPr>
            <p:cNvPr id="150" name="Text Box 36"/>
            <p:cNvSpPr txBox="1">
              <a:spLocks noChangeArrowheads="1"/>
            </p:cNvSpPr>
            <p:nvPr/>
          </p:nvSpPr>
          <p:spPr bwMode="auto">
            <a:xfrm>
              <a:off x="7217907" y="5696824"/>
              <a:ext cx="549545" cy="22832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264" tIns="45132" rIns="90264" bIns="45132" anchor="ctr">
              <a:spAutoFit/>
            </a:bodyPr>
            <a:lstStyle/>
            <a:p>
              <a:pPr algn="ctr" defTabSz="903288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50" b="1" dirty="0">
                  <a:solidFill>
                    <a:srgbClr val="000000"/>
                  </a:solidFill>
                  <a:latin typeface="+mj-lt"/>
                  <a:cs typeface="Arial" pitchFamily="34" charset="0"/>
                </a:rPr>
                <a:t>EMS</a:t>
              </a:r>
            </a:p>
          </p:txBody>
        </p:sp>
        <p:pic>
          <p:nvPicPr>
            <p:cNvPr id="15447" name="Picture 67" descr="rad1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222134" y="5883657"/>
              <a:ext cx="541090" cy="386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" name="Group 120"/>
          <p:cNvGrpSpPr>
            <a:grpSpLocks/>
          </p:cNvGrpSpPr>
          <p:nvPr/>
        </p:nvGrpSpPr>
        <p:grpSpPr bwMode="auto">
          <a:xfrm>
            <a:off x="801688" y="4586288"/>
            <a:ext cx="468312" cy="611187"/>
            <a:chOff x="840602" y="4572833"/>
            <a:chExt cx="467686" cy="610881"/>
          </a:xfrm>
        </p:grpSpPr>
        <p:sp>
          <p:nvSpPr>
            <p:cNvPr id="155" name="Text Box 77"/>
            <p:cNvSpPr txBox="1">
              <a:spLocks noChangeArrowheads="1"/>
            </p:cNvSpPr>
            <p:nvPr/>
          </p:nvSpPr>
          <p:spPr bwMode="auto">
            <a:xfrm>
              <a:off x="840602" y="4572833"/>
              <a:ext cx="467686" cy="20151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2714" tIns="32714" rIns="32714" bIns="32714" anchor="ctr" anchorCtr="1"/>
            <a:lstStyle/>
            <a:p>
              <a:pPr algn="ctr" defTabSz="838200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b="1" dirty="0">
                  <a:solidFill>
                    <a:srgbClr val="000000"/>
                  </a:solidFill>
                  <a:latin typeface="+mj-lt"/>
                  <a:cs typeface="Arial" pitchFamily="34" charset="0"/>
                </a:rPr>
                <a:t>PABX</a:t>
              </a:r>
            </a:p>
          </p:txBody>
        </p:sp>
        <p:pic>
          <p:nvPicPr>
            <p:cNvPr id="15443" name="Picture 33" descr="pbx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65380" y="4739214"/>
              <a:ext cx="418131" cy="44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" name="Group 99"/>
          <p:cNvGrpSpPr>
            <a:grpSpLocks/>
          </p:cNvGrpSpPr>
          <p:nvPr/>
        </p:nvGrpSpPr>
        <p:grpSpPr bwMode="auto">
          <a:xfrm>
            <a:off x="777875" y="2809875"/>
            <a:ext cx="515938" cy="498475"/>
            <a:chOff x="784087" y="2776757"/>
            <a:chExt cx="516491" cy="498562"/>
          </a:xfrm>
        </p:grpSpPr>
        <p:pic>
          <p:nvPicPr>
            <p:cNvPr id="15440" name="Picture 58" descr="rout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3732" y="2948294"/>
              <a:ext cx="457200" cy="327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7" name="Text Box 77"/>
            <p:cNvSpPr txBox="1">
              <a:spLocks noChangeArrowheads="1"/>
            </p:cNvSpPr>
            <p:nvPr/>
          </p:nvSpPr>
          <p:spPr bwMode="auto">
            <a:xfrm>
              <a:off x="784087" y="2776757"/>
              <a:ext cx="516491" cy="2238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2714" tIns="32714" rIns="32714" bIns="32714" anchor="ctr" anchorCtr="1"/>
            <a:lstStyle/>
            <a:p>
              <a:pPr algn="ctr" defTabSz="838200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b="1" dirty="0">
                  <a:solidFill>
                    <a:srgbClr val="000000"/>
                  </a:solidFill>
                  <a:latin typeface="+mj-lt"/>
                  <a:cs typeface="Arial" pitchFamily="34" charset="0"/>
                </a:rPr>
                <a:t>Router</a:t>
              </a:r>
            </a:p>
          </p:txBody>
        </p:sp>
      </p:grpSp>
      <p:grpSp>
        <p:nvGrpSpPr>
          <p:cNvPr id="17" name="Group 96"/>
          <p:cNvGrpSpPr>
            <a:grpSpLocks/>
          </p:cNvGrpSpPr>
          <p:nvPr/>
        </p:nvGrpSpPr>
        <p:grpSpPr bwMode="auto">
          <a:xfrm>
            <a:off x="1781175" y="2917825"/>
            <a:ext cx="622300" cy="357188"/>
            <a:chOff x="1882746" y="3242901"/>
            <a:chExt cx="622300" cy="356577"/>
          </a:xfrm>
        </p:grpSpPr>
        <p:pic>
          <p:nvPicPr>
            <p:cNvPr id="15438" name="Picture 108" descr="rad6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00914" y="3375026"/>
              <a:ext cx="585964" cy="224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6" name="Text Box 81"/>
            <p:cNvSpPr txBox="1">
              <a:spLocks noChangeArrowheads="1"/>
            </p:cNvSpPr>
            <p:nvPr/>
          </p:nvSpPr>
          <p:spPr bwMode="auto">
            <a:xfrm>
              <a:off x="1882746" y="3242901"/>
              <a:ext cx="622300" cy="1442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2714" tIns="32714" rIns="32714" bIns="32714" anchor="ctr" anchorCtr="1"/>
            <a:lstStyle/>
            <a:p>
              <a:pPr algn="ctr" defTabSz="838200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b="1" dirty="0">
                  <a:solidFill>
                    <a:srgbClr val="000000"/>
                  </a:solidFill>
                  <a:latin typeface="+mj-lt"/>
                  <a:cs typeface="Arial" pitchFamily="34" charset="0"/>
                </a:rPr>
                <a:t>IPmux-2L</a:t>
              </a:r>
            </a:p>
          </p:txBody>
        </p:sp>
      </p:grpSp>
      <p:sp>
        <p:nvSpPr>
          <p:cNvPr id="169" name="Rectangle 17"/>
          <p:cNvSpPr>
            <a:spLocks noChangeArrowheads="1"/>
          </p:cNvSpPr>
          <p:nvPr/>
        </p:nvSpPr>
        <p:spPr bwMode="auto">
          <a:xfrm>
            <a:off x="2994025" y="5457825"/>
            <a:ext cx="525463" cy="2635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32714" tIns="32714" rIns="32714" bIns="32714" anchor="ctr" anchorCtr="1"/>
          <a:lstStyle/>
          <a:p>
            <a:pPr algn="ctr" defTabSz="838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latin typeface="+mj-lt"/>
                <a:cs typeface="Arial" pitchFamily="34" charset="0"/>
              </a:rPr>
              <a:t>n x E1 or</a:t>
            </a:r>
          </a:p>
          <a:p>
            <a:pPr algn="ctr" defTabSz="838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latin typeface="+mj-lt"/>
                <a:cs typeface="Arial" pitchFamily="34" charset="0"/>
              </a:rPr>
              <a:t>Ch. STM-1</a:t>
            </a:r>
          </a:p>
        </p:txBody>
      </p: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3543300" y="5356225"/>
            <a:ext cx="255588" cy="608013"/>
            <a:chOff x="857" y="1712"/>
            <a:chExt cx="191" cy="370"/>
          </a:xfrm>
        </p:grpSpPr>
        <p:sp>
          <p:nvSpPr>
            <p:cNvPr id="171" name="Line 19"/>
            <p:cNvSpPr>
              <a:spLocks noChangeShapeType="1"/>
            </p:cNvSpPr>
            <p:nvPr/>
          </p:nvSpPr>
          <p:spPr bwMode="auto">
            <a:xfrm>
              <a:off x="857" y="1712"/>
              <a:ext cx="0" cy="3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6000" tIns="36000" rIns="36000" bIns="36000" anchor="ctr" anchorCtr="1"/>
            <a:lstStyle/>
            <a:p>
              <a:pPr algn="ctr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>
                <a:solidFill>
                  <a:srgbClr val="000000"/>
                </a:solidFill>
                <a:latin typeface="+mj-lt"/>
                <a:cs typeface="Times New Roman" charset="0"/>
              </a:endParaRPr>
            </a:p>
          </p:txBody>
        </p:sp>
        <p:sp>
          <p:nvSpPr>
            <p:cNvPr id="172" name="Line 20"/>
            <p:cNvSpPr>
              <a:spLocks noChangeShapeType="1"/>
            </p:cNvSpPr>
            <p:nvPr/>
          </p:nvSpPr>
          <p:spPr bwMode="auto">
            <a:xfrm>
              <a:off x="920" y="1712"/>
              <a:ext cx="0" cy="3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6000" tIns="36000" rIns="36000" bIns="36000" anchor="ctr" anchorCtr="1"/>
            <a:lstStyle/>
            <a:p>
              <a:pPr algn="ctr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>
                <a:solidFill>
                  <a:srgbClr val="000000"/>
                </a:solidFill>
                <a:latin typeface="+mj-lt"/>
                <a:cs typeface="Times New Roman" charset="0"/>
              </a:endParaRPr>
            </a:p>
          </p:txBody>
        </p:sp>
        <p:sp>
          <p:nvSpPr>
            <p:cNvPr id="173" name="Line 21"/>
            <p:cNvSpPr>
              <a:spLocks noChangeShapeType="1"/>
            </p:cNvSpPr>
            <p:nvPr/>
          </p:nvSpPr>
          <p:spPr bwMode="auto">
            <a:xfrm>
              <a:off x="984" y="1712"/>
              <a:ext cx="0" cy="3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6000" tIns="36000" rIns="36000" bIns="36000" anchor="ctr" anchorCtr="1"/>
            <a:lstStyle/>
            <a:p>
              <a:pPr algn="ctr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>
                <a:solidFill>
                  <a:srgbClr val="000000"/>
                </a:solidFill>
                <a:latin typeface="+mj-lt"/>
                <a:cs typeface="Times New Roman" charset="0"/>
              </a:endParaRPr>
            </a:p>
          </p:txBody>
        </p:sp>
        <p:sp>
          <p:nvSpPr>
            <p:cNvPr id="174" name="Line 22"/>
            <p:cNvSpPr>
              <a:spLocks noChangeShapeType="1"/>
            </p:cNvSpPr>
            <p:nvPr/>
          </p:nvSpPr>
          <p:spPr bwMode="auto">
            <a:xfrm>
              <a:off x="1048" y="1712"/>
              <a:ext cx="0" cy="3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6000" tIns="36000" rIns="36000" bIns="36000" anchor="ctr" anchorCtr="1"/>
            <a:lstStyle/>
            <a:p>
              <a:pPr algn="ctr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>
                <a:solidFill>
                  <a:srgbClr val="000000"/>
                </a:solidFill>
                <a:latin typeface="+mj-lt"/>
                <a:cs typeface="Times New Roman" charset="0"/>
              </a:endParaRPr>
            </a:p>
          </p:txBody>
        </p:sp>
      </p:grpSp>
      <p:sp>
        <p:nvSpPr>
          <p:cNvPr id="176" name="Text Box 26"/>
          <p:cNvSpPr txBox="1">
            <a:spLocks noChangeArrowheads="1"/>
          </p:cNvSpPr>
          <p:nvPr/>
        </p:nvSpPr>
        <p:spPr bwMode="auto">
          <a:xfrm>
            <a:off x="3751263" y="4991100"/>
            <a:ext cx="708025" cy="168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32714" tIns="32714" rIns="32714" bIns="32714" anchor="ctr" anchorCtr="1"/>
          <a:lstStyle/>
          <a:p>
            <a:pPr algn="ctr" defTabSz="838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I</a:t>
            </a:r>
            <a:r>
              <a:rPr lang="en-US" sz="1050" b="1" dirty="0">
                <a:solidFill>
                  <a:srgbClr val="000000"/>
                </a:solidFill>
                <a:latin typeface="+mj-lt"/>
                <a:cs typeface="Arial" pitchFamily="34" charset="0"/>
              </a:rPr>
              <a:t>Pmux-155L</a:t>
            </a:r>
          </a:p>
        </p:txBody>
      </p:sp>
      <p:grpSp>
        <p:nvGrpSpPr>
          <p:cNvPr id="20" name="Group 126"/>
          <p:cNvGrpSpPr>
            <a:grpSpLocks/>
          </p:cNvGrpSpPr>
          <p:nvPr/>
        </p:nvGrpSpPr>
        <p:grpSpPr bwMode="auto">
          <a:xfrm>
            <a:off x="3082925" y="5757863"/>
            <a:ext cx="1176338" cy="823912"/>
            <a:chOff x="3119118" y="5953125"/>
            <a:chExt cx="1176045" cy="825179"/>
          </a:xfrm>
        </p:grpSpPr>
        <p:sp>
          <p:nvSpPr>
            <p:cNvPr id="177" name="Freeform 30"/>
            <p:cNvSpPr>
              <a:spLocks/>
            </p:cNvSpPr>
            <p:nvPr/>
          </p:nvSpPr>
          <p:spPr bwMode="auto">
            <a:xfrm>
              <a:off x="3119118" y="5953125"/>
              <a:ext cx="1176045" cy="825179"/>
            </a:xfrm>
            <a:custGeom>
              <a:avLst/>
              <a:gdLst>
                <a:gd name="T0" fmla="*/ 2147483647 w 835"/>
                <a:gd name="T1" fmla="*/ 2147483647 h 646"/>
                <a:gd name="T2" fmla="*/ 2147483647 w 835"/>
                <a:gd name="T3" fmla="*/ 2147483647 h 646"/>
                <a:gd name="T4" fmla="*/ 2147483647 w 835"/>
                <a:gd name="T5" fmla="*/ 2147483647 h 646"/>
                <a:gd name="T6" fmla="*/ 2147483647 w 835"/>
                <a:gd name="T7" fmla="*/ 2147483647 h 646"/>
                <a:gd name="T8" fmla="*/ 2147483647 w 835"/>
                <a:gd name="T9" fmla="*/ 2147483647 h 646"/>
                <a:gd name="T10" fmla="*/ 2147483647 w 835"/>
                <a:gd name="T11" fmla="*/ 2147483647 h 646"/>
                <a:gd name="T12" fmla="*/ 2147483647 w 835"/>
                <a:gd name="T13" fmla="*/ 2147483647 h 646"/>
                <a:gd name="T14" fmla="*/ 2147483647 w 835"/>
                <a:gd name="T15" fmla="*/ 2147483647 h 646"/>
                <a:gd name="T16" fmla="*/ 2147483647 w 835"/>
                <a:gd name="T17" fmla="*/ 2147483647 h 646"/>
                <a:gd name="T18" fmla="*/ 2147483647 w 835"/>
                <a:gd name="T19" fmla="*/ 2147483647 h 646"/>
                <a:gd name="T20" fmla="*/ 2147483647 w 835"/>
                <a:gd name="T21" fmla="*/ 2147483647 h 646"/>
                <a:gd name="T22" fmla="*/ 2147483647 w 835"/>
                <a:gd name="T23" fmla="*/ 2147483647 h 646"/>
                <a:gd name="T24" fmla="*/ 2147483647 w 835"/>
                <a:gd name="T25" fmla="*/ 2147483647 h 646"/>
                <a:gd name="T26" fmla="*/ 2147483647 w 835"/>
                <a:gd name="T27" fmla="*/ 2147483647 h 646"/>
                <a:gd name="T28" fmla="*/ 2147483647 w 835"/>
                <a:gd name="T29" fmla="*/ 2147483647 h 646"/>
                <a:gd name="T30" fmla="*/ 2147483647 w 835"/>
                <a:gd name="T31" fmla="*/ 2147483647 h 646"/>
                <a:gd name="T32" fmla="*/ 2147483647 w 835"/>
                <a:gd name="T33" fmla="*/ 2147483647 h 646"/>
                <a:gd name="T34" fmla="*/ 2147483647 w 835"/>
                <a:gd name="T35" fmla="*/ 2147483647 h 646"/>
                <a:gd name="T36" fmla="*/ 2147483647 w 835"/>
                <a:gd name="T37" fmla="*/ 2147483647 h 646"/>
                <a:gd name="T38" fmla="*/ 2147483647 w 835"/>
                <a:gd name="T39" fmla="*/ 2147483647 h 646"/>
                <a:gd name="T40" fmla="*/ 2147483647 w 835"/>
                <a:gd name="T41" fmla="*/ 2147483647 h 646"/>
                <a:gd name="T42" fmla="*/ 2147483647 w 835"/>
                <a:gd name="T43" fmla="*/ 2147483647 h 646"/>
                <a:gd name="T44" fmla="*/ 2147483647 w 835"/>
                <a:gd name="T45" fmla="*/ 2147483647 h 646"/>
                <a:gd name="T46" fmla="*/ 2147483647 w 835"/>
                <a:gd name="T47" fmla="*/ 2147483647 h 646"/>
                <a:gd name="T48" fmla="*/ 2147483647 w 835"/>
                <a:gd name="T49" fmla="*/ 2147483647 h 646"/>
                <a:gd name="T50" fmla="*/ 2147483647 w 835"/>
                <a:gd name="T51" fmla="*/ 2147483647 h 646"/>
                <a:gd name="T52" fmla="*/ 2147483647 w 835"/>
                <a:gd name="T53" fmla="*/ 2147483647 h 646"/>
                <a:gd name="T54" fmla="*/ 2147483647 w 835"/>
                <a:gd name="T55" fmla="*/ 2147483647 h 646"/>
                <a:gd name="T56" fmla="*/ 2147483647 w 835"/>
                <a:gd name="T57" fmla="*/ 2147483647 h 646"/>
                <a:gd name="T58" fmla="*/ 2147483647 w 835"/>
                <a:gd name="T59" fmla="*/ 2147483647 h 646"/>
                <a:gd name="T60" fmla="*/ 2147483647 w 835"/>
                <a:gd name="T61" fmla="*/ 2147483647 h 646"/>
                <a:gd name="T62" fmla="*/ 2147483647 w 835"/>
                <a:gd name="T63" fmla="*/ 2147483647 h 646"/>
                <a:gd name="T64" fmla="*/ 2147483647 w 835"/>
                <a:gd name="T65" fmla="*/ 2147483647 h 646"/>
                <a:gd name="T66" fmla="*/ 2147483647 w 835"/>
                <a:gd name="T67" fmla="*/ 2147483647 h 646"/>
                <a:gd name="T68" fmla="*/ 2147483647 w 835"/>
                <a:gd name="T69" fmla="*/ 2147483647 h 646"/>
                <a:gd name="T70" fmla="*/ 2147483647 w 835"/>
                <a:gd name="T71" fmla="*/ 2147483647 h 646"/>
                <a:gd name="T72" fmla="*/ 2147483647 w 835"/>
                <a:gd name="T73" fmla="*/ 2147483647 h 646"/>
                <a:gd name="T74" fmla="*/ 2147483647 w 835"/>
                <a:gd name="T75" fmla="*/ 2147483647 h 646"/>
                <a:gd name="T76" fmla="*/ 2147483647 w 835"/>
                <a:gd name="T77" fmla="*/ 2147483647 h 646"/>
                <a:gd name="T78" fmla="*/ 2147483647 w 835"/>
                <a:gd name="T79" fmla="*/ 2147483647 h 646"/>
                <a:gd name="T80" fmla="*/ 2147483647 w 835"/>
                <a:gd name="T81" fmla="*/ 2147483647 h 646"/>
                <a:gd name="T82" fmla="*/ 2147483647 w 835"/>
                <a:gd name="T83" fmla="*/ 2147483647 h 646"/>
                <a:gd name="T84" fmla="*/ 2147483647 w 835"/>
                <a:gd name="T85" fmla="*/ 2147483647 h 646"/>
                <a:gd name="T86" fmla="*/ 2147483647 w 835"/>
                <a:gd name="T87" fmla="*/ 2147483647 h 646"/>
                <a:gd name="T88" fmla="*/ 2147483647 w 835"/>
                <a:gd name="T89" fmla="*/ 2147483647 h 646"/>
                <a:gd name="T90" fmla="*/ 2147483647 w 835"/>
                <a:gd name="T91" fmla="*/ 2147483647 h 646"/>
                <a:gd name="T92" fmla="*/ 2147483647 w 835"/>
                <a:gd name="T93" fmla="*/ 2147483647 h 646"/>
                <a:gd name="T94" fmla="*/ 2147483647 w 835"/>
                <a:gd name="T95" fmla="*/ 2147483647 h 646"/>
                <a:gd name="T96" fmla="*/ 2147483647 w 835"/>
                <a:gd name="T97" fmla="*/ 2147483647 h 646"/>
                <a:gd name="T98" fmla="*/ 2147483647 w 835"/>
                <a:gd name="T99" fmla="*/ 2147483647 h 646"/>
                <a:gd name="T100" fmla="*/ 2147483647 w 835"/>
                <a:gd name="T101" fmla="*/ 2147483647 h 646"/>
                <a:gd name="T102" fmla="*/ 2147483647 w 835"/>
                <a:gd name="T103" fmla="*/ 2147483647 h 646"/>
                <a:gd name="T104" fmla="*/ 2147483647 w 835"/>
                <a:gd name="T105" fmla="*/ 2147483647 h 646"/>
                <a:gd name="T106" fmla="*/ 2147483647 w 835"/>
                <a:gd name="T107" fmla="*/ 2147483647 h 64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35"/>
                <a:gd name="T163" fmla="*/ 0 h 646"/>
                <a:gd name="T164" fmla="*/ 835 w 835"/>
                <a:gd name="T165" fmla="*/ 646 h 64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35" h="646">
                  <a:moveTo>
                    <a:pt x="260" y="609"/>
                  </a:moveTo>
                  <a:cubicBezTo>
                    <a:pt x="233" y="609"/>
                    <a:pt x="174" y="629"/>
                    <a:pt x="137" y="622"/>
                  </a:cubicBezTo>
                  <a:cubicBezTo>
                    <a:pt x="100" y="615"/>
                    <a:pt x="61" y="599"/>
                    <a:pt x="38" y="571"/>
                  </a:cubicBezTo>
                  <a:cubicBezTo>
                    <a:pt x="16" y="543"/>
                    <a:pt x="2" y="491"/>
                    <a:pt x="1" y="455"/>
                  </a:cubicBezTo>
                  <a:cubicBezTo>
                    <a:pt x="0" y="420"/>
                    <a:pt x="19" y="380"/>
                    <a:pt x="32" y="360"/>
                  </a:cubicBezTo>
                  <a:cubicBezTo>
                    <a:pt x="45" y="339"/>
                    <a:pt x="69" y="337"/>
                    <a:pt x="79" y="330"/>
                  </a:cubicBezTo>
                  <a:cubicBezTo>
                    <a:pt x="90" y="323"/>
                    <a:pt x="93" y="323"/>
                    <a:pt x="97" y="318"/>
                  </a:cubicBezTo>
                  <a:cubicBezTo>
                    <a:pt x="102" y="314"/>
                    <a:pt x="102" y="309"/>
                    <a:pt x="102" y="299"/>
                  </a:cubicBezTo>
                  <a:cubicBezTo>
                    <a:pt x="102" y="289"/>
                    <a:pt x="97" y="275"/>
                    <a:pt x="96" y="261"/>
                  </a:cubicBezTo>
                  <a:cubicBezTo>
                    <a:pt x="95" y="247"/>
                    <a:pt x="91" y="231"/>
                    <a:pt x="96" y="216"/>
                  </a:cubicBezTo>
                  <a:cubicBezTo>
                    <a:pt x="101" y="201"/>
                    <a:pt x="113" y="183"/>
                    <a:pt x="127" y="172"/>
                  </a:cubicBezTo>
                  <a:cubicBezTo>
                    <a:pt x="141" y="160"/>
                    <a:pt x="163" y="151"/>
                    <a:pt x="181" y="145"/>
                  </a:cubicBezTo>
                  <a:cubicBezTo>
                    <a:pt x="199" y="139"/>
                    <a:pt x="222" y="139"/>
                    <a:pt x="235" y="137"/>
                  </a:cubicBezTo>
                  <a:cubicBezTo>
                    <a:pt x="248" y="134"/>
                    <a:pt x="254" y="135"/>
                    <a:pt x="258" y="129"/>
                  </a:cubicBezTo>
                  <a:cubicBezTo>
                    <a:pt x="262" y="122"/>
                    <a:pt x="257" y="106"/>
                    <a:pt x="261" y="96"/>
                  </a:cubicBezTo>
                  <a:cubicBezTo>
                    <a:pt x="265" y="85"/>
                    <a:pt x="274" y="71"/>
                    <a:pt x="284" y="63"/>
                  </a:cubicBezTo>
                  <a:cubicBezTo>
                    <a:pt x="294" y="54"/>
                    <a:pt x="307" y="50"/>
                    <a:pt x="320" y="46"/>
                  </a:cubicBezTo>
                  <a:cubicBezTo>
                    <a:pt x="333" y="43"/>
                    <a:pt x="354" y="43"/>
                    <a:pt x="364" y="43"/>
                  </a:cubicBezTo>
                  <a:cubicBezTo>
                    <a:pt x="375" y="43"/>
                    <a:pt x="378" y="47"/>
                    <a:pt x="382" y="46"/>
                  </a:cubicBezTo>
                  <a:cubicBezTo>
                    <a:pt x="386" y="45"/>
                    <a:pt x="383" y="41"/>
                    <a:pt x="387" y="36"/>
                  </a:cubicBezTo>
                  <a:cubicBezTo>
                    <a:pt x="391" y="31"/>
                    <a:pt x="399" y="21"/>
                    <a:pt x="408" y="15"/>
                  </a:cubicBezTo>
                  <a:cubicBezTo>
                    <a:pt x="418" y="9"/>
                    <a:pt x="429" y="5"/>
                    <a:pt x="445" y="3"/>
                  </a:cubicBezTo>
                  <a:cubicBezTo>
                    <a:pt x="460" y="2"/>
                    <a:pt x="485" y="0"/>
                    <a:pt x="502" y="3"/>
                  </a:cubicBezTo>
                  <a:cubicBezTo>
                    <a:pt x="518" y="7"/>
                    <a:pt x="530" y="14"/>
                    <a:pt x="543" y="21"/>
                  </a:cubicBezTo>
                  <a:cubicBezTo>
                    <a:pt x="556" y="29"/>
                    <a:pt x="573" y="38"/>
                    <a:pt x="582" y="50"/>
                  </a:cubicBezTo>
                  <a:cubicBezTo>
                    <a:pt x="591" y="61"/>
                    <a:pt x="595" y="80"/>
                    <a:pt x="598" y="91"/>
                  </a:cubicBezTo>
                  <a:cubicBezTo>
                    <a:pt x="602" y="101"/>
                    <a:pt x="597" y="109"/>
                    <a:pt x="602" y="112"/>
                  </a:cubicBezTo>
                  <a:cubicBezTo>
                    <a:pt x="607" y="116"/>
                    <a:pt x="617" y="109"/>
                    <a:pt x="628" y="111"/>
                  </a:cubicBezTo>
                  <a:cubicBezTo>
                    <a:pt x="639" y="112"/>
                    <a:pt x="652" y="115"/>
                    <a:pt x="666" y="124"/>
                  </a:cubicBezTo>
                  <a:cubicBezTo>
                    <a:pt x="679" y="133"/>
                    <a:pt x="695" y="150"/>
                    <a:pt x="706" y="165"/>
                  </a:cubicBezTo>
                  <a:cubicBezTo>
                    <a:pt x="718" y="180"/>
                    <a:pt x="730" y="198"/>
                    <a:pt x="736" y="215"/>
                  </a:cubicBezTo>
                  <a:cubicBezTo>
                    <a:pt x="742" y="231"/>
                    <a:pt x="744" y="252"/>
                    <a:pt x="741" y="267"/>
                  </a:cubicBezTo>
                  <a:cubicBezTo>
                    <a:pt x="738" y="283"/>
                    <a:pt x="715" y="300"/>
                    <a:pt x="715" y="309"/>
                  </a:cubicBezTo>
                  <a:cubicBezTo>
                    <a:pt x="715" y="317"/>
                    <a:pt x="730" y="311"/>
                    <a:pt x="742" y="317"/>
                  </a:cubicBezTo>
                  <a:cubicBezTo>
                    <a:pt x="755" y="323"/>
                    <a:pt x="775" y="332"/>
                    <a:pt x="788" y="342"/>
                  </a:cubicBezTo>
                  <a:cubicBezTo>
                    <a:pt x="801" y="351"/>
                    <a:pt x="815" y="365"/>
                    <a:pt x="823" y="378"/>
                  </a:cubicBezTo>
                  <a:cubicBezTo>
                    <a:pt x="830" y="391"/>
                    <a:pt x="835" y="403"/>
                    <a:pt x="833" y="422"/>
                  </a:cubicBezTo>
                  <a:cubicBezTo>
                    <a:pt x="830" y="442"/>
                    <a:pt x="816" y="479"/>
                    <a:pt x="808" y="495"/>
                  </a:cubicBezTo>
                  <a:cubicBezTo>
                    <a:pt x="800" y="511"/>
                    <a:pt x="794" y="513"/>
                    <a:pt x="785" y="519"/>
                  </a:cubicBezTo>
                  <a:cubicBezTo>
                    <a:pt x="776" y="525"/>
                    <a:pt x="761" y="527"/>
                    <a:pt x="752" y="531"/>
                  </a:cubicBezTo>
                  <a:cubicBezTo>
                    <a:pt x="743" y="535"/>
                    <a:pt x="735" y="536"/>
                    <a:pt x="728" y="541"/>
                  </a:cubicBezTo>
                  <a:cubicBezTo>
                    <a:pt x="720" y="546"/>
                    <a:pt x="717" y="554"/>
                    <a:pt x="710" y="563"/>
                  </a:cubicBezTo>
                  <a:cubicBezTo>
                    <a:pt x="702" y="572"/>
                    <a:pt x="695" y="585"/>
                    <a:pt x="685" y="594"/>
                  </a:cubicBezTo>
                  <a:cubicBezTo>
                    <a:pt x="675" y="603"/>
                    <a:pt x="666" y="611"/>
                    <a:pt x="651" y="615"/>
                  </a:cubicBezTo>
                  <a:cubicBezTo>
                    <a:pt x="635" y="620"/>
                    <a:pt x="607" y="620"/>
                    <a:pt x="590" y="617"/>
                  </a:cubicBezTo>
                  <a:cubicBezTo>
                    <a:pt x="573" y="615"/>
                    <a:pt x="557" y="606"/>
                    <a:pt x="548" y="601"/>
                  </a:cubicBezTo>
                  <a:cubicBezTo>
                    <a:pt x="538" y="596"/>
                    <a:pt x="538" y="589"/>
                    <a:pt x="533" y="586"/>
                  </a:cubicBezTo>
                  <a:cubicBezTo>
                    <a:pt x="528" y="582"/>
                    <a:pt x="523" y="581"/>
                    <a:pt x="520" y="582"/>
                  </a:cubicBezTo>
                  <a:cubicBezTo>
                    <a:pt x="517" y="584"/>
                    <a:pt x="521" y="587"/>
                    <a:pt x="513" y="594"/>
                  </a:cubicBezTo>
                  <a:cubicBezTo>
                    <a:pt x="506" y="601"/>
                    <a:pt x="494" y="612"/>
                    <a:pt x="477" y="620"/>
                  </a:cubicBezTo>
                  <a:cubicBezTo>
                    <a:pt x="460" y="629"/>
                    <a:pt x="431" y="641"/>
                    <a:pt x="408" y="644"/>
                  </a:cubicBezTo>
                  <a:cubicBezTo>
                    <a:pt x="386" y="646"/>
                    <a:pt x="361" y="641"/>
                    <a:pt x="341" y="637"/>
                  </a:cubicBezTo>
                  <a:cubicBezTo>
                    <a:pt x="322" y="633"/>
                    <a:pt x="305" y="625"/>
                    <a:pt x="292" y="620"/>
                  </a:cubicBezTo>
                  <a:cubicBezTo>
                    <a:pt x="280" y="616"/>
                    <a:pt x="286" y="609"/>
                    <a:pt x="260" y="609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B7D9E5"/>
                </a:gs>
              </a:gsLst>
              <a:path path="rect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>
              <a:prstShdw prst="shdw17" dist="17961" dir="2700000">
                <a:srgbClr val="6E8289"/>
              </a:prstShdw>
            </a:effectLst>
          </p:spPr>
          <p:txBody>
            <a:bodyPr wrap="none" lIns="29740" tIns="29740" rIns="29740" bIns="29740" anchor="ctr" anchorCtr="1"/>
            <a:lstStyle/>
            <a:p>
              <a:pPr algn="ctr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 b="1">
                <a:solidFill>
                  <a:srgbClr val="000000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178" name="Text Box 31"/>
            <p:cNvSpPr txBox="1">
              <a:spLocks noChangeArrowheads="1"/>
            </p:cNvSpPr>
            <p:nvPr/>
          </p:nvSpPr>
          <p:spPr bwMode="auto">
            <a:xfrm>
              <a:off x="3484152" y="6269523"/>
              <a:ext cx="445977" cy="192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2714" tIns="32714" rIns="32714" bIns="32714" anchor="ctr" anchorCtr="1"/>
            <a:lstStyle/>
            <a:p>
              <a:pPr algn="ctr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b="1" dirty="0">
                  <a:solidFill>
                    <a:srgbClr val="000000"/>
                  </a:solidFill>
                  <a:latin typeface="+mj-lt"/>
                  <a:cs typeface="Arial" pitchFamily="34" charset="0"/>
                </a:rPr>
                <a:t>Users in </a:t>
              </a:r>
            </a:p>
            <a:p>
              <a:pPr algn="ctr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b="1" dirty="0">
                  <a:solidFill>
                    <a:srgbClr val="000000"/>
                  </a:solidFill>
                  <a:latin typeface="+mj-lt"/>
                  <a:cs typeface="Arial" pitchFamily="34" charset="0"/>
                </a:rPr>
                <a:t>TARHUB CO</a:t>
              </a:r>
            </a:p>
          </p:txBody>
        </p:sp>
      </p:grpSp>
      <p:sp>
        <p:nvSpPr>
          <p:cNvPr id="179" name="Text Box 97"/>
          <p:cNvSpPr txBox="1">
            <a:spLocks noChangeArrowheads="1"/>
          </p:cNvSpPr>
          <p:nvPr/>
        </p:nvSpPr>
        <p:spPr bwMode="auto">
          <a:xfrm>
            <a:off x="1139825" y="3033713"/>
            <a:ext cx="796925" cy="158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32714" tIns="32714" rIns="32714" bIns="32714" anchor="ctr" anchorCtr="1"/>
          <a:lstStyle/>
          <a:p>
            <a:pPr algn="ctr" defTabSz="838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srgbClr val="000000"/>
                </a:solidFill>
                <a:latin typeface="+mj-lt"/>
                <a:cs typeface="Arial" pitchFamily="34" charset="0"/>
              </a:rPr>
              <a:t>Serial/V35</a:t>
            </a:r>
          </a:p>
        </p:txBody>
      </p:sp>
      <p:sp>
        <p:nvSpPr>
          <p:cNvPr id="181" name="Text Box 68"/>
          <p:cNvSpPr txBox="1">
            <a:spLocks noChangeArrowheads="1"/>
          </p:cNvSpPr>
          <p:nvPr/>
        </p:nvSpPr>
        <p:spPr bwMode="auto">
          <a:xfrm>
            <a:off x="1212850" y="4221163"/>
            <a:ext cx="369888" cy="157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32714" tIns="32714" rIns="32714" bIns="32714" anchor="ctr" anchorCtr="1"/>
          <a:lstStyle/>
          <a:p>
            <a:pPr algn="ctr" defTabSz="838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srgbClr val="000000"/>
                </a:solidFill>
                <a:latin typeface="+mj-lt"/>
                <a:cs typeface="Arial" pitchFamily="34" charset="0"/>
              </a:rPr>
              <a:t>E1</a:t>
            </a:r>
          </a:p>
        </p:txBody>
      </p:sp>
      <p:sp>
        <p:nvSpPr>
          <p:cNvPr id="184" name="Rectangle 36"/>
          <p:cNvSpPr>
            <a:spLocks noChangeArrowheads="1"/>
          </p:cNvSpPr>
          <p:nvPr/>
        </p:nvSpPr>
        <p:spPr bwMode="auto">
          <a:xfrm>
            <a:off x="2432050" y="4849813"/>
            <a:ext cx="233363" cy="157162"/>
          </a:xfrm>
          <a:prstGeom prst="rect">
            <a:avLst/>
          </a:prstGeom>
          <a:noFill/>
          <a:ln w="76200" cap="rnd">
            <a:noFill/>
            <a:prstDash val="sysDot"/>
            <a:miter lim="800000"/>
            <a:headEnd/>
            <a:tailEnd/>
          </a:ln>
        </p:spPr>
        <p:txBody>
          <a:bodyPr wrap="none" lIns="32714" tIns="32714" rIns="32714" bIns="32714" anchor="ctr" anchorCtr="1"/>
          <a:lstStyle/>
          <a:p>
            <a:pPr algn="ctr" defTabSz="838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srgbClr val="000000"/>
                </a:solidFill>
                <a:latin typeface="+mj-lt"/>
                <a:cs typeface="Arial" pitchFamily="34" charset="0"/>
              </a:rPr>
              <a:t>FE </a:t>
            </a:r>
          </a:p>
        </p:txBody>
      </p:sp>
      <p:sp>
        <p:nvSpPr>
          <p:cNvPr id="187" name="Rectangle 36"/>
          <p:cNvSpPr>
            <a:spLocks noChangeArrowheads="1"/>
          </p:cNvSpPr>
          <p:nvPr/>
        </p:nvSpPr>
        <p:spPr bwMode="auto">
          <a:xfrm>
            <a:off x="3351213" y="4837113"/>
            <a:ext cx="336550" cy="157162"/>
          </a:xfrm>
          <a:prstGeom prst="rect">
            <a:avLst/>
          </a:prstGeom>
          <a:noFill/>
          <a:ln w="76200" cap="rnd">
            <a:noFill/>
            <a:prstDash val="sysDot"/>
            <a:miter lim="800000"/>
            <a:headEnd/>
            <a:tailEnd/>
          </a:ln>
        </p:spPr>
        <p:txBody>
          <a:bodyPr wrap="none" lIns="32714" tIns="32714" rIns="32714" bIns="32714" anchor="ctr" anchorCtr="1"/>
          <a:lstStyle/>
          <a:p>
            <a:pPr algn="ctr" defTabSz="838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 err="1">
                <a:solidFill>
                  <a:srgbClr val="000000"/>
                </a:solidFill>
                <a:latin typeface="+mj-lt"/>
                <a:cs typeface="Arial" pitchFamily="34" charset="0"/>
              </a:rPr>
              <a:t>GbE</a:t>
            </a:r>
            <a:endParaRPr lang="en-US" sz="1000" dirty="0">
              <a:solidFill>
                <a:srgbClr val="000000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21" name="Group 100"/>
          <p:cNvGrpSpPr>
            <a:grpSpLocks/>
          </p:cNvGrpSpPr>
          <p:nvPr/>
        </p:nvGrpSpPr>
        <p:grpSpPr bwMode="auto">
          <a:xfrm>
            <a:off x="777875" y="4024313"/>
            <a:ext cx="515938" cy="498475"/>
            <a:chOff x="784087" y="2776757"/>
            <a:chExt cx="516491" cy="498562"/>
          </a:xfrm>
        </p:grpSpPr>
        <p:pic>
          <p:nvPicPr>
            <p:cNvPr id="15430" name="Picture 58" descr="rout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3732" y="2948294"/>
              <a:ext cx="457200" cy="327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" name="Text Box 77"/>
            <p:cNvSpPr txBox="1">
              <a:spLocks noChangeArrowheads="1"/>
            </p:cNvSpPr>
            <p:nvPr/>
          </p:nvSpPr>
          <p:spPr bwMode="auto">
            <a:xfrm>
              <a:off x="784087" y="2776757"/>
              <a:ext cx="516491" cy="2238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2714" tIns="32714" rIns="32714" bIns="32714" anchor="ctr" anchorCtr="1"/>
            <a:lstStyle/>
            <a:p>
              <a:pPr algn="ctr" defTabSz="838200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b="1" dirty="0">
                  <a:solidFill>
                    <a:srgbClr val="000000"/>
                  </a:solidFill>
                  <a:latin typeface="+mj-lt"/>
                  <a:cs typeface="Arial" pitchFamily="34" charset="0"/>
                </a:rPr>
                <a:t>Router</a:t>
              </a:r>
            </a:p>
          </p:txBody>
        </p:sp>
      </p:grpSp>
      <p:grpSp>
        <p:nvGrpSpPr>
          <p:cNvPr id="22" name="Group 106"/>
          <p:cNvGrpSpPr>
            <a:grpSpLocks/>
          </p:cNvGrpSpPr>
          <p:nvPr/>
        </p:nvGrpSpPr>
        <p:grpSpPr bwMode="auto">
          <a:xfrm>
            <a:off x="1781175" y="3803650"/>
            <a:ext cx="622300" cy="357188"/>
            <a:chOff x="1882746" y="3242901"/>
            <a:chExt cx="622300" cy="356577"/>
          </a:xfrm>
        </p:grpSpPr>
        <p:pic>
          <p:nvPicPr>
            <p:cNvPr id="15428" name="Picture 108" descr="rad6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00914" y="3375026"/>
              <a:ext cx="585964" cy="224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9" name="Text Box 81"/>
            <p:cNvSpPr txBox="1">
              <a:spLocks noChangeArrowheads="1"/>
            </p:cNvSpPr>
            <p:nvPr/>
          </p:nvSpPr>
          <p:spPr bwMode="auto">
            <a:xfrm>
              <a:off x="1882746" y="3242901"/>
              <a:ext cx="622300" cy="1442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2714" tIns="32714" rIns="32714" bIns="32714" anchor="ctr" anchorCtr="1"/>
            <a:lstStyle/>
            <a:p>
              <a:pPr algn="ctr" defTabSz="838200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b="1" dirty="0">
                  <a:solidFill>
                    <a:srgbClr val="000000"/>
                  </a:solidFill>
                  <a:latin typeface="+mj-lt"/>
                  <a:cs typeface="Arial" pitchFamily="34" charset="0"/>
                </a:rPr>
                <a:t>IPmux-2L</a:t>
              </a:r>
            </a:p>
          </p:txBody>
        </p:sp>
      </p:grpSp>
      <p:grpSp>
        <p:nvGrpSpPr>
          <p:cNvPr id="23" name="Group 115"/>
          <p:cNvGrpSpPr>
            <a:grpSpLocks/>
          </p:cNvGrpSpPr>
          <p:nvPr/>
        </p:nvGrpSpPr>
        <p:grpSpPr bwMode="auto">
          <a:xfrm>
            <a:off x="1781175" y="4718050"/>
            <a:ext cx="622300" cy="357188"/>
            <a:chOff x="1882746" y="3242901"/>
            <a:chExt cx="622300" cy="356577"/>
          </a:xfrm>
        </p:grpSpPr>
        <p:pic>
          <p:nvPicPr>
            <p:cNvPr id="15426" name="Picture 108" descr="rad6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00914" y="3375026"/>
              <a:ext cx="585964" cy="224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8" name="Text Box 81"/>
            <p:cNvSpPr txBox="1">
              <a:spLocks noChangeArrowheads="1"/>
            </p:cNvSpPr>
            <p:nvPr/>
          </p:nvSpPr>
          <p:spPr bwMode="auto">
            <a:xfrm>
              <a:off x="1882746" y="3242901"/>
              <a:ext cx="622300" cy="1442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2714" tIns="32714" rIns="32714" bIns="32714" anchor="ctr" anchorCtr="1"/>
            <a:lstStyle/>
            <a:p>
              <a:pPr algn="ctr" defTabSz="838200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b="1" dirty="0">
                  <a:solidFill>
                    <a:srgbClr val="000000"/>
                  </a:solidFill>
                  <a:latin typeface="+mj-lt"/>
                  <a:cs typeface="Arial" pitchFamily="34" charset="0"/>
                </a:rPr>
                <a:t>IPmux-2L</a:t>
              </a:r>
            </a:p>
          </p:txBody>
        </p:sp>
      </p:grpSp>
      <p:sp>
        <p:nvSpPr>
          <p:cNvPr id="120" name="Text Box 97"/>
          <p:cNvSpPr txBox="1">
            <a:spLocks noChangeArrowheads="1"/>
          </p:cNvSpPr>
          <p:nvPr/>
        </p:nvSpPr>
        <p:spPr bwMode="auto">
          <a:xfrm>
            <a:off x="1377950" y="4848225"/>
            <a:ext cx="320675" cy="158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32714" tIns="32714" rIns="32714" bIns="32714" anchor="ctr" anchorCtr="1"/>
          <a:lstStyle/>
          <a:p>
            <a:pPr algn="ctr" defTabSz="838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srgbClr val="000000"/>
                </a:solidFill>
                <a:latin typeface="+mj-lt"/>
                <a:cs typeface="Arial" pitchFamily="34" charset="0"/>
              </a:rPr>
              <a:t>E1</a:t>
            </a:r>
          </a:p>
        </p:txBody>
      </p:sp>
      <p:sp>
        <p:nvSpPr>
          <p:cNvPr id="125" name="Rectangle 36"/>
          <p:cNvSpPr>
            <a:spLocks noChangeArrowheads="1"/>
          </p:cNvSpPr>
          <p:nvPr/>
        </p:nvSpPr>
        <p:spPr bwMode="auto">
          <a:xfrm>
            <a:off x="2432050" y="3930650"/>
            <a:ext cx="233363" cy="157163"/>
          </a:xfrm>
          <a:prstGeom prst="rect">
            <a:avLst/>
          </a:prstGeom>
          <a:noFill/>
          <a:ln w="76200" cap="rnd">
            <a:noFill/>
            <a:prstDash val="sysDot"/>
            <a:miter lim="800000"/>
            <a:headEnd/>
            <a:tailEnd/>
          </a:ln>
        </p:spPr>
        <p:txBody>
          <a:bodyPr wrap="none" lIns="32714" tIns="32714" rIns="32714" bIns="32714" anchor="ctr" anchorCtr="1"/>
          <a:lstStyle/>
          <a:p>
            <a:pPr algn="ctr" defTabSz="838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srgbClr val="000000"/>
                </a:solidFill>
                <a:latin typeface="+mj-lt"/>
                <a:cs typeface="Arial" pitchFamily="34" charset="0"/>
              </a:rPr>
              <a:t>FE </a:t>
            </a:r>
          </a:p>
        </p:txBody>
      </p:sp>
      <p:sp>
        <p:nvSpPr>
          <p:cNvPr id="126" name="Rectangle 36"/>
          <p:cNvSpPr>
            <a:spLocks noChangeArrowheads="1"/>
          </p:cNvSpPr>
          <p:nvPr/>
        </p:nvSpPr>
        <p:spPr bwMode="auto">
          <a:xfrm>
            <a:off x="2432050" y="3035300"/>
            <a:ext cx="233363" cy="157163"/>
          </a:xfrm>
          <a:prstGeom prst="rect">
            <a:avLst/>
          </a:prstGeom>
          <a:noFill/>
          <a:ln w="76200" cap="rnd">
            <a:noFill/>
            <a:prstDash val="sysDot"/>
            <a:miter lim="800000"/>
            <a:headEnd/>
            <a:tailEnd/>
          </a:ln>
        </p:spPr>
        <p:txBody>
          <a:bodyPr wrap="none" lIns="32714" tIns="32714" rIns="32714" bIns="32714" anchor="ctr" anchorCtr="1"/>
          <a:lstStyle/>
          <a:p>
            <a:pPr algn="ctr" defTabSz="838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srgbClr val="000000"/>
                </a:solidFill>
                <a:latin typeface="+mj-lt"/>
                <a:cs typeface="Arial" pitchFamily="34" charset="0"/>
              </a:rPr>
              <a:t>FE </a:t>
            </a:r>
          </a:p>
        </p:txBody>
      </p:sp>
      <p:pic>
        <p:nvPicPr>
          <p:cNvPr id="15425" name="Picture 93" descr="rad1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54363" y="5141913"/>
            <a:ext cx="10350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47"/>
          <p:cNvSpPr>
            <a:spLocks noChangeShapeType="1"/>
          </p:cNvSpPr>
          <p:nvPr/>
        </p:nvSpPr>
        <p:spPr bwMode="auto">
          <a:xfrm>
            <a:off x="8115616" y="4939617"/>
            <a:ext cx="66530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83111" tIns="41555" rIns="83111" bIns="41555"/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  <p:sp>
        <p:nvSpPr>
          <p:cNvPr id="5123" name="Freeform 20"/>
          <p:cNvSpPr>
            <a:spLocks/>
          </p:cNvSpPr>
          <p:nvPr/>
        </p:nvSpPr>
        <p:spPr bwMode="auto">
          <a:xfrm>
            <a:off x="3571037" y="4144425"/>
            <a:ext cx="1894897" cy="1345045"/>
          </a:xfrm>
          <a:custGeom>
            <a:avLst/>
            <a:gdLst>
              <a:gd name="T0" fmla="*/ 2147483647 w 855"/>
              <a:gd name="T1" fmla="*/ 2147483647 h 673"/>
              <a:gd name="T2" fmla="*/ 2147483647 w 855"/>
              <a:gd name="T3" fmla="*/ 2147483647 h 673"/>
              <a:gd name="T4" fmla="*/ 2147483647 w 855"/>
              <a:gd name="T5" fmla="*/ 2147483647 h 673"/>
              <a:gd name="T6" fmla="*/ 2147483647 w 855"/>
              <a:gd name="T7" fmla="*/ 2147483647 h 673"/>
              <a:gd name="T8" fmla="*/ 2147483647 w 855"/>
              <a:gd name="T9" fmla="*/ 2147483647 h 673"/>
              <a:gd name="T10" fmla="*/ 2147483647 w 855"/>
              <a:gd name="T11" fmla="*/ 2147483647 h 673"/>
              <a:gd name="T12" fmla="*/ 2147483647 w 855"/>
              <a:gd name="T13" fmla="*/ 2147483647 h 673"/>
              <a:gd name="T14" fmla="*/ 2147483647 w 855"/>
              <a:gd name="T15" fmla="*/ 2147483647 h 673"/>
              <a:gd name="T16" fmla="*/ 2147483647 w 855"/>
              <a:gd name="T17" fmla="*/ 2147483647 h 673"/>
              <a:gd name="T18" fmla="*/ 2147483647 w 855"/>
              <a:gd name="T19" fmla="*/ 2147483647 h 673"/>
              <a:gd name="T20" fmla="*/ 2147483647 w 855"/>
              <a:gd name="T21" fmla="*/ 2147483647 h 673"/>
              <a:gd name="T22" fmla="*/ 2147483647 w 855"/>
              <a:gd name="T23" fmla="*/ 2147483647 h 673"/>
              <a:gd name="T24" fmla="*/ 2147483647 w 855"/>
              <a:gd name="T25" fmla="*/ 2147483647 h 673"/>
              <a:gd name="T26" fmla="*/ 2147483647 w 855"/>
              <a:gd name="T27" fmla="*/ 2147483647 h 673"/>
              <a:gd name="T28" fmla="*/ 2147483647 w 855"/>
              <a:gd name="T29" fmla="*/ 2147483647 h 673"/>
              <a:gd name="T30" fmla="*/ 2147483647 w 855"/>
              <a:gd name="T31" fmla="*/ 2147483647 h 673"/>
              <a:gd name="T32" fmla="*/ 2147483647 w 855"/>
              <a:gd name="T33" fmla="*/ 2147483647 h 673"/>
              <a:gd name="T34" fmla="*/ 2147483647 w 855"/>
              <a:gd name="T35" fmla="*/ 2147483647 h 673"/>
              <a:gd name="T36" fmla="*/ 2147483647 w 855"/>
              <a:gd name="T37" fmla="*/ 2147483647 h 673"/>
              <a:gd name="T38" fmla="*/ 2147483647 w 855"/>
              <a:gd name="T39" fmla="*/ 2147483647 h 673"/>
              <a:gd name="T40" fmla="*/ 2147483647 w 855"/>
              <a:gd name="T41" fmla="*/ 2147483647 h 673"/>
              <a:gd name="T42" fmla="*/ 2147483647 w 855"/>
              <a:gd name="T43" fmla="*/ 2147483647 h 673"/>
              <a:gd name="T44" fmla="*/ 2147483647 w 855"/>
              <a:gd name="T45" fmla="*/ 2147483647 h 673"/>
              <a:gd name="T46" fmla="*/ 2147483647 w 855"/>
              <a:gd name="T47" fmla="*/ 2147483647 h 673"/>
              <a:gd name="T48" fmla="*/ 2147483647 w 855"/>
              <a:gd name="T49" fmla="*/ 2147483647 h 673"/>
              <a:gd name="T50" fmla="*/ 2147483647 w 855"/>
              <a:gd name="T51" fmla="*/ 2147483647 h 673"/>
              <a:gd name="T52" fmla="*/ 2147483647 w 855"/>
              <a:gd name="T53" fmla="*/ 2147483647 h 673"/>
              <a:gd name="T54" fmla="*/ 2147483647 w 855"/>
              <a:gd name="T55" fmla="*/ 2147483647 h 673"/>
              <a:gd name="T56" fmla="*/ 2147483647 w 855"/>
              <a:gd name="T57" fmla="*/ 2147483647 h 673"/>
              <a:gd name="T58" fmla="*/ 2147483647 w 855"/>
              <a:gd name="T59" fmla="*/ 2147483647 h 673"/>
              <a:gd name="T60" fmla="*/ 2147483647 w 855"/>
              <a:gd name="T61" fmla="*/ 2147483647 h 673"/>
              <a:gd name="T62" fmla="*/ 2147483647 w 855"/>
              <a:gd name="T63" fmla="*/ 2147483647 h 673"/>
              <a:gd name="T64" fmla="*/ 2147483647 w 855"/>
              <a:gd name="T65" fmla="*/ 2147483647 h 673"/>
              <a:gd name="T66" fmla="*/ 2147483647 w 855"/>
              <a:gd name="T67" fmla="*/ 2147483647 h 673"/>
              <a:gd name="T68" fmla="*/ 2147483647 w 855"/>
              <a:gd name="T69" fmla="*/ 2147483647 h 673"/>
              <a:gd name="T70" fmla="*/ 2147483647 w 855"/>
              <a:gd name="T71" fmla="*/ 2147483647 h 673"/>
              <a:gd name="T72" fmla="*/ 2147483647 w 855"/>
              <a:gd name="T73" fmla="*/ 2147483647 h 673"/>
              <a:gd name="T74" fmla="*/ 2147483647 w 855"/>
              <a:gd name="T75" fmla="*/ 2147483647 h 673"/>
              <a:gd name="T76" fmla="*/ 2147483647 w 855"/>
              <a:gd name="T77" fmla="*/ 2147483647 h 673"/>
              <a:gd name="T78" fmla="*/ 2147483647 w 855"/>
              <a:gd name="T79" fmla="*/ 2147483647 h 673"/>
              <a:gd name="T80" fmla="*/ 2147483647 w 855"/>
              <a:gd name="T81" fmla="*/ 2147483647 h 673"/>
              <a:gd name="T82" fmla="*/ 2147483647 w 855"/>
              <a:gd name="T83" fmla="*/ 2147483647 h 673"/>
              <a:gd name="T84" fmla="*/ 2147483647 w 855"/>
              <a:gd name="T85" fmla="*/ 2147483647 h 673"/>
              <a:gd name="T86" fmla="*/ 2147483647 w 855"/>
              <a:gd name="T87" fmla="*/ 2147483647 h 673"/>
              <a:gd name="T88" fmla="*/ 2147483647 w 855"/>
              <a:gd name="T89" fmla="*/ 2147483647 h 673"/>
              <a:gd name="T90" fmla="*/ 2147483647 w 855"/>
              <a:gd name="T91" fmla="*/ 2147483647 h 673"/>
              <a:gd name="T92" fmla="*/ 2147483647 w 855"/>
              <a:gd name="T93" fmla="*/ 2147483647 h 673"/>
              <a:gd name="T94" fmla="*/ 2147483647 w 855"/>
              <a:gd name="T95" fmla="*/ 2147483647 h 673"/>
              <a:gd name="T96" fmla="*/ 2147483647 w 855"/>
              <a:gd name="T97" fmla="*/ 2147483647 h 673"/>
              <a:gd name="T98" fmla="*/ 2147483647 w 855"/>
              <a:gd name="T99" fmla="*/ 2147483647 h 673"/>
              <a:gd name="T100" fmla="*/ 2147483647 w 855"/>
              <a:gd name="T101" fmla="*/ 2147483647 h 673"/>
              <a:gd name="T102" fmla="*/ 2147483647 w 855"/>
              <a:gd name="T103" fmla="*/ 2147483647 h 673"/>
              <a:gd name="T104" fmla="*/ 2147483647 w 855"/>
              <a:gd name="T105" fmla="*/ 2147483647 h 673"/>
              <a:gd name="T106" fmla="*/ 2147483647 w 855"/>
              <a:gd name="T107" fmla="*/ 2147483647 h 67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55"/>
              <a:gd name="T163" fmla="*/ 0 h 673"/>
              <a:gd name="T164" fmla="*/ 855 w 855"/>
              <a:gd name="T165" fmla="*/ 673 h 67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55" h="673">
                <a:moveTo>
                  <a:pt x="266" y="634"/>
                </a:moveTo>
                <a:cubicBezTo>
                  <a:pt x="239" y="634"/>
                  <a:pt x="178" y="655"/>
                  <a:pt x="140" y="648"/>
                </a:cubicBezTo>
                <a:cubicBezTo>
                  <a:pt x="102" y="641"/>
                  <a:pt x="63" y="624"/>
                  <a:pt x="39" y="595"/>
                </a:cubicBezTo>
                <a:cubicBezTo>
                  <a:pt x="16" y="566"/>
                  <a:pt x="2" y="511"/>
                  <a:pt x="1" y="474"/>
                </a:cubicBezTo>
                <a:cubicBezTo>
                  <a:pt x="0" y="437"/>
                  <a:pt x="19" y="396"/>
                  <a:pt x="33" y="375"/>
                </a:cubicBezTo>
                <a:cubicBezTo>
                  <a:pt x="46" y="353"/>
                  <a:pt x="70" y="351"/>
                  <a:pt x="81" y="344"/>
                </a:cubicBezTo>
                <a:cubicBezTo>
                  <a:pt x="92" y="337"/>
                  <a:pt x="96" y="337"/>
                  <a:pt x="100" y="332"/>
                </a:cubicBezTo>
                <a:cubicBezTo>
                  <a:pt x="104" y="327"/>
                  <a:pt x="105" y="321"/>
                  <a:pt x="105" y="311"/>
                </a:cubicBezTo>
                <a:cubicBezTo>
                  <a:pt x="105" y="301"/>
                  <a:pt x="99" y="286"/>
                  <a:pt x="98" y="272"/>
                </a:cubicBezTo>
                <a:cubicBezTo>
                  <a:pt x="97" y="257"/>
                  <a:pt x="93" y="241"/>
                  <a:pt x="98" y="225"/>
                </a:cubicBezTo>
                <a:cubicBezTo>
                  <a:pt x="103" y="210"/>
                  <a:pt x="116" y="191"/>
                  <a:pt x="130" y="179"/>
                </a:cubicBezTo>
                <a:cubicBezTo>
                  <a:pt x="144" y="167"/>
                  <a:pt x="167" y="157"/>
                  <a:pt x="185" y="151"/>
                </a:cubicBezTo>
                <a:cubicBezTo>
                  <a:pt x="204" y="145"/>
                  <a:pt x="227" y="145"/>
                  <a:pt x="241" y="143"/>
                </a:cubicBezTo>
                <a:cubicBezTo>
                  <a:pt x="254" y="140"/>
                  <a:pt x="260" y="141"/>
                  <a:pt x="264" y="134"/>
                </a:cubicBezTo>
                <a:cubicBezTo>
                  <a:pt x="268" y="127"/>
                  <a:pt x="263" y="111"/>
                  <a:pt x="267" y="100"/>
                </a:cubicBezTo>
                <a:cubicBezTo>
                  <a:pt x="272" y="89"/>
                  <a:pt x="281" y="74"/>
                  <a:pt x="291" y="65"/>
                </a:cubicBezTo>
                <a:cubicBezTo>
                  <a:pt x="301" y="57"/>
                  <a:pt x="314" y="52"/>
                  <a:pt x="328" y="48"/>
                </a:cubicBezTo>
                <a:cubicBezTo>
                  <a:pt x="341" y="45"/>
                  <a:pt x="362" y="45"/>
                  <a:pt x="373" y="45"/>
                </a:cubicBezTo>
                <a:cubicBezTo>
                  <a:pt x="384" y="45"/>
                  <a:pt x="387" y="49"/>
                  <a:pt x="391" y="48"/>
                </a:cubicBezTo>
                <a:cubicBezTo>
                  <a:pt x="396" y="47"/>
                  <a:pt x="392" y="43"/>
                  <a:pt x="396" y="38"/>
                </a:cubicBezTo>
                <a:cubicBezTo>
                  <a:pt x="401" y="33"/>
                  <a:pt x="408" y="21"/>
                  <a:pt x="418" y="15"/>
                </a:cubicBezTo>
                <a:cubicBezTo>
                  <a:pt x="428" y="9"/>
                  <a:pt x="439" y="5"/>
                  <a:pt x="455" y="3"/>
                </a:cubicBezTo>
                <a:cubicBezTo>
                  <a:pt x="471" y="2"/>
                  <a:pt x="497" y="0"/>
                  <a:pt x="514" y="3"/>
                </a:cubicBezTo>
                <a:cubicBezTo>
                  <a:pt x="531" y="7"/>
                  <a:pt x="542" y="15"/>
                  <a:pt x="556" y="22"/>
                </a:cubicBezTo>
                <a:cubicBezTo>
                  <a:pt x="569" y="30"/>
                  <a:pt x="587" y="40"/>
                  <a:pt x="596" y="52"/>
                </a:cubicBezTo>
                <a:cubicBezTo>
                  <a:pt x="605" y="64"/>
                  <a:pt x="609" y="83"/>
                  <a:pt x="613" y="95"/>
                </a:cubicBezTo>
                <a:cubicBezTo>
                  <a:pt x="616" y="106"/>
                  <a:pt x="611" y="113"/>
                  <a:pt x="616" y="117"/>
                </a:cubicBezTo>
                <a:cubicBezTo>
                  <a:pt x="621" y="120"/>
                  <a:pt x="632" y="113"/>
                  <a:pt x="643" y="115"/>
                </a:cubicBezTo>
                <a:cubicBezTo>
                  <a:pt x="654" y="117"/>
                  <a:pt x="668" y="119"/>
                  <a:pt x="681" y="129"/>
                </a:cubicBezTo>
                <a:cubicBezTo>
                  <a:pt x="695" y="138"/>
                  <a:pt x="712" y="156"/>
                  <a:pt x="723" y="172"/>
                </a:cubicBezTo>
                <a:cubicBezTo>
                  <a:pt x="735" y="187"/>
                  <a:pt x="748" y="206"/>
                  <a:pt x="754" y="223"/>
                </a:cubicBezTo>
                <a:cubicBezTo>
                  <a:pt x="759" y="241"/>
                  <a:pt x="762" y="262"/>
                  <a:pt x="759" y="278"/>
                </a:cubicBezTo>
                <a:cubicBezTo>
                  <a:pt x="755" y="295"/>
                  <a:pt x="732" y="313"/>
                  <a:pt x="732" y="321"/>
                </a:cubicBezTo>
                <a:cubicBezTo>
                  <a:pt x="732" y="330"/>
                  <a:pt x="748" y="324"/>
                  <a:pt x="760" y="330"/>
                </a:cubicBezTo>
                <a:cubicBezTo>
                  <a:pt x="773" y="336"/>
                  <a:pt x="794" y="346"/>
                  <a:pt x="807" y="356"/>
                </a:cubicBezTo>
                <a:cubicBezTo>
                  <a:pt x="821" y="366"/>
                  <a:pt x="835" y="380"/>
                  <a:pt x="842" y="394"/>
                </a:cubicBezTo>
                <a:cubicBezTo>
                  <a:pt x="850" y="407"/>
                  <a:pt x="855" y="419"/>
                  <a:pt x="852" y="440"/>
                </a:cubicBezTo>
                <a:cubicBezTo>
                  <a:pt x="850" y="461"/>
                  <a:pt x="835" y="499"/>
                  <a:pt x="827" y="516"/>
                </a:cubicBezTo>
                <a:cubicBezTo>
                  <a:pt x="819" y="533"/>
                  <a:pt x="813" y="536"/>
                  <a:pt x="804" y="542"/>
                </a:cubicBezTo>
                <a:cubicBezTo>
                  <a:pt x="795" y="548"/>
                  <a:pt x="780" y="550"/>
                  <a:pt x="770" y="554"/>
                </a:cubicBezTo>
                <a:cubicBezTo>
                  <a:pt x="760" y="558"/>
                  <a:pt x="753" y="559"/>
                  <a:pt x="745" y="564"/>
                </a:cubicBezTo>
                <a:cubicBezTo>
                  <a:pt x="738" y="569"/>
                  <a:pt x="734" y="577"/>
                  <a:pt x="727" y="586"/>
                </a:cubicBezTo>
                <a:cubicBezTo>
                  <a:pt x="719" y="596"/>
                  <a:pt x="712" y="609"/>
                  <a:pt x="702" y="619"/>
                </a:cubicBezTo>
                <a:cubicBezTo>
                  <a:pt x="692" y="628"/>
                  <a:pt x="682" y="637"/>
                  <a:pt x="666" y="641"/>
                </a:cubicBezTo>
                <a:cubicBezTo>
                  <a:pt x="650" y="645"/>
                  <a:pt x="622" y="645"/>
                  <a:pt x="604" y="643"/>
                </a:cubicBezTo>
                <a:cubicBezTo>
                  <a:pt x="587" y="640"/>
                  <a:pt x="571" y="631"/>
                  <a:pt x="561" y="626"/>
                </a:cubicBezTo>
                <a:cubicBezTo>
                  <a:pt x="551" y="621"/>
                  <a:pt x="551" y="614"/>
                  <a:pt x="546" y="610"/>
                </a:cubicBezTo>
                <a:cubicBezTo>
                  <a:pt x="541" y="607"/>
                  <a:pt x="536" y="605"/>
                  <a:pt x="532" y="607"/>
                </a:cubicBezTo>
                <a:cubicBezTo>
                  <a:pt x="529" y="609"/>
                  <a:pt x="533" y="612"/>
                  <a:pt x="526" y="619"/>
                </a:cubicBezTo>
                <a:cubicBezTo>
                  <a:pt x="518" y="626"/>
                  <a:pt x="506" y="638"/>
                  <a:pt x="489" y="646"/>
                </a:cubicBezTo>
                <a:cubicBezTo>
                  <a:pt x="471" y="655"/>
                  <a:pt x="442" y="668"/>
                  <a:pt x="418" y="670"/>
                </a:cubicBezTo>
                <a:cubicBezTo>
                  <a:pt x="395" y="673"/>
                  <a:pt x="370" y="668"/>
                  <a:pt x="350" y="664"/>
                </a:cubicBezTo>
                <a:cubicBezTo>
                  <a:pt x="329" y="659"/>
                  <a:pt x="312" y="651"/>
                  <a:pt x="299" y="646"/>
                </a:cubicBezTo>
                <a:cubicBezTo>
                  <a:pt x="287" y="642"/>
                  <a:pt x="293" y="634"/>
                  <a:pt x="266" y="634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E0CDA8"/>
              </a:gs>
            </a:gsLst>
            <a:path path="rect">
              <a:fillToRect l="50000" t="50000" r="50000" b="50000"/>
            </a:path>
          </a:gradFill>
          <a:ln w="12700">
            <a:noFill/>
            <a:round/>
            <a:headEnd/>
            <a:tailEnd/>
          </a:ln>
          <a:effectLst>
            <a:prstShdw prst="shdw17" dist="17961" dir="2700000">
              <a:srgbClr val="867B65"/>
            </a:prstShdw>
          </a:effectLst>
        </p:spPr>
        <p:txBody>
          <a:bodyPr wrap="none" lIns="83111" tIns="41555" rIns="83111" bIns="41555" anchor="ctr"/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endParaRPr lang="en-US" sz="2000" b="0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  <p:sp>
        <p:nvSpPr>
          <p:cNvPr id="5124" name="Rectangle 19"/>
          <p:cNvSpPr>
            <a:spLocks noGrp="1" noChangeArrowheads="1"/>
          </p:cNvSpPr>
          <p:nvPr>
            <p:ph type="title"/>
          </p:nvPr>
        </p:nvSpPr>
        <p:spPr/>
        <p:txBody>
          <a:bodyPr lIns="83119" tIns="41559" rIns="83119" bIns="41559"/>
          <a:lstStyle/>
          <a:p>
            <a:pPr eaLnBrk="1" hangingPunct="1"/>
            <a:r>
              <a:rPr lang="en-US" dirty="0" smtClean="0"/>
              <a:t>TDM </a:t>
            </a:r>
            <a:r>
              <a:rPr lang="en-US" dirty="0" err="1" smtClean="0"/>
              <a:t>Pseudowire</a:t>
            </a:r>
            <a:r>
              <a:rPr lang="en-US" dirty="0" smtClean="0"/>
              <a:t> – Main Benefits</a:t>
            </a:r>
          </a:p>
        </p:txBody>
      </p:sp>
      <p:sp>
        <p:nvSpPr>
          <p:cNvPr id="5125" name="Content Placeholder 25"/>
          <p:cNvSpPr>
            <a:spLocks noGrp="1"/>
          </p:cNvSpPr>
          <p:nvPr>
            <p:ph type="body" sz="quarter" idx="10"/>
          </p:nvPr>
        </p:nvSpPr>
        <p:spPr>
          <a:xfrm>
            <a:off x="457427" y="1750142"/>
            <a:ext cx="8120516" cy="2310229"/>
          </a:xfrm>
        </p:spPr>
        <p:txBody>
          <a:bodyPr lIns="83119" tIns="41559" rIns="83119" bIns="41559"/>
          <a:lstStyle/>
          <a:p>
            <a:pPr eaLnBrk="1" hangingPunct="1"/>
            <a:r>
              <a:rPr lang="en-US" sz="2000" dirty="0" smtClean="0"/>
              <a:t>Carrier-grade TDM voice or data over packet networks</a:t>
            </a:r>
          </a:p>
          <a:p>
            <a:pPr eaLnBrk="1" hangingPunct="1"/>
            <a:r>
              <a:rPr lang="en-US" sz="2000" dirty="0" smtClean="0"/>
              <a:t>Uniform TDM access across all first mile infrastructure types</a:t>
            </a:r>
          </a:p>
          <a:p>
            <a:pPr eaLnBrk="1" hangingPunct="1"/>
            <a:r>
              <a:rPr lang="en-US" sz="2000" dirty="0" smtClean="0"/>
              <a:t>Preserves investment in legacy equipment in migration to PSN</a:t>
            </a:r>
          </a:p>
          <a:p>
            <a:pPr eaLnBrk="1" hangingPunct="1"/>
            <a:r>
              <a:rPr lang="en-US" sz="2000" dirty="0" smtClean="0"/>
              <a:t>Lowers </a:t>
            </a:r>
            <a:r>
              <a:rPr lang="en-US" sz="2000" dirty="0" err="1" smtClean="0"/>
              <a:t>OpEx</a:t>
            </a:r>
            <a:r>
              <a:rPr lang="en-US" sz="2000" dirty="0" smtClean="0"/>
              <a:t> of TDM service by utilizing packet infrastructure</a:t>
            </a:r>
          </a:p>
          <a:p>
            <a:pPr eaLnBrk="1" hangingPunct="1"/>
            <a:r>
              <a:rPr lang="en-US" sz="2000" dirty="0" smtClean="0"/>
              <a:t>Carrier-grade voice quality (no compression, no silence suppression)</a:t>
            </a:r>
          </a:p>
          <a:p>
            <a:pPr eaLnBrk="1" hangingPunct="1"/>
            <a:endParaRPr lang="en-US" sz="2000" dirty="0" smtClean="0"/>
          </a:p>
        </p:txBody>
      </p:sp>
      <p:sp>
        <p:nvSpPr>
          <p:cNvPr id="5126" name="Line 4"/>
          <p:cNvSpPr>
            <a:spLocks noChangeShapeType="1"/>
          </p:cNvSpPr>
          <p:nvPr/>
        </p:nvSpPr>
        <p:spPr bwMode="auto">
          <a:xfrm flipH="1">
            <a:off x="1256173" y="4925185"/>
            <a:ext cx="1733261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 lIns="83111" tIns="41555" rIns="83111" bIns="41555"/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endParaRPr lang="en-US" sz="2000" b="0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  <p:sp>
        <p:nvSpPr>
          <p:cNvPr id="5127" name="Text Box 6"/>
          <p:cNvSpPr txBox="1">
            <a:spLocks noChangeArrowheads="1"/>
          </p:cNvSpPr>
          <p:nvPr/>
        </p:nvSpPr>
        <p:spPr bwMode="auto">
          <a:xfrm>
            <a:off x="3703810" y="4945391"/>
            <a:ext cx="1630795" cy="326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574" tIns="37288" rIns="74574" bIns="37288"/>
          <a:lstStyle/>
          <a:p>
            <a:pPr algn="ctr" defTabSz="745976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F79646"/>
                </a:solidFill>
                <a:latin typeface="Calibri"/>
                <a:cs typeface="Arial" pitchFamily="34" charset="0"/>
              </a:rPr>
              <a:t>Pseudowire</a:t>
            </a:r>
          </a:p>
        </p:txBody>
      </p:sp>
      <p:sp>
        <p:nvSpPr>
          <p:cNvPr id="5128" name="Rectangle 7"/>
          <p:cNvSpPr>
            <a:spLocks noChangeArrowheads="1"/>
          </p:cNvSpPr>
          <p:nvPr/>
        </p:nvSpPr>
        <p:spPr bwMode="auto">
          <a:xfrm>
            <a:off x="3888537" y="4343584"/>
            <a:ext cx="1259897" cy="44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2237" tIns="40397" rIns="82237" bIns="40397"/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  <a:cs typeface="Arial" pitchFamily="34" charset="0"/>
              </a:rPr>
              <a:t>Packet </a:t>
            </a:r>
            <a:r>
              <a:rPr lang="en-US" sz="160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/>
            </a:r>
            <a:br>
              <a:rPr lang="en-US" sz="160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</a:br>
            <a:r>
              <a:rPr lang="en-US" sz="160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Network</a:t>
            </a:r>
            <a:endParaRPr lang="en-US" sz="1600" dirty="0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  <p:sp>
        <p:nvSpPr>
          <p:cNvPr id="5129" name="Rectangle 10"/>
          <p:cNvSpPr>
            <a:spLocks noChangeArrowheads="1"/>
          </p:cNvSpPr>
          <p:nvPr/>
        </p:nvSpPr>
        <p:spPr bwMode="auto">
          <a:xfrm>
            <a:off x="5302512" y="4374652"/>
            <a:ext cx="421409" cy="190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2237" tIns="40397" rIns="82237" bIns="40397"/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cs typeface="Arial" pitchFamily="34" charset="0"/>
              </a:rPr>
              <a:t>PE</a:t>
            </a:r>
          </a:p>
        </p:txBody>
      </p:sp>
      <p:sp>
        <p:nvSpPr>
          <p:cNvPr id="5130" name="Line 12"/>
          <p:cNvSpPr>
            <a:spLocks noChangeShapeType="1"/>
          </p:cNvSpPr>
          <p:nvPr/>
        </p:nvSpPr>
        <p:spPr bwMode="auto">
          <a:xfrm flipH="1">
            <a:off x="6406889" y="4925185"/>
            <a:ext cx="1474932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 lIns="81802" tIns="42537" rIns="81802" bIns="42537"/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endParaRPr lang="en-US" sz="2000" b="0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  <p:sp>
        <p:nvSpPr>
          <p:cNvPr id="5131" name="Rectangle 15"/>
          <p:cNvSpPr>
            <a:spLocks noChangeArrowheads="1"/>
          </p:cNvSpPr>
          <p:nvPr/>
        </p:nvSpPr>
        <p:spPr bwMode="auto">
          <a:xfrm>
            <a:off x="6872743" y="4178709"/>
            <a:ext cx="1520603" cy="2208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2237" tIns="40397" rIns="82237" bIns="40397"/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cs typeface="Arial" pitchFamily="34" charset="0"/>
              </a:rPr>
              <a:t>POP/HUB/CO</a:t>
            </a:r>
          </a:p>
        </p:txBody>
      </p:sp>
      <p:sp>
        <p:nvSpPr>
          <p:cNvPr id="5132" name="Rectangle 16"/>
          <p:cNvSpPr>
            <a:spLocks noChangeArrowheads="1"/>
          </p:cNvSpPr>
          <p:nvPr/>
        </p:nvSpPr>
        <p:spPr bwMode="auto">
          <a:xfrm>
            <a:off x="748173" y="4431278"/>
            <a:ext cx="939511" cy="2107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2237" tIns="40397" rIns="82237" bIns="40397"/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CE</a:t>
            </a:r>
            <a:endParaRPr lang="en-US" sz="1800" dirty="0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  <p:sp>
        <p:nvSpPr>
          <p:cNvPr id="5133" name="Text Box 17"/>
          <p:cNvSpPr txBox="1">
            <a:spLocks noChangeArrowheads="1"/>
          </p:cNvSpPr>
          <p:nvPr/>
        </p:nvSpPr>
        <p:spPr bwMode="auto">
          <a:xfrm>
            <a:off x="108137" y="4459261"/>
            <a:ext cx="824937" cy="323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574" tIns="37288" rIns="74574" bIns="37288"/>
          <a:lstStyle/>
          <a:p>
            <a:pPr algn="ctr" defTabSz="745976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FF0000"/>
                </a:solidFill>
                <a:latin typeface="Calibri"/>
                <a:cs typeface="Arial" pitchFamily="34" charset="0"/>
              </a:rPr>
              <a:t>TDM </a:t>
            </a:r>
          </a:p>
          <a:p>
            <a:pPr algn="ctr" defTabSz="745976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FF0000"/>
                </a:solidFill>
                <a:latin typeface="Calibri"/>
                <a:cs typeface="Arial" pitchFamily="34" charset="0"/>
              </a:rPr>
              <a:t>Service</a:t>
            </a:r>
          </a:p>
        </p:txBody>
      </p:sp>
      <p:sp>
        <p:nvSpPr>
          <p:cNvPr id="5134" name="Text Box 18"/>
          <p:cNvSpPr txBox="1">
            <a:spLocks noChangeArrowheads="1"/>
          </p:cNvSpPr>
          <p:nvPr/>
        </p:nvSpPr>
        <p:spPr bwMode="auto">
          <a:xfrm>
            <a:off x="8220590" y="4459261"/>
            <a:ext cx="824937" cy="323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574" tIns="37288" rIns="74574" bIns="37288"/>
          <a:lstStyle/>
          <a:p>
            <a:pPr algn="ctr" defTabSz="745976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FF0000"/>
                </a:solidFill>
                <a:latin typeface="Calibri"/>
                <a:cs typeface="Arial" pitchFamily="34" charset="0"/>
              </a:rPr>
              <a:t>TDM </a:t>
            </a:r>
          </a:p>
          <a:p>
            <a:pPr algn="ctr" defTabSz="745976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FF0000"/>
                </a:solidFill>
                <a:latin typeface="Calibri"/>
                <a:cs typeface="Arial" pitchFamily="34" charset="0"/>
              </a:rPr>
              <a:t>Service</a:t>
            </a:r>
          </a:p>
        </p:txBody>
      </p:sp>
      <p:sp>
        <p:nvSpPr>
          <p:cNvPr id="5135" name="Rectangle 45"/>
          <p:cNvSpPr>
            <a:spLocks noChangeArrowheads="1"/>
          </p:cNvSpPr>
          <p:nvPr/>
        </p:nvSpPr>
        <p:spPr bwMode="auto">
          <a:xfrm flipH="1">
            <a:off x="5642001" y="4886221"/>
            <a:ext cx="1912216" cy="105352"/>
          </a:xfrm>
          <a:prstGeom prst="rect">
            <a:avLst/>
          </a:prstGeom>
          <a:gradFill rotWithShape="0">
            <a:gsLst>
              <a:gs pos="0">
                <a:srgbClr val="CCA37A"/>
              </a:gs>
              <a:gs pos="50000">
                <a:srgbClr val="FFCC99"/>
              </a:gs>
              <a:gs pos="100000">
                <a:srgbClr val="CCA37A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83111" tIns="41555" rIns="83111" bIns="41555" anchor="ctr"/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endParaRPr lang="en-US" sz="2000" b="0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  <p:sp>
        <p:nvSpPr>
          <p:cNvPr id="5136" name="Rectangle 46"/>
          <p:cNvSpPr>
            <a:spLocks noChangeArrowheads="1"/>
          </p:cNvSpPr>
          <p:nvPr/>
        </p:nvSpPr>
        <p:spPr bwMode="auto">
          <a:xfrm flipH="1">
            <a:off x="1117627" y="4886221"/>
            <a:ext cx="2470727" cy="105352"/>
          </a:xfrm>
          <a:prstGeom prst="rect">
            <a:avLst/>
          </a:prstGeom>
          <a:gradFill rotWithShape="0">
            <a:gsLst>
              <a:gs pos="0">
                <a:srgbClr val="CCA37A"/>
              </a:gs>
              <a:gs pos="50000">
                <a:srgbClr val="FFCC99"/>
              </a:gs>
              <a:gs pos="100000">
                <a:srgbClr val="CCA37A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83111" tIns="41555" rIns="83111" bIns="41555" anchor="ctr"/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endParaRPr lang="en-US" sz="2000" b="0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  <p:sp>
        <p:nvSpPr>
          <p:cNvPr id="5137" name="Text Box 49"/>
          <p:cNvSpPr txBox="1">
            <a:spLocks noChangeArrowheads="1"/>
          </p:cNvSpPr>
          <p:nvPr/>
        </p:nvSpPr>
        <p:spPr bwMode="auto">
          <a:xfrm>
            <a:off x="1896946" y="4393439"/>
            <a:ext cx="893329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574" tIns="37288" rIns="74574" bIns="37288"/>
          <a:lstStyle/>
          <a:p>
            <a:pPr algn="ctr" defTabSz="745976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prstClr val="black"/>
                </a:solidFill>
                <a:latin typeface="Calibri"/>
                <a:cs typeface="Arial" pitchFamily="34" charset="0"/>
              </a:rPr>
              <a:t>Last Mile</a:t>
            </a:r>
          </a:p>
        </p:txBody>
      </p:sp>
      <p:pic>
        <p:nvPicPr>
          <p:cNvPr id="5138" name="Picture 102" descr="rad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7969" y="4503777"/>
            <a:ext cx="1115579" cy="790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9" name="Rectangle 10"/>
          <p:cNvSpPr>
            <a:spLocks noChangeArrowheads="1"/>
          </p:cNvSpPr>
          <p:nvPr/>
        </p:nvSpPr>
        <p:spPr bwMode="auto">
          <a:xfrm>
            <a:off x="3322467" y="4374652"/>
            <a:ext cx="421409" cy="190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2237" tIns="40397" rIns="82237" bIns="40397"/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cs typeface="Arial" pitchFamily="34" charset="0"/>
              </a:rPr>
              <a:t>PE</a:t>
            </a:r>
          </a:p>
        </p:txBody>
      </p:sp>
      <p:sp>
        <p:nvSpPr>
          <p:cNvPr id="5140" name="Rectangle 45"/>
          <p:cNvSpPr>
            <a:spLocks noChangeArrowheads="1"/>
          </p:cNvSpPr>
          <p:nvPr/>
        </p:nvSpPr>
        <p:spPr bwMode="auto">
          <a:xfrm flipH="1">
            <a:off x="3607115" y="4886221"/>
            <a:ext cx="1746250" cy="105352"/>
          </a:xfrm>
          <a:prstGeom prst="rect">
            <a:avLst/>
          </a:prstGeom>
          <a:gradFill rotWithShape="0">
            <a:gsLst>
              <a:gs pos="0">
                <a:srgbClr val="CCA37A"/>
              </a:gs>
              <a:gs pos="50000">
                <a:srgbClr val="FFCC99"/>
              </a:gs>
              <a:gs pos="100000">
                <a:srgbClr val="CCA37A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83111" tIns="41555" rIns="83111" bIns="41555" anchor="ctr"/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endParaRPr lang="en-US" sz="2000" b="0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  <p:pic>
        <p:nvPicPr>
          <p:cNvPr id="5141" name="Picture 1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9560" y="4671187"/>
            <a:ext cx="493568" cy="470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2" name="Picture 1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9513" y="4671187"/>
            <a:ext cx="493568" cy="470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43" name="Line 47"/>
          <p:cNvSpPr>
            <a:spLocks noChangeShapeType="1"/>
          </p:cNvSpPr>
          <p:nvPr/>
        </p:nvSpPr>
        <p:spPr bwMode="auto">
          <a:xfrm>
            <a:off x="270479" y="4939617"/>
            <a:ext cx="66530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83111" tIns="41555" rIns="83111" bIns="41555"/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endParaRPr lang="en-US" sz="2000" b="0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  <p:pic>
        <p:nvPicPr>
          <p:cNvPr id="5144" name="Picture 62" descr="rad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912" y="4749118"/>
            <a:ext cx="851477" cy="347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46"/>
          <p:cNvSpPr>
            <a:spLocks/>
          </p:cNvSpPr>
          <p:nvPr/>
        </p:nvSpPr>
        <p:spPr bwMode="auto">
          <a:xfrm>
            <a:off x="351694" y="12703"/>
            <a:ext cx="663965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75" tIns="47886" rIns="95775" bIns="47886" anchor="b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700" smtClean="0">
                <a:solidFill>
                  <a:srgbClr val="FFFFFF"/>
                </a:solidFill>
                <a:cs typeface="Arial" pitchFamily="34" charset="0"/>
              </a:rPr>
              <a:t>HCMC Telecom Vietnam – Leased Line Services over Dark Fiber</a:t>
            </a:r>
          </a:p>
        </p:txBody>
      </p:sp>
      <p:sp>
        <p:nvSpPr>
          <p:cNvPr id="6147" name="Text Box 43"/>
          <p:cNvSpPr txBox="1">
            <a:spLocks noChangeArrowheads="1"/>
          </p:cNvSpPr>
          <p:nvPr/>
        </p:nvSpPr>
        <p:spPr bwMode="auto">
          <a:xfrm>
            <a:off x="290147" y="1231900"/>
            <a:ext cx="3900853" cy="17385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106284" tIns="53144" rIns="106284" bIns="53144">
            <a:spAutoFit/>
          </a:bodyPr>
          <a:lstStyle/>
          <a:p>
            <a:pPr defTabSz="1065213" eaLnBrk="0" hangingPunct="0">
              <a:defRPr/>
            </a:pPr>
            <a:r>
              <a:rPr lang="en-US" sz="1400" u="sng" dirty="0" smtClean="0">
                <a:solidFill>
                  <a:srgbClr val="0000FF"/>
                </a:solidFill>
                <a:latin typeface="+mj-lt"/>
                <a:cs typeface="Arial" pitchFamily="34" charset="0"/>
              </a:rPr>
              <a:t>Customer Benefits</a:t>
            </a:r>
          </a:p>
          <a:p>
            <a:pPr marL="122238" indent="-122238" defTabSz="1065213" eaLnBrk="0" hangingPunct="0">
              <a:spcBef>
                <a:spcPts val="200"/>
              </a:spcBef>
              <a:buClr>
                <a:srgbClr val="000000">
                  <a:lumMod val="85000"/>
                  <a:lumOff val="15000"/>
                </a:srgbClr>
              </a:buClr>
              <a:buSzPct val="100000"/>
              <a:buFontTx/>
              <a:buChar char="•"/>
              <a:defRPr/>
            </a:pPr>
            <a:r>
              <a:rPr lang="en-US" sz="1400" b="0" dirty="0" smtClean="0">
                <a:solidFill>
                  <a:srgbClr val="000000"/>
                </a:solidFill>
                <a:latin typeface="+mj-lt"/>
                <a:cs typeface="Times New Roman" charset="0"/>
              </a:rPr>
              <a:t>Simple and reliable solution to simultaneously transport Ethernet, E1 and V.35 (nx64k) over dark fiber</a:t>
            </a:r>
          </a:p>
          <a:p>
            <a:pPr marL="122238" indent="-122238" defTabSz="1065213" eaLnBrk="0" hangingPunct="0">
              <a:spcBef>
                <a:spcPts val="200"/>
              </a:spcBef>
              <a:buClr>
                <a:srgbClr val="000000">
                  <a:lumMod val="85000"/>
                  <a:lumOff val="15000"/>
                </a:srgbClr>
              </a:buClr>
              <a:buSzPct val="100000"/>
              <a:buFontTx/>
              <a:buChar char="•"/>
              <a:defRPr/>
            </a:pPr>
            <a:r>
              <a:rPr lang="en-US" sz="1400" b="0" dirty="0" smtClean="0">
                <a:solidFill>
                  <a:srgbClr val="000000"/>
                </a:solidFill>
                <a:latin typeface="+mj-lt"/>
                <a:cs typeface="Times New Roman" charset="0"/>
              </a:rPr>
              <a:t> Optimal footprint</a:t>
            </a:r>
          </a:p>
          <a:p>
            <a:pPr marL="122238" indent="-122238" defTabSz="1065213" eaLnBrk="0" hangingPunct="0">
              <a:spcBef>
                <a:spcPts val="200"/>
              </a:spcBef>
              <a:buClr>
                <a:srgbClr val="000000">
                  <a:lumMod val="85000"/>
                  <a:lumOff val="15000"/>
                </a:srgbClr>
              </a:buClr>
              <a:buSzPct val="100000"/>
              <a:buFontTx/>
              <a:buChar char="•"/>
              <a:defRPr/>
            </a:pPr>
            <a:r>
              <a:rPr lang="en-US" sz="1400" b="0" dirty="0" smtClean="0">
                <a:solidFill>
                  <a:srgbClr val="000000"/>
                </a:solidFill>
                <a:latin typeface="+mj-lt"/>
                <a:cs typeface="Times New Roman" charset="0"/>
              </a:rPr>
              <a:t> Fast and easy deployment</a:t>
            </a:r>
          </a:p>
          <a:p>
            <a:pPr defTabSz="1065213" eaLnBrk="0" fontAlgn="base" hangingPunct="0">
              <a:spcBef>
                <a:spcPts val="188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6148" name="Text Box 44"/>
          <p:cNvSpPr txBox="1">
            <a:spLocks noChangeArrowheads="1"/>
          </p:cNvSpPr>
          <p:nvPr/>
        </p:nvSpPr>
        <p:spPr bwMode="auto">
          <a:xfrm>
            <a:off x="4136194" y="1201420"/>
            <a:ext cx="3971485" cy="12614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106284" tIns="53144" rIns="106284" bIns="53144">
            <a:spAutoFit/>
          </a:bodyPr>
          <a:lstStyle/>
          <a:p>
            <a:pPr defTabSz="1065213" eaLnBrk="0" hangingPunct="0">
              <a:defRPr/>
            </a:pPr>
            <a:r>
              <a:rPr lang="en-US" sz="1400" u="sng" dirty="0" smtClean="0">
                <a:solidFill>
                  <a:srgbClr val="0000FF"/>
                </a:solidFill>
                <a:latin typeface="+mj-lt"/>
                <a:cs typeface="Arial" pitchFamily="34" charset="0"/>
              </a:rPr>
              <a:t>RAD Advantages</a:t>
            </a:r>
          </a:p>
          <a:p>
            <a:pPr marL="168275" indent="-168275" defTabSz="1065213" eaLnBrk="0" hangingPunct="0">
              <a:spcBef>
                <a:spcPts val="200"/>
              </a:spcBef>
              <a:buClr>
                <a:srgbClr val="000000">
                  <a:lumMod val="85000"/>
                  <a:lumOff val="15000"/>
                </a:srgbClr>
              </a:buClr>
              <a:buSzPct val="100000"/>
              <a:buFontTx/>
              <a:buChar char="•"/>
              <a:defRPr/>
            </a:pPr>
            <a:r>
              <a:rPr lang="en-US" sz="1400" b="0" dirty="0" smtClean="0">
                <a:solidFill>
                  <a:srgbClr val="000000"/>
                </a:solidFill>
                <a:latin typeface="+mj-lt"/>
                <a:cs typeface="Times New Roman" charset="0"/>
              </a:rPr>
              <a:t>Simple solution perfectly matching customer requirements</a:t>
            </a:r>
          </a:p>
          <a:p>
            <a:pPr marL="168275" indent="-168275" defTabSz="1065213" eaLnBrk="0" hangingPunct="0">
              <a:spcBef>
                <a:spcPts val="200"/>
              </a:spcBef>
              <a:buClr>
                <a:srgbClr val="000000">
                  <a:lumMod val="85000"/>
                  <a:lumOff val="15000"/>
                </a:srgbClr>
              </a:buClr>
              <a:buSzPct val="100000"/>
              <a:buFontTx/>
              <a:buChar char="•"/>
              <a:defRPr/>
            </a:pPr>
            <a:r>
              <a:rPr lang="en-US" sz="1400" b="0" dirty="0" smtClean="0">
                <a:solidFill>
                  <a:srgbClr val="000000"/>
                </a:solidFill>
                <a:latin typeface="+mj-lt"/>
                <a:cs typeface="Times New Roman" charset="0"/>
              </a:rPr>
              <a:t>High reliability</a:t>
            </a:r>
          </a:p>
          <a:p>
            <a:pPr marL="168275" indent="-168275" defTabSz="1065213" eaLnBrk="0" hangingPunct="0">
              <a:spcBef>
                <a:spcPts val="200"/>
              </a:spcBef>
              <a:buClr>
                <a:srgbClr val="000000">
                  <a:lumMod val="85000"/>
                  <a:lumOff val="15000"/>
                </a:srgbClr>
              </a:buClr>
              <a:buSzPct val="100000"/>
              <a:buFontTx/>
              <a:buChar char="•"/>
              <a:defRPr/>
            </a:pPr>
            <a:r>
              <a:rPr lang="en-US" sz="1400" b="0" dirty="0" smtClean="0">
                <a:solidFill>
                  <a:srgbClr val="000000"/>
                </a:solidFill>
                <a:latin typeface="+mj-lt"/>
                <a:cs typeface="Times New Roman" charset="0"/>
              </a:rPr>
              <a:t>Smooth migration to transport over PSN</a:t>
            </a:r>
          </a:p>
        </p:txBody>
      </p:sp>
      <p:pic>
        <p:nvPicPr>
          <p:cNvPr id="6149" name="Picture 122" descr="Large animated Vietnamese flag clip art for a white background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0404" y="855663"/>
            <a:ext cx="918796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53" descr="ntc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04285" y="1624016"/>
            <a:ext cx="8382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AutoShape 12"/>
          <p:cNvSpPr>
            <a:spLocks noChangeArrowheads="1"/>
          </p:cNvSpPr>
          <p:nvPr/>
        </p:nvSpPr>
        <p:spPr bwMode="auto">
          <a:xfrm>
            <a:off x="6531221" y="2660653"/>
            <a:ext cx="2031023" cy="1152525"/>
          </a:xfrm>
          <a:prstGeom prst="roundRect">
            <a:avLst>
              <a:gd name="adj" fmla="val 12639"/>
            </a:avLst>
          </a:prstGeom>
          <a:gradFill rotWithShape="1">
            <a:gsLst>
              <a:gs pos="0">
                <a:schemeClr val="bg1"/>
              </a:gs>
              <a:gs pos="100000">
                <a:srgbClr val="E8DBC0"/>
              </a:gs>
            </a:gsLst>
            <a:lin ang="5400000" scaled="1"/>
          </a:gradFill>
          <a:ln w="12700" algn="ctr">
            <a:solidFill>
              <a:srgbClr val="AD9C84"/>
            </a:solidFill>
            <a:round/>
            <a:headEnd/>
            <a:tailEnd/>
          </a:ln>
        </p:spPr>
        <p:txBody>
          <a:bodyPr wrap="none" lIns="96012" tIns="48006" rIns="96012" bIns="48006" anchor="ctr"/>
          <a:lstStyle/>
          <a:p>
            <a:pPr algn="ctr" defTabSz="960438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 smtClean="0">
              <a:solidFill>
                <a:srgbClr val="000000"/>
              </a:solidFill>
              <a:latin typeface="+mj-lt"/>
              <a:ea typeface="PMingLiU" pitchFamily="18" charset="-120"/>
              <a:cs typeface="Arial" pitchFamily="34" charset="0"/>
            </a:endParaRPr>
          </a:p>
        </p:txBody>
      </p:sp>
      <p:sp>
        <p:nvSpPr>
          <p:cNvPr id="6152" name="AutoShape 12"/>
          <p:cNvSpPr>
            <a:spLocks noChangeArrowheads="1"/>
          </p:cNvSpPr>
          <p:nvPr/>
        </p:nvSpPr>
        <p:spPr bwMode="auto">
          <a:xfrm>
            <a:off x="1367206" y="2660650"/>
            <a:ext cx="2031023" cy="1189038"/>
          </a:xfrm>
          <a:prstGeom prst="roundRect">
            <a:avLst>
              <a:gd name="adj" fmla="val 12639"/>
            </a:avLst>
          </a:prstGeom>
          <a:gradFill rotWithShape="1">
            <a:gsLst>
              <a:gs pos="0">
                <a:schemeClr val="bg1"/>
              </a:gs>
              <a:gs pos="100000">
                <a:srgbClr val="E8DBC0"/>
              </a:gs>
            </a:gsLst>
            <a:lin ang="5400000" scaled="1"/>
          </a:gradFill>
          <a:ln w="12700" algn="ctr">
            <a:solidFill>
              <a:srgbClr val="AD9C84"/>
            </a:solidFill>
            <a:round/>
            <a:headEnd/>
            <a:tailEnd/>
          </a:ln>
        </p:spPr>
        <p:txBody>
          <a:bodyPr wrap="none" lIns="96012" tIns="48006" rIns="96012" bIns="48006" anchor="ctr"/>
          <a:lstStyle/>
          <a:p>
            <a:pPr algn="ctr" defTabSz="960438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 smtClean="0">
              <a:solidFill>
                <a:srgbClr val="000000"/>
              </a:solidFill>
              <a:latin typeface="+mj-lt"/>
              <a:ea typeface="PMingLiU" pitchFamily="18" charset="-120"/>
              <a:cs typeface="Arial" pitchFamily="34" charset="0"/>
            </a:endParaRPr>
          </a:p>
        </p:txBody>
      </p:sp>
      <p:sp>
        <p:nvSpPr>
          <p:cNvPr id="101" name="Text Box 22"/>
          <p:cNvSpPr txBox="1">
            <a:spLocks noChangeArrowheads="1"/>
          </p:cNvSpPr>
          <p:nvPr/>
        </p:nvSpPr>
        <p:spPr bwMode="auto">
          <a:xfrm>
            <a:off x="2392975" y="2773363"/>
            <a:ext cx="10287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96012" tIns="48006" rIns="96012" bIns="4800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>
                <a:solidFill>
                  <a:srgbClr val="000000"/>
                </a:solidFill>
                <a:latin typeface="+mj-lt"/>
                <a:cs typeface="Arial" charset="0"/>
              </a:rPr>
              <a:t>IPmux-2L</a:t>
            </a:r>
          </a:p>
        </p:txBody>
      </p:sp>
      <p:cxnSp>
        <p:nvCxnSpPr>
          <p:cNvPr id="6154" name="Straight Connector 107"/>
          <p:cNvCxnSpPr>
            <a:cxnSpLocks noChangeShapeType="1"/>
          </p:cNvCxnSpPr>
          <p:nvPr/>
        </p:nvCxnSpPr>
        <p:spPr bwMode="auto">
          <a:xfrm>
            <a:off x="3080240" y="3255963"/>
            <a:ext cx="3830515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03" name="Text Box 22"/>
          <p:cNvSpPr txBox="1">
            <a:spLocks noChangeArrowheads="1"/>
          </p:cNvSpPr>
          <p:nvPr/>
        </p:nvSpPr>
        <p:spPr bwMode="auto">
          <a:xfrm>
            <a:off x="4504592" y="2908303"/>
            <a:ext cx="868974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96012" tIns="48006" rIns="96012" bIns="4800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>
                <a:solidFill>
                  <a:srgbClr val="000000"/>
                </a:solidFill>
                <a:latin typeface="+mj-lt"/>
                <a:cs typeface="Arial" charset="0"/>
              </a:rPr>
              <a:t>FO</a:t>
            </a:r>
          </a:p>
        </p:txBody>
      </p:sp>
      <p:sp>
        <p:nvSpPr>
          <p:cNvPr id="6156" name="Text Box 59"/>
          <p:cNvSpPr txBox="1">
            <a:spLocks noChangeArrowheads="1"/>
          </p:cNvSpPr>
          <p:nvPr/>
        </p:nvSpPr>
        <p:spPr bwMode="auto">
          <a:xfrm>
            <a:off x="3414346" y="2927350"/>
            <a:ext cx="529004" cy="300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6012" tIns="48006" rIns="96012" bIns="4800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smtClean="0">
                <a:solidFill>
                  <a:srgbClr val="000000"/>
                </a:solidFill>
                <a:latin typeface="+mj-lt"/>
                <a:cs typeface="Arial" pitchFamily="34" charset="0"/>
              </a:rPr>
              <a:t>FE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smtClean="0">
                <a:solidFill>
                  <a:srgbClr val="000000"/>
                </a:solidFill>
                <a:latin typeface="+mj-lt"/>
                <a:cs typeface="Arial" pitchFamily="34" charset="0"/>
              </a:rPr>
              <a:t>(Fiber)</a:t>
            </a:r>
          </a:p>
        </p:txBody>
      </p:sp>
      <p:sp>
        <p:nvSpPr>
          <p:cNvPr id="6157" name="Text Box 59"/>
          <p:cNvSpPr txBox="1">
            <a:spLocks noChangeArrowheads="1"/>
          </p:cNvSpPr>
          <p:nvPr/>
        </p:nvSpPr>
        <p:spPr bwMode="auto">
          <a:xfrm>
            <a:off x="5969977" y="2922591"/>
            <a:ext cx="529004" cy="300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6012" tIns="48006" rIns="96012" bIns="4800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smtClean="0">
                <a:solidFill>
                  <a:srgbClr val="000000"/>
                </a:solidFill>
                <a:latin typeface="+mj-lt"/>
                <a:cs typeface="Arial" pitchFamily="34" charset="0"/>
              </a:rPr>
              <a:t>FE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smtClean="0">
                <a:solidFill>
                  <a:srgbClr val="000000"/>
                </a:solidFill>
                <a:latin typeface="+mj-lt"/>
                <a:cs typeface="Arial" pitchFamily="34" charset="0"/>
              </a:rPr>
              <a:t>(Fiber)</a:t>
            </a:r>
          </a:p>
        </p:txBody>
      </p:sp>
      <p:sp>
        <p:nvSpPr>
          <p:cNvPr id="106" name="Text Box 22"/>
          <p:cNvSpPr txBox="1">
            <a:spLocks noChangeArrowheads="1"/>
          </p:cNvSpPr>
          <p:nvPr/>
        </p:nvSpPr>
        <p:spPr bwMode="auto">
          <a:xfrm>
            <a:off x="6488724" y="2773363"/>
            <a:ext cx="10287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96012" tIns="48006" rIns="96012" bIns="4800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>
                <a:solidFill>
                  <a:srgbClr val="000000"/>
                </a:solidFill>
                <a:latin typeface="+mj-lt"/>
                <a:cs typeface="Arial" charset="0"/>
              </a:rPr>
              <a:t>IPmux-2L</a:t>
            </a:r>
          </a:p>
        </p:txBody>
      </p:sp>
      <p:sp>
        <p:nvSpPr>
          <p:cNvPr id="6159" name="Text Box 55"/>
          <p:cNvSpPr txBox="1">
            <a:spLocks noChangeArrowheads="1"/>
          </p:cNvSpPr>
          <p:nvPr/>
        </p:nvSpPr>
        <p:spPr bwMode="auto">
          <a:xfrm>
            <a:off x="7811967" y="2643188"/>
            <a:ext cx="367811" cy="2968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6012" tIns="48006" rIns="96012" bIns="4800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smtClean="0">
                <a:solidFill>
                  <a:srgbClr val="000000"/>
                </a:solidFill>
                <a:latin typeface="+mj-lt"/>
                <a:cs typeface="Arial" pitchFamily="34" charset="0"/>
              </a:rPr>
              <a:t>E1</a:t>
            </a:r>
          </a:p>
        </p:txBody>
      </p:sp>
      <p:sp>
        <p:nvSpPr>
          <p:cNvPr id="6160" name="Text Box 55"/>
          <p:cNvSpPr txBox="1">
            <a:spLocks noChangeArrowheads="1"/>
          </p:cNvSpPr>
          <p:nvPr/>
        </p:nvSpPr>
        <p:spPr bwMode="auto">
          <a:xfrm>
            <a:off x="7811967" y="3387726"/>
            <a:ext cx="367811" cy="296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6012" tIns="48006" rIns="96012" bIns="4800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smtClean="0">
                <a:solidFill>
                  <a:srgbClr val="000000"/>
                </a:solidFill>
                <a:latin typeface="+mj-lt"/>
                <a:cs typeface="Arial" pitchFamily="34" charset="0"/>
              </a:rPr>
              <a:t>V.35</a:t>
            </a:r>
          </a:p>
        </p:txBody>
      </p:sp>
      <p:sp>
        <p:nvSpPr>
          <p:cNvPr id="6161" name="Line 2164"/>
          <p:cNvSpPr>
            <a:spLocks noChangeShapeType="1"/>
          </p:cNvSpPr>
          <p:nvPr/>
        </p:nvSpPr>
        <p:spPr bwMode="auto">
          <a:xfrm>
            <a:off x="7004539" y="3262313"/>
            <a:ext cx="126609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162" name="Text Box 55"/>
          <p:cNvSpPr txBox="1">
            <a:spLocks noChangeArrowheads="1"/>
          </p:cNvSpPr>
          <p:nvPr/>
        </p:nvSpPr>
        <p:spPr bwMode="auto">
          <a:xfrm>
            <a:off x="7811967" y="3024188"/>
            <a:ext cx="367811" cy="2968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6012" tIns="48006" rIns="96012" bIns="4800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smtClean="0">
                <a:solidFill>
                  <a:srgbClr val="000000"/>
                </a:solidFill>
                <a:latin typeface="+mj-lt"/>
                <a:cs typeface="Arial" pitchFamily="34" charset="0"/>
              </a:rPr>
              <a:t>ETH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 flipH="1">
            <a:off x="8203223" y="3027363"/>
            <a:ext cx="128954" cy="461962"/>
            <a:chOff x="736" y="2144"/>
            <a:chExt cx="118" cy="314"/>
          </a:xfrm>
        </p:grpSpPr>
        <p:sp>
          <p:nvSpPr>
            <p:cNvPr id="6251" name="Line 17"/>
            <p:cNvSpPr>
              <a:spLocks noChangeShapeType="1"/>
            </p:cNvSpPr>
            <p:nvPr/>
          </p:nvSpPr>
          <p:spPr bwMode="auto">
            <a:xfrm>
              <a:off x="796" y="2144"/>
              <a:ext cx="0" cy="31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6252" name="Line 18"/>
            <p:cNvSpPr>
              <a:spLocks noChangeShapeType="1"/>
            </p:cNvSpPr>
            <p:nvPr/>
          </p:nvSpPr>
          <p:spPr bwMode="auto">
            <a:xfrm flipH="1">
              <a:off x="736" y="2248"/>
              <a:ext cx="5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6253" name="Line 19"/>
            <p:cNvSpPr>
              <a:spLocks noChangeShapeType="1"/>
            </p:cNvSpPr>
            <p:nvPr/>
          </p:nvSpPr>
          <p:spPr bwMode="auto">
            <a:xfrm flipH="1">
              <a:off x="796" y="2174"/>
              <a:ext cx="5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6254" name="Line 20"/>
            <p:cNvSpPr>
              <a:spLocks noChangeShapeType="1"/>
            </p:cNvSpPr>
            <p:nvPr/>
          </p:nvSpPr>
          <p:spPr bwMode="auto">
            <a:xfrm flipH="1">
              <a:off x="796" y="2432"/>
              <a:ext cx="5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6255" name="Line 21"/>
            <p:cNvSpPr>
              <a:spLocks noChangeShapeType="1"/>
            </p:cNvSpPr>
            <p:nvPr/>
          </p:nvSpPr>
          <p:spPr bwMode="auto">
            <a:xfrm flipH="1">
              <a:off x="736" y="2366"/>
              <a:ext cx="5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00"/>
                </a:solidFill>
                <a:latin typeface="+mj-lt"/>
              </a:endParaRPr>
            </a:p>
          </p:txBody>
        </p:sp>
      </p:grpSp>
      <p:cxnSp>
        <p:nvCxnSpPr>
          <p:cNvPr id="6164" name="Elbow Connector 128"/>
          <p:cNvCxnSpPr>
            <a:cxnSpLocks noChangeShapeType="1"/>
          </p:cNvCxnSpPr>
          <p:nvPr/>
        </p:nvCxnSpPr>
        <p:spPr bwMode="auto">
          <a:xfrm flipV="1">
            <a:off x="7159869" y="2892428"/>
            <a:ext cx="992066" cy="276225"/>
          </a:xfrm>
          <a:prstGeom prst="bentConnector3">
            <a:avLst>
              <a:gd name="adj1" fmla="val 50000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165" name="Elbow Connector 129"/>
          <p:cNvCxnSpPr>
            <a:cxnSpLocks noChangeShapeType="1"/>
          </p:cNvCxnSpPr>
          <p:nvPr/>
        </p:nvCxnSpPr>
        <p:spPr bwMode="auto">
          <a:xfrm>
            <a:off x="7159869" y="3346450"/>
            <a:ext cx="992066" cy="274638"/>
          </a:xfrm>
          <a:prstGeom prst="bentConnector3">
            <a:avLst>
              <a:gd name="adj1" fmla="val 50000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pic>
        <p:nvPicPr>
          <p:cNvPr id="6166" name="Picture 62" descr="rad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5777" y="3055941"/>
            <a:ext cx="696058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7" name="Text Box 55"/>
          <p:cNvSpPr txBox="1">
            <a:spLocks noChangeArrowheads="1"/>
          </p:cNvSpPr>
          <p:nvPr/>
        </p:nvSpPr>
        <p:spPr bwMode="auto">
          <a:xfrm flipH="1">
            <a:off x="1704244" y="2643188"/>
            <a:ext cx="367811" cy="2968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6012" tIns="48006" rIns="96012" bIns="4800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smtClean="0">
                <a:solidFill>
                  <a:srgbClr val="000000"/>
                </a:solidFill>
                <a:latin typeface="+mj-lt"/>
                <a:cs typeface="Arial" pitchFamily="34" charset="0"/>
              </a:rPr>
              <a:t>E1</a:t>
            </a:r>
          </a:p>
        </p:txBody>
      </p:sp>
      <p:sp>
        <p:nvSpPr>
          <p:cNvPr id="6168" name="Text Box 55"/>
          <p:cNvSpPr txBox="1">
            <a:spLocks noChangeArrowheads="1"/>
          </p:cNvSpPr>
          <p:nvPr/>
        </p:nvSpPr>
        <p:spPr bwMode="auto">
          <a:xfrm flipH="1">
            <a:off x="1704244" y="3387726"/>
            <a:ext cx="367811" cy="296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6012" tIns="48006" rIns="96012" bIns="4800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smtClean="0">
                <a:solidFill>
                  <a:srgbClr val="000000"/>
                </a:solidFill>
                <a:latin typeface="+mj-lt"/>
                <a:cs typeface="Arial" pitchFamily="34" charset="0"/>
              </a:rPr>
              <a:t>V.35</a:t>
            </a:r>
          </a:p>
        </p:txBody>
      </p:sp>
      <p:sp>
        <p:nvSpPr>
          <p:cNvPr id="6169" name="Line 2164"/>
          <p:cNvSpPr>
            <a:spLocks noChangeShapeType="1"/>
          </p:cNvSpPr>
          <p:nvPr/>
        </p:nvSpPr>
        <p:spPr bwMode="auto">
          <a:xfrm flipH="1">
            <a:off x="1614854" y="3262313"/>
            <a:ext cx="126609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170" name="Text Box 55"/>
          <p:cNvSpPr txBox="1">
            <a:spLocks noChangeArrowheads="1"/>
          </p:cNvSpPr>
          <p:nvPr/>
        </p:nvSpPr>
        <p:spPr bwMode="auto">
          <a:xfrm flipH="1">
            <a:off x="1704244" y="3024188"/>
            <a:ext cx="367811" cy="2968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6012" tIns="48006" rIns="96012" bIns="4800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smtClean="0">
                <a:solidFill>
                  <a:srgbClr val="000000"/>
                </a:solidFill>
                <a:latin typeface="+mj-lt"/>
                <a:cs typeface="Arial" pitchFamily="34" charset="0"/>
              </a:rPr>
              <a:t>ETH</a:t>
            </a: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551844" y="3027363"/>
            <a:ext cx="130419" cy="461962"/>
            <a:chOff x="736" y="2144"/>
            <a:chExt cx="118" cy="314"/>
          </a:xfrm>
        </p:grpSpPr>
        <p:sp>
          <p:nvSpPr>
            <p:cNvPr id="6246" name="Line 17"/>
            <p:cNvSpPr>
              <a:spLocks noChangeShapeType="1"/>
            </p:cNvSpPr>
            <p:nvPr/>
          </p:nvSpPr>
          <p:spPr bwMode="auto">
            <a:xfrm>
              <a:off x="796" y="2144"/>
              <a:ext cx="0" cy="31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6247" name="Line 18"/>
            <p:cNvSpPr>
              <a:spLocks noChangeShapeType="1"/>
            </p:cNvSpPr>
            <p:nvPr/>
          </p:nvSpPr>
          <p:spPr bwMode="auto">
            <a:xfrm flipH="1">
              <a:off x="736" y="2248"/>
              <a:ext cx="5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6248" name="Line 19"/>
            <p:cNvSpPr>
              <a:spLocks noChangeShapeType="1"/>
            </p:cNvSpPr>
            <p:nvPr/>
          </p:nvSpPr>
          <p:spPr bwMode="auto">
            <a:xfrm flipH="1">
              <a:off x="796" y="2174"/>
              <a:ext cx="5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6249" name="Line 20"/>
            <p:cNvSpPr>
              <a:spLocks noChangeShapeType="1"/>
            </p:cNvSpPr>
            <p:nvPr/>
          </p:nvSpPr>
          <p:spPr bwMode="auto">
            <a:xfrm flipH="1">
              <a:off x="796" y="2432"/>
              <a:ext cx="5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6250" name="Line 21"/>
            <p:cNvSpPr>
              <a:spLocks noChangeShapeType="1"/>
            </p:cNvSpPr>
            <p:nvPr/>
          </p:nvSpPr>
          <p:spPr bwMode="auto">
            <a:xfrm flipH="1">
              <a:off x="736" y="2366"/>
              <a:ext cx="5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00"/>
                </a:solidFill>
                <a:latin typeface="+mj-lt"/>
              </a:endParaRPr>
            </a:p>
          </p:txBody>
        </p:sp>
      </p:grpSp>
      <p:cxnSp>
        <p:nvCxnSpPr>
          <p:cNvPr id="6172" name="Elbow Connector 152"/>
          <p:cNvCxnSpPr>
            <a:cxnSpLocks noChangeShapeType="1"/>
          </p:cNvCxnSpPr>
          <p:nvPr/>
        </p:nvCxnSpPr>
        <p:spPr bwMode="auto">
          <a:xfrm flipH="1" flipV="1">
            <a:off x="1732085" y="2892428"/>
            <a:ext cx="992066" cy="276225"/>
          </a:xfrm>
          <a:prstGeom prst="bentConnector3">
            <a:avLst>
              <a:gd name="adj1" fmla="val 50000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173" name="Elbow Connector 153"/>
          <p:cNvCxnSpPr>
            <a:cxnSpLocks noChangeShapeType="1"/>
          </p:cNvCxnSpPr>
          <p:nvPr/>
        </p:nvCxnSpPr>
        <p:spPr bwMode="auto">
          <a:xfrm flipH="1">
            <a:off x="1732085" y="3346450"/>
            <a:ext cx="992066" cy="274638"/>
          </a:xfrm>
          <a:prstGeom prst="bentConnector3">
            <a:avLst>
              <a:gd name="adj1" fmla="val 50000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pic>
        <p:nvPicPr>
          <p:cNvPr id="6174" name="Picture 62" descr="rad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8562" y="3055941"/>
            <a:ext cx="696058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114"/>
          <p:cNvGrpSpPr>
            <a:grpSpLocks/>
          </p:cNvGrpSpPr>
          <p:nvPr/>
        </p:nvGrpSpPr>
        <p:grpSpPr bwMode="auto">
          <a:xfrm>
            <a:off x="5906967" y="5349878"/>
            <a:ext cx="464526" cy="136525"/>
            <a:chOff x="5602606" y="4928711"/>
            <a:chExt cx="457200" cy="123826"/>
          </a:xfrm>
        </p:grpSpPr>
        <p:cxnSp>
          <p:nvCxnSpPr>
            <p:cNvPr id="6243" name="Straight Connector 111"/>
            <p:cNvCxnSpPr>
              <a:cxnSpLocks noChangeShapeType="1"/>
            </p:cNvCxnSpPr>
            <p:nvPr/>
          </p:nvCxnSpPr>
          <p:spPr bwMode="auto">
            <a:xfrm>
              <a:off x="5602606" y="4928711"/>
              <a:ext cx="45720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244" name="Straight Connector 112"/>
            <p:cNvCxnSpPr>
              <a:cxnSpLocks noChangeShapeType="1"/>
            </p:cNvCxnSpPr>
            <p:nvPr/>
          </p:nvCxnSpPr>
          <p:spPr bwMode="auto">
            <a:xfrm>
              <a:off x="5602606" y="4990623"/>
              <a:ext cx="45720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245" name="Straight Connector 113"/>
            <p:cNvCxnSpPr>
              <a:cxnSpLocks noChangeShapeType="1"/>
            </p:cNvCxnSpPr>
            <p:nvPr/>
          </p:nvCxnSpPr>
          <p:spPr bwMode="auto">
            <a:xfrm>
              <a:off x="5602606" y="5052537"/>
              <a:ext cx="45720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6176" name="Line 61"/>
          <p:cNvSpPr>
            <a:spLocks noChangeShapeType="1"/>
          </p:cNvSpPr>
          <p:nvPr/>
        </p:nvSpPr>
        <p:spPr bwMode="auto">
          <a:xfrm>
            <a:off x="7561385" y="5046663"/>
            <a:ext cx="0" cy="603250"/>
          </a:xfrm>
          <a:prstGeom prst="line">
            <a:avLst/>
          </a:prstGeom>
          <a:noFill/>
          <a:ln w="508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100584" tIns="50292" rIns="100584" bIns="50292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177" name="Freeform 2"/>
          <p:cNvSpPr>
            <a:spLocks/>
          </p:cNvSpPr>
          <p:nvPr/>
        </p:nvSpPr>
        <p:spPr bwMode="auto">
          <a:xfrm flipH="1">
            <a:off x="3936025" y="5592766"/>
            <a:ext cx="1392115" cy="847725"/>
          </a:xfrm>
          <a:custGeom>
            <a:avLst/>
            <a:gdLst>
              <a:gd name="T0" fmla="*/ 0 w 336"/>
              <a:gd name="T1" fmla="*/ 0 h 240"/>
              <a:gd name="T2" fmla="*/ 0 w 336"/>
              <a:gd name="T3" fmla="*/ 2147483647 h 240"/>
              <a:gd name="T4" fmla="*/ 2147483647 w 336"/>
              <a:gd name="T5" fmla="*/ 2147483647 h 240"/>
              <a:gd name="T6" fmla="*/ 0 60000 65536"/>
              <a:gd name="T7" fmla="*/ 0 60000 65536"/>
              <a:gd name="T8" fmla="*/ 0 60000 65536"/>
              <a:gd name="T9" fmla="*/ 0 w 336"/>
              <a:gd name="T10" fmla="*/ 0 h 240"/>
              <a:gd name="T11" fmla="*/ 336 w 336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240">
                <a:moveTo>
                  <a:pt x="0" y="0"/>
                </a:moveTo>
                <a:lnTo>
                  <a:pt x="0" y="240"/>
                </a:lnTo>
                <a:lnTo>
                  <a:pt x="336" y="24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100584" tIns="50292" rIns="100584" bIns="50292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 smtClean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5" name="Group 67"/>
          <p:cNvGrpSpPr>
            <a:grpSpLocks/>
          </p:cNvGrpSpPr>
          <p:nvPr/>
        </p:nvGrpSpPr>
        <p:grpSpPr bwMode="auto">
          <a:xfrm>
            <a:off x="2346083" y="5135566"/>
            <a:ext cx="993531" cy="231775"/>
            <a:chOff x="2095500" y="4692650"/>
            <a:chExt cx="754063" cy="252413"/>
          </a:xfrm>
        </p:grpSpPr>
        <p:sp>
          <p:nvSpPr>
            <p:cNvPr id="6239" name="Line 3"/>
            <p:cNvSpPr>
              <a:spLocks noChangeShapeType="1"/>
            </p:cNvSpPr>
            <p:nvPr/>
          </p:nvSpPr>
          <p:spPr bwMode="auto">
            <a:xfrm>
              <a:off x="2095500" y="4692650"/>
              <a:ext cx="7540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6240" name="Line 4"/>
            <p:cNvSpPr>
              <a:spLocks noChangeShapeType="1"/>
            </p:cNvSpPr>
            <p:nvPr/>
          </p:nvSpPr>
          <p:spPr bwMode="auto">
            <a:xfrm>
              <a:off x="2095500" y="4776788"/>
              <a:ext cx="7540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6241" name="Line 5"/>
            <p:cNvSpPr>
              <a:spLocks noChangeShapeType="1"/>
            </p:cNvSpPr>
            <p:nvPr/>
          </p:nvSpPr>
          <p:spPr bwMode="auto">
            <a:xfrm>
              <a:off x="2095500" y="4860925"/>
              <a:ext cx="7540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6242" name="Line 6"/>
            <p:cNvSpPr>
              <a:spLocks noChangeShapeType="1"/>
            </p:cNvSpPr>
            <p:nvPr/>
          </p:nvSpPr>
          <p:spPr bwMode="auto">
            <a:xfrm>
              <a:off x="2095500" y="4945063"/>
              <a:ext cx="7540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00"/>
                </a:solidFill>
                <a:latin typeface="+mj-lt"/>
              </a:endParaRPr>
            </a:p>
          </p:txBody>
        </p:sp>
      </p:grpSp>
      <p:sp>
        <p:nvSpPr>
          <p:cNvPr id="6179" name="Line 7"/>
          <p:cNvSpPr>
            <a:spLocks noChangeShapeType="1"/>
          </p:cNvSpPr>
          <p:nvPr/>
        </p:nvSpPr>
        <p:spPr bwMode="auto">
          <a:xfrm>
            <a:off x="3793882" y="5275263"/>
            <a:ext cx="258200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100584" tIns="50292" rIns="100584" bIns="50292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180" name="Text Box 299"/>
          <p:cNvSpPr txBox="1">
            <a:spLocks noChangeArrowheads="1"/>
          </p:cNvSpPr>
          <p:nvPr/>
        </p:nvSpPr>
        <p:spPr bwMode="auto">
          <a:xfrm>
            <a:off x="2652215" y="4508500"/>
            <a:ext cx="2079648" cy="327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0605" tIns="55304" rIns="110605" bIns="55304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000000"/>
                </a:solidFill>
                <a:latin typeface="+mj-lt"/>
                <a:cs typeface="Arial" pitchFamily="34" charset="0"/>
              </a:rPr>
              <a:t>Gmux-2000/IPMUX-155L</a:t>
            </a:r>
          </a:p>
        </p:txBody>
      </p:sp>
      <p:pic>
        <p:nvPicPr>
          <p:cNvPr id="6181" name="Picture 300" descr="rad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5667" y="4756150"/>
            <a:ext cx="1121019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82" name="Text Box 301"/>
          <p:cNvSpPr txBox="1">
            <a:spLocks noChangeArrowheads="1"/>
          </p:cNvSpPr>
          <p:nvPr/>
        </p:nvSpPr>
        <p:spPr bwMode="auto">
          <a:xfrm>
            <a:off x="4229499" y="5041902"/>
            <a:ext cx="479851" cy="296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0605" tIns="55304" rIns="110605" bIns="55304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000000"/>
                </a:solidFill>
                <a:latin typeface="+mj-lt"/>
                <a:cs typeface="Arial" pitchFamily="34" charset="0"/>
              </a:rPr>
              <a:t>GbE</a:t>
            </a:r>
          </a:p>
        </p:txBody>
      </p:sp>
      <p:sp>
        <p:nvSpPr>
          <p:cNvPr id="6183" name="AutoShape 302"/>
          <p:cNvSpPr>
            <a:spLocks noChangeArrowheads="1"/>
          </p:cNvSpPr>
          <p:nvPr/>
        </p:nvSpPr>
        <p:spPr bwMode="auto">
          <a:xfrm>
            <a:off x="688732" y="4376741"/>
            <a:ext cx="1541585" cy="16668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069" y="10800"/>
                </a:moveTo>
                <a:cubicBezTo>
                  <a:pt x="2069" y="15622"/>
                  <a:pt x="5978" y="19531"/>
                  <a:pt x="10800" y="19531"/>
                </a:cubicBezTo>
                <a:cubicBezTo>
                  <a:pt x="15622" y="19531"/>
                  <a:pt x="19531" y="15622"/>
                  <a:pt x="19531" y="10800"/>
                </a:cubicBezTo>
                <a:cubicBezTo>
                  <a:pt x="19531" y="5978"/>
                  <a:pt x="15622" y="2069"/>
                  <a:pt x="10800" y="2069"/>
                </a:cubicBezTo>
                <a:cubicBezTo>
                  <a:pt x="5978" y="2069"/>
                  <a:pt x="2069" y="5978"/>
                  <a:pt x="2069" y="10800"/>
                </a:cubicBezTo>
                <a:close/>
              </a:path>
            </a:pathLst>
          </a:custGeom>
          <a:gradFill rotWithShape="1">
            <a:gsLst>
              <a:gs pos="0">
                <a:srgbClr val="FFF5E3"/>
              </a:gs>
              <a:gs pos="50000">
                <a:srgbClr val="F6B686"/>
              </a:gs>
              <a:gs pos="100000">
                <a:srgbClr val="FFF5E3"/>
              </a:gs>
            </a:gsLst>
            <a:lin ang="2700000" scaled="1"/>
          </a:gradFill>
          <a:ln w="9525" algn="ctr">
            <a:noFill/>
            <a:round/>
            <a:headEnd/>
            <a:tailEnd/>
          </a:ln>
          <a:effectLst>
            <a:prstShdw prst="shdw17" dist="17961" dir="2700000">
              <a:srgbClr val="946D50"/>
            </a:prstShdw>
          </a:effectLst>
        </p:spPr>
        <p:txBody>
          <a:bodyPr wrap="none" lIns="110631" tIns="55316" rIns="110631" bIns="55316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 smtClean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6184" name="Picture 303" descr="ad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60685" y="4972050"/>
            <a:ext cx="49823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85" name="Picture 304" descr="ad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5736" y="4972053"/>
            <a:ext cx="422031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86" name="Picture 305" descr="ad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1439" y="4216400"/>
            <a:ext cx="41763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87" name="Picture 306" descr="ad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1439" y="5778503"/>
            <a:ext cx="41763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88" name="Text Box 307"/>
          <p:cNvSpPr txBox="1">
            <a:spLocks noChangeArrowheads="1"/>
          </p:cNvSpPr>
          <p:nvPr/>
        </p:nvSpPr>
        <p:spPr bwMode="auto">
          <a:xfrm>
            <a:off x="975385" y="4824416"/>
            <a:ext cx="962419" cy="60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0605" tIns="55304" rIns="110605" bIns="55304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  <a:latin typeface="+mj-lt"/>
                <a:cs typeface="Arial" pitchFamily="34" charset="0"/>
              </a:rPr>
              <a:t>TDM </a:t>
            </a:r>
            <a:br>
              <a:rPr lang="en-US" sz="1600" b="1" smtClean="0">
                <a:solidFill>
                  <a:srgbClr val="000000"/>
                </a:solidFill>
                <a:latin typeface="+mj-lt"/>
                <a:cs typeface="Arial" pitchFamily="34" charset="0"/>
              </a:rPr>
            </a:br>
            <a:r>
              <a:rPr lang="en-US" sz="1600" b="1" smtClean="0">
                <a:solidFill>
                  <a:srgbClr val="000000"/>
                </a:solidFill>
                <a:latin typeface="+mj-lt"/>
                <a:cs typeface="Arial" pitchFamily="34" charset="0"/>
              </a:rPr>
              <a:t>Network</a:t>
            </a:r>
          </a:p>
        </p:txBody>
      </p:sp>
      <p:sp>
        <p:nvSpPr>
          <p:cNvPr id="6189" name="Text Box 308"/>
          <p:cNvSpPr txBox="1">
            <a:spLocks noChangeArrowheads="1"/>
          </p:cNvSpPr>
          <p:nvPr/>
        </p:nvSpPr>
        <p:spPr bwMode="auto">
          <a:xfrm>
            <a:off x="1156418" y="3949700"/>
            <a:ext cx="603282" cy="327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0605" tIns="55304" rIns="110605" bIns="55304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000000"/>
                </a:solidFill>
                <a:latin typeface="+mj-lt"/>
                <a:cs typeface="Arial" pitchFamily="34" charset="0"/>
              </a:rPr>
              <a:t>ADM</a:t>
            </a:r>
          </a:p>
        </p:txBody>
      </p:sp>
      <p:sp>
        <p:nvSpPr>
          <p:cNvPr id="6190" name="Text Box 309"/>
          <p:cNvSpPr txBox="1">
            <a:spLocks noChangeArrowheads="1"/>
          </p:cNvSpPr>
          <p:nvPr/>
        </p:nvSpPr>
        <p:spPr bwMode="auto">
          <a:xfrm>
            <a:off x="1156418" y="6132514"/>
            <a:ext cx="603282" cy="327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0605" tIns="55304" rIns="110605" bIns="55304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000000"/>
                </a:solidFill>
                <a:latin typeface="+mj-lt"/>
                <a:cs typeface="Arial" pitchFamily="34" charset="0"/>
              </a:rPr>
              <a:t>ADM</a:t>
            </a:r>
          </a:p>
        </p:txBody>
      </p:sp>
      <p:sp>
        <p:nvSpPr>
          <p:cNvPr id="6191" name="Text Box 310"/>
          <p:cNvSpPr txBox="1">
            <a:spLocks noChangeArrowheads="1"/>
          </p:cNvSpPr>
          <p:nvPr/>
        </p:nvSpPr>
        <p:spPr bwMode="auto">
          <a:xfrm>
            <a:off x="2042390" y="4711384"/>
            <a:ext cx="603282" cy="327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0605" tIns="55304" rIns="110605" bIns="55304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ADM</a:t>
            </a:r>
          </a:p>
        </p:txBody>
      </p:sp>
      <p:sp>
        <p:nvSpPr>
          <p:cNvPr id="6192" name="Text Box 311"/>
          <p:cNvSpPr txBox="1">
            <a:spLocks noChangeArrowheads="1"/>
          </p:cNvSpPr>
          <p:nvPr/>
        </p:nvSpPr>
        <p:spPr bwMode="auto">
          <a:xfrm>
            <a:off x="228830" y="4711384"/>
            <a:ext cx="603282" cy="327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0605" tIns="55304" rIns="110605" bIns="55304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ADM</a:t>
            </a:r>
          </a:p>
        </p:txBody>
      </p:sp>
      <p:sp>
        <p:nvSpPr>
          <p:cNvPr id="6193" name="Text Box 301"/>
          <p:cNvSpPr txBox="1">
            <a:spLocks noChangeArrowheads="1"/>
          </p:cNvSpPr>
          <p:nvPr/>
        </p:nvSpPr>
        <p:spPr bwMode="auto">
          <a:xfrm>
            <a:off x="6022732" y="4352925"/>
            <a:ext cx="706315" cy="296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605" tIns="55304" rIns="110605" bIns="55304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000000"/>
                </a:solidFill>
                <a:latin typeface="+mj-lt"/>
                <a:cs typeface="Arial" pitchFamily="34" charset="0"/>
              </a:rPr>
              <a:t>FO</a:t>
            </a:r>
          </a:p>
        </p:txBody>
      </p:sp>
      <p:sp>
        <p:nvSpPr>
          <p:cNvPr id="6194" name="Text Box 301"/>
          <p:cNvSpPr txBox="1">
            <a:spLocks noChangeArrowheads="1"/>
          </p:cNvSpPr>
          <p:nvPr/>
        </p:nvSpPr>
        <p:spPr bwMode="auto">
          <a:xfrm>
            <a:off x="2363666" y="4733925"/>
            <a:ext cx="866042" cy="481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605" tIns="55304" rIns="110605" bIns="55304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000000"/>
                </a:solidFill>
                <a:latin typeface="+mj-lt"/>
                <a:cs typeface="Arial" pitchFamily="34" charset="0"/>
              </a:rPr>
              <a:t>Up to </a:t>
            </a:r>
            <a:br>
              <a:rPr lang="en-US" sz="1200" b="1" smtClean="0">
                <a:solidFill>
                  <a:srgbClr val="000000"/>
                </a:solidFill>
                <a:latin typeface="+mj-lt"/>
                <a:cs typeface="Arial" pitchFamily="34" charset="0"/>
              </a:rPr>
            </a:br>
            <a:r>
              <a:rPr lang="en-US" sz="1200" b="1" smtClean="0">
                <a:solidFill>
                  <a:srgbClr val="000000"/>
                </a:solidFill>
                <a:latin typeface="+mj-lt"/>
                <a:cs typeface="Arial" pitchFamily="34" charset="0"/>
              </a:rPr>
              <a:t>128 x E1</a:t>
            </a:r>
          </a:p>
        </p:txBody>
      </p:sp>
      <p:pic>
        <p:nvPicPr>
          <p:cNvPr id="6195" name="Picture 59" descr="rad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63414" y="6078538"/>
            <a:ext cx="845526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96" name="Text Box 35"/>
          <p:cNvSpPr txBox="1">
            <a:spLocks noChangeArrowheads="1"/>
          </p:cNvSpPr>
          <p:nvPr/>
        </p:nvSpPr>
        <p:spPr bwMode="auto">
          <a:xfrm>
            <a:off x="3204798" y="5834063"/>
            <a:ext cx="962757" cy="31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10550" tIns="55277" rIns="110550" bIns="55277"/>
          <a:lstStyle/>
          <a:p>
            <a:pPr algn="ctr" defTabSz="1106488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000000"/>
                </a:solidFill>
                <a:latin typeface="+mj-lt"/>
                <a:cs typeface="Arial" pitchFamily="34" charset="0"/>
              </a:rPr>
              <a:t>RV-EMS</a:t>
            </a:r>
          </a:p>
        </p:txBody>
      </p:sp>
      <p:sp>
        <p:nvSpPr>
          <p:cNvPr id="6197" name="Text Box 301"/>
          <p:cNvSpPr txBox="1">
            <a:spLocks noChangeArrowheads="1"/>
          </p:cNvSpPr>
          <p:nvPr/>
        </p:nvSpPr>
        <p:spPr bwMode="auto">
          <a:xfrm>
            <a:off x="6028594" y="6138866"/>
            <a:ext cx="706315" cy="296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605" tIns="55304" rIns="110605" bIns="55304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000000"/>
                </a:solidFill>
                <a:latin typeface="+mj-lt"/>
                <a:cs typeface="Arial" pitchFamily="34" charset="0"/>
              </a:rPr>
              <a:t>FO</a:t>
            </a:r>
          </a:p>
        </p:txBody>
      </p:sp>
      <p:sp>
        <p:nvSpPr>
          <p:cNvPr id="6198" name="Text Box 87"/>
          <p:cNvSpPr txBox="1">
            <a:spLocks noChangeArrowheads="1"/>
          </p:cNvSpPr>
          <p:nvPr/>
        </p:nvSpPr>
        <p:spPr bwMode="auto">
          <a:xfrm>
            <a:off x="309197" y="2735263"/>
            <a:ext cx="930519" cy="317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84" tIns="50292" rIns="100584" bIns="50292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400" b="1" u="sng" dirty="0" smtClean="0">
                <a:solidFill>
                  <a:srgbClr val="000000"/>
                </a:solidFill>
                <a:latin typeface="+mj-lt"/>
              </a:rPr>
              <a:t>Phase #1</a:t>
            </a:r>
            <a:endParaRPr lang="en-US" sz="1400" b="1" u="sng" dirty="0" smtClean="0">
              <a:solidFill>
                <a:srgbClr val="0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6199" name="AutoShape 12"/>
          <p:cNvSpPr>
            <a:spLocks noChangeArrowheads="1"/>
          </p:cNvSpPr>
          <p:nvPr/>
        </p:nvSpPr>
        <p:spPr bwMode="auto">
          <a:xfrm>
            <a:off x="6523894" y="3965578"/>
            <a:ext cx="2031023" cy="1114425"/>
          </a:xfrm>
          <a:prstGeom prst="roundRect">
            <a:avLst>
              <a:gd name="adj" fmla="val 12639"/>
            </a:avLst>
          </a:prstGeom>
          <a:gradFill rotWithShape="1">
            <a:gsLst>
              <a:gs pos="0">
                <a:schemeClr val="bg1"/>
              </a:gs>
              <a:gs pos="100000">
                <a:srgbClr val="E8DBC0"/>
              </a:gs>
            </a:gsLst>
            <a:lin ang="5400000" scaled="1"/>
          </a:gradFill>
          <a:ln w="12700" algn="ctr">
            <a:solidFill>
              <a:srgbClr val="AD9C84"/>
            </a:solidFill>
            <a:round/>
            <a:headEnd/>
            <a:tailEnd/>
          </a:ln>
        </p:spPr>
        <p:txBody>
          <a:bodyPr wrap="none" lIns="96012" tIns="48006" rIns="96012" bIns="48006" anchor="ctr"/>
          <a:lstStyle/>
          <a:p>
            <a:pPr algn="ctr" defTabSz="960438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 smtClean="0">
              <a:solidFill>
                <a:srgbClr val="000000"/>
              </a:solidFill>
              <a:latin typeface="+mj-lt"/>
              <a:ea typeface="PMingLiU" pitchFamily="18" charset="-120"/>
              <a:cs typeface="Arial" pitchFamily="34" charset="0"/>
            </a:endParaRPr>
          </a:p>
        </p:txBody>
      </p:sp>
      <p:sp>
        <p:nvSpPr>
          <p:cNvPr id="165" name="Text Box 22"/>
          <p:cNvSpPr txBox="1">
            <a:spLocks noChangeArrowheads="1"/>
          </p:cNvSpPr>
          <p:nvPr/>
        </p:nvSpPr>
        <p:spPr bwMode="auto">
          <a:xfrm>
            <a:off x="6481397" y="4032250"/>
            <a:ext cx="10287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96012" tIns="48006" rIns="96012" bIns="4800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>
                <a:solidFill>
                  <a:srgbClr val="000000"/>
                </a:solidFill>
                <a:latin typeface="+mj-lt"/>
                <a:cs typeface="Arial" charset="0"/>
              </a:rPr>
              <a:t>IPmux-2L</a:t>
            </a:r>
          </a:p>
        </p:txBody>
      </p:sp>
      <p:sp>
        <p:nvSpPr>
          <p:cNvPr id="6201" name="Text Box 55"/>
          <p:cNvSpPr txBox="1">
            <a:spLocks noChangeArrowheads="1"/>
          </p:cNvSpPr>
          <p:nvPr/>
        </p:nvSpPr>
        <p:spPr bwMode="auto">
          <a:xfrm>
            <a:off x="7804640" y="3902078"/>
            <a:ext cx="367812" cy="296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6012" tIns="48006" rIns="96012" bIns="4800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smtClean="0">
                <a:solidFill>
                  <a:srgbClr val="000000"/>
                </a:solidFill>
                <a:latin typeface="+mj-lt"/>
                <a:cs typeface="Arial" pitchFamily="34" charset="0"/>
              </a:rPr>
              <a:t>E1</a:t>
            </a:r>
          </a:p>
        </p:txBody>
      </p:sp>
      <p:sp>
        <p:nvSpPr>
          <p:cNvPr id="6202" name="Text Box 55"/>
          <p:cNvSpPr txBox="1">
            <a:spLocks noChangeArrowheads="1"/>
          </p:cNvSpPr>
          <p:nvPr/>
        </p:nvSpPr>
        <p:spPr bwMode="auto">
          <a:xfrm>
            <a:off x="7804640" y="4676778"/>
            <a:ext cx="367812" cy="296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6012" tIns="48006" rIns="96012" bIns="4800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smtClean="0">
                <a:solidFill>
                  <a:srgbClr val="000000"/>
                </a:solidFill>
                <a:latin typeface="+mj-lt"/>
                <a:cs typeface="Arial" pitchFamily="34" charset="0"/>
              </a:rPr>
              <a:t>V.35</a:t>
            </a:r>
          </a:p>
        </p:txBody>
      </p:sp>
      <p:sp>
        <p:nvSpPr>
          <p:cNvPr id="6203" name="Line 2164"/>
          <p:cNvSpPr>
            <a:spLocks noChangeShapeType="1"/>
          </p:cNvSpPr>
          <p:nvPr/>
        </p:nvSpPr>
        <p:spPr bwMode="auto">
          <a:xfrm>
            <a:off x="6997212" y="4521200"/>
            <a:ext cx="126609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204" name="Text Box 55"/>
          <p:cNvSpPr txBox="1">
            <a:spLocks noChangeArrowheads="1"/>
          </p:cNvSpPr>
          <p:nvPr/>
        </p:nvSpPr>
        <p:spPr bwMode="auto">
          <a:xfrm>
            <a:off x="7804640" y="4313238"/>
            <a:ext cx="367812" cy="2968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6012" tIns="48006" rIns="96012" bIns="4800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smtClean="0">
                <a:solidFill>
                  <a:srgbClr val="000000"/>
                </a:solidFill>
                <a:latin typeface="+mj-lt"/>
                <a:cs typeface="Arial" pitchFamily="34" charset="0"/>
              </a:rPr>
              <a:t>ETH</a:t>
            </a:r>
          </a:p>
        </p:txBody>
      </p:sp>
      <p:grpSp>
        <p:nvGrpSpPr>
          <p:cNvPr id="6" name="Group 16"/>
          <p:cNvGrpSpPr>
            <a:grpSpLocks/>
          </p:cNvGrpSpPr>
          <p:nvPr/>
        </p:nvGrpSpPr>
        <p:grpSpPr bwMode="auto">
          <a:xfrm flipH="1">
            <a:off x="8195897" y="4316413"/>
            <a:ext cx="128954" cy="461962"/>
            <a:chOff x="736" y="2144"/>
            <a:chExt cx="118" cy="314"/>
          </a:xfrm>
        </p:grpSpPr>
        <p:sp>
          <p:nvSpPr>
            <p:cNvPr id="6234" name="Line 17"/>
            <p:cNvSpPr>
              <a:spLocks noChangeShapeType="1"/>
            </p:cNvSpPr>
            <p:nvPr/>
          </p:nvSpPr>
          <p:spPr bwMode="auto">
            <a:xfrm>
              <a:off x="796" y="2144"/>
              <a:ext cx="0" cy="31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6235" name="Line 18"/>
            <p:cNvSpPr>
              <a:spLocks noChangeShapeType="1"/>
            </p:cNvSpPr>
            <p:nvPr/>
          </p:nvSpPr>
          <p:spPr bwMode="auto">
            <a:xfrm flipH="1">
              <a:off x="736" y="2248"/>
              <a:ext cx="5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6236" name="Line 19"/>
            <p:cNvSpPr>
              <a:spLocks noChangeShapeType="1"/>
            </p:cNvSpPr>
            <p:nvPr/>
          </p:nvSpPr>
          <p:spPr bwMode="auto">
            <a:xfrm flipH="1">
              <a:off x="796" y="2174"/>
              <a:ext cx="5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6237" name="Line 20"/>
            <p:cNvSpPr>
              <a:spLocks noChangeShapeType="1"/>
            </p:cNvSpPr>
            <p:nvPr/>
          </p:nvSpPr>
          <p:spPr bwMode="auto">
            <a:xfrm flipH="1">
              <a:off x="796" y="2432"/>
              <a:ext cx="5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6238" name="Line 21"/>
            <p:cNvSpPr>
              <a:spLocks noChangeShapeType="1"/>
            </p:cNvSpPr>
            <p:nvPr/>
          </p:nvSpPr>
          <p:spPr bwMode="auto">
            <a:xfrm flipH="1">
              <a:off x="736" y="2366"/>
              <a:ext cx="5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00"/>
                </a:solidFill>
                <a:latin typeface="+mj-lt"/>
              </a:endParaRPr>
            </a:p>
          </p:txBody>
        </p:sp>
      </p:grpSp>
      <p:cxnSp>
        <p:nvCxnSpPr>
          <p:cNvPr id="6206" name="Elbow Connector 128"/>
          <p:cNvCxnSpPr>
            <a:cxnSpLocks noChangeShapeType="1"/>
          </p:cNvCxnSpPr>
          <p:nvPr/>
        </p:nvCxnSpPr>
        <p:spPr bwMode="auto">
          <a:xfrm flipV="1">
            <a:off x="7152544" y="4151316"/>
            <a:ext cx="992065" cy="276225"/>
          </a:xfrm>
          <a:prstGeom prst="bentConnector3">
            <a:avLst>
              <a:gd name="adj1" fmla="val 49926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207" name="Elbow Connector 129"/>
          <p:cNvCxnSpPr>
            <a:cxnSpLocks noChangeShapeType="1"/>
          </p:cNvCxnSpPr>
          <p:nvPr/>
        </p:nvCxnSpPr>
        <p:spPr bwMode="auto">
          <a:xfrm>
            <a:off x="7152544" y="4635500"/>
            <a:ext cx="992065" cy="274638"/>
          </a:xfrm>
          <a:prstGeom prst="bentConnector3">
            <a:avLst>
              <a:gd name="adj1" fmla="val 49926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6208" name="AutoShape 12"/>
          <p:cNvSpPr>
            <a:spLocks noChangeArrowheads="1"/>
          </p:cNvSpPr>
          <p:nvPr/>
        </p:nvSpPr>
        <p:spPr bwMode="auto">
          <a:xfrm>
            <a:off x="6551736" y="5578478"/>
            <a:ext cx="1998785" cy="1114425"/>
          </a:xfrm>
          <a:prstGeom prst="roundRect">
            <a:avLst>
              <a:gd name="adj" fmla="val 12639"/>
            </a:avLst>
          </a:prstGeom>
          <a:gradFill rotWithShape="1">
            <a:gsLst>
              <a:gs pos="0">
                <a:schemeClr val="bg1"/>
              </a:gs>
              <a:gs pos="100000">
                <a:srgbClr val="E8DBC0"/>
              </a:gs>
            </a:gsLst>
            <a:lin ang="5400000" scaled="1"/>
          </a:gradFill>
          <a:ln w="12700" algn="ctr">
            <a:solidFill>
              <a:srgbClr val="AD9C84"/>
            </a:solidFill>
            <a:round/>
            <a:headEnd/>
            <a:tailEnd/>
          </a:ln>
        </p:spPr>
        <p:txBody>
          <a:bodyPr wrap="none" lIns="96012" tIns="48006" rIns="96012" bIns="48006" anchor="ctr"/>
          <a:lstStyle/>
          <a:p>
            <a:pPr algn="ctr" defTabSz="960438" fontAlgn="base">
              <a:spcBef>
                <a:spcPct val="0"/>
              </a:spcBef>
              <a:spcAft>
                <a:spcPct val="0"/>
              </a:spcAft>
            </a:pPr>
            <a:endParaRPr lang="zh-TW" altLang="en-US" sz="2800" b="1" smtClean="0">
              <a:solidFill>
                <a:srgbClr val="000000"/>
              </a:solidFill>
              <a:latin typeface="+mj-lt"/>
              <a:ea typeface="PMingLiU" pitchFamily="18" charset="-120"/>
              <a:cs typeface="Arial" pitchFamily="34" charset="0"/>
            </a:endParaRPr>
          </a:p>
        </p:txBody>
      </p:sp>
      <p:sp>
        <p:nvSpPr>
          <p:cNvPr id="179" name="Text Box 22"/>
          <p:cNvSpPr txBox="1">
            <a:spLocks noChangeArrowheads="1"/>
          </p:cNvSpPr>
          <p:nvPr/>
        </p:nvSpPr>
        <p:spPr bwMode="auto">
          <a:xfrm>
            <a:off x="6509240" y="5676903"/>
            <a:ext cx="1028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96012" tIns="48006" rIns="96012" bIns="4800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>
                <a:solidFill>
                  <a:srgbClr val="000000"/>
                </a:solidFill>
                <a:latin typeface="+mj-lt"/>
                <a:cs typeface="Arial" charset="0"/>
              </a:rPr>
              <a:t>IPmux-2L</a:t>
            </a:r>
          </a:p>
        </p:txBody>
      </p:sp>
      <p:sp>
        <p:nvSpPr>
          <p:cNvPr id="6210" name="Text Box 55"/>
          <p:cNvSpPr txBox="1">
            <a:spLocks noChangeArrowheads="1"/>
          </p:cNvSpPr>
          <p:nvPr/>
        </p:nvSpPr>
        <p:spPr bwMode="auto">
          <a:xfrm>
            <a:off x="7832481" y="5546728"/>
            <a:ext cx="367811" cy="296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6012" tIns="48006" rIns="96012" bIns="4800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smtClean="0">
                <a:solidFill>
                  <a:srgbClr val="000000"/>
                </a:solidFill>
                <a:latin typeface="+mj-lt"/>
                <a:cs typeface="Arial" pitchFamily="34" charset="0"/>
              </a:rPr>
              <a:t>E1</a:t>
            </a:r>
          </a:p>
        </p:txBody>
      </p:sp>
      <p:sp>
        <p:nvSpPr>
          <p:cNvPr id="6211" name="Text Box 55"/>
          <p:cNvSpPr txBox="1">
            <a:spLocks noChangeArrowheads="1"/>
          </p:cNvSpPr>
          <p:nvPr/>
        </p:nvSpPr>
        <p:spPr bwMode="auto">
          <a:xfrm>
            <a:off x="7832481" y="6289678"/>
            <a:ext cx="367811" cy="296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6012" tIns="48006" rIns="96012" bIns="4800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smtClean="0">
                <a:solidFill>
                  <a:srgbClr val="000000"/>
                </a:solidFill>
                <a:latin typeface="+mj-lt"/>
                <a:cs typeface="Arial" pitchFamily="34" charset="0"/>
              </a:rPr>
              <a:t>V.35</a:t>
            </a:r>
          </a:p>
        </p:txBody>
      </p:sp>
      <p:sp>
        <p:nvSpPr>
          <p:cNvPr id="6212" name="Line 2164"/>
          <p:cNvSpPr>
            <a:spLocks noChangeShapeType="1"/>
          </p:cNvSpPr>
          <p:nvPr/>
        </p:nvSpPr>
        <p:spPr bwMode="auto">
          <a:xfrm>
            <a:off x="7025054" y="6164263"/>
            <a:ext cx="126609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213" name="Text Box 55"/>
          <p:cNvSpPr txBox="1">
            <a:spLocks noChangeArrowheads="1"/>
          </p:cNvSpPr>
          <p:nvPr/>
        </p:nvSpPr>
        <p:spPr bwMode="auto">
          <a:xfrm>
            <a:off x="7832481" y="5926138"/>
            <a:ext cx="367811" cy="2968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6012" tIns="48006" rIns="96012" bIns="4800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smtClean="0">
                <a:solidFill>
                  <a:srgbClr val="000000"/>
                </a:solidFill>
                <a:latin typeface="+mj-lt"/>
                <a:cs typeface="Arial" pitchFamily="34" charset="0"/>
              </a:rPr>
              <a:t>ETH</a:t>
            </a:r>
          </a:p>
        </p:txBody>
      </p:sp>
      <p:grpSp>
        <p:nvGrpSpPr>
          <p:cNvPr id="7" name="Group 16"/>
          <p:cNvGrpSpPr>
            <a:grpSpLocks/>
          </p:cNvGrpSpPr>
          <p:nvPr/>
        </p:nvGrpSpPr>
        <p:grpSpPr bwMode="auto">
          <a:xfrm flipH="1">
            <a:off x="8223738" y="5929313"/>
            <a:ext cx="128954" cy="461962"/>
            <a:chOff x="736" y="2144"/>
            <a:chExt cx="118" cy="314"/>
          </a:xfrm>
        </p:grpSpPr>
        <p:sp>
          <p:nvSpPr>
            <p:cNvPr id="6229" name="Line 17"/>
            <p:cNvSpPr>
              <a:spLocks noChangeShapeType="1"/>
            </p:cNvSpPr>
            <p:nvPr/>
          </p:nvSpPr>
          <p:spPr bwMode="auto">
            <a:xfrm>
              <a:off x="796" y="2144"/>
              <a:ext cx="0" cy="31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6230" name="Line 18"/>
            <p:cNvSpPr>
              <a:spLocks noChangeShapeType="1"/>
            </p:cNvSpPr>
            <p:nvPr/>
          </p:nvSpPr>
          <p:spPr bwMode="auto">
            <a:xfrm flipH="1">
              <a:off x="736" y="2248"/>
              <a:ext cx="5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6231" name="Line 19"/>
            <p:cNvSpPr>
              <a:spLocks noChangeShapeType="1"/>
            </p:cNvSpPr>
            <p:nvPr/>
          </p:nvSpPr>
          <p:spPr bwMode="auto">
            <a:xfrm flipH="1">
              <a:off x="796" y="2174"/>
              <a:ext cx="5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6232" name="Line 20"/>
            <p:cNvSpPr>
              <a:spLocks noChangeShapeType="1"/>
            </p:cNvSpPr>
            <p:nvPr/>
          </p:nvSpPr>
          <p:spPr bwMode="auto">
            <a:xfrm flipH="1">
              <a:off x="796" y="2432"/>
              <a:ext cx="5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6233" name="Line 21"/>
            <p:cNvSpPr>
              <a:spLocks noChangeShapeType="1"/>
            </p:cNvSpPr>
            <p:nvPr/>
          </p:nvSpPr>
          <p:spPr bwMode="auto">
            <a:xfrm flipH="1">
              <a:off x="736" y="2366"/>
              <a:ext cx="5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00"/>
                </a:solidFill>
                <a:latin typeface="+mj-lt"/>
              </a:endParaRPr>
            </a:p>
          </p:txBody>
        </p:sp>
      </p:grpSp>
      <p:cxnSp>
        <p:nvCxnSpPr>
          <p:cNvPr id="6215" name="Elbow Connector 128"/>
          <p:cNvCxnSpPr>
            <a:cxnSpLocks noChangeShapeType="1"/>
          </p:cNvCxnSpPr>
          <p:nvPr/>
        </p:nvCxnSpPr>
        <p:spPr bwMode="auto">
          <a:xfrm flipV="1">
            <a:off x="7180385" y="5795966"/>
            <a:ext cx="992066" cy="274637"/>
          </a:xfrm>
          <a:prstGeom prst="bentConnector3">
            <a:avLst>
              <a:gd name="adj1" fmla="val 49926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216" name="Elbow Connector 129"/>
          <p:cNvCxnSpPr>
            <a:cxnSpLocks noChangeShapeType="1"/>
          </p:cNvCxnSpPr>
          <p:nvPr/>
        </p:nvCxnSpPr>
        <p:spPr bwMode="auto">
          <a:xfrm>
            <a:off x="7180385" y="6248400"/>
            <a:ext cx="992066" cy="274638"/>
          </a:xfrm>
          <a:prstGeom prst="bentConnector3">
            <a:avLst>
              <a:gd name="adj1" fmla="val 49926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6217" name="Text Box 87"/>
          <p:cNvSpPr txBox="1">
            <a:spLocks noChangeArrowheads="1"/>
          </p:cNvSpPr>
          <p:nvPr/>
        </p:nvSpPr>
        <p:spPr bwMode="auto">
          <a:xfrm>
            <a:off x="3772193" y="3388680"/>
            <a:ext cx="1082919" cy="470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84" tIns="50292" rIns="100584" bIns="50292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  <a:latin typeface="+mj-lt"/>
              </a:rPr>
              <a:t>Expansion &amp; migration</a:t>
            </a:r>
            <a:r>
              <a:rPr lang="en-US" sz="1200" b="1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 </a:t>
            </a:r>
          </a:p>
        </p:txBody>
      </p:sp>
      <p:sp>
        <p:nvSpPr>
          <p:cNvPr id="193" name="Down Arrow 192"/>
          <p:cNvSpPr/>
          <p:nvPr/>
        </p:nvSpPr>
        <p:spPr bwMode="auto">
          <a:xfrm>
            <a:off x="4743450" y="3351213"/>
            <a:ext cx="398585" cy="806450"/>
          </a:xfrm>
          <a:prstGeom prst="downArrow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5400000" scaled="1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</p:txBody>
      </p:sp>
      <p:sp>
        <p:nvSpPr>
          <p:cNvPr id="6219" name="Line 108"/>
          <p:cNvSpPr>
            <a:spLocks noChangeShapeType="1"/>
          </p:cNvSpPr>
          <p:nvPr/>
        </p:nvSpPr>
        <p:spPr bwMode="auto">
          <a:xfrm flipV="1">
            <a:off x="6374423" y="4603753"/>
            <a:ext cx="0" cy="669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220" name="Line 109"/>
          <p:cNvSpPr>
            <a:spLocks noChangeShapeType="1"/>
          </p:cNvSpPr>
          <p:nvPr/>
        </p:nvSpPr>
        <p:spPr bwMode="auto">
          <a:xfrm>
            <a:off x="6374424" y="4597400"/>
            <a:ext cx="85138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 smtClean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6221" name="Picture 62" descr="rad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8451" y="4344991"/>
            <a:ext cx="696057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22" name="Line 110"/>
          <p:cNvSpPr>
            <a:spLocks noChangeShapeType="1"/>
          </p:cNvSpPr>
          <p:nvPr/>
        </p:nvSpPr>
        <p:spPr bwMode="auto">
          <a:xfrm>
            <a:off x="5622683" y="5559425"/>
            <a:ext cx="74734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223" name="Line 112"/>
          <p:cNvSpPr>
            <a:spLocks noChangeShapeType="1"/>
          </p:cNvSpPr>
          <p:nvPr/>
        </p:nvSpPr>
        <p:spPr bwMode="auto">
          <a:xfrm>
            <a:off x="6374423" y="5564191"/>
            <a:ext cx="0" cy="604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224" name="Line 113"/>
          <p:cNvSpPr>
            <a:spLocks noChangeShapeType="1"/>
          </p:cNvSpPr>
          <p:nvPr/>
        </p:nvSpPr>
        <p:spPr bwMode="auto">
          <a:xfrm>
            <a:off x="6378820" y="6173788"/>
            <a:ext cx="571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 smtClean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6225" name="Picture 62" descr="rad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76294" y="5957891"/>
            <a:ext cx="696058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26" name="Freeform 371"/>
          <p:cNvSpPr>
            <a:spLocks/>
          </p:cNvSpPr>
          <p:nvPr/>
        </p:nvSpPr>
        <p:spPr bwMode="auto">
          <a:xfrm>
            <a:off x="4596914" y="4608513"/>
            <a:ext cx="1472711" cy="1331912"/>
          </a:xfrm>
          <a:custGeom>
            <a:avLst/>
            <a:gdLst>
              <a:gd name="T0" fmla="*/ 2147483647 w 855"/>
              <a:gd name="T1" fmla="*/ 2147483647 h 673"/>
              <a:gd name="T2" fmla="*/ 2147483647 w 855"/>
              <a:gd name="T3" fmla="*/ 2147483647 h 673"/>
              <a:gd name="T4" fmla="*/ 2147483647 w 855"/>
              <a:gd name="T5" fmla="*/ 2147483647 h 673"/>
              <a:gd name="T6" fmla="*/ 2147483647 w 855"/>
              <a:gd name="T7" fmla="*/ 2147483647 h 673"/>
              <a:gd name="T8" fmla="*/ 2147483647 w 855"/>
              <a:gd name="T9" fmla="*/ 2147483647 h 673"/>
              <a:gd name="T10" fmla="*/ 2147483647 w 855"/>
              <a:gd name="T11" fmla="*/ 2147483647 h 673"/>
              <a:gd name="T12" fmla="*/ 2147483647 w 855"/>
              <a:gd name="T13" fmla="*/ 2147483647 h 673"/>
              <a:gd name="T14" fmla="*/ 2147483647 w 855"/>
              <a:gd name="T15" fmla="*/ 2147483647 h 673"/>
              <a:gd name="T16" fmla="*/ 2147483647 w 855"/>
              <a:gd name="T17" fmla="*/ 2147483647 h 673"/>
              <a:gd name="T18" fmla="*/ 2147483647 w 855"/>
              <a:gd name="T19" fmla="*/ 2147483647 h 673"/>
              <a:gd name="T20" fmla="*/ 2147483647 w 855"/>
              <a:gd name="T21" fmla="*/ 2147483647 h 673"/>
              <a:gd name="T22" fmla="*/ 2147483647 w 855"/>
              <a:gd name="T23" fmla="*/ 2147483647 h 673"/>
              <a:gd name="T24" fmla="*/ 2147483647 w 855"/>
              <a:gd name="T25" fmla="*/ 2147483647 h 673"/>
              <a:gd name="T26" fmla="*/ 2147483647 w 855"/>
              <a:gd name="T27" fmla="*/ 2147483647 h 673"/>
              <a:gd name="T28" fmla="*/ 2147483647 w 855"/>
              <a:gd name="T29" fmla="*/ 2147483647 h 673"/>
              <a:gd name="T30" fmla="*/ 2147483647 w 855"/>
              <a:gd name="T31" fmla="*/ 2147483647 h 673"/>
              <a:gd name="T32" fmla="*/ 2147483647 w 855"/>
              <a:gd name="T33" fmla="*/ 2147483647 h 673"/>
              <a:gd name="T34" fmla="*/ 2147483647 w 855"/>
              <a:gd name="T35" fmla="*/ 2147483647 h 673"/>
              <a:gd name="T36" fmla="*/ 2147483647 w 855"/>
              <a:gd name="T37" fmla="*/ 2147483647 h 673"/>
              <a:gd name="T38" fmla="*/ 2147483647 w 855"/>
              <a:gd name="T39" fmla="*/ 2147483647 h 673"/>
              <a:gd name="T40" fmla="*/ 2147483647 w 855"/>
              <a:gd name="T41" fmla="*/ 2147483647 h 673"/>
              <a:gd name="T42" fmla="*/ 2147483647 w 855"/>
              <a:gd name="T43" fmla="*/ 2147483647 h 673"/>
              <a:gd name="T44" fmla="*/ 2147483647 w 855"/>
              <a:gd name="T45" fmla="*/ 2147483647 h 673"/>
              <a:gd name="T46" fmla="*/ 2147483647 w 855"/>
              <a:gd name="T47" fmla="*/ 2147483647 h 673"/>
              <a:gd name="T48" fmla="*/ 2147483647 w 855"/>
              <a:gd name="T49" fmla="*/ 2147483647 h 673"/>
              <a:gd name="T50" fmla="*/ 2147483647 w 855"/>
              <a:gd name="T51" fmla="*/ 2147483647 h 673"/>
              <a:gd name="T52" fmla="*/ 2147483647 w 855"/>
              <a:gd name="T53" fmla="*/ 2147483647 h 673"/>
              <a:gd name="T54" fmla="*/ 2147483647 w 855"/>
              <a:gd name="T55" fmla="*/ 2147483647 h 673"/>
              <a:gd name="T56" fmla="*/ 2147483647 w 855"/>
              <a:gd name="T57" fmla="*/ 2147483647 h 673"/>
              <a:gd name="T58" fmla="*/ 2147483647 w 855"/>
              <a:gd name="T59" fmla="*/ 2147483647 h 673"/>
              <a:gd name="T60" fmla="*/ 2147483647 w 855"/>
              <a:gd name="T61" fmla="*/ 2147483647 h 673"/>
              <a:gd name="T62" fmla="*/ 2147483647 w 855"/>
              <a:gd name="T63" fmla="*/ 2147483647 h 673"/>
              <a:gd name="T64" fmla="*/ 2147483647 w 855"/>
              <a:gd name="T65" fmla="*/ 2147483647 h 673"/>
              <a:gd name="T66" fmla="*/ 2147483647 w 855"/>
              <a:gd name="T67" fmla="*/ 2147483647 h 673"/>
              <a:gd name="T68" fmla="*/ 2147483647 w 855"/>
              <a:gd name="T69" fmla="*/ 2147483647 h 673"/>
              <a:gd name="T70" fmla="*/ 2147483647 w 855"/>
              <a:gd name="T71" fmla="*/ 2147483647 h 673"/>
              <a:gd name="T72" fmla="*/ 2147483647 w 855"/>
              <a:gd name="T73" fmla="*/ 2147483647 h 673"/>
              <a:gd name="T74" fmla="*/ 2147483647 w 855"/>
              <a:gd name="T75" fmla="*/ 2147483647 h 673"/>
              <a:gd name="T76" fmla="*/ 2147483647 w 855"/>
              <a:gd name="T77" fmla="*/ 2147483647 h 673"/>
              <a:gd name="T78" fmla="*/ 2147483647 w 855"/>
              <a:gd name="T79" fmla="*/ 2147483647 h 673"/>
              <a:gd name="T80" fmla="*/ 2147483647 w 855"/>
              <a:gd name="T81" fmla="*/ 2147483647 h 673"/>
              <a:gd name="T82" fmla="*/ 2147483647 w 855"/>
              <a:gd name="T83" fmla="*/ 2147483647 h 673"/>
              <a:gd name="T84" fmla="*/ 2147483647 w 855"/>
              <a:gd name="T85" fmla="*/ 2147483647 h 673"/>
              <a:gd name="T86" fmla="*/ 2147483647 w 855"/>
              <a:gd name="T87" fmla="*/ 2147483647 h 673"/>
              <a:gd name="T88" fmla="*/ 2147483647 w 855"/>
              <a:gd name="T89" fmla="*/ 2147483647 h 673"/>
              <a:gd name="T90" fmla="*/ 2147483647 w 855"/>
              <a:gd name="T91" fmla="*/ 2147483647 h 673"/>
              <a:gd name="T92" fmla="*/ 2147483647 w 855"/>
              <a:gd name="T93" fmla="*/ 2147483647 h 673"/>
              <a:gd name="T94" fmla="*/ 2147483647 w 855"/>
              <a:gd name="T95" fmla="*/ 2147483647 h 673"/>
              <a:gd name="T96" fmla="*/ 2147483647 w 855"/>
              <a:gd name="T97" fmla="*/ 2147483647 h 673"/>
              <a:gd name="T98" fmla="*/ 2147483647 w 855"/>
              <a:gd name="T99" fmla="*/ 2147483647 h 673"/>
              <a:gd name="T100" fmla="*/ 2147483647 w 855"/>
              <a:gd name="T101" fmla="*/ 2147483647 h 673"/>
              <a:gd name="T102" fmla="*/ 2147483647 w 855"/>
              <a:gd name="T103" fmla="*/ 2147483647 h 673"/>
              <a:gd name="T104" fmla="*/ 2147483647 w 855"/>
              <a:gd name="T105" fmla="*/ 2147483647 h 673"/>
              <a:gd name="T106" fmla="*/ 2147483647 w 855"/>
              <a:gd name="T107" fmla="*/ 2147483647 h 67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55"/>
              <a:gd name="T163" fmla="*/ 0 h 673"/>
              <a:gd name="T164" fmla="*/ 855 w 855"/>
              <a:gd name="T165" fmla="*/ 673 h 67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55" h="673">
                <a:moveTo>
                  <a:pt x="266" y="634"/>
                </a:moveTo>
                <a:cubicBezTo>
                  <a:pt x="239" y="634"/>
                  <a:pt x="178" y="655"/>
                  <a:pt x="140" y="648"/>
                </a:cubicBezTo>
                <a:cubicBezTo>
                  <a:pt x="102" y="641"/>
                  <a:pt x="63" y="624"/>
                  <a:pt x="39" y="595"/>
                </a:cubicBezTo>
                <a:cubicBezTo>
                  <a:pt x="16" y="566"/>
                  <a:pt x="2" y="511"/>
                  <a:pt x="1" y="474"/>
                </a:cubicBezTo>
                <a:cubicBezTo>
                  <a:pt x="0" y="437"/>
                  <a:pt x="19" y="396"/>
                  <a:pt x="33" y="375"/>
                </a:cubicBezTo>
                <a:cubicBezTo>
                  <a:pt x="46" y="353"/>
                  <a:pt x="70" y="351"/>
                  <a:pt x="81" y="344"/>
                </a:cubicBezTo>
                <a:cubicBezTo>
                  <a:pt x="92" y="337"/>
                  <a:pt x="96" y="337"/>
                  <a:pt x="100" y="332"/>
                </a:cubicBezTo>
                <a:cubicBezTo>
                  <a:pt x="104" y="327"/>
                  <a:pt x="105" y="321"/>
                  <a:pt x="105" y="311"/>
                </a:cubicBezTo>
                <a:cubicBezTo>
                  <a:pt x="105" y="301"/>
                  <a:pt x="99" y="286"/>
                  <a:pt x="98" y="272"/>
                </a:cubicBezTo>
                <a:cubicBezTo>
                  <a:pt x="97" y="257"/>
                  <a:pt x="93" y="241"/>
                  <a:pt x="98" y="225"/>
                </a:cubicBezTo>
                <a:cubicBezTo>
                  <a:pt x="103" y="210"/>
                  <a:pt x="116" y="191"/>
                  <a:pt x="130" y="179"/>
                </a:cubicBezTo>
                <a:cubicBezTo>
                  <a:pt x="144" y="167"/>
                  <a:pt x="167" y="157"/>
                  <a:pt x="185" y="151"/>
                </a:cubicBezTo>
                <a:cubicBezTo>
                  <a:pt x="204" y="145"/>
                  <a:pt x="227" y="145"/>
                  <a:pt x="241" y="143"/>
                </a:cubicBezTo>
                <a:cubicBezTo>
                  <a:pt x="254" y="140"/>
                  <a:pt x="260" y="141"/>
                  <a:pt x="264" y="134"/>
                </a:cubicBezTo>
                <a:cubicBezTo>
                  <a:pt x="268" y="127"/>
                  <a:pt x="263" y="111"/>
                  <a:pt x="267" y="100"/>
                </a:cubicBezTo>
                <a:cubicBezTo>
                  <a:pt x="272" y="89"/>
                  <a:pt x="281" y="74"/>
                  <a:pt x="291" y="65"/>
                </a:cubicBezTo>
                <a:cubicBezTo>
                  <a:pt x="301" y="57"/>
                  <a:pt x="314" y="52"/>
                  <a:pt x="328" y="48"/>
                </a:cubicBezTo>
                <a:cubicBezTo>
                  <a:pt x="341" y="45"/>
                  <a:pt x="362" y="45"/>
                  <a:pt x="373" y="45"/>
                </a:cubicBezTo>
                <a:cubicBezTo>
                  <a:pt x="384" y="45"/>
                  <a:pt x="387" y="49"/>
                  <a:pt x="391" y="48"/>
                </a:cubicBezTo>
                <a:cubicBezTo>
                  <a:pt x="396" y="47"/>
                  <a:pt x="392" y="43"/>
                  <a:pt x="396" y="38"/>
                </a:cubicBezTo>
                <a:cubicBezTo>
                  <a:pt x="401" y="33"/>
                  <a:pt x="408" y="21"/>
                  <a:pt x="418" y="15"/>
                </a:cubicBezTo>
                <a:cubicBezTo>
                  <a:pt x="428" y="9"/>
                  <a:pt x="439" y="5"/>
                  <a:pt x="455" y="3"/>
                </a:cubicBezTo>
                <a:cubicBezTo>
                  <a:pt x="471" y="2"/>
                  <a:pt x="497" y="0"/>
                  <a:pt x="514" y="3"/>
                </a:cubicBezTo>
                <a:cubicBezTo>
                  <a:pt x="531" y="7"/>
                  <a:pt x="542" y="15"/>
                  <a:pt x="556" y="22"/>
                </a:cubicBezTo>
                <a:cubicBezTo>
                  <a:pt x="569" y="30"/>
                  <a:pt x="587" y="40"/>
                  <a:pt x="596" y="52"/>
                </a:cubicBezTo>
                <a:cubicBezTo>
                  <a:pt x="605" y="64"/>
                  <a:pt x="609" y="83"/>
                  <a:pt x="613" y="95"/>
                </a:cubicBezTo>
                <a:cubicBezTo>
                  <a:pt x="616" y="106"/>
                  <a:pt x="611" y="113"/>
                  <a:pt x="616" y="117"/>
                </a:cubicBezTo>
                <a:cubicBezTo>
                  <a:pt x="621" y="120"/>
                  <a:pt x="632" y="113"/>
                  <a:pt x="643" y="115"/>
                </a:cubicBezTo>
                <a:cubicBezTo>
                  <a:pt x="654" y="117"/>
                  <a:pt x="668" y="119"/>
                  <a:pt x="681" y="129"/>
                </a:cubicBezTo>
                <a:cubicBezTo>
                  <a:pt x="695" y="138"/>
                  <a:pt x="712" y="156"/>
                  <a:pt x="723" y="172"/>
                </a:cubicBezTo>
                <a:cubicBezTo>
                  <a:pt x="735" y="187"/>
                  <a:pt x="748" y="206"/>
                  <a:pt x="754" y="223"/>
                </a:cubicBezTo>
                <a:cubicBezTo>
                  <a:pt x="759" y="241"/>
                  <a:pt x="762" y="262"/>
                  <a:pt x="759" y="278"/>
                </a:cubicBezTo>
                <a:cubicBezTo>
                  <a:pt x="755" y="295"/>
                  <a:pt x="732" y="313"/>
                  <a:pt x="732" y="321"/>
                </a:cubicBezTo>
                <a:cubicBezTo>
                  <a:pt x="732" y="330"/>
                  <a:pt x="748" y="324"/>
                  <a:pt x="760" y="330"/>
                </a:cubicBezTo>
                <a:cubicBezTo>
                  <a:pt x="773" y="336"/>
                  <a:pt x="794" y="346"/>
                  <a:pt x="807" y="356"/>
                </a:cubicBezTo>
                <a:cubicBezTo>
                  <a:pt x="821" y="366"/>
                  <a:pt x="835" y="380"/>
                  <a:pt x="842" y="394"/>
                </a:cubicBezTo>
                <a:cubicBezTo>
                  <a:pt x="850" y="407"/>
                  <a:pt x="855" y="419"/>
                  <a:pt x="852" y="440"/>
                </a:cubicBezTo>
                <a:cubicBezTo>
                  <a:pt x="850" y="461"/>
                  <a:pt x="835" y="499"/>
                  <a:pt x="827" y="516"/>
                </a:cubicBezTo>
                <a:cubicBezTo>
                  <a:pt x="819" y="533"/>
                  <a:pt x="810" y="537"/>
                  <a:pt x="801" y="543"/>
                </a:cubicBezTo>
                <a:cubicBezTo>
                  <a:pt x="792" y="549"/>
                  <a:pt x="779" y="551"/>
                  <a:pt x="770" y="554"/>
                </a:cubicBezTo>
                <a:cubicBezTo>
                  <a:pt x="761" y="557"/>
                  <a:pt x="753" y="559"/>
                  <a:pt x="745" y="564"/>
                </a:cubicBezTo>
                <a:cubicBezTo>
                  <a:pt x="738" y="569"/>
                  <a:pt x="734" y="577"/>
                  <a:pt x="727" y="586"/>
                </a:cubicBezTo>
                <a:cubicBezTo>
                  <a:pt x="719" y="596"/>
                  <a:pt x="712" y="609"/>
                  <a:pt x="702" y="619"/>
                </a:cubicBezTo>
                <a:cubicBezTo>
                  <a:pt x="692" y="628"/>
                  <a:pt x="682" y="637"/>
                  <a:pt x="666" y="641"/>
                </a:cubicBezTo>
                <a:cubicBezTo>
                  <a:pt x="650" y="645"/>
                  <a:pt x="622" y="645"/>
                  <a:pt x="604" y="643"/>
                </a:cubicBezTo>
                <a:cubicBezTo>
                  <a:pt x="587" y="640"/>
                  <a:pt x="571" y="631"/>
                  <a:pt x="561" y="626"/>
                </a:cubicBezTo>
                <a:cubicBezTo>
                  <a:pt x="551" y="621"/>
                  <a:pt x="551" y="614"/>
                  <a:pt x="546" y="610"/>
                </a:cubicBezTo>
                <a:cubicBezTo>
                  <a:pt x="541" y="607"/>
                  <a:pt x="536" y="605"/>
                  <a:pt x="532" y="607"/>
                </a:cubicBezTo>
                <a:cubicBezTo>
                  <a:pt x="529" y="609"/>
                  <a:pt x="533" y="612"/>
                  <a:pt x="526" y="619"/>
                </a:cubicBezTo>
                <a:cubicBezTo>
                  <a:pt x="518" y="626"/>
                  <a:pt x="506" y="638"/>
                  <a:pt x="489" y="646"/>
                </a:cubicBezTo>
                <a:cubicBezTo>
                  <a:pt x="471" y="655"/>
                  <a:pt x="442" y="668"/>
                  <a:pt x="418" y="670"/>
                </a:cubicBezTo>
                <a:cubicBezTo>
                  <a:pt x="395" y="673"/>
                  <a:pt x="370" y="668"/>
                  <a:pt x="350" y="664"/>
                </a:cubicBezTo>
                <a:cubicBezTo>
                  <a:pt x="329" y="659"/>
                  <a:pt x="312" y="651"/>
                  <a:pt x="299" y="646"/>
                </a:cubicBezTo>
                <a:cubicBezTo>
                  <a:pt x="287" y="642"/>
                  <a:pt x="293" y="634"/>
                  <a:pt x="266" y="634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E0CDA8"/>
              </a:gs>
            </a:gsLst>
            <a:path path="rect">
              <a:fillToRect l="50000" t="50000" r="50000" b="50000"/>
            </a:path>
          </a:gradFill>
          <a:ln w="12700">
            <a:noFill/>
            <a:round/>
            <a:headEnd/>
            <a:tailEnd/>
          </a:ln>
          <a:effectLst>
            <a:prstShdw prst="shdw17" dist="17961" dir="2700000">
              <a:srgbClr val="867B65"/>
            </a:prstShdw>
          </a:effectLst>
        </p:spPr>
        <p:txBody>
          <a:bodyPr wrap="none" lIns="110631" tIns="55316" rIns="110631" bIns="55316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227" name="Text Box 372"/>
          <p:cNvSpPr txBox="1">
            <a:spLocks noChangeArrowheads="1"/>
          </p:cNvSpPr>
          <p:nvPr/>
        </p:nvSpPr>
        <p:spPr bwMode="auto">
          <a:xfrm>
            <a:off x="4667252" y="4999041"/>
            <a:ext cx="1333500" cy="60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605" tIns="55304" rIns="110605" bIns="55304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  <a:latin typeface="+mj-lt"/>
                <a:cs typeface="Arial" pitchFamily="34" charset="0"/>
              </a:rPr>
              <a:t>Metro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  <a:latin typeface="+mj-lt"/>
                <a:cs typeface="Arial" pitchFamily="34" charset="0"/>
              </a:rPr>
              <a:t>Ethernet</a:t>
            </a:r>
          </a:p>
        </p:txBody>
      </p:sp>
      <p:sp>
        <p:nvSpPr>
          <p:cNvPr id="203" name="AutoShape 112"/>
          <p:cNvSpPr>
            <a:spLocks noChangeArrowheads="1"/>
          </p:cNvSpPr>
          <p:nvPr/>
        </p:nvSpPr>
        <p:spPr bwMode="auto">
          <a:xfrm>
            <a:off x="4111869" y="2544763"/>
            <a:ext cx="1629508" cy="500062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CCECFF"/>
          </a:solidFill>
          <a:ln w="9525">
            <a:solidFill>
              <a:schemeClr val="folHlink"/>
            </a:solidFill>
            <a:miter lim="800000"/>
            <a:headEnd/>
            <a:tailEnd/>
          </a:ln>
          <a:effectLst>
            <a:prstShdw prst="shdw17" dist="17961" dir="2700000">
              <a:schemeClr val="folHlink">
                <a:gamma/>
                <a:shade val="60000"/>
                <a:invGamma/>
              </a:schemeClr>
            </a:prstShdw>
          </a:effectLst>
        </p:spPr>
        <p:txBody>
          <a:bodyPr lIns="91432" tIns="45716" rIns="91432" bIns="45716" anchor="ctr"/>
          <a:lstStyle/>
          <a:p>
            <a:pPr defTabSz="91462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srgbClr val="FF0000"/>
                </a:solidFill>
                <a:latin typeface="+mj-lt"/>
                <a:cs typeface="Arial" charset="0"/>
              </a:rPr>
              <a:t>1,000 </a:t>
            </a:r>
            <a:r>
              <a:rPr lang="en-US" sz="1200" b="1" dirty="0">
                <a:solidFill>
                  <a:srgbClr val="FF0000"/>
                </a:solidFill>
                <a:latin typeface="+mj-lt"/>
                <a:cs typeface="Arial" charset="0"/>
              </a:rPr>
              <a:t>units deployed</a:t>
            </a:r>
          </a:p>
        </p:txBody>
      </p:sp>
      <p:sp>
        <p:nvSpPr>
          <p:cNvPr id="112" name="Title 1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HCMC Telecom Vietnam – Leased Line Services over Dark Fiber</a:t>
            </a:r>
          </a:p>
        </p:txBody>
      </p:sp>
      <p:sp>
        <p:nvSpPr>
          <p:cNvPr id="113" name="Text Box 87"/>
          <p:cNvSpPr txBox="1">
            <a:spLocks noChangeArrowheads="1"/>
          </p:cNvSpPr>
          <p:nvPr/>
        </p:nvSpPr>
        <p:spPr bwMode="auto">
          <a:xfrm>
            <a:off x="339677" y="3923983"/>
            <a:ext cx="930519" cy="317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84" tIns="50292" rIns="100584" bIns="50292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400" b="1" u="sng" dirty="0" smtClean="0">
                <a:solidFill>
                  <a:srgbClr val="000000"/>
                </a:solidFill>
                <a:latin typeface="+mj-lt"/>
              </a:rPr>
              <a:t>Phase #2</a:t>
            </a:r>
            <a:endParaRPr lang="en-US" sz="1400" b="1" u="sng" dirty="0" smtClean="0">
              <a:solidFill>
                <a:srgbClr val="000000"/>
              </a:soli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Line 141"/>
          <p:cNvSpPr>
            <a:spLocks noChangeShapeType="1"/>
          </p:cNvSpPr>
          <p:nvPr/>
        </p:nvSpPr>
        <p:spPr bwMode="auto">
          <a:xfrm>
            <a:off x="3547341" y="4163580"/>
            <a:ext cx="104775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83111" tIns="41555" rIns="83111" bIns="41555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8675" name="Freeform 149"/>
          <p:cNvSpPr>
            <a:spLocks/>
          </p:cNvSpPr>
          <p:nvPr/>
        </p:nvSpPr>
        <p:spPr bwMode="auto">
          <a:xfrm flipV="1">
            <a:off x="5157932" y="4240068"/>
            <a:ext cx="1750580" cy="844262"/>
          </a:xfrm>
          <a:custGeom>
            <a:avLst/>
            <a:gdLst>
              <a:gd name="T0" fmla="*/ 2147483647 w 1086"/>
              <a:gd name="T1" fmla="*/ 0 h 294"/>
              <a:gd name="T2" fmla="*/ 2147483647 w 1086"/>
              <a:gd name="T3" fmla="*/ 0 h 294"/>
              <a:gd name="T4" fmla="*/ 2147483647 w 1086"/>
              <a:gd name="T5" fmla="*/ 2147483647 h 294"/>
              <a:gd name="T6" fmla="*/ 0 w 1086"/>
              <a:gd name="T7" fmla="*/ 2147483647 h 294"/>
              <a:gd name="T8" fmla="*/ 0 60000 65536"/>
              <a:gd name="T9" fmla="*/ 0 60000 65536"/>
              <a:gd name="T10" fmla="*/ 0 60000 65536"/>
              <a:gd name="T11" fmla="*/ 0 60000 65536"/>
              <a:gd name="T12" fmla="*/ 0 w 1086"/>
              <a:gd name="T13" fmla="*/ 0 h 294"/>
              <a:gd name="T14" fmla="*/ 1086 w 1086"/>
              <a:gd name="T15" fmla="*/ 294 h 29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6" h="294">
                <a:moveTo>
                  <a:pt x="1086" y="0"/>
                </a:moveTo>
                <a:lnTo>
                  <a:pt x="396" y="0"/>
                </a:lnTo>
                <a:lnTo>
                  <a:pt x="396" y="294"/>
                </a:lnTo>
                <a:lnTo>
                  <a:pt x="0" y="294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83111" tIns="41555" rIns="83111" bIns="41555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8676" name="Freeform 117"/>
          <p:cNvSpPr>
            <a:spLocks/>
          </p:cNvSpPr>
          <p:nvPr/>
        </p:nvSpPr>
        <p:spPr bwMode="auto">
          <a:xfrm>
            <a:off x="5157932" y="3072535"/>
            <a:ext cx="1750580" cy="842818"/>
          </a:xfrm>
          <a:custGeom>
            <a:avLst/>
            <a:gdLst>
              <a:gd name="T0" fmla="*/ 2147483647 w 1086"/>
              <a:gd name="T1" fmla="*/ 0 h 294"/>
              <a:gd name="T2" fmla="*/ 2147483647 w 1086"/>
              <a:gd name="T3" fmla="*/ 0 h 294"/>
              <a:gd name="T4" fmla="*/ 2147483647 w 1086"/>
              <a:gd name="T5" fmla="*/ 2147483647 h 294"/>
              <a:gd name="T6" fmla="*/ 0 w 1086"/>
              <a:gd name="T7" fmla="*/ 2147483647 h 294"/>
              <a:gd name="T8" fmla="*/ 0 60000 65536"/>
              <a:gd name="T9" fmla="*/ 0 60000 65536"/>
              <a:gd name="T10" fmla="*/ 0 60000 65536"/>
              <a:gd name="T11" fmla="*/ 0 60000 65536"/>
              <a:gd name="T12" fmla="*/ 0 w 1086"/>
              <a:gd name="T13" fmla="*/ 0 h 294"/>
              <a:gd name="T14" fmla="*/ 1086 w 1086"/>
              <a:gd name="T15" fmla="*/ 294 h 29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6" h="294">
                <a:moveTo>
                  <a:pt x="1086" y="0"/>
                </a:moveTo>
                <a:lnTo>
                  <a:pt x="396" y="0"/>
                </a:lnTo>
                <a:lnTo>
                  <a:pt x="396" y="294"/>
                </a:lnTo>
                <a:lnTo>
                  <a:pt x="0" y="294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83111" tIns="41555" rIns="83111" bIns="41555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8677" name="Line 86"/>
          <p:cNvSpPr>
            <a:spLocks noChangeShapeType="1"/>
          </p:cNvSpPr>
          <p:nvPr/>
        </p:nvSpPr>
        <p:spPr bwMode="auto">
          <a:xfrm>
            <a:off x="1923762" y="4082762"/>
            <a:ext cx="491114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83111" tIns="41555" rIns="83111" bIns="41555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8678" name="Freeform 20"/>
          <p:cNvSpPr>
            <a:spLocks/>
          </p:cNvSpPr>
          <p:nvPr/>
        </p:nvSpPr>
        <p:spPr bwMode="auto">
          <a:xfrm>
            <a:off x="4328103" y="3548785"/>
            <a:ext cx="1233920" cy="942397"/>
          </a:xfrm>
          <a:custGeom>
            <a:avLst/>
            <a:gdLst>
              <a:gd name="T0" fmla="*/ 2147483647 w 855"/>
              <a:gd name="T1" fmla="*/ 2147483647 h 673"/>
              <a:gd name="T2" fmla="*/ 2147483647 w 855"/>
              <a:gd name="T3" fmla="*/ 2147483647 h 673"/>
              <a:gd name="T4" fmla="*/ 2147483647 w 855"/>
              <a:gd name="T5" fmla="*/ 2147483647 h 673"/>
              <a:gd name="T6" fmla="*/ 2147483647 w 855"/>
              <a:gd name="T7" fmla="*/ 2147483647 h 673"/>
              <a:gd name="T8" fmla="*/ 2147483647 w 855"/>
              <a:gd name="T9" fmla="*/ 2147483647 h 673"/>
              <a:gd name="T10" fmla="*/ 2147483647 w 855"/>
              <a:gd name="T11" fmla="*/ 2147483647 h 673"/>
              <a:gd name="T12" fmla="*/ 2147483647 w 855"/>
              <a:gd name="T13" fmla="*/ 2147483647 h 673"/>
              <a:gd name="T14" fmla="*/ 2147483647 w 855"/>
              <a:gd name="T15" fmla="*/ 2147483647 h 673"/>
              <a:gd name="T16" fmla="*/ 2147483647 w 855"/>
              <a:gd name="T17" fmla="*/ 2147483647 h 673"/>
              <a:gd name="T18" fmla="*/ 2147483647 w 855"/>
              <a:gd name="T19" fmla="*/ 2147483647 h 673"/>
              <a:gd name="T20" fmla="*/ 2147483647 w 855"/>
              <a:gd name="T21" fmla="*/ 2147483647 h 673"/>
              <a:gd name="T22" fmla="*/ 2147483647 w 855"/>
              <a:gd name="T23" fmla="*/ 2147483647 h 673"/>
              <a:gd name="T24" fmla="*/ 2147483647 w 855"/>
              <a:gd name="T25" fmla="*/ 2147483647 h 673"/>
              <a:gd name="T26" fmla="*/ 2147483647 w 855"/>
              <a:gd name="T27" fmla="*/ 2147483647 h 673"/>
              <a:gd name="T28" fmla="*/ 2147483647 w 855"/>
              <a:gd name="T29" fmla="*/ 2147483647 h 673"/>
              <a:gd name="T30" fmla="*/ 2147483647 w 855"/>
              <a:gd name="T31" fmla="*/ 2147483647 h 673"/>
              <a:gd name="T32" fmla="*/ 2147483647 w 855"/>
              <a:gd name="T33" fmla="*/ 2147483647 h 673"/>
              <a:gd name="T34" fmla="*/ 2147483647 w 855"/>
              <a:gd name="T35" fmla="*/ 2147483647 h 673"/>
              <a:gd name="T36" fmla="*/ 2147483647 w 855"/>
              <a:gd name="T37" fmla="*/ 2147483647 h 673"/>
              <a:gd name="T38" fmla="*/ 2147483647 w 855"/>
              <a:gd name="T39" fmla="*/ 2147483647 h 673"/>
              <a:gd name="T40" fmla="*/ 2147483647 w 855"/>
              <a:gd name="T41" fmla="*/ 2147483647 h 673"/>
              <a:gd name="T42" fmla="*/ 2147483647 w 855"/>
              <a:gd name="T43" fmla="*/ 2147483647 h 673"/>
              <a:gd name="T44" fmla="*/ 2147483647 w 855"/>
              <a:gd name="T45" fmla="*/ 2147483647 h 673"/>
              <a:gd name="T46" fmla="*/ 2147483647 w 855"/>
              <a:gd name="T47" fmla="*/ 2147483647 h 673"/>
              <a:gd name="T48" fmla="*/ 2147483647 w 855"/>
              <a:gd name="T49" fmla="*/ 2147483647 h 673"/>
              <a:gd name="T50" fmla="*/ 2147483647 w 855"/>
              <a:gd name="T51" fmla="*/ 2147483647 h 673"/>
              <a:gd name="T52" fmla="*/ 2147483647 w 855"/>
              <a:gd name="T53" fmla="*/ 2147483647 h 673"/>
              <a:gd name="T54" fmla="*/ 2147483647 w 855"/>
              <a:gd name="T55" fmla="*/ 2147483647 h 673"/>
              <a:gd name="T56" fmla="*/ 2147483647 w 855"/>
              <a:gd name="T57" fmla="*/ 2147483647 h 673"/>
              <a:gd name="T58" fmla="*/ 2147483647 w 855"/>
              <a:gd name="T59" fmla="*/ 2147483647 h 673"/>
              <a:gd name="T60" fmla="*/ 2147483647 w 855"/>
              <a:gd name="T61" fmla="*/ 2147483647 h 673"/>
              <a:gd name="T62" fmla="*/ 2147483647 w 855"/>
              <a:gd name="T63" fmla="*/ 2147483647 h 673"/>
              <a:gd name="T64" fmla="*/ 2147483647 w 855"/>
              <a:gd name="T65" fmla="*/ 2147483647 h 673"/>
              <a:gd name="T66" fmla="*/ 2147483647 w 855"/>
              <a:gd name="T67" fmla="*/ 2147483647 h 673"/>
              <a:gd name="T68" fmla="*/ 2147483647 w 855"/>
              <a:gd name="T69" fmla="*/ 2147483647 h 673"/>
              <a:gd name="T70" fmla="*/ 2147483647 w 855"/>
              <a:gd name="T71" fmla="*/ 2147483647 h 673"/>
              <a:gd name="T72" fmla="*/ 2147483647 w 855"/>
              <a:gd name="T73" fmla="*/ 2147483647 h 673"/>
              <a:gd name="T74" fmla="*/ 2147483647 w 855"/>
              <a:gd name="T75" fmla="*/ 2147483647 h 673"/>
              <a:gd name="T76" fmla="*/ 2147483647 w 855"/>
              <a:gd name="T77" fmla="*/ 2147483647 h 673"/>
              <a:gd name="T78" fmla="*/ 2147483647 w 855"/>
              <a:gd name="T79" fmla="*/ 2147483647 h 673"/>
              <a:gd name="T80" fmla="*/ 2147483647 w 855"/>
              <a:gd name="T81" fmla="*/ 2147483647 h 673"/>
              <a:gd name="T82" fmla="*/ 2147483647 w 855"/>
              <a:gd name="T83" fmla="*/ 2147483647 h 673"/>
              <a:gd name="T84" fmla="*/ 2147483647 w 855"/>
              <a:gd name="T85" fmla="*/ 2147483647 h 673"/>
              <a:gd name="T86" fmla="*/ 2147483647 w 855"/>
              <a:gd name="T87" fmla="*/ 2147483647 h 673"/>
              <a:gd name="T88" fmla="*/ 2147483647 w 855"/>
              <a:gd name="T89" fmla="*/ 2147483647 h 673"/>
              <a:gd name="T90" fmla="*/ 2147483647 w 855"/>
              <a:gd name="T91" fmla="*/ 2147483647 h 673"/>
              <a:gd name="T92" fmla="*/ 2147483647 w 855"/>
              <a:gd name="T93" fmla="*/ 2147483647 h 673"/>
              <a:gd name="T94" fmla="*/ 2147483647 w 855"/>
              <a:gd name="T95" fmla="*/ 2147483647 h 673"/>
              <a:gd name="T96" fmla="*/ 2147483647 w 855"/>
              <a:gd name="T97" fmla="*/ 2147483647 h 673"/>
              <a:gd name="T98" fmla="*/ 2147483647 w 855"/>
              <a:gd name="T99" fmla="*/ 2147483647 h 673"/>
              <a:gd name="T100" fmla="*/ 2147483647 w 855"/>
              <a:gd name="T101" fmla="*/ 2147483647 h 673"/>
              <a:gd name="T102" fmla="*/ 2147483647 w 855"/>
              <a:gd name="T103" fmla="*/ 2147483647 h 673"/>
              <a:gd name="T104" fmla="*/ 2147483647 w 855"/>
              <a:gd name="T105" fmla="*/ 2147483647 h 673"/>
              <a:gd name="T106" fmla="*/ 2147483647 w 855"/>
              <a:gd name="T107" fmla="*/ 2147483647 h 67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55"/>
              <a:gd name="T163" fmla="*/ 0 h 673"/>
              <a:gd name="T164" fmla="*/ 855 w 855"/>
              <a:gd name="T165" fmla="*/ 673 h 67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55" h="673">
                <a:moveTo>
                  <a:pt x="266" y="634"/>
                </a:moveTo>
                <a:cubicBezTo>
                  <a:pt x="239" y="634"/>
                  <a:pt x="178" y="655"/>
                  <a:pt x="140" y="648"/>
                </a:cubicBezTo>
                <a:cubicBezTo>
                  <a:pt x="102" y="641"/>
                  <a:pt x="63" y="624"/>
                  <a:pt x="39" y="595"/>
                </a:cubicBezTo>
                <a:cubicBezTo>
                  <a:pt x="16" y="566"/>
                  <a:pt x="2" y="511"/>
                  <a:pt x="1" y="474"/>
                </a:cubicBezTo>
                <a:cubicBezTo>
                  <a:pt x="0" y="437"/>
                  <a:pt x="19" y="396"/>
                  <a:pt x="33" y="375"/>
                </a:cubicBezTo>
                <a:cubicBezTo>
                  <a:pt x="46" y="353"/>
                  <a:pt x="70" y="351"/>
                  <a:pt x="81" y="344"/>
                </a:cubicBezTo>
                <a:cubicBezTo>
                  <a:pt x="92" y="337"/>
                  <a:pt x="96" y="337"/>
                  <a:pt x="100" y="332"/>
                </a:cubicBezTo>
                <a:cubicBezTo>
                  <a:pt x="104" y="327"/>
                  <a:pt x="105" y="321"/>
                  <a:pt x="105" y="311"/>
                </a:cubicBezTo>
                <a:cubicBezTo>
                  <a:pt x="105" y="301"/>
                  <a:pt x="99" y="286"/>
                  <a:pt x="98" y="272"/>
                </a:cubicBezTo>
                <a:cubicBezTo>
                  <a:pt x="97" y="257"/>
                  <a:pt x="93" y="241"/>
                  <a:pt x="98" y="225"/>
                </a:cubicBezTo>
                <a:cubicBezTo>
                  <a:pt x="103" y="210"/>
                  <a:pt x="116" y="191"/>
                  <a:pt x="130" y="179"/>
                </a:cubicBezTo>
                <a:cubicBezTo>
                  <a:pt x="144" y="167"/>
                  <a:pt x="167" y="157"/>
                  <a:pt x="185" y="151"/>
                </a:cubicBezTo>
                <a:cubicBezTo>
                  <a:pt x="204" y="145"/>
                  <a:pt x="227" y="145"/>
                  <a:pt x="241" y="143"/>
                </a:cubicBezTo>
                <a:cubicBezTo>
                  <a:pt x="254" y="140"/>
                  <a:pt x="260" y="141"/>
                  <a:pt x="264" y="134"/>
                </a:cubicBezTo>
                <a:cubicBezTo>
                  <a:pt x="268" y="127"/>
                  <a:pt x="263" y="111"/>
                  <a:pt x="267" y="100"/>
                </a:cubicBezTo>
                <a:cubicBezTo>
                  <a:pt x="272" y="89"/>
                  <a:pt x="281" y="74"/>
                  <a:pt x="291" y="65"/>
                </a:cubicBezTo>
                <a:cubicBezTo>
                  <a:pt x="301" y="57"/>
                  <a:pt x="314" y="52"/>
                  <a:pt x="328" y="48"/>
                </a:cubicBezTo>
                <a:cubicBezTo>
                  <a:pt x="341" y="45"/>
                  <a:pt x="362" y="45"/>
                  <a:pt x="373" y="45"/>
                </a:cubicBezTo>
                <a:cubicBezTo>
                  <a:pt x="384" y="45"/>
                  <a:pt x="387" y="49"/>
                  <a:pt x="391" y="48"/>
                </a:cubicBezTo>
                <a:cubicBezTo>
                  <a:pt x="396" y="47"/>
                  <a:pt x="392" y="43"/>
                  <a:pt x="396" y="38"/>
                </a:cubicBezTo>
                <a:cubicBezTo>
                  <a:pt x="401" y="33"/>
                  <a:pt x="408" y="21"/>
                  <a:pt x="418" y="15"/>
                </a:cubicBezTo>
                <a:cubicBezTo>
                  <a:pt x="428" y="9"/>
                  <a:pt x="439" y="5"/>
                  <a:pt x="455" y="3"/>
                </a:cubicBezTo>
                <a:cubicBezTo>
                  <a:pt x="471" y="2"/>
                  <a:pt x="497" y="0"/>
                  <a:pt x="514" y="3"/>
                </a:cubicBezTo>
                <a:cubicBezTo>
                  <a:pt x="531" y="7"/>
                  <a:pt x="542" y="15"/>
                  <a:pt x="556" y="22"/>
                </a:cubicBezTo>
                <a:cubicBezTo>
                  <a:pt x="569" y="30"/>
                  <a:pt x="587" y="40"/>
                  <a:pt x="596" y="52"/>
                </a:cubicBezTo>
                <a:cubicBezTo>
                  <a:pt x="605" y="64"/>
                  <a:pt x="609" y="83"/>
                  <a:pt x="613" y="95"/>
                </a:cubicBezTo>
                <a:cubicBezTo>
                  <a:pt x="616" y="106"/>
                  <a:pt x="611" y="113"/>
                  <a:pt x="616" y="117"/>
                </a:cubicBezTo>
                <a:cubicBezTo>
                  <a:pt x="621" y="120"/>
                  <a:pt x="632" y="113"/>
                  <a:pt x="643" y="115"/>
                </a:cubicBezTo>
                <a:cubicBezTo>
                  <a:pt x="654" y="117"/>
                  <a:pt x="668" y="119"/>
                  <a:pt x="681" y="129"/>
                </a:cubicBezTo>
                <a:cubicBezTo>
                  <a:pt x="695" y="138"/>
                  <a:pt x="712" y="156"/>
                  <a:pt x="723" y="172"/>
                </a:cubicBezTo>
                <a:cubicBezTo>
                  <a:pt x="735" y="187"/>
                  <a:pt x="748" y="206"/>
                  <a:pt x="754" y="223"/>
                </a:cubicBezTo>
                <a:cubicBezTo>
                  <a:pt x="759" y="241"/>
                  <a:pt x="762" y="262"/>
                  <a:pt x="759" y="278"/>
                </a:cubicBezTo>
                <a:cubicBezTo>
                  <a:pt x="755" y="295"/>
                  <a:pt x="732" y="313"/>
                  <a:pt x="732" y="321"/>
                </a:cubicBezTo>
                <a:cubicBezTo>
                  <a:pt x="732" y="330"/>
                  <a:pt x="748" y="324"/>
                  <a:pt x="760" y="330"/>
                </a:cubicBezTo>
                <a:cubicBezTo>
                  <a:pt x="773" y="336"/>
                  <a:pt x="794" y="346"/>
                  <a:pt x="807" y="356"/>
                </a:cubicBezTo>
                <a:cubicBezTo>
                  <a:pt x="821" y="366"/>
                  <a:pt x="835" y="380"/>
                  <a:pt x="842" y="394"/>
                </a:cubicBezTo>
                <a:cubicBezTo>
                  <a:pt x="850" y="407"/>
                  <a:pt x="855" y="419"/>
                  <a:pt x="852" y="440"/>
                </a:cubicBezTo>
                <a:cubicBezTo>
                  <a:pt x="850" y="461"/>
                  <a:pt x="835" y="499"/>
                  <a:pt x="827" y="516"/>
                </a:cubicBezTo>
                <a:cubicBezTo>
                  <a:pt x="819" y="533"/>
                  <a:pt x="813" y="536"/>
                  <a:pt x="804" y="542"/>
                </a:cubicBezTo>
                <a:cubicBezTo>
                  <a:pt x="795" y="548"/>
                  <a:pt x="780" y="550"/>
                  <a:pt x="770" y="554"/>
                </a:cubicBezTo>
                <a:cubicBezTo>
                  <a:pt x="760" y="558"/>
                  <a:pt x="753" y="559"/>
                  <a:pt x="745" y="564"/>
                </a:cubicBezTo>
                <a:cubicBezTo>
                  <a:pt x="738" y="569"/>
                  <a:pt x="734" y="577"/>
                  <a:pt x="727" y="586"/>
                </a:cubicBezTo>
                <a:cubicBezTo>
                  <a:pt x="719" y="596"/>
                  <a:pt x="712" y="609"/>
                  <a:pt x="702" y="619"/>
                </a:cubicBezTo>
                <a:cubicBezTo>
                  <a:pt x="692" y="628"/>
                  <a:pt x="682" y="637"/>
                  <a:pt x="666" y="641"/>
                </a:cubicBezTo>
                <a:cubicBezTo>
                  <a:pt x="650" y="645"/>
                  <a:pt x="622" y="645"/>
                  <a:pt x="604" y="643"/>
                </a:cubicBezTo>
                <a:cubicBezTo>
                  <a:pt x="587" y="640"/>
                  <a:pt x="571" y="631"/>
                  <a:pt x="561" y="626"/>
                </a:cubicBezTo>
                <a:cubicBezTo>
                  <a:pt x="551" y="621"/>
                  <a:pt x="551" y="614"/>
                  <a:pt x="546" y="610"/>
                </a:cubicBezTo>
                <a:cubicBezTo>
                  <a:pt x="541" y="607"/>
                  <a:pt x="536" y="605"/>
                  <a:pt x="532" y="607"/>
                </a:cubicBezTo>
                <a:cubicBezTo>
                  <a:pt x="529" y="609"/>
                  <a:pt x="533" y="612"/>
                  <a:pt x="526" y="619"/>
                </a:cubicBezTo>
                <a:cubicBezTo>
                  <a:pt x="518" y="626"/>
                  <a:pt x="506" y="638"/>
                  <a:pt x="489" y="646"/>
                </a:cubicBezTo>
                <a:cubicBezTo>
                  <a:pt x="471" y="655"/>
                  <a:pt x="442" y="668"/>
                  <a:pt x="418" y="670"/>
                </a:cubicBezTo>
                <a:cubicBezTo>
                  <a:pt x="395" y="673"/>
                  <a:pt x="370" y="668"/>
                  <a:pt x="350" y="664"/>
                </a:cubicBezTo>
                <a:cubicBezTo>
                  <a:pt x="329" y="659"/>
                  <a:pt x="312" y="651"/>
                  <a:pt x="299" y="646"/>
                </a:cubicBezTo>
                <a:cubicBezTo>
                  <a:pt x="287" y="642"/>
                  <a:pt x="293" y="634"/>
                  <a:pt x="266" y="634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E0CDA8"/>
              </a:gs>
            </a:gsLst>
            <a:path path="rect">
              <a:fillToRect l="50000" t="50000" r="50000" b="50000"/>
            </a:path>
          </a:gradFill>
          <a:ln w="12700">
            <a:noFill/>
            <a:round/>
            <a:headEnd/>
            <a:tailEnd/>
          </a:ln>
          <a:effectLst>
            <a:prstShdw prst="shdw17" dist="17961" dir="2700000">
              <a:srgbClr val="867B65"/>
            </a:prstShdw>
          </a:effectLst>
        </p:spPr>
        <p:txBody>
          <a:bodyPr wrap="none" lIns="83111" tIns="41555" rIns="83111" bIns="4155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8679" name="AutoShape 31"/>
          <p:cNvSpPr>
            <a:spLocks noChangeArrowheads="1"/>
          </p:cNvSpPr>
          <p:nvPr/>
        </p:nvSpPr>
        <p:spPr bwMode="auto">
          <a:xfrm>
            <a:off x="411183" y="3488171"/>
            <a:ext cx="1424421" cy="138256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619" y="10800"/>
                </a:moveTo>
                <a:cubicBezTo>
                  <a:pt x="1619" y="15871"/>
                  <a:pt x="5729" y="19981"/>
                  <a:pt x="10800" y="19981"/>
                </a:cubicBezTo>
                <a:cubicBezTo>
                  <a:pt x="15871" y="19981"/>
                  <a:pt x="19981" y="15871"/>
                  <a:pt x="19981" y="10800"/>
                </a:cubicBezTo>
                <a:cubicBezTo>
                  <a:pt x="19981" y="5729"/>
                  <a:pt x="15871" y="1619"/>
                  <a:pt x="10800" y="1619"/>
                </a:cubicBezTo>
                <a:cubicBezTo>
                  <a:pt x="5729" y="1619"/>
                  <a:pt x="1619" y="5729"/>
                  <a:pt x="1619" y="10800"/>
                </a:cubicBezTo>
                <a:close/>
              </a:path>
            </a:pathLst>
          </a:custGeom>
          <a:gradFill rotWithShape="1">
            <a:gsLst>
              <a:gs pos="0">
                <a:srgbClr val="FFF5E3"/>
              </a:gs>
              <a:gs pos="50000">
                <a:srgbClr val="F6B686"/>
              </a:gs>
              <a:gs pos="100000">
                <a:srgbClr val="FFF5E3"/>
              </a:gs>
            </a:gsLst>
            <a:lin ang="2700000" scaled="1"/>
          </a:gradFill>
          <a:ln w="9525" algn="ctr">
            <a:noFill/>
            <a:round/>
            <a:headEnd/>
            <a:tailEnd/>
          </a:ln>
          <a:effectLst>
            <a:prstShdw prst="shdw17" dist="17961" dir="2700000">
              <a:srgbClr val="946D50"/>
            </a:prstShdw>
          </a:effectLst>
        </p:spPr>
        <p:txBody>
          <a:bodyPr wrap="none" lIns="83111" tIns="41555" rIns="83111" bIns="4155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8680" name="Line 105"/>
          <p:cNvSpPr>
            <a:spLocks noChangeShapeType="1"/>
          </p:cNvSpPr>
          <p:nvPr/>
        </p:nvSpPr>
        <p:spPr bwMode="auto">
          <a:xfrm>
            <a:off x="7169728" y="5025159"/>
            <a:ext cx="1047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83111" tIns="41555" rIns="83111" bIns="41555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8681" name="Line 139"/>
          <p:cNvSpPr>
            <a:spLocks noChangeShapeType="1"/>
          </p:cNvSpPr>
          <p:nvPr/>
        </p:nvSpPr>
        <p:spPr bwMode="auto">
          <a:xfrm>
            <a:off x="7169728" y="4980421"/>
            <a:ext cx="1047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83111" tIns="41555" rIns="83111" bIns="41555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8682" name="Line 140"/>
          <p:cNvSpPr>
            <a:spLocks noChangeShapeType="1"/>
          </p:cNvSpPr>
          <p:nvPr/>
        </p:nvSpPr>
        <p:spPr bwMode="auto">
          <a:xfrm>
            <a:off x="7169728" y="5071341"/>
            <a:ext cx="1047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83111" tIns="41555" rIns="83111" bIns="41555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8683" name="Line 141"/>
          <p:cNvSpPr>
            <a:spLocks noChangeShapeType="1"/>
          </p:cNvSpPr>
          <p:nvPr/>
        </p:nvSpPr>
        <p:spPr bwMode="auto">
          <a:xfrm>
            <a:off x="7169728" y="5117523"/>
            <a:ext cx="1047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83111" tIns="41555" rIns="83111" bIns="41555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8684" name="Line 99"/>
          <p:cNvSpPr>
            <a:spLocks noChangeShapeType="1"/>
          </p:cNvSpPr>
          <p:nvPr/>
        </p:nvSpPr>
        <p:spPr bwMode="auto">
          <a:xfrm>
            <a:off x="1196398" y="5036705"/>
            <a:ext cx="0" cy="40264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83111" tIns="41555" rIns="83111" bIns="41555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8685" name="Line 98"/>
          <p:cNvSpPr>
            <a:spLocks noChangeShapeType="1"/>
          </p:cNvSpPr>
          <p:nvPr/>
        </p:nvSpPr>
        <p:spPr bwMode="auto">
          <a:xfrm>
            <a:off x="969818" y="5038148"/>
            <a:ext cx="0" cy="40264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83111" tIns="41555" rIns="83111" bIns="41555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2" name="Group 144"/>
          <p:cNvGrpSpPr>
            <a:grpSpLocks/>
          </p:cNvGrpSpPr>
          <p:nvPr/>
        </p:nvGrpSpPr>
        <p:grpSpPr bwMode="auto">
          <a:xfrm>
            <a:off x="7241887" y="2974399"/>
            <a:ext cx="1047750" cy="135659"/>
            <a:chOff x="5104" y="3229"/>
            <a:chExt cx="640" cy="94"/>
          </a:xfrm>
        </p:grpSpPr>
        <p:sp>
          <p:nvSpPr>
            <p:cNvPr id="28728" name="Line 145"/>
            <p:cNvSpPr>
              <a:spLocks noChangeShapeType="1"/>
            </p:cNvSpPr>
            <p:nvPr/>
          </p:nvSpPr>
          <p:spPr bwMode="auto">
            <a:xfrm>
              <a:off x="5104" y="3260"/>
              <a:ext cx="6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b="1">
                <a:solidFill>
                  <a:srgbClr val="000000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28729" name="Line 146"/>
            <p:cNvSpPr>
              <a:spLocks noChangeShapeType="1"/>
            </p:cNvSpPr>
            <p:nvPr/>
          </p:nvSpPr>
          <p:spPr bwMode="auto">
            <a:xfrm>
              <a:off x="5104" y="3229"/>
              <a:ext cx="6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b="1">
                <a:solidFill>
                  <a:srgbClr val="000000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28730" name="Line 147"/>
            <p:cNvSpPr>
              <a:spLocks noChangeShapeType="1"/>
            </p:cNvSpPr>
            <p:nvPr/>
          </p:nvSpPr>
          <p:spPr bwMode="auto">
            <a:xfrm>
              <a:off x="5104" y="3291"/>
              <a:ext cx="6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b="1">
                <a:solidFill>
                  <a:srgbClr val="000000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28731" name="Line 148"/>
            <p:cNvSpPr>
              <a:spLocks noChangeShapeType="1"/>
            </p:cNvSpPr>
            <p:nvPr/>
          </p:nvSpPr>
          <p:spPr bwMode="auto">
            <a:xfrm>
              <a:off x="5104" y="3323"/>
              <a:ext cx="6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b="1">
                <a:solidFill>
                  <a:srgbClr val="000000"/>
                </a:solidFill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28687" name="Text Box 108"/>
          <p:cNvSpPr txBox="1">
            <a:spLocks noChangeArrowheads="1"/>
          </p:cNvSpPr>
          <p:nvPr/>
        </p:nvSpPr>
        <p:spPr bwMode="auto">
          <a:xfrm>
            <a:off x="7536296" y="3808558"/>
            <a:ext cx="424295" cy="239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533" tIns="46264" rIns="92533" bIns="46264"/>
          <a:lstStyle/>
          <a:p>
            <a:pPr algn="ctr" defTabSz="924987" fontAlgn="base"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4 E1</a:t>
            </a:r>
          </a:p>
        </p:txBody>
      </p:sp>
      <p:grpSp>
        <p:nvGrpSpPr>
          <p:cNvPr id="3" name="Group 142"/>
          <p:cNvGrpSpPr>
            <a:grpSpLocks/>
          </p:cNvGrpSpPr>
          <p:nvPr/>
        </p:nvGrpSpPr>
        <p:grpSpPr bwMode="auto">
          <a:xfrm>
            <a:off x="7241887" y="4001944"/>
            <a:ext cx="1047750" cy="135659"/>
            <a:chOff x="5104" y="3229"/>
            <a:chExt cx="640" cy="94"/>
          </a:xfrm>
        </p:grpSpPr>
        <p:sp>
          <p:nvSpPr>
            <p:cNvPr id="28724" name="Line 105"/>
            <p:cNvSpPr>
              <a:spLocks noChangeShapeType="1"/>
            </p:cNvSpPr>
            <p:nvPr/>
          </p:nvSpPr>
          <p:spPr bwMode="auto">
            <a:xfrm>
              <a:off x="5104" y="3260"/>
              <a:ext cx="6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b="1">
                <a:solidFill>
                  <a:srgbClr val="000000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28725" name="Line 139"/>
            <p:cNvSpPr>
              <a:spLocks noChangeShapeType="1"/>
            </p:cNvSpPr>
            <p:nvPr/>
          </p:nvSpPr>
          <p:spPr bwMode="auto">
            <a:xfrm>
              <a:off x="5104" y="3229"/>
              <a:ext cx="6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b="1">
                <a:solidFill>
                  <a:srgbClr val="000000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28726" name="Line 140"/>
            <p:cNvSpPr>
              <a:spLocks noChangeShapeType="1"/>
            </p:cNvSpPr>
            <p:nvPr/>
          </p:nvSpPr>
          <p:spPr bwMode="auto">
            <a:xfrm>
              <a:off x="5104" y="3291"/>
              <a:ext cx="6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b="1">
                <a:solidFill>
                  <a:srgbClr val="000000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28727" name="Line 141"/>
            <p:cNvSpPr>
              <a:spLocks noChangeShapeType="1"/>
            </p:cNvSpPr>
            <p:nvPr/>
          </p:nvSpPr>
          <p:spPr bwMode="auto">
            <a:xfrm>
              <a:off x="5104" y="3323"/>
              <a:ext cx="6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b="1">
                <a:solidFill>
                  <a:srgbClr val="000000"/>
                </a:solidFill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28689" name="Rectangle 1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PSTN Access over packet – QSC, Germany </a:t>
            </a:r>
          </a:p>
        </p:txBody>
      </p:sp>
      <p:sp>
        <p:nvSpPr>
          <p:cNvPr id="28690" name="Text Box 11"/>
          <p:cNvSpPr txBox="1">
            <a:spLocks noChangeArrowheads="1"/>
          </p:cNvSpPr>
          <p:nvPr/>
        </p:nvSpPr>
        <p:spPr bwMode="auto">
          <a:xfrm>
            <a:off x="2786785" y="3506932"/>
            <a:ext cx="939511" cy="26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533" tIns="46264" rIns="92533" bIns="46264"/>
          <a:lstStyle/>
          <a:p>
            <a:pPr algn="ctr" defTabSz="924987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Gmux-2000</a:t>
            </a:r>
          </a:p>
        </p:txBody>
      </p:sp>
      <p:sp>
        <p:nvSpPr>
          <p:cNvPr id="28691" name="Text Box 16"/>
          <p:cNvSpPr txBox="1">
            <a:spLocks noChangeArrowheads="1"/>
          </p:cNvSpPr>
          <p:nvPr/>
        </p:nvSpPr>
        <p:spPr bwMode="auto">
          <a:xfrm>
            <a:off x="834036" y="3961534"/>
            <a:ext cx="583045" cy="363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 defTabSz="924987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SDH</a:t>
            </a:r>
            <a:br>
              <a:rPr lang="en-US" sz="14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</a:br>
            <a:r>
              <a:rPr lang="en-US" sz="14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STM-16</a:t>
            </a:r>
            <a:endParaRPr lang="en-US" sz="1400" b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28692" name="Picture 17" descr="adm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3580" y="3825876"/>
            <a:ext cx="482023" cy="415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93" name="Text Box 19"/>
          <p:cNvSpPr txBox="1">
            <a:spLocks noChangeArrowheads="1"/>
          </p:cNvSpPr>
          <p:nvPr/>
        </p:nvSpPr>
        <p:spPr bwMode="auto">
          <a:xfrm>
            <a:off x="4758171" y="3847523"/>
            <a:ext cx="329045" cy="284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533" tIns="46264" rIns="92533" bIns="46264"/>
          <a:lstStyle/>
          <a:p>
            <a:pPr algn="ctr" defTabSz="924987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IP</a:t>
            </a:r>
          </a:p>
        </p:txBody>
      </p:sp>
      <p:sp>
        <p:nvSpPr>
          <p:cNvPr id="28694" name="Text Box 20"/>
          <p:cNvSpPr txBox="1">
            <a:spLocks noChangeArrowheads="1"/>
          </p:cNvSpPr>
          <p:nvPr/>
        </p:nvSpPr>
        <p:spPr bwMode="auto">
          <a:xfrm>
            <a:off x="6644409" y="2649682"/>
            <a:ext cx="808182" cy="271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533" tIns="46264" rIns="92533" bIns="46264"/>
          <a:lstStyle/>
          <a:p>
            <a:pPr algn="ctr" defTabSz="924987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IPmux-14</a:t>
            </a:r>
          </a:p>
        </p:txBody>
      </p:sp>
      <p:pic>
        <p:nvPicPr>
          <p:cNvPr id="28695" name="Picture 48" descr="rad6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6364" y="2874819"/>
            <a:ext cx="695614" cy="292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6" name="Picture 50" descr="rad21"/>
          <p:cNvPicPr preferRelativeResize="0"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1012" y="3736398"/>
            <a:ext cx="939511" cy="68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7" name="Picture 53" descr="pbx"/>
          <p:cNvPicPr preferRelativeResize="0"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33773" y="2775240"/>
            <a:ext cx="447386" cy="474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98" name="Text Box 54"/>
          <p:cNvSpPr txBox="1">
            <a:spLocks noChangeArrowheads="1"/>
          </p:cNvSpPr>
          <p:nvPr/>
        </p:nvSpPr>
        <p:spPr bwMode="auto">
          <a:xfrm>
            <a:off x="7910080" y="2433204"/>
            <a:ext cx="893329" cy="33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 defTabSz="924987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Remote</a:t>
            </a:r>
          </a:p>
          <a:p>
            <a:pPr algn="ctr" defTabSz="924987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 Voice Switch</a:t>
            </a:r>
          </a:p>
        </p:txBody>
      </p:sp>
      <p:sp>
        <p:nvSpPr>
          <p:cNvPr id="28699" name="Text Box 85"/>
          <p:cNvSpPr txBox="1">
            <a:spLocks noChangeArrowheads="1"/>
          </p:cNvSpPr>
          <p:nvPr/>
        </p:nvSpPr>
        <p:spPr bwMode="auto">
          <a:xfrm>
            <a:off x="3908136" y="3925455"/>
            <a:ext cx="232353" cy="13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 defTabSz="924987" fontAlgn="base"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GbE</a:t>
            </a:r>
          </a:p>
        </p:txBody>
      </p:sp>
      <p:sp>
        <p:nvSpPr>
          <p:cNvPr id="28700" name="Text Box 87"/>
          <p:cNvSpPr txBox="1">
            <a:spLocks noChangeArrowheads="1"/>
          </p:cNvSpPr>
          <p:nvPr/>
        </p:nvSpPr>
        <p:spPr bwMode="auto">
          <a:xfrm>
            <a:off x="2231160" y="3924012"/>
            <a:ext cx="349250" cy="13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 defTabSz="924987" fontAlgn="base"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STM-1</a:t>
            </a:r>
          </a:p>
        </p:txBody>
      </p:sp>
      <p:pic>
        <p:nvPicPr>
          <p:cNvPr id="28701" name="Picture 88" descr="adm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046" y="4649932"/>
            <a:ext cx="482023" cy="415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02" name="Picture 90" descr="pbx"/>
          <p:cNvPicPr preferRelativeResize="0"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6535" y="5407603"/>
            <a:ext cx="584488" cy="562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703" name="Text Box 100"/>
          <p:cNvSpPr txBox="1">
            <a:spLocks noChangeArrowheads="1"/>
          </p:cNvSpPr>
          <p:nvPr/>
        </p:nvSpPr>
        <p:spPr bwMode="auto">
          <a:xfrm>
            <a:off x="690500" y="5155046"/>
            <a:ext cx="226580" cy="13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 defTabSz="924987" fontAlgn="base"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E1’s</a:t>
            </a:r>
          </a:p>
        </p:txBody>
      </p:sp>
      <p:sp>
        <p:nvSpPr>
          <p:cNvPr id="28704" name="Text Box 101"/>
          <p:cNvSpPr txBox="1">
            <a:spLocks noChangeArrowheads="1"/>
          </p:cNvSpPr>
          <p:nvPr/>
        </p:nvSpPr>
        <p:spPr bwMode="auto">
          <a:xfrm>
            <a:off x="893330" y="5978318"/>
            <a:ext cx="373784" cy="168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 defTabSz="924987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PSTN</a:t>
            </a:r>
          </a:p>
        </p:txBody>
      </p:sp>
      <p:sp>
        <p:nvSpPr>
          <p:cNvPr id="28705" name="Line 102"/>
          <p:cNvSpPr>
            <a:spLocks noChangeShapeType="1"/>
          </p:cNvSpPr>
          <p:nvPr/>
        </p:nvSpPr>
        <p:spPr bwMode="auto">
          <a:xfrm>
            <a:off x="977034" y="5240194"/>
            <a:ext cx="219364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83111" tIns="41555" rIns="83111" bIns="41555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8706" name="Text Box 106"/>
          <p:cNvSpPr txBox="1">
            <a:spLocks noChangeArrowheads="1"/>
          </p:cNvSpPr>
          <p:nvPr/>
        </p:nvSpPr>
        <p:spPr bwMode="auto">
          <a:xfrm>
            <a:off x="6644409" y="3675784"/>
            <a:ext cx="808182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533" tIns="46264" rIns="92533" bIns="46264"/>
          <a:lstStyle/>
          <a:p>
            <a:pPr algn="ctr" defTabSz="924987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IPmux-14</a:t>
            </a:r>
          </a:p>
        </p:txBody>
      </p:sp>
      <p:pic>
        <p:nvPicPr>
          <p:cNvPr id="28707" name="Picture 107" descr="rad6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6364" y="3900921"/>
            <a:ext cx="694171" cy="292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08" name="Picture 109" descr="pbx"/>
          <p:cNvPicPr preferRelativeResize="0"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33773" y="3802785"/>
            <a:ext cx="447386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709" name="Text Box 110"/>
          <p:cNvSpPr txBox="1">
            <a:spLocks noChangeArrowheads="1"/>
          </p:cNvSpPr>
          <p:nvPr/>
        </p:nvSpPr>
        <p:spPr bwMode="auto">
          <a:xfrm>
            <a:off x="7910080" y="3463636"/>
            <a:ext cx="893329" cy="33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 defTabSz="924987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Remote</a:t>
            </a:r>
          </a:p>
          <a:p>
            <a:pPr algn="ctr" defTabSz="924987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 Voice Switch</a:t>
            </a:r>
          </a:p>
        </p:txBody>
      </p:sp>
      <p:sp>
        <p:nvSpPr>
          <p:cNvPr id="28710" name="Text Box 112"/>
          <p:cNvSpPr txBox="1">
            <a:spLocks noChangeArrowheads="1"/>
          </p:cNvSpPr>
          <p:nvPr/>
        </p:nvSpPr>
        <p:spPr bwMode="auto">
          <a:xfrm>
            <a:off x="6644409" y="4677353"/>
            <a:ext cx="808182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533" tIns="46264" rIns="92533" bIns="46264"/>
          <a:lstStyle/>
          <a:p>
            <a:pPr algn="ctr" defTabSz="924987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IPmux-14</a:t>
            </a:r>
          </a:p>
        </p:txBody>
      </p:sp>
      <p:pic>
        <p:nvPicPr>
          <p:cNvPr id="28711" name="Picture 113" descr="rad6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6364" y="4903932"/>
            <a:ext cx="695614" cy="291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712" name="Text Box 114"/>
          <p:cNvSpPr txBox="1">
            <a:spLocks noChangeArrowheads="1"/>
          </p:cNvSpPr>
          <p:nvPr/>
        </p:nvSpPr>
        <p:spPr bwMode="auto">
          <a:xfrm>
            <a:off x="7536296" y="4787035"/>
            <a:ext cx="424295" cy="239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533" tIns="46264" rIns="92533" bIns="46264"/>
          <a:lstStyle/>
          <a:p>
            <a:pPr algn="ctr" defTabSz="924987" fontAlgn="base"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4 E1</a:t>
            </a:r>
          </a:p>
        </p:txBody>
      </p:sp>
      <p:pic>
        <p:nvPicPr>
          <p:cNvPr id="28713" name="Picture 115" descr="pbx"/>
          <p:cNvPicPr preferRelativeResize="0"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33773" y="4804353"/>
            <a:ext cx="447386" cy="474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714" name="Text Box 116"/>
          <p:cNvSpPr txBox="1">
            <a:spLocks noChangeArrowheads="1"/>
          </p:cNvSpPr>
          <p:nvPr/>
        </p:nvSpPr>
        <p:spPr bwMode="auto">
          <a:xfrm>
            <a:off x="7910080" y="4463762"/>
            <a:ext cx="893329" cy="336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 defTabSz="924987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Remote</a:t>
            </a:r>
          </a:p>
          <a:p>
            <a:pPr algn="ctr" defTabSz="924987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 Voice Switch</a:t>
            </a:r>
          </a:p>
        </p:txBody>
      </p:sp>
      <p:sp>
        <p:nvSpPr>
          <p:cNvPr id="28715" name="Text Box 118"/>
          <p:cNvSpPr txBox="1">
            <a:spLocks noChangeArrowheads="1"/>
          </p:cNvSpPr>
          <p:nvPr/>
        </p:nvSpPr>
        <p:spPr bwMode="auto">
          <a:xfrm>
            <a:off x="6205682" y="2916671"/>
            <a:ext cx="148648" cy="13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 defTabSz="924987" fontAlgn="base"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FE</a:t>
            </a:r>
          </a:p>
        </p:txBody>
      </p:sp>
      <p:sp>
        <p:nvSpPr>
          <p:cNvPr id="28716" name="Text Box 121"/>
          <p:cNvSpPr txBox="1">
            <a:spLocks noChangeArrowheads="1"/>
          </p:cNvSpPr>
          <p:nvPr/>
        </p:nvSpPr>
        <p:spPr bwMode="auto">
          <a:xfrm>
            <a:off x="6207126" y="3915353"/>
            <a:ext cx="148647" cy="13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 defTabSz="924987" fontAlgn="base"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FE</a:t>
            </a:r>
          </a:p>
        </p:txBody>
      </p:sp>
      <p:sp>
        <p:nvSpPr>
          <p:cNvPr id="28717" name="Text Box 122"/>
          <p:cNvSpPr txBox="1">
            <a:spLocks noChangeArrowheads="1"/>
          </p:cNvSpPr>
          <p:nvPr/>
        </p:nvSpPr>
        <p:spPr bwMode="auto">
          <a:xfrm>
            <a:off x="6207126" y="4929909"/>
            <a:ext cx="148647" cy="13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 defTabSz="924987" fontAlgn="base"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FE</a:t>
            </a:r>
          </a:p>
        </p:txBody>
      </p:sp>
      <p:sp>
        <p:nvSpPr>
          <p:cNvPr id="28718" name="Text Box 143"/>
          <p:cNvSpPr txBox="1">
            <a:spLocks noChangeArrowheads="1"/>
          </p:cNvSpPr>
          <p:nvPr/>
        </p:nvSpPr>
        <p:spPr bwMode="auto">
          <a:xfrm>
            <a:off x="7536296" y="2781012"/>
            <a:ext cx="424295" cy="232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533" tIns="46264" rIns="92533" bIns="46264"/>
          <a:lstStyle/>
          <a:p>
            <a:pPr algn="ctr" defTabSz="924987" fontAlgn="base"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4 E1</a:t>
            </a:r>
          </a:p>
        </p:txBody>
      </p:sp>
      <p:sp>
        <p:nvSpPr>
          <p:cNvPr id="28719" name="Rectangle 14"/>
          <p:cNvSpPr>
            <a:spLocks noChangeArrowheads="1"/>
          </p:cNvSpPr>
          <p:nvPr/>
        </p:nvSpPr>
        <p:spPr bwMode="auto">
          <a:xfrm>
            <a:off x="1627412" y="3607296"/>
            <a:ext cx="505114" cy="26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533" tIns="46264" rIns="92533" bIns="46264"/>
          <a:lstStyle/>
          <a:p>
            <a:pPr algn="ctr" defTabSz="924987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ADM</a:t>
            </a:r>
          </a:p>
        </p:txBody>
      </p:sp>
      <p:sp>
        <p:nvSpPr>
          <p:cNvPr id="28720" name="Rectangle 151"/>
          <p:cNvSpPr>
            <a:spLocks noChangeArrowheads="1"/>
          </p:cNvSpPr>
          <p:nvPr/>
        </p:nvSpPr>
        <p:spPr bwMode="auto">
          <a:xfrm>
            <a:off x="838489" y="4427682"/>
            <a:ext cx="505114" cy="26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533" tIns="46264" rIns="92533" bIns="46264"/>
          <a:lstStyle/>
          <a:p>
            <a:pPr algn="ctr" defTabSz="924987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ADM</a:t>
            </a: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67422" y="5443682"/>
            <a:ext cx="1272886" cy="545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60" name="Rectangle 59"/>
          <p:cNvSpPr/>
          <p:nvPr/>
        </p:nvSpPr>
        <p:spPr>
          <a:xfrm>
            <a:off x="415636" y="1207463"/>
            <a:ext cx="4003964" cy="1411432"/>
          </a:xfrm>
          <a:prstGeom prst="rect">
            <a:avLst/>
          </a:prstGeom>
        </p:spPr>
        <p:txBody>
          <a:bodyPr lIns="83111" tIns="41555" rIns="83111" bIns="41555"/>
          <a:lstStyle/>
          <a:p>
            <a:pPr marL="62045" indent="-62045" defTabSz="1121129" eaLnBrk="0" fontAlgn="base" hangingPunct="0">
              <a:lnSpc>
                <a:spcPct val="110000"/>
              </a:lnSpc>
              <a:spcAft>
                <a:spcPct val="0"/>
              </a:spcAft>
              <a:defRPr/>
            </a:pPr>
            <a:r>
              <a:rPr lang="en-US" altLang="zh-CN" sz="1400" u="sng" dirty="0">
                <a:solidFill>
                  <a:srgbClr val="0000FF"/>
                </a:solidFill>
                <a:latin typeface="+mj-lt"/>
                <a:cs typeface="Arial" pitchFamily="34" charset="0"/>
              </a:rPr>
              <a:t>Customer Benefits:</a:t>
            </a:r>
          </a:p>
          <a:p>
            <a:pPr fontAlgn="base">
              <a:lnSpc>
                <a:spcPct val="110000"/>
              </a:lnSpc>
              <a:spcBef>
                <a:spcPts val="273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400" b="0" dirty="0">
                <a:solidFill>
                  <a:srgbClr val="000000"/>
                </a:solidFill>
                <a:latin typeface="+mj-lt"/>
                <a:cs typeface="Arial" pitchFamily="34" charset="0"/>
              </a:rPr>
              <a:t> </a:t>
            </a:r>
            <a:r>
              <a:rPr lang="en-US" sz="1400" b="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Cost-efficient </a:t>
            </a:r>
            <a:r>
              <a:rPr lang="en-US" sz="1400" b="0" dirty="0">
                <a:solidFill>
                  <a:srgbClr val="000000"/>
                </a:solidFill>
                <a:latin typeface="+mj-lt"/>
                <a:cs typeface="Arial" pitchFamily="34" charset="0"/>
              </a:rPr>
              <a:t>backhaul over PSN </a:t>
            </a:r>
          </a:p>
          <a:p>
            <a:pPr marL="0" lvl="1" fontAlgn="base">
              <a:lnSpc>
                <a:spcPct val="110000"/>
              </a:lnSpc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400" b="0" dirty="0">
                <a:solidFill>
                  <a:srgbClr val="000000"/>
                </a:solidFill>
                <a:latin typeface="+mj-lt"/>
                <a:cs typeface="Arial" pitchFamily="34" charset="0"/>
              </a:rPr>
              <a:t> Replacing expensive leased STM-1 link</a:t>
            </a:r>
          </a:p>
          <a:p>
            <a:pPr fontAlgn="base">
              <a:lnSpc>
                <a:spcPct val="110000"/>
              </a:lnSpc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400" b="0" dirty="0">
                <a:solidFill>
                  <a:srgbClr val="000000"/>
                </a:solidFill>
                <a:latin typeface="+mj-lt"/>
                <a:cs typeface="Arial" pitchFamily="34" charset="0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+mj-lt"/>
                <a:cs typeface="Arial" pitchFamily="34" charset="0"/>
              </a:rPr>
              <a:t>OpEx</a:t>
            </a:r>
            <a:r>
              <a:rPr lang="en-US" sz="1400" b="0" dirty="0">
                <a:solidFill>
                  <a:srgbClr val="000000"/>
                </a:solidFill>
                <a:latin typeface="+mj-lt"/>
                <a:cs typeface="Arial" pitchFamily="34" charset="0"/>
              </a:rPr>
              <a:t> reduction </a:t>
            </a:r>
          </a:p>
          <a:p>
            <a:pPr marL="0" lvl="1" fontAlgn="base">
              <a:lnSpc>
                <a:spcPct val="110000"/>
              </a:lnSpc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400" b="0" dirty="0">
                <a:solidFill>
                  <a:srgbClr val="000000"/>
                </a:solidFill>
                <a:latin typeface="+mj-lt"/>
                <a:cs typeface="Arial" pitchFamily="34" charset="0"/>
              </a:rPr>
              <a:t> No local maintenance team </a:t>
            </a:r>
            <a:r>
              <a:rPr lang="en-US" sz="1400" b="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for </a:t>
            </a:r>
            <a:r>
              <a:rPr lang="en-US" sz="1400" b="0" dirty="0">
                <a:solidFill>
                  <a:srgbClr val="000000"/>
                </a:solidFill>
                <a:latin typeface="+mj-lt"/>
                <a:cs typeface="Arial" pitchFamily="34" charset="0"/>
              </a:rPr>
              <a:t>remote PABX</a:t>
            </a:r>
          </a:p>
          <a:p>
            <a:pPr fontAlgn="base">
              <a:lnSpc>
                <a:spcPct val="110000"/>
              </a:lnSpc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400" b="0" dirty="0">
                <a:solidFill>
                  <a:srgbClr val="000000"/>
                </a:solidFill>
                <a:latin typeface="+mj-lt"/>
                <a:cs typeface="Arial" pitchFamily="34" charset="0"/>
              </a:rPr>
              <a:t> Enables competitive long distance phone service  </a:t>
            </a:r>
          </a:p>
        </p:txBody>
      </p:sp>
      <p:sp>
        <p:nvSpPr>
          <p:cNvPr id="12340" name="Rectangle 54"/>
          <p:cNvSpPr>
            <a:spLocks noChangeArrowheads="1"/>
          </p:cNvSpPr>
          <p:nvPr/>
        </p:nvSpPr>
        <p:spPr bwMode="auto">
          <a:xfrm>
            <a:off x="4706216" y="1223339"/>
            <a:ext cx="3588698" cy="764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3111" tIns="41555" rIns="83111" bIns="41555"/>
          <a:lstStyle/>
          <a:p>
            <a:pPr defTabSz="914795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u="sng" dirty="0">
                <a:solidFill>
                  <a:srgbClr val="0000FF"/>
                </a:solidFill>
                <a:latin typeface="+mj-lt"/>
                <a:cs typeface="Arial" pitchFamily="34" charset="0"/>
              </a:rPr>
              <a:t>RAD Advantages</a:t>
            </a:r>
            <a:r>
              <a:rPr lang="en-US" sz="1400" dirty="0">
                <a:solidFill>
                  <a:srgbClr val="0000FF"/>
                </a:solidFill>
                <a:latin typeface="+mj-lt"/>
                <a:cs typeface="Arial" pitchFamily="34" charset="0"/>
              </a:rPr>
              <a:t>:</a:t>
            </a:r>
            <a:endParaRPr lang="en-US" sz="1400" dirty="0">
              <a:solidFill>
                <a:srgbClr val="000000"/>
              </a:solidFill>
              <a:latin typeface="+mj-lt"/>
              <a:cs typeface="Arial" pitchFamily="34" charset="0"/>
            </a:endParaRPr>
          </a:p>
          <a:p>
            <a:pPr defTabSz="914795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400" b="0" dirty="0">
                <a:solidFill>
                  <a:srgbClr val="000000"/>
                </a:solidFill>
                <a:latin typeface="+mj-lt"/>
                <a:cs typeface="Arial" pitchFamily="34" charset="0"/>
              </a:rPr>
              <a:t> Proven experience in TDM </a:t>
            </a:r>
            <a:r>
              <a:rPr lang="en-US" sz="1400" b="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PWE deployments</a:t>
            </a:r>
            <a:endParaRPr lang="en-US" sz="1400" b="0" dirty="0">
              <a:solidFill>
                <a:srgbClr val="000000"/>
              </a:soli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 American Cable MSO Mobile Backhaul Application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56273" y="1244202"/>
            <a:ext cx="7124700" cy="1588257"/>
          </a:xfrm>
        </p:spPr>
        <p:txBody>
          <a:bodyPr/>
          <a:lstStyle/>
          <a:p>
            <a:pPr>
              <a:buNone/>
            </a:pPr>
            <a:r>
              <a:rPr lang="en-US" sz="1600" b="1" dirty="0" smtClean="0">
                <a:solidFill>
                  <a:srgbClr val="0000FF"/>
                </a:solidFill>
              </a:rPr>
              <a:t>Benefits</a:t>
            </a:r>
          </a:p>
          <a:p>
            <a:r>
              <a:rPr lang="en-US" sz="1600" dirty="0" smtClean="0"/>
              <a:t>Multiple mobile operators per tower, each adaptively timed from own source</a:t>
            </a:r>
          </a:p>
          <a:p>
            <a:r>
              <a:rPr lang="en-US" sz="1600" dirty="0" smtClean="0"/>
              <a:t>Network reliability and redundancy with sub 50ms failover</a:t>
            </a:r>
          </a:p>
          <a:p>
            <a:r>
              <a:rPr lang="en-US" sz="1600" dirty="0" smtClean="0"/>
              <a:t>“Important considerations were T1 density, Ethernet switching, fiber interfaces and reliable long term partner,” Major Cable MSO</a:t>
            </a:r>
          </a:p>
          <a:p>
            <a:endParaRPr lang="en-US" sz="1600" dirty="0"/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2555078" y="3037117"/>
            <a:ext cx="4476403" cy="3556261"/>
          </a:xfrm>
          <a:prstGeom prst="roundRect">
            <a:avLst>
              <a:gd name="adj" fmla="val 7719"/>
            </a:avLst>
          </a:prstGeom>
          <a:gradFill rotWithShape="1">
            <a:gsLst>
              <a:gs pos="0">
                <a:schemeClr val="bg1"/>
              </a:gs>
              <a:gs pos="100000">
                <a:srgbClr val="B7D9E5"/>
              </a:gs>
            </a:gsLst>
            <a:lin ang="5400000" scaled="1"/>
          </a:gradFill>
          <a:ln w="12700">
            <a:solidFill>
              <a:srgbClr val="84BDD6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4039217" y="3059652"/>
            <a:ext cx="1508125" cy="2756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3055" tIns="41529" rIns="83055" bIns="41529"/>
          <a:lstStyle/>
          <a:p>
            <a:pPr algn="ctr" fontAlgn="base">
              <a:spcAft>
                <a:spcPct val="0"/>
              </a:spcAft>
            </a:pPr>
            <a:r>
              <a:rPr lang="en-US" sz="13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Transport Provider</a:t>
            </a:r>
          </a:p>
        </p:txBody>
      </p:sp>
      <p:sp>
        <p:nvSpPr>
          <p:cNvPr id="6" name="Line 38"/>
          <p:cNvSpPr>
            <a:spLocks noChangeShapeType="1"/>
          </p:cNvSpPr>
          <p:nvPr/>
        </p:nvSpPr>
        <p:spPr bwMode="auto">
          <a:xfrm flipH="1">
            <a:off x="6279278" y="5191186"/>
            <a:ext cx="0" cy="61722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83111" tIns="41555" rIns="83111" bIns="41555"/>
          <a:lstStyle/>
          <a:p>
            <a:pPr algn="ctr" fontAlgn="base"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" name="Rectangle 39"/>
          <p:cNvSpPr>
            <a:spLocks noChangeArrowheads="1"/>
          </p:cNvSpPr>
          <p:nvPr/>
        </p:nvSpPr>
        <p:spPr bwMode="auto">
          <a:xfrm>
            <a:off x="7060608" y="5649125"/>
            <a:ext cx="1688523" cy="8038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3111" tIns="41555" rIns="83111" bIns="41555"/>
          <a:lstStyle/>
          <a:p>
            <a:pPr algn="ctr" eaLnBrk="0" fontAlgn="base" hangingPunct="0">
              <a:spcAft>
                <a:spcPct val="0"/>
              </a:spcAft>
            </a:pPr>
            <a:r>
              <a:rPr lang="en-US" sz="13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Multiple Towers</a:t>
            </a:r>
          </a:p>
          <a:p>
            <a:pPr algn="ctr" eaLnBrk="0" fontAlgn="base" hangingPunct="0">
              <a:spcAft>
                <a:spcPct val="0"/>
              </a:spcAft>
            </a:pPr>
            <a:r>
              <a:rPr lang="en-US" sz="13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Multiple Operators Per Tower</a:t>
            </a:r>
          </a:p>
        </p:txBody>
      </p:sp>
      <p:sp>
        <p:nvSpPr>
          <p:cNvPr id="8" name="Rectangle 40"/>
          <p:cNvSpPr>
            <a:spLocks noChangeArrowheads="1"/>
          </p:cNvSpPr>
          <p:nvPr/>
        </p:nvSpPr>
        <p:spPr bwMode="auto">
          <a:xfrm>
            <a:off x="5216305" y="6025276"/>
            <a:ext cx="484909" cy="261216"/>
          </a:xfrm>
          <a:prstGeom prst="rect">
            <a:avLst/>
          </a:prstGeom>
          <a:noFill/>
          <a:ln w="76200" cap="rnd">
            <a:noFill/>
            <a:prstDash val="sysDot"/>
            <a:miter lim="800000"/>
            <a:headEnd/>
            <a:tailEnd/>
          </a:ln>
        </p:spPr>
        <p:txBody>
          <a:bodyPr wrap="none" lIns="83111" tIns="41555" rIns="83111" bIns="41555" anchor="ctr"/>
          <a:lstStyle/>
          <a:p>
            <a:pPr algn="ctr" eaLnBrk="0" fontAlgn="base" hangingPunct="0"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Fiber</a:t>
            </a:r>
          </a:p>
        </p:txBody>
      </p:sp>
      <p:sp>
        <p:nvSpPr>
          <p:cNvPr id="9" name="Freeform 65"/>
          <p:cNvSpPr>
            <a:spLocks/>
          </p:cNvSpPr>
          <p:nvPr/>
        </p:nvSpPr>
        <p:spPr bwMode="auto">
          <a:xfrm>
            <a:off x="5686719" y="5732152"/>
            <a:ext cx="1180523" cy="793439"/>
          </a:xfrm>
          <a:custGeom>
            <a:avLst/>
            <a:gdLst>
              <a:gd name="T0" fmla="*/ 0 w 3221"/>
              <a:gd name="T1" fmla="*/ 0 h 802"/>
              <a:gd name="T2" fmla="*/ 0 w 3221"/>
              <a:gd name="T3" fmla="*/ 0 h 802"/>
              <a:gd name="T4" fmla="*/ 0 w 3221"/>
              <a:gd name="T5" fmla="*/ 0 h 802"/>
              <a:gd name="T6" fmla="*/ 0 w 3221"/>
              <a:gd name="T7" fmla="*/ 0 h 802"/>
              <a:gd name="T8" fmla="*/ 0 w 3221"/>
              <a:gd name="T9" fmla="*/ 0 h 802"/>
              <a:gd name="T10" fmla="*/ 0 w 3221"/>
              <a:gd name="T11" fmla="*/ 0 h 802"/>
              <a:gd name="T12" fmla="*/ 0 w 3221"/>
              <a:gd name="T13" fmla="*/ 0 h 80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221"/>
              <a:gd name="T22" fmla="*/ 0 h 802"/>
              <a:gd name="T23" fmla="*/ 3221 w 3221"/>
              <a:gd name="T24" fmla="*/ 802 h 80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221" h="802">
                <a:moveTo>
                  <a:pt x="806" y="0"/>
                </a:moveTo>
                <a:lnTo>
                  <a:pt x="0" y="399"/>
                </a:lnTo>
                <a:lnTo>
                  <a:pt x="806" y="802"/>
                </a:lnTo>
                <a:lnTo>
                  <a:pt x="2415" y="802"/>
                </a:lnTo>
                <a:lnTo>
                  <a:pt x="3221" y="399"/>
                </a:lnTo>
                <a:lnTo>
                  <a:pt x="2415" y="0"/>
                </a:lnTo>
                <a:lnTo>
                  <a:pt x="806" y="0"/>
                </a:lnTo>
                <a:close/>
              </a:path>
            </a:pathLst>
          </a:custGeom>
          <a:gradFill rotWithShape="1">
            <a:gsLst>
              <a:gs pos="0">
                <a:srgbClr val="F6B686"/>
              </a:gs>
              <a:gs pos="100000">
                <a:srgbClr val="FFF5E3"/>
              </a:gs>
            </a:gsLst>
            <a:lin ang="18900000" scaled="1"/>
          </a:gradFill>
          <a:ln w="9525" algn="ctr">
            <a:solidFill>
              <a:srgbClr val="F4A97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0" name="Rectangle 66"/>
          <p:cNvSpPr>
            <a:spLocks noChangeArrowheads="1"/>
          </p:cNvSpPr>
          <p:nvPr/>
        </p:nvSpPr>
        <p:spPr bwMode="auto">
          <a:xfrm>
            <a:off x="5889899" y="6264596"/>
            <a:ext cx="662421" cy="228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46" tIns="44429" rIns="90446" bIns="44429"/>
          <a:lstStyle/>
          <a:p>
            <a:pPr algn="ctr" fontAlgn="base">
              <a:spcAft>
                <a:spcPct val="0"/>
              </a:spcAft>
            </a:pPr>
            <a:r>
              <a:rPr lang="en-US" sz="10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IPmux-16</a:t>
            </a:r>
          </a:p>
        </p:txBody>
      </p:sp>
      <p:grpSp>
        <p:nvGrpSpPr>
          <p:cNvPr id="11" name="Group 67"/>
          <p:cNvGrpSpPr>
            <a:grpSpLocks/>
          </p:cNvGrpSpPr>
          <p:nvPr/>
        </p:nvGrpSpPr>
        <p:grpSpPr bwMode="auto">
          <a:xfrm>
            <a:off x="5942667" y="5849266"/>
            <a:ext cx="298308" cy="232369"/>
            <a:chOff x="4415" y="1690"/>
            <a:chExt cx="102" cy="317"/>
          </a:xfrm>
        </p:grpSpPr>
        <p:sp>
          <p:nvSpPr>
            <p:cNvPr id="12" name="Line 68"/>
            <p:cNvSpPr>
              <a:spLocks noChangeShapeType="1"/>
            </p:cNvSpPr>
            <p:nvPr/>
          </p:nvSpPr>
          <p:spPr bwMode="auto">
            <a:xfrm flipV="1">
              <a:off x="4465" y="1758"/>
              <a:ext cx="0" cy="24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Aft>
                  <a:spcPct val="0"/>
                </a:spcAft>
              </a:pPr>
              <a:endParaRPr lang="en-US" sz="2400" b="1">
                <a:ln w="12700">
                  <a:solidFill>
                    <a:sysClr val="windowText" lastClr="000000"/>
                  </a:solidFill>
                </a:ln>
                <a:solidFill>
                  <a:srgbClr val="000000"/>
                </a:solidFill>
                <a:latin typeface="+mj-lt"/>
                <a:cs typeface="Times New Roman" pitchFamily="18" charset="0"/>
              </a:endParaRPr>
            </a:p>
          </p:txBody>
        </p:sp>
        <p:grpSp>
          <p:nvGrpSpPr>
            <p:cNvPr id="13" name="Group 69"/>
            <p:cNvGrpSpPr>
              <a:grpSpLocks/>
            </p:cNvGrpSpPr>
            <p:nvPr/>
          </p:nvGrpSpPr>
          <p:grpSpPr bwMode="auto">
            <a:xfrm>
              <a:off x="4415" y="1690"/>
              <a:ext cx="102" cy="116"/>
              <a:chOff x="2083" y="424"/>
              <a:chExt cx="386" cy="116"/>
            </a:xfrm>
          </p:grpSpPr>
          <p:sp>
            <p:nvSpPr>
              <p:cNvPr id="14" name="Line 70"/>
              <p:cNvSpPr>
                <a:spLocks noChangeShapeType="1"/>
              </p:cNvSpPr>
              <p:nvPr/>
            </p:nvSpPr>
            <p:spPr bwMode="auto">
              <a:xfrm>
                <a:off x="2083" y="484"/>
                <a:ext cx="38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Aft>
                    <a:spcPct val="0"/>
                  </a:spcAft>
                </a:pPr>
                <a:endParaRPr lang="en-US" sz="2400" b="1">
                  <a:ln w="12700">
                    <a:solidFill>
                      <a:sysClr val="windowText" lastClr="000000"/>
                    </a:solidFill>
                  </a:ln>
                  <a:solidFill>
                    <a:srgbClr val="000000"/>
                  </a:solidFill>
                  <a:latin typeface="+mj-lt"/>
                  <a:cs typeface="Times New Roman" pitchFamily="18" charset="0"/>
                </a:endParaRPr>
              </a:p>
            </p:txBody>
          </p:sp>
          <p:sp>
            <p:nvSpPr>
              <p:cNvPr id="15" name="Line 71"/>
              <p:cNvSpPr>
                <a:spLocks noChangeShapeType="1"/>
              </p:cNvSpPr>
              <p:nvPr/>
            </p:nvSpPr>
            <p:spPr bwMode="auto">
              <a:xfrm flipV="1">
                <a:off x="2199" y="424"/>
                <a:ext cx="0" cy="5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Aft>
                    <a:spcPct val="0"/>
                  </a:spcAft>
                </a:pPr>
                <a:endParaRPr lang="en-US" sz="2400" b="1">
                  <a:ln w="12700">
                    <a:solidFill>
                      <a:sysClr val="windowText" lastClr="000000"/>
                    </a:solidFill>
                  </a:ln>
                  <a:solidFill>
                    <a:srgbClr val="000000"/>
                  </a:solidFill>
                  <a:latin typeface="+mj-lt"/>
                  <a:cs typeface="Times New Roman" pitchFamily="18" charset="0"/>
                </a:endParaRPr>
              </a:p>
            </p:txBody>
          </p:sp>
          <p:sp>
            <p:nvSpPr>
              <p:cNvPr id="16" name="Line 72"/>
              <p:cNvSpPr>
                <a:spLocks noChangeShapeType="1"/>
              </p:cNvSpPr>
              <p:nvPr/>
            </p:nvSpPr>
            <p:spPr bwMode="auto">
              <a:xfrm flipV="1">
                <a:off x="2359" y="424"/>
                <a:ext cx="0" cy="5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Aft>
                    <a:spcPct val="0"/>
                  </a:spcAft>
                </a:pPr>
                <a:endParaRPr lang="en-US" sz="2400" b="1">
                  <a:ln w="12700">
                    <a:solidFill>
                      <a:sysClr val="windowText" lastClr="000000"/>
                    </a:solidFill>
                  </a:ln>
                  <a:solidFill>
                    <a:srgbClr val="000000"/>
                  </a:solidFill>
                  <a:latin typeface="+mj-lt"/>
                  <a:cs typeface="Times New Roman" pitchFamily="18" charset="0"/>
                </a:endParaRPr>
              </a:p>
            </p:txBody>
          </p:sp>
          <p:sp>
            <p:nvSpPr>
              <p:cNvPr id="17" name="Line 73"/>
              <p:cNvSpPr>
                <a:spLocks noChangeShapeType="1"/>
              </p:cNvSpPr>
              <p:nvPr/>
            </p:nvSpPr>
            <p:spPr bwMode="auto">
              <a:xfrm flipV="1">
                <a:off x="2437" y="482"/>
                <a:ext cx="0" cy="5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Aft>
                    <a:spcPct val="0"/>
                  </a:spcAft>
                </a:pPr>
                <a:endParaRPr lang="en-US" sz="2400" b="1">
                  <a:ln w="12700">
                    <a:solidFill>
                      <a:sysClr val="windowText" lastClr="000000"/>
                    </a:solidFill>
                  </a:ln>
                  <a:solidFill>
                    <a:srgbClr val="000000"/>
                  </a:solidFill>
                  <a:latin typeface="+mj-lt"/>
                  <a:cs typeface="Times New Roman" pitchFamily="18" charset="0"/>
                </a:endParaRPr>
              </a:p>
            </p:txBody>
          </p:sp>
          <p:sp>
            <p:nvSpPr>
              <p:cNvPr id="18" name="Line 74"/>
              <p:cNvSpPr>
                <a:spLocks noChangeShapeType="1"/>
              </p:cNvSpPr>
              <p:nvPr/>
            </p:nvSpPr>
            <p:spPr bwMode="auto">
              <a:xfrm flipV="1">
                <a:off x="2125" y="482"/>
                <a:ext cx="0" cy="5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Aft>
                    <a:spcPct val="0"/>
                  </a:spcAft>
                </a:pPr>
                <a:endParaRPr lang="en-US" sz="2400" b="1">
                  <a:ln w="12700">
                    <a:solidFill>
                      <a:sysClr val="windowText" lastClr="000000"/>
                    </a:solidFill>
                  </a:ln>
                  <a:solidFill>
                    <a:srgbClr val="000000"/>
                  </a:solidFill>
                  <a:latin typeface="+mj-lt"/>
                  <a:cs typeface="Times New Roman" pitchFamily="18" charset="0"/>
                </a:endParaRPr>
              </a:p>
            </p:txBody>
          </p:sp>
        </p:grpSp>
      </p:grpSp>
      <p:sp>
        <p:nvSpPr>
          <p:cNvPr id="19" name="Rectangle 75"/>
          <p:cNvSpPr>
            <a:spLocks noChangeArrowheads="1"/>
          </p:cNvSpPr>
          <p:nvPr/>
        </p:nvSpPr>
        <p:spPr bwMode="auto">
          <a:xfrm>
            <a:off x="6223150" y="5746721"/>
            <a:ext cx="174625" cy="134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fontAlgn="base">
              <a:spcAft>
                <a:spcPct val="0"/>
              </a:spcAft>
            </a:pPr>
            <a:r>
              <a:rPr lang="en-US" sz="8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T1s</a:t>
            </a:r>
          </a:p>
        </p:txBody>
      </p:sp>
      <p:sp>
        <p:nvSpPr>
          <p:cNvPr id="20" name="Freeform 76"/>
          <p:cNvSpPr>
            <a:spLocks/>
          </p:cNvSpPr>
          <p:nvPr/>
        </p:nvSpPr>
        <p:spPr bwMode="auto">
          <a:xfrm>
            <a:off x="6337595" y="5927430"/>
            <a:ext cx="177511" cy="166701"/>
          </a:xfrm>
          <a:custGeom>
            <a:avLst/>
            <a:gdLst>
              <a:gd name="T0" fmla="*/ 0 w 198"/>
              <a:gd name="T1" fmla="*/ 1 h 162"/>
              <a:gd name="T2" fmla="*/ 0 w 198"/>
              <a:gd name="T3" fmla="*/ 0 h 162"/>
              <a:gd name="T4" fmla="*/ 1 w 198"/>
              <a:gd name="T5" fmla="*/ 0 h 162"/>
              <a:gd name="T6" fmla="*/ 0 60000 65536"/>
              <a:gd name="T7" fmla="*/ 0 60000 65536"/>
              <a:gd name="T8" fmla="*/ 0 60000 65536"/>
              <a:gd name="T9" fmla="*/ 0 w 198"/>
              <a:gd name="T10" fmla="*/ 0 h 162"/>
              <a:gd name="T11" fmla="*/ 198 w 198"/>
              <a:gd name="T12" fmla="*/ 162 h 1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8" h="162">
                <a:moveTo>
                  <a:pt x="0" y="162"/>
                </a:moveTo>
                <a:lnTo>
                  <a:pt x="0" y="0"/>
                </a:lnTo>
                <a:lnTo>
                  <a:pt x="19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1" name="Freeform 77"/>
          <p:cNvSpPr>
            <a:spLocks/>
          </p:cNvSpPr>
          <p:nvPr/>
        </p:nvSpPr>
        <p:spPr bwMode="auto">
          <a:xfrm>
            <a:off x="6315947" y="5902215"/>
            <a:ext cx="177511" cy="191916"/>
          </a:xfrm>
          <a:custGeom>
            <a:avLst/>
            <a:gdLst>
              <a:gd name="T0" fmla="*/ 0 w 198"/>
              <a:gd name="T1" fmla="*/ 7 h 162"/>
              <a:gd name="T2" fmla="*/ 0 w 198"/>
              <a:gd name="T3" fmla="*/ 0 h 162"/>
              <a:gd name="T4" fmla="*/ 1 w 198"/>
              <a:gd name="T5" fmla="*/ 0 h 162"/>
              <a:gd name="T6" fmla="*/ 0 60000 65536"/>
              <a:gd name="T7" fmla="*/ 0 60000 65536"/>
              <a:gd name="T8" fmla="*/ 0 60000 65536"/>
              <a:gd name="T9" fmla="*/ 0 w 198"/>
              <a:gd name="T10" fmla="*/ 0 h 162"/>
              <a:gd name="T11" fmla="*/ 198 w 198"/>
              <a:gd name="T12" fmla="*/ 162 h 1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8" h="162">
                <a:moveTo>
                  <a:pt x="0" y="162"/>
                </a:moveTo>
                <a:lnTo>
                  <a:pt x="0" y="0"/>
                </a:lnTo>
                <a:lnTo>
                  <a:pt x="19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2" name="Freeform 78"/>
          <p:cNvSpPr>
            <a:spLocks/>
          </p:cNvSpPr>
          <p:nvPr/>
        </p:nvSpPr>
        <p:spPr bwMode="auto">
          <a:xfrm>
            <a:off x="6289537" y="5876999"/>
            <a:ext cx="187614" cy="211528"/>
          </a:xfrm>
          <a:custGeom>
            <a:avLst/>
            <a:gdLst>
              <a:gd name="T0" fmla="*/ 0 w 198"/>
              <a:gd name="T1" fmla="*/ 43 h 162"/>
              <a:gd name="T2" fmla="*/ 0 w 198"/>
              <a:gd name="T3" fmla="*/ 0 h 162"/>
              <a:gd name="T4" fmla="*/ 1 w 198"/>
              <a:gd name="T5" fmla="*/ 0 h 162"/>
              <a:gd name="T6" fmla="*/ 0 60000 65536"/>
              <a:gd name="T7" fmla="*/ 0 60000 65536"/>
              <a:gd name="T8" fmla="*/ 0 60000 65536"/>
              <a:gd name="T9" fmla="*/ 0 w 198"/>
              <a:gd name="T10" fmla="*/ 0 h 162"/>
              <a:gd name="T11" fmla="*/ 198 w 198"/>
              <a:gd name="T12" fmla="*/ 162 h 1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8" h="162">
                <a:moveTo>
                  <a:pt x="0" y="162"/>
                </a:moveTo>
                <a:lnTo>
                  <a:pt x="0" y="0"/>
                </a:lnTo>
                <a:lnTo>
                  <a:pt x="19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23" name="Picture 79" descr="bts-l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8287" y="5474956"/>
            <a:ext cx="158750" cy="4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Freeform 80"/>
          <p:cNvSpPr>
            <a:spLocks/>
          </p:cNvSpPr>
          <p:nvPr/>
        </p:nvSpPr>
        <p:spPr bwMode="auto">
          <a:xfrm>
            <a:off x="6471378" y="6061911"/>
            <a:ext cx="177511" cy="166701"/>
          </a:xfrm>
          <a:custGeom>
            <a:avLst/>
            <a:gdLst>
              <a:gd name="T0" fmla="*/ 0 w 198"/>
              <a:gd name="T1" fmla="*/ 1 h 162"/>
              <a:gd name="T2" fmla="*/ 0 w 198"/>
              <a:gd name="T3" fmla="*/ 0 h 162"/>
              <a:gd name="T4" fmla="*/ 1 w 198"/>
              <a:gd name="T5" fmla="*/ 0 h 162"/>
              <a:gd name="T6" fmla="*/ 0 60000 65536"/>
              <a:gd name="T7" fmla="*/ 0 60000 65536"/>
              <a:gd name="T8" fmla="*/ 0 60000 65536"/>
              <a:gd name="T9" fmla="*/ 0 w 198"/>
              <a:gd name="T10" fmla="*/ 0 h 162"/>
              <a:gd name="T11" fmla="*/ 198 w 198"/>
              <a:gd name="T12" fmla="*/ 162 h 1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8" h="162">
                <a:moveTo>
                  <a:pt x="0" y="162"/>
                </a:moveTo>
                <a:lnTo>
                  <a:pt x="0" y="0"/>
                </a:lnTo>
                <a:lnTo>
                  <a:pt x="19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5" name="Freeform 81"/>
          <p:cNvSpPr>
            <a:spLocks/>
          </p:cNvSpPr>
          <p:nvPr/>
        </p:nvSpPr>
        <p:spPr bwMode="auto">
          <a:xfrm>
            <a:off x="6445400" y="6032494"/>
            <a:ext cx="177511" cy="166701"/>
          </a:xfrm>
          <a:custGeom>
            <a:avLst/>
            <a:gdLst>
              <a:gd name="T0" fmla="*/ 0 w 198"/>
              <a:gd name="T1" fmla="*/ 1 h 162"/>
              <a:gd name="T2" fmla="*/ 0 w 198"/>
              <a:gd name="T3" fmla="*/ 0 h 162"/>
              <a:gd name="T4" fmla="*/ 1 w 198"/>
              <a:gd name="T5" fmla="*/ 0 h 162"/>
              <a:gd name="T6" fmla="*/ 0 60000 65536"/>
              <a:gd name="T7" fmla="*/ 0 60000 65536"/>
              <a:gd name="T8" fmla="*/ 0 60000 65536"/>
              <a:gd name="T9" fmla="*/ 0 w 198"/>
              <a:gd name="T10" fmla="*/ 0 h 162"/>
              <a:gd name="T11" fmla="*/ 198 w 198"/>
              <a:gd name="T12" fmla="*/ 162 h 1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8" h="162">
                <a:moveTo>
                  <a:pt x="0" y="162"/>
                </a:moveTo>
                <a:lnTo>
                  <a:pt x="0" y="0"/>
                </a:lnTo>
                <a:lnTo>
                  <a:pt x="19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6" name="Freeform 82"/>
          <p:cNvSpPr>
            <a:spLocks/>
          </p:cNvSpPr>
          <p:nvPr/>
        </p:nvSpPr>
        <p:spPr bwMode="auto">
          <a:xfrm>
            <a:off x="6506014" y="6091890"/>
            <a:ext cx="177511" cy="166701"/>
          </a:xfrm>
          <a:custGeom>
            <a:avLst/>
            <a:gdLst>
              <a:gd name="T0" fmla="*/ 0 w 198"/>
              <a:gd name="T1" fmla="*/ 1 h 162"/>
              <a:gd name="T2" fmla="*/ 0 w 198"/>
              <a:gd name="T3" fmla="*/ 0 h 162"/>
              <a:gd name="T4" fmla="*/ 1 w 198"/>
              <a:gd name="T5" fmla="*/ 0 h 162"/>
              <a:gd name="T6" fmla="*/ 0 60000 65536"/>
              <a:gd name="T7" fmla="*/ 0 60000 65536"/>
              <a:gd name="T8" fmla="*/ 0 60000 65536"/>
              <a:gd name="T9" fmla="*/ 0 w 198"/>
              <a:gd name="T10" fmla="*/ 0 h 162"/>
              <a:gd name="T11" fmla="*/ 198 w 198"/>
              <a:gd name="T12" fmla="*/ 162 h 1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8" h="162">
                <a:moveTo>
                  <a:pt x="0" y="162"/>
                </a:moveTo>
                <a:lnTo>
                  <a:pt x="0" y="0"/>
                </a:lnTo>
                <a:lnTo>
                  <a:pt x="19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27" name="Picture 84" descr="bts-l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4150" y="5638855"/>
            <a:ext cx="158750" cy="4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AutoShape 27"/>
          <p:cNvCxnSpPr>
            <a:cxnSpLocks noChangeShapeType="1"/>
          </p:cNvCxnSpPr>
          <p:nvPr/>
        </p:nvCxnSpPr>
        <p:spPr bwMode="auto">
          <a:xfrm flipH="1" flipV="1">
            <a:off x="4640047" y="5225424"/>
            <a:ext cx="1371600" cy="1005840"/>
          </a:xfrm>
          <a:prstGeom prst="bentConnector3">
            <a:avLst>
              <a:gd name="adj1" fmla="val 58889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29" name="Freeform 65"/>
          <p:cNvSpPr>
            <a:spLocks/>
          </p:cNvSpPr>
          <p:nvPr/>
        </p:nvSpPr>
        <p:spPr bwMode="auto">
          <a:xfrm>
            <a:off x="5686719" y="4545610"/>
            <a:ext cx="1180523" cy="793439"/>
          </a:xfrm>
          <a:custGeom>
            <a:avLst/>
            <a:gdLst>
              <a:gd name="T0" fmla="*/ 0 w 3221"/>
              <a:gd name="T1" fmla="*/ 0 h 802"/>
              <a:gd name="T2" fmla="*/ 0 w 3221"/>
              <a:gd name="T3" fmla="*/ 0 h 802"/>
              <a:gd name="T4" fmla="*/ 0 w 3221"/>
              <a:gd name="T5" fmla="*/ 0 h 802"/>
              <a:gd name="T6" fmla="*/ 0 w 3221"/>
              <a:gd name="T7" fmla="*/ 0 h 802"/>
              <a:gd name="T8" fmla="*/ 0 w 3221"/>
              <a:gd name="T9" fmla="*/ 0 h 802"/>
              <a:gd name="T10" fmla="*/ 0 w 3221"/>
              <a:gd name="T11" fmla="*/ 0 h 802"/>
              <a:gd name="T12" fmla="*/ 0 w 3221"/>
              <a:gd name="T13" fmla="*/ 0 h 80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221"/>
              <a:gd name="T22" fmla="*/ 0 h 802"/>
              <a:gd name="T23" fmla="*/ 3221 w 3221"/>
              <a:gd name="T24" fmla="*/ 802 h 80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221" h="802">
                <a:moveTo>
                  <a:pt x="806" y="0"/>
                </a:moveTo>
                <a:lnTo>
                  <a:pt x="0" y="399"/>
                </a:lnTo>
                <a:lnTo>
                  <a:pt x="806" y="802"/>
                </a:lnTo>
                <a:lnTo>
                  <a:pt x="2415" y="802"/>
                </a:lnTo>
                <a:lnTo>
                  <a:pt x="3221" y="399"/>
                </a:lnTo>
                <a:lnTo>
                  <a:pt x="2415" y="0"/>
                </a:lnTo>
                <a:lnTo>
                  <a:pt x="806" y="0"/>
                </a:lnTo>
                <a:close/>
              </a:path>
            </a:pathLst>
          </a:custGeom>
          <a:gradFill rotWithShape="1">
            <a:gsLst>
              <a:gs pos="0">
                <a:srgbClr val="F6B686"/>
              </a:gs>
              <a:gs pos="100000">
                <a:srgbClr val="FFF5E3"/>
              </a:gs>
            </a:gsLst>
            <a:lin ang="18900000" scaled="1"/>
          </a:gradFill>
          <a:ln w="9525" algn="ctr">
            <a:solidFill>
              <a:srgbClr val="F4A97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0" name="Rectangle 66"/>
          <p:cNvSpPr>
            <a:spLocks noChangeArrowheads="1"/>
          </p:cNvSpPr>
          <p:nvPr/>
        </p:nvSpPr>
        <p:spPr bwMode="auto">
          <a:xfrm>
            <a:off x="5889899" y="5078054"/>
            <a:ext cx="662421" cy="228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46" tIns="44429" rIns="90446" bIns="44429"/>
          <a:lstStyle/>
          <a:p>
            <a:pPr algn="ctr" fontAlgn="base">
              <a:spcAft>
                <a:spcPct val="0"/>
              </a:spcAft>
            </a:pPr>
            <a:r>
              <a:rPr lang="en-US" sz="10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IPmux-16</a:t>
            </a:r>
          </a:p>
        </p:txBody>
      </p:sp>
      <p:sp>
        <p:nvSpPr>
          <p:cNvPr id="31" name="Rectangle 75"/>
          <p:cNvSpPr>
            <a:spLocks noChangeArrowheads="1"/>
          </p:cNvSpPr>
          <p:nvPr/>
        </p:nvSpPr>
        <p:spPr bwMode="auto">
          <a:xfrm>
            <a:off x="6223150" y="4560179"/>
            <a:ext cx="174625" cy="134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fontAlgn="base">
              <a:spcAft>
                <a:spcPct val="0"/>
              </a:spcAft>
            </a:pPr>
            <a:r>
              <a:rPr lang="en-US" sz="8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T1s</a:t>
            </a:r>
          </a:p>
        </p:txBody>
      </p:sp>
      <p:sp>
        <p:nvSpPr>
          <p:cNvPr id="32" name="Freeform 76"/>
          <p:cNvSpPr>
            <a:spLocks/>
          </p:cNvSpPr>
          <p:nvPr/>
        </p:nvSpPr>
        <p:spPr bwMode="auto">
          <a:xfrm>
            <a:off x="6337595" y="4740888"/>
            <a:ext cx="177511" cy="166701"/>
          </a:xfrm>
          <a:custGeom>
            <a:avLst/>
            <a:gdLst>
              <a:gd name="T0" fmla="*/ 0 w 198"/>
              <a:gd name="T1" fmla="*/ 1 h 162"/>
              <a:gd name="T2" fmla="*/ 0 w 198"/>
              <a:gd name="T3" fmla="*/ 0 h 162"/>
              <a:gd name="T4" fmla="*/ 1 w 198"/>
              <a:gd name="T5" fmla="*/ 0 h 162"/>
              <a:gd name="T6" fmla="*/ 0 60000 65536"/>
              <a:gd name="T7" fmla="*/ 0 60000 65536"/>
              <a:gd name="T8" fmla="*/ 0 60000 65536"/>
              <a:gd name="T9" fmla="*/ 0 w 198"/>
              <a:gd name="T10" fmla="*/ 0 h 162"/>
              <a:gd name="T11" fmla="*/ 198 w 198"/>
              <a:gd name="T12" fmla="*/ 162 h 1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8" h="162">
                <a:moveTo>
                  <a:pt x="0" y="162"/>
                </a:moveTo>
                <a:lnTo>
                  <a:pt x="0" y="0"/>
                </a:lnTo>
                <a:lnTo>
                  <a:pt x="19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3" name="Freeform 77"/>
          <p:cNvSpPr>
            <a:spLocks/>
          </p:cNvSpPr>
          <p:nvPr/>
        </p:nvSpPr>
        <p:spPr bwMode="auto">
          <a:xfrm>
            <a:off x="6315947" y="4715673"/>
            <a:ext cx="177511" cy="191916"/>
          </a:xfrm>
          <a:custGeom>
            <a:avLst/>
            <a:gdLst>
              <a:gd name="T0" fmla="*/ 0 w 198"/>
              <a:gd name="T1" fmla="*/ 7 h 162"/>
              <a:gd name="T2" fmla="*/ 0 w 198"/>
              <a:gd name="T3" fmla="*/ 0 h 162"/>
              <a:gd name="T4" fmla="*/ 1 w 198"/>
              <a:gd name="T5" fmla="*/ 0 h 162"/>
              <a:gd name="T6" fmla="*/ 0 60000 65536"/>
              <a:gd name="T7" fmla="*/ 0 60000 65536"/>
              <a:gd name="T8" fmla="*/ 0 60000 65536"/>
              <a:gd name="T9" fmla="*/ 0 w 198"/>
              <a:gd name="T10" fmla="*/ 0 h 162"/>
              <a:gd name="T11" fmla="*/ 198 w 198"/>
              <a:gd name="T12" fmla="*/ 162 h 1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8" h="162">
                <a:moveTo>
                  <a:pt x="0" y="162"/>
                </a:moveTo>
                <a:lnTo>
                  <a:pt x="0" y="0"/>
                </a:lnTo>
                <a:lnTo>
                  <a:pt x="19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4" name="Freeform 78"/>
          <p:cNvSpPr>
            <a:spLocks/>
          </p:cNvSpPr>
          <p:nvPr/>
        </p:nvSpPr>
        <p:spPr bwMode="auto">
          <a:xfrm>
            <a:off x="6289537" y="4690457"/>
            <a:ext cx="187614" cy="211528"/>
          </a:xfrm>
          <a:custGeom>
            <a:avLst/>
            <a:gdLst>
              <a:gd name="T0" fmla="*/ 0 w 198"/>
              <a:gd name="T1" fmla="*/ 43 h 162"/>
              <a:gd name="T2" fmla="*/ 0 w 198"/>
              <a:gd name="T3" fmla="*/ 0 h 162"/>
              <a:gd name="T4" fmla="*/ 1 w 198"/>
              <a:gd name="T5" fmla="*/ 0 h 162"/>
              <a:gd name="T6" fmla="*/ 0 60000 65536"/>
              <a:gd name="T7" fmla="*/ 0 60000 65536"/>
              <a:gd name="T8" fmla="*/ 0 60000 65536"/>
              <a:gd name="T9" fmla="*/ 0 w 198"/>
              <a:gd name="T10" fmla="*/ 0 h 162"/>
              <a:gd name="T11" fmla="*/ 198 w 198"/>
              <a:gd name="T12" fmla="*/ 162 h 1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8" h="162">
                <a:moveTo>
                  <a:pt x="0" y="162"/>
                </a:moveTo>
                <a:lnTo>
                  <a:pt x="0" y="0"/>
                </a:lnTo>
                <a:lnTo>
                  <a:pt x="19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35" name="Picture 79" descr="bts-l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8287" y="4288414"/>
            <a:ext cx="158750" cy="4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Freeform 80"/>
          <p:cNvSpPr>
            <a:spLocks/>
          </p:cNvSpPr>
          <p:nvPr/>
        </p:nvSpPr>
        <p:spPr bwMode="auto">
          <a:xfrm>
            <a:off x="6471378" y="4875369"/>
            <a:ext cx="177511" cy="166701"/>
          </a:xfrm>
          <a:custGeom>
            <a:avLst/>
            <a:gdLst>
              <a:gd name="T0" fmla="*/ 0 w 198"/>
              <a:gd name="T1" fmla="*/ 1 h 162"/>
              <a:gd name="T2" fmla="*/ 0 w 198"/>
              <a:gd name="T3" fmla="*/ 0 h 162"/>
              <a:gd name="T4" fmla="*/ 1 w 198"/>
              <a:gd name="T5" fmla="*/ 0 h 162"/>
              <a:gd name="T6" fmla="*/ 0 60000 65536"/>
              <a:gd name="T7" fmla="*/ 0 60000 65536"/>
              <a:gd name="T8" fmla="*/ 0 60000 65536"/>
              <a:gd name="T9" fmla="*/ 0 w 198"/>
              <a:gd name="T10" fmla="*/ 0 h 162"/>
              <a:gd name="T11" fmla="*/ 198 w 198"/>
              <a:gd name="T12" fmla="*/ 162 h 1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8" h="162">
                <a:moveTo>
                  <a:pt x="0" y="162"/>
                </a:moveTo>
                <a:lnTo>
                  <a:pt x="0" y="0"/>
                </a:lnTo>
                <a:lnTo>
                  <a:pt x="19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7" name="Freeform 81"/>
          <p:cNvSpPr>
            <a:spLocks/>
          </p:cNvSpPr>
          <p:nvPr/>
        </p:nvSpPr>
        <p:spPr bwMode="auto">
          <a:xfrm>
            <a:off x="6445400" y="4845952"/>
            <a:ext cx="177511" cy="166701"/>
          </a:xfrm>
          <a:custGeom>
            <a:avLst/>
            <a:gdLst>
              <a:gd name="T0" fmla="*/ 0 w 198"/>
              <a:gd name="T1" fmla="*/ 1 h 162"/>
              <a:gd name="T2" fmla="*/ 0 w 198"/>
              <a:gd name="T3" fmla="*/ 0 h 162"/>
              <a:gd name="T4" fmla="*/ 1 w 198"/>
              <a:gd name="T5" fmla="*/ 0 h 162"/>
              <a:gd name="T6" fmla="*/ 0 60000 65536"/>
              <a:gd name="T7" fmla="*/ 0 60000 65536"/>
              <a:gd name="T8" fmla="*/ 0 60000 65536"/>
              <a:gd name="T9" fmla="*/ 0 w 198"/>
              <a:gd name="T10" fmla="*/ 0 h 162"/>
              <a:gd name="T11" fmla="*/ 198 w 198"/>
              <a:gd name="T12" fmla="*/ 162 h 1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8" h="162">
                <a:moveTo>
                  <a:pt x="0" y="162"/>
                </a:moveTo>
                <a:lnTo>
                  <a:pt x="0" y="0"/>
                </a:lnTo>
                <a:lnTo>
                  <a:pt x="19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8" name="Freeform 82"/>
          <p:cNvSpPr>
            <a:spLocks/>
          </p:cNvSpPr>
          <p:nvPr/>
        </p:nvSpPr>
        <p:spPr bwMode="auto">
          <a:xfrm>
            <a:off x="6506014" y="4905348"/>
            <a:ext cx="177511" cy="166701"/>
          </a:xfrm>
          <a:custGeom>
            <a:avLst/>
            <a:gdLst>
              <a:gd name="T0" fmla="*/ 0 w 198"/>
              <a:gd name="T1" fmla="*/ 1 h 162"/>
              <a:gd name="T2" fmla="*/ 0 w 198"/>
              <a:gd name="T3" fmla="*/ 0 h 162"/>
              <a:gd name="T4" fmla="*/ 1 w 198"/>
              <a:gd name="T5" fmla="*/ 0 h 162"/>
              <a:gd name="T6" fmla="*/ 0 60000 65536"/>
              <a:gd name="T7" fmla="*/ 0 60000 65536"/>
              <a:gd name="T8" fmla="*/ 0 60000 65536"/>
              <a:gd name="T9" fmla="*/ 0 w 198"/>
              <a:gd name="T10" fmla="*/ 0 h 162"/>
              <a:gd name="T11" fmla="*/ 198 w 198"/>
              <a:gd name="T12" fmla="*/ 162 h 1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8" h="162">
                <a:moveTo>
                  <a:pt x="0" y="162"/>
                </a:moveTo>
                <a:lnTo>
                  <a:pt x="0" y="0"/>
                </a:lnTo>
                <a:lnTo>
                  <a:pt x="19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39" name="Picture 84" descr="bts-l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4150" y="4452313"/>
            <a:ext cx="158750" cy="4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Freeform 65"/>
          <p:cNvSpPr>
            <a:spLocks/>
          </p:cNvSpPr>
          <p:nvPr/>
        </p:nvSpPr>
        <p:spPr bwMode="auto">
          <a:xfrm>
            <a:off x="5686719" y="3397043"/>
            <a:ext cx="1180523" cy="793439"/>
          </a:xfrm>
          <a:custGeom>
            <a:avLst/>
            <a:gdLst>
              <a:gd name="T0" fmla="*/ 0 w 3221"/>
              <a:gd name="T1" fmla="*/ 0 h 802"/>
              <a:gd name="T2" fmla="*/ 0 w 3221"/>
              <a:gd name="T3" fmla="*/ 0 h 802"/>
              <a:gd name="T4" fmla="*/ 0 w 3221"/>
              <a:gd name="T5" fmla="*/ 0 h 802"/>
              <a:gd name="T6" fmla="*/ 0 w 3221"/>
              <a:gd name="T7" fmla="*/ 0 h 802"/>
              <a:gd name="T8" fmla="*/ 0 w 3221"/>
              <a:gd name="T9" fmla="*/ 0 h 802"/>
              <a:gd name="T10" fmla="*/ 0 w 3221"/>
              <a:gd name="T11" fmla="*/ 0 h 802"/>
              <a:gd name="T12" fmla="*/ 0 w 3221"/>
              <a:gd name="T13" fmla="*/ 0 h 80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221"/>
              <a:gd name="T22" fmla="*/ 0 h 802"/>
              <a:gd name="T23" fmla="*/ 3221 w 3221"/>
              <a:gd name="T24" fmla="*/ 802 h 80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221" h="802">
                <a:moveTo>
                  <a:pt x="806" y="0"/>
                </a:moveTo>
                <a:lnTo>
                  <a:pt x="0" y="399"/>
                </a:lnTo>
                <a:lnTo>
                  <a:pt x="806" y="802"/>
                </a:lnTo>
                <a:lnTo>
                  <a:pt x="2415" y="802"/>
                </a:lnTo>
                <a:lnTo>
                  <a:pt x="3221" y="399"/>
                </a:lnTo>
                <a:lnTo>
                  <a:pt x="2415" y="0"/>
                </a:lnTo>
                <a:lnTo>
                  <a:pt x="806" y="0"/>
                </a:lnTo>
                <a:close/>
              </a:path>
            </a:pathLst>
          </a:custGeom>
          <a:gradFill rotWithShape="1">
            <a:gsLst>
              <a:gs pos="0">
                <a:srgbClr val="F6B686"/>
              </a:gs>
              <a:gs pos="100000">
                <a:srgbClr val="FFF5E3"/>
              </a:gs>
            </a:gsLst>
            <a:lin ang="18900000" scaled="1"/>
          </a:gradFill>
          <a:ln w="9525" algn="ctr">
            <a:solidFill>
              <a:srgbClr val="F4A97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1" name="Rectangle 66"/>
          <p:cNvSpPr>
            <a:spLocks noChangeArrowheads="1"/>
          </p:cNvSpPr>
          <p:nvPr/>
        </p:nvSpPr>
        <p:spPr bwMode="auto">
          <a:xfrm>
            <a:off x="5889899" y="3929487"/>
            <a:ext cx="662421" cy="228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46" tIns="44429" rIns="90446" bIns="44429"/>
          <a:lstStyle/>
          <a:p>
            <a:pPr algn="ctr" fontAlgn="base">
              <a:spcAft>
                <a:spcPct val="0"/>
              </a:spcAft>
            </a:pPr>
            <a:r>
              <a:rPr lang="en-US" sz="10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IPmux-16</a:t>
            </a:r>
          </a:p>
        </p:txBody>
      </p:sp>
      <p:sp>
        <p:nvSpPr>
          <p:cNvPr id="42" name="Rectangle 75"/>
          <p:cNvSpPr>
            <a:spLocks noChangeArrowheads="1"/>
          </p:cNvSpPr>
          <p:nvPr/>
        </p:nvSpPr>
        <p:spPr bwMode="auto">
          <a:xfrm>
            <a:off x="6223150" y="3411612"/>
            <a:ext cx="174625" cy="134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fontAlgn="base">
              <a:spcAft>
                <a:spcPct val="0"/>
              </a:spcAft>
            </a:pPr>
            <a:r>
              <a:rPr lang="en-US" sz="8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T1s</a:t>
            </a:r>
          </a:p>
        </p:txBody>
      </p:sp>
      <p:sp>
        <p:nvSpPr>
          <p:cNvPr id="43" name="Freeform 76"/>
          <p:cNvSpPr>
            <a:spLocks/>
          </p:cNvSpPr>
          <p:nvPr/>
        </p:nvSpPr>
        <p:spPr bwMode="auto">
          <a:xfrm>
            <a:off x="6337595" y="3592321"/>
            <a:ext cx="177511" cy="166701"/>
          </a:xfrm>
          <a:custGeom>
            <a:avLst/>
            <a:gdLst>
              <a:gd name="T0" fmla="*/ 0 w 198"/>
              <a:gd name="T1" fmla="*/ 1 h 162"/>
              <a:gd name="T2" fmla="*/ 0 w 198"/>
              <a:gd name="T3" fmla="*/ 0 h 162"/>
              <a:gd name="T4" fmla="*/ 1 w 198"/>
              <a:gd name="T5" fmla="*/ 0 h 162"/>
              <a:gd name="T6" fmla="*/ 0 60000 65536"/>
              <a:gd name="T7" fmla="*/ 0 60000 65536"/>
              <a:gd name="T8" fmla="*/ 0 60000 65536"/>
              <a:gd name="T9" fmla="*/ 0 w 198"/>
              <a:gd name="T10" fmla="*/ 0 h 162"/>
              <a:gd name="T11" fmla="*/ 198 w 198"/>
              <a:gd name="T12" fmla="*/ 162 h 1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8" h="162">
                <a:moveTo>
                  <a:pt x="0" y="162"/>
                </a:moveTo>
                <a:lnTo>
                  <a:pt x="0" y="0"/>
                </a:lnTo>
                <a:lnTo>
                  <a:pt x="19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4" name="Freeform 77"/>
          <p:cNvSpPr>
            <a:spLocks/>
          </p:cNvSpPr>
          <p:nvPr/>
        </p:nvSpPr>
        <p:spPr bwMode="auto">
          <a:xfrm>
            <a:off x="6315947" y="3567106"/>
            <a:ext cx="177511" cy="191916"/>
          </a:xfrm>
          <a:custGeom>
            <a:avLst/>
            <a:gdLst>
              <a:gd name="T0" fmla="*/ 0 w 198"/>
              <a:gd name="T1" fmla="*/ 7 h 162"/>
              <a:gd name="T2" fmla="*/ 0 w 198"/>
              <a:gd name="T3" fmla="*/ 0 h 162"/>
              <a:gd name="T4" fmla="*/ 1 w 198"/>
              <a:gd name="T5" fmla="*/ 0 h 162"/>
              <a:gd name="T6" fmla="*/ 0 60000 65536"/>
              <a:gd name="T7" fmla="*/ 0 60000 65536"/>
              <a:gd name="T8" fmla="*/ 0 60000 65536"/>
              <a:gd name="T9" fmla="*/ 0 w 198"/>
              <a:gd name="T10" fmla="*/ 0 h 162"/>
              <a:gd name="T11" fmla="*/ 198 w 198"/>
              <a:gd name="T12" fmla="*/ 162 h 1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8" h="162">
                <a:moveTo>
                  <a:pt x="0" y="162"/>
                </a:moveTo>
                <a:lnTo>
                  <a:pt x="0" y="0"/>
                </a:lnTo>
                <a:lnTo>
                  <a:pt x="19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5" name="Freeform 78"/>
          <p:cNvSpPr>
            <a:spLocks/>
          </p:cNvSpPr>
          <p:nvPr/>
        </p:nvSpPr>
        <p:spPr bwMode="auto">
          <a:xfrm>
            <a:off x="6289537" y="3541890"/>
            <a:ext cx="187614" cy="211528"/>
          </a:xfrm>
          <a:custGeom>
            <a:avLst/>
            <a:gdLst>
              <a:gd name="T0" fmla="*/ 0 w 198"/>
              <a:gd name="T1" fmla="*/ 43 h 162"/>
              <a:gd name="T2" fmla="*/ 0 w 198"/>
              <a:gd name="T3" fmla="*/ 0 h 162"/>
              <a:gd name="T4" fmla="*/ 1 w 198"/>
              <a:gd name="T5" fmla="*/ 0 h 162"/>
              <a:gd name="T6" fmla="*/ 0 60000 65536"/>
              <a:gd name="T7" fmla="*/ 0 60000 65536"/>
              <a:gd name="T8" fmla="*/ 0 60000 65536"/>
              <a:gd name="T9" fmla="*/ 0 w 198"/>
              <a:gd name="T10" fmla="*/ 0 h 162"/>
              <a:gd name="T11" fmla="*/ 198 w 198"/>
              <a:gd name="T12" fmla="*/ 162 h 1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8" h="162">
                <a:moveTo>
                  <a:pt x="0" y="162"/>
                </a:moveTo>
                <a:lnTo>
                  <a:pt x="0" y="0"/>
                </a:lnTo>
                <a:lnTo>
                  <a:pt x="19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46" name="Picture 79" descr="bts-l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8287" y="3139847"/>
            <a:ext cx="158750" cy="4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Freeform 80"/>
          <p:cNvSpPr>
            <a:spLocks/>
          </p:cNvSpPr>
          <p:nvPr/>
        </p:nvSpPr>
        <p:spPr bwMode="auto">
          <a:xfrm>
            <a:off x="6471378" y="3726802"/>
            <a:ext cx="177511" cy="166701"/>
          </a:xfrm>
          <a:custGeom>
            <a:avLst/>
            <a:gdLst>
              <a:gd name="T0" fmla="*/ 0 w 198"/>
              <a:gd name="T1" fmla="*/ 1 h 162"/>
              <a:gd name="T2" fmla="*/ 0 w 198"/>
              <a:gd name="T3" fmla="*/ 0 h 162"/>
              <a:gd name="T4" fmla="*/ 1 w 198"/>
              <a:gd name="T5" fmla="*/ 0 h 162"/>
              <a:gd name="T6" fmla="*/ 0 60000 65536"/>
              <a:gd name="T7" fmla="*/ 0 60000 65536"/>
              <a:gd name="T8" fmla="*/ 0 60000 65536"/>
              <a:gd name="T9" fmla="*/ 0 w 198"/>
              <a:gd name="T10" fmla="*/ 0 h 162"/>
              <a:gd name="T11" fmla="*/ 198 w 198"/>
              <a:gd name="T12" fmla="*/ 162 h 1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8" h="162">
                <a:moveTo>
                  <a:pt x="0" y="162"/>
                </a:moveTo>
                <a:lnTo>
                  <a:pt x="0" y="0"/>
                </a:lnTo>
                <a:lnTo>
                  <a:pt x="19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8" name="Freeform 81"/>
          <p:cNvSpPr>
            <a:spLocks/>
          </p:cNvSpPr>
          <p:nvPr/>
        </p:nvSpPr>
        <p:spPr bwMode="auto">
          <a:xfrm>
            <a:off x="6445400" y="3697385"/>
            <a:ext cx="177511" cy="166701"/>
          </a:xfrm>
          <a:custGeom>
            <a:avLst/>
            <a:gdLst>
              <a:gd name="T0" fmla="*/ 0 w 198"/>
              <a:gd name="T1" fmla="*/ 1 h 162"/>
              <a:gd name="T2" fmla="*/ 0 w 198"/>
              <a:gd name="T3" fmla="*/ 0 h 162"/>
              <a:gd name="T4" fmla="*/ 1 w 198"/>
              <a:gd name="T5" fmla="*/ 0 h 162"/>
              <a:gd name="T6" fmla="*/ 0 60000 65536"/>
              <a:gd name="T7" fmla="*/ 0 60000 65536"/>
              <a:gd name="T8" fmla="*/ 0 60000 65536"/>
              <a:gd name="T9" fmla="*/ 0 w 198"/>
              <a:gd name="T10" fmla="*/ 0 h 162"/>
              <a:gd name="T11" fmla="*/ 198 w 198"/>
              <a:gd name="T12" fmla="*/ 162 h 1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8" h="162">
                <a:moveTo>
                  <a:pt x="0" y="162"/>
                </a:moveTo>
                <a:lnTo>
                  <a:pt x="0" y="0"/>
                </a:lnTo>
                <a:lnTo>
                  <a:pt x="19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9" name="Freeform 82"/>
          <p:cNvSpPr>
            <a:spLocks/>
          </p:cNvSpPr>
          <p:nvPr/>
        </p:nvSpPr>
        <p:spPr bwMode="auto">
          <a:xfrm>
            <a:off x="6506014" y="3756781"/>
            <a:ext cx="177511" cy="166701"/>
          </a:xfrm>
          <a:custGeom>
            <a:avLst/>
            <a:gdLst>
              <a:gd name="T0" fmla="*/ 0 w 198"/>
              <a:gd name="T1" fmla="*/ 1 h 162"/>
              <a:gd name="T2" fmla="*/ 0 w 198"/>
              <a:gd name="T3" fmla="*/ 0 h 162"/>
              <a:gd name="T4" fmla="*/ 1 w 198"/>
              <a:gd name="T5" fmla="*/ 0 h 162"/>
              <a:gd name="T6" fmla="*/ 0 60000 65536"/>
              <a:gd name="T7" fmla="*/ 0 60000 65536"/>
              <a:gd name="T8" fmla="*/ 0 60000 65536"/>
              <a:gd name="T9" fmla="*/ 0 w 198"/>
              <a:gd name="T10" fmla="*/ 0 h 162"/>
              <a:gd name="T11" fmla="*/ 198 w 198"/>
              <a:gd name="T12" fmla="*/ 162 h 1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8" h="162">
                <a:moveTo>
                  <a:pt x="0" y="162"/>
                </a:moveTo>
                <a:lnTo>
                  <a:pt x="0" y="0"/>
                </a:lnTo>
                <a:lnTo>
                  <a:pt x="19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50" name="Picture 84" descr="bts-l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4150" y="3303746"/>
            <a:ext cx="158750" cy="4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1" name="Straight Connector 50"/>
          <p:cNvCxnSpPr/>
          <p:nvPr/>
        </p:nvCxnSpPr>
        <p:spPr>
          <a:xfrm>
            <a:off x="4638801" y="5053841"/>
            <a:ext cx="13716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40"/>
          <p:cNvSpPr>
            <a:spLocks noChangeArrowheads="1"/>
          </p:cNvSpPr>
          <p:nvPr/>
        </p:nvSpPr>
        <p:spPr bwMode="auto">
          <a:xfrm>
            <a:off x="5216305" y="4836556"/>
            <a:ext cx="484909" cy="261216"/>
          </a:xfrm>
          <a:prstGeom prst="rect">
            <a:avLst/>
          </a:prstGeom>
          <a:noFill/>
          <a:ln w="76200" cap="rnd">
            <a:noFill/>
            <a:prstDash val="sysDot"/>
            <a:miter lim="800000"/>
            <a:headEnd/>
            <a:tailEnd/>
          </a:ln>
        </p:spPr>
        <p:txBody>
          <a:bodyPr wrap="none" lIns="83111" tIns="41555" rIns="83111" bIns="41555" anchor="ctr"/>
          <a:lstStyle/>
          <a:p>
            <a:pPr algn="ctr" eaLnBrk="0" fontAlgn="base" hangingPunct="0"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Fiber</a:t>
            </a:r>
          </a:p>
        </p:txBody>
      </p:sp>
      <p:cxnSp>
        <p:nvCxnSpPr>
          <p:cNvPr id="53" name="AutoShape 27"/>
          <p:cNvCxnSpPr>
            <a:cxnSpLocks noChangeShapeType="1"/>
          </p:cNvCxnSpPr>
          <p:nvPr/>
        </p:nvCxnSpPr>
        <p:spPr bwMode="auto">
          <a:xfrm flipH="1">
            <a:off x="4640047" y="3911520"/>
            <a:ext cx="1371600" cy="1005840"/>
          </a:xfrm>
          <a:prstGeom prst="bentConnector3">
            <a:avLst>
              <a:gd name="adj1" fmla="val 58889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54" name="Rectangle 40"/>
          <p:cNvSpPr>
            <a:spLocks noChangeArrowheads="1"/>
          </p:cNvSpPr>
          <p:nvPr/>
        </p:nvSpPr>
        <p:spPr bwMode="auto">
          <a:xfrm>
            <a:off x="5216305" y="3705532"/>
            <a:ext cx="484909" cy="261216"/>
          </a:xfrm>
          <a:prstGeom prst="rect">
            <a:avLst/>
          </a:prstGeom>
          <a:noFill/>
          <a:ln w="76200" cap="rnd">
            <a:noFill/>
            <a:prstDash val="sysDot"/>
            <a:miter lim="800000"/>
            <a:headEnd/>
            <a:tailEnd/>
          </a:ln>
        </p:spPr>
        <p:txBody>
          <a:bodyPr wrap="none" lIns="83111" tIns="41555" rIns="83111" bIns="41555" anchor="ctr"/>
          <a:lstStyle/>
          <a:p>
            <a:pPr algn="ctr" eaLnBrk="0" fontAlgn="base" hangingPunct="0"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Fiber</a:t>
            </a:r>
          </a:p>
        </p:txBody>
      </p:sp>
      <p:sp>
        <p:nvSpPr>
          <p:cNvPr id="55" name="Freeform 6"/>
          <p:cNvSpPr>
            <a:spLocks/>
          </p:cNvSpPr>
          <p:nvPr/>
        </p:nvSpPr>
        <p:spPr bwMode="auto">
          <a:xfrm>
            <a:off x="1508298" y="5289756"/>
            <a:ext cx="1353455" cy="1004455"/>
          </a:xfrm>
          <a:custGeom>
            <a:avLst/>
            <a:gdLst>
              <a:gd name="T0" fmla="*/ 2147483647 w 1020"/>
              <a:gd name="T1" fmla="*/ 2147483647 h 783"/>
              <a:gd name="T2" fmla="*/ 2147483647 w 1020"/>
              <a:gd name="T3" fmla="*/ 2147483647 h 783"/>
              <a:gd name="T4" fmla="*/ 2147483647 w 1020"/>
              <a:gd name="T5" fmla="*/ 2147483647 h 783"/>
              <a:gd name="T6" fmla="*/ 2147483647 w 1020"/>
              <a:gd name="T7" fmla="*/ 2147483647 h 783"/>
              <a:gd name="T8" fmla="*/ 2147483647 w 1020"/>
              <a:gd name="T9" fmla="*/ 2147483647 h 783"/>
              <a:gd name="T10" fmla="*/ 2147483647 w 1020"/>
              <a:gd name="T11" fmla="*/ 2147483647 h 783"/>
              <a:gd name="T12" fmla="*/ 2147483647 w 1020"/>
              <a:gd name="T13" fmla="*/ 2147483647 h 783"/>
              <a:gd name="T14" fmla="*/ 2147483647 w 1020"/>
              <a:gd name="T15" fmla="*/ 2147483647 h 783"/>
              <a:gd name="T16" fmla="*/ 2147483647 w 1020"/>
              <a:gd name="T17" fmla="*/ 2147483647 h 783"/>
              <a:gd name="T18" fmla="*/ 2147483647 w 1020"/>
              <a:gd name="T19" fmla="*/ 2147483647 h 783"/>
              <a:gd name="T20" fmla="*/ 2147483647 w 1020"/>
              <a:gd name="T21" fmla="*/ 2147483647 h 783"/>
              <a:gd name="T22" fmla="*/ 2147483647 w 1020"/>
              <a:gd name="T23" fmla="*/ 2147483647 h 783"/>
              <a:gd name="T24" fmla="*/ 2147483647 w 1020"/>
              <a:gd name="T25" fmla="*/ 2147483647 h 783"/>
              <a:gd name="T26" fmla="*/ 2147483647 w 1020"/>
              <a:gd name="T27" fmla="*/ 2147483647 h 783"/>
              <a:gd name="T28" fmla="*/ 2147483647 w 1020"/>
              <a:gd name="T29" fmla="*/ 2147483647 h 783"/>
              <a:gd name="T30" fmla="*/ 2147483647 w 1020"/>
              <a:gd name="T31" fmla="*/ 2147483647 h 783"/>
              <a:gd name="T32" fmla="*/ 2147483647 w 1020"/>
              <a:gd name="T33" fmla="*/ 2147483647 h 783"/>
              <a:gd name="T34" fmla="*/ 2147483647 w 1020"/>
              <a:gd name="T35" fmla="*/ 2147483647 h 783"/>
              <a:gd name="T36" fmla="*/ 2147483647 w 1020"/>
              <a:gd name="T37" fmla="*/ 2147483647 h 783"/>
              <a:gd name="T38" fmla="*/ 2147483647 w 1020"/>
              <a:gd name="T39" fmla="*/ 2147483647 h 783"/>
              <a:gd name="T40" fmla="*/ 2147483647 w 1020"/>
              <a:gd name="T41" fmla="*/ 2147483647 h 783"/>
              <a:gd name="T42" fmla="*/ 2147483647 w 1020"/>
              <a:gd name="T43" fmla="*/ 2147483647 h 783"/>
              <a:gd name="T44" fmla="*/ 2147483647 w 1020"/>
              <a:gd name="T45" fmla="*/ 2147483647 h 783"/>
              <a:gd name="T46" fmla="*/ 2147483647 w 1020"/>
              <a:gd name="T47" fmla="*/ 2147483647 h 783"/>
              <a:gd name="T48" fmla="*/ 2147483647 w 1020"/>
              <a:gd name="T49" fmla="*/ 2147483647 h 783"/>
              <a:gd name="T50" fmla="*/ 2147483647 w 1020"/>
              <a:gd name="T51" fmla="*/ 2147483647 h 783"/>
              <a:gd name="T52" fmla="*/ 2147483647 w 1020"/>
              <a:gd name="T53" fmla="*/ 2147483647 h 783"/>
              <a:gd name="T54" fmla="*/ 2147483647 w 1020"/>
              <a:gd name="T55" fmla="*/ 2147483647 h 783"/>
              <a:gd name="T56" fmla="*/ 2147483647 w 1020"/>
              <a:gd name="T57" fmla="*/ 2147483647 h 783"/>
              <a:gd name="T58" fmla="*/ 2147483647 w 1020"/>
              <a:gd name="T59" fmla="*/ 2147483647 h 783"/>
              <a:gd name="T60" fmla="*/ 2147483647 w 1020"/>
              <a:gd name="T61" fmla="*/ 2147483647 h 783"/>
              <a:gd name="T62" fmla="*/ 2147483647 w 1020"/>
              <a:gd name="T63" fmla="*/ 2147483647 h 783"/>
              <a:gd name="T64" fmla="*/ 2147483647 w 1020"/>
              <a:gd name="T65" fmla="*/ 2147483647 h 783"/>
              <a:gd name="T66" fmla="*/ 2147483647 w 1020"/>
              <a:gd name="T67" fmla="*/ 2147483647 h 783"/>
              <a:gd name="T68" fmla="*/ 2147483647 w 1020"/>
              <a:gd name="T69" fmla="*/ 2147483647 h 783"/>
              <a:gd name="T70" fmla="*/ 2147483647 w 1020"/>
              <a:gd name="T71" fmla="*/ 2147483647 h 783"/>
              <a:gd name="T72" fmla="*/ 2147483647 w 1020"/>
              <a:gd name="T73" fmla="*/ 2147483647 h 783"/>
              <a:gd name="T74" fmla="*/ 2147483647 w 1020"/>
              <a:gd name="T75" fmla="*/ 2147483647 h 783"/>
              <a:gd name="T76" fmla="*/ 2147483647 w 1020"/>
              <a:gd name="T77" fmla="*/ 2147483647 h 783"/>
              <a:gd name="T78" fmla="*/ 2147483647 w 1020"/>
              <a:gd name="T79" fmla="*/ 2147483647 h 783"/>
              <a:gd name="T80" fmla="*/ 2147483647 w 1020"/>
              <a:gd name="T81" fmla="*/ 2147483647 h 783"/>
              <a:gd name="T82" fmla="*/ 2147483647 w 1020"/>
              <a:gd name="T83" fmla="*/ 2147483647 h 783"/>
              <a:gd name="T84" fmla="*/ 2147483647 w 1020"/>
              <a:gd name="T85" fmla="*/ 2147483647 h 783"/>
              <a:gd name="T86" fmla="*/ 2147483647 w 1020"/>
              <a:gd name="T87" fmla="*/ 2147483647 h 783"/>
              <a:gd name="T88" fmla="*/ 2147483647 w 1020"/>
              <a:gd name="T89" fmla="*/ 2147483647 h 783"/>
              <a:gd name="T90" fmla="*/ 2147483647 w 1020"/>
              <a:gd name="T91" fmla="*/ 2147483647 h 783"/>
              <a:gd name="T92" fmla="*/ 2147483647 w 1020"/>
              <a:gd name="T93" fmla="*/ 2147483647 h 783"/>
              <a:gd name="T94" fmla="*/ 2147483647 w 1020"/>
              <a:gd name="T95" fmla="*/ 2147483647 h 783"/>
              <a:gd name="T96" fmla="*/ 2147483647 w 1020"/>
              <a:gd name="T97" fmla="*/ 2147483647 h 783"/>
              <a:gd name="T98" fmla="*/ 2147483647 w 1020"/>
              <a:gd name="T99" fmla="*/ 2147483647 h 783"/>
              <a:gd name="T100" fmla="*/ 2147483647 w 1020"/>
              <a:gd name="T101" fmla="*/ 2147483647 h 783"/>
              <a:gd name="T102" fmla="*/ 2147483647 w 1020"/>
              <a:gd name="T103" fmla="*/ 2147483647 h 783"/>
              <a:gd name="T104" fmla="*/ 2147483647 w 1020"/>
              <a:gd name="T105" fmla="*/ 2147483647 h 783"/>
              <a:gd name="T106" fmla="*/ 2147483647 w 1020"/>
              <a:gd name="T107" fmla="*/ 2147483647 h 78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020"/>
              <a:gd name="T163" fmla="*/ 0 h 783"/>
              <a:gd name="T164" fmla="*/ 1020 w 1020"/>
              <a:gd name="T165" fmla="*/ 783 h 78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020" h="783">
                <a:moveTo>
                  <a:pt x="317" y="738"/>
                </a:moveTo>
                <a:cubicBezTo>
                  <a:pt x="285" y="738"/>
                  <a:pt x="212" y="762"/>
                  <a:pt x="167" y="754"/>
                </a:cubicBezTo>
                <a:cubicBezTo>
                  <a:pt x="122" y="746"/>
                  <a:pt x="75" y="726"/>
                  <a:pt x="47" y="692"/>
                </a:cubicBezTo>
                <a:cubicBezTo>
                  <a:pt x="19" y="658"/>
                  <a:pt x="2" y="595"/>
                  <a:pt x="1" y="552"/>
                </a:cubicBezTo>
                <a:cubicBezTo>
                  <a:pt x="0" y="509"/>
                  <a:pt x="23" y="461"/>
                  <a:pt x="39" y="436"/>
                </a:cubicBezTo>
                <a:cubicBezTo>
                  <a:pt x="55" y="411"/>
                  <a:pt x="84" y="408"/>
                  <a:pt x="97" y="400"/>
                </a:cubicBezTo>
                <a:cubicBezTo>
                  <a:pt x="110" y="392"/>
                  <a:pt x="114" y="392"/>
                  <a:pt x="119" y="386"/>
                </a:cubicBezTo>
                <a:cubicBezTo>
                  <a:pt x="124" y="380"/>
                  <a:pt x="125" y="374"/>
                  <a:pt x="125" y="362"/>
                </a:cubicBezTo>
                <a:cubicBezTo>
                  <a:pt x="125" y="350"/>
                  <a:pt x="118" y="333"/>
                  <a:pt x="117" y="316"/>
                </a:cubicBezTo>
                <a:cubicBezTo>
                  <a:pt x="116" y="299"/>
                  <a:pt x="111" y="280"/>
                  <a:pt x="117" y="262"/>
                </a:cubicBezTo>
                <a:cubicBezTo>
                  <a:pt x="123" y="244"/>
                  <a:pt x="138" y="222"/>
                  <a:pt x="155" y="208"/>
                </a:cubicBezTo>
                <a:cubicBezTo>
                  <a:pt x="172" y="194"/>
                  <a:pt x="199" y="183"/>
                  <a:pt x="221" y="176"/>
                </a:cubicBezTo>
                <a:cubicBezTo>
                  <a:pt x="243" y="169"/>
                  <a:pt x="271" y="169"/>
                  <a:pt x="287" y="166"/>
                </a:cubicBezTo>
                <a:cubicBezTo>
                  <a:pt x="303" y="163"/>
                  <a:pt x="310" y="164"/>
                  <a:pt x="315" y="156"/>
                </a:cubicBezTo>
                <a:cubicBezTo>
                  <a:pt x="320" y="148"/>
                  <a:pt x="314" y="129"/>
                  <a:pt x="319" y="116"/>
                </a:cubicBezTo>
                <a:cubicBezTo>
                  <a:pt x="324" y="103"/>
                  <a:pt x="335" y="86"/>
                  <a:pt x="347" y="76"/>
                </a:cubicBezTo>
                <a:cubicBezTo>
                  <a:pt x="359" y="66"/>
                  <a:pt x="375" y="60"/>
                  <a:pt x="391" y="56"/>
                </a:cubicBezTo>
                <a:cubicBezTo>
                  <a:pt x="407" y="52"/>
                  <a:pt x="432" y="52"/>
                  <a:pt x="445" y="52"/>
                </a:cubicBezTo>
                <a:cubicBezTo>
                  <a:pt x="458" y="52"/>
                  <a:pt x="462" y="57"/>
                  <a:pt x="467" y="56"/>
                </a:cubicBezTo>
                <a:cubicBezTo>
                  <a:pt x="472" y="55"/>
                  <a:pt x="468" y="50"/>
                  <a:pt x="473" y="44"/>
                </a:cubicBezTo>
                <a:cubicBezTo>
                  <a:pt x="478" y="38"/>
                  <a:pt x="487" y="25"/>
                  <a:pt x="499" y="18"/>
                </a:cubicBezTo>
                <a:cubicBezTo>
                  <a:pt x="511" y="11"/>
                  <a:pt x="524" y="6"/>
                  <a:pt x="543" y="4"/>
                </a:cubicBezTo>
                <a:cubicBezTo>
                  <a:pt x="562" y="2"/>
                  <a:pt x="593" y="0"/>
                  <a:pt x="613" y="4"/>
                </a:cubicBezTo>
                <a:cubicBezTo>
                  <a:pt x="633" y="8"/>
                  <a:pt x="647" y="17"/>
                  <a:pt x="663" y="26"/>
                </a:cubicBezTo>
                <a:cubicBezTo>
                  <a:pt x="679" y="35"/>
                  <a:pt x="700" y="46"/>
                  <a:pt x="711" y="60"/>
                </a:cubicBezTo>
                <a:cubicBezTo>
                  <a:pt x="722" y="74"/>
                  <a:pt x="727" y="97"/>
                  <a:pt x="731" y="110"/>
                </a:cubicBezTo>
                <a:cubicBezTo>
                  <a:pt x="735" y="123"/>
                  <a:pt x="729" y="132"/>
                  <a:pt x="735" y="136"/>
                </a:cubicBezTo>
                <a:cubicBezTo>
                  <a:pt x="741" y="140"/>
                  <a:pt x="754" y="132"/>
                  <a:pt x="767" y="134"/>
                </a:cubicBezTo>
                <a:cubicBezTo>
                  <a:pt x="780" y="136"/>
                  <a:pt x="797" y="139"/>
                  <a:pt x="813" y="150"/>
                </a:cubicBezTo>
                <a:cubicBezTo>
                  <a:pt x="829" y="161"/>
                  <a:pt x="849" y="182"/>
                  <a:pt x="863" y="200"/>
                </a:cubicBezTo>
                <a:cubicBezTo>
                  <a:pt x="877" y="218"/>
                  <a:pt x="892" y="240"/>
                  <a:pt x="899" y="260"/>
                </a:cubicBezTo>
                <a:cubicBezTo>
                  <a:pt x="906" y="280"/>
                  <a:pt x="909" y="305"/>
                  <a:pt x="905" y="324"/>
                </a:cubicBezTo>
                <a:cubicBezTo>
                  <a:pt x="901" y="343"/>
                  <a:pt x="873" y="364"/>
                  <a:pt x="873" y="374"/>
                </a:cubicBezTo>
                <a:cubicBezTo>
                  <a:pt x="873" y="384"/>
                  <a:pt x="892" y="377"/>
                  <a:pt x="907" y="384"/>
                </a:cubicBezTo>
                <a:cubicBezTo>
                  <a:pt x="922" y="391"/>
                  <a:pt x="947" y="402"/>
                  <a:pt x="963" y="414"/>
                </a:cubicBezTo>
                <a:cubicBezTo>
                  <a:pt x="979" y="426"/>
                  <a:pt x="996" y="442"/>
                  <a:pt x="1005" y="458"/>
                </a:cubicBezTo>
                <a:cubicBezTo>
                  <a:pt x="1014" y="474"/>
                  <a:pt x="1020" y="488"/>
                  <a:pt x="1017" y="512"/>
                </a:cubicBezTo>
                <a:cubicBezTo>
                  <a:pt x="1014" y="536"/>
                  <a:pt x="998" y="579"/>
                  <a:pt x="987" y="600"/>
                </a:cubicBezTo>
                <a:cubicBezTo>
                  <a:pt x="976" y="621"/>
                  <a:pt x="964" y="633"/>
                  <a:pt x="953" y="640"/>
                </a:cubicBezTo>
                <a:cubicBezTo>
                  <a:pt x="942" y="647"/>
                  <a:pt x="930" y="641"/>
                  <a:pt x="919" y="644"/>
                </a:cubicBezTo>
                <a:cubicBezTo>
                  <a:pt x="908" y="647"/>
                  <a:pt x="898" y="650"/>
                  <a:pt x="889" y="656"/>
                </a:cubicBezTo>
                <a:cubicBezTo>
                  <a:pt x="880" y="662"/>
                  <a:pt x="876" y="671"/>
                  <a:pt x="867" y="682"/>
                </a:cubicBezTo>
                <a:cubicBezTo>
                  <a:pt x="858" y="693"/>
                  <a:pt x="849" y="709"/>
                  <a:pt x="837" y="720"/>
                </a:cubicBezTo>
                <a:cubicBezTo>
                  <a:pt x="825" y="731"/>
                  <a:pt x="814" y="741"/>
                  <a:pt x="795" y="746"/>
                </a:cubicBezTo>
                <a:cubicBezTo>
                  <a:pt x="776" y="751"/>
                  <a:pt x="742" y="751"/>
                  <a:pt x="721" y="748"/>
                </a:cubicBezTo>
                <a:cubicBezTo>
                  <a:pt x="700" y="745"/>
                  <a:pt x="681" y="734"/>
                  <a:pt x="669" y="728"/>
                </a:cubicBezTo>
                <a:cubicBezTo>
                  <a:pt x="657" y="722"/>
                  <a:pt x="657" y="714"/>
                  <a:pt x="651" y="710"/>
                </a:cubicBezTo>
                <a:cubicBezTo>
                  <a:pt x="645" y="706"/>
                  <a:pt x="639" y="704"/>
                  <a:pt x="635" y="706"/>
                </a:cubicBezTo>
                <a:cubicBezTo>
                  <a:pt x="631" y="708"/>
                  <a:pt x="636" y="712"/>
                  <a:pt x="627" y="720"/>
                </a:cubicBezTo>
                <a:cubicBezTo>
                  <a:pt x="618" y="728"/>
                  <a:pt x="604" y="742"/>
                  <a:pt x="583" y="752"/>
                </a:cubicBezTo>
                <a:cubicBezTo>
                  <a:pt x="562" y="762"/>
                  <a:pt x="527" y="777"/>
                  <a:pt x="499" y="780"/>
                </a:cubicBezTo>
                <a:cubicBezTo>
                  <a:pt x="471" y="783"/>
                  <a:pt x="441" y="777"/>
                  <a:pt x="417" y="772"/>
                </a:cubicBezTo>
                <a:cubicBezTo>
                  <a:pt x="393" y="767"/>
                  <a:pt x="372" y="757"/>
                  <a:pt x="357" y="752"/>
                </a:cubicBezTo>
                <a:cubicBezTo>
                  <a:pt x="342" y="747"/>
                  <a:pt x="349" y="738"/>
                  <a:pt x="317" y="738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726CEA"/>
              </a:gs>
            </a:gsLst>
            <a:path path="rect">
              <a:fillToRect l="50000" t="50000" r="50000" b="50000"/>
            </a:path>
          </a:gradFill>
          <a:ln w="12700">
            <a:noFill/>
            <a:round/>
            <a:headEnd/>
            <a:tailEnd/>
          </a:ln>
          <a:effectLst>
            <a:prstShdw prst="shdw17" dist="17961" dir="2700000">
              <a:srgbClr val="44418C"/>
            </a:prstShdw>
          </a:effectLst>
        </p:spPr>
        <p:txBody>
          <a:bodyPr wrap="none" lIns="83111" tIns="41555" rIns="83111" bIns="41555" anchor="ctr"/>
          <a:lstStyle/>
          <a:p>
            <a:pPr algn="ctr" fontAlgn="base"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6" name="Rectangle 7"/>
          <p:cNvSpPr>
            <a:spLocks noChangeArrowheads="1"/>
          </p:cNvSpPr>
          <p:nvPr/>
        </p:nvSpPr>
        <p:spPr bwMode="auto">
          <a:xfrm>
            <a:off x="1721005" y="5519095"/>
            <a:ext cx="454602" cy="2467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3111" tIns="41555" rIns="83111" bIns="41555"/>
          <a:lstStyle/>
          <a:p>
            <a:pPr algn="ctr" eaLnBrk="0" fontAlgn="base" hangingPunct="0">
              <a:spcAft>
                <a:spcPct val="0"/>
              </a:spcAft>
            </a:pPr>
            <a:r>
              <a:rPr lang="en-US" altLang="en-US" sz="10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BSC</a:t>
            </a:r>
          </a:p>
        </p:txBody>
      </p:sp>
      <p:sp>
        <p:nvSpPr>
          <p:cNvPr id="57" name="Freeform 12"/>
          <p:cNvSpPr>
            <a:spLocks/>
          </p:cNvSpPr>
          <p:nvPr/>
        </p:nvSpPr>
        <p:spPr bwMode="auto">
          <a:xfrm>
            <a:off x="1483378" y="3680692"/>
            <a:ext cx="1417342" cy="1054966"/>
          </a:xfrm>
          <a:custGeom>
            <a:avLst/>
            <a:gdLst>
              <a:gd name="T0" fmla="*/ 2147483647 w 1020"/>
              <a:gd name="T1" fmla="*/ 2147483647 h 783"/>
              <a:gd name="T2" fmla="*/ 2147483647 w 1020"/>
              <a:gd name="T3" fmla="*/ 2147483647 h 783"/>
              <a:gd name="T4" fmla="*/ 2147483647 w 1020"/>
              <a:gd name="T5" fmla="*/ 2147483647 h 783"/>
              <a:gd name="T6" fmla="*/ 2147483647 w 1020"/>
              <a:gd name="T7" fmla="*/ 2147483647 h 783"/>
              <a:gd name="T8" fmla="*/ 2147483647 w 1020"/>
              <a:gd name="T9" fmla="*/ 2147483647 h 783"/>
              <a:gd name="T10" fmla="*/ 2147483647 w 1020"/>
              <a:gd name="T11" fmla="*/ 2147483647 h 783"/>
              <a:gd name="T12" fmla="*/ 2147483647 w 1020"/>
              <a:gd name="T13" fmla="*/ 2147483647 h 783"/>
              <a:gd name="T14" fmla="*/ 2147483647 w 1020"/>
              <a:gd name="T15" fmla="*/ 2147483647 h 783"/>
              <a:gd name="T16" fmla="*/ 2147483647 w 1020"/>
              <a:gd name="T17" fmla="*/ 2147483647 h 783"/>
              <a:gd name="T18" fmla="*/ 2147483647 w 1020"/>
              <a:gd name="T19" fmla="*/ 2147483647 h 783"/>
              <a:gd name="T20" fmla="*/ 2147483647 w 1020"/>
              <a:gd name="T21" fmla="*/ 2147483647 h 783"/>
              <a:gd name="T22" fmla="*/ 2147483647 w 1020"/>
              <a:gd name="T23" fmla="*/ 2147483647 h 783"/>
              <a:gd name="T24" fmla="*/ 2147483647 w 1020"/>
              <a:gd name="T25" fmla="*/ 2147483647 h 783"/>
              <a:gd name="T26" fmla="*/ 2147483647 w 1020"/>
              <a:gd name="T27" fmla="*/ 2147483647 h 783"/>
              <a:gd name="T28" fmla="*/ 2147483647 w 1020"/>
              <a:gd name="T29" fmla="*/ 2147483647 h 783"/>
              <a:gd name="T30" fmla="*/ 2147483647 w 1020"/>
              <a:gd name="T31" fmla="*/ 2147483647 h 783"/>
              <a:gd name="T32" fmla="*/ 2147483647 w 1020"/>
              <a:gd name="T33" fmla="*/ 2147483647 h 783"/>
              <a:gd name="T34" fmla="*/ 2147483647 w 1020"/>
              <a:gd name="T35" fmla="*/ 2147483647 h 783"/>
              <a:gd name="T36" fmla="*/ 2147483647 w 1020"/>
              <a:gd name="T37" fmla="*/ 2147483647 h 783"/>
              <a:gd name="T38" fmla="*/ 2147483647 w 1020"/>
              <a:gd name="T39" fmla="*/ 2147483647 h 783"/>
              <a:gd name="T40" fmla="*/ 2147483647 w 1020"/>
              <a:gd name="T41" fmla="*/ 2147483647 h 783"/>
              <a:gd name="T42" fmla="*/ 2147483647 w 1020"/>
              <a:gd name="T43" fmla="*/ 2147483647 h 783"/>
              <a:gd name="T44" fmla="*/ 2147483647 w 1020"/>
              <a:gd name="T45" fmla="*/ 2147483647 h 783"/>
              <a:gd name="T46" fmla="*/ 2147483647 w 1020"/>
              <a:gd name="T47" fmla="*/ 2147483647 h 783"/>
              <a:gd name="T48" fmla="*/ 2147483647 w 1020"/>
              <a:gd name="T49" fmla="*/ 2147483647 h 783"/>
              <a:gd name="T50" fmla="*/ 2147483647 w 1020"/>
              <a:gd name="T51" fmla="*/ 2147483647 h 783"/>
              <a:gd name="T52" fmla="*/ 2147483647 w 1020"/>
              <a:gd name="T53" fmla="*/ 2147483647 h 783"/>
              <a:gd name="T54" fmla="*/ 2147483647 w 1020"/>
              <a:gd name="T55" fmla="*/ 2147483647 h 783"/>
              <a:gd name="T56" fmla="*/ 2147483647 w 1020"/>
              <a:gd name="T57" fmla="*/ 2147483647 h 783"/>
              <a:gd name="T58" fmla="*/ 2147483647 w 1020"/>
              <a:gd name="T59" fmla="*/ 2147483647 h 783"/>
              <a:gd name="T60" fmla="*/ 2147483647 w 1020"/>
              <a:gd name="T61" fmla="*/ 2147483647 h 783"/>
              <a:gd name="T62" fmla="*/ 2147483647 w 1020"/>
              <a:gd name="T63" fmla="*/ 2147483647 h 783"/>
              <a:gd name="T64" fmla="*/ 2147483647 w 1020"/>
              <a:gd name="T65" fmla="*/ 2147483647 h 783"/>
              <a:gd name="T66" fmla="*/ 2147483647 w 1020"/>
              <a:gd name="T67" fmla="*/ 2147483647 h 783"/>
              <a:gd name="T68" fmla="*/ 2147483647 w 1020"/>
              <a:gd name="T69" fmla="*/ 2147483647 h 783"/>
              <a:gd name="T70" fmla="*/ 2147483647 w 1020"/>
              <a:gd name="T71" fmla="*/ 2147483647 h 783"/>
              <a:gd name="T72" fmla="*/ 2147483647 w 1020"/>
              <a:gd name="T73" fmla="*/ 2147483647 h 783"/>
              <a:gd name="T74" fmla="*/ 2147483647 w 1020"/>
              <a:gd name="T75" fmla="*/ 2147483647 h 783"/>
              <a:gd name="T76" fmla="*/ 2147483647 w 1020"/>
              <a:gd name="T77" fmla="*/ 2147483647 h 783"/>
              <a:gd name="T78" fmla="*/ 2147483647 w 1020"/>
              <a:gd name="T79" fmla="*/ 2147483647 h 783"/>
              <a:gd name="T80" fmla="*/ 2147483647 w 1020"/>
              <a:gd name="T81" fmla="*/ 2147483647 h 783"/>
              <a:gd name="T82" fmla="*/ 2147483647 w 1020"/>
              <a:gd name="T83" fmla="*/ 2147483647 h 783"/>
              <a:gd name="T84" fmla="*/ 2147483647 w 1020"/>
              <a:gd name="T85" fmla="*/ 2147483647 h 783"/>
              <a:gd name="T86" fmla="*/ 2147483647 w 1020"/>
              <a:gd name="T87" fmla="*/ 2147483647 h 783"/>
              <a:gd name="T88" fmla="*/ 2147483647 w 1020"/>
              <a:gd name="T89" fmla="*/ 2147483647 h 783"/>
              <a:gd name="T90" fmla="*/ 2147483647 w 1020"/>
              <a:gd name="T91" fmla="*/ 2147483647 h 783"/>
              <a:gd name="T92" fmla="*/ 2147483647 w 1020"/>
              <a:gd name="T93" fmla="*/ 2147483647 h 783"/>
              <a:gd name="T94" fmla="*/ 2147483647 w 1020"/>
              <a:gd name="T95" fmla="*/ 2147483647 h 783"/>
              <a:gd name="T96" fmla="*/ 2147483647 w 1020"/>
              <a:gd name="T97" fmla="*/ 2147483647 h 783"/>
              <a:gd name="T98" fmla="*/ 2147483647 w 1020"/>
              <a:gd name="T99" fmla="*/ 2147483647 h 783"/>
              <a:gd name="T100" fmla="*/ 2147483647 w 1020"/>
              <a:gd name="T101" fmla="*/ 2147483647 h 783"/>
              <a:gd name="T102" fmla="*/ 2147483647 w 1020"/>
              <a:gd name="T103" fmla="*/ 2147483647 h 783"/>
              <a:gd name="T104" fmla="*/ 2147483647 w 1020"/>
              <a:gd name="T105" fmla="*/ 2147483647 h 783"/>
              <a:gd name="T106" fmla="*/ 2147483647 w 1020"/>
              <a:gd name="T107" fmla="*/ 2147483647 h 78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020"/>
              <a:gd name="T163" fmla="*/ 0 h 783"/>
              <a:gd name="T164" fmla="*/ 1020 w 1020"/>
              <a:gd name="T165" fmla="*/ 783 h 78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020" h="783">
                <a:moveTo>
                  <a:pt x="317" y="738"/>
                </a:moveTo>
                <a:cubicBezTo>
                  <a:pt x="285" y="738"/>
                  <a:pt x="212" y="762"/>
                  <a:pt x="167" y="754"/>
                </a:cubicBezTo>
                <a:cubicBezTo>
                  <a:pt x="122" y="746"/>
                  <a:pt x="75" y="726"/>
                  <a:pt x="47" y="692"/>
                </a:cubicBezTo>
                <a:cubicBezTo>
                  <a:pt x="19" y="658"/>
                  <a:pt x="2" y="595"/>
                  <a:pt x="1" y="552"/>
                </a:cubicBezTo>
                <a:cubicBezTo>
                  <a:pt x="0" y="509"/>
                  <a:pt x="23" y="461"/>
                  <a:pt x="39" y="436"/>
                </a:cubicBezTo>
                <a:cubicBezTo>
                  <a:pt x="55" y="411"/>
                  <a:pt x="84" y="408"/>
                  <a:pt x="97" y="400"/>
                </a:cubicBezTo>
                <a:cubicBezTo>
                  <a:pt x="110" y="392"/>
                  <a:pt x="114" y="392"/>
                  <a:pt x="119" y="386"/>
                </a:cubicBezTo>
                <a:cubicBezTo>
                  <a:pt x="124" y="380"/>
                  <a:pt x="125" y="374"/>
                  <a:pt x="125" y="362"/>
                </a:cubicBezTo>
                <a:cubicBezTo>
                  <a:pt x="125" y="350"/>
                  <a:pt x="118" y="333"/>
                  <a:pt x="117" y="316"/>
                </a:cubicBezTo>
                <a:cubicBezTo>
                  <a:pt x="116" y="299"/>
                  <a:pt x="111" y="280"/>
                  <a:pt x="117" y="262"/>
                </a:cubicBezTo>
                <a:cubicBezTo>
                  <a:pt x="123" y="244"/>
                  <a:pt x="138" y="222"/>
                  <a:pt x="155" y="208"/>
                </a:cubicBezTo>
                <a:cubicBezTo>
                  <a:pt x="172" y="194"/>
                  <a:pt x="199" y="183"/>
                  <a:pt x="221" y="176"/>
                </a:cubicBezTo>
                <a:cubicBezTo>
                  <a:pt x="243" y="169"/>
                  <a:pt x="271" y="169"/>
                  <a:pt x="287" y="166"/>
                </a:cubicBezTo>
                <a:cubicBezTo>
                  <a:pt x="303" y="163"/>
                  <a:pt x="310" y="164"/>
                  <a:pt x="315" y="156"/>
                </a:cubicBezTo>
                <a:cubicBezTo>
                  <a:pt x="320" y="148"/>
                  <a:pt x="314" y="129"/>
                  <a:pt x="319" y="116"/>
                </a:cubicBezTo>
                <a:cubicBezTo>
                  <a:pt x="324" y="103"/>
                  <a:pt x="335" y="86"/>
                  <a:pt x="347" y="76"/>
                </a:cubicBezTo>
                <a:cubicBezTo>
                  <a:pt x="359" y="66"/>
                  <a:pt x="375" y="60"/>
                  <a:pt x="391" y="56"/>
                </a:cubicBezTo>
                <a:cubicBezTo>
                  <a:pt x="407" y="52"/>
                  <a:pt x="432" y="52"/>
                  <a:pt x="445" y="52"/>
                </a:cubicBezTo>
                <a:cubicBezTo>
                  <a:pt x="458" y="52"/>
                  <a:pt x="462" y="57"/>
                  <a:pt x="467" y="56"/>
                </a:cubicBezTo>
                <a:cubicBezTo>
                  <a:pt x="472" y="55"/>
                  <a:pt x="468" y="50"/>
                  <a:pt x="473" y="44"/>
                </a:cubicBezTo>
                <a:cubicBezTo>
                  <a:pt x="478" y="38"/>
                  <a:pt x="487" y="25"/>
                  <a:pt x="499" y="18"/>
                </a:cubicBezTo>
                <a:cubicBezTo>
                  <a:pt x="511" y="11"/>
                  <a:pt x="524" y="6"/>
                  <a:pt x="543" y="4"/>
                </a:cubicBezTo>
                <a:cubicBezTo>
                  <a:pt x="562" y="2"/>
                  <a:pt x="593" y="0"/>
                  <a:pt x="613" y="4"/>
                </a:cubicBezTo>
                <a:cubicBezTo>
                  <a:pt x="633" y="8"/>
                  <a:pt x="647" y="17"/>
                  <a:pt x="663" y="26"/>
                </a:cubicBezTo>
                <a:cubicBezTo>
                  <a:pt x="679" y="35"/>
                  <a:pt x="700" y="46"/>
                  <a:pt x="711" y="60"/>
                </a:cubicBezTo>
                <a:cubicBezTo>
                  <a:pt x="722" y="74"/>
                  <a:pt x="727" y="97"/>
                  <a:pt x="731" y="110"/>
                </a:cubicBezTo>
                <a:cubicBezTo>
                  <a:pt x="735" y="123"/>
                  <a:pt x="729" y="132"/>
                  <a:pt x="735" y="136"/>
                </a:cubicBezTo>
                <a:cubicBezTo>
                  <a:pt x="741" y="140"/>
                  <a:pt x="754" y="132"/>
                  <a:pt x="767" y="134"/>
                </a:cubicBezTo>
                <a:cubicBezTo>
                  <a:pt x="780" y="136"/>
                  <a:pt x="797" y="139"/>
                  <a:pt x="813" y="150"/>
                </a:cubicBezTo>
                <a:cubicBezTo>
                  <a:pt x="829" y="161"/>
                  <a:pt x="849" y="182"/>
                  <a:pt x="863" y="200"/>
                </a:cubicBezTo>
                <a:cubicBezTo>
                  <a:pt x="877" y="218"/>
                  <a:pt x="892" y="240"/>
                  <a:pt x="899" y="260"/>
                </a:cubicBezTo>
                <a:cubicBezTo>
                  <a:pt x="906" y="280"/>
                  <a:pt x="909" y="305"/>
                  <a:pt x="905" y="324"/>
                </a:cubicBezTo>
                <a:cubicBezTo>
                  <a:pt x="901" y="343"/>
                  <a:pt x="873" y="364"/>
                  <a:pt x="873" y="374"/>
                </a:cubicBezTo>
                <a:cubicBezTo>
                  <a:pt x="873" y="384"/>
                  <a:pt x="892" y="377"/>
                  <a:pt x="907" y="384"/>
                </a:cubicBezTo>
                <a:cubicBezTo>
                  <a:pt x="922" y="391"/>
                  <a:pt x="947" y="402"/>
                  <a:pt x="963" y="414"/>
                </a:cubicBezTo>
                <a:cubicBezTo>
                  <a:pt x="979" y="426"/>
                  <a:pt x="996" y="442"/>
                  <a:pt x="1005" y="458"/>
                </a:cubicBezTo>
                <a:cubicBezTo>
                  <a:pt x="1014" y="474"/>
                  <a:pt x="1020" y="488"/>
                  <a:pt x="1017" y="512"/>
                </a:cubicBezTo>
                <a:cubicBezTo>
                  <a:pt x="1014" y="536"/>
                  <a:pt x="998" y="579"/>
                  <a:pt x="987" y="600"/>
                </a:cubicBezTo>
                <a:cubicBezTo>
                  <a:pt x="976" y="621"/>
                  <a:pt x="964" y="633"/>
                  <a:pt x="953" y="640"/>
                </a:cubicBezTo>
                <a:cubicBezTo>
                  <a:pt x="942" y="647"/>
                  <a:pt x="930" y="641"/>
                  <a:pt x="919" y="644"/>
                </a:cubicBezTo>
                <a:cubicBezTo>
                  <a:pt x="908" y="647"/>
                  <a:pt x="898" y="650"/>
                  <a:pt x="889" y="656"/>
                </a:cubicBezTo>
                <a:cubicBezTo>
                  <a:pt x="880" y="662"/>
                  <a:pt x="876" y="671"/>
                  <a:pt x="867" y="682"/>
                </a:cubicBezTo>
                <a:cubicBezTo>
                  <a:pt x="858" y="693"/>
                  <a:pt x="849" y="709"/>
                  <a:pt x="837" y="720"/>
                </a:cubicBezTo>
                <a:cubicBezTo>
                  <a:pt x="825" y="731"/>
                  <a:pt x="814" y="741"/>
                  <a:pt x="795" y="746"/>
                </a:cubicBezTo>
                <a:cubicBezTo>
                  <a:pt x="776" y="751"/>
                  <a:pt x="742" y="751"/>
                  <a:pt x="721" y="748"/>
                </a:cubicBezTo>
                <a:cubicBezTo>
                  <a:pt x="700" y="745"/>
                  <a:pt x="681" y="734"/>
                  <a:pt x="669" y="728"/>
                </a:cubicBezTo>
                <a:cubicBezTo>
                  <a:pt x="657" y="722"/>
                  <a:pt x="657" y="714"/>
                  <a:pt x="651" y="710"/>
                </a:cubicBezTo>
                <a:cubicBezTo>
                  <a:pt x="645" y="706"/>
                  <a:pt x="639" y="704"/>
                  <a:pt x="635" y="706"/>
                </a:cubicBezTo>
                <a:cubicBezTo>
                  <a:pt x="631" y="708"/>
                  <a:pt x="636" y="712"/>
                  <a:pt x="627" y="720"/>
                </a:cubicBezTo>
                <a:cubicBezTo>
                  <a:pt x="618" y="728"/>
                  <a:pt x="604" y="742"/>
                  <a:pt x="583" y="752"/>
                </a:cubicBezTo>
                <a:cubicBezTo>
                  <a:pt x="562" y="762"/>
                  <a:pt x="527" y="777"/>
                  <a:pt x="499" y="780"/>
                </a:cubicBezTo>
                <a:cubicBezTo>
                  <a:pt x="471" y="783"/>
                  <a:pt x="441" y="777"/>
                  <a:pt x="417" y="772"/>
                </a:cubicBezTo>
                <a:cubicBezTo>
                  <a:pt x="393" y="767"/>
                  <a:pt x="372" y="757"/>
                  <a:pt x="357" y="752"/>
                </a:cubicBezTo>
                <a:cubicBezTo>
                  <a:pt x="342" y="747"/>
                  <a:pt x="349" y="738"/>
                  <a:pt x="317" y="738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D3E4A4"/>
              </a:gs>
            </a:gsLst>
            <a:path path="rect">
              <a:fillToRect l="50000" t="50000" r="50000" b="50000"/>
            </a:path>
          </a:gradFill>
          <a:ln w="12700">
            <a:noFill/>
            <a:round/>
            <a:headEnd/>
            <a:tailEnd/>
          </a:ln>
          <a:effectLst>
            <a:prstShdw prst="shdw17" dist="17961" dir="2700000">
              <a:srgbClr val="7F8962"/>
            </a:prstShdw>
          </a:effectLst>
        </p:spPr>
        <p:txBody>
          <a:bodyPr wrap="none" lIns="83111" tIns="41555" rIns="83111" bIns="41555" anchor="ctr"/>
          <a:lstStyle/>
          <a:p>
            <a:pPr algn="ctr" fontAlgn="base"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8" name="Rectangle 21"/>
          <p:cNvSpPr>
            <a:spLocks noChangeArrowheads="1"/>
          </p:cNvSpPr>
          <p:nvPr/>
        </p:nvSpPr>
        <p:spPr bwMode="auto">
          <a:xfrm>
            <a:off x="661738" y="3482851"/>
            <a:ext cx="1166091" cy="499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3111" tIns="41555" rIns="83111" bIns="41555"/>
          <a:lstStyle/>
          <a:p>
            <a:pPr algn="ctr" eaLnBrk="0" fontAlgn="base" hangingPunct="0">
              <a:spcAft>
                <a:spcPct val="0"/>
              </a:spcAft>
            </a:pPr>
            <a:r>
              <a:rPr lang="fr-FR" sz="13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Mobile </a:t>
            </a:r>
            <a:r>
              <a:rPr lang="fr-FR" sz="1300" b="1" dirty="0" err="1">
                <a:solidFill>
                  <a:srgbClr val="000000"/>
                </a:solidFill>
                <a:latin typeface="+mj-lt"/>
                <a:cs typeface="Times New Roman" pitchFamily="18" charset="0"/>
              </a:rPr>
              <a:t>Operator</a:t>
            </a:r>
            <a:r>
              <a:rPr lang="fr-FR" sz="13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 A </a:t>
            </a:r>
          </a:p>
        </p:txBody>
      </p:sp>
      <p:cxnSp>
        <p:nvCxnSpPr>
          <p:cNvPr id="59" name="AutoShape 27"/>
          <p:cNvCxnSpPr>
            <a:cxnSpLocks noChangeShapeType="1"/>
          </p:cNvCxnSpPr>
          <p:nvPr/>
        </p:nvCxnSpPr>
        <p:spPr bwMode="auto">
          <a:xfrm>
            <a:off x="2834107" y="4284353"/>
            <a:ext cx="914400" cy="64008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60" name="Rectangle 42"/>
          <p:cNvSpPr>
            <a:spLocks noChangeArrowheads="1"/>
          </p:cNvSpPr>
          <p:nvPr/>
        </p:nvSpPr>
        <p:spPr bwMode="auto">
          <a:xfrm>
            <a:off x="2933769" y="4094183"/>
            <a:ext cx="402648" cy="21503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83111" tIns="41555" rIns="83111" bIns="41555"/>
          <a:lstStyle/>
          <a:p>
            <a:pPr algn="ctr" eaLnBrk="0" fontAlgn="base" hangingPunct="0"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GE</a:t>
            </a:r>
          </a:p>
        </p:txBody>
      </p:sp>
      <p:sp>
        <p:nvSpPr>
          <p:cNvPr id="61" name="Rectangle 107"/>
          <p:cNvSpPr>
            <a:spLocks noChangeArrowheads="1"/>
          </p:cNvSpPr>
          <p:nvPr/>
        </p:nvSpPr>
        <p:spPr bwMode="auto">
          <a:xfrm>
            <a:off x="661738" y="5091884"/>
            <a:ext cx="1166091" cy="50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3111" tIns="41555" rIns="83111" bIns="41555"/>
          <a:lstStyle/>
          <a:p>
            <a:pPr algn="ctr" eaLnBrk="0" fontAlgn="base" hangingPunct="0">
              <a:spcAft>
                <a:spcPct val="0"/>
              </a:spcAft>
            </a:pPr>
            <a:r>
              <a:rPr lang="fr-FR" sz="13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Mobile </a:t>
            </a:r>
            <a:r>
              <a:rPr lang="fr-FR" sz="1300" b="1" dirty="0" err="1">
                <a:solidFill>
                  <a:srgbClr val="000000"/>
                </a:solidFill>
                <a:latin typeface="+mj-lt"/>
                <a:cs typeface="Times New Roman" pitchFamily="18" charset="0"/>
              </a:rPr>
              <a:t>Operator</a:t>
            </a:r>
            <a:r>
              <a:rPr lang="fr-FR" sz="13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 B </a:t>
            </a:r>
          </a:p>
        </p:txBody>
      </p:sp>
      <p:sp>
        <p:nvSpPr>
          <p:cNvPr id="62" name="Line 18"/>
          <p:cNvSpPr>
            <a:spLocks noChangeShapeType="1"/>
          </p:cNvSpPr>
          <p:nvPr/>
        </p:nvSpPr>
        <p:spPr bwMode="auto">
          <a:xfrm flipH="1">
            <a:off x="1916180" y="5888203"/>
            <a:ext cx="62345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83111" tIns="41555" rIns="83111" bIns="41555"/>
          <a:lstStyle/>
          <a:p>
            <a:pPr algn="ctr" fontAlgn="base"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3" name="Line 19"/>
          <p:cNvSpPr>
            <a:spLocks noChangeShapeType="1"/>
          </p:cNvSpPr>
          <p:nvPr/>
        </p:nvSpPr>
        <p:spPr bwMode="auto">
          <a:xfrm flipH="1">
            <a:off x="1916180" y="5849237"/>
            <a:ext cx="62345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83111" tIns="41555" rIns="83111" bIns="41555"/>
          <a:lstStyle/>
          <a:p>
            <a:pPr algn="ctr" fontAlgn="base"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4" name="Rectangle 108"/>
          <p:cNvSpPr>
            <a:spLocks noChangeArrowheads="1"/>
          </p:cNvSpPr>
          <p:nvPr/>
        </p:nvSpPr>
        <p:spPr bwMode="auto">
          <a:xfrm>
            <a:off x="1926139" y="5671149"/>
            <a:ext cx="720148" cy="20348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83111" tIns="41555" rIns="83111" bIns="41555"/>
          <a:lstStyle/>
          <a:p>
            <a:pPr algn="ctr" eaLnBrk="0" fontAlgn="base" hangingPunct="0"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OC-3</a:t>
            </a:r>
          </a:p>
        </p:txBody>
      </p:sp>
      <p:pic>
        <p:nvPicPr>
          <p:cNvPr id="65" name="Picture 8" descr="bsc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7058" y="5708815"/>
            <a:ext cx="357909" cy="28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Rectangle 7"/>
          <p:cNvSpPr>
            <a:spLocks noChangeArrowheads="1"/>
          </p:cNvSpPr>
          <p:nvPr/>
        </p:nvSpPr>
        <p:spPr bwMode="auto">
          <a:xfrm>
            <a:off x="1721005" y="3940666"/>
            <a:ext cx="454602" cy="2467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3111" tIns="41555" rIns="83111" bIns="41555"/>
          <a:lstStyle/>
          <a:p>
            <a:pPr algn="ctr" eaLnBrk="0" fontAlgn="base" hangingPunct="0">
              <a:spcAft>
                <a:spcPct val="0"/>
              </a:spcAft>
            </a:pPr>
            <a:r>
              <a:rPr lang="en-US" altLang="en-US" sz="10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BSC</a:t>
            </a:r>
          </a:p>
        </p:txBody>
      </p:sp>
      <p:sp>
        <p:nvSpPr>
          <p:cNvPr id="67" name="Line 18"/>
          <p:cNvSpPr>
            <a:spLocks noChangeShapeType="1"/>
          </p:cNvSpPr>
          <p:nvPr/>
        </p:nvSpPr>
        <p:spPr bwMode="auto">
          <a:xfrm flipH="1">
            <a:off x="1916180" y="4309774"/>
            <a:ext cx="62345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83111" tIns="41555" rIns="83111" bIns="41555"/>
          <a:lstStyle/>
          <a:p>
            <a:pPr algn="ctr" fontAlgn="base"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8" name="Line 19"/>
          <p:cNvSpPr>
            <a:spLocks noChangeShapeType="1"/>
          </p:cNvSpPr>
          <p:nvPr/>
        </p:nvSpPr>
        <p:spPr bwMode="auto">
          <a:xfrm flipH="1">
            <a:off x="1916180" y="4270808"/>
            <a:ext cx="62345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83111" tIns="41555" rIns="83111" bIns="41555"/>
          <a:lstStyle/>
          <a:p>
            <a:pPr algn="ctr" fontAlgn="base"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9" name="Rectangle 108"/>
          <p:cNvSpPr>
            <a:spLocks noChangeArrowheads="1"/>
          </p:cNvSpPr>
          <p:nvPr/>
        </p:nvSpPr>
        <p:spPr bwMode="auto">
          <a:xfrm>
            <a:off x="1926139" y="4092720"/>
            <a:ext cx="720148" cy="20348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83111" tIns="41555" rIns="83111" bIns="41555"/>
          <a:lstStyle/>
          <a:p>
            <a:pPr algn="ctr" eaLnBrk="0" fontAlgn="base" hangingPunct="0"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OC-3</a:t>
            </a:r>
          </a:p>
        </p:txBody>
      </p:sp>
      <p:pic>
        <p:nvPicPr>
          <p:cNvPr id="70" name="Picture 8" descr="bsc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7058" y="4130386"/>
            <a:ext cx="357909" cy="28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1" name="Group 31"/>
          <p:cNvGrpSpPr>
            <a:grpSpLocks/>
          </p:cNvGrpSpPr>
          <p:nvPr/>
        </p:nvGrpSpPr>
        <p:grpSpPr bwMode="auto">
          <a:xfrm>
            <a:off x="2459828" y="3876516"/>
            <a:ext cx="513773" cy="567903"/>
            <a:chOff x="469" y="2778"/>
            <a:chExt cx="356" cy="406"/>
          </a:xfrm>
        </p:grpSpPr>
        <p:pic>
          <p:nvPicPr>
            <p:cNvPr id="72" name="Picture 32" descr="rad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9" y="2924"/>
              <a:ext cx="356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3" name="Rectangle 33"/>
            <p:cNvSpPr>
              <a:spLocks noChangeArrowheads="1"/>
            </p:cNvSpPr>
            <p:nvPr/>
          </p:nvSpPr>
          <p:spPr bwMode="auto">
            <a:xfrm>
              <a:off x="488" y="2778"/>
              <a:ext cx="331" cy="1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/>
            <a:lstStyle/>
            <a:p>
              <a:pPr algn="ctr" fontAlgn="base">
                <a:spcAft>
                  <a:spcPct val="0"/>
                </a:spcAft>
              </a:pPr>
              <a:r>
                <a:rPr lang="en-US" sz="1000" b="1" dirty="0" smtClean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Gmux-2000</a:t>
              </a:r>
              <a:endParaRPr lang="en-US" sz="1000" b="1" dirty="0">
                <a:solidFill>
                  <a:srgbClr val="000000"/>
                </a:solidFill>
                <a:latin typeface="+mj-lt"/>
                <a:cs typeface="Times New Roman" pitchFamily="18" charset="0"/>
              </a:endParaRPr>
            </a:p>
          </p:txBody>
        </p:sp>
      </p:grpSp>
      <p:cxnSp>
        <p:nvCxnSpPr>
          <p:cNvPr id="74" name="AutoShape 27"/>
          <p:cNvCxnSpPr>
            <a:cxnSpLocks noChangeShapeType="1"/>
          </p:cNvCxnSpPr>
          <p:nvPr/>
        </p:nvCxnSpPr>
        <p:spPr bwMode="auto">
          <a:xfrm flipV="1">
            <a:off x="2834107" y="5194943"/>
            <a:ext cx="914400" cy="64008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75" name="Rectangle 42"/>
          <p:cNvSpPr>
            <a:spLocks noChangeArrowheads="1"/>
          </p:cNvSpPr>
          <p:nvPr/>
        </p:nvSpPr>
        <p:spPr bwMode="auto">
          <a:xfrm>
            <a:off x="2933769" y="5662633"/>
            <a:ext cx="402648" cy="21503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83111" tIns="41555" rIns="83111" bIns="41555"/>
          <a:lstStyle/>
          <a:p>
            <a:pPr algn="ctr" eaLnBrk="0" fontAlgn="base" hangingPunct="0"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GE</a:t>
            </a:r>
          </a:p>
        </p:txBody>
      </p:sp>
      <p:grpSp>
        <p:nvGrpSpPr>
          <p:cNvPr id="76" name="Group 31"/>
          <p:cNvGrpSpPr>
            <a:grpSpLocks/>
          </p:cNvGrpSpPr>
          <p:nvPr/>
        </p:nvGrpSpPr>
        <p:grpSpPr bwMode="auto">
          <a:xfrm>
            <a:off x="2459828" y="5454945"/>
            <a:ext cx="513773" cy="567903"/>
            <a:chOff x="469" y="2778"/>
            <a:chExt cx="356" cy="406"/>
          </a:xfrm>
        </p:grpSpPr>
        <p:pic>
          <p:nvPicPr>
            <p:cNvPr id="77" name="Picture 32" descr="rad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9" y="2924"/>
              <a:ext cx="356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8" name="Rectangle 33"/>
            <p:cNvSpPr>
              <a:spLocks noChangeArrowheads="1"/>
            </p:cNvSpPr>
            <p:nvPr/>
          </p:nvSpPr>
          <p:spPr bwMode="auto">
            <a:xfrm>
              <a:off x="488" y="2778"/>
              <a:ext cx="331" cy="1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/>
            <a:lstStyle/>
            <a:p>
              <a:pPr algn="ctr" fontAlgn="base">
                <a:spcAft>
                  <a:spcPct val="0"/>
                </a:spcAft>
              </a:pPr>
              <a:r>
                <a:rPr lang="en-US" sz="1000" b="1" dirty="0" smtClean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Gmux-2000</a:t>
              </a:r>
              <a:endParaRPr lang="en-US" sz="1000" b="1" dirty="0">
                <a:solidFill>
                  <a:srgbClr val="000000"/>
                </a:solidFill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79" name="Freeform 9"/>
          <p:cNvSpPr>
            <a:spLocks/>
          </p:cNvSpPr>
          <p:nvPr/>
        </p:nvSpPr>
        <p:spPr bwMode="auto">
          <a:xfrm>
            <a:off x="3524112" y="4549198"/>
            <a:ext cx="1380300" cy="996672"/>
          </a:xfrm>
          <a:custGeom>
            <a:avLst/>
            <a:gdLst>
              <a:gd name="T0" fmla="*/ 2147483647 w 1020"/>
              <a:gd name="T1" fmla="*/ 2147483647 h 783"/>
              <a:gd name="T2" fmla="*/ 2147483647 w 1020"/>
              <a:gd name="T3" fmla="*/ 2147483647 h 783"/>
              <a:gd name="T4" fmla="*/ 2147483647 w 1020"/>
              <a:gd name="T5" fmla="*/ 2147483647 h 783"/>
              <a:gd name="T6" fmla="*/ 2147483647 w 1020"/>
              <a:gd name="T7" fmla="*/ 2147483647 h 783"/>
              <a:gd name="T8" fmla="*/ 2147483647 w 1020"/>
              <a:gd name="T9" fmla="*/ 2147483647 h 783"/>
              <a:gd name="T10" fmla="*/ 2147483647 w 1020"/>
              <a:gd name="T11" fmla="*/ 2147483647 h 783"/>
              <a:gd name="T12" fmla="*/ 2147483647 w 1020"/>
              <a:gd name="T13" fmla="*/ 2147483647 h 783"/>
              <a:gd name="T14" fmla="*/ 2147483647 w 1020"/>
              <a:gd name="T15" fmla="*/ 2147483647 h 783"/>
              <a:gd name="T16" fmla="*/ 2147483647 w 1020"/>
              <a:gd name="T17" fmla="*/ 2147483647 h 783"/>
              <a:gd name="T18" fmla="*/ 2147483647 w 1020"/>
              <a:gd name="T19" fmla="*/ 2147483647 h 783"/>
              <a:gd name="T20" fmla="*/ 2147483647 w 1020"/>
              <a:gd name="T21" fmla="*/ 2147483647 h 783"/>
              <a:gd name="T22" fmla="*/ 2147483647 w 1020"/>
              <a:gd name="T23" fmla="*/ 2147483647 h 783"/>
              <a:gd name="T24" fmla="*/ 2147483647 w 1020"/>
              <a:gd name="T25" fmla="*/ 2147483647 h 783"/>
              <a:gd name="T26" fmla="*/ 2147483647 w 1020"/>
              <a:gd name="T27" fmla="*/ 2147483647 h 783"/>
              <a:gd name="T28" fmla="*/ 2147483647 w 1020"/>
              <a:gd name="T29" fmla="*/ 2147483647 h 783"/>
              <a:gd name="T30" fmla="*/ 2147483647 w 1020"/>
              <a:gd name="T31" fmla="*/ 2147483647 h 783"/>
              <a:gd name="T32" fmla="*/ 2147483647 w 1020"/>
              <a:gd name="T33" fmla="*/ 2147483647 h 783"/>
              <a:gd name="T34" fmla="*/ 2147483647 w 1020"/>
              <a:gd name="T35" fmla="*/ 2147483647 h 783"/>
              <a:gd name="T36" fmla="*/ 2147483647 w 1020"/>
              <a:gd name="T37" fmla="*/ 2147483647 h 783"/>
              <a:gd name="T38" fmla="*/ 2147483647 w 1020"/>
              <a:gd name="T39" fmla="*/ 2147483647 h 783"/>
              <a:gd name="T40" fmla="*/ 2147483647 w 1020"/>
              <a:gd name="T41" fmla="*/ 2147483647 h 783"/>
              <a:gd name="T42" fmla="*/ 2147483647 w 1020"/>
              <a:gd name="T43" fmla="*/ 2147483647 h 783"/>
              <a:gd name="T44" fmla="*/ 2147483647 w 1020"/>
              <a:gd name="T45" fmla="*/ 2147483647 h 783"/>
              <a:gd name="T46" fmla="*/ 2147483647 w 1020"/>
              <a:gd name="T47" fmla="*/ 2147483647 h 783"/>
              <a:gd name="T48" fmla="*/ 2147483647 w 1020"/>
              <a:gd name="T49" fmla="*/ 2147483647 h 783"/>
              <a:gd name="T50" fmla="*/ 2147483647 w 1020"/>
              <a:gd name="T51" fmla="*/ 2147483647 h 783"/>
              <a:gd name="T52" fmla="*/ 2147483647 w 1020"/>
              <a:gd name="T53" fmla="*/ 2147483647 h 783"/>
              <a:gd name="T54" fmla="*/ 2147483647 w 1020"/>
              <a:gd name="T55" fmla="*/ 2147483647 h 783"/>
              <a:gd name="T56" fmla="*/ 2147483647 w 1020"/>
              <a:gd name="T57" fmla="*/ 2147483647 h 783"/>
              <a:gd name="T58" fmla="*/ 2147483647 w 1020"/>
              <a:gd name="T59" fmla="*/ 2147483647 h 783"/>
              <a:gd name="T60" fmla="*/ 2147483647 w 1020"/>
              <a:gd name="T61" fmla="*/ 2147483647 h 783"/>
              <a:gd name="T62" fmla="*/ 2147483647 w 1020"/>
              <a:gd name="T63" fmla="*/ 2147483647 h 783"/>
              <a:gd name="T64" fmla="*/ 2147483647 w 1020"/>
              <a:gd name="T65" fmla="*/ 2147483647 h 783"/>
              <a:gd name="T66" fmla="*/ 2147483647 w 1020"/>
              <a:gd name="T67" fmla="*/ 2147483647 h 783"/>
              <a:gd name="T68" fmla="*/ 2147483647 w 1020"/>
              <a:gd name="T69" fmla="*/ 2147483647 h 783"/>
              <a:gd name="T70" fmla="*/ 2147483647 w 1020"/>
              <a:gd name="T71" fmla="*/ 2147483647 h 783"/>
              <a:gd name="T72" fmla="*/ 2147483647 w 1020"/>
              <a:gd name="T73" fmla="*/ 2147483647 h 783"/>
              <a:gd name="T74" fmla="*/ 2147483647 w 1020"/>
              <a:gd name="T75" fmla="*/ 2147483647 h 783"/>
              <a:gd name="T76" fmla="*/ 2147483647 w 1020"/>
              <a:gd name="T77" fmla="*/ 2147483647 h 783"/>
              <a:gd name="T78" fmla="*/ 2147483647 w 1020"/>
              <a:gd name="T79" fmla="*/ 2147483647 h 783"/>
              <a:gd name="T80" fmla="*/ 2147483647 w 1020"/>
              <a:gd name="T81" fmla="*/ 2147483647 h 783"/>
              <a:gd name="T82" fmla="*/ 2147483647 w 1020"/>
              <a:gd name="T83" fmla="*/ 2147483647 h 783"/>
              <a:gd name="T84" fmla="*/ 2147483647 w 1020"/>
              <a:gd name="T85" fmla="*/ 2147483647 h 783"/>
              <a:gd name="T86" fmla="*/ 2147483647 w 1020"/>
              <a:gd name="T87" fmla="*/ 2147483647 h 783"/>
              <a:gd name="T88" fmla="*/ 2147483647 w 1020"/>
              <a:gd name="T89" fmla="*/ 2147483647 h 783"/>
              <a:gd name="T90" fmla="*/ 2147483647 w 1020"/>
              <a:gd name="T91" fmla="*/ 2147483647 h 783"/>
              <a:gd name="T92" fmla="*/ 2147483647 w 1020"/>
              <a:gd name="T93" fmla="*/ 2147483647 h 783"/>
              <a:gd name="T94" fmla="*/ 2147483647 w 1020"/>
              <a:gd name="T95" fmla="*/ 2147483647 h 783"/>
              <a:gd name="T96" fmla="*/ 2147483647 w 1020"/>
              <a:gd name="T97" fmla="*/ 2147483647 h 783"/>
              <a:gd name="T98" fmla="*/ 2147483647 w 1020"/>
              <a:gd name="T99" fmla="*/ 2147483647 h 783"/>
              <a:gd name="T100" fmla="*/ 2147483647 w 1020"/>
              <a:gd name="T101" fmla="*/ 2147483647 h 783"/>
              <a:gd name="T102" fmla="*/ 2147483647 w 1020"/>
              <a:gd name="T103" fmla="*/ 2147483647 h 783"/>
              <a:gd name="T104" fmla="*/ 2147483647 w 1020"/>
              <a:gd name="T105" fmla="*/ 2147483647 h 783"/>
              <a:gd name="T106" fmla="*/ 2147483647 w 1020"/>
              <a:gd name="T107" fmla="*/ 2147483647 h 78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020"/>
              <a:gd name="T163" fmla="*/ 0 h 783"/>
              <a:gd name="T164" fmla="*/ 1020 w 1020"/>
              <a:gd name="T165" fmla="*/ 783 h 78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020" h="783">
                <a:moveTo>
                  <a:pt x="317" y="738"/>
                </a:moveTo>
                <a:cubicBezTo>
                  <a:pt x="285" y="738"/>
                  <a:pt x="212" y="762"/>
                  <a:pt x="167" y="754"/>
                </a:cubicBezTo>
                <a:cubicBezTo>
                  <a:pt x="122" y="746"/>
                  <a:pt x="75" y="726"/>
                  <a:pt x="47" y="692"/>
                </a:cubicBezTo>
                <a:cubicBezTo>
                  <a:pt x="19" y="658"/>
                  <a:pt x="2" y="595"/>
                  <a:pt x="1" y="552"/>
                </a:cubicBezTo>
                <a:cubicBezTo>
                  <a:pt x="0" y="509"/>
                  <a:pt x="23" y="461"/>
                  <a:pt x="39" y="436"/>
                </a:cubicBezTo>
                <a:cubicBezTo>
                  <a:pt x="55" y="411"/>
                  <a:pt x="84" y="408"/>
                  <a:pt x="97" y="400"/>
                </a:cubicBezTo>
                <a:cubicBezTo>
                  <a:pt x="110" y="392"/>
                  <a:pt x="114" y="392"/>
                  <a:pt x="119" y="386"/>
                </a:cubicBezTo>
                <a:cubicBezTo>
                  <a:pt x="124" y="380"/>
                  <a:pt x="125" y="374"/>
                  <a:pt x="125" y="362"/>
                </a:cubicBezTo>
                <a:cubicBezTo>
                  <a:pt x="125" y="350"/>
                  <a:pt x="118" y="333"/>
                  <a:pt x="117" y="316"/>
                </a:cubicBezTo>
                <a:cubicBezTo>
                  <a:pt x="116" y="299"/>
                  <a:pt x="111" y="280"/>
                  <a:pt x="117" y="262"/>
                </a:cubicBezTo>
                <a:cubicBezTo>
                  <a:pt x="123" y="244"/>
                  <a:pt x="138" y="222"/>
                  <a:pt x="155" y="208"/>
                </a:cubicBezTo>
                <a:cubicBezTo>
                  <a:pt x="172" y="194"/>
                  <a:pt x="199" y="183"/>
                  <a:pt x="221" y="176"/>
                </a:cubicBezTo>
                <a:cubicBezTo>
                  <a:pt x="243" y="169"/>
                  <a:pt x="271" y="169"/>
                  <a:pt x="287" y="166"/>
                </a:cubicBezTo>
                <a:cubicBezTo>
                  <a:pt x="303" y="163"/>
                  <a:pt x="310" y="164"/>
                  <a:pt x="315" y="156"/>
                </a:cubicBezTo>
                <a:cubicBezTo>
                  <a:pt x="320" y="148"/>
                  <a:pt x="314" y="129"/>
                  <a:pt x="319" y="116"/>
                </a:cubicBezTo>
                <a:cubicBezTo>
                  <a:pt x="324" y="103"/>
                  <a:pt x="335" y="86"/>
                  <a:pt x="347" y="76"/>
                </a:cubicBezTo>
                <a:cubicBezTo>
                  <a:pt x="359" y="66"/>
                  <a:pt x="375" y="60"/>
                  <a:pt x="391" y="56"/>
                </a:cubicBezTo>
                <a:cubicBezTo>
                  <a:pt x="407" y="52"/>
                  <a:pt x="432" y="52"/>
                  <a:pt x="445" y="52"/>
                </a:cubicBezTo>
                <a:cubicBezTo>
                  <a:pt x="458" y="52"/>
                  <a:pt x="462" y="57"/>
                  <a:pt x="467" y="56"/>
                </a:cubicBezTo>
                <a:cubicBezTo>
                  <a:pt x="472" y="55"/>
                  <a:pt x="468" y="50"/>
                  <a:pt x="473" y="44"/>
                </a:cubicBezTo>
                <a:cubicBezTo>
                  <a:pt x="478" y="38"/>
                  <a:pt x="487" y="25"/>
                  <a:pt x="499" y="18"/>
                </a:cubicBezTo>
                <a:cubicBezTo>
                  <a:pt x="511" y="11"/>
                  <a:pt x="524" y="6"/>
                  <a:pt x="543" y="4"/>
                </a:cubicBezTo>
                <a:cubicBezTo>
                  <a:pt x="562" y="2"/>
                  <a:pt x="593" y="0"/>
                  <a:pt x="613" y="4"/>
                </a:cubicBezTo>
                <a:cubicBezTo>
                  <a:pt x="633" y="8"/>
                  <a:pt x="647" y="17"/>
                  <a:pt x="663" y="26"/>
                </a:cubicBezTo>
                <a:cubicBezTo>
                  <a:pt x="679" y="35"/>
                  <a:pt x="700" y="46"/>
                  <a:pt x="711" y="60"/>
                </a:cubicBezTo>
                <a:cubicBezTo>
                  <a:pt x="722" y="74"/>
                  <a:pt x="727" y="97"/>
                  <a:pt x="731" y="110"/>
                </a:cubicBezTo>
                <a:cubicBezTo>
                  <a:pt x="735" y="123"/>
                  <a:pt x="729" y="132"/>
                  <a:pt x="735" y="136"/>
                </a:cubicBezTo>
                <a:cubicBezTo>
                  <a:pt x="741" y="140"/>
                  <a:pt x="754" y="132"/>
                  <a:pt x="767" y="134"/>
                </a:cubicBezTo>
                <a:cubicBezTo>
                  <a:pt x="780" y="136"/>
                  <a:pt x="797" y="139"/>
                  <a:pt x="813" y="150"/>
                </a:cubicBezTo>
                <a:cubicBezTo>
                  <a:pt x="829" y="161"/>
                  <a:pt x="849" y="182"/>
                  <a:pt x="863" y="200"/>
                </a:cubicBezTo>
                <a:cubicBezTo>
                  <a:pt x="877" y="218"/>
                  <a:pt x="892" y="240"/>
                  <a:pt x="899" y="260"/>
                </a:cubicBezTo>
                <a:cubicBezTo>
                  <a:pt x="906" y="280"/>
                  <a:pt x="909" y="305"/>
                  <a:pt x="905" y="324"/>
                </a:cubicBezTo>
                <a:cubicBezTo>
                  <a:pt x="901" y="343"/>
                  <a:pt x="873" y="364"/>
                  <a:pt x="873" y="374"/>
                </a:cubicBezTo>
                <a:cubicBezTo>
                  <a:pt x="873" y="384"/>
                  <a:pt x="892" y="377"/>
                  <a:pt x="907" y="384"/>
                </a:cubicBezTo>
                <a:cubicBezTo>
                  <a:pt x="922" y="391"/>
                  <a:pt x="947" y="402"/>
                  <a:pt x="963" y="414"/>
                </a:cubicBezTo>
                <a:cubicBezTo>
                  <a:pt x="979" y="426"/>
                  <a:pt x="996" y="442"/>
                  <a:pt x="1005" y="458"/>
                </a:cubicBezTo>
                <a:cubicBezTo>
                  <a:pt x="1014" y="474"/>
                  <a:pt x="1020" y="488"/>
                  <a:pt x="1017" y="512"/>
                </a:cubicBezTo>
                <a:cubicBezTo>
                  <a:pt x="1014" y="536"/>
                  <a:pt x="998" y="579"/>
                  <a:pt x="987" y="600"/>
                </a:cubicBezTo>
                <a:cubicBezTo>
                  <a:pt x="976" y="621"/>
                  <a:pt x="964" y="633"/>
                  <a:pt x="953" y="640"/>
                </a:cubicBezTo>
                <a:cubicBezTo>
                  <a:pt x="942" y="647"/>
                  <a:pt x="930" y="641"/>
                  <a:pt x="919" y="644"/>
                </a:cubicBezTo>
                <a:cubicBezTo>
                  <a:pt x="908" y="647"/>
                  <a:pt x="898" y="650"/>
                  <a:pt x="889" y="656"/>
                </a:cubicBezTo>
                <a:cubicBezTo>
                  <a:pt x="880" y="662"/>
                  <a:pt x="876" y="671"/>
                  <a:pt x="867" y="682"/>
                </a:cubicBezTo>
                <a:cubicBezTo>
                  <a:pt x="858" y="693"/>
                  <a:pt x="849" y="709"/>
                  <a:pt x="837" y="720"/>
                </a:cubicBezTo>
                <a:cubicBezTo>
                  <a:pt x="825" y="731"/>
                  <a:pt x="814" y="741"/>
                  <a:pt x="795" y="746"/>
                </a:cubicBezTo>
                <a:cubicBezTo>
                  <a:pt x="776" y="751"/>
                  <a:pt x="742" y="751"/>
                  <a:pt x="721" y="748"/>
                </a:cubicBezTo>
                <a:cubicBezTo>
                  <a:pt x="700" y="745"/>
                  <a:pt x="681" y="734"/>
                  <a:pt x="669" y="728"/>
                </a:cubicBezTo>
                <a:cubicBezTo>
                  <a:pt x="657" y="722"/>
                  <a:pt x="657" y="714"/>
                  <a:pt x="651" y="710"/>
                </a:cubicBezTo>
                <a:cubicBezTo>
                  <a:pt x="645" y="706"/>
                  <a:pt x="639" y="704"/>
                  <a:pt x="635" y="706"/>
                </a:cubicBezTo>
                <a:cubicBezTo>
                  <a:pt x="631" y="708"/>
                  <a:pt x="636" y="712"/>
                  <a:pt x="627" y="720"/>
                </a:cubicBezTo>
                <a:cubicBezTo>
                  <a:pt x="618" y="728"/>
                  <a:pt x="604" y="742"/>
                  <a:pt x="583" y="752"/>
                </a:cubicBezTo>
                <a:cubicBezTo>
                  <a:pt x="562" y="762"/>
                  <a:pt x="527" y="777"/>
                  <a:pt x="499" y="780"/>
                </a:cubicBezTo>
                <a:cubicBezTo>
                  <a:pt x="471" y="783"/>
                  <a:pt x="441" y="777"/>
                  <a:pt x="417" y="772"/>
                </a:cubicBezTo>
                <a:cubicBezTo>
                  <a:pt x="393" y="767"/>
                  <a:pt x="372" y="757"/>
                  <a:pt x="357" y="752"/>
                </a:cubicBezTo>
                <a:cubicBezTo>
                  <a:pt x="342" y="747"/>
                  <a:pt x="349" y="738"/>
                  <a:pt x="317" y="738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E0CDA8"/>
              </a:gs>
            </a:gsLst>
            <a:path path="rect">
              <a:fillToRect l="50000" t="50000" r="50000" b="50000"/>
            </a:path>
          </a:gradFill>
          <a:ln w="12700">
            <a:noFill/>
            <a:round/>
            <a:headEnd/>
            <a:tailEnd/>
          </a:ln>
          <a:effectLst>
            <a:prstShdw prst="shdw17" dist="17961" dir="2700000">
              <a:srgbClr val="867B65"/>
            </a:prstShdw>
          </a:effectLst>
        </p:spPr>
        <p:txBody>
          <a:bodyPr wrap="none" lIns="83111" tIns="41555" rIns="83111" bIns="4155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80" name="Rectangle 10"/>
          <p:cNvSpPr>
            <a:spLocks noChangeArrowheads="1"/>
          </p:cNvSpPr>
          <p:nvPr/>
        </p:nvSpPr>
        <p:spPr bwMode="auto">
          <a:xfrm>
            <a:off x="3528091" y="4796823"/>
            <a:ext cx="1394114" cy="501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3111" tIns="41555" rIns="83111" bIns="41555"/>
          <a:lstStyle/>
          <a:p>
            <a:pPr algn="ctr" eaLnBrk="0" fontAlgn="base" hangingPunct="0">
              <a:spcAft>
                <a:spcPct val="0"/>
              </a:spcAft>
            </a:pPr>
            <a:r>
              <a:rPr lang="fr-FR" sz="13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Metro </a:t>
            </a:r>
            <a:r>
              <a:rPr lang="fr-FR" sz="13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ETH</a:t>
            </a:r>
            <a:endParaRPr lang="fr-FR" sz="1300" b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algn="ctr" eaLnBrk="0" fontAlgn="base" hangingPunct="0">
              <a:spcAft>
                <a:spcPct val="0"/>
              </a:spcAft>
            </a:pPr>
            <a:r>
              <a:rPr lang="fr-FR" sz="13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MPLS </a:t>
            </a:r>
          </a:p>
        </p:txBody>
      </p:sp>
      <p:pic>
        <p:nvPicPr>
          <p:cNvPr id="81" name="Picture 83" descr="rad4"/>
          <p:cNvPicPr preferRelativeResize="0"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78230" y="3709992"/>
            <a:ext cx="682625" cy="261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Picture 83" descr="rad4"/>
          <p:cNvPicPr preferRelativeResize="0"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78230" y="4858559"/>
            <a:ext cx="682625" cy="261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Picture 83" descr="rad4"/>
          <p:cNvPicPr preferRelativeResize="0"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78230" y="6045101"/>
            <a:ext cx="682625" cy="261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reeform 59"/>
          <p:cNvSpPr>
            <a:spLocks/>
          </p:cNvSpPr>
          <p:nvPr/>
        </p:nvSpPr>
        <p:spPr bwMode="auto">
          <a:xfrm>
            <a:off x="6625071" y="5256934"/>
            <a:ext cx="1536988" cy="825500"/>
          </a:xfrm>
          <a:custGeom>
            <a:avLst/>
            <a:gdLst>
              <a:gd name="T0" fmla="*/ 2147483647 w 3221"/>
              <a:gd name="T1" fmla="*/ 0 h 802"/>
              <a:gd name="T2" fmla="*/ 0 w 3221"/>
              <a:gd name="T3" fmla="*/ 2147483647 h 802"/>
              <a:gd name="T4" fmla="*/ 2147483647 w 3221"/>
              <a:gd name="T5" fmla="*/ 2147483647 h 802"/>
              <a:gd name="T6" fmla="*/ 2147483647 w 3221"/>
              <a:gd name="T7" fmla="*/ 2147483647 h 802"/>
              <a:gd name="T8" fmla="*/ 2147483647 w 3221"/>
              <a:gd name="T9" fmla="*/ 2147483647 h 802"/>
              <a:gd name="T10" fmla="*/ 2147483647 w 3221"/>
              <a:gd name="T11" fmla="*/ 0 h 802"/>
              <a:gd name="T12" fmla="*/ 2147483647 w 3221"/>
              <a:gd name="T13" fmla="*/ 0 h 80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221"/>
              <a:gd name="T22" fmla="*/ 0 h 802"/>
              <a:gd name="T23" fmla="*/ 3221 w 3221"/>
              <a:gd name="T24" fmla="*/ 802 h 80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221" h="802">
                <a:moveTo>
                  <a:pt x="806" y="0"/>
                </a:moveTo>
                <a:lnTo>
                  <a:pt x="0" y="399"/>
                </a:lnTo>
                <a:lnTo>
                  <a:pt x="806" y="802"/>
                </a:lnTo>
                <a:lnTo>
                  <a:pt x="2415" y="802"/>
                </a:lnTo>
                <a:lnTo>
                  <a:pt x="3221" y="399"/>
                </a:lnTo>
                <a:lnTo>
                  <a:pt x="2415" y="0"/>
                </a:lnTo>
                <a:lnTo>
                  <a:pt x="806" y="0"/>
                </a:lnTo>
                <a:close/>
              </a:path>
            </a:pathLst>
          </a:custGeom>
          <a:gradFill rotWithShape="1">
            <a:gsLst>
              <a:gs pos="0">
                <a:srgbClr val="F6B686"/>
              </a:gs>
              <a:gs pos="100000">
                <a:srgbClr val="FFF5E3"/>
              </a:gs>
            </a:gsLst>
            <a:lin ang="18900000" scaled="1"/>
          </a:gradFill>
          <a:ln w="9525" algn="ctr">
            <a:solidFill>
              <a:srgbClr val="F4A970"/>
            </a:solidFill>
            <a:miter lim="800000"/>
            <a:headEnd/>
            <a:tailEnd/>
          </a:ln>
        </p:spPr>
        <p:txBody>
          <a:bodyPr wrap="none" lIns="83111" tIns="41555" rIns="83111" bIns="4155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CO" sz="2200" b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0723" name="Freeform 59"/>
          <p:cNvSpPr>
            <a:spLocks/>
          </p:cNvSpPr>
          <p:nvPr/>
        </p:nvSpPr>
        <p:spPr bwMode="auto">
          <a:xfrm>
            <a:off x="7579014" y="3999923"/>
            <a:ext cx="1197841" cy="824056"/>
          </a:xfrm>
          <a:custGeom>
            <a:avLst/>
            <a:gdLst>
              <a:gd name="T0" fmla="*/ 2147483647 w 3221"/>
              <a:gd name="T1" fmla="*/ 0 h 802"/>
              <a:gd name="T2" fmla="*/ 0 w 3221"/>
              <a:gd name="T3" fmla="*/ 2147483647 h 802"/>
              <a:gd name="T4" fmla="*/ 2147483647 w 3221"/>
              <a:gd name="T5" fmla="*/ 2147483647 h 802"/>
              <a:gd name="T6" fmla="*/ 2147483647 w 3221"/>
              <a:gd name="T7" fmla="*/ 2147483647 h 802"/>
              <a:gd name="T8" fmla="*/ 2147483647 w 3221"/>
              <a:gd name="T9" fmla="*/ 2147483647 h 802"/>
              <a:gd name="T10" fmla="*/ 2147483647 w 3221"/>
              <a:gd name="T11" fmla="*/ 0 h 802"/>
              <a:gd name="T12" fmla="*/ 2147483647 w 3221"/>
              <a:gd name="T13" fmla="*/ 0 h 80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221"/>
              <a:gd name="T22" fmla="*/ 0 h 802"/>
              <a:gd name="T23" fmla="*/ 3221 w 3221"/>
              <a:gd name="T24" fmla="*/ 802 h 80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221" h="802">
                <a:moveTo>
                  <a:pt x="806" y="0"/>
                </a:moveTo>
                <a:lnTo>
                  <a:pt x="0" y="399"/>
                </a:lnTo>
                <a:lnTo>
                  <a:pt x="806" y="802"/>
                </a:lnTo>
                <a:lnTo>
                  <a:pt x="2415" y="802"/>
                </a:lnTo>
                <a:lnTo>
                  <a:pt x="3221" y="399"/>
                </a:lnTo>
                <a:lnTo>
                  <a:pt x="2415" y="0"/>
                </a:lnTo>
                <a:lnTo>
                  <a:pt x="806" y="0"/>
                </a:lnTo>
                <a:close/>
              </a:path>
            </a:pathLst>
          </a:custGeom>
          <a:gradFill rotWithShape="1">
            <a:gsLst>
              <a:gs pos="0">
                <a:srgbClr val="F6B686"/>
              </a:gs>
              <a:gs pos="100000">
                <a:srgbClr val="FFF5E3"/>
              </a:gs>
            </a:gsLst>
            <a:lin ang="18900000" scaled="1"/>
          </a:gradFill>
          <a:ln w="9525" algn="ctr">
            <a:solidFill>
              <a:srgbClr val="F4A970"/>
            </a:solidFill>
            <a:miter lim="800000"/>
            <a:headEnd/>
            <a:tailEnd/>
          </a:ln>
        </p:spPr>
        <p:txBody>
          <a:bodyPr wrap="none" lIns="83111" tIns="41555" rIns="83111" bIns="4155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CO" sz="2200" b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0724" name="Freeform 59"/>
          <p:cNvSpPr>
            <a:spLocks/>
          </p:cNvSpPr>
          <p:nvPr/>
        </p:nvSpPr>
        <p:spPr bwMode="auto">
          <a:xfrm>
            <a:off x="6179128" y="3515014"/>
            <a:ext cx="1199285" cy="824056"/>
          </a:xfrm>
          <a:custGeom>
            <a:avLst/>
            <a:gdLst>
              <a:gd name="T0" fmla="*/ 2147483647 w 3221"/>
              <a:gd name="T1" fmla="*/ 0 h 802"/>
              <a:gd name="T2" fmla="*/ 0 w 3221"/>
              <a:gd name="T3" fmla="*/ 2147483647 h 802"/>
              <a:gd name="T4" fmla="*/ 2147483647 w 3221"/>
              <a:gd name="T5" fmla="*/ 2147483647 h 802"/>
              <a:gd name="T6" fmla="*/ 2147483647 w 3221"/>
              <a:gd name="T7" fmla="*/ 2147483647 h 802"/>
              <a:gd name="T8" fmla="*/ 2147483647 w 3221"/>
              <a:gd name="T9" fmla="*/ 2147483647 h 802"/>
              <a:gd name="T10" fmla="*/ 2147483647 w 3221"/>
              <a:gd name="T11" fmla="*/ 0 h 802"/>
              <a:gd name="T12" fmla="*/ 2147483647 w 3221"/>
              <a:gd name="T13" fmla="*/ 0 h 80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221"/>
              <a:gd name="T22" fmla="*/ 0 h 802"/>
              <a:gd name="T23" fmla="*/ 3221 w 3221"/>
              <a:gd name="T24" fmla="*/ 802 h 80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221" h="802">
                <a:moveTo>
                  <a:pt x="806" y="0"/>
                </a:moveTo>
                <a:lnTo>
                  <a:pt x="0" y="399"/>
                </a:lnTo>
                <a:lnTo>
                  <a:pt x="806" y="802"/>
                </a:lnTo>
                <a:lnTo>
                  <a:pt x="2415" y="802"/>
                </a:lnTo>
                <a:lnTo>
                  <a:pt x="3221" y="399"/>
                </a:lnTo>
                <a:lnTo>
                  <a:pt x="2415" y="0"/>
                </a:lnTo>
                <a:lnTo>
                  <a:pt x="806" y="0"/>
                </a:lnTo>
                <a:close/>
              </a:path>
            </a:pathLst>
          </a:custGeom>
          <a:gradFill rotWithShape="1">
            <a:gsLst>
              <a:gs pos="0">
                <a:srgbClr val="F6B686"/>
              </a:gs>
              <a:gs pos="100000">
                <a:srgbClr val="FFF5E3"/>
              </a:gs>
            </a:gsLst>
            <a:lin ang="18900000" scaled="1"/>
          </a:gradFill>
          <a:ln w="9525" algn="ctr">
            <a:solidFill>
              <a:srgbClr val="F4A970"/>
            </a:solidFill>
            <a:miter lim="800000"/>
            <a:headEnd/>
            <a:tailEnd/>
          </a:ln>
        </p:spPr>
        <p:txBody>
          <a:bodyPr wrap="none" lIns="83111" tIns="41555" rIns="83111" bIns="4155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CO" sz="2200" b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cxnSp>
        <p:nvCxnSpPr>
          <p:cNvPr id="30725" name="Straight Connector 62"/>
          <p:cNvCxnSpPr>
            <a:cxnSpLocks noChangeShapeType="1"/>
          </p:cNvCxnSpPr>
          <p:nvPr/>
        </p:nvCxnSpPr>
        <p:spPr bwMode="auto">
          <a:xfrm rot="10800000">
            <a:off x="5088082" y="4595957"/>
            <a:ext cx="831273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0726" name="Title 5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Promitel</a:t>
            </a:r>
            <a:r>
              <a:rPr lang="en-US" dirty="0" smtClean="0"/>
              <a:t> – Cellular Backhauling for TIGO Colombia</a:t>
            </a:r>
          </a:p>
        </p:txBody>
      </p:sp>
      <p:sp>
        <p:nvSpPr>
          <p:cNvPr id="54" name="Rectangle 53"/>
          <p:cNvSpPr/>
          <p:nvPr/>
        </p:nvSpPr>
        <p:spPr>
          <a:xfrm>
            <a:off x="1255512" y="1271328"/>
            <a:ext cx="3177886" cy="887556"/>
          </a:xfrm>
          <a:prstGeom prst="rect">
            <a:avLst/>
          </a:prstGeom>
        </p:spPr>
        <p:txBody>
          <a:bodyPr lIns="83111" tIns="41555" rIns="83111" bIns="41555"/>
          <a:lstStyle/>
          <a:p>
            <a:pPr marL="62045" indent="-62045" defTabSz="1121129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b="1" u="sng" dirty="0">
                <a:solidFill>
                  <a:srgbClr val="0000FF"/>
                </a:solidFill>
                <a:latin typeface="+mj-lt"/>
                <a:cs typeface="Arial" pitchFamily="34" charset="0"/>
              </a:rPr>
              <a:t>Customer Benefits: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400" b="1" dirty="0">
                <a:solidFill>
                  <a:srgbClr val="000000"/>
                </a:solidFill>
                <a:latin typeface="+mj-lt"/>
                <a:cs typeface="Arial" pitchFamily="34" charset="0"/>
              </a:rPr>
              <a:t> </a:t>
            </a:r>
            <a:r>
              <a:rPr lang="en-US" sz="1400" b="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High </a:t>
            </a:r>
            <a:r>
              <a:rPr lang="en-US" sz="1400" b="0" dirty="0">
                <a:solidFill>
                  <a:srgbClr val="000000"/>
                </a:solidFill>
                <a:latin typeface="+mj-lt"/>
                <a:cs typeface="Arial" pitchFamily="34" charset="0"/>
              </a:rPr>
              <a:t>resiliency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400" b="0" dirty="0">
                <a:solidFill>
                  <a:srgbClr val="000000"/>
                </a:solidFill>
                <a:latin typeface="+mj-lt"/>
                <a:cs typeface="Arial" pitchFamily="34" charset="0"/>
              </a:rPr>
              <a:t> Re-use of obsolete SDH access </a:t>
            </a:r>
            <a:r>
              <a:rPr lang="en-US" sz="1400" b="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ring saving new fiber deployment</a:t>
            </a:r>
            <a:endParaRPr lang="en-US" sz="1400" b="0" dirty="0">
              <a:solidFill>
                <a:srgbClr val="0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6392" name="Rectangle 54"/>
          <p:cNvSpPr>
            <a:spLocks noChangeArrowheads="1"/>
          </p:cNvSpPr>
          <p:nvPr/>
        </p:nvSpPr>
        <p:spPr bwMode="auto">
          <a:xfrm>
            <a:off x="4876800" y="1225608"/>
            <a:ext cx="2606040" cy="691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3111" tIns="41555" rIns="83111" bIns="41555"/>
          <a:lstStyle/>
          <a:p>
            <a:pPr defTabSz="914795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u="sng" dirty="0">
                <a:solidFill>
                  <a:srgbClr val="0000FF"/>
                </a:solidFill>
                <a:latin typeface="+mj-lt"/>
                <a:cs typeface="Arial" pitchFamily="34" charset="0"/>
              </a:rPr>
              <a:t>RAD Advantage</a:t>
            </a:r>
            <a:r>
              <a:rPr lang="en-US" sz="1400" b="1" dirty="0">
                <a:solidFill>
                  <a:srgbClr val="0000FF"/>
                </a:solidFill>
                <a:latin typeface="+mj-lt"/>
                <a:cs typeface="Arial" pitchFamily="34" charset="0"/>
              </a:rPr>
              <a:t>:</a:t>
            </a:r>
          </a:p>
          <a:p>
            <a:pPr defTabSz="914795">
              <a:buFont typeface="Arial" pitchFamily="34" charset="0"/>
              <a:buChar char="•"/>
              <a:defRPr/>
            </a:pPr>
            <a:r>
              <a:rPr lang="en-US" sz="1400" b="0" dirty="0">
                <a:solidFill>
                  <a:srgbClr val="000000"/>
                </a:solidFill>
                <a:latin typeface="+mj-lt"/>
                <a:cs typeface="Arial" pitchFamily="34" charset="0"/>
              </a:rPr>
              <a:t> </a:t>
            </a:r>
            <a:r>
              <a:rPr lang="en-US" sz="1400" b="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Sub 50ms switching time with 16 </a:t>
            </a:r>
            <a:r>
              <a:rPr lang="en-US" sz="1400" b="0" dirty="0">
                <a:solidFill>
                  <a:srgbClr val="000000"/>
                </a:solidFill>
                <a:latin typeface="+mj-lt"/>
                <a:cs typeface="Arial" pitchFamily="34" charset="0"/>
              </a:rPr>
              <a:t>nodes in a </a:t>
            </a:r>
            <a:r>
              <a:rPr lang="en-US" sz="1400" b="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ring</a:t>
            </a:r>
            <a:r>
              <a:rPr lang="en-US" sz="1400" b="0" dirty="0">
                <a:solidFill>
                  <a:srgbClr val="000000"/>
                </a:solidFill>
                <a:latin typeface="+mj-lt"/>
                <a:cs typeface="Arial" pitchFamily="34" charset="0"/>
              </a:rPr>
              <a:t/>
            </a:r>
            <a:br>
              <a:rPr lang="en-US" sz="1400" b="0" dirty="0">
                <a:solidFill>
                  <a:srgbClr val="000000"/>
                </a:solidFill>
                <a:latin typeface="+mj-lt"/>
                <a:cs typeface="Arial" pitchFamily="34" charset="0"/>
              </a:rPr>
            </a:br>
            <a:endParaRPr lang="en-US" sz="1400" b="0" dirty="0">
              <a:solidFill>
                <a:srgbClr val="0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30729" name="Oval 58"/>
          <p:cNvSpPr>
            <a:spLocks noChangeArrowheads="1"/>
          </p:cNvSpPr>
          <p:nvPr/>
        </p:nvSpPr>
        <p:spPr bwMode="auto">
          <a:xfrm>
            <a:off x="5951105" y="4012912"/>
            <a:ext cx="2057977" cy="1440295"/>
          </a:xfrm>
          <a:prstGeom prst="ellips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</p:spPr>
        <p:txBody>
          <a:bodyPr wrap="none" lIns="83111" tIns="41555" rIns="83111" bIns="4155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CO" sz="2400" b="1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0730" name="Rectangle 61"/>
          <p:cNvSpPr>
            <a:spLocks noChangeArrowheads="1"/>
          </p:cNvSpPr>
          <p:nvPr/>
        </p:nvSpPr>
        <p:spPr bwMode="auto">
          <a:xfrm>
            <a:off x="6328435" y="4093070"/>
            <a:ext cx="675409" cy="2193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2207" tIns="40382" rIns="82207" bIns="40382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IPmux-24</a:t>
            </a:r>
          </a:p>
        </p:txBody>
      </p:sp>
      <p:sp>
        <p:nvSpPr>
          <p:cNvPr id="30731" name="Rectangle 62"/>
          <p:cNvSpPr>
            <a:spLocks noChangeArrowheads="1"/>
          </p:cNvSpPr>
          <p:nvPr/>
        </p:nvSpPr>
        <p:spPr bwMode="auto">
          <a:xfrm>
            <a:off x="6510276" y="3727162"/>
            <a:ext cx="128443" cy="125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E1</a:t>
            </a:r>
          </a:p>
        </p:txBody>
      </p:sp>
      <p:grpSp>
        <p:nvGrpSpPr>
          <p:cNvPr id="2" name="Group 63"/>
          <p:cNvGrpSpPr>
            <a:grpSpLocks/>
          </p:cNvGrpSpPr>
          <p:nvPr/>
        </p:nvGrpSpPr>
        <p:grpSpPr bwMode="auto">
          <a:xfrm>
            <a:off x="6498071" y="3135457"/>
            <a:ext cx="119784" cy="0"/>
            <a:chOff x="2102" y="934"/>
            <a:chExt cx="312" cy="116"/>
          </a:xfrm>
        </p:grpSpPr>
        <p:sp>
          <p:nvSpPr>
            <p:cNvPr id="30778" name="Line 15"/>
            <p:cNvSpPr>
              <a:spLocks noChangeShapeType="1"/>
            </p:cNvSpPr>
            <p:nvPr/>
          </p:nvSpPr>
          <p:spPr bwMode="auto">
            <a:xfrm flipV="1">
              <a:off x="2176" y="934"/>
              <a:ext cx="0" cy="5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30779" name="Line 16"/>
            <p:cNvSpPr>
              <a:spLocks noChangeShapeType="1"/>
            </p:cNvSpPr>
            <p:nvPr/>
          </p:nvSpPr>
          <p:spPr bwMode="auto">
            <a:xfrm flipV="1">
              <a:off x="2336" y="934"/>
              <a:ext cx="0" cy="5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30780" name="Line 17"/>
            <p:cNvSpPr>
              <a:spLocks noChangeShapeType="1"/>
            </p:cNvSpPr>
            <p:nvPr/>
          </p:nvSpPr>
          <p:spPr bwMode="auto">
            <a:xfrm flipV="1">
              <a:off x="2414" y="992"/>
              <a:ext cx="0" cy="5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30781" name="Line 18"/>
            <p:cNvSpPr>
              <a:spLocks noChangeShapeType="1"/>
            </p:cNvSpPr>
            <p:nvPr/>
          </p:nvSpPr>
          <p:spPr bwMode="auto">
            <a:xfrm flipV="1">
              <a:off x="2102" y="992"/>
              <a:ext cx="0" cy="5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30733" name="Freeform 64"/>
          <p:cNvSpPr>
            <a:spLocks/>
          </p:cNvSpPr>
          <p:nvPr/>
        </p:nvSpPr>
        <p:spPr bwMode="auto">
          <a:xfrm>
            <a:off x="6710219" y="3771901"/>
            <a:ext cx="177512" cy="171738"/>
          </a:xfrm>
          <a:custGeom>
            <a:avLst/>
            <a:gdLst>
              <a:gd name="T0" fmla="*/ 0 w 198"/>
              <a:gd name="T1" fmla="*/ 2147483647 h 162"/>
              <a:gd name="T2" fmla="*/ 0 w 198"/>
              <a:gd name="T3" fmla="*/ 0 h 162"/>
              <a:gd name="T4" fmla="*/ 2147483647 w 198"/>
              <a:gd name="T5" fmla="*/ 0 h 162"/>
              <a:gd name="T6" fmla="*/ 0 60000 65536"/>
              <a:gd name="T7" fmla="*/ 0 60000 65536"/>
              <a:gd name="T8" fmla="*/ 0 60000 65536"/>
              <a:gd name="T9" fmla="*/ 0 w 198"/>
              <a:gd name="T10" fmla="*/ 0 h 162"/>
              <a:gd name="T11" fmla="*/ 198 w 198"/>
              <a:gd name="T12" fmla="*/ 162 h 1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8" h="162">
                <a:moveTo>
                  <a:pt x="0" y="162"/>
                </a:moveTo>
                <a:lnTo>
                  <a:pt x="0" y="0"/>
                </a:lnTo>
                <a:lnTo>
                  <a:pt x="19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83111" tIns="41555" rIns="83111" bIns="41555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CO" sz="2400" b="1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0734" name="Freeform 65"/>
          <p:cNvSpPr>
            <a:spLocks/>
          </p:cNvSpPr>
          <p:nvPr/>
        </p:nvSpPr>
        <p:spPr bwMode="auto">
          <a:xfrm>
            <a:off x="6688571" y="3745924"/>
            <a:ext cx="177511" cy="197715"/>
          </a:xfrm>
          <a:custGeom>
            <a:avLst/>
            <a:gdLst>
              <a:gd name="T0" fmla="*/ 0 w 198"/>
              <a:gd name="T1" fmla="*/ 2147483647 h 162"/>
              <a:gd name="T2" fmla="*/ 0 w 198"/>
              <a:gd name="T3" fmla="*/ 0 h 162"/>
              <a:gd name="T4" fmla="*/ 2147483647 w 198"/>
              <a:gd name="T5" fmla="*/ 0 h 162"/>
              <a:gd name="T6" fmla="*/ 0 60000 65536"/>
              <a:gd name="T7" fmla="*/ 0 60000 65536"/>
              <a:gd name="T8" fmla="*/ 0 60000 65536"/>
              <a:gd name="T9" fmla="*/ 0 w 198"/>
              <a:gd name="T10" fmla="*/ 0 h 162"/>
              <a:gd name="T11" fmla="*/ 198 w 198"/>
              <a:gd name="T12" fmla="*/ 162 h 1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8" h="162">
                <a:moveTo>
                  <a:pt x="0" y="162"/>
                </a:moveTo>
                <a:lnTo>
                  <a:pt x="0" y="0"/>
                </a:lnTo>
                <a:lnTo>
                  <a:pt x="19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83111" tIns="41555" rIns="83111" bIns="41555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CO" sz="2400" b="1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0735" name="Freeform 66"/>
          <p:cNvSpPr>
            <a:spLocks/>
          </p:cNvSpPr>
          <p:nvPr/>
        </p:nvSpPr>
        <p:spPr bwMode="auto">
          <a:xfrm>
            <a:off x="6666923" y="3719946"/>
            <a:ext cx="187614" cy="217920"/>
          </a:xfrm>
          <a:custGeom>
            <a:avLst/>
            <a:gdLst>
              <a:gd name="T0" fmla="*/ 0 w 198"/>
              <a:gd name="T1" fmla="*/ 2147483647 h 162"/>
              <a:gd name="T2" fmla="*/ 0 w 198"/>
              <a:gd name="T3" fmla="*/ 0 h 162"/>
              <a:gd name="T4" fmla="*/ 2147483647 w 198"/>
              <a:gd name="T5" fmla="*/ 0 h 162"/>
              <a:gd name="T6" fmla="*/ 0 60000 65536"/>
              <a:gd name="T7" fmla="*/ 0 60000 65536"/>
              <a:gd name="T8" fmla="*/ 0 60000 65536"/>
              <a:gd name="T9" fmla="*/ 0 w 198"/>
              <a:gd name="T10" fmla="*/ 0 h 162"/>
              <a:gd name="T11" fmla="*/ 198 w 198"/>
              <a:gd name="T12" fmla="*/ 162 h 1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8" h="162">
                <a:moveTo>
                  <a:pt x="0" y="162"/>
                </a:moveTo>
                <a:lnTo>
                  <a:pt x="0" y="0"/>
                </a:lnTo>
                <a:lnTo>
                  <a:pt x="19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83111" tIns="41555" rIns="83111" bIns="41555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CO" sz="2400" b="1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30736" name="Picture 67" descr="rad6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2093" y="3924878"/>
            <a:ext cx="409864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7" name="Rectangle 76"/>
          <p:cNvSpPr>
            <a:spLocks noChangeArrowheads="1"/>
          </p:cNvSpPr>
          <p:nvPr/>
        </p:nvSpPr>
        <p:spPr bwMode="auto">
          <a:xfrm>
            <a:off x="6507926" y="4594102"/>
            <a:ext cx="857250" cy="252556"/>
          </a:xfrm>
          <a:prstGeom prst="rect">
            <a:avLst/>
          </a:prstGeom>
          <a:noFill/>
          <a:ln w="76200" cap="rnd">
            <a:noFill/>
            <a:prstDash val="sysDot"/>
            <a:miter lim="800000"/>
            <a:headEnd/>
            <a:tailEnd/>
          </a:ln>
        </p:spPr>
        <p:txBody>
          <a:bodyPr lIns="83111" tIns="41555" rIns="83111" bIns="41555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GbE Ring</a:t>
            </a:r>
          </a:p>
        </p:txBody>
      </p:sp>
      <p:sp>
        <p:nvSpPr>
          <p:cNvPr id="30738" name="Rectangle 77"/>
          <p:cNvSpPr>
            <a:spLocks noChangeArrowheads="1"/>
          </p:cNvSpPr>
          <p:nvPr/>
        </p:nvSpPr>
        <p:spPr bwMode="auto">
          <a:xfrm>
            <a:off x="784226" y="4197556"/>
            <a:ext cx="440170" cy="23668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3111" tIns="41555" rIns="83111" bIns="41555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BSC</a:t>
            </a:r>
          </a:p>
        </p:txBody>
      </p:sp>
      <p:sp>
        <p:nvSpPr>
          <p:cNvPr id="30739" name="Rectangle 78"/>
          <p:cNvSpPr>
            <a:spLocks noChangeArrowheads="1"/>
          </p:cNvSpPr>
          <p:nvPr/>
        </p:nvSpPr>
        <p:spPr bwMode="auto">
          <a:xfrm>
            <a:off x="1218623" y="4263159"/>
            <a:ext cx="548409" cy="36368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83111" tIns="41555" rIns="83111" bIns="41555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n x E1/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STM-1</a:t>
            </a:r>
          </a:p>
        </p:txBody>
      </p:sp>
      <p:sp>
        <p:nvSpPr>
          <p:cNvPr id="30740" name="Line 37"/>
          <p:cNvSpPr>
            <a:spLocks noChangeShapeType="1"/>
          </p:cNvSpPr>
          <p:nvPr/>
        </p:nvSpPr>
        <p:spPr bwMode="auto">
          <a:xfrm flipH="1">
            <a:off x="1156566" y="4749511"/>
            <a:ext cx="62345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83111" tIns="41555" rIns="83111" bIns="41555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0741" name="Line 38"/>
          <p:cNvSpPr>
            <a:spLocks noChangeShapeType="1"/>
          </p:cNvSpPr>
          <p:nvPr/>
        </p:nvSpPr>
        <p:spPr bwMode="auto">
          <a:xfrm flipH="1">
            <a:off x="1156566" y="4694670"/>
            <a:ext cx="62345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83111" tIns="41555" rIns="83111" bIns="41555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0742" name="Line 39"/>
          <p:cNvSpPr>
            <a:spLocks noChangeShapeType="1"/>
          </p:cNvSpPr>
          <p:nvPr/>
        </p:nvSpPr>
        <p:spPr bwMode="auto">
          <a:xfrm flipH="1">
            <a:off x="1156566" y="4639830"/>
            <a:ext cx="62345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83111" tIns="41555" rIns="83111" bIns="41555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0743" name="Line 40"/>
          <p:cNvSpPr>
            <a:spLocks noChangeShapeType="1"/>
          </p:cNvSpPr>
          <p:nvPr/>
        </p:nvSpPr>
        <p:spPr bwMode="auto">
          <a:xfrm flipH="1">
            <a:off x="1156566" y="4584989"/>
            <a:ext cx="62345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83111" tIns="41555" rIns="83111" bIns="41555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30744" name="Picture 86" descr="bsc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0930" y="4403148"/>
            <a:ext cx="519545" cy="424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5" name="Rectangle 88"/>
          <p:cNvSpPr>
            <a:spLocks noChangeArrowheads="1"/>
          </p:cNvSpPr>
          <p:nvPr/>
        </p:nvSpPr>
        <p:spPr bwMode="auto">
          <a:xfrm>
            <a:off x="1686214" y="4124614"/>
            <a:ext cx="858694" cy="23668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3111" tIns="41555" rIns="83111" bIns="41555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Gmux-2000</a:t>
            </a:r>
          </a:p>
        </p:txBody>
      </p:sp>
      <p:pic>
        <p:nvPicPr>
          <p:cNvPr id="30746" name="Picture 93" descr="bts-l"/>
          <p:cNvPicPr preferRelativeResize="0"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2582" y="3076287"/>
            <a:ext cx="298739" cy="76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08137" y="2076542"/>
            <a:ext cx="2124364" cy="1578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8" name="Picture 58" descr="Promigas Telecomunicacione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4490" y="5282045"/>
            <a:ext cx="1319068" cy="1121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9" name="Picture 67" descr="rad6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5253" y="4470400"/>
            <a:ext cx="409864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0" name="Rectangle 61"/>
          <p:cNvSpPr>
            <a:spLocks noChangeArrowheads="1"/>
          </p:cNvSpPr>
          <p:nvPr/>
        </p:nvSpPr>
        <p:spPr bwMode="auto">
          <a:xfrm>
            <a:off x="5413333" y="4282787"/>
            <a:ext cx="675409" cy="2193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2207" tIns="40382" rIns="82207" bIns="40382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IPmux-24</a:t>
            </a:r>
          </a:p>
        </p:txBody>
      </p:sp>
      <p:sp>
        <p:nvSpPr>
          <p:cNvPr id="30751" name="Freeform 20"/>
          <p:cNvSpPr>
            <a:spLocks/>
          </p:cNvSpPr>
          <p:nvPr/>
        </p:nvSpPr>
        <p:spPr bwMode="auto">
          <a:xfrm>
            <a:off x="3257840" y="3840307"/>
            <a:ext cx="1763568" cy="1414318"/>
          </a:xfrm>
          <a:custGeom>
            <a:avLst/>
            <a:gdLst>
              <a:gd name="T0" fmla="*/ 2147483647 w 855"/>
              <a:gd name="T1" fmla="*/ 2147483647 h 673"/>
              <a:gd name="T2" fmla="*/ 2147483647 w 855"/>
              <a:gd name="T3" fmla="*/ 2147483647 h 673"/>
              <a:gd name="T4" fmla="*/ 2147483647 w 855"/>
              <a:gd name="T5" fmla="*/ 2147483647 h 673"/>
              <a:gd name="T6" fmla="*/ 2147483647 w 855"/>
              <a:gd name="T7" fmla="*/ 2147483647 h 673"/>
              <a:gd name="T8" fmla="*/ 2147483647 w 855"/>
              <a:gd name="T9" fmla="*/ 2147483647 h 673"/>
              <a:gd name="T10" fmla="*/ 2147483647 w 855"/>
              <a:gd name="T11" fmla="*/ 2147483647 h 673"/>
              <a:gd name="T12" fmla="*/ 2147483647 w 855"/>
              <a:gd name="T13" fmla="*/ 2147483647 h 673"/>
              <a:gd name="T14" fmla="*/ 2147483647 w 855"/>
              <a:gd name="T15" fmla="*/ 2147483647 h 673"/>
              <a:gd name="T16" fmla="*/ 2147483647 w 855"/>
              <a:gd name="T17" fmla="*/ 2147483647 h 673"/>
              <a:gd name="T18" fmla="*/ 2147483647 w 855"/>
              <a:gd name="T19" fmla="*/ 2147483647 h 673"/>
              <a:gd name="T20" fmla="*/ 2147483647 w 855"/>
              <a:gd name="T21" fmla="*/ 2147483647 h 673"/>
              <a:gd name="T22" fmla="*/ 2147483647 w 855"/>
              <a:gd name="T23" fmla="*/ 2147483647 h 673"/>
              <a:gd name="T24" fmla="*/ 2147483647 w 855"/>
              <a:gd name="T25" fmla="*/ 2147483647 h 673"/>
              <a:gd name="T26" fmla="*/ 2147483647 w 855"/>
              <a:gd name="T27" fmla="*/ 2147483647 h 673"/>
              <a:gd name="T28" fmla="*/ 2147483647 w 855"/>
              <a:gd name="T29" fmla="*/ 2147483647 h 673"/>
              <a:gd name="T30" fmla="*/ 2147483647 w 855"/>
              <a:gd name="T31" fmla="*/ 2147483647 h 673"/>
              <a:gd name="T32" fmla="*/ 2147483647 w 855"/>
              <a:gd name="T33" fmla="*/ 2147483647 h 673"/>
              <a:gd name="T34" fmla="*/ 2147483647 w 855"/>
              <a:gd name="T35" fmla="*/ 2147483647 h 673"/>
              <a:gd name="T36" fmla="*/ 2147483647 w 855"/>
              <a:gd name="T37" fmla="*/ 2147483647 h 673"/>
              <a:gd name="T38" fmla="*/ 2147483647 w 855"/>
              <a:gd name="T39" fmla="*/ 2147483647 h 673"/>
              <a:gd name="T40" fmla="*/ 2147483647 w 855"/>
              <a:gd name="T41" fmla="*/ 2147483647 h 673"/>
              <a:gd name="T42" fmla="*/ 2147483647 w 855"/>
              <a:gd name="T43" fmla="*/ 2147483647 h 673"/>
              <a:gd name="T44" fmla="*/ 2147483647 w 855"/>
              <a:gd name="T45" fmla="*/ 2147483647 h 673"/>
              <a:gd name="T46" fmla="*/ 2147483647 w 855"/>
              <a:gd name="T47" fmla="*/ 2147483647 h 673"/>
              <a:gd name="T48" fmla="*/ 2147483647 w 855"/>
              <a:gd name="T49" fmla="*/ 2147483647 h 673"/>
              <a:gd name="T50" fmla="*/ 2147483647 w 855"/>
              <a:gd name="T51" fmla="*/ 2147483647 h 673"/>
              <a:gd name="T52" fmla="*/ 2147483647 w 855"/>
              <a:gd name="T53" fmla="*/ 2147483647 h 673"/>
              <a:gd name="T54" fmla="*/ 2147483647 w 855"/>
              <a:gd name="T55" fmla="*/ 2147483647 h 673"/>
              <a:gd name="T56" fmla="*/ 2147483647 w 855"/>
              <a:gd name="T57" fmla="*/ 2147483647 h 673"/>
              <a:gd name="T58" fmla="*/ 2147483647 w 855"/>
              <a:gd name="T59" fmla="*/ 2147483647 h 673"/>
              <a:gd name="T60" fmla="*/ 2147483647 w 855"/>
              <a:gd name="T61" fmla="*/ 2147483647 h 673"/>
              <a:gd name="T62" fmla="*/ 2147483647 w 855"/>
              <a:gd name="T63" fmla="*/ 2147483647 h 673"/>
              <a:gd name="T64" fmla="*/ 2147483647 w 855"/>
              <a:gd name="T65" fmla="*/ 2147483647 h 673"/>
              <a:gd name="T66" fmla="*/ 2147483647 w 855"/>
              <a:gd name="T67" fmla="*/ 2147483647 h 673"/>
              <a:gd name="T68" fmla="*/ 2147483647 w 855"/>
              <a:gd name="T69" fmla="*/ 2147483647 h 673"/>
              <a:gd name="T70" fmla="*/ 2147483647 w 855"/>
              <a:gd name="T71" fmla="*/ 2147483647 h 673"/>
              <a:gd name="T72" fmla="*/ 2147483647 w 855"/>
              <a:gd name="T73" fmla="*/ 2147483647 h 673"/>
              <a:gd name="T74" fmla="*/ 2147483647 w 855"/>
              <a:gd name="T75" fmla="*/ 2147483647 h 673"/>
              <a:gd name="T76" fmla="*/ 2147483647 w 855"/>
              <a:gd name="T77" fmla="*/ 2147483647 h 673"/>
              <a:gd name="T78" fmla="*/ 2147483647 w 855"/>
              <a:gd name="T79" fmla="*/ 2147483647 h 673"/>
              <a:gd name="T80" fmla="*/ 2147483647 w 855"/>
              <a:gd name="T81" fmla="*/ 2147483647 h 673"/>
              <a:gd name="T82" fmla="*/ 2147483647 w 855"/>
              <a:gd name="T83" fmla="*/ 2147483647 h 673"/>
              <a:gd name="T84" fmla="*/ 2147483647 w 855"/>
              <a:gd name="T85" fmla="*/ 2147483647 h 673"/>
              <a:gd name="T86" fmla="*/ 2147483647 w 855"/>
              <a:gd name="T87" fmla="*/ 2147483647 h 673"/>
              <a:gd name="T88" fmla="*/ 2147483647 w 855"/>
              <a:gd name="T89" fmla="*/ 2147483647 h 673"/>
              <a:gd name="T90" fmla="*/ 2147483647 w 855"/>
              <a:gd name="T91" fmla="*/ 2147483647 h 673"/>
              <a:gd name="T92" fmla="*/ 2147483647 w 855"/>
              <a:gd name="T93" fmla="*/ 2147483647 h 673"/>
              <a:gd name="T94" fmla="*/ 2147483647 w 855"/>
              <a:gd name="T95" fmla="*/ 2147483647 h 673"/>
              <a:gd name="T96" fmla="*/ 2147483647 w 855"/>
              <a:gd name="T97" fmla="*/ 2147483647 h 673"/>
              <a:gd name="T98" fmla="*/ 2147483647 w 855"/>
              <a:gd name="T99" fmla="*/ 2147483647 h 673"/>
              <a:gd name="T100" fmla="*/ 2147483647 w 855"/>
              <a:gd name="T101" fmla="*/ 2147483647 h 673"/>
              <a:gd name="T102" fmla="*/ 2147483647 w 855"/>
              <a:gd name="T103" fmla="*/ 2147483647 h 673"/>
              <a:gd name="T104" fmla="*/ 2147483647 w 855"/>
              <a:gd name="T105" fmla="*/ 2147483647 h 673"/>
              <a:gd name="T106" fmla="*/ 2147483647 w 855"/>
              <a:gd name="T107" fmla="*/ 2147483647 h 67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55"/>
              <a:gd name="T163" fmla="*/ 0 h 673"/>
              <a:gd name="T164" fmla="*/ 855 w 855"/>
              <a:gd name="T165" fmla="*/ 673 h 67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55" h="673">
                <a:moveTo>
                  <a:pt x="266" y="634"/>
                </a:moveTo>
                <a:cubicBezTo>
                  <a:pt x="239" y="634"/>
                  <a:pt x="178" y="655"/>
                  <a:pt x="140" y="648"/>
                </a:cubicBezTo>
                <a:cubicBezTo>
                  <a:pt x="102" y="641"/>
                  <a:pt x="63" y="624"/>
                  <a:pt x="39" y="595"/>
                </a:cubicBezTo>
                <a:cubicBezTo>
                  <a:pt x="16" y="566"/>
                  <a:pt x="2" y="511"/>
                  <a:pt x="1" y="474"/>
                </a:cubicBezTo>
                <a:cubicBezTo>
                  <a:pt x="0" y="437"/>
                  <a:pt x="19" y="396"/>
                  <a:pt x="33" y="375"/>
                </a:cubicBezTo>
                <a:cubicBezTo>
                  <a:pt x="46" y="353"/>
                  <a:pt x="70" y="351"/>
                  <a:pt x="81" y="344"/>
                </a:cubicBezTo>
                <a:cubicBezTo>
                  <a:pt x="92" y="337"/>
                  <a:pt x="96" y="337"/>
                  <a:pt x="100" y="332"/>
                </a:cubicBezTo>
                <a:cubicBezTo>
                  <a:pt x="104" y="327"/>
                  <a:pt x="105" y="321"/>
                  <a:pt x="105" y="311"/>
                </a:cubicBezTo>
                <a:cubicBezTo>
                  <a:pt x="105" y="301"/>
                  <a:pt x="99" y="286"/>
                  <a:pt x="98" y="272"/>
                </a:cubicBezTo>
                <a:cubicBezTo>
                  <a:pt x="97" y="257"/>
                  <a:pt x="93" y="241"/>
                  <a:pt x="98" y="225"/>
                </a:cubicBezTo>
                <a:cubicBezTo>
                  <a:pt x="103" y="210"/>
                  <a:pt x="116" y="191"/>
                  <a:pt x="130" y="179"/>
                </a:cubicBezTo>
                <a:cubicBezTo>
                  <a:pt x="144" y="167"/>
                  <a:pt x="167" y="157"/>
                  <a:pt x="185" y="151"/>
                </a:cubicBezTo>
                <a:cubicBezTo>
                  <a:pt x="204" y="145"/>
                  <a:pt x="227" y="145"/>
                  <a:pt x="241" y="143"/>
                </a:cubicBezTo>
                <a:cubicBezTo>
                  <a:pt x="254" y="140"/>
                  <a:pt x="260" y="141"/>
                  <a:pt x="264" y="134"/>
                </a:cubicBezTo>
                <a:cubicBezTo>
                  <a:pt x="268" y="127"/>
                  <a:pt x="263" y="111"/>
                  <a:pt x="267" y="100"/>
                </a:cubicBezTo>
                <a:cubicBezTo>
                  <a:pt x="272" y="89"/>
                  <a:pt x="281" y="74"/>
                  <a:pt x="291" y="65"/>
                </a:cubicBezTo>
                <a:cubicBezTo>
                  <a:pt x="301" y="57"/>
                  <a:pt x="314" y="52"/>
                  <a:pt x="328" y="48"/>
                </a:cubicBezTo>
                <a:cubicBezTo>
                  <a:pt x="341" y="45"/>
                  <a:pt x="362" y="45"/>
                  <a:pt x="373" y="45"/>
                </a:cubicBezTo>
                <a:cubicBezTo>
                  <a:pt x="384" y="45"/>
                  <a:pt x="387" y="49"/>
                  <a:pt x="391" y="48"/>
                </a:cubicBezTo>
                <a:cubicBezTo>
                  <a:pt x="396" y="47"/>
                  <a:pt x="392" y="43"/>
                  <a:pt x="396" y="38"/>
                </a:cubicBezTo>
                <a:cubicBezTo>
                  <a:pt x="401" y="33"/>
                  <a:pt x="408" y="21"/>
                  <a:pt x="418" y="15"/>
                </a:cubicBezTo>
                <a:cubicBezTo>
                  <a:pt x="428" y="9"/>
                  <a:pt x="439" y="5"/>
                  <a:pt x="455" y="3"/>
                </a:cubicBezTo>
                <a:cubicBezTo>
                  <a:pt x="471" y="2"/>
                  <a:pt x="497" y="0"/>
                  <a:pt x="514" y="3"/>
                </a:cubicBezTo>
                <a:cubicBezTo>
                  <a:pt x="531" y="7"/>
                  <a:pt x="542" y="15"/>
                  <a:pt x="556" y="22"/>
                </a:cubicBezTo>
                <a:cubicBezTo>
                  <a:pt x="569" y="30"/>
                  <a:pt x="587" y="40"/>
                  <a:pt x="596" y="52"/>
                </a:cubicBezTo>
                <a:cubicBezTo>
                  <a:pt x="605" y="64"/>
                  <a:pt x="609" y="83"/>
                  <a:pt x="613" y="95"/>
                </a:cubicBezTo>
                <a:cubicBezTo>
                  <a:pt x="616" y="106"/>
                  <a:pt x="611" y="113"/>
                  <a:pt x="616" y="117"/>
                </a:cubicBezTo>
                <a:cubicBezTo>
                  <a:pt x="621" y="120"/>
                  <a:pt x="632" y="113"/>
                  <a:pt x="643" y="115"/>
                </a:cubicBezTo>
                <a:cubicBezTo>
                  <a:pt x="654" y="117"/>
                  <a:pt x="668" y="119"/>
                  <a:pt x="681" y="129"/>
                </a:cubicBezTo>
                <a:cubicBezTo>
                  <a:pt x="695" y="138"/>
                  <a:pt x="712" y="156"/>
                  <a:pt x="723" y="172"/>
                </a:cubicBezTo>
                <a:cubicBezTo>
                  <a:pt x="735" y="187"/>
                  <a:pt x="748" y="206"/>
                  <a:pt x="754" y="223"/>
                </a:cubicBezTo>
                <a:cubicBezTo>
                  <a:pt x="759" y="241"/>
                  <a:pt x="762" y="262"/>
                  <a:pt x="759" y="278"/>
                </a:cubicBezTo>
                <a:cubicBezTo>
                  <a:pt x="755" y="295"/>
                  <a:pt x="732" y="313"/>
                  <a:pt x="732" y="321"/>
                </a:cubicBezTo>
                <a:cubicBezTo>
                  <a:pt x="732" y="330"/>
                  <a:pt x="748" y="324"/>
                  <a:pt x="760" y="330"/>
                </a:cubicBezTo>
                <a:cubicBezTo>
                  <a:pt x="773" y="336"/>
                  <a:pt x="794" y="346"/>
                  <a:pt x="807" y="356"/>
                </a:cubicBezTo>
                <a:cubicBezTo>
                  <a:pt x="821" y="366"/>
                  <a:pt x="835" y="380"/>
                  <a:pt x="842" y="394"/>
                </a:cubicBezTo>
                <a:cubicBezTo>
                  <a:pt x="850" y="407"/>
                  <a:pt x="855" y="419"/>
                  <a:pt x="852" y="440"/>
                </a:cubicBezTo>
                <a:cubicBezTo>
                  <a:pt x="850" y="461"/>
                  <a:pt x="835" y="499"/>
                  <a:pt x="827" y="516"/>
                </a:cubicBezTo>
                <a:cubicBezTo>
                  <a:pt x="819" y="533"/>
                  <a:pt x="813" y="536"/>
                  <a:pt x="804" y="542"/>
                </a:cubicBezTo>
                <a:cubicBezTo>
                  <a:pt x="795" y="548"/>
                  <a:pt x="780" y="550"/>
                  <a:pt x="770" y="554"/>
                </a:cubicBezTo>
                <a:cubicBezTo>
                  <a:pt x="760" y="558"/>
                  <a:pt x="753" y="559"/>
                  <a:pt x="745" y="564"/>
                </a:cubicBezTo>
                <a:cubicBezTo>
                  <a:pt x="738" y="569"/>
                  <a:pt x="734" y="577"/>
                  <a:pt x="727" y="586"/>
                </a:cubicBezTo>
                <a:cubicBezTo>
                  <a:pt x="719" y="596"/>
                  <a:pt x="712" y="609"/>
                  <a:pt x="702" y="619"/>
                </a:cubicBezTo>
                <a:cubicBezTo>
                  <a:pt x="692" y="628"/>
                  <a:pt x="682" y="637"/>
                  <a:pt x="666" y="641"/>
                </a:cubicBezTo>
                <a:cubicBezTo>
                  <a:pt x="650" y="645"/>
                  <a:pt x="622" y="645"/>
                  <a:pt x="604" y="643"/>
                </a:cubicBezTo>
                <a:cubicBezTo>
                  <a:pt x="587" y="640"/>
                  <a:pt x="571" y="631"/>
                  <a:pt x="561" y="626"/>
                </a:cubicBezTo>
                <a:cubicBezTo>
                  <a:pt x="551" y="621"/>
                  <a:pt x="551" y="614"/>
                  <a:pt x="546" y="610"/>
                </a:cubicBezTo>
                <a:cubicBezTo>
                  <a:pt x="541" y="607"/>
                  <a:pt x="536" y="605"/>
                  <a:pt x="532" y="607"/>
                </a:cubicBezTo>
                <a:cubicBezTo>
                  <a:pt x="529" y="609"/>
                  <a:pt x="533" y="612"/>
                  <a:pt x="526" y="619"/>
                </a:cubicBezTo>
                <a:cubicBezTo>
                  <a:pt x="518" y="626"/>
                  <a:pt x="506" y="638"/>
                  <a:pt x="489" y="646"/>
                </a:cubicBezTo>
                <a:cubicBezTo>
                  <a:pt x="471" y="655"/>
                  <a:pt x="442" y="668"/>
                  <a:pt x="418" y="670"/>
                </a:cubicBezTo>
                <a:cubicBezTo>
                  <a:pt x="395" y="673"/>
                  <a:pt x="370" y="668"/>
                  <a:pt x="350" y="664"/>
                </a:cubicBezTo>
                <a:cubicBezTo>
                  <a:pt x="329" y="659"/>
                  <a:pt x="312" y="651"/>
                  <a:pt x="299" y="646"/>
                </a:cubicBezTo>
                <a:cubicBezTo>
                  <a:pt x="287" y="642"/>
                  <a:pt x="293" y="634"/>
                  <a:pt x="266" y="634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E0CDA8"/>
              </a:gs>
            </a:gsLst>
            <a:path path="rect">
              <a:fillToRect l="50000" t="50000" r="50000" b="50000"/>
            </a:path>
          </a:gradFill>
          <a:ln w="12700">
            <a:noFill/>
            <a:round/>
            <a:headEnd/>
            <a:tailEnd/>
          </a:ln>
          <a:effectLst>
            <a:prstShdw prst="shdw17" dist="17961" dir="2700000">
              <a:srgbClr val="867B65"/>
            </a:prstShdw>
          </a:effectLst>
        </p:spPr>
        <p:txBody>
          <a:bodyPr wrap="none" lIns="83111" tIns="41555" rIns="83111" bIns="4155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0752" name="Text Box 1101"/>
          <p:cNvSpPr txBox="1">
            <a:spLocks noChangeArrowheads="1"/>
          </p:cNvSpPr>
          <p:nvPr/>
        </p:nvSpPr>
        <p:spPr bwMode="auto">
          <a:xfrm>
            <a:off x="3519055" y="4366697"/>
            <a:ext cx="1241136" cy="447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091" tIns="41545" rIns="83091" bIns="41545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3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Metro Ethernet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3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MPLS</a:t>
            </a:r>
          </a:p>
        </p:txBody>
      </p:sp>
      <p:pic>
        <p:nvPicPr>
          <p:cNvPr id="30753" name="Picture 36" descr="route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27286" y="4382366"/>
            <a:ext cx="480580" cy="355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754" name="Elbow Connector 67"/>
          <p:cNvCxnSpPr>
            <a:cxnSpLocks noChangeShapeType="1"/>
          </p:cNvCxnSpPr>
          <p:nvPr/>
        </p:nvCxnSpPr>
        <p:spPr bwMode="auto">
          <a:xfrm flipV="1">
            <a:off x="2306782" y="4121728"/>
            <a:ext cx="1264227" cy="415636"/>
          </a:xfrm>
          <a:prstGeom prst="bentConnector3">
            <a:avLst>
              <a:gd name="adj1" fmla="val 50000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755" name="Elbow Connector 68"/>
          <p:cNvCxnSpPr>
            <a:cxnSpLocks noChangeShapeType="1"/>
          </p:cNvCxnSpPr>
          <p:nvPr/>
        </p:nvCxnSpPr>
        <p:spPr bwMode="auto">
          <a:xfrm>
            <a:off x="2306782" y="4733637"/>
            <a:ext cx="1264227" cy="415636"/>
          </a:xfrm>
          <a:prstGeom prst="bentConnector3">
            <a:avLst>
              <a:gd name="adj1" fmla="val 50000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pic>
        <p:nvPicPr>
          <p:cNvPr id="30756" name="Picture 87" descr="rad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43941" y="4336762"/>
            <a:ext cx="743239" cy="54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7" name="Picture 36" descr="route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42567" y="3921125"/>
            <a:ext cx="482023" cy="355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8" name="Picture 36" descr="route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69986" y="4965989"/>
            <a:ext cx="480580" cy="355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9" name="Rectangle 61"/>
          <p:cNvSpPr>
            <a:spLocks noChangeArrowheads="1"/>
          </p:cNvSpPr>
          <p:nvPr/>
        </p:nvSpPr>
        <p:spPr bwMode="auto">
          <a:xfrm>
            <a:off x="7983764" y="4577979"/>
            <a:ext cx="675409" cy="2193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2207" tIns="40382" rIns="82207" bIns="40382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IPmux-24</a:t>
            </a:r>
          </a:p>
        </p:txBody>
      </p:sp>
      <p:sp>
        <p:nvSpPr>
          <p:cNvPr id="30760" name="Rectangle 62"/>
          <p:cNvSpPr>
            <a:spLocks noChangeArrowheads="1"/>
          </p:cNvSpPr>
          <p:nvPr/>
        </p:nvSpPr>
        <p:spPr bwMode="auto">
          <a:xfrm>
            <a:off x="7908718" y="4212071"/>
            <a:ext cx="128444" cy="125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E1</a:t>
            </a:r>
          </a:p>
        </p:txBody>
      </p:sp>
      <p:grpSp>
        <p:nvGrpSpPr>
          <p:cNvPr id="3" name="Group 63"/>
          <p:cNvGrpSpPr>
            <a:grpSpLocks/>
          </p:cNvGrpSpPr>
          <p:nvPr/>
        </p:nvGrpSpPr>
        <p:grpSpPr bwMode="auto">
          <a:xfrm>
            <a:off x="7897958" y="3620366"/>
            <a:ext cx="118341" cy="0"/>
            <a:chOff x="2102" y="934"/>
            <a:chExt cx="312" cy="116"/>
          </a:xfrm>
        </p:grpSpPr>
        <p:sp>
          <p:nvSpPr>
            <p:cNvPr id="30774" name="Line 15"/>
            <p:cNvSpPr>
              <a:spLocks noChangeShapeType="1"/>
            </p:cNvSpPr>
            <p:nvPr/>
          </p:nvSpPr>
          <p:spPr bwMode="auto">
            <a:xfrm flipV="1">
              <a:off x="2176" y="934"/>
              <a:ext cx="0" cy="5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30775" name="Line 16"/>
            <p:cNvSpPr>
              <a:spLocks noChangeShapeType="1"/>
            </p:cNvSpPr>
            <p:nvPr/>
          </p:nvSpPr>
          <p:spPr bwMode="auto">
            <a:xfrm flipV="1">
              <a:off x="2336" y="934"/>
              <a:ext cx="0" cy="5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30776" name="Line 17"/>
            <p:cNvSpPr>
              <a:spLocks noChangeShapeType="1"/>
            </p:cNvSpPr>
            <p:nvPr/>
          </p:nvSpPr>
          <p:spPr bwMode="auto">
            <a:xfrm flipV="1">
              <a:off x="2414" y="992"/>
              <a:ext cx="0" cy="5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30777" name="Line 18"/>
            <p:cNvSpPr>
              <a:spLocks noChangeShapeType="1"/>
            </p:cNvSpPr>
            <p:nvPr/>
          </p:nvSpPr>
          <p:spPr bwMode="auto">
            <a:xfrm flipV="1">
              <a:off x="2102" y="992"/>
              <a:ext cx="0" cy="5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30762" name="Freeform 64"/>
          <p:cNvSpPr>
            <a:spLocks/>
          </p:cNvSpPr>
          <p:nvPr/>
        </p:nvSpPr>
        <p:spPr bwMode="auto">
          <a:xfrm>
            <a:off x="8110105" y="4256810"/>
            <a:ext cx="177512" cy="171738"/>
          </a:xfrm>
          <a:custGeom>
            <a:avLst/>
            <a:gdLst>
              <a:gd name="T0" fmla="*/ 0 w 198"/>
              <a:gd name="T1" fmla="*/ 2147483647 h 162"/>
              <a:gd name="T2" fmla="*/ 0 w 198"/>
              <a:gd name="T3" fmla="*/ 0 h 162"/>
              <a:gd name="T4" fmla="*/ 2147483647 w 198"/>
              <a:gd name="T5" fmla="*/ 0 h 162"/>
              <a:gd name="T6" fmla="*/ 0 60000 65536"/>
              <a:gd name="T7" fmla="*/ 0 60000 65536"/>
              <a:gd name="T8" fmla="*/ 0 60000 65536"/>
              <a:gd name="T9" fmla="*/ 0 w 198"/>
              <a:gd name="T10" fmla="*/ 0 h 162"/>
              <a:gd name="T11" fmla="*/ 198 w 198"/>
              <a:gd name="T12" fmla="*/ 162 h 1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8" h="162">
                <a:moveTo>
                  <a:pt x="0" y="162"/>
                </a:moveTo>
                <a:lnTo>
                  <a:pt x="0" y="0"/>
                </a:lnTo>
                <a:lnTo>
                  <a:pt x="19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83111" tIns="41555" rIns="83111" bIns="41555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CO" sz="2400" b="1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0763" name="Freeform 65"/>
          <p:cNvSpPr>
            <a:spLocks/>
          </p:cNvSpPr>
          <p:nvPr/>
        </p:nvSpPr>
        <p:spPr bwMode="auto">
          <a:xfrm>
            <a:off x="8088457" y="4230833"/>
            <a:ext cx="177511" cy="197715"/>
          </a:xfrm>
          <a:custGeom>
            <a:avLst/>
            <a:gdLst>
              <a:gd name="T0" fmla="*/ 0 w 198"/>
              <a:gd name="T1" fmla="*/ 2147483647 h 162"/>
              <a:gd name="T2" fmla="*/ 0 w 198"/>
              <a:gd name="T3" fmla="*/ 0 h 162"/>
              <a:gd name="T4" fmla="*/ 2147483647 w 198"/>
              <a:gd name="T5" fmla="*/ 0 h 162"/>
              <a:gd name="T6" fmla="*/ 0 60000 65536"/>
              <a:gd name="T7" fmla="*/ 0 60000 65536"/>
              <a:gd name="T8" fmla="*/ 0 60000 65536"/>
              <a:gd name="T9" fmla="*/ 0 w 198"/>
              <a:gd name="T10" fmla="*/ 0 h 162"/>
              <a:gd name="T11" fmla="*/ 198 w 198"/>
              <a:gd name="T12" fmla="*/ 162 h 1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8" h="162">
                <a:moveTo>
                  <a:pt x="0" y="162"/>
                </a:moveTo>
                <a:lnTo>
                  <a:pt x="0" y="0"/>
                </a:lnTo>
                <a:lnTo>
                  <a:pt x="19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83111" tIns="41555" rIns="83111" bIns="41555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CO" sz="2400" b="1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0764" name="Freeform 66"/>
          <p:cNvSpPr>
            <a:spLocks/>
          </p:cNvSpPr>
          <p:nvPr/>
        </p:nvSpPr>
        <p:spPr bwMode="auto">
          <a:xfrm>
            <a:off x="8066809" y="4204855"/>
            <a:ext cx="187614" cy="217920"/>
          </a:xfrm>
          <a:custGeom>
            <a:avLst/>
            <a:gdLst>
              <a:gd name="T0" fmla="*/ 0 w 198"/>
              <a:gd name="T1" fmla="*/ 2147483647 h 162"/>
              <a:gd name="T2" fmla="*/ 0 w 198"/>
              <a:gd name="T3" fmla="*/ 0 h 162"/>
              <a:gd name="T4" fmla="*/ 2147483647 w 198"/>
              <a:gd name="T5" fmla="*/ 0 h 162"/>
              <a:gd name="T6" fmla="*/ 0 60000 65536"/>
              <a:gd name="T7" fmla="*/ 0 60000 65536"/>
              <a:gd name="T8" fmla="*/ 0 60000 65536"/>
              <a:gd name="T9" fmla="*/ 0 w 198"/>
              <a:gd name="T10" fmla="*/ 0 h 162"/>
              <a:gd name="T11" fmla="*/ 198 w 198"/>
              <a:gd name="T12" fmla="*/ 162 h 1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8" h="162">
                <a:moveTo>
                  <a:pt x="0" y="162"/>
                </a:moveTo>
                <a:lnTo>
                  <a:pt x="0" y="0"/>
                </a:lnTo>
                <a:lnTo>
                  <a:pt x="19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83111" tIns="41555" rIns="83111" bIns="41555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CO" sz="2400" b="1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30765" name="Picture 67" descr="rad6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1775" y="4409787"/>
            <a:ext cx="409864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6" name="Picture 93" descr="bts-l"/>
          <p:cNvPicPr preferRelativeResize="0"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02469" y="3561196"/>
            <a:ext cx="298739" cy="76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7" name="Rectangle 61"/>
          <p:cNvSpPr>
            <a:spLocks noChangeArrowheads="1"/>
          </p:cNvSpPr>
          <p:nvPr/>
        </p:nvSpPr>
        <p:spPr bwMode="auto">
          <a:xfrm>
            <a:off x="6716650" y="5531923"/>
            <a:ext cx="675409" cy="2193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2207" tIns="40382" rIns="82207" bIns="40382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IPmux-24</a:t>
            </a:r>
          </a:p>
        </p:txBody>
      </p:sp>
      <p:cxnSp>
        <p:nvCxnSpPr>
          <p:cNvPr id="30768" name="Elbow Connector 87"/>
          <p:cNvCxnSpPr>
            <a:cxnSpLocks noChangeShapeType="1"/>
          </p:cNvCxnSpPr>
          <p:nvPr/>
        </p:nvCxnSpPr>
        <p:spPr bwMode="auto">
          <a:xfrm>
            <a:off x="7096991" y="5471969"/>
            <a:ext cx="665307" cy="363682"/>
          </a:xfrm>
          <a:prstGeom prst="bentConnector3">
            <a:avLst>
              <a:gd name="adj1" fmla="val 55861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769" name="Elbow Connector 88"/>
          <p:cNvCxnSpPr>
            <a:cxnSpLocks noChangeShapeType="1"/>
          </p:cNvCxnSpPr>
          <p:nvPr/>
        </p:nvCxnSpPr>
        <p:spPr bwMode="auto">
          <a:xfrm>
            <a:off x="7096991" y="5508048"/>
            <a:ext cx="665307" cy="363682"/>
          </a:xfrm>
          <a:prstGeom prst="bentConnector3">
            <a:avLst>
              <a:gd name="adj1" fmla="val 50000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770" name="Elbow Connector 89"/>
          <p:cNvCxnSpPr>
            <a:cxnSpLocks noChangeShapeType="1"/>
          </p:cNvCxnSpPr>
          <p:nvPr/>
        </p:nvCxnSpPr>
        <p:spPr bwMode="auto">
          <a:xfrm>
            <a:off x="7096991" y="5545570"/>
            <a:ext cx="665307" cy="363682"/>
          </a:xfrm>
          <a:prstGeom prst="bentConnector3">
            <a:avLst>
              <a:gd name="adj1" fmla="val 44139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0771" name="Rectangle 62"/>
          <p:cNvSpPr>
            <a:spLocks noChangeArrowheads="1"/>
          </p:cNvSpPr>
          <p:nvPr/>
        </p:nvSpPr>
        <p:spPr bwMode="auto">
          <a:xfrm>
            <a:off x="7499639" y="5692651"/>
            <a:ext cx="128443" cy="125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E1</a:t>
            </a:r>
          </a:p>
        </p:txBody>
      </p:sp>
      <p:pic>
        <p:nvPicPr>
          <p:cNvPr id="30772" name="Picture 67" descr="rad6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60309" y="5363730"/>
            <a:ext cx="409864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3" name="Picture 93" descr="bts-l"/>
          <p:cNvPicPr preferRelativeResize="0"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36741" y="5222298"/>
            <a:ext cx="298739" cy="760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47"/>
          <p:cNvSpPr>
            <a:spLocks noGrp="1" noChangeArrowheads="1"/>
          </p:cNvSpPr>
          <p:nvPr>
            <p:ph type="title"/>
          </p:nvPr>
        </p:nvSpPr>
        <p:spPr/>
        <p:txBody>
          <a:bodyPr lIns="83119" tIns="41559" rIns="83119" bIns="41559"/>
          <a:lstStyle/>
          <a:p>
            <a:r>
              <a:rPr lang="en-US" dirty="0" smtClean="0"/>
              <a:t>Summary </a:t>
            </a:r>
            <a:br>
              <a:rPr lang="en-US" dirty="0" smtClean="0"/>
            </a:br>
            <a:r>
              <a:rPr lang="en-US" dirty="0" smtClean="0"/>
              <a:t>TDM PW – Value Proposition</a:t>
            </a:r>
          </a:p>
        </p:txBody>
      </p:sp>
      <p:sp>
        <p:nvSpPr>
          <p:cNvPr id="10" name="Content Placeholder 25"/>
          <p:cNvSpPr>
            <a:spLocks noGrp="1"/>
          </p:cNvSpPr>
          <p:nvPr>
            <p:ph type="body" sz="quarter" idx="10"/>
          </p:nvPr>
        </p:nvSpPr>
        <p:spPr>
          <a:xfrm>
            <a:off x="722313" y="1376374"/>
            <a:ext cx="7124700" cy="4046836"/>
          </a:xfrm>
        </p:spPr>
        <p:txBody>
          <a:bodyPr lIns="83119" tIns="41559" rIns="83119" bIns="41559"/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Cost saving</a:t>
            </a:r>
          </a:p>
          <a:p>
            <a:pPr lvl="1"/>
            <a:r>
              <a:rPr lang="en-US" sz="1800" dirty="0" smtClean="0"/>
              <a:t>Preserves investment in legacy equipment in migration to PSN</a:t>
            </a:r>
          </a:p>
          <a:p>
            <a:pPr lvl="1"/>
            <a:r>
              <a:rPr lang="en-US" sz="1800" dirty="0" smtClean="0"/>
              <a:t>Lowers </a:t>
            </a:r>
            <a:r>
              <a:rPr lang="en-US" sz="1800" dirty="0" err="1" smtClean="0"/>
              <a:t>OpEx</a:t>
            </a:r>
            <a:r>
              <a:rPr lang="en-US" sz="1800" dirty="0" smtClean="0"/>
              <a:t> of TDM service by utilizing packet infrastructure</a:t>
            </a:r>
          </a:p>
          <a:p>
            <a:pPr lvl="1"/>
            <a:r>
              <a:rPr lang="en-US" sz="1800" dirty="0" smtClean="0"/>
              <a:t>Simple configuration</a:t>
            </a:r>
          </a:p>
          <a:p>
            <a:r>
              <a:rPr lang="en-US" sz="2000" b="1" dirty="0" smtClean="0">
                <a:solidFill>
                  <a:schemeClr val="tx2"/>
                </a:solidFill>
              </a:rPr>
              <a:t>Carrier-grade TDM voice or data</a:t>
            </a:r>
            <a:endParaRPr lang="en-US" sz="2000" dirty="0" smtClean="0">
              <a:solidFill>
                <a:schemeClr val="tx2"/>
              </a:solidFill>
            </a:endParaRPr>
          </a:p>
          <a:p>
            <a:pPr lvl="1"/>
            <a:r>
              <a:rPr lang="en-US" sz="1800" dirty="0" smtClean="0"/>
              <a:t>Highly accurate clock recovery</a:t>
            </a:r>
          </a:p>
          <a:p>
            <a:pPr lvl="1"/>
            <a:r>
              <a:rPr lang="en-US" sz="1800" dirty="0" smtClean="0"/>
              <a:t>OAM, NMS and security capabilities</a:t>
            </a:r>
          </a:p>
          <a:p>
            <a:r>
              <a:rPr lang="en-US" sz="2000" b="1" dirty="0" smtClean="0">
                <a:solidFill>
                  <a:schemeClr val="tx2"/>
                </a:solidFill>
              </a:rPr>
              <a:t>Transparency</a:t>
            </a:r>
          </a:p>
          <a:p>
            <a:pPr lvl="1"/>
            <a:r>
              <a:rPr lang="en-US" sz="1800" dirty="0" smtClean="0"/>
              <a:t>No compression, no silence suppression</a:t>
            </a:r>
          </a:p>
          <a:p>
            <a:r>
              <a:rPr lang="en-US" sz="2000" b="1" dirty="0" smtClean="0">
                <a:solidFill>
                  <a:schemeClr val="tx2"/>
                </a:solidFill>
              </a:rPr>
              <a:t>Uniform TDM access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</a:p>
          <a:p>
            <a:pPr lvl="1"/>
            <a:r>
              <a:rPr lang="en-US" sz="1800" dirty="0" smtClean="0"/>
              <a:t>All first mile infrastructure types are supported</a:t>
            </a:r>
          </a:p>
          <a:p>
            <a:r>
              <a:rPr lang="en-US" sz="2000" b="1" dirty="0" smtClean="0">
                <a:solidFill>
                  <a:schemeClr val="tx2"/>
                </a:solidFill>
              </a:rPr>
              <a:t>Standardized solution</a:t>
            </a:r>
            <a:endParaRPr lang="en-US" sz="1800" dirty="0" smtClean="0">
              <a:solidFill>
                <a:schemeClr val="tx2"/>
              </a:solidFill>
            </a:endParaRPr>
          </a:p>
        </p:txBody>
      </p:sp>
      <p:sp>
        <p:nvSpPr>
          <p:cNvPr id="68612" name="TextBox 8"/>
          <p:cNvSpPr txBox="1">
            <a:spLocks noChangeArrowheads="1"/>
          </p:cNvSpPr>
          <p:nvPr/>
        </p:nvSpPr>
        <p:spPr bwMode="auto">
          <a:xfrm>
            <a:off x="1370380" y="5801854"/>
            <a:ext cx="6174678" cy="400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2" tIns="45711" rIns="91422" bIns="4571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u="sng" dirty="0" smtClean="0">
                <a:solidFill>
                  <a:srgbClr val="0000FF"/>
                </a:solidFill>
                <a:latin typeface="Calibri"/>
                <a:cs typeface="+mn-cs"/>
              </a:rPr>
              <a:t>Over  200,000 RAD TDM PW </a:t>
            </a:r>
            <a:r>
              <a:rPr lang="en-US" sz="2000" u="sng" dirty="0">
                <a:solidFill>
                  <a:srgbClr val="0000FF"/>
                </a:solidFill>
                <a:latin typeface="Calibri"/>
                <a:cs typeface="+mn-cs"/>
              </a:rPr>
              <a:t>ports </a:t>
            </a:r>
            <a:r>
              <a:rPr lang="en-US" sz="2000" u="sng" dirty="0" smtClean="0">
                <a:solidFill>
                  <a:srgbClr val="0000FF"/>
                </a:solidFill>
                <a:latin typeface="Calibri"/>
                <a:cs typeface="+mn-cs"/>
              </a:rPr>
              <a:t>deployed since 2000 !</a:t>
            </a:r>
            <a:endParaRPr lang="en-US" sz="2000" u="sng" dirty="0">
              <a:solidFill>
                <a:srgbClr val="0000FF"/>
              </a:solidFill>
              <a:latin typeface="Calibri"/>
              <a:cs typeface="+mn-cs"/>
            </a:endParaRPr>
          </a:p>
        </p:txBody>
      </p:sp>
      <p:pic>
        <p:nvPicPr>
          <p:cNvPr id="2075" name="Picture 27" descr="counter_02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5358" y="6235908"/>
            <a:ext cx="1432182" cy="397891"/>
          </a:xfrm>
          <a:prstGeom prst="rect">
            <a:avLst/>
          </a:prstGeom>
          <a:noFill/>
        </p:spPr>
      </p:pic>
      <p:sp>
        <p:nvSpPr>
          <p:cNvPr id="24" name="TextBox 8"/>
          <p:cNvSpPr txBox="1">
            <a:spLocks noChangeArrowheads="1"/>
          </p:cNvSpPr>
          <p:nvPr/>
        </p:nvSpPr>
        <p:spPr bwMode="auto">
          <a:xfrm>
            <a:off x="5291527" y="6233801"/>
            <a:ext cx="2219169" cy="400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2" tIns="45711" rIns="91422" bIns="4571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0000FF"/>
                </a:solidFill>
                <a:latin typeface="Calibri"/>
                <a:cs typeface="+mn-cs"/>
              </a:rPr>
              <a:t>and counting..  </a:t>
            </a:r>
            <a:endParaRPr lang="en-US" sz="2000" dirty="0">
              <a:solidFill>
                <a:srgbClr val="0000FF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68612" grpId="0"/>
      <p:bldP spid="24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Additional </a:t>
            </a:r>
            <a:br>
              <a:rPr lang="en-US" sz="5400" dirty="0" smtClean="0"/>
            </a:br>
            <a:r>
              <a:rPr lang="en-US" sz="5400" dirty="0" smtClean="0"/>
              <a:t>Success Stories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le 99"/>
          <p:cNvSpPr>
            <a:spLocks noChangeArrowheads="1"/>
          </p:cNvSpPr>
          <p:nvPr/>
        </p:nvSpPr>
        <p:spPr bwMode="auto">
          <a:xfrm>
            <a:off x="5811838" y="3603625"/>
            <a:ext cx="2449512" cy="2181225"/>
          </a:xfrm>
          <a:prstGeom prst="roundRect">
            <a:avLst>
              <a:gd name="adj" fmla="val 10856"/>
            </a:avLst>
          </a:prstGeom>
          <a:gradFill rotWithShape="1">
            <a:gsLst>
              <a:gs pos="0">
                <a:schemeClr val="bg1"/>
              </a:gs>
              <a:gs pos="100000">
                <a:srgbClr val="E8DBC0"/>
              </a:gs>
            </a:gsLst>
            <a:lin ang="5400000" scaled="1"/>
          </a:gradFill>
          <a:ln w="12700" algn="ctr">
            <a:solidFill>
              <a:srgbClr val="AD9C84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6" name="Line 78"/>
          <p:cNvSpPr>
            <a:spLocks noChangeShapeType="1"/>
          </p:cNvSpPr>
          <p:nvPr/>
        </p:nvSpPr>
        <p:spPr bwMode="auto">
          <a:xfrm flipV="1">
            <a:off x="6740525" y="4953000"/>
            <a:ext cx="557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+mj-lt"/>
              <a:cs typeface="Times New Roman" charset="0"/>
            </a:endParaRPr>
          </a:p>
        </p:txBody>
      </p:sp>
      <p:sp>
        <p:nvSpPr>
          <p:cNvPr id="37" name="Text Box 87"/>
          <p:cNvSpPr txBox="1">
            <a:spLocks noChangeArrowheads="1"/>
          </p:cNvSpPr>
          <p:nvPr/>
        </p:nvSpPr>
        <p:spPr bwMode="auto">
          <a:xfrm>
            <a:off x="6872288" y="4749800"/>
            <a:ext cx="376237" cy="250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2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E1</a:t>
            </a:r>
          </a:p>
        </p:txBody>
      </p:sp>
      <p:sp>
        <p:nvSpPr>
          <p:cNvPr id="25693" name="Rounded Rectangle 99"/>
          <p:cNvSpPr>
            <a:spLocks noChangeArrowheads="1"/>
          </p:cNvSpPr>
          <p:nvPr/>
        </p:nvSpPr>
        <p:spPr bwMode="auto">
          <a:xfrm>
            <a:off x="668338" y="3603625"/>
            <a:ext cx="2449512" cy="2181225"/>
          </a:xfrm>
          <a:prstGeom prst="roundRect">
            <a:avLst>
              <a:gd name="adj" fmla="val 10856"/>
            </a:avLst>
          </a:prstGeom>
          <a:gradFill rotWithShape="1">
            <a:gsLst>
              <a:gs pos="0">
                <a:schemeClr val="bg1"/>
              </a:gs>
              <a:gs pos="100000">
                <a:srgbClr val="E8DBC0"/>
              </a:gs>
            </a:gsLst>
            <a:lin ang="5400000" scaled="1"/>
          </a:gradFill>
          <a:ln w="12700" algn="ctr">
            <a:solidFill>
              <a:srgbClr val="AD9C84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1054100" y="3627438"/>
            <a:ext cx="1677988" cy="277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4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MPT Local Exchange</a:t>
            </a:r>
          </a:p>
        </p:txBody>
      </p:sp>
      <p:sp>
        <p:nvSpPr>
          <p:cNvPr id="25648" name="Text Box 48"/>
          <p:cNvSpPr txBox="1">
            <a:spLocks noChangeArrowheads="1"/>
          </p:cNvSpPr>
          <p:nvPr/>
        </p:nvSpPr>
        <p:spPr bwMode="auto">
          <a:xfrm>
            <a:off x="381000" y="1336675"/>
            <a:ext cx="3642360" cy="1101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u="sng" dirty="0">
                <a:solidFill>
                  <a:srgbClr val="0000FF"/>
                </a:solidFill>
                <a:latin typeface="+mj-lt"/>
                <a:cs typeface="Times New Roman" charset="0"/>
              </a:rPr>
              <a:t>Customer Benefits:</a:t>
            </a:r>
          </a:p>
          <a:p>
            <a:pPr marL="60325" indent="107950" fontAlgn="base">
              <a:spcBef>
                <a:spcPts val="2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rgbClr val="000000"/>
                </a:solidFill>
                <a:latin typeface="+mj-lt"/>
                <a:cs typeface="Times New Roman" charset="0"/>
              </a:rPr>
              <a:t>Reliable </a:t>
            </a:r>
            <a:r>
              <a:rPr lang="en-US" sz="1400" dirty="0">
                <a:solidFill>
                  <a:srgbClr val="000000"/>
                </a:solidFill>
                <a:latin typeface="+mj-lt"/>
                <a:cs typeface="Times New Roman" charset="0"/>
              </a:rPr>
              <a:t>solution for delivering high quality</a:t>
            </a:r>
          </a:p>
          <a:p>
            <a:pPr marL="60325" indent="1079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rgbClr val="000000"/>
                </a:solidFill>
                <a:latin typeface="+mj-lt"/>
                <a:cs typeface="Times New Roman" charset="0"/>
              </a:rPr>
              <a:t>voice </a:t>
            </a:r>
            <a:r>
              <a:rPr lang="en-US" sz="1400" dirty="0">
                <a:solidFill>
                  <a:srgbClr val="000000"/>
                </a:solidFill>
                <a:latin typeface="+mj-lt"/>
                <a:cs typeface="Times New Roman" charset="0"/>
              </a:rPr>
              <a:t>over low cost wireless Ethernet bridge</a:t>
            </a:r>
          </a:p>
          <a:p>
            <a:pPr marL="60325" indent="1079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rgbClr val="000000"/>
                </a:solidFill>
                <a:latin typeface="+mj-lt"/>
                <a:cs typeface="Times New Roman" charset="0"/>
              </a:rPr>
              <a:t>Transparency </a:t>
            </a:r>
            <a:r>
              <a:rPr lang="en-US" sz="1400" dirty="0">
                <a:solidFill>
                  <a:srgbClr val="000000"/>
                </a:solidFill>
                <a:latin typeface="+mj-lt"/>
                <a:cs typeface="Times New Roman" charset="0"/>
              </a:rPr>
              <a:t>to telephony features</a:t>
            </a:r>
          </a:p>
          <a:p>
            <a:pPr marL="60325" indent="1079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rgbClr val="000000"/>
                </a:solidFill>
                <a:latin typeface="+mj-lt"/>
                <a:cs typeface="Times New Roman" charset="0"/>
              </a:rPr>
              <a:t>Quick </a:t>
            </a:r>
            <a:r>
              <a:rPr lang="en-US" sz="1400" dirty="0">
                <a:solidFill>
                  <a:srgbClr val="000000"/>
                </a:solidFill>
                <a:latin typeface="+mj-lt"/>
                <a:cs typeface="Times New Roman" charset="0"/>
              </a:rPr>
              <a:t>and simple deployment</a:t>
            </a:r>
          </a:p>
        </p:txBody>
      </p:sp>
      <p:sp>
        <p:nvSpPr>
          <p:cNvPr id="25649" name="Text Box 49"/>
          <p:cNvSpPr txBox="1">
            <a:spLocks noChangeArrowheads="1"/>
          </p:cNvSpPr>
          <p:nvPr/>
        </p:nvSpPr>
        <p:spPr bwMode="auto">
          <a:xfrm>
            <a:off x="4069080" y="1336675"/>
            <a:ext cx="3901440" cy="1247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u="sng" dirty="0">
                <a:solidFill>
                  <a:srgbClr val="0000FF"/>
                </a:solidFill>
                <a:latin typeface="+mj-lt"/>
                <a:cs typeface="Times New Roman" charset="0"/>
              </a:rPr>
              <a:t>RAD Advantages</a:t>
            </a:r>
            <a:r>
              <a:rPr lang="en-US" sz="1600" b="1" dirty="0">
                <a:solidFill>
                  <a:srgbClr val="0000FF"/>
                </a:solidFill>
                <a:latin typeface="+mj-lt"/>
                <a:cs typeface="Times New Roman" charset="0"/>
              </a:rPr>
              <a:t>:</a:t>
            </a:r>
          </a:p>
          <a:p>
            <a:pPr marL="168275" indent="-168275" fontAlgn="base">
              <a:spcBef>
                <a:spcPts val="2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rgbClr val="000000"/>
                </a:solidFill>
                <a:latin typeface="+mj-lt"/>
                <a:cs typeface="Times New Roman" charset="0"/>
              </a:rPr>
              <a:t>Simple </a:t>
            </a:r>
            <a:r>
              <a:rPr lang="en-US" sz="1400" dirty="0">
                <a:solidFill>
                  <a:srgbClr val="000000"/>
                </a:solidFill>
                <a:latin typeface="+mj-lt"/>
                <a:cs typeface="Times New Roman" charset="0"/>
              </a:rPr>
              <a:t>and cost effective solution </a:t>
            </a:r>
            <a:r>
              <a:rPr lang="en-US" sz="1400" dirty="0" smtClean="0">
                <a:solidFill>
                  <a:srgbClr val="000000"/>
                </a:solidFill>
                <a:latin typeface="+mj-lt"/>
                <a:cs typeface="Times New Roman" charset="0"/>
              </a:rPr>
              <a:t>perfectly matching customer requirements</a:t>
            </a:r>
            <a:endParaRPr lang="en-US" sz="1400" dirty="0">
              <a:solidFill>
                <a:srgbClr val="000000"/>
              </a:solidFill>
              <a:latin typeface="+mj-lt"/>
              <a:cs typeface="Times New Roman" charset="0"/>
            </a:endParaRPr>
          </a:p>
          <a:p>
            <a:pPr marL="168275" indent="-16827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rgbClr val="000000"/>
                </a:solidFill>
                <a:latin typeface="+mj-lt"/>
                <a:cs typeface="Times New Roman" charset="0"/>
              </a:rPr>
              <a:t>TDM </a:t>
            </a:r>
            <a:r>
              <a:rPr lang="en-US" sz="1400" dirty="0">
                <a:solidFill>
                  <a:srgbClr val="000000"/>
                </a:solidFill>
                <a:latin typeface="+mj-lt"/>
                <a:cs typeface="Times New Roman" charset="0"/>
              </a:rPr>
              <a:t>voice quality, </a:t>
            </a:r>
            <a:r>
              <a:rPr lang="en-US" sz="1400" dirty="0" smtClean="0">
                <a:solidFill>
                  <a:srgbClr val="000000"/>
                </a:solidFill>
                <a:latin typeface="+mj-lt"/>
                <a:cs typeface="Times New Roman" charset="0"/>
              </a:rPr>
              <a:t>full </a:t>
            </a:r>
            <a:r>
              <a:rPr lang="en-US" sz="1400" dirty="0">
                <a:solidFill>
                  <a:srgbClr val="000000"/>
                </a:solidFill>
                <a:latin typeface="+mj-lt"/>
                <a:cs typeface="Times New Roman" charset="0"/>
              </a:rPr>
              <a:t>transparency </a:t>
            </a:r>
            <a:r>
              <a:rPr lang="en-US" sz="1400" dirty="0" smtClean="0">
                <a:solidFill>
                  <a:srgbClr val="000000"/>
                </a:solidFill>
                <a:latin typeface="+mj-lt"/>
                <a:cs typeface="Times New Roman" charset="0"/>
              </a:rPr>
              <a:t>to all signaling </a:t>
            </a:r>
            <a:r>
              <a:rPr lang="en-US" sz="1400" dirty="0">
                <a:solidFill>
                  <a:srgbClr val="000000"/>
                </a:solidFill>
                <a:latin typeface="+mj-lt"/>
                <a:cs typeface="Times New Roman" charset="0"/>
              </a:rPr>
              <a:t>protocols</a:t>
            </a:r>
          </a:p>
          <a:p>
            <a:pPr marL="168275" indent="-16827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rgbClr val="000000"/>
                </a:solidFill>
                <a:latin typeface="+mj-lt"/>
                <a:cs typeface="Times New Roman" charset="0"/>
              </a:rPr>
              <a:t>Low latency compared </a:t>
            </a:r>
            <a:r>
              <a:rPr lang="en-US" sz="1400" dirty="0">
                <a:solidFill>
                  <a:srgbClr val="000000"/>
                </a:solidFill>
                <a:latin typeface="+mj-lt"/>
                <a:cs typeface="Times New Roman" charset="0"/>
              </a:rPr>
              <a:t>to other technologies</a:t>
            </a:r>
          </a:p>
        </p:txBody>
      </p:sp>
      <p:sp>
        <p:nvSpPr>
          <p:cNvPr id="25678" name="Line 78"/>
          <p:cNvSpPr>
            <a:spLocks noChangeShapeType="1"/>
          </p:cNvSpPr>
          <p:nvPr/>
        </p:nvSpPr>
        <p:spPr bwMode="auto">
          <a:xfrm flipV="1">
            <a:off x="1430338" y="4953000"/>
            <a:ext cx="5572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+mj-lt"/>
              <a:cs typeface="Times New Roman" charset="0"/>
            </a:endParaRPr>
          </a:p>
        </p:txBody>
      </p:sp>
      <p:pic>
        <p:nvPicPr>
          <p:cNvPr id="15370" name="Picture 65" descr="FLC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31875" y="4186238"/>
            <a:ext cx="561975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82" name="Text Box 82"/>
          <p:cNvSpPr txBox="1">
            <a:spLocks noChangeArrowheads="1"/>
          </p:cNvSpPr>
          <p:nvPr/>
        </p:nvSpPr>
        <p:spPr bwMode="auto">
          <a:xfrm>
            <a:off x="6173788" y="3627438"/>
            <a:ext cx="1725612" cy="460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4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Rural Area </a:t>
            </a:r>
          </a:p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4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Telephone Exchange</a:t>
            </a:r>
          </a:p>
        </p:txBody>
      </p:sp>
      <p:sp>
        <p:nvSpPr>
          <p:cNvPr id="25684" name="Text Box 84"/>
          <p:cNvSpPr txBox="1">
            <a:spLocks noChangeArrowheads="1"/>
          </p:cNvSpPr>
          <p:nvPr/>
        </p:nvSpPr>
        <p:spPr bwMode="auto">
          <a:xfrm>
            <a:off x="1855788" y="5045075"/>
            <a:ext cx="963612" cy="275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4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IPmux-2L</a:t>
            </a:r>
          </a:p>
        </p:txBody>
      </p:sp>
      <p:sp>
        <p:nvSpPr>
          <p:cNvPr id="25685" name="Text Box 85"/>
          <p:cNvSpPr txBox="1">
            <a:spLocks noChangeArrowheads="1"/>
          </p:cNvSpPr>
          <p:nvPr/>
        </p:nvSpPr>
        <p:spPr bwMode="auto">
          <a:xfrm>
            <a:off x="3421063" y="3954145"/>
            <a:ext cx="2172017" cy="433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3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TrangoLink </a:t>
            </a:r>
            <a:r>
              <a:rPr lang="pt-BR" sz="13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Wireless Ethernet Bridge</a:t>
            </a:r>
          </a:p>
        </p:txBody>
      </p:sp>
      <p:sp>
        <p:nvSpPr>
          <p:cNvPr id="25686" name="Text Box 86"/>
          <p:cNvSpPr txBox="1">
            <a:spLocks noChangeArrowheads="1"/>
          </p:cNvSpPr>
          <p:nvPr/>
        </p:nvSpPr>
        <p:spPr bwMode="auto">
          <a:xfrm>
            <a:off x="4094163" y="4575810"/>
            <a:ext cx="839787" cy="277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4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45 Mbps</a:t>
            </a:r>
            <a:endParaRPr lang="pt-BR" sz="120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5687" name="Text Box 87"/>
          <p:cNvSpPr txBox="1">
            <a:spLocks noChangeArrowheads="1"/>
          </p:cNvSpPr>
          <p:nvPr/>
        </p:nvSpPr>
        <p:spPr bwMode="auto">
          <a:xfrm>
            <a:off x="1560513" y="4749800"/>
            <a:ext cx="376237" cy="250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2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E1</a:t>
            </a:r>
          </a:p>
        </p:txBody>
      </p:sp>
      <p:pic>
        <p:nvPicPr>
          <p:cNvPr id="15376" name="Picture 1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20063" y="1743075"/>
            <a:ext cx="881062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7" name="Title 30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sz="2600" dirty="0" smtClean="0"/>
              <a:t>MPT, Myanmar – E1 Voice Extension over       Wireless Ethernet for Rural Telephone Exchange</a:t>
            </a:r>
          </a:p>
        </p:txBody>
      </p:sp>
      <p:pic>
        <p:nvPicPr>
          <p:cNvPr id="15378" name="Picture 71" descr="rad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16113" y="4251325"/>
            <a:ext cx="6969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Freeform 32"/>
          <p:cNvSpPr/>
          <p:nvPr/>
        </p:nvSpPr>
        <p:spPr>
          <a:xfrm rot="9880222">
            <a:off x="2562225" y="3883025"/>
            <a:ext cx="3625850" cy="1009650"/>
          </a:xfrm>
          <a:custGeom>
            <a:avLst/>
            <a:gdLst>
              <a:gd name="connsiteX0" fmla="*/ 0 w 3337560"/>
              <a:gd name="connsiteY0" fmla="*/ 0 h 838200"/>
              <a:gd name="connsiteX1" fmla="*/ 2209800 w 3337560"/>
              <a:gd name="connsiteY1" fmla="*/ 525780 h 838200"/>
              <a:gd name="connsiteX2" fmla="*/ 1150620 w 3337560"/>
              <a:gd name="connsiteY2" fmla="*/ 350520 h 838200"/>
              <a:gd name="connsiteX3" fmla="*/ 3337560 w 3337560"/>
              <a:gd name="connsiteY3" fmla="*/ 838200 h 838200"/>
              <a:gd name="connsiteX0" fmla="*/ 0 w 3308402"/>
              <a:gd name="connsiteY0" fmla="*/ 0 h 857600"/>
              <a:gd name="connsiteX1" fmla="*/ 2209800 w 3308402"/>
              <a:gd name="connsiteY1" fmla="*/ 525780 h 857600"/>
              <a:gd name="connsiteX2" fmla="*/ 1150620 w 3308402"/>
              <a:gd name="connsiteY2" fmla="*/ 350520 h 857600"/>
              <a:gd name="connsiteX3" fmla="*/ 3308402 w 3308402"/>
              <a:gd name="connsiteY3" fmla="*/ 857600 h 8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8402" h="857600">
                <a:moveTo>
                  <a:pt x="0" y="0"/>
                </a:moveTo>
                <a:lnTo>
                  <a:pt x="2209800" y="525780"/>
                </a:lnTo>
                <a:lnTo>
                  <a:pt x="1150620" y="350520"/>
                </a:lnTo>
                <a:lnTo>
                  <a:pt x="3308402" y="857600"/>
                </a:lnTo>
              </a:path>
            </a:pathLst>
          </a:custGeom>
          <a:noFill/>
          <a:ln w="1270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4" name="Text Box 84"/>
          <p:cNvSpPr txBox="1">
            <a:spLocks noChangeArrowheads="1"/>
          </p:cNvSpPr>
          <p:nvPr/>
        </p:nvSpPr>
        <p:spPr bwMode="auto">
          <a:xfrm>
            <a:off x="6054724" y="5045075"/>
            <a:ext cx="1016635" cy="275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4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IPmux-2L</a:t>
            </a:r>
          </a:p>
        </p:txBody>
      </p:sp>
      <p:pic>
        <p:nvPicPr>
          <p:cNvPr id="15381" name="Picture 71" descr="rad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050" y="4251325"/>
            <a:ext cx="6969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2" name="Picture 79" descr="pbx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48525" y="4606925"/>
            <a:ext cx="519113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 Box 92"/>
          <p:cNvSpPr txBox="1">
            <a:spLocks noChangeArrowheads="1"/>
          </p:cNvSpPr>
          <p:nvPr/>
        </p:nvSpPr>
        <p:spPr bwMode="auto">
          <a:xfrm>
            <a:off x="7226300" y="4413250"/>
            <a:ext cx="565150" cy="460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4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PABX</a:t>
            </a:r>
          </a:p>
        </p:txBody>
      </p:sp>
      <p:pic>
        <p:nvPicPr>
          <p:cNvPr id="15384" name="Picture 2" descr="http://www.virtuallandmedia.com/flags2-2/asia/MYA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58163" y="1116013"/>
            <a:ext cx="9144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13"/>
          <p:cNvSpPr>
            <a:spLocks/>
          </p:cNvSpPr>
          <p:nvPr/>
        </p:nvSpPr>
        <p:spPr bwMode="auto">
          <a:xfrm>
            <a:off x="3676648" y="3057302"/>
            <a:ext cx="2096613" cy="1518547"/>
          </a:xfrm>
          <a:custGeom>
            <a:avLst/>
            <a:gdLst>
              <a:gd name="T0" fmla="*/ 2147483647 w 855"/>
              <a:gd name="T1" fmla="*/ 2147483647 h 673"/>
              <a:gd name="T2" fmla="*/ 2147483647 w 855"/>
              <a:gd name="T3" fmla="*/ 2147483647 h 673"/>
              <a:gd name="T4" fmla="*/ 2147483647 w 855"/>
              <a:gd name="T5" fmla="*/ 2147483647 h 673"/>
              <a:gd name="T6" fmla="*/ 2147483647 w 855"/>
              <a:gd name="T7" fmla="*/ 2147483647 h 673"/>
              <a:gd name="T8" fmla="*/ 2147483647 w 855"/>
              <a:gd name="T9" fmla="*/ 2147483647 h 673"/>
              <a:gd name="T10" fmla="*/ 2147483647 w 855"/>
              <a:gd name="T11" fmla="*/ 2147483647 h 673"/>
              <a:gd name="T12" fmla="*/ 2147483647 w 855"/>
              <a:gd name="T13" fmla="*/ 2147483647 h 673"/>
              <a:gd name="T14" fmla="*/ 2147483647 w 855"/>
              <a:gd name="T15" fmla="*/ 2147483647 h 673"/>
              <a:gd name="T16" fmla="*/ 2147483647 w 855"/>
              <a:gd name="T17" fmla="*/ 2147483647 h 673"/>
              <a:gd name="T18" fmla="*/ 2147483647 w 855"/>
              <a:gd name="T19" fmla="*/ 2147483647 h 673"/>
              <a:gd name="T20" fmla="*/ 2147483647 w 855"/>
              <a:gd name="T21" fmla="*/ 2147483647 h 673"/>
              <a:gd name="T22" fmla="*/ 2147483647 w 855"/>
              <a:gd name="T23" fmla="*/ 2147483647 h 673"/>
              <a:gd name="T24" fmla="*/ 2147483647 w 855"/>
              <a:gd name="T25" fmla="*/ 2147483647 h 673"/>
              <a:gd name="T26" fmla="*/ 2147483647 w 855"/>
              <a:gd name="T27" fmla="*/ 2147483647 h 673"/>
              <a:gd name="T28" fmla="*/ 2147483647 w 855"/>
              <a:gd name="T29" fmla="*/ 2147483647 h 673"/>
              <a:gd name="T30" fmla="*/ 2147483647 w 855"/>
              <a:gd name="T31" fmla="*/ 2147483647 h 673"/>
              <a:gd name="T32" fmla="*/ 2147483647 w 855"/>
              <a:gd name="T33" fmla="*/ 2147483647 h 673"/>
              <a:gd name="T34" fmla="*/ 2147483647 w 855"/>
              <a:gd name="T35" fmla="*/ 2147483647 h 673"/>
              <a:gd name="T36" fmla="*/ 2147483647 w 855"/>
              <a:gd name="T37" fmla="*/ 2147483647 h 673"/>
              <a:gd name="T38" fmla="*/ 2147483647 w 855"/>
              <a:gd name="T39" fmla="*/ 2147483647 h 673"/>
              <a:gd name="T40" fmla="*/ 2147483647 w 855"/>
              <a:gd name="T41" fmla="*/ 2147483647 h 673"/>
              <a:gd name="T42" fmla="*/ 2147483647 w 855"/>
              <a:gd name="T43" fmla="*/ 2147483647 h 673"/>
              <a:gd name="T44" fmla="*/ 2147483647 w 855"/>
              <a:gd name="T45" fmla="*/ 2147483647 h 673"/>
              <a:gd name="T46" fmla="*/ 2147483647 w 855"/>
              <a:gd name="T47" fmla="*/ 2147483647 h 673"/>
              <a:gd name="T48" fmla="*/ 2147483647 w 855"/>
              <a:gd name="T49" fmla="*/ 2147483647 h 673"/>
              <a:gd name="T50" fmla="*/ 2147483647 w 855"/>
              <a:gd name="T51" fmla="*/ 2147483647 h 673"/>
              <a:gd name="T52" fmla="*/ 2147483647 w 855"/>
              <a:gd name="T53" fmla="*/ 2147483647 h 673"/>
              <a:gd name="T54" fmla="*/ 2147483647 w 855"/>
              <a:gd name="T55" fmla="*/ 2147483647 h 673"/>
              <a:gd name="T56" fmla="*/ 2147483647 w 855"/>
              <a:gd name="T57" fmla="*/ 2147483647 h 673"/>
              <a:gd name="T58" fmla="*/ 2147483647 w 855"/>
              <a:gd name="T59" fmla="*/ 2147483647 h 673"/>
              <a:gd name="T60" fmla="*/ 2147483647 w 855"/>
              <a:gd name="T61" fmla="*/ 2147483647 h 673"/>
              <a:gd name="T62" fmla="*/ 2147483647 w 855"/>
              <a:gd name="T63" fmla="*/ 2147483647 h 673"/>
              <a:gd name="T64" fmla="*/ 2147483647 w 855"/>
              <a:gd name="T65" fmla="*/ 2147483647 h 673"/>
              <a:gd name="T66" fmla="*/ 2147483647 w 855"/>
              <a:gd name="T67" fmla="*/ 2147483647 h 673"/>
              <a:gd name="T68" fmla="*/ 2147483647 w 855"/>
              <a:gd name="T69" fmla="*/ 2147483647 h 673"/>
              <a:gd name="T70" fmla="*/ 2147483647 w 855"/>
              <a:gd name="T71" fmla="*/ 2147483647 h 673"/>
              <a:gd name="T72" fmla="*/ 2147483647 w 855"/>
              <a:gd name="T73" fmla="*/ 2147483647 h 673"/>
              <a:gd name="T74" fmla="*/ 2147483647 w 855"/>
              <a:gd name="T75" fmla="*/ 2147483647 h 673"/>
              <a:gd name="T76" fmla="*/ 2147483647 w 855"/>
              <a:gd name="T77" fmla="*/ 2147483647 h 673"/>
              <a:gd name="T78" fmla="*/ 2147483647 w 855"/>
              <a:gd name="T79" fmla="*/ 2147483647 h 673"/>
              <a:gd name="T80" fmla="*/ 2147483647 w 855"/>
              <a:gd name="T81" fmla="*/ 2147483647 h 673"/>
              <a:gd name="T82" fmla="*/ 2147483647 w 855"/>
              <a:gd name="T83" fmla="*/ 2147483647 h 673"/>
              <a:gd name="T84" fmla="*/ 2147483647 w 855"/>
              <a:gd name="T85" fmla="*/ 2147483647 h 673"/>
              <a:gd name="T86" fmla="*/ 2147483647 w 855"/>
              <a:gd name="T87" fmla="*/ 2147483647 h 673"/>
              <a:gd name="T88" fmla="*/ 2147483647 w 855"/>
              <a:gd name="T89" fmla="*/ 2147483647 h 673"/>
              <a:gd name="T90" fmla="*/ 2147483647 w 855"/>
              <a:gd name="T91" fmla="*/ 2147483647 h 673"/>
              <a:gd name="T92" fmla="*/ 2147483647 w 855"/>
              <a:gd name="T93" fmla="*/ 2147483647 h 673"/>
              <a:gd name="T94" fmla="*/ 2147483647 w 855"/>
              <a:gd name="T95" fmla="*/ 2147483647 h 673"/>
              <a:gd name="T96" fmla="*/ 2147483647 w 855"/>
              <a:gd name="T97" fmla="*/ 2147483647 h 673"/>
              <a:gd name="T98" fmla="*/ 2147483647 w 855"/>
              <a:gd name="T99" fmla="*/ 2147483647 h 673"/>
              <a:gd name="T100" fmla="*/ 2147483647 w 855"/>
              <a:gd name="T101" fmla="*/ 2147483647 h 673"/>
              <a:gd name="T102" fmla="*/ 2147483647 w 855"/>
              <a:gd name="T103" fmla="*/ 2147483647 h 673"/>
              <a:gd name="T104" fmla="*/ 2147483647 w 855"/>
              <a:gd name="T105" fmla="*/ 2147483647 h 673"/>
              <a:gd name="T106" fmla="*/ 2147483647 w 855"/>
              <a:gd name="T107" fmla="*/ 2147483647 h 67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55"/>
              <a:gd name="T163" fmla="*/ 0 h 673"/>
              <a:gd name="T164" fmla="*/ 855 w 855"/>
              <a:gd name="T165" fmla="*/ 673 h 67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55" h="673">
                <a:moveTo>
                  <a:pt x="266" y="634"/>
                </a:moveTo>
                <a:cubicBezTo>
                  <a:pt x="239" y="634"/>
                  <a:pt x="178" y="655"/>
                  <a:pt x="140" y="648"/>
                </a:cubicBezTo>
                <a:cubicBezTo>
                  <a:pt x="102" y="641"/>
                  <a:pt x="63" y="624"/>
                  <a:pt x="39" y="595"/>
                </a:cubicBezTo>
                <a:cubicBezTo>
                  <a:pt x="16" y="566"/>
                  <a:pt x="2" y="511"/>
                  <a:pt x="1" y="474"/>
                </a:cubicBezTo>
                <a:cubicBezTo>
                  <a:pt x="0" y="437"/>
                  <a:pt x="19" y="396"/>
                  <a:pt x="33" y="375"/>
                </a:cubicBezTo>
                <a:cubicBezTo>
                  <a:pt x="46" y="353"/>
                  <a:pt x="70" y="351"/>
                  <a:pt x="81" y="344"/>
                </a:cubicBezTo>
                <a:cubicBezTo>
                  <a:pt x="92" y="337"/>
                  <a:pt x="96" y="337"/>
                  <a:pt x="100" y="332"/>
                </a:cubicBezTo>
                <a:cubicBezTo>
                  <a:pt x="104" y="327"/>
                  <a:pt x="105" y="321"/>
                  <a:pt x="105" y="311"/>
                </a:cubicBezTo>
                <a:cubicBezTo>
                  <a:pt x="105" y="301"/>
                  <a:pt x="99" y="286"/>
                  <a:pt x="98" y="272"/>
                </a:cubicBezTo>
                <a:cubicBezTo>
                  <a:pt x="97" y="257"/>
                  <a:pt x="93" y="241"/>
                  <a:pt x="98" y="225"/>
                </a:cubicBezTo>
                <a:cubicBezTo>
                  <a:pt x="103" y="210"/>
                  <a:pt x="116" y="191"/>
                  <a:pt x="130" y="179"/>
                </a:cubicBezTo>
                <a:cubicBezTo>
                  <a:pt x="144" y="167"/>
                  <a:pt x="167" y="157"/>
                  <a:pt x="185" y="151"/>
                </a:cubicBezTo>
                <a:cubicBezTo>
                  <a:pt x="204" y="145"/>
                  <a:pt x="227" y="145"/>
                  <a:pt x="241" y="143"/>
                </a:cubicBezTo>
                <a:cubicBezTo>
                  <a:pt x="254" y="140"/>
                  <a:pt x="260" y="141"/>
                  <a:pt x="264" y="134"/>
                </a:cubicBezTo>
                <a:cubicBezTo>
                  <a:pt x="268" y="127"/>
                  <a:pt x="263" y="111"/>
                  <a:pt x="267" y="100"/>
                </a:cubicBezTo>
                <a:cubicBezTo>
                  <a:pt x="272" y="89"/>
                  <a:pt x="281" y="74"/>
                  <a:pt x="291" y="65"/>
                </a:cubicBezTo>
                <a:cubicBezTo>
                  <a:pt x="301" y="57"/>
                  <a:pt x="314" y="52"/>
                  <a:pt x="328" y="48"/>
                </a:cubicBezTo>
                <a:cubicBezTo>
                  <a:pt x="341" y="45"/>
                  <a:pt x="362" y="45"/>
                  <a:pt x="373" y="45"/>
                </a:cubicBezTo>
                <a:cubicBezTo>
                  <a:pt x="384" y="45"/>
                  <a:pt x="387" y="49"/>
                  <a:pt x="391" y="48"/>
                </a:cubicBezTo>
                <a:cubicBezTo>
                  <a:pt x="396" y="47"/>
                  <a:pt x="392" y="43"/>
                  <a:pt x="396" y="38"/>
                </a:cubicBezTo>
                <a:cubicBezTo>
                  <a:pt x="401" y="33"/>
                  <a:pt x="408" y="21"/>
                  <a:pt x="418" y="15"/>
                </a:cubicBezTo>
                <a:cubicBezTo>
                  <a:pt x="428" y="9"/>
                  <a:pt x="439" y="5"/>
                  <a:pt x="455" y="3"/>
                </a:cubicBezTo>
                <a:cubicBezTo>
                  <a:pt x="471" y="2"/>
                  <a:pt x="497" y="0"/>
                  <a:pt x="514" y="3"/>
                </a:cubicBezTo>
                <a:cubicBezTo>
                  <a:pt x="531" y="7"/>
                  <a:pt x="542" y="15"/>
                  <a:pt x="556" y="22"/>
                </a:cubicBezTo>
                <a:cubicBezTo>
                  <a:pt x="569" y="30"/>
                  <a:pt x="587" y="40"/>
                  <a:pt x="596" y="52"/>
                </a:cubicBezTo>
                <a:cubicBezTo>
                  <a:pt x="605" y="64"/>
                  <a:pt x="609" y="83"/>
                  <a:pt x="613" y="95"/>
                </a:cubicBezTo>
                <a:cubicBezTo>
                  <a:pt x="616" y="106"/>
                  <a:pt x="611" y="113"/>
                  <a:pt x="616" y="117"/>
                </a:cubicBezTo>
                <a:cubicBezTo>
                  <a:pt x="621" y="120"/>
                  <a:pt x="632" y="113"/>
                  <a:pt x="643" y="115"/>
                </a:cubicBezTo>
                <a:cubicBezTo>
                  <a:pt x="654" y="117"/>
                  <a:pt x="668" y="119"/>
                  <a:pt x="681" y="129"/>
                </a:cubicBezTo>
                <a:cubicBezTo>
                  <a:pt x="695" y="138"/>
                  <a:pt x="712" y="156"/>
                  <a:pt x="723" y="172"/>
                </a:cubicBezTo>
                <a:cubicBezTo>
                  <a:pt x="735" y="187"/>
                  <a:pt x="748" y="206"/>
                  <a:pt x="754" y="223"/>
                </a:cubicBezTo>
                <a:cubicBezTo>
                  <a:pt x="759" y="241"/>
                  <a:pt x="762" y="262"/>
                  <a:pt x="759" y="278"/>
                </a:cubicBezTo>
                <a:cubicBezTo>
                  <a:pt x="755" y="295"/>
                  <a:pt x="732" y="313"/>
                  <a:pt x="732" y="321"/>
                </a:cubicBezTo>
                <a:cubicBezTo>
                  <a:pt x="732" y="330"/>
                  <a:pt x="748" y="324"/>
                  <a:pt x="760" y="330"/>
                </a:cubicBezTo>
                <a:cubicBezTo>
                  <a:pt x="773" y="336"/>
                  <a:pt x="794" y="346"/>
                  <a:pt x="807" y="356"/>
                </a:cubicBezTo>
                <a:cubicBezTo>
                  <a:pt x="821" y="366"/>
                  <a:pt x="835" y="380"/>
                  <a:pt x="842" y="394"/>
                </a:cubicBezTo>
                <a:cubicBezTo>
                  <a:pt x="850" y="407"/>
                  <a:pt x="855" y="419"/>
                  <a:pt x="852" y="440"/>
                </a:cubicBezTo>
                <a:cubicBezTo>
                  <a:pt x="850" y="461"/>
                  <a:pt x="835" y="499"/>
                  <a:pt x="827" y="516"/>
                </a:cubicBezTo>
                <a:cubicBezTo>
                  <a:pt x="819" y="533"/>
                  <a:pt x="813" y="536"/>
                  <a:pt x="804" y="542"/>
                </a:cubicBezTo>
                <a:cubicBezTo>
                  <a:pt x="795" y="548"/>
                  <a:pt x="780" y="550"/>
                  <a:pt x="770" y="554"/>
                </a:cubicBezTo>
                <a:cubicBezTo>
                  <a:pt x="760" y="558"/>
                  <a:pt x="753" y="559"/>
                  <a:pt x="745" y="564"/>
                </a:cubicBezTo>
                <a:cubicBezTo>
                  <a:pt x="738" y="569"/>
                  <a:pt x="734" y="577"/>
                  <a:pt x="727" y="586"/>
                </a:cubicBezTo>
                <a:cubicBezTo>
                  <a:pt x="719" y="596"/>
                  <a:pt x="712" y="609"/>
                  <a:pt x="702" y="619"/>
                </a:cubicBezTo>
                <a:cubicBezTo>
                  <a:pt x="692" y="628"/>
                  <a:pt x="682" y="637"/>
                  <a:pt x="666" y="641"/>
                </a:cubicBezTo>
                <a:cubicBezTo>
                  <a:pt x="650" y="645"/>
                  <a:pt x="622" y="645"/>
                  <a:pt x="604" y="643"/>
                </a:cubicBezTo>
                <a:cubicBezTo>
                  <a:pt x="587" y="640"/>
                  <a:pt x="571" y="631"/>
                  <a:pt x="561" y="626"/>
                </a:cubicBezTo>
                <a:cubicBezTo>
                  <a:pt x="551" y="621"/>
                  <a:pt x="551" y="614"/>
                  <a:pt x="546" y="610"/>
                </a:cubicBezTo>
                <a:cubicBezTo>
                  <a:pt x="541" y="607"/>
                  <a:pt x="536" y="605"/>
                  <a:pt x="532" y="607"/>
                </a:cubicBezTo>
                <a:cubicBezTo>
                  <a:pt x="529" y="609"/>
                  <a:pt x="533" y="612"/>
                  <a:pt x="526" y="619"/>
                </a:cubicBezTo>
                <a:cubicBezTo>
                  <a:pt x="518" y="626"/>
                  <a:pt x="506" y="638"/>
                  <a:pt x="489" y="646"/>
                </a:cubicBezTo>
                <a:cubicBezTo>
                  <a:pt x="471" y="655"/>
                  <a:pt x="442" y="668"/>
                  <a:pt x="418" y="670"/>
                </a:cubicBezTo>
                <a:cubicBezTo>
                  <a:pt x="395" y="673"/>
                  <a:pt x="370" y="668"/>
                  <a:pt x="350" y="664"/>
                </a:cubicBezTo>
                <a:cubicBezTo>
                  <a:pt x="329" y="659"/>
                  <a:pt x="312" y="651"/>
                  <a:pt x="299" y="646"/>
                </a:cubicBezTo>
                <a:cubicBezTo>
                  <a:pt x="287" y="642"/>
                  <a:pt x="293" y="634"/>
                  <a:pt x="266" y="634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E0CDA8"/>
              </a:gs>
            </a:gsLst>
            <a:path path="rect">
              <a:fillToRect l="50000" t="50000" r="50000" b="50000"/>
            </a:path>
          </a:gradFill>
          <a:ln w="12700">
            <a:noFill/>
            <a:round/>
            <a:headEnd/>
            <a:tailEnd/>
          </a:ln>
          <a:effectLst>
            <a:prstShdw prst="shdw17" dist="17961" dir="2700000">
              <a:srgbClr val="867B65"/>
            </a:prstShdw>
          </a:effectLst>
        </p:spPr>
        <p:txBody>
          <a:bodyPr wrap="none" lIns="91422" tIns="45711" rIns="91422" bIns="45711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</p:txBody>
      </p:sp>
      <p:cxnSp>
        <p:nvCxnSpPr>
          <p:cNvPr id="2051" name="Elbow Connector 83"/>
          <p:cNvCxnSpPr>
            <a:cxnSpLocks noChangeShapeType="1"/>
          </p:cNvCxnSpPr>
          <p:nvPr/>
        </p:nvCxnSpPr>
        <p:spPr bwMode="auto">
          <a:xfrm flipV="1">
            <a:off x="4706916" y="4102386"/>
            <a:ext cx="1148591" cy="415724"/>
          </a:xfrm>
          <a:prstGeom prst="bentConnector3">
            <a:avLst>
              <a:gd name="adj1" fmla="val 3769"/>
            </a:avLst>
          </a:prstGeom>
          <a:noFill/>
          <a:ln w="12700" algn="ctr">
            <a:solidFill>
              <a:srgbClr val="FF0000"/>
            </a:solidFill>
            <a:prstDash val="dash"/>
            <a:round/>
            <a:headEnd/>
            <a:tailEnd/>
          </a:ln>
        </p:spPr>
      </p:cxnSp>
      <p:sp>
        <p:nvSpPr>
          <p:cNvPr id="2052" name="AutoShape 6"/>
          <p:cNvSpPr>
            <a:spLocks noChangeArrowheads="1"/>
          </p:cNvSpPr>
          <p:nvPr/>
        </p:nvSpPr>
        <p:spPr bwMode="auto">
          <a:xfrm>
            <a:off x="6219132" y="3305582"/>
            <a:ext cx="2362116" cy="1358320"/>
          </a:xfrm>
          <a:prstGeom prst="roundRect">
            <a:avLst>
              <a:gd name="adj" fmla="val 15931"/>
            </a:avLst>
          </a:prstGeom>
          <a:gradFill rotWithShape="1">
            <a:gsLst>
              <a:gs pos="0">
                <a:schemeClr val="bg1"/>
              </a:gs>
              <a:gs pos="100000">
                <a:srgbClr val="B7D9E5"/>
              </a:gs>
            </a:gsLst>
            <a:lin ang="5400000" scaled="1"/>
          </a:gradFill>
          <a:ln w="12700">
            <a:solidFill>
              <a:srgbClr val="84BDD6"/>
            </a:solidFill>
            <a:round/>
            <a:headEnd/>
            <a:tailEnd/>
          </a:ln>
        </p:spPr>
        <p:txBody>
          <a:bodyPr wrap="none" lIns="100564" tIns="50282" rIns="100564" bIns="50282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zh-CN" b="1" dirty="0">
              <a:solidFill>
                <a:prstClr val="white"/>
              </a:solidFill>
              <a:latin typeface="+mj-lt"/>
              <a:ea typeface="宋体" pitchFamily="2" charset="-122"/>
            </a:endParaRPr>
          </a:p>
        </p:txBody>
      </p:sp>
      <p:cxnSp>
        <p:nvCxnSpPr>
          <p:cNvPr id="2053" name="肘形连接符 80"/>
          <p:cNvCxnSpPr>
            <a:cxnSpLocks noChangeShapeType="1"/>
          </p:cNvCxnSpPr>
          <p:nvPr/>
        </p:nvCxnSpPr>
        <p:spPr bwMode="auto">
          <a:xfrm rot="10800000" flipH="1" flipV="1">
            <a:off x="7148396" y="3802142"/>
            <a:ext cx="914833" cy="200645"/>
          </a:xfrm>
          <a:prstGeom prst="bentConnector3">
            <a:avLst>
              <a:gd name="adj1" fmla="val 45264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54" name="肘形连接符 82"/>
          <p:cNvCxnSpPr>
            <a:cxnSpLocks noChangeShapeType="1"/>
          </p:cNvCxnSpPr>
          <p:nvPr/>
        </p:nvCxnSpPr>
        <p:spPr bwMode="auto">
          <a:xfrm rot="10800000" flipH="1">
            <a:off x="7148396" y="4082178"/>
            <a:ext cx="914833" cy="199201"/>
          </a:xfrm>
          <a:prstGeom prst="bentConnector3">
            <a:avLst>
              <a:gd name="adj1" fmla="val 44792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55" name="肘形连接符 130"/>
          <p:cNvCxnSpPr>
            <a:cxnSpLocks noChangeShapeType="1"/>
          </p:cNvCxnSpPr>
          <p:nvPr/>
        </p:nvCxnSpPr>
        <p:spPr bwMode="auto">
          <a:xfrm rot="10800000" flipV="1">
            <a:off x="5799234" y="3745845"/>
            <a:ext cx="1021611" cy="202088"/>
          </a:xfrm>
          <a:prstGeom prst="bentConnector3">
            <a:avLst>
              <a:gd name="adj1" fmla="val 50000"/>
            </a:avLst>
          </a:prstGeom>
          <a:noFill/>
          <a:ln w="127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056" name="肘形连接符 130"/>
          <p:cNvCxnSpPr>
            <a:cxnSpLocks noChangeShapeType="1"/>
          </p:cNvCxnSpPr>
          <p:nvPr/>
        </p:nvCxnSpPr>
        <p:spPr bwMode="auto">
          <a:xfrm rot="10800000">
            <a:off x="5799234" y="4131255"/>
            <a:ext cx="1021611" cy="202088"/>
          </a:xfrm>
          <a:prstGeom prst="bentConnector3">
            <a:avLst>
              <a:gd name="adj1" fmla="val 50000"/>
            </a:avLst>
          </a:prstGeom>
          <a:noFill/>
          <a:ln w="12700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2057" name="AutoShape 6"/>
          <p:cNvSpPr>
            <a:spLocks noChangeArrowheads="1"/>
          </p:cNvSpPr>
          <p:nvPr/>
        </p:nvSpPr>
        <p:spPr bwMode="auto">
          <a:xfrm>
            <a:off x="538224" y="5134480"/>
            <a:ext cx="2363559" cy="1242841"/>
          </a:xfrm>
          <a:prstGeom prst="roundRect">
            <a:avLst>
              <a:gd name="adj" fmla="val 15931"/>
            </a:avLst>
          </a:prstGeom>
          <a:gradFill rotWithShape="1">
            <a:gsLst>
              <a:gs pos="0">
                <a:schemeClr val="bg1"/>
              </a:gs>
              <a:gs pos="100000">
                <a:srgbClr val="B7D9E5"/>
              </a:gs>
            </a:gsLst>
            <a:lin ang="5400000" scaled="1"/>
          </a:gradFill>
          <a:ln w="12700">
            <a:solidFill>
              <a:srgbClr val="84BDD6"/>
            </a:solidFill>
            <a:round/>
            <a:headEnd/>
            <a:tailEnd/>
          </a:ln>
        </p:spPr>
        <p:txBody>
          <a:bodyPr wrap="none" lIns="100564" tIns="50282" rIns="100564" bIns="50282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zh-CN" b="1" dirty="0">
              <a:solidFill>
                <a:prstClr val="white"/>
              </a:solidFill>
              <a:latin typeface="+mj-lt"/>
              <a:ea typeface="宋体" pitchFamily="2" charset="-122"/>
            </a:endParaRPr>
          </a:p>
        </p:txBody>
      </p:sp>
      <p:cxnSp>
        <p:nvCxnSpPr>
          <p:cNvPr id="2058" name="Elbow Connector 74"/>
          <p:cNvCxnSpPr>
            <a:cxnSpLocks noChangeShapeType="1"/>
          </p:cNvCxnSpPr>
          <p:nvPr/>
        </p:nvCxnSpPr>
        <p:spPr bwMode="auto">
          <a:xfrm flipH="1">
            <a:off x="2673794" y="4689885"/>
            <a:ext cx="1995605" cy="915170"/>
          </a:xfrm>
          <a:prstGeom prst="bentConnector3">
            <a:avLst>
              <a:gd name="adj1" fmla="val 1532"/>
            </a:avLst>
          </a:prstGeom>
          <a:noFill/>
          <a:ln w="127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059" name="Elbow Connector 76"/>
          <p:cNvCxnSpPr>
            <a:cxnSpLocks noChangeShapeType="1"/>
          </p:cNvCxnSpPr>
          <p:nvPr/>
        </p:nvCxnSpPr>
        <p:spPr bwMode="auto">
          <a:xfrm flipH="1">
            <a:off x="2673796" y="4663902"/>
            <a:ext cx="2161545" cy="1413172"/>
          </a:xfrm>
          <a:prstGeom prst="bentConnector3">
            <a:avLst>
              <a:gd name="adj1" fmla="val 1532"/>
            </a:avLst>
          </a:prstGeom>
          <a:noFill/>
          <a:ln w="12700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2060" name="AutoShape 6"/>
          <p:cNvSpPr>
            <a:spLocks noChangeArrowheads="1"/>
          </p:cNvSpPr>
          <p:nvPr/>
        </p:nvSpPr>
        <p:spPr bwMode="auto">
          <a:xfrm>
            <a:off x="543996" y="3340225"/>
            <a:ext cx="2352015" cy="1196650"/>
          </a:xfrm>
          <a:prstGeom prst="roundRect">
            <a:avLst>
              <a:gd name="adj" fmla="val 15931"/>
            </a:avLst>
          </a:prstGeom>
          <a:gradFill rotWithShape="1">
            <a:gsLst>
              <a:gs pos="0">
                <a:schemeClr val="bg1"/>
              </a:gs>
              <a:gs pos="100000">
                <a:srgbClr val="B7D9E5"/>
              </a:gs>
            </a:gsLst>
            <a:lin ang="5400000" scaled="1"/>
          </a:gradFill>
          <a:ln w="12700">
            <a:solidFill>
              <a:srgbClr val="84BDD6"/>
            </a:solidFill>
            <a:round/>
            <a:headEnd/>
            <a:tailEnd/>
          </a:ln>
        </p:spPr>
        <p:txBody>
          <a:bodyPr wrap="none" lIns="100564" tIns="50282" rIns="100564" bIns="50282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zh-CN" b="1" dirty="0">
              <a:solidFill>
                <a:prstClr val="white"/>
              </a:solidFill>
              <a:latin typeface="+mj-lt"/>
              <a:ea typeface="宋体" pitchFamily="2" charset="-122"/>
            </a:endParaRPr>
          </a:p>
        </p:txBody>
      </p:sp>
      <p:sp>
        <p:nvSpPr>
          <p:cNvPr id="2061" name="Text Box 2135"/>
          <p:cNvSpPr txBox="1">
            <a:spLocks noChangeArrowheads="1"/>
          </p:cNvSpPr>
          <p:nvPr/>
        </p:nvSpPr>
        <p:spPr bwMode="auto">
          <a:xfrm>
            <a:off x="1792149" y="3403739"/>
            <a:ext cx="1018726" cy="242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4556" tIns="37279" rIns="74556" bIns="37279" anchor="ctr"/>
          <a:lstStyle/>
          <a:p>
            <a:pPr algn="ctr" defTabSz="8195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50" b="1" dirty="0">
                <a:solidFill>
                  <a:prstClr val="black"/>
                </a:solidFill>
                <a:latin typeface="+mj-lt"/>
                <a:ea typeface="宋体" pitchFamily="2" charset="-122"/>
              </a:rPr>
              <a:t>IPmux-216 (1)</a:t>
            </a:r>
          </a:p>
        </p:txBody>
      </p:sp>
      <p:cxnSp>
        <p:nvCxnSpPr>
          <p:cNvPr id="2062" name="Elbow Connector 72"/>
          <p:cNvCxnSpPr>
            <a:cxnSpLocks noChangeShapeType="1"/>
          </p:cNvCxnSpPr>
          <p:nvPr/>
        </p:nvCxnSpPr>
        <p:spPr bwMode="auto">
          <a:xfrm flipH="1" flipV="1">
            <a:off x="2621848" y="3815133"/>
            <a:ext cx="1018726" cy="207862"/>
          </a:xfrm>
          <a:prstGeom prst="bentConnector3">
            <a:avLst>
              <a:gd name="adj1" fmla="val 50000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63" name="Elbow Connector 73"/>
          <p:cNvCxnSpPr>
            <a:cxnSpLocks noChangeShapeType="1"/>
          </p:cNvCxnSpPr>
          <p:nvPr/>
        </p:nvCxnSpPr>
        <p:spPr bwMode="auto">
          <a:xfrm flipH="1">
            <a:off x="2621848" y="4092282"/>
            <a:ext cx="1018726" cy="207862"/>
          </a:xfrm>
          <a:prstGeom prst="bentConnector3">
            <a:avLst>
              <a:gd name="adj1" fmla="val 50000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064" name="Text Box 2118"/>
          <p:cNvSpPr txBox="1">
            <a:spLocks noChangeArrowheads="1"/>
          </p:cNvSpPr>
          <p:nvPr/>
        </p:nvSpPr>
        <p:spPr bwMode="auto">
          <a:xfrm>
            <a:off x="1239498" y="5603610"/>
            <a:ext cx="398255" cy="242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556" tIns="37279" rIns="74556" bIns="37279" anchor="ctr"/>
          <a:lstStyle/>
          <a:p>
            <a:pPr algn="ctr" defTabSz="8195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prstClr val="black"/>
                </a:solidFill>
                <a:latin typeface="+mj-lt"/>
                <a:ea typeface="宋体" pitchFamily="2" charset="-122"/>
              </a:rPr>
              <a:t>E1</a:t>
            </a:r>
          </a:p>
        </p:txBody>
      </p:sp>
      <p:cxnSp>
        <p:nvCxnSpPr>
          <p:cNvPr id="2065" name="Elbow Connector 70"/>
          <p:cNvCxnSpPr>
            <a:cxnSpLocks noChangeShapeType="1"/>
          </p:cNvCxnSpPr>
          <p:nvPr/>
        </p:nvCxnSpPr>
        <p:spPr bwMode="auto">
          <a:xfrm flipV="1">
            <a:off x="1115404" y="5599281"/>
            <a:ext cx="1018726" cy="207862"/>
          </a:xfrm>
          <a:prstGeom prst="bentConnector3">
            <a:avLst>
              <a:gd name="adj1" fmla="val 50000"/>
            </a:avLst>
          </a:prstGeom>
          <a:noFill/>
          <a:ln w="127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066" name="Elbow Connector 71"/>
          <p:cNvCxnSpPr>
            <a:cxnSpLocks noChangeShapeType="1"/>
          </p:cNvCxnSpPr>
          <p:nvPr/>
        </p:nvCxnSpPr>
        <p:spPr bwMode="auto">
          <a:xfrm>
            <a:off x="1115404" y="5876430"/>
            <a:ext cx="1018726" cy="207862"/>
          </a:xfrm>
          <a:prstGeom prst="bentConnector3">
            <a:avLst>
              <a:gd name="adj1" fmla="val 50000"/>
            </a:avLst>
          </a:prstGeom>
          <a:noFill/>
          <a:ln w="12700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2067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宋体" pitchFamily="2" charset="-122"/>
              </a:rPr>
              <a:t>Signaling over IP for </a:t>
            </a:r>
            <a:br>
              <a:rPr lang="en-US" altLang="zh-CN" smtClean="0">
                <a:ea typeface="宋体" pitchFamily="2" charset="-122"/>
              </a:rPr>
            </a:br>
            <a:r>
              <a:rPr lang="en-US" altLang="zh-CN" smtClean="0">
                <a:ea typeface="宋体" pitchFamily="2" charset="-122"/>
              </a:rPr>
              <a:t>China Telecom CDMA  </a:t>
            </a:r>
          </a:p>
        </p:txBody>
      </p:sp>
      <p:sp>
        <p:nvSpPr>
          <p:cNvPr id="2068" name="Text Box 2109"/>
          <p:cNvSpPr txBox="1">
            <a:spLocks noChangeArrowheads="1"/>
          </p:cNvSpPr>
          <p:nvPr/>
        </p:nvSpPr>
        <p:spPr bwMode="auto">
          <a:xfrm>
            <a:off x="7839570" y="3630366"/>
            <a:ext cx="509362" cy="242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4556" tIns="37279" rIns="74556" bIns="37279" anchor="ctr"/>
          <a:lstStyle/>
          <a:p>
            <a:pPr algn="ctr" defTabSz="8195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50" b="1" dirty="0">
                <a:solidFill>
                  <a:prstClr val="black"/>
                </a:solidFill>
                <a:latin typeface="+mj-lt"/>
                <a:ea typeface="宋体" pitchFamily="2" charset="-122"/>
              </a:rPr>
              <a:t>MGW</a:t>
            </a:r>
          </a:p>
        </p:txBody>
      </p:sp>
      <p:sp>
        <p:nvSpPr>
          <p:cNvPr id="2069" name="Text Box 2118"/>
          <p:cNvSpPr txBox="1">
            <a:spLocks noChangeArrowheads="1"/>
          </p:cNvSpPr>
          <p:nvPr/>
        </p:nvSpPr>
        <p:spPr bwMode="auto">
          <a:xfrm>
            <a:off x="1239498" y="3819462"/>
            <a:ext cx="398255" cy="242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556" tIns="37279" rIns="74556" bIns="37279" anchor="ctr"/>
          <a:lstStyle/>
          <a:p>
            <a:pPr algn="ctr" defTabSz="8195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prstClr val="black"/>
                </a:solidFill>
                <a:latin typeface="+mj-lt"/>
                <a:ea typeface="宋体" pitchFamily="2" charset="-122"/>
              </a:rPr>
              <a:t>E1</a:t>
            </a:r>
          </a:p>
        </p:txBody>
      </p:sp>
      <p:sp>
        <p:nvSpPr>
          <p:cNvPr id="2070" name="Text Box 2119"/>
          <p:cNvSpPr txBox="1">
            <a:spLocks noChangeArrowheads="1"/>
          </p:cNvSpPr>
          <p:nvPr/>
        </p:nvSpPr>
        <p:spPr bwMode="auto">
          <a:xfrm>
            <a:off x="7569738" y="3806473"/>
            <a:ext cx="339095" cy="243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556" tIns="37279" rIns="74556" bIns="37279" anchor="ctr"/>
          <a:lstStyle/>
          <a:p>
            <a:pPr algn="ctr" defTabSz="8195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prstClr val="black"/>
                </a:solidFill>
                <a:latin typeface="+mj-lt"/>
                <a:ea typeface="宋体" pitchFamily="2" charset="-122"/>
              </a:rPr>
              <a:t>E1</a:t>
            </a:r>
          </a:p>
        </p:txBody>
      </p:sp>
      <p:sp>
        <p:nvSpPr>
          <p:cNvPr id="2071" name="Text Box 2119"/>
          <p:cNvSpPr txBox="1">
            <a:spLocks noChangeArrowheads="1"/>
          </p:cNvSpPr>
          <p:nvPr/>
        </p:nvSpPr>
        <p:spPr bwMode="auto">
          <a:xfrm>
            <a:off x="6330239" y="3917619"/>
            <a:ext cx="328994" cy="24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4556" tIns="37279" rIns="74556" bIns="37279" anchor="ctr"/>
          <a:lstStyle/>
          <a:p>
            <a:pPr algn="ctr" defTabSz="8195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prstClr val="black"/>
                </a:solidFill>
                <a:latin typeface="+mj-lt"/>
                <a:ea typeface="宋体" pitchFamily="2" charset="-122"/>
              </a:rPr>
              <a:t>FE</a:t>
            </a:r>
          </a:p>
        </p:txBody>
      </p:sp>
      <p:sp>
        <p:nvSpPr>
          <p:cNvPr id="2072" name="Text Box 2119"/>
          <p:cNvSpPr txBox="1">
            <a:spLocks noChangeArrowheads="1"/>
          </p:cNvSpPr>
          <p:nvPr/>
        </p:nvSpPr>
        <p:spPr bwMode="auto">
          <a:xfrm>
            <a:off x="3145641" y="3838230"/>
            <a:ext cx="343423" cy="243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556" tIns="37279" rIns="74556" bIns="37279" anchor="ctr"/>
          <a:lstStyle/>
          <a:p>
            <a:pPr algn="ctr" defTabSz="8195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prstClr val="black"/>
                </a:solidFill>
                <a:latin typeface="+mj-lt"/>
                <a:ea typeface="宋体" pitchFamily="2" charset="-122"/>
              </a:rPr>
              <a:t>FE</a:t>
            </a:r>
          </a:p>
        </p:txBody>
      </p:sp>
      <p:sp>
        <p:nvSpPr>
          <p:cNvPr id="2073" name="Text Box 2111"/>
          <p:cNvSpPr txBox="1">
            <a:spLocks noChangeArrowheads="1"/>
          </p:cNvSpPr>
          <p:nvPr/>
        </p:nvSpPr>
        <p:spPr bwMode="auto">
          <a:xfrm>
            <a:off x="675302" y="5977475"/>
            <a:ext cx="711377" cy="252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4556" tIns="37279" rIns="74556" bIns="37279" anchor="ctr"/>
          <a:lstStyle/>
          <a:p>
            <a:pPr algn="ctr" defTabSz="8195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50" b="1" dirty="0">
                <a:solidFill>
                  <a:prstClr val="black"/>
                </a:solidFill>
                <a:latin typeface="+mj-lt"/>
                <a:ea typeface="宋体" pitchFamily="2" charset="-122"/>
              </a:rPr>
              <a:t>MMC (2)</a:t>
            </a:r>
          </a:p>
        </p:txBody>
      </p:sp>
      <p:pic>
        <p:nvPicPr>
          <p:cNvPr id="50" name="Picture 2124" descr="rad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2552" y="5408741"/>
            <a:ext cx="939364" cy="267044"/>
          </a:xfrm>
          <a:prstGeom prst="rect">
            <a:avLst/>
          </a:prstGeom>
          <a:noFill/>
          <a:effectLst>
            <a:outerShdw blurRad="50800" dist="50800" dir="5400000" algn="ctr" rotWithShape="0">
              <a:srgbClr val="FF0000"/>
            </a:outerShdw>
          </a:effectLst>
        </p:spPr>
      </p:pic>
      <p:sp>
        <p:nvSpPr>
          <p:cNvPr id="2075" name="Text Box 2135"/>
          <p:cNvSpPr txBox="1">
            <a:spLocks noChangeArrowheads="1"/>
          </p:cNvSpPr>
          <p:nvPr/>
        </p:nvSpPr>
        <p:spPr bwMode="auto">
          <a:xfrm>
            <a:off x="1757519" y="5196548"/>
            <a:ext cx="1089431" cy="24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4556" tIns="37279" rIns="74556" bIns="37279" anchor="ctr"/>
          <a:lstStyle/>
          <a:p>
            <a:pPr algn="ctr" defTabSz="8195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50" b="1" dirty="0">
                <a:solidFill>
                  <a:prstClr val="black"/>
                </a:solidFill>
                <a:latin typeface="+mj-lt"/>
                <a:ea typeface="宋体" pitchFamily="2" charset="-122"/>
              </a:rPr>
              <a:t>IPmux-216 (1”)</a:t>
            </a:r>
          </a:p>
        </p:txBody>
      </p:sp>
      <p:pic>
        <p:nvPicPr>
          <p:cNvPr id="52" name="Picture 2124" descr="rad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2552" y="5889422"/>
            <a:ext cx="939364" cy="26560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FF0000"/>
            </a:outerShdw>
          </a:effectLst>
        </p:spPr>
      </p:pic>
      <p:sp>
        <p:nvSpPr>
          <p:cNvPr id="2077" name="Text Box 2135"/>
          <p:cNvSpPr txBox="1">
            <a:spLocks noChangeArrowheads="1"/>
          </p:cNvSpPr>
          <p:nvPr/>
        </p:nvSpPr>
        <p:spPr bwMode="auto">
          <a:xfrm>
            <a:off x="1757519" y="6157910"/>
            <a:ext cx="1089431" cy="24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4556" tIns="37279" rIns="74556" bIns="37279" anchor="ctr"/>
          <a:lstStyle/>
          <a:p>
            <a:pPr algn="ctr" defTabSz="8195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50" b="1" dirty="0">
                <a:solidFill>
                  <a:prstClr val="black"/>
                </a:solidFill>
                <a:latin typeface="+mj-lt"/>
                <a:ea typeface="宋体" pitchFamily="2" charset="-122"/>
              </a:rPr>
              <a:t>IPmux-216 (2”)</a:t>
            </a:r>
          </a:p>
        </p:txBody>
      </p:sp>
      <p:sp>
        <p:nvSpPr>
          <p:cNvPr id="2078" name="Text Box 2119"/>
          <p:cNvSpPr txBox="1">
            <a:spLocks noChangeArrowheads="1"/>
          </p:cNvSpPr>
          <p:nvPr/>
        </p:nvSpPr>
        <p:spPr bwMode="auto">
          <a:xfrm>
            <a:off x="3144197" y="5402966"/>
            <a:ext cx="344866" cy="242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556" tIns="37279" rIns="74556" bIns="37279" anchor="ctr"/>
          <a:lstStyle/>
          <a:p>
            <a:pPr algn="ctr" defTabSz="8195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prstClr val="black"/>
                </a:solidFill>
                <a:latin typeface="+mj-lt"/>
                <a:ea typeface="宋体" pitchFamily="2" charset="-122"/>
              </a:rPr>
              <a:t>FE</a:t>
            </a:r>
          </a:p>
        </p:txBody>
      </p:sp>
      <p:cxnSp>
        <p:nvCxnSpPr>
          <p:cNvPr id="2079" name="直接连接符 75"/>
          <p:cNvCxnSpPr>
            <a:cxnSpLocks noChangeShapeType="1"/>
          </p:cNvCxnSpPr>
          <p:nvPr/>
        </p:nvCxnSpPr>
        <p:spPr bwMode="auto">
          <a:xfrm rot="5400000">
            <a:off x="299865" y="4881868"/>
            <a:ext cx="1462251" cy="1443"/>
          </a:xfrm>
          <a:prstGeom prst="line">
            <a:avLst/>
          </a:prstGeom>
          <a:noFill/>
          <a:ln w="50800" cap="rnd" algn="ctr">
            <a:solidFill>
              <a:schemeClr val="tx1"/>
            </a:solidFill>
            <a:prstDash val="sysDot"/>
            <a:round/>
            <a:headEnd/>
            <a:tailEnd/>
          </a:ln>
        </p:spPr>
      </p:cxnSp>
      <p:sp>
        <p:nvSpPr>
          <p:cNvPr id="2080" name="Rectangle 2106"/>
          <p:cNvSpPr>
            <a:spLocks noChangeArrowheads="1"/>
          </p:cNvSpPr>
          <p:nvPr/>
        </p:nvSpPr>
        <p:spPr bwMode="auto">
          <a:xfrm>
            <a:off x="3706951" y="3461479"/>
            <a:ext cx="2033122" cy="52687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73791" tIns="36247" rIns="73791" bIns="36247" anchor="ctr"/>
          <a:lstStyle/>
          <a:p>
            <a:pPr algn="ctr" defTabSz="8195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dirty="0">
                <a:solidFill>
                  <a:prstClr val="black"/>
                </a:solidFill>
                <a:latin typeface="+mj-lt"/>
                <a:ea typeface="宋体" pitchFamily="2" charset="-122"/>
              </a:rPr>
              <a:t>Ethernet/IP</a:t>
            </a:r>
          </a:p>
          <a:p>
            <a:pPr algn="ctr" defTabSz="8195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dirty="0">
                <a:solidFill>
                  <a:prstClr val="black"/>
                </a:solidFill>
                <a:latin typeface="+mj-lt"/>
                <a:ea typeface="宋体" pitchFamily="2" charset="-122"/>
              </a:rPr>
              <a:t>(CN2)</a:t>
            </a:r>
          </a:p>
        </p:txBody>
      </p:sp>
      <p:sp>
        <p:nvSpPr>
          <p:cNvPr id="2081" name="Rectangle 42"/>
          <p:cNvSpPr>
            <a:spLocks noChangeArrowheads="1"/>
          </p:cNvSpPr>
          <p:nvPr/>
        </p:nvSpPr>
        <p:spPr bwMode="auto">
          <a:xfrm>
            <a:off x="383827" y="1141799"/>
            <a:ext cx="3269916" cy="1291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2" tIns="45711" rIns="91422" bIns="45711">
            <a:spAutoFit/>
          </a:bodyPr>
          <a:lstStyle/>
          <a:p>
            <a:pPr marL="66373" indent="-66373" defTabSz="12307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u="sng" dirty="0">
                <a:solidFill>
                  <a:srgbClr val="0000FF"/>
                </a:solidFill>
                <a:latin typeface="+mj-lt"/>
                <a:ea typeface="宋体" pitchFamily="2" charset="-122"/>
              </a:rPr>
              <a:t>Customer Benefits:</a:t>
            </a:r>
            <a:endParaRPr lang="en-US" altLang="zh-CN" sz="1400" b="1" dirty="0">
              <a:solidFill>
                <a:prstClr val="black"/>
              </a:solidFill>
              <a:latin typeface="+mj-lt"/>
              <a:ea typeface="宋体" pitchFamily="2" charset="-122"/>
            </a:endParaRPr>
          </a:p>
          <a:p>
            <a:pPr marL="168275" indent="-168275" defTabSz="1230788" eaLnBrk="0" fontAlgn="base" hangingPunct="0">
              <a:lnSpc>
                <a:spcPct val="110000"/>
              </a:lnSpc>
              <a:spcBef>
                <a:spcPts val="182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altLang="zh-CN" sz="1400" dirty="0">
                <a:solidFill>
                  <a:prstClr val="black"/>
                </a:solidFill>
                <a:latin typeface="+mj-lt"/>
                <a:ea typeface="宋体" pitchFamily="2" charset="-122"/>
              </a:rPr>
              <a:t>Transport TDM based services over </a:t>
            </a:r>
            <a:br>
              <a:rPr lang="en-US" altLang="zh-CN" sz="1400" dirty="0">
                <a:solidFill>
                  <a:prstClr val="black"/>
                </a:solidFill>
                <a:latin typeface="+mj-lt"/>
                <a:ea typeface="宋体" pitchFamily="2" charset="-122"/>
              </a:rPr>
            </a:br>
            <a:r>
              <a:rPr lang="en-US" altLang="zh-CN" sz="1400" dirty="0" smtClean="0">
                <a:solidFill>
                  <a:prstClr val="black"/>
                </a:solidFill>
                <a:latin typeface="+mj-lt"/>
                <a:ea typeface="宋体" pitchFamily="2" charset="-122"/>
              </a:rPr>
              <a:t>low </a:t>
            </a:r>
            <a:r>
              <a:rPr lang="en-US" altLang="zh-CN" sz="1400" dirty="0">
                <a:solidFill>
                  <a:prstClr val="black"/>
                </a:solidFill>
                <a:latin typeface="+mj-lt"/>
                <a:ea typeface="宋体" pitchFamily="2" charset="-122"/>
              </a:rPr>
              <a:t>cost PSN infrastructure</a:t>
            </a:r>
          </a:p>
          <a:p>
            <a:pPr marL="168275" indent="-168275" defTabSz="12307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altLang="zh-CN" sz="1400" dirty="0">
                <a:solidFill>
                  <a:prstClr val="black"/>
                </a:solidFill>
                <a:latin typeface="+mj-lt"/>
                <a:ea typeface="宋体" pitchFamily="2" charset="-122"/>
              </a:rPr>
              <a:t>Saving E1 lines for signaling backhaul while maintaining signaling integrity </a:t>
            </a:r>
          </a:p>
        </p:txBody>
      </p:sp>
      <p:sp>
        <p:nvSpPr>
          <p:cNvPr id="2082" name="Rectangle 44"/>
          <p:cNvSpPr>
            <a:spLocks noChangeArrowheads="1"/>
          </p:cNvSpPr>
          <p:nvPr/>
        </p:nvSpPr>
        <p:spPr bwMode="auto">
          <a:xfrm>
            <a:off x="3683506" y="1172277"/>
            <a:ext cx="3951734" cy="1776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2" tIns="45711" rIns="91422" bIns="45711">
            <a:spAutoFit/>
          </a:bodyPr>
          <a:lstStyle/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u="sng" dirty="0">
                <a:solidFill>
                  <a:srgbClr val="0000FF"/>
                </a:solidFill>
                <a:latin typeface="+mj-lt"/>
                <a:ea typeface="宋体" pitchFamily="2" charset="-122"/>
              </a:rPr>
              <a:t>RAD </a:t>
            </a:r>
            <a:r>
              <a:rPr lang="en-US" altLang="zh-CN" sz="1400" b="1" u="sng" dirty="0" smtClean="0">
                <a:solidFill>
                  <a:srgbClr val="0000FF"/>
                </a:solidFill>
                <a:latin typeface="+mj-lt"/>
                <a:ea typeface="宋体" pitchFamily="2" charset="-122"/>
              </a:rPr>
              <a:t>Advantages</a:t>
            </a:r>
            <a:r>
              <a:rPr lang="en-US" altLang="zh-CN" sz="1400" b="1" dirty="0" smtClean="0">
                <a:solidFill>
                  <a:srgbClr val="0000FF"/>
                </a:solidFill>
                <a:latin typeface="+mj-lt"/>
                <a:ea typeface="宋体" pitchFamily="2" charset="-122"/>
              </a:rPr>
              <a:t>:</a:t>
            </a:r>
            <a:endParaRPr lang="en-US" altLang="zh-CN" sz="1400" b="1" dirty="0">
              <a:solidFill>
                <a:srgbClr val="0000FF"/>
              </a:solidFill>
              <a:latin typeface="+mj-lt"/>
              <a:ea typeface="宋体" pitchFamily="2" charset="-122"/>
            </a:endParaRPr>
          </a:p>
          <a:p>
            <a:pPr marL="122238" indent="-122238" fontAlgn="base">
              <a:lnSpc>
                <a:spcPct val="110000"/>
              </a:lnSpc>
              <a:spcBef>
                <a:spcPts val="182"/>
              </a:spcBef>
              <a:spcAft>
                <a:spcPct val="0"/>
              </a:spcAft>
              <a:buFontTx/>
              <a:buChar char="•"/>
            </a:pPr>
            <a:r>
              <a:rPr lang="en-US" altLang="zh-CN" sz="1400" dirty="0" smtClean="0">
                <a:solidFill>
                  <a:prstClr val="black"/>
                </a:solidFill>
                <a:latin typeface="+mj-lt"/>
                <a:ea typeface="宋体" pitchFamily="2" charset="-122"/>
              </a:rPr>
              <a:t>Advanced </a:t>
            </a:r>
            <a:r>
              <a:rPr lang="en-US" altLang="zh-CN" sz="1400" dirty="0">
                <a:solidFill>
                  <a:prstClr val="black"/>
                </a:solidFill>
                <a:latin typeface="+mj-lt"/>
                <a:ea typeface="宋体" pitchFamily="2" charset="-122"/>
              </a:rPr>
              <a:t>clock recovery for mission critical and </a:t>
            </a:r>
            <a:br>
              <a:rPr lang="en-US" altLang="zh-CN" sz="1400" dirty="0">
                <a:solidFill>
                  <a:prstClr val="black"/>
                </a:solidFill>
                <a:latin typeface="+mj-lt"/>
                <a:ea typeface="宋体" pitchFamily="2" charset="-122"/>
              </a:rPr>
            </a:br>
            <a:r>
              <a:rPr lang="en-US" altLang="zh-CN" sz="1400" dirty="0" smtClean="0">
                <a:solidFill>
                  <a:prstClr val="black"/>
                </a:solidFill>
                <a:latin typeface="+mj-lt"/>
                <a:ea typeface="宋体" pitchFamily="2" charset="-122"/>
              </a:rPr>
              <a:t>extremely </a:t>
            </a:r>
            <a:r>
              <a:rPr lang="en-US" altLang="zh-CN" sz="1400" dirty="0">
                <a:solidFill>
                  <a:prstClr val="black"/>
                </a:solidFill>
                <a:latin typeface="+mj-lt"/>
                <a:ea typeface="宋体" pitchFamily="2" charset="-122"/>
              </a:rPr>
              <a:t>delay sensitive signaling traffic</a:t>
            </a:r>
          </a:p>
          <a:p>
            <a:pPr marL="122238" indent="-122238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zh-CN" sz="1400" dirty="0" smtClean="0">
                <a:solidFill>
                  <a:prstClr val="black"/>
                </a:solidFill>
                <a:latin typeface="+mj-lt"/>
                <a:ea typeface="宋体" pitchFamily="2" charset="-122"/>
              </a:rPr>
              <a:t>Bundle </a:t>
            </a:r>
            <a:r>
              <a:rPr lang="en-US" altLang="zh-CN" sz="1400" dirty="0">
                <a:solidFill>
                  <a:prstClr val="black"/>
                </a:solidFill>
                <a:latin typeface="+mj-lt"/>
                <a:ea typeface="宋体" pitchFamily="2" charset="-122"/>
              </a:rPr>
              <a:t>redundancy feature provides added </a:t>
            </a:r>
            <a:br>
              <a:rPr lang="en-US" altLang="zh-CN" sz="1400" dirty="0">
                <a:solidFill>
                  <a:prstClr val="black"/>
                </a:solidFill>
                <a:latin typeface="+mj-lt"/>
                <a:ea typeface="宋体" pitchFamily="2" charset="-122"/>
              </a:rPr>
            </a:br>
            <a:r>
              <a:rPr lang="en-US" altLang="zh-CN" sz="1400" dirty="0" smtClean="0">
                <a:solidFill>
                  <a:prstClr val="black"/>
                </a:solidFill>
                <a:latin typeface="+mj-lt"/>
                <a:ea typeface="宋体" pitchFamily="2" charset="-122"/>
              </a:rPr>
              <a:t>failsafe </a:t>
            </a:r>
            <a:r>
              <a:rPr lang="en-US" altLang="zh-CN" sz="1400" dirty="0">
                <a:solidFill>
                  <a:prstClr val="black"/>
                </a:solidFill>
                <a:latin typeface="+mj-lt"/>
                <a:ea typeface="宋体" pitchFamily="2" charset="-122"/>
              </a:rPr>
              <a:t>backup of MMC (CDMA RNC) site</a:t>
            </a:r>
          </a:p>
          <a:p>
            <a:pPr marL="122238" indent="-122238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zh-CN" sz="1400" dirty="0" smtClean="0">
                <a:solidFill>
                  <a:prstClr val="black"/>
                </a:solidFill>
                <a:latin typeface="+mj-lt"/>
                <a:ea typeface="宋体" pitchFamily="2" charset="-122"/>
              </a:rPr>
              <a:t>Scalable </a:t>
            </a:r>
            <a:r>
              <a:rPr lang="en-US" altLang="zh-CN" sz="1400" dirty="0">
                <a:solidFill>
                  <a:prstClr val="black"/>
                </a:solidFill>
                <a:latin typeface="+mj-lt"/>
                <a:ea typeface="宋体" pitchFamily="2" charset="-122"/>
              </a:rPr>
              <a:t>solution fit customer requirements</a:t>
            </a:r>
          </a:p>
          <a:p>
            <a:pPr marL="122238" indent="-122238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zh-CN" sz="1400" dirty="0" smtClean="0">
                <a:solidFill>
                  <a:prstClr val="black"/>
                </a:solidFill>
                <a:latin typeface="+mj-lt"/>
                <a:ea typeface="宋体" pitchFamily="2" charset="-122"/>
              </a:rPr>
              <a:t>Strong </a:t>
            </a:r>
            <a:r>
              <a:rPr lang="en-US" altLang="zh-CN" sz="1400" dirty="0">
                <a:solidFill>
                  <a:prstClr val="black"/>
                </a:solidFill>
                <a:latin typeface="+mj-lt"/>
                <a:ea typeface="宋体" pitchFamily="2" charset="-122"/>
              </a:rPr>
              <a:t>local support to Alcatel Shanghai Bell (ALU)</a:t>
            </a:r>
            <a:endParaRPr lang="ru-RU" altLang="zh-CN" sz="1400" dirty="0">
              <a:solidFill>
                <a:prstClr val="black"/>
              </a:solidFill>
              <a:latin typeface="+mj-lt"/>
              <a:ea typeface="宋体" pitchFamily="2" charset="-122"/>
            </a:endParaRPr>
          </a:p>
        </p:txBody>
      </p:sp>
      <p:pic>
        <p:nvPicPr>
          <p:cNvPr id="2083" name="Picture 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6346" y="4415623"/>
            <a:ext cx="448758" cy="38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4" name="Picture 46" descr="rn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7188" y="3832454"/>
            <a:ext cx="382383" cy="386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5" name="Picture 46" descr="rn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9799" y="5613717"/>
            <a:ext cx="382383" cy="388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86" name="肘形连接符 80"/>
          <p:cNvCxnSpPr>
            <a:cxnSpLocks noChangeShapeType="1"/>
          </p:cNvCxnSpPr>
          <p:nvPr/>
        </p:nvCxnSpPr>
        <p:spPr bwMode="auto">
          <a:xfrm rot="10800000" flipV="1">
            <a:off x="5862724" y="3802142"/>
            <a:ext cx="914833" cy="200645"/>
          </a:xfrm>
          <a:prstGeom prst="bentConnector3">
            <a:avLst>
              <a:gd name="adj1" fmla="val 45264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87" name="肘形连接符 82"/>
          <p:cNvCxnSpPr>
            <a:cxnSpLocks noChangeShapeType="1"/>
          </p:cNvCxnSpPr>
          <p:nvPr/>
        </p:nvCxnSpPr>
        <p:spPr bwMode="auto">
          <a:xfrm rot="10800000">
            <a:off x="5862724" y="4082178"/>
            <a:ext cx="914833" cy="199201"/>
          </a:xfrm>
          <a:prstGeom prst="bentConnector3">
            <a:avLst>
              <a:gd name="adj1" fmla="val 44792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88" name="直接连接符 84"/>
          <p:cNvCxnSpPr>
            <a:cxnSpLocks noChangeShapeType="1"/>
          </p:cNvCxnSpPr>
          <p:nvPr/>
        </p:nvCxnSpPr>
        <p:spPr bwMode="auto">
          <a:xfrm flipV="1">
            <a:off x="3976783" y="4015778"/>
            <a:ext cx="1672384" cy="15879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2089" name="直接连接符 86"/>
          <p:cNvCxnSpPr>
            <a:cxnSpLocks noChangeShapeType="1"/>
          </p:cNvCxnSpPr>
          <p:nvPr/>
        </p:nvCxnSpPr>
        <p:spPr bwMode="auto">
          <a:xfrm>
            <a:off x="3976783" y="4031657"/>
            <a:ext cx="2886" cy="1443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pic>
        <p:nvPicPr>
          <p:cNvPr id="2090" name="Picture 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7823" y="3832454"/>
            <a:ext cx="468960" cy="398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91" name="TextBox 21"/>
          <p:cNvSpPr txBox="1">
            <a:spLocks noChangeArrowheads="1"/>
          </p:cNvSpPr>
          <p:nvPr/>
        </p:nvSpPr>
        <p:spPr bwMode="auto">
          <a:xfrm>
            <a:off x="1024499" y="3068850"/>
            <a:ext cx="1389565" cy="288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2" tIns="45711" rIns="91422" bIns="4571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dirty="0">
                <a:solidFill>
                  <a:prstClr val="black"/>
                </a:solidFill>
                <a:latin typeface="+mj-lt"/>
                <a:ea typeface="宋体" pitchFamily="2" charset="-122"/>
              </a:rPr>
              <a:t>Central Primary</a:t>
            </a:r>
          </a:p>
        </p:txBody>
      </p:sp>
      <p:sp>
        <p:nvSpPr>
          <p:cNvPr id="2092" name="TextBox 21"/>
          <p:cNvSpPr txBox="1">
            <a:spLocks noChangeArrowheads="1"/>
          </p:cNvSpPr>
          <p:nvPr/>
        </p:nvSpPr>
        <p:spPr bwMode="auto">
          <a:xfrm>
            <a:off x="1040372" y="4861659"/>
            <a:ext cx="1359263" cy="288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2" tIns="45711" rIns="91422" bIns="4571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dirty="0">
                <a:solidFill>
                  <a:prstClr val="black"/>
                </a:solidFill>
                <a:latin typeface="+mj-lt"/>
                <a:ea typeface="宋体" pitchFamily="2" charset="-122"/>
              </a:rPr>
              <a:t>Central Backup</a:t>
            </a:r>
          </a:p>
        </p:txBody>
      </p:sp>
      <p:sp>
        <p:nvSpPr>
          <p:cNvPr id="2093" name="TextBox 21"/>
          <p:cNvSpPr txBox="1">
            <a:spLocks noChangeArrowheads="1"/>
          </p:cNvSpPr>
          <p:nvPr/>
        </p:nvSpPr>
        <p:spPr bwMode="auto">
          <a:xfrm>
            <a:off x="6973799" y="3045754"/>
            <a:ext cx="782081" cy="288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2" tIns="45711" rIns="91422" bIns="4571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dirty="0">
                <a:solidFill>
                  <a:prstClr val="black"/>
                </a:solidFill>
                <a:latin typeface="+mj-lt"/>
                <a:ea typeface="宋体" pitchFamily="2" charset="-122"/>
              </a:rPr>
              <a:t>Remote</a:t>
            </a:r>
          </a:p>
        </p:txBody>
      </p:sp>
      <p:pic>
        <p:nvPicPr>
          <p:cNvPr id="2094" name="Picture 1" descr="中国电信首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07824" y="2217195"/>
            <a:ext cx="1073558" cy="480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95" name="AutoShape 2" descr="http://www8.chinatelecom.com.cn/pvs/adjs.php?n=047238500&amp;what=zone:7&amp;exclude=,&amp;referer=http%3A//www.chinatelecom.com.cn/tech/index.html"/>
          <p:cNvSpPr>
            <a:spLocks noChangeAspect="1" noChangeArrowheads="1"/>
          </p:cNvSpPr>
          <p:nvPr/>
        </p:nvSpPr>
        <p:spPr bwMode="auto">
          <a:xfrm>
            <a:off x="0" y="0"/>
            <a:ext cx="304464" cy="30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1" rIns="91422" bIns="4571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prstClr val="black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pic>
        <p:nvPicPr>
          <p:cNvPr id="2096" name="Picture 12" descr="Large animated Chinese flag clip art for a white background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4001" y="798249"/>
            <a:ext cx="1080772" cy="809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" name="Picture 65" descr="alcatel_aboutus_1_r1_c1.jpg"/>
          <p:cNvPicPr>
            <a:picLocks noChangeAspect="1"/>
          </p:cNvPicPr>
          <p:nvPr/>
        </p:nvPicPr>
        <p:blipFill>
          <a:blip r:embed="rId7" cstate="print"/>
          <a:srcRect l="9190" t="21043" r="5096" b="12308"/>
          <a:stretch>
            <a:fillRect/>
          </a:stretch>
        </p:blipFill>
        <p:spPr bwMode="auto">
          <a:xfrm>
            <a:off x="7846784" y="1696097"/>
            <a:ext cx="1142820" cy="418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98" name="Elbow Connector 67"/>
          <p:cNvCxnSpPr>
            <a:cxnSpLocks noChangeShapeType="1"/>
          </p:cNvCxnSpPr>
          <p:nvPr/>
        </p:nvCxnSpPr>
        <p:spPr bwMode="auto">
          <a:xfrm flipV="1">
            <a:off x="1115404" y="3815133"/>
            <a:ext cx="1018726" cy="207862"/>
          </a:xfrm>
          <a:prstGeom prst="bentConnector3">
            <a:avLst>
              <a:gd name="adj1" fmla="val 50000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99" name="Elbow Connector 68"/>
          <p:cNvCxnSpPr>
            <a:cxnSpLocks noChangeShapeType="1"/>
          </p:cNvCxnSpPr>
          <p:nvPr/>
        </p:nvCxnSpPr>
        <p:spPr bwMode="auto">
          <a:xfrm>
            <a:off x="1115404" y="4092282"/>
            <a:ext cx="1018726" cy="207862"/>
          </a:xfrm>
          <a:prstGeom prst="bentConnector3">
            <a:avLst>
              <a:gd name="adj1" fmla="val 50000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100" name="Text Box 2111"/>
          <p:cNvSpPr txBox="1">
            <a:spLocks noChangeArrowheads="1"/>
          </p:cNvSpPr>
          <p:nvPr/>
        </p:nvSpPr>
        <p:spPr bwMode="auto">
          <a:xfrm>
            <a:off x="763324" y="3620262"/>
            <a:ext cx="535335" cy="251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556" tIns="37279" rIns="74556" bIns="37279" anchor="ctr"/>
          <a:lstStyle/>
          <a:p>
            <a:pPr algn="ctr" defTabSz="8195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50" b="1" dirty="0">
                <a:solidFill>
                  <a:prstClr val="black"/>
                </a:solidFill>
                <a:latin typeface="+mj-lt"/>
                <a:ea typeface="宋体" pitchFamily="2" charset="-122"/>
              </a:rPr>
              <a:t>MMC</a:t>
            </a:r>
          </a:p>
        </p:txBody>
      </p:sp>
      <p:pic>
        <p:nvPicPr>
          <p:cNvPr id="2101" name="Picture 2124" descr="rad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2552" y="3621706"/>
            <a:ext cx="939364" cy="267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2" name="Picture 2124" descr="rad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2552" y="4099500"/>
            <a:ext cx="939364" cy="267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03" name="Text Box 2135"/>
          <p:cNvSpPr txBox="1">
            <a:spLocks noChangeArrowheads="1"/>
          </p:cNvSpPr>
          <p:nvPr/>
        </p:nvSpPr>
        <p:spPr bwMode="auto">
          <a:xfrm>
            <a:off x="1792149" y="4331900"/>
            <a:ext cx="1018726" cy="242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4556" tIns="37279" rIns="74556" bIns="37279" anchor="ctr"/>
          <a:lstStyle/>
          <a:p>
            <a:pPr algn="ctr" defTabSz="8195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50" b="1" dirty="0">
                <a:solidFill>
                  <a:prstClr val="black"/>
                </a:solidFill>
                <a:latin typeface="+mj-lt"/>
                <a:ea typeface="宋体" pitchFamily="2" charset="-122"/>
              </a:rPr>
              <a:t>IPmux-216 (2)</a:t>
            </a:r>
          </a:p>
        </p:txBody>
      </p:sp>
      <p:pic>
        <p:nvPicPr>
          <p:cNvPr id="2104" name="Picture 46" descr="rn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9799" y="3832454"/>
            <a:ext cx="382383" cy="386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5" name="Picture 2129" descr="rad6"/>
          <p:cNvPicPr preferRelativeResize="0"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98194" y="4115379"/>
            <a:ext cx="597383" cy="264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6" name="Picture 2131" descr="rad6"/>
          <p:cNvPicPr preferRelativeResize="0"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98194" y="3634697"/>
            <a:ext cx="597383" cy="264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07" name="Text Box 2134"/>
          <p:cNvSpPr txBox="1">
            <a:spLocks noChangeArrowheads="1"/>
          </p:cNvSpPr>
          <p:nvPr/>
        </p:nvSpPr>
        <p:spPr bwMode="auto">
          <a:xfrm>
            <a:off x="6526481" y="3416732"/>
            <a:ext cx="940806" cy="243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4556" tIns="37279" rIns="74556" bIns="37279" anchor="ctr"/>
          <a:lstStyle/>
          <a:p>
            <a:pPr algn="ctr" defTabSz="8195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50" b="1" dirty="0">
                <a:solidFill>
                  <a:prstClr val="black"/>
                </a:solidFill>
                <a:latin typeface="+mj-lt"/>
                <a:ea typeface="宋体" pitchFamily="2" charset="-122"/>
              </a:rPr>
              <a:t>IPmux-24(1)</a:t>
            </a:r>
          </a:p>
        </p:txBody>
      </p:sp>
      <p:sp>
        <p:nvSpPr>
          <p:cNvPr id="2108" name="Text Box 2134"/>
          <p:cNvSpPr txBox="1">
            <a:spLocks noChangeArrowheads="1"/>
          </p:cNvSpPr>
          <p:nvPr/>
        </p:nvSpPr>
        <p:spPr bwMode="auto">
          <a:xfrm>
            <a:off x="6526481" y="4362213"/>
            <a:ext cx="940806" cy="242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4556" tIns="37279" rIns="74556" bIns="37279" anchor="ctr"/>
          <a:lstStyle/>
          <a:p>
            <a:pPr algn="ctr" defTabSz="8195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50" b="1" dirty="0">
                <a:solidFill>
                  <a:prstClr val="black"/>
                </a:solidFill>
                <a:latin typeface="+mj-lt"/>
                <a:ea typeface="宋体" pitchFamily="2" charset="-122"/>
              </a:rPr>
              <a:t>IPmux-24(2)</a:t>
            </a:r>
          </a:p>
        </p:txBody>
      </p:sp>
      <p:pic>
        <p:nvPicPr>
          <p:cNvPr id="2109" name="Picture 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3326" y="3825237"/>
            <a:ext cx="448758" cy="38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187"/>
          <p:cNvSpPr>
            <a:spLocks noChangeShapeType="1"/>
          </p:cNvSpPr>
          <p:nvPr/>
        </p:nvSpPr>
        <p:spPr bwMode="auto">
          <a:xfrm>
            <a:off x="1169377" y="5157791"/>
            <a:ext cx="0" cy="384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23" name="Line 188"/>
          <p:cNvSpPr>
            <a:spLocks noChangeShapeType="1"/>
          </p:cNvSpPr>
          <p:nvPr/>
        </p:nvSpPr>
        <p:spPr bwMode="auto">
          <a:xfrm>
            <a:off x="1169377" y="5541963"/>
            <a:ext cx="131152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24" name="Line 189"/>
          <p:cNvSpPr>
            <a:spLocks noChangeShapeType="1"/>
          </p:cNvSpPr>
          <p:nvPr/>
        </p:nvSpPr>
        <p:spPr bwMode="auto">
          <a:xfrm>
            <a:off x="1097574" y="5118103"/>
            <a:ext cx="0" cy="500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25" name="Line 190"/>
          <p:cNvSpPr>
            <a:spLocks noChangeShapeType="1"/>
          </p:cNvSpPr>
          <p:nvPr/>
        </p:nvSpPr>
        <p:spPr bwMode="auto">
          <a:xfrm>
            <a:off x="1097575" y="5618163"/>
            <a:ext cx="138332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26" name="Line 191"/>
          <p:cNvSpPr>
            <a:spLocks noChangeShapeType="1"/>
          </p:cNvSpPr>
          <p:nvPr/>
        </p:nvSpPr>
        <p:spPr bwMode="auto">
          <a:xfrm>
            <a:off x="1027235" y="5157791"/>
            <a:ext cx="0" cy="536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27" name="Line 192"/>
          <p:cNvSpPr>
            <a:spLocks noChangeShapeType="1"/>
          </p:cNvSpPr>
          <p:nvPr/>
        </p:nvSpPr>
        <p:spPr bwMode="auto">
          <a:xfrm>
            <a:off x="1027235" y="5694363"/>
            <a:ext cx="141702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28" name="Freeform 134"/>
          <p:cNvSpPr>
            <a:spLocks/>
          </p:cNvSpPr>
          <p:nvPr/>
        </p:nvSpPr>
        <p:spPr bwMode="auto">
          <a:xfrm>
            <a:off x="4290646" y="4648200"/>
            <a:ext cx="914400" cy="1905000"/>
          </a:xfrm>
          <a:custGeom>
            <a:avLst/>
            <a:gdLst>
              <a:gd name="T0" fmla="*/ 990600 w 1008"/>
              <a:gd name="T1" fmla="*/ 0 h 672"/>
              <a:gd name="T2" fmla="*/ 330200 w 1008"/>
              <a:gd name="T3" fmla="*/ 0 h 672"/>
              <a:gd name="T4" fmla="*/ 330200 w 1008"/>
              <a:gd name="T5" fmla="*/ 1905000 h 672"/>
              <a:gd name="T6" fmla="*/ 0 w 1008"/>
              <a:gd name="T7" fmla="*/ 1905000 h 672"/>
              <a:gd name="T8" fmla="*/ 0 60000 65536"/>
              <a:gd name="T9" fmla="*/ 0 60000 65536"/>
              <a:gd name="T10" fmla="*/ 0 60000 65536"/>
              <a:gd name="T11" fmla="*/ 0 60000 65536"/>
              <a:gd name="T12" fmla="*/ 0 w 1008"/>
              <a:gd name="T13" fmla="*/ 0 h 672"/>
              <a:gd name="T14" fmla="*/ 1008 w 1008"/>
              <a:gd name="T15" fmla="*/ 672 h 6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08" h="672">
                <a:moveTo>
                  <a:pt x="1008" y="0"/>
                </a:moveTo>
                <a:lnTo>
                  <a:pt x="336" y="0"/>
                </a:lnTo>
                <a:lnTo>
                  <a:pt x="336" y="672"/>
                </a:lnTo>
                <a:lnTo>
                  <a:pt x="0" y="672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29" name="Freeform 132"/>
          <p:cNvSpPr>
            <a:spLocks/>
          </p:cNvSpPr>
          <p:nvPr/>
        </p:nvSpPr>
        <p:spPr bwMode="auto">
          <a:xfrm flipV="1">
            <a:off x="3376246" y="3200400"/>
            <a:ext cx="1055077" cy="838200"/>
          </a:xfrm>
          <a:custGeom>
            <a:avLst/>
            <a:gdLst>
              <a:gd name="T0" fmla="*/ 1143000 w 1008"/>
              <a:gd name="T1" fmla="*/ 0 h 672"/>
              <a:gd name="T2" fmla="*/ 381000 w 1008"/>
              <a:gd name="T3" fmla="*/ 0 h 672"/>
              <a:gd name="T4" fmla="*/ 381000 w 1008"/>
              <a:gd name="T5" fmla="*/ 838200 h 672"/>
              <a:gd name="T6" fmla="*/ 0 w 1008"/>
              <a:gd name="T7" fmla="*/ 838200 h 672"/>
              <a:gd name="T8" fmla="*/ 0 60000 65536"/>
              <a:gd name="T9" fmla="*/ 0 60000 65536"/>
              <a:gd name="T10" fmla="*/ 0 60000 65536"/>
              <a:gd name="T11" fmla="*/ 0 60000 65536"/>
              <a:gd name="T12" fmla="*/ 0 w 1008"/>
              <a:gd name="T13" fmla="*/ 0 h 672"/>
              <a:gd name="T14" fmla="*/ 1008 w 1008"/>
              <a:gd name="T15" fmla="*/ 672 h 6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08" h="672">
                <a:moveTo>
                  <a:pt x="1008" y="0"/>
                </a:moveTo>
                <a:lnTo>
                  <a:pt x="336" y="0"/>
                </a:lnTo>
                <a:lnTo>
                  <a:pt x="336" y="672"/>
                </a:lnTo>
                <a:lnTo>
                  <a:pt x="0" y="672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30" name="Freeform 133"/>
          <p:cNvSpPr>
            <a:spLocks/>
          </p:cNvSpPr>
          <p:nvPr/>
        </p:nvSpPr>
        <p:spPr bwMode="auto">
          <a:xfrm>
            <a:off x="3305908" y="4800600"/>
            <a:ext cx="1266092" cy="762000"/>
          </a:xfrm>
          <a:custGeom>
            <a:avLst/>
            <a:gdLst>
              <a:gd name="T0" fmla="*/ 1371600 w 1008"/>
              <a:gd name="T1" fmla="*/ 0 h 672"/>
              <a:gd name="T2" fmla="*/ 457200 w 1008"/>
              <a:gd name="T3" fmla="*/ 0 h 672"/>
              <a:gd name="T4" fmla="*/ 457200 w 1008"/>
              <a:gd name="T5" fmla="*/ 762000 h 672"/>
              <a:gd name="T6" fmla="*/ 0 w 1008"/>
              <a:gd name="T7" fmla="*/ 762000 h 672"/>
              <a:gd name="T8" fmla="*/ 0 60000 65536"/>
              <a:gd name="T9" fmla="*/ 0 60000 65536"/>
              <a:gd name="T10" fmla="*/ 0 60000 65536"/>
              <a:gd name="T11" fmla="*/ 0 60000 65536"/>
              <a:gd name="T12" fmla="*/ 0 w 1008"/>
              <a:gd name="T13" fmla="*/ 0 h 672"/>
              <a:gd name="T14" fmla="*/ 1008 w 1008"/>
              <a:gd name="T15" fmla="*/ 672 h 6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08" h="672">
                <a:moveTo>
                  <a:pt x="1008" y="0"/>
                </a:moveTo>
                <a:lnTo>
                  <a:pt x="336" y="0"/>
                </a:lnTo>
                <a:lnTo>
                  <a:pt x="336" y="672"/>
                </a:lnTo>
                <a:lnTo>
                  <a:pt x="0" y="672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31" name="Freeform 127"/>
          <p:cNvSpPr>
            <a:spLocks/>
          </p:cNvSpPr>
          <p:nvPr/>
        </p:nvSpPr>
        <p:spPr bwMode="auto">
          <a:xfrm flipV="1">
            <a:off x="4642339" y="4800600"/>
            <a:ext cx="2813538" cy="1295400"/>
          </a:xfrm>
          <a:custGeom>
            <a:avLst/>
            <a:gdLst>
              <a:gd name="T0" fmla="*/ 3048000 w 1008"/>
              <a:gd name="T1" fmla="*/ 0 h 672"/>
              <a:gd name="T2" fmla="*/ 1016000 w 1008"/>
              <a:gd name="T3" fmla="*/ 0 h 672"/>
              <a:gd name="T4" fmla="*/ 1016000 w 1008"/>
              <a:gd name="T5" fmla="*/ 1295400 h 672"/>
              <a:gd name="T6" fmla="*/ 0 w 1008"/>
              <a:gd name="T7" fmla="*/ 1295400 h 672"/>
              <a:gd name="T8" fmla="*/ 0 60000 65536"/>
              <a:gd name="T9" fmla="*/ 0 60000 65536"/>
              <a:gd name="T10" fmla="*/ 0 60000 65536"/>
              <a:gd name="T11" fmla="*/ 0 60000 65536"/>
              <a:gd name="T12" fmla="*/ 0 w 1008"/>
              <a:gd name="T13" fmla="*/ 0 h 672"/>
              <a:gd name="T14" fmla="*/ 1008 w 1008"/>
              <a:gd name="T15" fmla="*/ 672 h 6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08" h="672">
                <a:moveTo>
                  <a:pt x="1008" y="0"/>
                </a:moveTo>
                <a:lnTo>
                  <a:pt x="336" y="0"/>
                </a:lnTo>
                <a:lnTo>
                  <a:pt x="336" y="672"/>
                </a:lnTo>
                <a:lnTo>
                  <a:pt x="0" y="672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32" name="Freeform 126"/>
          <p:cNvSpPr>
            <a:spLocks/>
          </p:cNvSpPr>
          <p:nvPr/>
        </p:nvSpPr>
        <p:spPr bwMode="auto">
          <a:xfrm flipV="1">
            <a:off x="5064369" y="4572000"/>
            <a:ext cx="2250831" cy="685800"/>
          </a:xfrm>
          <a:custGeom>
            <a:avLst/>
            <a:gdLst>
              <a:gd name="T0" fmla="*/ 2438400 w 1008"/>
              <a:gd name="T1" fmla="*/ 0 h 672"/>
              <a:gd name="T2" fmla="*/ 812800 w 1008"/>
              <a:gd name="T3" fmla="*/ 0 h 672"/>
              <a:gd name="T4" fmla="*/ 812800 w 1008"/>
              <a:gd name="T5" fmla="*/ 685800 h 672"/>
              <a:gd name="T6" fmla="*/ 0 w 1008"/>
              <a:gd name="T7" fmla="*/ 685800 h 672"/>
              <a:gd name="T8" fmla="*/ 0 60000 65536"/>
              <a:gd name="T9" fmla="*/ 0 60000 65536"/>
              <a:gd name="T10" fmla="*/ 0 60000 65536"/>
              <a:gd name="T11" fmla="*/ 0 60000 65536"/>
              <a:gd name="T12" fmla="*/ 0 w 1008"/>
              <a:gd name="T13" fmla="*/ 0 h 672"/>
              <a:gd name="T14" fmla="*/ 1008 w 1008"/>
              <a:gd name="T15" fmla="*/ 672 h 6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08" h="672">
                <a:moveTo>
                  <a:pt x="1008" y="0"/>
                </a:moveTo>
                <a:lnTo>
                  <a:pt x="336" y="0"/>
                </a:lnTo>
                <a:lnTo>
                  <a:pt x="336" y="672"/>
                </a:lnTo>
                <a:lnTo>
                  <a:pt x="0" y="672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33" name="Line 108"/>
          <p:cNvSpPr>
            <a:spLocks noChangeShapeType="1"/>
          </p:cNvSpPr>
          <p:nvPr/>
        </p:nvSpPr>
        <p:spPr bwMode="auto">
          <a:xfrm>
            <a:off x="1905000" y="42672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34" name="Line 109"/>
          <p:cNvSpPr>
            <a:spLocks noChangeShapeType="1"/>
          </p:cNvSpPr>
          <p:nvPr/>
        </p:nvSpPr>
        <p:spPr bwMode="auto">
          <a:xfrm>
            <a:off x="1905000" y="4343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35" name="Line 110"/>
          <p:cNvSpPr>
            <a:spLocks noChangeShapeType="1"/>
          </p:cNvSpPr>
          <p:nvPr/>
        </p:nvSpPr>
        <p:spPr bwMode="auto">
          <a:xfrm>
            <a:off x="1905000" y="4419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36" name="Line 111"/>
          <p:cNvSpPr>
            <a:spLocks noChangeShapeType="1"/>
          </p:cNvSpPr>
          <p:nvPr/>
        </p:nvSpPr>
        <p:spPr bwMode="auto">
          <a:xfrm>
            <a:off x="1905000" y="44958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37" name="Line 107"/>
          <p:cNvSpPr>
            <a:spLocks noChangeShapeType="1"/>
          </p:cNvSpPr>
          <p:nvPr/>
        </p:nvSpPr>
        <p:spPr bwMode="auto">
          <a:xfrm>
            <a:off x="3200400" y="44196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38" name="Freeform 103"/>
          <p:cNvSpPr>
            <a:spLocks/>
          </p:cNvSpPr>
          <p:nvPr/>
        </p:nvSpPr>
        <p:spPr bwMode="auto">
          <a:xfrm>
            <a:off x="4642338" y="2895600"/>
            <a:ext cx="2672862" cy="990600"/>
          </a:xfrm>
          <a:custGeom>
            <a:avLst/>
            <a:gdLst>
              <a:gd name="T0" fmla="*/ 2895600 w 1008"/>
              <a:gd name="T1" fmla="*/ 0 h 672"/>
              <a:gd name="T2" fmla="*/ 965200 w 1008"/>
              <a:gd name="T3" fmla="*/ 0 h 672"/>
              <a:gd name="T4" fmla="*/ 965200 w 1008"/>
              <a:gd name="T5" fmla="*/ 990600 h 672"/>
              <a:gd name="T6" fmla="*/ 0 w 1008"/>
              <a:gd name="T7" fmla="*/ 990600 h 672"/>
              <a:gd name="T8" fmla="*/ 0 60000 65536"/>
              <a:gd name="T9" fmla="*/ 0 60000 65536"/>
              <a:gd name="T10" fmla="*/ 0 60000 65536"/>
              <a:gd name="T11" fmla="*/ 0 60000 65536"/>
              <a:gd name="T12" fmla="*/ 0 w 1008"/>
              <a:gd name="T13" fmla="*/ 0 h 672"/>
              <a:gd name="T14" fmla="*/ 1008 w 1008"/>
              <a:gd name="T15" fmla="*/ 672 h 6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08" h="672">
                <a:moveTo>
                  <a:pt x="1008" y="0"/>
                </a:moveTo>
                <a:lnTo>
                  <a:pt x="336" y="0"/>
                </a:lnTo>
                <a:lnTo>
                  <a:pt x="336" y="672"/>
                </a:lnTo>
                <a:lnTo>
                  <a:pt x="0" y="672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39" name="Title 66"/>
          <p:cNvSpPr>
            <a:spLocks noGrp="1"/>
          </p:cNvSpPr>
          <p:nvPr>
            <p:ph type="title"/>
          </p:nvPr>
        </p:nvSpPr>
        <p:spPr/>
        <p:txBody>
          <a:bodyPr lIns="91410" tIns="45704" rIns="91410" bIns="45704"/>
          <a:lstStyle/>
          <a:p>
            <a:pPr eaLnBrk="1" hangingPunct="1"/>
            <a:r>
              <a:rPr lang="en-US" dirty="0" err="1" smtClean="0"/>
              <a:t>Binh</a:t>
            </a:r>
            <a:r>
              <a:rPr lang="en-US" dirty="0" smtClean="0"/>
              <a:t> Duong PTT - Leased Line Services over IP Network</a:t>
            </a:r>
          </a:p>
        </p:txBody>
      </p:sp>
      <p:pic>
        <p:nvPicPr>
          <p:cNvPr id="5140" name="Picture 300" descr="rad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2797" y="3948113"/>
            <a:ext cx="100378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41" name="Text Box 301"/>
          <p:cNvSpPr txBox="1">
            <a:spLocks noChangeArrowheads="1"/>
          </p:cNvSpPr>
          <p:nvPr/>
        </p:nvSpPr>
        <p:spPr bwMode="auto">
          <a:xfrm>
            <a:off x="3459367" y="4191002"/>
            <a:ext cx="501977" cy="276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8" tIns="45700" rIns="91398" bIns="45700">
            <a:spAutoFit/>
          </a:bodyPr>
          <a:lstStyle/>
          <a:p>
            <a:pPr algn="ctr" defTabSz="83185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GbE</a:t>
            </a:r>
          </a:p>
        </p:txBody>
      </p:sp>
      <p:sp>
        <p:nvSpPr>
          <p:cNvPr id="5142" name="AutoShape 302"/>
          <p:cNvSpPr>
            <a:spLocks noChangeArrowheads="1"/>
          </p:cNvSpPr>
          <p:nvPr/>
        </p:nvSpPr>
        <p:spPr bwMode="auto">
          <a:xfrm>
            <a:off x="397120" y="3678238"/>
            <a:ext cx="1378926" cy="137636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069" y="10800"/>
                </a:moveTo>
                <a:cubicBezTo>
                  <a:pt x="2069" y="15622"/>
                  <a:pt x="5978" y="19531"/>
                  <a:pt x="10800" y="19531"/>
                </a:cubicBezTo>
                <a:cubicBezTo>
                  <a:pt x="15622" y="19531"/>
                  <a:pt x="19531" y="15622"/>
                  <a:pt x="19531" y="10800"/>
                </a:cubicBezTo>
                <a:cubicBezTo>
                  <a:pt x="19531" y="5978"/>
                  <a:pt x="15622" y="2069"/>
                  <a:pt x="10800" y="2069"/>
                </a:cubicBezTo>
                <a:cubicBezTo>
                  <a:pt x="5978" y="2069"/>
                  <a:pt x="2069" y="5978"/>
                  <a:pt x="2069" y="10800"/>
                </a:cubicBezTo>
                <a:close/>
              </a:path>
            </a:pathLst>
          </a:custGeom>
          <a:gradFill rotWithShape="1">
            <a:gsLst>
              <a:gs pos="0">
                <a:srgbClr val="FFF5E3"/>
              </a:gs>
              <a:gs pos="50000">
                <a:srgbClr val="F6B686"/>
              </a:gs>
              <a:gs pos="100000">
                <a:srgbClr val="FFF5E3"/>
              </a:gs>
            </a:gsLst>
            <a:lin ang="2700000" scaled="1"/>
          </a:gradFill>
          <a:ln w="9525" algn="ctr">
            <a:noFill/>
            <a:round/>
            <a:headEnd/>
            <a:tailEnd/>
          </a:ln>
          <a:effectLst>
            <a:prstShdw prst="shdw17" dist="17961" dir="2700000">
              <a:srgbClr val="946D50"/>
            </a:prstShdw>
          </a:effectLst>
        </p:spPr>
        <p:txBody>
          <a:bodyPr wrap="none" lIns="91420" tIns="45710" rIns="91420" bIns="4571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5143" name="Picture 303" descr="ad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5724" y="4170366"/>
            <a:ext cx="445477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4" name="Picture 304" descr="ad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037" y="4170363"/>
            <a:ext cx="376603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45" name="Text Box 307"/>
          <p:cNvSpPr txBox="1">
            <a:spLocks noChangeArrowheads="1"/>
          </p:cNvSpPr>
          <p:nvPr/>
        </p:nvSpPr>
        <p:spPr bwMode="auto">
          <a:xfrm>
            <a:off x="451683" y="4038600"/>
            <a:ext cx="1167222" cy="461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8" tIns="45700" rIns="91398" bIns="45700">
            <a:spAutoFit/>
          </a:bodyPr>
          <a:lstStyle/>
          <a:p>
            <a:pPr algn="ctr" defTabSz="83185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BD PTT</a:t>
            </a:r>
          </a:p>
          <a:p>
            <a:pPr algn="ctr" defTabSz="83185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TDM Network</a:t>
            </a:r>
          </a:p>
        </p:txBody>
      </p:sp>
      <p:sp>
        <p:nvSpPr>
          <p:cNvPr id="5146" name="Text Box 322"/>
          <p:cNvSpPr txBox="1">
            <a:spLocks noChangeArrowheads="1"/>
          </p:cNvSpPr>
          <p:nvPr/>
        </p:nvSpPr>
        <p:spPr bwMode="auto">
          <a:xfrm>
            <a:off x="7229819" y="2468566"/>
            <a:ext cx="877079" cy="276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8" tIns="45700" rIns="91398" bIns="45700">
            <a:spAutoFit/>
          </a:bodyPr>
          <a:lstStyle/>
          <a:p>
            <a:pPr algn="ctr" defTabSz="83185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IPmux-2L</a:t>
            </a:r>
          </a:p>
        </p:txBody>
      </p:sp>
      <p:pic>
        <p:nvPicPr>
          <p:cNvPr id="5147" name="Picture 122" descr="Large animated Vietnamese flag clip art for a white background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69117" y="857253"/>
            <a:ext cx="852854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8" name="Picture 53" descr="ntco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69115" y="1592266"/>
            <a:ext cx="8382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9" name="Picture 59" descr="rad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87263" y="6172203"/>
            <a:ext cx="707781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50" name="Text Box 35"/>
          <p:cNvSpPr txBox="1">
            <a:spLocks noChangeArrowheads="1"/>
          </p:cNvSpPr>
          <p:nvPr/>
        </p:nvSpPr>
        <p:spPr bwMode="auto">
          <a:xfrm>
            <a:off x="3516923" y="5943600"/>
            <a:ext cx="861646" cy="261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354" tIns="45679" rIns="91354" bIns="45679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RV-EMS</a:t>
            </a:r>
          </a:p>
        </p:txBody>
      </p:sp>
      <p:sp>
        <p:nvSpPr>
          <p:cNvPr id="5151" name="Text Box 28"/>
          <p:cNvSpPr txBox="1">
            <a:spLocks noChangeArrowheads="1"/>
          </p:cNvSpPr>
          <p:nvPr/>
        </p:nvSpPr>
        <p:spPr bwMode="auto">
          <a:xfrm>
            <a:off x="236668" y="1078457"/>
            <a:ext cx="3356386" cy="12787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100533" tIns="50267" rIns="100533" bIns="50267">
            <a:spAutoFit/>
          </a:bodyPr>
          <a:lstStyle/>
          <a:p>
            <a:pPr defTabSz="1006475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00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Customer Benefits:</a:t>
            </a:r>
          </a:p>
          <a:p>
            <a:pPr marL="119063" indent="-119063" defTabSz="1006475" fontAlgn="base">
              <a:lnSpc>
                <a:spcPct val="110000"/>
              </a:lnSpc>
              <a:spcBef>
                <a:spcPts val="300"/>
              </a:spcBef>
              <a:spcAft>
                <a:spcPct val="0"/>
              </a:spcAft>
              <a:buFontTx/>
              <a:buChar char="•"/>
            </a:pPr>
            <a:r>
              <a:rPr lang="en-US" sz="1300" dirty="0" smtClean="0">
                <a:solidFill>
                  <a:srgbClr val="000000"/>
                </a:solidFill>
                <a:latin typeface="Arial" pitchFamily="34" charset="0"/>
              </a:rPr>
              <a:t> Leveraging the PSN (Metro) Access network in order to provide managed E1, nx64K and Eth services, via fiber access. </a:t>
            </a:r>
          </a:p>
          <a:p>
            <a:pPr marL="119063" indent="-119063" defTabSz="1006475" fontAlgn="base">
              <a:lnSpc>
                <a:spcPct val="110000"/>
              </a:lnSpc>
              <a:spcBef>
                <a:spcPts val="300"/>
              </a:spcBef>
              <a:spcAft>
                <a:spcPct val="0"/>
              </a:spcAft>
              <a:buFontTx/>
              <a:buChar char="•"/>
            </a:pPr>
            <a:r>
              <a:rPr lang="en-US" sz="1300" dirty="0" smtClean="0">
                <a:solidFill>
                  <a:srgbClr val="000000"/>
                </a:solidFill>
                <a:latin typeface="Arial" pitchFamily="34" charset="0"/>
              </a:rPr>
              <a:t> Increase Revenues</a:t>
            </a:r>
            <a:endParaRPr lang="en-US" sz="13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52" name="Text Box 29"/>
          <p:cNvSpPr txBox="1">
            <a:spLocks noChangeArrowheads="1"/>
          </p:cNvSpPr>
          <p:nvPr/>
        </p:nvSpPr>
        <p:spPr bwMode="auto">
          <a:xfrm>
            <a:off x="3581400" y="1066803"/>
            <a:ext cx="3833446" cy="11858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00533" tIns="50267" rIns="100533" bIns="50267">
            <a:spAutoFit/>
          </a:bodyPr>
          <a:lstStyle/>
          <a:p>
            <a:pPr defTabSz="1006475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RAD Advantages:</a:t>
            </a:r>
          </a:p>
          <a:p>
            <a:pPr defTabSz="1006475" fontAlgn="base">
              <a:lnSpc>
                <a:spcPct val="110000"/>
              </a:lnSpc>
              <a:spcBef>
                <a:spcPts val="300"/>
              </a:spcBef>
              <a:spcAft>
                <a:spcPct val="0"/>
              </a:spcAft>
              <a:buFontTx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Cost effective CPE, for Multi service over Fiber with built in pseudo-wire technology.</a:t>
            </a:r>
          </a:p>
          <a:p>
            <a:pPr defTabSz="1006475" fontAlgn="base">
              <a:lnSpc>
                <a:spcPct val="110000"/>
              </a:lnSpc>
              <a:spcBef>
                <a:spcPts val="300"/>
              </a:spcBef>
              <a:spcAft>
                <a:spcPct val="0"/>
              </a:spcAft>
              <a:buFontTx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Powerful central solution (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Gmux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 support up to 128xE1’s over GbE</a:t>
            </a:r>
            <a:endParaRPr lang="ru-RU" sz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53" name="Freeform 124"/>
          <p:cNvSpPr>
            <a:spLocks/>
          </p:cNvSpPr>
          <p:nvPr/>
        </p:nvSpPr>
        <p:spPr bwMode="auto">
          <a:xfrm>
            <a:off x="5064369" y="3657600"/>
            <a:ext cx="2250831" cy="457200"/>
          </a:xfrm>
          <a:custGeom>
            <a:avLst/>
            <a:gdLst>
              <a:gd name="T0" fmla="*/ 2438400 w 1008"/>
              <a:gd name="T1" fmla="*/ 0 h 672"/>
              <a:gd name="T2" fmla="*/ 812800 w 1008"/>
              <a:gd name="T3" fmla="*/ 0 h 672"/>
              <a:gd name="T4" fmla="*/ 812800 w 1008"/>
              <a:gd name="T5" fmla="*/ 457200 h 672"/>
              <a:gd name="T6" fmla="*/ 0 w 1008"/>
              <a:gd name="T7" fmla="*/ 457200 h 672"/>
              <a:gd name="T8" fmla="*/ 0 60000 65536"/>
              <a:gd name="T9" fmla="*/ 0 60000 65536"/>
              <a:gd name="T10" fmla="*/ 0 60000 65536"/>
              <a:gd name="T11" fmla="*/ 0 60000 65536"/>
              <a:gd name="T12" fmla="*/ 0 w 1008"/>
              <a:gd name="T13" fmla="*/ 0 h 672"/>
              <a:gd name="T14" fmla="*/ 1008 w 1008"/>
              <a:gd name="T15" fmla="*/ 672 h 6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08" h="672">
                <a:moveTo>
                  <a:pt x="1008" y="0"/>
                </a:moveTo>
                <a:lnTo>
                  <a:pt x="336" y="0"/>
                </a:lnTo>
                <a:lnTo>
                  <a:pt x="336" y="672"/>
                </a:lnTo>
                <a:lnTo>
                  <a:pt x="0" y="672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54" name="Line 128"/>
          <p:cNvSpPr>
            <a:spLocks noChangeShapeType="1"/>
          </p:cNvSpPr>
          <p:nvPr/>
        </p:nvSpPr>
        <p:spPr bwMode="auto">
          <a:xfrm>
            <a:off x="5134708" y="4343400"/>
            <a:ext cx="218049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5155" name="Picture 300" descr="rad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2797" y="2743200"/>
            <a:ext cx="100378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6" name="Picture 300" descr="rad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2797" y="5213350"/>
            <a:ext cx="100378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57" name="Text Box 299"/>
          <p:cNvSpPr txBox="1">
            <a:spLocks noChangeArrowheads="1"/>
          </p:cNvSpPr>
          <p:nvPr/>
        </p:nvSpPr>
        <p:spPr bwMode="auto">
          <a:xfrm>
            <a:off x="2419042" y="5486402"/>
            <a:ext cx="1011732" cy="276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8" tIns="45700" rIns="91398" bIns="45700">
            <a:spAutoFit/>
          </a:bodyPr>
          <a:lstStyle/>
          <a:p>
            <a:pPr algn="ctr" defTabSz="83185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Gmux-2000</a:t>
            </a:r>
          </a:p>
        </p:txBody>
      </p:sp>
      <p:sp>
        <p:nvSpPr>
          <p:cNvPr id="5158" name="Text Box 299"/>
          <p:cNvSpPr txBox="1">
            <a:spLocks noChangeArrowheads="1"/>
          </p:cNvSpPr>
          <p:nvPr/>
        </p:nvSpPr>
        <p:spPr bwMode="auto">
          <a:xfrm>
            <a:off x="2419042" y="4191002"/>
            <a:ext cx="1011732" cy="276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8" tIns="45700" rIns="91398" bIns="45700">
            <a:spAutoFit/>
          </a:bodyPr>
          <a:lstStyle/>
          <a:p>
            <a:pPr algn="ctr" defTabSz="83185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Gmux-2000</a:t>
            </a:r>
          </a:p>
        </p:txBody>
      </p:sp>
      <p:sp>
        <p:nvSpPr>
          <p:cNvPr id="5159" name="Text Box 299"/>
          <p:cNvSpPr txBox="1">
            <a:spLocks noChangeArrowheads="1"/>
          </p:cNvSpPr>
          <p:nvPr/>
        </p:nvSpPr>
        <p:spPr bwMode="auto">
          <a:xfrm>
            <a:off x="2419042" y="3001966"/>
            <a:ext cx="1011732" cy="276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8" tIns="45700" rIns="91398" bIns="45700">
            <a:spAutoFit/>
          </a:bodyPr>
          <a:lstStyle/>
          <a:p>
            <a:pPr algn="ctr" defTabSz="83185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Gmux-2000</a:t>
            </a:r>
          </a:p>
        </p:txBody>
      </p:sp>
      <p:sp>
        <p:nvSpPr>
          <p:cNvPr id="5160" name="Text Box 299"/>
          <p:cNvSpPr txBox="1">
            <a:spLocks noChangeArrowheads="1"/>
          </p:cNvSpPr>
          <p:nvPr/>
        </p:nvSpPr>
        <p:spPr bwMode="auto">
          <a:xfrm>
            <a:off x="2570316" y="2514602"/>
            <a:ext cx="764868" cy="276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8" tIns="45700" rIns="91398" bIns="45700">
            <a:spAutoFit/>
          </a:bodyPr>
          <a:lstStyle/>
          <a:p>
            <a:pPr algn="ctr" defTabSz="83185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NODE-1</a:t>
            </a:r>
          </a:p>
        </p:txBody>
      </p:sp>
      <p:sp>
        <p:nvSpPr>
          <p:cNvPr id="5161" name="Text Box 299"/>
          <p:cNvSpPr txBox="1">
            <a:spLocks noChangeArrowheads="1"/>
          </p:cNvSpPr>
          <p:nvPr/>
        </p:nvSpPr>
        <p:spPr bwMode="auto">
          <a:xfrm>
            <a:off x="2570316" y="3733800"/>
            <a:ext cx="764868" cy="276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8" tIns="45700" rIns="91398" bIns="45700">
            <a:spAutoFit/>
          </a:bodyPr>
          <a:lstStyle/>
          <a:p>
            <a:pPr algn="ctr" defTabSz="83185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NODE-2</a:t>
            </a:r>
          </a:p>
        </p:txBody>
      </p:sp>
      <p:sp>
        <p:nvSpPr>
          <p:cNvPr id="5162" name="Text Box 299"/>
          <p:cNvSpPr txBox="1">
            <a:spLocks noChangeArrowheads="1"/>
          </p:cNvSpPr>
          <p:nvPr/>
        </p:nvSpPr>
        <p:spPr bwMode="auto">
          <a:xfrm>
            <a:off x="2570316" y="4983166"/>
            <a:ext cx="764868" cy="276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8" tIns="45700" rIns="91398" bIns="45700">
            <a:spAutoFit/>
          </a:bodyPr>
          <a:lstStyle/>
          <a:p>
            <a:pPr algn="ctr" defTabSz="83185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NODE-3</a:t>
            </a:r>
          </a:p>
        </p:txBody>
      </p:sp>
      <p:sp>
        <p:nvSpPr>
          <p:cNvPr id="5163" name="Text Box 301"/>
          <p:cNvSpPr txBox="1">
            <a:spLocks noChangeArrowheads="1"/>
          </p:cNvSpPr>
          <p:nvPr/>
        </p:nvSpPr>
        <p:spPr bwMode="auto">
          <a:xfrm>
            <a:off x="3668916" y="3352802"/>
            <a:ext cx="501977" cy="276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8" tIns="45700" rIns="91398" bIns="45700">
            <a:spAutoFit/>
          </a:bodyPr>
          <a:lstStyle/>
          <a:p>
            <a:pPr algn="ctr" defTabSz="83185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GbE</a:t>
            </a:r>
          </a:p>
        </p:txBody>
      </p:sp>
      <p:sp>
        <p:nvSpPr>
          <p:cNvPr id="5164" name="Text Box 301"/>
          <p:cNvSpPr txBox="1">
            <a:spLocks noChangeArrowheads="1"/>
          </p:cNvSpPr>
          <p:nvPr/>
        </p:nvSpPr>
        <p:spPr bwMode="auto">
          <a:xfrm>
            <a:off x="3668916" y="5029202"/>
            <a:ext cx="501977" cy="276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8" tIns="45700" rIns="91398" bIns="45700">
            <a:spAutoFit/>
          </a:bodyPr>
          <a:lstStyle/>
          <a:p>
            <a:pPr algn="ctr" defTabSz="83185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GbE</a:t>
            </a:r>
          </a:p>
        </p:txBody>
      </p:sp>
      <p:sp>
        <p:nvSpPr>
          <p:cNvPr id="5165" name="Line 143"/>
          <p:cNvSpPr>
            <a:spLocks noChangeShapeType="1"/>
          </p:cNvSpPr>
          <p:nvPr/>
        </p:nvSpPr>
        <p:spPr bwMode="auto">
          <a:xfrm>
            <a:off x="7877908" y="2852738"/>
            <a:ext cx="35169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66" name="Line 144"/>
          <p:cNvSpPr>
            <a:spLocks noChangeShapeType="1"/>
          </p:cNvSpPr>
          <p:nvPr/>
        </p:nvSpPr>
        <p:spPr bwMode="auto">
          <a:xfrm>
            <a:off x="7807569" y="2738438"/>
            <a:ext cx="42203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67" name="Line 145"/>
          <p:cNvSpPr>
            <a:spLocks noChangeShapeType="1"/>
          </p:cNvSpPr>
          <p:nvPr/>
        </p:nvSpPr>
        <p:spPr bwMode="auto">
          <a:xfrm>
            <a:off x="7877908" y="2968625"/>
            <a:ext cx="35169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5168" name="Picture 366" descr="rad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15201" y="2709863"/>
            <a:ext cx="696058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69" name="Text Box 146"/>
          <p:cNvSpPr txBox="1">
            <a:spLocks noChangeArrowheads="1"/>
          </p:cNvSpPr>
          <p:nvPr/>
        </p:nvSpPr>
        <p:spPr bwMode="auto">
          <a:xfrm>
            <a:off x="8151935" y="2892425"/>
            <a:ext cx="33214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FE</a:t>
            </a:r>
          </a:p>
        </p:txBody>
      </p:sp>
      <p:sp>
        <p:nvSpPr>
          <p:cNvPr id="5170" name="Text Box 147"/>
          <p:cNvSpPr txBox="1">
            <a:spLocks noChangeArrowheads="1"/>
          </p:cNvSpPr>
          <p:nvPr/>
        </p:nvSpPr>
        <p:spPr bwMode="auto">
          <a:xfrm>
            <a:off x="8151935" y="2584450"/>
            <a:ext cx="32573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E1</a:t>
            </a:r>
          </a:p>
        </p:txBody>
      </p:sp>
      <p:sp>
        <p:nvSpPr>
          <p:cNvPr id="5171" name="Text Box 148"/>
          <p:cNvSpPr txBox="1">
            <a:spLocks noChangeArrowheads="1"/>
          </p:cNvSpPr>
          <p:nvPr/>
        </p:nvSpPr>
        <p:spPr bwMode="auto">
          <a:xfrm>
            <a:off x="8151935" y="2738438"/>
            <a:ext cx="42191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V.35</a:t>
            </a:r>
          </a:p>
        </p:txBody>
      </p:sp>
      <p:sp>
        <p:nvSpPr>
          <p:cNvPr id="5172" name="Line 149"/>
          <p:cNvSpPr>
            <a:spLocks noChangeShapeType="1"/>
          </p:cNvSpPr>
          <p:nvPr/>
        </p:nvSpPr>
        <p:spPr bwMode="auto">
          <a:xfrm>
            <a:off x="7892562" y="3621088"/>
            <a:ext cx="35169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73" name="Line 150"/>
          <p:cNvSpPr>
            <a:spLocks noChangeShapeType="1"/>
          </p:cNvSpPr>
          <p:nvPr/>
        </p:nvSpPr>
        <p:spPr bwMode="auto">
          <a:xfrm>
            <a:off x="7822224" y="3506788"/>
            <a:ext cx="42203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74" name="Line 151"/>
          <p:cNvSpPr>
            <a:spLocks noChangeShapeType="1"/>
          </p:cNvSpPr>
          <p:nvPr/>
        </p:nvSpPr>
        <p:spPr bwMode="auto">
          <a:xfrm>
            <a:off x="7892562" y="3736975"/>
            <a:ext cx="35169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75" name="Text Box 152"/>
          <p:cNvSpPr txBox="1">
            <a:spLocks noChangeArrowheads="1"/>
          </p:cNvSpPr>
          <p:nvPr/>
        </p:nvSpPr>
        <p:spPr bwMode="auto">
          <a:xfrm>
            <a:off x="8166589" y="3660775"/>
            <a:ext cx="33214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FE</a:t>
            </a:r>
          </a:p>
        </p:txBody>
      </p:sp>
      <p:sp>
        <p:nvSpPr>
          <p:cNvPr id="5176" name="Text Box 153"/>
          <p:cNvSpPr txBox="1">
            <a:spLocks noChangeArrowheads="1"/>
          </p:cNvSpPr>
          <p:nvPr/>
        </p:nvSpPr>
        <p:spPr bwMode="auto">
          <a:xfrm>
            <a:off x="8166589" y="3352800"/>
            <a:ext cx="32573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E1</a:t>
            </a:r>
          </a:p>
        </p:txBody>
      </p:sp>
      <p:sp>
        <p:nvSpPr>
          <p:cNvPr id="5177" name="Text Box 154"/>
          <p:cNvSpPr txBox="1">
            <a:spLocks noChangeArrowheads="1"/>
          </p:cNvSpPr>
          <p:nvPr/>
        </p:nvSpPr>
        <p:spPr bwMode="auto">
          <a:xfrm>
            <a:off x="8248651" y="3506788"/>
            <a:ext cx="42191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V.35</a:t>
            </a:r>
          </a:p>
        </p:txBody>
      </p:sp>
      <p:sp>
        <p:nvSpPr>
          <p:cNvPr id="5178" name="Line 155"/>
          <p:cNvSpPr>
            <a:spLocks noChangeShapeType="1"/>
          </p:cNvSpPr>
          <p:nvPr/>
        </p:nvSpPr>
        <p:spPr bwMode="auto">
          <a:xfrm>
            <a:off x="7882304" y="4311650"/>
            <a:ext cx="35169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79" name="Line 156"/>
          <p:cNvSpPr>
            <a:spLocks noChangeShapeType="1"/>
          </p:cNvSpPr>
          <p:nvPr/>
        </p:nvSpPr>
        <p:spPr bwMode="auto">
          <a:xfrm>
            <a:off x="7811967" y="4197350"/>
            <a:ext cx="42203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80" name="Line 157"/>
          <p:cNvSpPr>
            <a:spLocks noChangeShapeType="1"/>
          </p:cNvSpPr>
          <p:nvPr/>
        </p:nvSpPr>
        <p:spPr bwMode="auto">
          <a:xfrm>
            <a:off x="7882304" y="4427538"/>
            <a:ext cx="35169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81" name="Text Box 158"/>
          <p:cNvSpPr txBox="1">
            <a:spLocks noChangeArrowheads="1"/>
          </p:cNvSpPr>
          <p:nvPr/>
        </p:nvSpPr>
        <p:spPr bwMode="auto">
          <a:xfrm>
            <a:off x="8156331" y="4351338"/>
            <a:ext cx="33214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FE</a:t>
            </a:r>
          </a:p>
        </p:txBody>
      </p:sp>
      <p:sp>
        <p:nvSpPr>
          <p:cNvPr id="5182" name="Text Box 159"/>
          <p:cNvSpPr txBox="1">
            <a:spLocks noChangeArrowheads="1"/>
          </p:cNvSpPr>
          <p:nvPr/>
        </p:nvSpPr>
        <p:spPr bwMode="auto">
          <a:xfrm>
            <a:off x="8156331" y="4043363"/>
            <a:ext cx="32573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E1</a:t>
            </a:r>
          </a:p>
        </p:txBody>
      </p:sp>
      <p:sp>
        <p:nvSpPr>
          <p:cNvPr id="5183" name="Text Box 160"/>
          <p:cNvSpPr txBox="1">
            <a:spLocks noChangeArrowheads="1"/>
          </p:cNvSpPr>
          <p:nvPr/>
        </p:nvSpPr>
        <p:spPr bwMode="auto">
          <a:xfrm>
            <a:off x="8156331" y="4197350"/>
            <a:ext cx="42191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V.35</a:t>
            </a:r>
          </a:p>
        </p:txBody>
      </p:sp>
      <p:pic>
        <p:nvPicPr>
          <p:cNvPr id="5184" name="Picture 366" descr="rad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15201" y="3470275"/>
            <a:ext cx="696058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85" name="Picture 366" descr="rad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15201" y="4181478"/>
            <a:ext cx="696058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86" name="Line 161"/>
          <p:cNvSpPr>
            <a:spLocks noChangeShapeType="1"/>
          </p:cNvSpPr>
          <p:nvPr/>
        </p:nvSpPr>
        <p:spPr bwMode="auto">
          <a:xfrm>
            <a:off x="7882304" y="6040438"/>
            <a:ext cx="35169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87" name="Line 162"/>
          <p:cNvSpPr>
            <a:spLocks noChangeShapeType="1"/>
          </p:cNvSpPr>
          <p:nvPr/>
        </p:nvSpPr>
        <p:spPr bwMode="auto">
          <a:xfrm>
            <a:off x="7811967" y="5926138"/>
            <a:ext cx="42203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88" name="Line 163"/>
          <p:cNvSpPr>
            <a:spLocks noChangeShapeType="1"/>
          </p:cNvSpPr>
          <p:nvPr/>
        </p:nvSpPr>
        <p:spPr bwMode="auto">
          <a:xfrm>
            <a:off x="7882304" y="6156325"/>
            <a:ext cx="35169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89" name="Text Box 164"/>
          <p:cNvSpPr txBox="1">
            <a:spLocks noChangeArrowheads="1"/>
          </p:cNvSpPr>
          <p:nvPr/>
        </p:nvSpPr>
        <p:spPr bwMode="auto">
          <a:xfrm>
            <a:off x="8156331" y="6080125"/>
            <a:ext cx="33214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FE</a:t>
            </a:r>
          </a:p>
        </p:txBody>
      </p:sp>
      <p:sp>
        <p:nvSpPr>
          <p:cNvPr id="5190" name="Text Box 165"/>
          <p:cNvSpPr txBox="1">
            <a:spLocks noChangeArrowheads="1"/>
          </p:cNvSpPr>
          <p:nvPr/>
        </p:nvSpPr>
        <p:spPr bwMode="auto">
          <a:xfrm>
            <a:off x="8156331" y="5772150"/>
            <a:ext cx="32573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E1</a:t>
            </a:r>
          </a:p>
        </p:txBody>
      </p:sp>
      <p:sp>
        <p:nvSpPr>
          <p:cNvPr id="5191" name="Text Box 166"/>
          <p:cNvSpPr txBox="1">
            <a:spLocks noChangeArrowheads="1"/>
          </p:cNvSpPr>
          <p:nvPr/>
        </p:nvSpPr>
        <p:spPr bwMode="auto">
          <a:xfrm>
            <a:off x="8156331" y="5926138"/>
            <a:ext cx="42191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V.35</a:t>
            </a:r>
          </a:p>
        </p:txBody>
      </p:sp>
      <p:sp>
        <p:nvSpPr>
          <p:cNvPr id="5192" name="Line 167"/>
          <p:cNvSpPr>
            <a:spLocks noChangeShapeType="1"/>
          </p:cNvSpPr>
          <p:nvPr/>
        </p:nvSpPr>
        <p:spPr bwMode="auto">
          <a:xfrm>
            <a:off x="7882304" y="5195888"/>
            <a:ext cx="35169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93" name="Line 168"/>
          <p:cNvSpPr>
            <a:spLocks noChangeShapeType="1"/>
          </p:cNvSpPr>
          <p:nvPr/>
        </p:nvSpPr>
        <p:spPr bwMode="auto">
          <a:xfrm>
            <a:off x="7811967" y="5081588"/>
            <a:ext cx="42203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94" name="Line 169"/>
          <p:cNvSpPr>
            <a:spLocks noChangeShapeType="1"/>
          </p:cNvSpPr>
          <p:nvPr/>
        </p:nvSpPr>
        <p:spPr bwMode="auto">
          <a:xfrm>
            <a:off x="7882304" y="5311775"/>
            <a:ext cx="35169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95" name="Text Box 170"/>
          <p:cNvSpPr txBox="1">
            <a:spLocks noChangeArrowheads="1"/>
          </p:cNvSpPr>
          <p:nvPr/>
        </p:nvSpPr>
        <p:spPr bwMode="auto">
          <a:xfrm>
            <a:off x="8156331" y="5235575"/>
            <a:ext cx="33214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FE</a:t>
            </a:r>
          </a:p>
        </p:txBody>
      </p:sp>
      <p:sp>
        <p:nvSpPr>
          <p:cNvPr id="5196" name="Text Box 171"/>
          <p:cNvSpPr txBox="1">
            <a:spLocks noChangeArrowheads="1"/>
          </p:cNvSpPr>
          <p:nvPr/>
        </p:nvSpPr>
        <p:spPr bwMode="auto">
          <a:xfrm>
            <a:off x="8156331" y="4927600"/>
            <a:ext cx="32573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E1</a:t>
            </a:r>
          </a:p>
        </p:txBody>
      </p:sp>
      <p:sp>
        <p:nvSpPr>
          <p:cNvPr id="5197" name="Text Box 172"/>
          <p:cNvSpPr txBox="1">
            <a:spLocks noChangeArrowheads="1"/>
          </p:cNvSpPr>
          <p:nvPr/>
        </p:nvSpPr>
        <p:spPr bwMode="auto">
          <a:xfrm>
            <a:off x="8156331" y="5081588"/>
            <a:ext cx="42191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V.35</a:t>
            </a:r>
          </a:p>
        </p:txBody>
      </p:sp>
      <p:pic>
        <p:nvPicPr>
          <p:cNvPr id="5198" name="Picture 366" descr="rad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15201" y="5041903"/>
            <a:ext cx="696058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99" name="Picture 366" descr="rad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15201" y="5910263"/>
            <a:ext cx="696058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00" name="Text Box 322"/>
          <p:cNvSpPr txBox="1">
            <a:spLocks noChangeArrowheads="1"/>
          </p:cNvSpPr>
          <p:nvPr/>
        </p:nvSpPr>
        <p:spPr bwMode="auto">
          <a:xfrm>
            <a:off x="7264988" y="3230566"/>
            <a:ext cx="877079" cy="276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8" tIns="45700" rIns="91398" bIns="45700">
            <a:spAutoFit/>
          </a:bodyPr>
          <a:lstStyle/>
          <a:p>
            <a:pPr algn="ctr" defTabSz="83185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IPmux-2L</a:t>
            </a:r>
          </a:p>
        </p:txBody>
      </p:sp>
      <p:sp>
        <p:nvSpPr>
          <p:cNvPr id="5201" name="Text Box 322"/>
          <p:cNvSpPr txBox="1">
            <a:spLocks noChangeArrowheads="1"/>
          </p:cNvSpPr>
          <p:nvPr/>
        </p:nvSpPr>
        <p:spPr bwMode="auto">
          <a:xfrm>
            <a:off x="7264988" y="3960815"/>
            <a:ext cx="877079" cy="276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8" tIns="45700" rIns="91398" bIns="45700">
            <a:spAutoFit/>
          </a:bodyPr>
          <a:lstStyle/>
          <a:p>
            <a:pPr algn="ctr" defTabSz="83185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IPmux-2L</a:t>
            </a:r>
          </a:p>
        </p:txBody>
      </p:sp>
      <p:sp>
        <p:nvSpPr>
          <p:cNvPr id="5202" name="Text Box 322"/>
          <p:cNvSpPr txBox="1">
            <a:spLocks noChangeArrowheads="1"/>
          </p:cNvSpPr>
          <p:nvPr/>
        </p:nvSpPr>
        <p:spPr bwMode="auto">
          <a:xfrm>
            <a:off x="7264988" y="4811716"/>
            <a:ext cx="877079" cy="276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8" tIns="45700" rIns="91398" bIns="45700">
            <a:spAutoFit/>
          </a:bodyPr>
          <a:lstStyle/>
          <a:p>
            <a:pPr algn="ctr" defTabSz="83185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IPmux-2L</a:t>
            </a:r>
          </a:p>
        </p:txBody>
      </p:sp>
      <p:sp>
        <p:nvSpPr>
          <p:cNvPr id="5203" name="Text Box 322"/>
          <p:cNvSpPr txBox="1">
            <a:spLocks noChangeArrowheads="1"/>
          </p:cNvSpPr>
          <p:nvPr/>
        </p:nvSpPr>
        <p:spPr bwMode="auto">
          <a:xfrm>
            <a:off x="7264988" y="5656266"/>
            <a:ext cx="877079" cy="276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8" tIns="45700" rIns="91398" bIns="45700">
            <a:spAutoFit/>
          </a:bodyPr>
          <a:lstStyle/>
          <a:p>
            <a:pPr algn="ctr" defTabSz="83185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IPmux-2L</a:t>
            </a:r>
          </a:p>
        </p:txBody>
      </p:sp>
      <p:sp>
        <p:nvSpPr>
          <p:cNvPr id="5204" name="Line 180"/>
          <p:cNvSpPr>
            <a:spLocks noChangeShapeType="1"/>
          </p:cNvSpPr>
          <p:nvPr/>
        </p:nvSpPr>
        <p:spPr bwMode="auto">
          <a:xfrm flipH="1">
            <a:off x="1027235" y="3006725"/>
            <a:ext cx="141702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205" name="Line 181"/>
          <p:cNvSpPr>
            <a:spLocks noChangeShapeType="1"/>
          </p:cNvSpPr>
          <p:nvPr/>
        </p:nvSpPr>
        <p:spPr bwMode="auto">
          <a:xfrm>
            <a:off x="1027235" y="3006728"/>
            <a:ext cx="0" cy="538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206" name="Line 182"/>
          <p:cNvSpPr>
            <a:spLocks noChangeShapeType="1"/>
          </p:cNvSpPr>
          <p:nvPr/>
        </p:nvSpPr>
        <p:spPr bwMode="auto">
          <a:xfrm flipH="1">
            <a:off x="1097574" y="3082925"/>
            <a:ext cx="13466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207" name="Line 183"/>
          <p:cNvSpPr>
            <a:spLocks noChangeShapeType="1"/>
          </p:cNvSpPr>
          <p:nvPr/>
        </p:nvSpPr>
        <p:spPr bwMode="auto">
          <a:xfrm>
            <a:off x="1097574" y="3082928"/>
            <a:ext cx="0" cy="500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208" name="Line 184"/>
          <p:cNvSpPr>
            <a:spLocks noChangeShapeType="1"/>
          </p:cNvSpPr>
          <p:nvPr/>
        </p:nvSpPr>
        <p:spPr bwMode="auto">
          <a:xfrm flipH="1">
            <a:off x="1169378" y="3160713"/>
            <a:ext cx="127488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209" name="Line 185"/>
          <p:cNvSpPr>
            <a:spLocks noChangeShapeType="1"/>
          </p:cNvSpPr>
          <p:nvPr/>
        </p:nvSpPr>
        <p:spPr bwMode="auto">
          <a:xfrm>
            <a:off x="1169377" y="3160716"/>
            <a:ext cx="0" cy="422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5210" name="Picture 305" descr="ad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746" y="3544888"/>
            <a:ext cx="3751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11" name="Text Box 186"/>
          <p:cNvSpPr txBox="1">
            <a:spLocks noChangeArrowheads="1"/>
          </p:cNvSpPr>
          <p:nvPr/>
        </p:nvSpPr>
        <p:spPr bwMode="auto">
          <a:xfrm>
            <a:off x="1948962" y="3929064"/>
            <a:ext cx="5517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Up to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128E1</a:t>
            </a:r>
          </a:p>
        </p:txBody>
      </p:sp>
      <p:pic>
        <p:nvPicPr>
          <p:cNvPr id="5212" name="Picture 306" descr="ad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746" y="4837113"/>
            <a:ext cx="375138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13" name="Text Box 193"/>
          <p:cNvSpPr txBox="1">
            <a:spLocks noChangeArrowheads="1"/>
          </p:cNvSpPr>
          <p:nvPr/>
        </p:nvSpPr>
        <p:spPr bwMode="auto">
          <a:xfrm>
            <a:off x="1938705" y="2660651"/>
            <a:ext cx="5517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Up to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128E1</a:t>
            </a:r>
          </a:p>
        </p:txBody>
      </p:sp>
      <p:sp>
        <p:nvSpPr>
          <p:cNvPr id="5214" name="Text Box 194"/>
          <p:cNvSpPr txBox="1">
            <a:spLocks noChangeArrowheads="1"/>
          </p:cNvSpPr>
          <p:nvPr/>
        </p:nvSpPr>
        <p:spPr bwMode="auto">
          <a:xfrm>
            <a:off x="1938705" y="5195889"/>
            <a:ext cx="5517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Up to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128E1</a:t>
            </a:r>
          </a:p>
        </p:txBody>
      </p:sp>
      <p:sp>
        <p:nvSpPr>
          <p:cNvPr id="5215" name="Freeform 371"/>
          <p:cNvSpPr>
            <a:spLocks/>
          </p:cNvSpPr>
          <p:nvPr/>
        </p:nvSpPr>
        <p:spPr bwMode="auto">
          <a:xfrm>
            <a:off x="3981451" y="3814766"/>
            <a:ext cx="1318846" cy="1100137"/>
          </a:xfrm>
          <a:custGeom>
            <a:avLst/>
            <a:gdLst>
              <a:gd name="T0" fmla="*/ 2147483647 w 855"/>
              <a:gd name="T1" fmla="*/ 2147483647 h 673"/>
              <a:gd name="T2" fmla="*/ 2147483647 w 855"/>
              <a:gd name="T3" fmla="*/ 2147483647 h 673"/>
              <a:gd name="T4" fmla="*/ 2147483647 w 855"/>
              <a:gd name="T5" fmla="*/ 2147483647 h 673"/>
              <a:gd name="T6" fmla="*/ 2147483647 w 855"/>
              <a:gd name="T7" fmla="*/ 2147483647 h 673"/>
              <a:gd name="T8" fmla="*/ 2147483647 w 855"/>
              <a:gd name="T9" fmla="*/ 2147483647 h 673"/>
              <a:gd name="T10" fmla="*/ 2147483647 w 855"/>
              <a:gd name="T11" fmla="*/ 2147483647 h 673"/>
              <a:gd name="T12" fmla="*/ 2147483647 w 855"/>
              <a:gd name="T13" fmla="*/ 2147483647 h 673"/>
              <a:gd name="T14" fmla="*/ 2147483647 w 855"/>
              <a:gd name="T15" fmla="*/ 2147483647 h 673"/>
              <a:gd name="T16" fmla="*/ 2147483647 w 855"/>
              <a:gd name="T17" fmla="*/ 2147483647 h 673"/>
              <a:gd name="T18" fmla="*/ 2147483647 w 855"/>
              <a:gd name="T19" fmla="*/ 2147483647 h 673"/>
              <a:gd name="T20" fmla="*/ 2147483647 w 855"/>
              <a:gd name="T21" fmla="*/ 2147483647 h 673"/>
              <a:gd name="T22" fmla="*/ 2147483647 w 855"/>
              <a:gd name="T23" fmla="*/ 2147483647 h 673"/>
              <a:gd name="T24" fmla="*/ 2147483647 w 855"/>
              <a:gd name="T25" fmla="*/ 2147483647 h 673"/>
              <a:gd name="T26" fmla="*/ 2147483647 w 855"/>
              <a:gd name="T27" fmla="*/ 2147483647 h 673"/>
              <a:gd name="T28" fmla="*/ 2147483647 w 855"/>
              <a:gd name="T29" fmla="*/ 2147483647 h 673"/>
              <a:gd name="T30" fmla="*/ 2147483647 w 855"/>
              <a:gd name="T31" fmla="*/ 2147483647 h 673"/>
              <a:gd name="T32" fmla="*/ 2147483647 w 855"/>
              <a:gd name="T33" fmla="*/ 2147483647 h 673"/>
              <a:gd name="T34" fmla="*/ 2147483647 w 855"/>
              <a:gd name="T35" fmla="*/ 2147483647 h 673"/>
              <a:gd name="T36" fmla="*/ 2147483647 w 855"/>
              <a:gd name="T37" fmla="*/ 2147483647 h 673"/>
              <a:gd name="T38" fmla="*/ 2147483647 w 855"/>
              <a:gd name="T39" fmla="*/ 2147483647 h 673"/>
              <a:gd name="T40" fmla="*/ 2147483647 w 855"/>
              <a:gd name="T41" fmla="*/ 2147483647 h 673"/>
              <a:gd name="T42" fmla="*/ 2147483647 w 855"/>
              <a:gd name="T43" fmla="*/ 2147483647 h 673"/>
              <a:gd name="T44" fmla="*/ 2147483647 w 855"/>
              <a:gd name="T45" fmla="*/ 2147483647 h 673"/>
              <a:gd name="T46" fmla="*/ 2147483647 w 855"/>
              <a:gd name="T47" fmla="*/ 2147483647 h 673"/>
              <a:gd name="T48" fmla="*/ 2147483647 w 855"/>
              <a:gd name="T49" fmla="*/ 2147483647 h 673"/>
              <a:gd name="T50" fmla="*/ 2147483647 w 855"/>
              <a:gd name="T51" fmla="*/ 2147483647 h 673"/>
              <a:gd name="T52" fmla="*/ 2147483647 w 855"/>
              <a:gd name="T53" fmla="*/ 2147483647 h 673"/>
              <a:gd name="T54" fmla="*/ 2147483647 w 855"/>
              <a:gd name="T55" fmla="*/ 2147483647 h 673"/>
              <a:gd name="T56" fmla="*/ 2147483647 w 855"/>
              <a:gd name="T57" fmla="*/ 2147483647 h 673"/>
              <a:gd name="T58" fmla="*/ 2147483647 w 855"/>
              <a:gd name="T59" fmla="*/ 2147483647 h 673"/>
              <a:gd name="T60" fmla="*/ 2147483647 w 855"/>
              <a:gd name="T61" fmla="*/ 2147483647 h 673"/>
              <a:gd name="T62" fmla="*/ 2147483647 w 855"/>
              <a:gd name="T63" fmla="*/ 2147483647 h 673"/>
              <a:gd name="T64" fmla="*/ 2147483647 w 855"/>
              <a:gd name="T65" fmla="*/ 2147483647 h 673"/>
              <a:gd name="T66" fmla="*/ 2147483647 w 855"/>
              <a:gd name="T67" fmla="*/ 2147483647 h 673"/>
              <a:gd name="T68" fmla="*/ 2147483647 w 855"/>
              <a:gd name="T69" fmla="*/ 2147483647 h 673"/>
              <a:gd name="T70" fmla="*/ 2147483647 w 855"/>
              <a:gd name="T71" fmla="*/ 2147483647 h 673"/>
              <a:gd name="T72" fmla="*/ 2147483647 w 855"/>
              <a:gd name="T73" fmla="*/ 2147483647 h 673"/>
              <a:gd name="T74" fmla="*/ 2147483647 w 855"/>
              <a:gd name="T75" fmla="*/ 2147483647 h 673"/>
              <a:gd name="T76" fmla="*/ 2147483647 w 855"/>
              <a:gd name="T77" fmla="*/ 2147483647 h 673"/>
              <a:gd name="T78" fmla="*/ 2147483647 w 855"/>
              <a:gd name="T79" fmla="*/ 2147483647 h 673"/>
              <a:gd name="T80" fmla="*/ 2147483647 w 855"/>
              <a:gd name="T81" fmla="*/ 2147483647 h 673"/>
              <a:gd name="T82" fmla="*/ 2147483647 w 855"/>
              <a:gd name="T83" fmla="*/ 2147483647 h 673"/>
              <a:gd name="T84" fmla="*/ 2147483647 w 855"/>
              <a:gd name="T85" fmla="*/ 2147483647 h 673"/>
              <a:gd name="T86" fmla="*/ 2147483647 w 855"/>
              <a:gd name="T87" fmla="*/ 2147483647 h 673"/>
              <a:gd name="T88" fmla="*/ 2147483647 w 855"/>
              <a:gd name="T89" fmla="*/ 2147483647 h 673"/>
              <a:gd name="T90" fmla="*/ 2147483647 w 855"/>
              <a:gd name="T91" fmla="*/ 2147483647 h 673"/>
              <a:gd name="T92" fmla="*/ 2147483647 w 855"/>
              <a:gd name="T93" fmla="*/ 2147483647 h 673"/>
              <a:gd name="T94" fmla="*/ 2147483647 w 855"/>
              <a:gd name="T95" fmla="*/ 2147483647 h 673"/>
              <a:gd name="T96" fmla="*/ 2147483647 w 855"/>
              <a:gd name="T97" fmla="*/ 2147483647 h 673"/>
              <a:gd name="T98" fmla="*/ 2147483647 w 855"/>
              <a:gd name="T99" fmla="*/ 2147483647 h 673"/>
              <a:gd name="T100" fmla="*/ 2147483647 w 855"/>
              <a:gd name="T101" fmla="*/ 2147483647 h 673"/>
              <a:gd name="T102" fmla="*/ 2147483647 w 855"/>
              <a:gd name="T103" fmla="*/ 2147483647 h 673"/>
              <a:gd name="T104" fmla="*/ 2147483647 w 855"/>
              <a:gd name="T105" fmla="*/ 2147483647 h 673"/>
              <a:gd name="T106" fmla="*/ 2147483647 w 855"/>
              <a:gd name="T107" fmla="*/ 2147483647 h 67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55"/>
              <a:gd name="T163" fmla="*/ 0 h 673"/>
              <a:gd name="T164" fmla="*/ 855 w 855"/>
              <a:gd name="T165" fmla="*/ 673 h 67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55" h="673">
                <a:moveTo>
                  <a:pt x="266" y="634"/>
                </a:moveTo>
                <a:cubicBezTo>
                  <a:pt x="239" y="634"/>
                  <a:pt x="178" y="655"/>
                  <a:pt x="140" y="648"/>
                </a:cubicBezTo>
                <a:cubicBezTo>
                  <a:pt x="102" y="641"/>
                  <a:pt x="63" y="624"/>
                  <a:pt x="39" y="595"/>
                </a:cubicBezTo>
                <a:cubicBezTo>
                  <a:pt x="16" y="566"/>
                  <a:pt x="2" y="511"/>
                  <a:pt x="1" y="474"/>
                </a:cubicBezTo>
                <a:cubicBezTo>
                  <a:pt x="0" y="437"/>
                  <a:pt x="19" y="396"/>
                  <a:pt x="33" y="375"/>
                </a:cubicBezTo>
                <a:cubicBezTo>
                  <a:pt x="46" y="353"/>
                  <a:pt x="70" y="351"/>
                  <a:pt x="81" y="344"/>
                </a:cubicBezTo>
                <a:cubicBezTo>
                  <a:pt x="92" y="337"/>
                  <a:pt x="96" y="337"/>
                  <a:pt x="100" y="332"/>
                </a:cubicBezTo>
                <a:cubicBezTo>
                  <a:pt x="104" y="327"/>
                  <a:pt x="105" y="321"/>
                  <a:pt x="105" y="311"/>
                </a:cubicBezTo>
                <a:cubicBezTo>
                  <a:pt x="105" y="301"/>
                  <a:pt x="99" y="286"/>
                  <a:pt x="98" y="272"/>
                </a:cubicBezTo>
                <a:cubicBezTo>
                  <a:pt x="97" y="257"/>
                  <a:pt x="93" y="241"/>
                  <a:pt x="98" y="225"/>
                </a:cubicBezTo>
                <a:cubicBezTo>
                  <a:pt x="103" y="210"/>
                  <a:pt x="116" y="191"/>
                  <a:pt x="130" y="179"/>
                </a:cubicBezTo>
                <a:cubicBezTo>
                  <a:pt x="144" y="167"/>
                  <a:pt x="167" y="157"/>
                  <a:pt x="185" y="151"/>
                </a:cubicBezTo>
                <a:cubicBezTo>
                  <a:pt x="204" y="145"/>
                  <a:pt x="227" y="145"/>
                  <a:pt x="241" y="143"/>
                </a:cubicBezTo>
                <a:cubicBezTo>
                  <a:pt x="254" y="140"/>
                  <a:pt x="260" y="141"/>
                  <a:pt x="264" y="134"/>
                </a:cubicBezTo>
                <a:cubicBezTo>
                  <a:pt x="268" y="127"/>
                  <a:pt x="263" y="111"/>
                  <a:pt x="267" y="100"/>
                </a:cubicBezTo>
                <a:cubicBezTo>
                  <a:pt x="272" y="89"/>
                  <a:pt x="281" y="74"/>
                  <a:pt x="291" y="65"/>
                </a:cubicBezTo>
                <a:cubicBezTo>
                  <a:pt x="301" y="57"/>
                  <a:pt x="314" y="52"/>
                  <a:pt x="328" y="48"/>
                </a:cubicBezTo>
                <a:cubicBezTo>
                  <a:pt x="341" y="45"/>
                  <a:pt x="362" y="45"/>
                  <a:pt x="373" y="45"/>
                </a:cubicBezTo>
                <a:cubicBezTo>
                  <a:pt x="384" y="45"/>
                  <a:pt x="387" y="49"/>
                  <a:pt x="391" y="48"/>
                </a:cubicBezTo>
                <a:cubicBezTo>
                  <a:pt x="396" y="47"/>
                  <a:pt x="392" y="43"/>
                  <a:pt x="396" y="38"/>
                </a:cubicBezTo>
                <a:cubicBezTo>
                  <a:pt x="401" y="33"/>
                  <a:pt x="408" y="21"/>
                  <a:pt x="418" y="15"/>
                </a:cubicBezTo>
                <a:cubicBezTo>
                  <a:pt x="428" y="9"/>
                  <a:pt x="439" y="5"/>
                  <a:pt x="455" y="3"/>
                </a:cubicBezTo>
                <a:cubicBezTo>
                  <a:pt x="471" y="2"/>
                  <a:pt x="497" y="0"/>
                  <a:pt x="514" y="3"/>
                </a:cubicBezTo>
                <a:cubicBezTo>
                  <a:pt x="531" y="7"/>
                  <a:pt x="542" y="15"/>
                  <a:pt x="556" y="22"/>
                </a:cubicBezTo>
                <a:cubicBezTo>
                  <a:pt x="569" y="30"/>
                  <a:pt x="587" y="40"/>
                  <a:pt x="596" y="52"/>
                </a:cubicBezTo>
                <a:cubicBezTo>
                  <a:pt x="605" y="64"/>
                  <a:pt x="609" y="83"/>
                  <a:pt x="613" y="95"/>
                </a:cubicBezTo>
                <a:cubicBezTo>
                  <a:pt x="616" y="106"/>
                  <a:pt x="611" y="113"/>
                  <a:pt x="616" y="117"/>
                </a:cubicBezTo>
                <a:cubicBezTo>
                  <a:pt x="621" y="120"/>
                  <a:pt x="632" y="113"/>
                  <a:pt x="643" y="115"/>
                </a:cubicBezTo>
                <a:cubicBezTo>
                  <a:pt x="654" y="117"/>
                  <a:pt x="668" y="119"/>
                  <a:pt x="681" y="129"/>
                </a:cubicBezTo>
                <a:cubicBezTo>
                  <a:pt x="695" y="138"/>
                  <a:pt x="712" y="156"/>
                  <a:pt x="723" y="172"/>
                </a:cubicBezTo>
                <a:cubicBezTo>
                  <a:pt x="735" y="187"/>
                  <a:pt x="748" y="206"/>
                  <a:pt x="754" y="223"/>
                </a:cubicBezTo>
                <a:cubicBezTo>
                  <a:pt x="759" y="241"/>
                  <a:pt x="762" y="262"/>
                  <a:pt x="759" y="278"/>
                </a:cubicBezTo>
                <a:cubicBezTo>
                  <a:pt x="755" y="295"/>
                  <a:pt x="732" y="313"/>
                  <a:pt x="732" y="321"/>
                </a:cubicBezTo>
                <a:cubicBezTo>
                  <a:pt x="732" y="330"/>
                  <a:pt x="748" y="324"/>
                  <a:pt x="760" y="330"/>
                </a:cubicBezTo>
                <a:cubicBezTo>
                  <a:pt x="773" y="336"/>
                  <a:pt x="794" y="346"/>
                  <a:pt x="807" y="356"/>
                </a:cubicBezTo>
                <a:cubicBezTo>
                  <a:pt x="821" y="366"/>
                  <a:pt x="835" y="380"/>
                  <a:pt x="842" y="394"/>
                </a:cubicBezTo>
                <a:cubicBezTo>
                  <a:pt x="850" y="407"/>
                  <a:pt x="855" y="419"/>
                  <a:pt x="852" y="440"/>
                </a:cubicBezTo>
                <a:cubicBezTo>
                  <a:pt x="850" y="461"/>
                  <a:pt x="835" y="499"/>
                  <a:pt x="827" y="516"/>
                </a:cubicBezTo>
                <a:cubicBezTo>
                  <a:pt x="819" y="533"/>
                  <a:pt x="810" y="537"/>
                  <a:pt x="801" y="543"/>
                </a:cubicBezTo>
                <a:cubicBezTo>
                  <a:pt x="792" y="549"/>
                  <a:pt x="779" y="551"/>
                  <a:pt x="770" y="554"/>
                </a:cubicBezTo>
                <a:cubicBezTo>
                  <a:pt x="761" y="557"/>
                  <a:pt x="753" y="559"/>
                  <a:pt x="745" y="564"/>
                </a:cubicBezTo>
                <a:cubicBezTo>
                  <a:pt x="738" y="569"/>
                  <a:pt x="734" y="577"/>
                  <a:pt x="727" y="586"/>
                </a:cubicBezTo>
                <a:cubicBezTo>
                  <a:pt x="719" y="596"/>
                  <a:pt x="712" y="609"/>
                  <a:pt x="702" y="619"/>
                </a:cubicBezTo>
                <a:cubicBezTo>
                  <a:pt x="692" y="628"/>
                  <a:pt x="682" y="637"/>
                  <a:pt x="666" y="641"/>
                </a:cubicBezTo>
                <a:cubicBezTo>
                  <a:pt x="650" y="645"/>
                  <a:pt x="622" y="645"/>
                  <a:pt x="604" y="643"/>
                </a:cubicBezTo>
                <a:cubicBezTo>
                  <a:pt x="587" y="640"/>
                  <a:pt x="571" y="631"/>
                  <a:pt x="561" y="626"/>
                </a:cubicBezTo>
                <a:cubicBezTo>
                  <a:pt x="551" y="621"/>
                  <a:pt x="551" y="614"/>
                  <a:pt x="546" y="610"/>
                </a:cubicBezTo>
                <a:cubicBezTo>
                  <a:pt x="541" y="607"/>
                  <a:pt x="536" y="605"/>
                  <a:pt x="532" y="607"/>
                </a:cubicBezTo>
                <a:cubicBezTo>
                  <a:pt x="529" y="609"/>
                  <a:pt x="533" y="612"/>
                  <a:pt x="526" y="619"/>
                </a:cubicBezTo>
                <a:cubicBezTo>
                  <a:pt x="518" y="626"/>
                  <a:pt x="506" y="638"/>
                  <a:pt x="489" y="646"/>
                </a:cubicBezTo>
                <a:cubicBezTo>
                  <a:pt x="471" y="655"/>
                  <a:pt x="442" y="668"/>
                  <a:pt x="418" y="670"/>
                </a:cubicBezTo>
                <a:cubicBezTo>
                  <a:pt x="395" y="673"/>
                  <a:pt x="370" y="668"/>
                  <a:pt x="350" y="664"/>
                </a:cubicBezTo>
                <a:cubicBezTo>
                  <a:pt x="329" y="659"/>
                  <a:pt x="312" y="651"/>
                  <a:pt x="299" y="646"/>
                </a:cubicBezTo>
                <a:cubicBezTo>
                  <a:pt x="287" y="642"/>
                  <a:pt x="293" y="634"/>
                  <a:pt x="266" y="634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E0CDA8"/>
              </a:gs>
            </a:gsLst>
            <a:path path="rect">
              <a:fillToRect l="50000" t="50000" r="50000" b="50000"/>
            </a:path>
          </a:gradFill>
          <a:ln w="12700">
            <a:noFill/>
            <a:round/>
            <a:headEnd/>
            <a:tailEnd/>
          </a:ln>
          <a:effectLst>
            <a:prstShdw prst="shdw17" dist="17961" dir="2700000">
              <a:srgbClr val="867B65"/>
            </a:prstShdw>
          </a:effectLst>
        </p:spPr>
        <p:txBody>
          <a:bodyPr wrap="none" lIns="91420" tIns="45710" rIns="91420" bIns="4571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216" name="Text Box 372"/>
          <p:cNvSpPr txBox="1">
            <a:spLocks noChangeArrowheads="1"/>
          </p:cNvSpPr>
          <p:nvPr/>
        </p:nvSpPr>
        <p:spPr bwMode="auto">
          <a:xfrm>
            <a:off x="4051789" y="4235450"/>
            <a:ext cx="11942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8" tIns="45700" rIns="91398" bIns="45700">
            <a:spAutoFit/>
          </a:bodyPr>
          <a:lstStyle/>
          <a:p>
            <a:pPr algn="ctr" defTabSz="83185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Metro-Eth</a:t>
            </a:r>
          </a:p>
        </p:txBody>
      </p:sp>
      <p:sp>
        <p:nvSpPr>
          <p:cNvPr id="5217" name="Text Box 195"/>
          <p:cNvSpPr txBox="1">
            <a:spLocks noChangeArrowheads="1"/>
          </p:cNvSpPr>
          <p:nvPr/>
        </p:nvSpPr>
        <p:spPr bwMode="auto">
          <a:xfrm>
            <a:off x="6096001" y="2646366"/>
            <a:ext cx="105189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Fiber Ethernet</a:t>
            </a:r>
          </a:p>
        </p:txBody>
      </p:sp>
      <p:sp>
        <p:nvSpPr>
          <p:cNvPr id="5218" name="Text Box 196"/>
          <p:cNvSpPr txBox="1">
            <a:spLocks noChangeArrowheads="1"/>
          </p:cNvSpPr>
          <p:nvPr/>
        </p:nvSpPr>
        <p:spPr bwMode="auto">
          <a:xfrm>
            <a:off x="6096001" y="3414716"/>
            <a:ext cx="105189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Fiber Ethernet</a:t>
            </a:r>
          </a:p>
        </p:txBody>
      </p:sp>
      <p:sp>
        <p:nvSpPr>
          <p:cNvPr id="5219" name="Text Box 197"/>
          <p:cNvSpPr txBox="1">
            <a:spLocks noChangeArrowheads="1"/>
          </p:cNvSpPr>
          <p:nvPr/>
        </p:nvSpPr>
        <p:spPr bwMode="auto">
          <a:xfrm>
            <a:off x="6096001" y="5848353"/>
            <a:ext cx="105189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Fiber Ethernet</a:t>
            </a:r>
          </a:p>
        </p:txBody>
      </p:sp>
      <p:sp>
        <p:nvSpPr>
          <p:cNvPr id="5220" name="Text Box 198"/>
          <p:cNvSpPr txBox="1">
            <a:spLocks noChangeArrowheads="1"/>
          </p:cNvSpPr>
          <p:nvPr/>
        </p:nvSpPr>
        <p:spPr bwMode="auto">
          <a:xfrm>
            <a:off x="6096001" y="5003803"/>
            <a:ext cx="105189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Fiber Ethernet</a:t>
            </a:r>
          </a:p>
        </p:txBody>
      </p:sp>
      <p:sp>
        <p:nvSpPr>
          <p:cNvPr id="5221" name="Text Box 199"/>
          <p:cNvSpPr txBox="1">
            <a:spLocks noChangeArrowheads="1"/>
          </p:cNvSpPr>
          <p:nvPr/>
        </p:nvSpPr>
        <p:spPr bwMode="auto">
          <a:xfrm>
            <a:off x="6096001" y="4081466"/>
            <a:ext cx="105189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Fiber Ethernet</a:t>
            </a:r>
          </a:p>
        </p:txBody>
      </p:sp>
      <p:sp>
        <p:nvSpPr>
          <p:cNvPr id="216264" name="AutoShape 200"/>
          <p:cNvSpPr>
            <a:spLocks noChangeArrowheads="1"/>
          </p:cNvSpPr>
          <p:nvPr/>
        </p:nvSpPr>
        <p:spPr bwMode="auto">
          <a:xfrm>
            <a:off x="5760720" y="6156961"/>
            <a:ext cx="1532500" cy="578482"/>
          </a:xfrm>
          <a:prstGeom prst="doubleWave">
            <a:avLst>
              <a:gd name="adj1" fmla="val 6500"/>
              <a:gd name="adj2" fmla="val -961"/>
            </a:avLst>
          </a:prstGeom>
          <a:solidFill>
            <a:srgbClr val="CCECFF"/>
          </a:solidFill>
          <a:ln w="9525">
            <a:solidFill>
              <a:schemeClr val="folHlink"/>
            </a:solidFill>
            <a:miter lim="800000"/>
            <a:headEnd/>
            <a:tailEnd/>
          </a:ln>
          <a:effectLst>
            <a:prstShdw prst="shdw17" dist="17961" dir="2700000">
              <a:schemeClr val="folHlink">
                <a:gamma/>
                <a:shade val="60000"/>
                <a:invGamma/>
              </a:schemeClr>
            </a:prst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FF0000"/>
                </a:solidFill>
                <a:latin typeface="Arial" charset="0"/>
                <a:cs typeface="Arial" charset="0"/>
              </a:rPr>
              <a:t>100 </a:t>
            </a:r>
            <a:r>
              <a:rPr lang="en-US" sz="12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IPMUX-2L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units</a:t>
            </a:r>
            <a:endParaRPr lang="en-US" sz="12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64" name="AutoShape 4"/>
          <p:cNvSpPr>
            <a:spLocks noChangeArrowheads="1"/>
          </p:cNvSpPr>
          <p:nvPr/>
        </p:nvSpPr>
        <p:spPr bwMode="auto">
          <a:xfrm>
            <a:off x="5825521" y="3643532"/>
            <a:ext cx="2566987" cy="2430275"/>
          </a:xfrm>
          <a:prstGeom prst="roundRect">
            <a:avLst>
              <a:gd name="adj" fmla="val 8231"/>
            </a:avLst>
          </a:prstGeom>
          <a:gradFill rotWithShape="1">
            <a:gsLst>
              <a:gs pos="0">
                <a:schemeClr val="bg1"/>
              </a:gs>
              <a:gs pos="100000">
                <a:srgbClr val="B7D9E5"/>
              </a:gs>
            </a:gsLst>
            <a:lin ang="5400000" scaled="1"/>
          </a:gradFill>
          <a:ln w="12700">
            <a:solidFill>
              <a:srgbClr val="84BDD6"/>
            </a:solidFill>
            <a:round/>
            <a:headEnd/>
            <a:tailEnd/>
          </a:ln>
          <a:effectLst/>
        </p:spPr>
        <p:txBody>
          <a:bodyPr wrap="none" lIns="91431" tIns="45715" rIns="91431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black"/>
              </a:solidFill>
              <a:latin typeface="Calibri"/>
              <a:cs typeface="+mn-cs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 flipH="1">
            <a:off x="6322408" y="5262250"/>
            <a:ext cx="1004888" cy="621224"/>
            <a:chOff x="1432" y="3890"/>
            <a:chExt cx="696" cy="444"/>
          </a:xfrm>
        </p:grpSpPr>
        <p:sp>
          <p:nvSpPr>
            <p:cNvPr id="2396166" name="Freeform 6"/>
            <p:cNvSpPr>
              <a:spLocks/>
            </p:cNvSpPr>
            <p:nvPr/>
          </p:nvSpPr>
          <p:spPr bwMode="auto">
            <a:xfrm>
              <a:off x="1482" y="3890"/>
              <a:ext cx="646" cy="266"/>
            </a:xfrm>
            <a:custGeom>
              <a:avLst/>
              <a:gdLst/>
              <a:ahLst/>
              <a:cxnLst>
                <a:cxn ang="0">
                  <a:pos x="646" y="0"/>
                </a:cxn>
                <a:cxn ang="0">
                  <a:pos x="646" y="310"/>
                </a:cxn>
                <a:cxn ang="0">
                  <a:pos x="0" y="310"/>
                </a:cxn>
              </a:cxnLst>
              <a:rect l="0" t="0" r="r" b="b"/>
              <a:pathLst>
                <a:path w="646" h="310">
                  <a:moveTo>
                    <a:pt x="646" y="0"/>
                  </a:moveTo>
                  <a:lnTo>
                    <a:pt x="646" y="310"/>
                  </a:lnTo>
                  <a:lnTo>
                    <a:pt x="0" y="31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396167" name="Line 7"/>
            <p:cNvSpPr>
              <a:spLocks noChangeShapeType="1"/>
            </p:cNvSpPr>
            <p:nvPr/>
          </p:nvSpPr>
          <p:spPr bwMode="auto">
            <a:xfrm>
              <a:off x="1484" y="3944"/>
              <a:ext cx="0" cy="3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396168" name="Line 8"/>
            <p:cNvSpPr>
              <a:spLocks noChangeShapeType="1"/>
            </p:cNvSpPr>
            <p:nvPr/>
          </p:nvSpPr>
          <p:spPr bwMode="auto">
            <a:xfrm flipH="1">
              <a:off x="1432" y="4062"/>
              <a:ext cx="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396169" name="Line 9"/>
            <p:cNvSpPr>
              <a:spLocks noChangeShapeType="1"/>
            </p:cNvSpPr>
            <p:nvPr/>
          </p:nvSpPr>
          <p:spPr bwMode="auto">
            <a:xfrm flipH="1">
              <a:off x="1432" y="4222"/>
              <a:ext cx="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396170" name="Line 10"/>
            <p:cNvSpPr>
              <a:spLocks noChangeShapeType="1"/>
            </p:cNvSpPr>
            <p:nvPr/>
          </p:nvSpPr>
          <p:spPr bwMode="auto">
            <a:xfrm flipH="1">
              <a:off x="1488" y="3984"/>
              <a:ext cx="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396171" name="Line 11"/>
            <p:cNvSpPr>
              <a:spLocks noChangeShapeType="1"/>
            </p:cNvSpPr>
            <p:nvPr/>
          </p:nvSpPr>
          <p:spPr bwMode="auto">
            <a:xfrm flipH="1">
              <a:off x="1488" y="4302"/>
              <a:ext cx="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sp>
        <p:nvSpPr>
          <p:cNvPr id="2396172" name="AutoShape 12"/>
          <p:cNvSpPr>
            <a:spLocks noChangeArrowheads="1"/>
          </p:cNvSpPr>
          <p:nvPr/>
        </p:nvSpPr>
        <p:spPr bwMode="auto">
          <a:xfrm>
            <a:off x="904271" y="3643532"/>
            <a:ext cx="2565400" cy="2430275"/>
          </a:xfrm>
          <a:prstGeom prst="roundRect">
            <a:avLst>
              <a:gd name="adj" fmla="val 10216"/>
            </a:avLst>
          </a:prstGeom>
          <a:gradFill rotWithShape="1">
            <a:gsLst>
              <a:gs pos="0">
                <a:schemeClr val="bg1"/>
              </a:gs>
              <a:gs pos="100000">
                <a:srgbClr val="B7D9E5"/>
              </a:gs>
            </a:gsLst>
            <a:lin ang="5400000" scaled="1"/>
          </a:gradFill>
          <a:ln w="28575">
            <a:solidFill>
              <a:srgbClr val="84BDD6"/>
            </a:solidFill>
            <a:round/>
            <a:headEnd/>
            <a:tailEnd/>
          </a:ln>
          <a:effectLst/>
        </p:spPr>
        <p:txBody>
          <a:bodyPr wrap="none" lIns="91431" tIns="45715" rIns="91431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396173" name="Rectangle 13"/>
          <p:cNvSpPr>
            <a:spLocks noGrp="1" noChangeArrowheads="1"/>
          </p:cNvSpPr>
          <p:nvPr>
            <p:ph type="title"/>
          </p:nvPr>
        </p:nvSpPr>
        <p:spPr/>
        <p:txBody>
          <a:bodyPr lIns="83119" tIns="41559" rIns="83119" bIns="41559"/>
          <a:lstStyle/>
          <a:p>
            <a:r>
              <a:rPr lang="en-US" dirty="0" smtClean="0"/>
              <a:t>TDM PW – Typical </a:t>
            </a:r>
            <a:r>
              <a:rPr lang="en-US" dirty="0"/>
              <a:t>Application</a:t>
            </a:r>
          </a:p>
        </p:txBody>
      </p:sp>
      <p:sp>
        <p:nvSpPr>
          <p:cNvPr id="2396174" name="Rectangle 14"/>
          <p:cNvSpPr>
            <a:spLocks noGrp="1" noChangeArrowheads="1"/>
          </p:cNvSpPr>
          <p:nvPr>
            <p:ph type="body" sz="quarter" idx="10"/>
          </p:nvPr>
        </p:nvSpPr>
        <p:spPr>
          <a:xfrm>
            <a:off x="466352" y="1235756"/>
            <a:ext cx="8030533" cy="1957607"/>
          </a:xfrm>
        </p:spPr>
        <p:txBody>
          <a:bodyPr lIns="83119" tIns="41559" rIns="83119" bIns="41559"/>
          <a:lstStyle/>
          <a:p>
            <a:r>
              <a:rPr lang="en-US" sz="2000" b="1" dirty="0"/>
              <a:t>Application:</a:t>
            </a:r>
            <a:r>
              <a:rPr lang="en-US" sz="2000" dirty="0"/>
              <a:t> Carrying PBX traffic over Ethernet network</a:t>
            </a:r>
            <a:r>
              <a:rPr lang="en-US" sz="2400" dirty="0"/>
              <a:t> </a:t>
            </a:r>
            <a:endParaRPr lang="en-US" sz="2000" dirty="0"/>
          </a:p>
          <a:p>
            <a:r>
              <a:rPr lang="en-US" sz="2000" b="1" dirty="0"/>
              <a:t>Benefits:</a:t>
            </a:r>
            <a:r>
              <a:rPr lang="en-US" sz="2000" dirty="0"/>
              <a:t> </a:t>
            </a:r>
          </a:p>
          <a:p>
            <a:pPr lvl="1"/>
            <a:r>
              <a:rPr lang="en-US" dirty="0"/>
              <a:t>Using existing Ethernet infrastructure to provide voice </a:t>
            </a:r>
            <a:r>
              <a:rPr lang="en-US" dirty="0" smtClean="0"/>
              <a:t>services </a:t>
            </a:r>
            <a:endParaRPr lang="en-US" dirty="0"/>
          </a:p>
          <a:p>
            <a:pPr lvl="1"/>
            <a:r>
              <a:rPr lang="en-US" dirty="0"/>
              <a:t>Saves leased line </a:t>
            </a:r>
            <a:r>
              <a:rPr lang="en-US" dirty="0" smtClean="0"/>
              <a:t>costs</a:t>
            </a:r>
            <a:endParaRPr lang="en-US" dirty="0"/>
          </a:p>
          <a:p>
            <a:pPr lvl="1"/>
            <a:r>
              <a:rPr lang="en-US" dirty="0"/>
              <a:t>Preserving legacy TDM equipment, features and </a:t>
            </a:r>
            <a:r>
              <a:rPr lang="en-US" dirty="0" smtClean="0"/>
              <a:t>functionalities</a:t>
            </a:r>
            <a:endParaRPr lang="en-US" dirty="0"/>
          </a:p>
        </p:txBody>
      </p:sp>
      <p:sp>
        <p:nvSpPr>
          <p:cNvPr id="2396175" name="Text Box 15"/>
          <p:cNvSpPr txBox="1">
            <a:spLocks noChangeArrowheads="1"/>
          </p:cNvSpPr>
          <p:nvPr/>
        </p:nvSpPr>
        <p:spPr bwMode="auto">
          <a:xfrm>
            <a:off x="1469159" y="3614447"/>
            <a:ext cx="1435628" cy="33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98" tIns="45699" rIns="91398" bIns="45699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  <a:cs typeface="Times New Roman (Hebrew)" charset="0"/>
              </a:rPr>
              <a:t>Site/Building 1</a:t>
            </a:r>
            <a:endParaRPr lang="en-US" sz="1600" dirty="0">
              <a:solidFill>
                <a:prstClr val="black"/>
              </a:solidFill>
              <a:latin typeface="Calibri"/>
              <a:cs typeface="Times New Roman (Hebrew)" charset="0"/>
            </a:endParaRPr>
          </a:p>
        </p:txBody>
      </p:sp>
      <p:sp>
        <p:nvSpPr>
          <p:cNvPr id="2396176" name="Text Box 16"/>
          <p:cNvSpPr txBox="1">
            <a:spLocks noChangeArrowheads="1"/>
          </p:cNvSpPr>
          <p:nvPr/>
        </p:nvSpPr>
        <p:spPr bwMode="auto">
          <a:xfrm>
            <a:off x="1591651" y="5538820"/>
            <a:ext cx="444268" cy="276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98" tIns="45699" rIns="91398" bIns="45699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alibri"/>
                <a:cs typeface="Times New Roman (Hebrew)" charset="0"/>
              </a:rPr>
              <a:t>LAN</a:t>
            </a:r>
          </a:p>
        </p:txBody>
      </p:sp>
      <p:sp>
        <p:nvSpPr>
          <p:cNvPr id="2396177" name="Text Box 17"/>
          <p:cNvSpPr txBox="1">
            <a:spLocks noChangeArrowheads="1"/>
          </p:cNvSpPr>
          <p:nvPr/>
        </p:nvSpPr>
        <p:spPr bwMode="auto">
          <a:xfrm>
            <a:off x="6391203" y="3614447"/>
            <a:ext cx="1435628" cy="33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98" tIns="45699" rIns="91398" bIns="45699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  <a:cs typeface="Times New Roman (Hebrew)" charset="0"/>
              </a:rPr>
              <a:t>Site/Building </a:t>
            </a:r>
            <a:r>
              <a:rPr lang="en-US" sz="1600" dirty="0">
                <a:solidFill>
                  <a:prstClr val="black"/>
                </a:solidFill>
                <a:latin typeface="Calibri"/>
                <a:cs typeface="Times New Roman (Hebrew)" charset="0"/>
              </a:rPr>
              <a:t>2</a:t>
            </a: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1437672" y="4189524"/>
            <a:ext cx="6408737" cy="338977"/>
            <a:chOff x="1035" y="3175"/>
            <a:chExt cx="4441" cy="242"/>
          </a:xfrm>
        </p:grpSpPr>
        <p:sp>
          <p:nvSpPr>
            <p:cNvPr id="2396179" name="Line 19"/>
            <p:cNvSpPr>
              <a:spLocks noChangeShapeType="1"/>
            </p:cNvSpPr>
            <p:nvPr/>
          </p:nvSpPr>
          <p:spPr bwMode="auto">
            <a:xfrm>
              <a:off x="1035" y="3397"/>
              <a:ext cx="4441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srgbClr val="C00000"/>
                </a:solidFill>
                <a:latin typeface="Calibri"/>
                <a:cs typeface="+mn-cs"/>
              </a:endParaRPr>
            </a:p>
          </p:txBody>
        </p:sp>
        <p:sp>
          <p:nvSpPr>
            <p:cNvPr id="2396180" name="Text Box 20"/>
            <p:cNvSpPr txBox="1">
              <a:spLocks noChangeArrowheads="1"/>
            </p:cNvSpPr>
            <p:nvPr/>
          </p:nvSpPr>
          <p:spPr bwMode="auto">
            <a:xfrm>
              <a:off x="2815" y="3175"/>
              <a:ext cx="808" cy="24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lIns="91407" tIns="45704" rIns="91407" bIns="45704"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solidFill>
                    <a:srgbClr val="C00000"/>
                  </a:solidFill>
                  <a:latin typeface="Calibri"/>
                  <a:cs typeface="Times New Roman (Hebrew)" charset="0"/>
                </a:rPr>
                <a:t>Leased Line</a:t>
              </a:r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2010758" y="5262250"/>
            <a:ext cx="1004888" cy="621224"/>
            <a:chOff x="1432" y="3890"/>
            <a:chExt cx="696" cy="444"/>
          </a:xfrm>
        </p:grpSpPr>
        <p:sp>
          <p:nvSpPr>
            <p:cNvPr id="2396187" name="Freeform 27"/>
            <p:cNvSpPr>
              <a:spLocks/>
            </p:cNvSpPr>
            <p:nvPr/>
          </p:nvSpPr>
          <p:spPr bwMode="auto">
            <a:xfrm>
              <a:off x="1482" y="3890"/>
              <a:ext cx="646" cy="266"/>
            </a:xfrm>
            <a:custGeom>
              <a:avLst/>
              <a:gdLst/>
              <a:ahLst/>
              <a:cxnLst>
                <a:cxn ang="0">
                  <a:pos x="646" y="0"/>
                </a:cxn>
                <a:cxn ang="0">
                  <a:pos x="646" y="310"/>
                </a:cxn>
                <a:cxn ang="0">
                  <a:pos x="0" y="310"/>
                </a:cxn>
              </a:cxnLst>
              <a:rect l="0" t="0" r="r" b="b"/>
              <a:pathLst>
                <a:path w="646" h="310">
                  <a:moveTo>
                    <a:pt x="646" y="0"/>
                  </a:moveTo>
                  <a:lnTo>
                    <a:pt x="646" y="310"/>
                  </a:lnTo>
                  <a:lnTo>
                    <a:pt x="0" y="31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396188" name="Line 28"/>
            <p:cNvSpPr>
              <a:spLocks noChangeShapeType="1"/>
            </p:cNvSpPr>
            <p:nvPr/>
          </p:nvSpPr>
          <p:spPr bwMode="auto">
            <a:xfrm>
              <a:off x="1484" y="3944"/>
              <a:ext cx="0" cy="3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396189" name="Line 29"/>
            <p:cNvSpPr>
              <a:spLocks noChangeShapeType="1"/>
            </p:cNvSpPr>
            <p:nvPr/>
          </p:nvSpPr>
          <p:spPr bwMode="auto">
            <a:xfrm flipH="1">
              <a:off x="1432" y="4062"/>
              <a:ext cx="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396190" name="Line 30"/>
            <p:cNvSpPr>
              <a:spLocks noChangeShapeType="1"/>
            </p:cNvSpPr>
            <p:nvPr/>
          </p:nvSpPr>
          <p:spPr bwMode="auto">
            <a:xfrm flipH="1">
              <a:off x="1432" y="4222"/>
              <a:ext cx="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396191" name="Line 31"/>
            <p:cNvSpPr>
              <a:spLocks noChangeShapeType="1"/>
            </p:cNvSpPr>
            <p:nvPr/>
          </p:nvSpPr>
          <p:spPr bwMode="auto">
            <a:xfrm flipH="1">
              <a:off x="1488" y="3984"/>
              <a:ext cx="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396192" name="Line 32"/>
            <p:cNvSpPr>
              <a:spLocks noChangeShapeType="1"/>
            </p:cNvSpPr>
            <p:nvPr/>
          </p:nvSpPr>
          <p:spPr bwMode="auto">
            <a:xfrm flipH="1">
              <a:off x="1488" y="4302"/>
              <a:ext cx="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sp>
        <p:nvSpPr>
          <p:cNvPr id="2396193" name="Text Box 33"/>
          <p:cNvSpPr txBox="1">
            <a:spLocks noChangeArrowheads="1"/>
          </p:cNvSpPr>
          <p:nvPr/>
        </p:nvSpPr>
        <p:spPr bwMode="auto">
          <a:xfrm>
            <a:off x="7287601" y="5538820"/>
            <a:ext cx="444268" cy="276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98" tIns="45699" rIns="91398" bIns="45699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alibri"/>
                <a:cs typeface="Times New Roman (Hebrew)" charset="0"/>
              </a:rPr>
              <a:t>LAN</a:t>
            </a:r>
          </a:p>
        </p:txBody>
      </p:sp>
      <p:sp>
        <p:nvSpPr>
          <p:cNvPr id="2396197" name="Text Box 37"/>
          <p:cNvSpPr txBox="1">
            <a:spLocks noChangeArrowheads="1"/>
          </p:cNvSpPr>
          <p:nvPr/>
        </p:nvSpPr>
        <p:spPr bwMode="auto">
          <a:xfrm>
            <a:off x="7754072" y="3970589"/>
            <a:ext cx="476776" cy="307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98" tIns="45699" rIns="91398" bIns="45699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  <a:cs typeface="Times New Roman (Hebrew)" charset="0"/>
              </a:rPr>
              <a:t>PBX</a:t>
            </a:r>
          </a:p>
        </p:txBody>
      </p:sp>
      <p:sp>
        <p:nvSpPr>
          <p:cNvPr id="2396198" name="Text Box 38"/>
          <p:cNvSpPr txBox="1">
            <a:spLocks noChangeArrowheads="1"/>
          </p:cNvSpPr>
          <p:nvPr/>
        </p:nvSpPr>
        <p:spPr bwMode="auto">
          <a:xfrm>
            <a:off x="1053234" y="3969002"/>
            <a:ext cx="476776" cy="307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98" tIns="45699" rIns="91398" bIns="45699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  <a:cs typeface="Times New Roman (Hebrew)" charset="0"/>
              </a:rPr>
              <a:t>PBX</a:t>
            </a:r>
          </a:p>
        </p:txBody>
      </p:sp>
      <p:sp>
        <p:nvSpPr>
          <p:cNvPr id="2396201" name="Line 41"/>
          <p:cNvSpPr>
            <a:spLocks noChangeShapeType="1"/>
          </p:cNvSpPr>
          <p:nvPr/>
        </p:nvSpPr>
        <p:spPr bwMode="auto">
          <a:xfrm>
            <a:off x="3244246" y="5062569"/>
            <a:ext cx="31178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lIns="91431" tIns="45715" rIns="91431" bIns="45715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8" name="Freeform 20"/>
          <p:cNvSpPr>
            <a:spLocks/>
          </p:cNvSpPr>
          <p:nvPr/>
        </p:nvSpPr>
        <p:spPr bwMode="auto">
          <a:xfrm>
            <a:off x="3889277" y="4574847"/>
            <a:ext cx="1462118" cy="1200135"/>
          </a:xfrm>
          <a:custGeom>
            <a:avLst/>
            <a:gdLst>
              <a:gd name="T0" fmla="*/ 2147483647 w 855"/>
              <a:gd name="T1" fmla="*/ 2147483647 h 673"/>
              <a:gd name="T2" fmla="*/ 2147483647 w 855"/>
              <a:gd name="T3" fmla="*/ 2147483647 h 673"/>
              <a:gd name="T4" fmla="*/ 2147483647 w 855"/>
              <a:gd name="T5" fmla="*/ 2147483647 h 673"/>
              <a:gd name="T6" fmla="*/ 2147483647 w 855"/>
              <a:gd name="T7" fmla="*/ 2147483647 h 673"/>
              <a:gd name="T8" fmla="*/ 2147483647 w 855"/>
              <a:gd name="T9" fmla="*/ 2147483647 h 673"/>
              <a:gd name="T10" fmla="*/ 2147483647 w 855"/>
              <a:gd name="T11" fmla="*/ 2147483647 h 673"/>
              <a:gd name="T12" fmla="*/ 2147483647 w 855"/>
              <a:gd name="T13" fmla="*/ 2147483647 h 673"/>
              <a:gd name="T14" fmla="*/ 2147483647 w 855"/>
              <a:gd name="T15" fmla="*/ 2147483647 h 673"/>
              <a:gd name="T16" fmla="*/ 2147483647 w 855"/>
              <a:gd name="T17" fmla="*/ 2147483647 h 673"/>
              <a:gd name="T18" fmla="*/ 2147483647 w 855"/>
              <a:gd name="T19" fmla="*/ 2147483647 h 673"/>
              <a:gd name="T20" fmla="*/ 2147483647 w 855"/>
              <a:gd name="T21" fmla="*/ 2147483647 h 673"/>
              <a:gd name="T22" fmla="*/ 2147483647 w 855"/>
              <a:gd name="T23" fmla="*/ 2147483647 h 673"/>
              <a:gd name="T24" fmla="*/ 2147483647 w 855"/>
              <a:gd name="T25" fmla="*/ 2147483647 h 673"/>
              <a:gd name="T26" fmla="*/ 2147483647 w 855"/>
              <a:gd name="T27" fmla="*/ 2147483647 h 673"/>
              <a:gd name="T28" fmla="*/ 2147483647 w 855"/>
              <a:gd name="T29" fmla="*/ 2147483647 h 673"/>
              <a:gd name="T30" fmla="*/ 2147483647 w 855"/>
              <a:gd name="T31" fmla="*/ 2147483647 h 673"/>
              <a:gd name="T32" fmla="*/ 2147483647 w 855"/>
              <a:gd name="T33" fmla="*/ 2147483647 h 673"/>
              <a:gd name="T34" fmla="*/ 2147483647 w 855"/>
              <a:gd name="T35" fmla="*/ 2147483647 h 673"/>
              <a:gd name="T36" fmla="*/ 2147483647 w 855"/>
              <a:gd name="T37" fmla="*/ 2147483647 h 673"/>
              <a:gd name="T38" fmla="*/ 2147483647 w 855"/>
              <a:gd name="T39" fmla="*/ 2147483647 h 673"/>
              <a:gd name="T40" fmla="*/ 2147483647 w 855"/>
              <a:gd name="T41" fmla="*/ 2147483647 h 673"/>
              <a:gd name="T42" fmla="*/ 2147483647 w 855"/>
              <a:gd name="T43" fmla="*/ 2147483647 h 673"/>
              <a:gd name="T44" fmla="*/ 2147483647 w 855"/>
              <a:gd name="T45" fmla="*/ 2147483647 h 673"/>
              <a:gd name="T46" fmla="*/ 2147483647 w 855"/>
              <a:gd name="T47" fmla="*/ 2147483647 h 673"/>
              <a:gd name="T48" fmla="*/ 2147483647 w 855"/>
              <a:gd name="T49" fmla="*/ 2147483647 h 673"/>
              <a:gd name="T50" fmla="*/ 2147483647 w 855"/>
              <a:gd name="T51" fmla="*/ 2147483647 h 673"/>
              <a:gd name="T52" fmla="*/ 2147483647 w 855"/>
              <a:gd name="T53" fmla="*/ 2147483647 h 673"/>
              <a:gd name="T54" fmla="*/ 2147483647 w 855"/>
              <a:gd name="T55" fmla="*/ 2147483647 h 673"/>
              <a:gd name="T56" fmla="*/ 2147483647 w 855"/>
              <a:gd name="T57" fmla="*/ 2147483647 h 673"/>
              <a:gd name="T58" fmla="*/ 2147483647 w 855"/>
              <a:gd name="T59" fmla="*/ 2147483647 h 673"/>
              <a:gd name="T60" fmla="*/ 2147483647 w 855"/>
              <a:gd name="T61" fmla="*/ 2147483647 h 673"/>
              <a:gd name="T62" fmla="*/ 2147483647 w 855"/>
              <a:gd name="T63" fmla="*/ 2147483647 h 673"/>
              <a:gd name="T64" fmla="*/ 2147483647 w 855"/>
              <a:gd name="T65" fmla="*/ 2147483647 h 673"/>
              <a:gd name="T66" fmla="*/ 2147483647 w 855"/>
              <a:gd name="T67" fmla="*/ 2147483647 h 673"/>
              <a:gd name="T68" fmla="*/ 2147483647 w 855"/>
              <a:gd name="T69" fmla="*/ 2147483647 h 673"/>
              <a:gd name="T70" fmla="*/ 2147483647 w 855"/>
              <a:gd name="T71" fmla="*/ 2147483647 h 673"/>
              <a:gd name="T72" fmla="*/ 2147483647 w 855"/>
              <a:gd name="T73" fmla="*/ 2147483647 h 673"/>
              <a:gd name="T74" fmla="*/ 2147483647 w 855"/>
              <a:gd name="T75" fmla="*/ 2147483647 h 673"/>
              <a:gd name="T76" fmla="*/ 2147483647 w 855"/>
              <a:gd name="T77" fmla="*/ 2147483647 h 673"/>
              <a:gd name="T78" fmla="*/ 2147483647 w 855"/>
              <a:gd name="T79" fmla="*/ 2147483647 h 673"/>
              <a:gd name="T80" fmla="*/ 2147483647 w 855"/>
              <a:gd name="T81" fmla="*/ 2147483647 h 673"/>
              <a:gd name="T82" fmla="*/ 2147483647 w 855"/>
              <a:gd name="T83" fmla="*/ 2147483647 h 673"/>
              <a:gd name="T84" fmla="*/ 2147483647 w 855"/>
              <a:gd name="T85" fmla="*/ 2147483647 h 673"/>
              <a:gd name="T86" fmla="*/ 2147483647 w 855"/>
              <a:gd name="T87" fmla="*/ 2147483647 h 673"/>
              <a:gd name="T88" fmla="*/ 2147483647 w 855"/>
              <a:gd name="T89" fmla="*/ 2147483647 h 673"/>
              <a:gd name="T90" fmla="*/ 2147483647 w 855"/>
              <a:gd name="T91" fmla="*/ 2147483647 h 673"/>
              <a:gd name="T92" fmla="*/ 2147483647 w 855"/>
              <a:gd name="T93" fmla="*/ 2147483647 h 673"/>
              <a:gd name="T94" fmla="*/ 2147483647 w 855"/>
              <a:gd name="T95" fmla="*/ 2147483647 h 673"/>
              <a:gd name="T96" fmla="*/ 2147483647 w 855"/>
              <a:gd name="T97" fmla="*/ 2147483647 h 673"/>
              <a:gd name="T98" fmla="*/ 2147483647 w 855"/>
              <a:gd name="T99" fmla="*/ 2147483647 h 673"/>
              <a:gd name="T100" fmla="*/ 2147483647 w 855"/>
              <a:gd name="T101" fmla="*/ 2147483647 h 673"/>
              <a:gd name="T102" fmla="*/ 2147483647 w 855"/>
              <a:gd name="T103" fmla="*/ 2147483647 h 673"/>
              <a:gd name="T104" fmla="*/ 2147483647 w 855"/>
              <a:gd name="T105" fmla="*/ 2147483647 h 673"/>
              <a:gd name="T106" fmla="*/ 2147483647 w 855"/>
              <a:gd name="T107" fmla="*/ 2147483647 h 67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55"/>
              <a:gd name="T163" fmla="*/ 0 h 673"/>
              <a:gd name="T164" fmla="*/ 855 w 855"/>
              <a:gd name="T165" fmla="*/ 673 h 67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55" h="673">
                <a:moveTo>
                  <a:pt x="266" y="634"/>
                </a:moveTo>
                <a:cubicBezTo>
                  <a:pt x="239" y="634"/>
                  <a:pt x="178" y="655"/>
                  <a:pt x="140" y="648"/>
                </a:cubicBezTo>
                <a:cubicBezTo>
                  <a:pt x="102" y="641"/>
                  <a:pt x="63" y="624"/>
                  <a:pt x="39" y="595"/>
                </a:cubicBezTo>
                <a:cubicBezTo>
                  <a:pt x="16" y="566"/>
                  <a:pt x="2" y="511"/>
                  <a:pt x="1" y="474"/>
                </a:cubicBezTo>
                <a:cubicBezTo>
                  <a:pt x="0" y="437"/>
                  <a:pt x="19" y="396"/>
                  <a:pt x="33" y="375"/>
                </a:cubicBezTo>
                <a:cubicBezTo>
                  <a:pt x="46" y="353"/>
                  <a:pt x="70" y="351"/>
                  <a:pt x="81" y="344"/>
                </a:cubicBezTo>
                <a:cubicBezTo>
                  <a:pt x="92" y="337"/>
                  <a:pt x="96" y="337"/>
                  <a:pt x="100" y="332"/>
                </a:cubicBezTo>
                <a:cubicBezTo>
                  <a:pt x="104" y="327"/>
                  <a:pt x="105" y="321"/>
                  <a:pt x="105" y="311"/>
                </a:cubicBezTo>
                <a:cubicBezTo>
                  <a:pt x="105" y="301"/>
                  <a:pt x="99" y="286"/>
                  <a:pt x="98" y="272"/>
                </a:cubicBezTo>
                <a:cubicBezTo>
                  <a:pt x="97" y="257"/>
                  <a:pt x="93" y="241"/>
                  <a:pt x="98" y="225"/>
                </a:cubicBezTo>
                <a:cubicBezTo>
                  <a:pt x="103" y="210"/>
                  <a:pt x="116" y="191"/>
                  <a:pt x="130" y="179"/>
                </a:cubicBezTo>
                <a:cubicBezTo>
                  <a:pt x="144" y="167"/>
                  <a:pt x="167" y="157"/>
                  <a:pt x="185" y="151"/>
                </a:cubicBezTo>
                <a:cubicBezTo>
                  <a:pt x="204" y="145"/>
                  <a:pt x="227" y="145"/>
                  <a:pt x="241" y="143"/>
                </a:cubicBezTo>
                <a:cubicBezTo>
                  <a:pt x="254" y="140"/>
                  <a:pt x="260" y="141"/>
                  <a:pt x="264" y="134"/>
                </a:cubicBezTo>
                <a:cubicBezTo>
                  <a:pt x="268" y="127"/>
                  <a:pt x="263" y="111"/>
                  <a:pt x="267" y="100"/>
                </a:cubicBezTo>
                <a:cubicBezTo>
                  <a:pt x="272" y="89"/>
                  <a:pt x="281" y="74"/>
                  <a:pt x="291" y="65"/>
                </a:cubicBezTo>
                <a:cubicBezTo>
                  <a:pt x="301" y="57"/>
                  <a:pt x="314" y="52"/>
                  <a:pt x="328" y="48"/>
                </a:cubicBezTo>
                <a:cubicBezTo>
                  <a:pt x="341" y="45"/>
                  <a:pt x="362" y="45"/>
                  <a:pt x="373" y="45"/>
                </a:cubicBezTo>
                <a:cubicBezTo>
                  <a:pt x="384" y="45"/>
                  <a:pt x="387" y="49"/>
                  <a:pt x="391" y="48"/>
                </a:cubicBezTo>
                <a:cubicBezTo>
                  <a:pt x="396" y="47"/>
                  <a:pt x="392" y="43"/>
                  <a:pt x="396" y="38"/>
                </a:cubicBezTo>
                <a:cubicBezTo>
                  <a:pt x="401" y="33"/>
                  <a:pt x="408" y="21"/>
                  <a:pt x="418" y="15"/>
                </a:cubicBezTo>
                <a:cubicBezTo>
                  <a:pt x="428" y="9"/>
                  <a:pt x="439" y="5"/>
                  <a:pt x="455" y="3"/>
                </a:cubicBezTo>
                <a:cubicBezTo>
                  <a:pt x="471" y="2"/>
                  <a:pt x="497" y="0"/>
                  <a:pt x="514" y="3"/>
                </a:cubicBezTo>
                <a:cubicBezTo>
                  <a:pt x="531" y="7"/>
                  <a:pt x="542" y="15"/>
                  <a:pt x="556" y="22"/>
                </a:cubicBezTo>
                <a:cubicBezTo>
                  <a:pt x="569" y="30"/>
                  <a:pt x="587" y="40"/>
                  <a:pt x="596" y="52"/>
                </a:cubicBezTo>
                <a:cubicBezTo>
                  <a:pt x="605" y="64"/>
                  <a:pt x="609" y="83"/>
                  <a:pt x="613" y="95"/>
                </a:cubicBezTo>
                <a:cubicBezTo>
                  <a:pt x="616" y="106"/>
                  <a:pt x="611" y="113"/>
                  <a:pt x="616" y="117"/>
                </a:cubicBezTo>
                <a:cubicBezTo>
                  <a:pt x="621" y="120"/>
                  <a:pt x="632" y="113"/>
                  <a:pt x="643" y="115"/>
                </a:cubicBezTo>
                <a:cubicBezTo>
                  <a:pt x="654" y="117"/>
                  <a:pt x="668" y="119"/>
                  <a:pt x="681" y="129"/>
                </a:cubicBezTo>
                <a:cubicBezTo>
                  <a:pt x="695" y="138"/>
                  <a:pt x="712" y="156"/>
                  <a:pt x="723" y="172"/>
                </a:cubicBezTo>
                <a:cubicBezTo>
                  <a:pt x="735" y="187"/>
                  <a:pt x="748" y="206"/>
                  <a:pt x="754" y="223"/>
                </a:cubicBezTo>
                <a:cubicBezTo>
                  <a:pt x="759" y="241"/>
                  <a:pt x="762" y="262"/>
                  <a:pt x="759" y="278"/>
                </a:cubicBezTo>
                <a:cubicBezTo>
                  <a:pt x="755" y="295"/>
                  <a:pt x="732" y="313"/>
                  <a:pt x="732" y="321"/>
                </a:cubicBezTo>
                <a:cubicBezTo>
                  <a:pt x="732" y="330"/>
                  <a:pt x="748" y="324"/>
                  <a:pt x="760" y="330"/>
                </a:cubicBezTo>
                <a:cubicBezTo>
                  <a:pt x="773" y="336"/>
                  <a:pt x="794" y="346"/>
                  <a:pt x="807" y="356"/>
                </a:cubicBezTo>
                <a:cubicBezTo>
                  <a:pt x="821" y="366"/>
                  <a:pt x="835" y="380"/>
                  <a:pt x="842" y="394"/>
                </a:cubicBezTo>
                <a:cubicBezTo>
                  <a:pt x="850" y="407"/>
                  <a:pt x="855" y="419"/>
                  <a:pt x="852" y="440"/>
                </a:cubicBezTo>
                <a:cubicBezTo>
                  <a:pt x="850" y="461"/>
                  <a:pt x="835" y="499"/>
                  <a:pt x="827" y="516"/>
                </a:cubicBezTo>
                <a:cubicBezTo>
                  <a:pt x="819" y="533"/>
                  <a:pt x="813" y="536"/>
                  <a:pt x="804" y="542"/>
                </a:cubicBezTo>
                <a:cubicBezTo>
                  <a:pt x="795" y="548"/>
                  <a:pt x="780" y="550"/>
                  <a:pt x="770" y="554"/>
                </a:cubicBezTo>
                <a:cubicBezTo>
                  <a:pt x="760" y="558"/>
                  <a:pt x="753" y="559"/>
                  <a:pt x="745" y="564"/>
                </a:cubicBezTo>
                <a:cubicBezTo>
                  <a:pt x="738" y="569"/>
                  <a:pt x="734" y="577"/>
                  <a:pt x="727" y="586"/>
                </a:cubicBezTo>
                <a:cubicBezTo>
                  <a:pt x="719" y="596"/>
                  <a:pt x="712" y="609"/>
                  <a:pt x="702" y="619"/>
                </a:cubicBezTo>
                <a:cubicBezTo>
                  <a:pt x="692" y="628"/>
                  <a:pt x="682" y="637"/>
                  <a:pt x="666" y="641"/>
                </a:cubicBezTo>
                <a:cubicBezTo>
                  <a:pt x="650" y="645"/>
                  <a:pt x="622" y="645"/>
                  <a:pt x="604" y="643"/>
                </a:cubicBezTo>
                <a:cubicBezTo>
                  <a:pt x="587" y="640"/>
                  <a:pt x="571" y="631"/>
                  <a:pt x="561" y="626"/>
                </a:cubicBezTo>
                <a:cubicBezTo>
                  <a:pt x="551" y="621"/>
                  <a:pt x="551" y="614"/>
                  <a:pt x="546" y="610"/>
                </a:cubicBezTo>
                <a:cubicBezTo>
                  <a:pt x="541" y="607"/>
                  <a:pt x="536" y="605"/>
                  <a:pt x="532" y="607"/>
                </a:cubicBezTo>
                <a:cubicBezTo>
                  <a:pt x="529" y="609"/>
                  <a:pt x="533" y="612"/>
                  <a:pt x="526" y="619"/>
                </a:cubicBezTo>
                <a:cubicBezTo>
                  <a:pt x="518" y="626"/>
                  <a:pt x="506" y="638"/>
                  <a:pt x="489" y="646"/>
                </a:cubicBezTo>
                <a:cubicBezTo>
                  <a:pt x="471" y="655"/>
                  <a:pt x="442" y="668"/>
                  <a:pt x="418" y="670"/>
                </a:cubicBezTo>
                <a:cubicBezTo>
                  <a:pt x="395" y="673"/>
                  <a:pt x="370" y="668"/>
                  <a:pt x="350" y="664"/>
                </a:cubicBezTo>
                <a:cubicBezTo>
                  <a:pt x="329" y="659"/>
                  <a:pt x="312" y="651"/>
                  <a:pt x="299" y="646"/>
                </a:cubicBezTo>
                <a:cubicBezTo>
                  <a:pt x="287" y="642"/>
                  <a:pt x="293" y="634"/>
                  <a:pt x="266" y="634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E0CDA8"/>
              </a:gs>
            </a:gsLst>
            <a:path path="rect">
              <a:fillToRect l="50000" t="50000" r="50000" b="50000"/>
            </a:path>
          </a:gradFill>
          <a:ln w="12700">
            <a:noFill/>
            <a:round/>
            <a:headEnd/>
            <a:tailEnd/>
          </a:ln>
          <a:effectLst>
            <a:prstShdw prst="shdw17" dist="17961" dir="2700000">
              <a:srgbClr val="867B65"/>
            </a:prstShdw>
          </a:effectLst>
        </p:spPr>
        <p:txBody>
          <a:bodyPr wrap="none" lIns="91431" tIns="45715" rIns="91431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396204" name="Rectangle 44"/>
          <p:cNvSpPr>
            <a:spLocks noChangeArrowheads="1"/>
          </p:cNvSpPr>
          <p:nvPr/>
        </p:nvSpPr>
        <p:spPr bwMode="auto">
          <a:xfrm>
            <a:off x="4347153" y="5027691"/>
            <a:ext cx="546191" cy="3617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prstShdw prst="shdw17" dist="17961" dir="13500000">
              <a:schemeClr val="bg2"/>
            </a:prstShdw>
          </a:effectLst>
        </p:spPr>
        <p:txBody>
          <a:bodyPr wrap="none" lIns="80748" tIns="41989" rIns="80748" bIns="41989">
            <a:spAutoFit/>
          </a:bodyPr>
          <a:lstStyle/>
          <a:p>
            <a:pPr algn="ctr" defTabSz="820656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cs typeface="Times New Roman (Hebrew)" charset="0"/>
              </a:rPr>
              <a:t>GbE</a:t>
            </a:r>
            <a:endParaRPr lang="en-US" sz="1800" dirty="0">
              <a:solidFill>
                <a:prstClr val="black"/>
              </a:solidFill>
              <a:latin typeface="Calibri"/>
              <a:cs typeface="Times New Roman (Hebrew)" charset="0"/>
            </a:endParaRPr>
          </a:p>
        </p:txBody>
      </p:sp>
      <p:grpSp>
        <p:nvGrpSpPr>
          <p:cNvPr id="5" name="Group 49"/>
          <p:cNvGrpSpPr/>
          <p:nvPr/>
        </p:nvGrpSpPr>
        <p:grpSpPr>
          <a:xfrm>
            <a:off x="1291621" y="4784756"/>
            <a:ext cx="6700837" cy="275399"/>
            <a:chOff x="1433139" y="5364339"/>
            <a:chExt cx="7370921" cy="176868"/>
          </a:xfrm>
        </p:grpSpPr>
        <p:cxnSp>
          <p:nvCxnSpPr>
            <p:cNvPr id="46" name="Shape 45"/>
            <p:cNvCxnSpPr>
              <a:stCxn id="2396200" idx="2"/>
              <a:endCxn id="2396203" idx="1"/>
            </p:cNvCxnSpPr>
            <p:nvPr/>
          </p:nvCxnSpPr>
          <p:spPr bwMode="auto">
            <a:xfrm rot="16200000" flipH="1">
              <a:off x="2097772" y="4701746"/>
              <a:ext cx="174828" cy="1504094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hape 48"/>
            <p:cNvCxnSpPr>
              <a:stCxn id="2396199" idx="2"/>
              <a:endCxn id="2396202" idx="3"/>
            </p:cNvCxnSpPr>
            <p:nvPr/>
          </p:nvCxnSpPr>
          <p:spPr bwMode="auto">
            <a:xfrm rot="5400000">
              <a:off x="8000227" y="4737373"/>
              <a:ext cx="176868" cy="1430799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2396199" name="Picture 39" descr="pb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9408" y="4224369"/>
            <a:ext cx="546100" cy="560387"/>
          </a:xfrm>
          <a:prstGeom prst="rect">
            <a:avLst/>
          </a:prstGeom>
          <a:noFill/>
        </p:spPr>
      </p:pic>
      <p:pic>
        <p:nvPicPr>
          <p:cNvPr id="2396200" name="Picture 40" descr="pb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8571" y="4225957"/>
            <a:ext cx="546100" cy="561975"/>
          </a:xfrm>
          <a:prstGeom prst="rect">
            <a:avLst/>
          </a:prstGeom>
          <a:noFill/>
        </p:spPr>
      </p:pic>
      <p:sp>
        <p:nvSpPr>
          <p:cNvPr id="39" name="Text Box 16"/>
          <p:cNvSpPr txBox="1">
            <a:spLocks noChangeArrowheads="1"/>
          </p:cNvSpPr>
          <p:nvPr/>
        </p:nvSpPr>
        <p:spPr bwMode="auto">
          <a:xfrm>
            <a:off x="1505807" y="4652555"/>
            <a:ext cx="559685" cy="276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98" tIns="45699" rIns="91398" bIns="45699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C00000"/>
                </a:solidFill>
                <a:latin typeface="Calibri"/>
                <a:cs typeface="Times New Roman (Hebrew)" charset="0"/>
              </a:rPr>
              <a:t>E1/T1</a:t>
            </a:r>
            <a:endParaRPr lang="en-US" sz="1200" dirty="0">
              <a:solidFill>
                <a:srgbClr val="C00000"/>
              </a:solidFill>
              <a:latin typeface="Calibri"/>
              <a:cs typeface="Times New Roman (Hebrew)" charset="0"/>
            </a:endParaRPr>
          </a:p>
        </p:txBody>
      </p:sp>
      <p:sp>
        <p:nvSpPr>
          <p:cNvPr id="40" name="Text Box 16"/>
          <p:cNvSpPr txBox="1">
            <a:spLocks noChangeArrowheads="1"/>
          </p:cNvSpPr>
          <p:nvPr/>
        </p:nvSpPr>
        <p:spPr bwMode="auto">
          <a:xfrm>
            <a:off x="7203222" y="4666623"/>
            <a:ext cx="559685" cy="276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98" tIns="45699" rIns="91398" bIns="45699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C00000"/>
                </a:solidFill>
                <a:latin typeface="Calibri"/>
                <a:cs typeface="Times New Roman (Hebrew)" charset="0"/>
              </a:rPr>
              <a:t>E1/T1</a:t>
            </a:r>
            <a:endParaRPr lang="en-US" sz="1200" dirty="0">
              <a:solidFill>
                <a:srgbClr val="C00000"/>
              </a:solidFill>
              <a:latin typeface="Calibri"/>
              <a:cs typeface="Times New Roman (Hebrew)" charset="0"/>
            </a:endParaRPr>
          </a:p>
        </p:txBody>
      </p:sp>
      <p:pic>
        <p:nvPicPr>
          <p:cNvPr id="41" name="Picture 24" descr="rad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54713" y="4886632"/>
            <a:ext cx="713042" cy="349709"/>
          </a:xfrm>
          <a:prstGeom prst="rect">
            <a:avLst/>
          </a:prstGeom>
          <a:noFill/>
        </p:spPr>
      </p:pic>
      <p:pic>
        <p:nvPicPr>
          <p:cNvPr id="42" name="Picture 25" descr="rad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71179" y="4893689"/>
            <a:ext cx="721169" cy="349709"/>
          </a:xfrm>
          <a:prstGeom prst="rect">
            <a:avLst/>
          </a:prstGeom>
          <a:noFill/>
        </p:spPr>
      </p:pic>
      <p:pic>
        <p:nvPicPr>
          <p:cNvPr id="2396202" name="Picture 42" descr="swit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57804" y="4767261"/>
            <a:ext cx="733928" cy="585787"/>
          </a:xfrm>
          <a:prstGeom prst="rect">
            <a:avLst/>
          </a:prstGeom>
          <a:noFill/>
        </p:spPr>
      </p:pic>
      <p:pic>
        <p:nvPicPr>
          <p:cNvPr id="2396203" name="Picture 43" descr="swit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58979" y="4767261"/>
            <a:ext cx="733928" cy="585787"/>
          </a:xfrm>
          <a:prstGeom prst="rect">
            <a:avLst/>
          </a:prstGeom>
          <a:noFill/>
        </p:spPr>
      </p:pic>
      <p:pic>
        <p:nvPicPr>
          <p:cNvPr id="52" name="Picture 2" descr="po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06657" y="5443288"/>
            <a:ext cx="11207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3" descr="hdq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6106" y="5101976"/>
            <a:ext cx="814387" cy="145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96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396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30"/>
          <p:cNvSpPr txBox="1">
            <a:spLocks noChangeArrowheads="1"/>
          </p:cNvSpPr>
          <p:nvPr/>
        </p:nvSpPr>
        <p:spPr bwMode="auto">
          <a:xfrm>
            <a:off x="6953745" y="3294125"/>
            <a:ext cx="917864" cy="215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565" tIns="37284" rIns="74565" bIns="37284"/>
          <a:lstStyle/>
          <a:p>
            <a:pPr algn="ctr" defTabSz="743165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196 x E1</a:t>
            </a:r>
          </a:p>
        </p:txBody>
      </p:sp>
      <p:grpSp>
        <p:nvGrpSpPr>
          <p:cNvPr id="2" name="Group 56"/>
          <p:cNvGrpSpPr>
            <a:grpSpLocks/>
          </p:cNvGrpSpPr>
          <p:nvPr/>
        </p:nvGrpSpPr>
        <p:grpSpPr bwMode="auto">
          <a:xfrm>
            <a:off x="6714177" y="3488955"/>
            <a:ext cx="1330614" cy="258330"/>
            <a:chOff x="644525" y="4244975"/>
            <a:chExt cx="1463040" cy="192088"/>
          </a:xfrm>
        </p:grpSpPr>
        <p:sp>
          <p:nvSpPr>
            <p:cNvPr id="29747" name="Line 32"/>
            <p:cNvSpPr>
              <a:spLocks noChangeShapeType="1"/>
            </p:cNvSpPr>
            <p:nvPr/>
          </p:nvSpPr>
          <p:spPr bwMode="auto">
            <a:xfrm flipV="1">
              <a:off x="644525" y="4341020"/>
              <a:ext cx="14630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101882" tIns="50941" rIns="101882" bIns="50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3200" b="1">
                <a:solidFill>
                  <a:srgbClr val="000000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29748" name="Line 33"/>
            <p:cNvSpPr>
              <a:spLocks noChangeShapeType="1"/>
            </p:cNvSpPr>
            <p:nvPr/>
          </p:nvSpPr>
          <p:spPr bwMode="auto">
            <a:xfrm>
              <a:off x="644525" y="4244975"/>
              <a:ext cx="14630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101882" tIns="50941" rIns="101882" bIns="50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3200" b="1">
                <a:solidFill>
                  <a:srgbClr val="000000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29749" name="Line 32"/>
            <p:cNvSpPr>
              <a:spLocks noChangeShapeType="1"/>
            </p:cNvSpPr>
            <p:nvPr/>
          </p:nvSpPr>
          <p:spPr bwMode="auto">
            <a:xfrm flipV="1">
              <a:off x="644525" y="4437063"/>
              <a:ext cx="14630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101882" tIns="50941" rIns="101882" bIns="50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3200" b="1">
                <a:solidFill>
                  <a:srgbClr val="000000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29750" name="Line 33"/>
            <p:cNvSpPr>
              <a:spLocks noChangeShapeType="1"/>
            </p:cNvSpPr>
            <p:nvPr/>
          </p:nvSpPr>
          <p:spPr bwMode="auto">
            <a:xfrm>
              <a:off x="644525" y="4276990"/>
              <a:ext cx="14630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101882" tIns="50941" rIns="101882" bIns="50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3200" b="1">
                <a:solidFill>
                  <a:srgbClr val="000000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29751" name="Line 32"/>
            <p:cNvSpPr>
              <a:spLocks noChangeShapeType="1"/>
            </p:cNvSpPr>
            <p:nvPr/>
          </p:nvSpPr>
          <p:spPr bwMode="auto">
            <a:xfrm flipV="1">
              <a:off x="644525" y="4309005"/>
              <a:ext cx="14630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101882" tIns="50941" rIns="101882" bIns="50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3200" b="1">
                <a:solidFill>
                  <a:srgbClr val="000000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29752" name="Line 33"/>
            <p:cNvSpPr>
              <a:spLocks noChangeShapeType="1"/>
            </p:cNvSpPr>
            <p:nvPr/>
          </p:nvSpPr>
          <p:spPr bwMode="auto">
            <a:xfrm>
              <a:off x="644525" y="4373035"/>
              <a:ext cx="14630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101882" tIns="50941" rIns="101882" bIns="50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3200" b="1">
                <a:solidFill>
                  <a:srgbClr val="000000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29753" name="Line 33"/>
            <p:cNvSpPr>
              <a:spLocks noChangeShapeType="1"/>
            </p:cNvSpPr>
            <p:nvPr/>
          </p:nvSpPr>
          <p:spPr bwMode="auto">
            <a:xfrm>
              <a:off x="644525" y="4405050"/>
              <a:ext cx="14630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101882" tIns="50941" rIns="101882" bIns="50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3200" b="1">
                <a:solidFill>
                  <a:srgbClr val="000000"/>
                </a:solidFill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29700" name="Rounded Rectangle 43"/>
          <p:cNvSpPr>
            <a:spLocks noChangeArrowheads="1"/>
          </p:cNvSpPr>
          <p:nvPr/>
        </p:nvSpPr>
        <p:spPr bwMode="auto">
          <a:xfrm>
            <a:off x="403144" y="2767364"/>
            <a:ext cx="2547215" cy="152833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E8DBC0"/>
              </a:gs>
            </a:gsLst>
            <a:lin ang="5400000" scaled="1"/>
          </a:gradFill>
          <a:ln w="12700" algn="ctr">
            <a:solidFill>
              <a:srgbClr val="AD9C84"/>
            </a:solidFill>
            <a:round/>
            <a:headEnd/>
            <a:tailEnd/>
          </a:ln>
        </p:spPr>
        <p:txBody>
          <a:bodyPr wrap="none" lIns="83111" tIns="41555" rIns="83111" bIns="41555" anchor="ctr"/>
          <a:lstStyle/>
          <a:p>
            <a:pPr algn="ctr" defTabSz="913443" fontAlgn="base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9701" name="Line 4"/>
          <p:cNvSpPr>
            <a:spLocks noChangeShapeType="1"/>
          </p:cNvSpPr>
          <p:nvPr/>
        </p:nvSpPr>
        <p:spPr bwMode="auto">
          <a:xfrm>
            <a:off x="2576575" y="3595750"/>
            <a:ext cx="141431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1144" tIns="47395" rIns="91144" bIns="4739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9702" name="Line 4"/>
          <p:cNvSpPr>
            <a:spLocks noChangeShapeType="1"/>
          </p:cNvSpPr>
          <p:nvPr/>
        </p:nvSpPr>
        <p:spPr bwMode="auto">
          <a:xfrm>
            <a:off x="2578018" y="3662136"/>
            <a:ext cx="1412875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1144" tIns="47395" rIns="91144" bIns="4739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9703" name="Line 4"/>
          <p:cNvSpPr>
            <a:spLocks noChangeShapeType="1"/>
          </p:cNvSpPr>
          <p:nvPr/>
        </p:nvSpPr>
        <p:spPr bwMode="auto">
          <a:xfrm>
            <a:off x="4842370" y="3595750"/>
            <a:ext cx="14128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1144" tIns="47395" rIns="91144" bIns="4739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9704" name="Line 4"/>
          <p:cNvSpPr>
            <a:spLocks noChangeShapeType="1"/>
          </p:cNvSpPr>
          <p:nvPr/>
        </p:nvSpPr>
        <p:spPr bwMode="auto">
          <a:xfrm>
            <a:off x="4843814" y="3662136"/>
            <a:ext cx="1412875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1144" tIns="47395" rIns="91144" bIns="4739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9705" name="Rounded Rectangle 45"/>
          <p:cNvSpPr>
            <a:spLocks noChangeArrowheads="1"/>
          </p:cNvSpPr>
          <p:nvPr/>
        </p:nvSpPr>
        <p:spPr bwMode="auto">
          <a:xfrm>
            <a:off x="2482768" y="4620409"/>
            <a:ext cx="2449080" cy="139844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E8DBC0"/>
              </a:gs>
            </a:gsLst>
            <a:lin ang="5400000" scaled="1"/>
          </a:gradFill>
          <a:ln w="12700" algn="ctr">
            <a:solidFill>
              <a:srgbClr val="AD9C84"/>
            </a:solidFill>
            <a:round/>
            <a:headEnd/>
            <a:tailEnd/>
          </a:ln>
        </p:spPr>
        <p:txBody>
          <a:bodyPr wrap="none" lIns="83111" tIns="41555" rIns="83111" bIns="41555" anchor="ctr"/>
          <a:lstStyle/>
          <a:p>
            <a:pPr algn="ctr" defTabSz="913443" fontAlgn="base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9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Branch Connectivity for UK Bank –</a:t>
            </a:r>
            <a:r>
              <a:rPr lang="en-US" dirty="0" smtClean="0"/>
              <a:t> </a:t>
            </a:r>
            <a:r>
              <a:rPr lang="en-US" sz="2800" dirty="0" smtClean="0"/>
              <a:t>STM-1 </a:t>
            </a:r>
            <a:r>
              <a:rPr lang="en-US" sz="2800" dirty="0" err="1" smtClean="0"/>
              <a:t>Trunking</a:t>
            </a:r>
            <a:r>
              <a:rPr lang="en-US" sz="2800" dirty="0" smtClean="0"/>
              <a:t> over PSN</a:t>
            </a:r>
            <a:endParaRPr lang="en-US" dirty="0" smtClean="0"/>
          </a:p>
        </p:txBody>
      </p:sp>
      <p:sp>
        <p:nvSpPr>
          <p:cNvPr id="29707" name="Text Box 17"/>
          <p:cNvSpPr txBox="1">
            <a:spLocks noChangeArrowheads="1"/>
          </p:cNvSpPr>
          <p:nvPr/>
        </p:nvSpPr>
        <p:spPr bwMode="auto">
          <a:xfrm>
            <a:off x="5353257" y="3382159"/>
            <a:ext cx="408420" cy="229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4565" tIns="37284" rIns="74565" bIns="37284"/>
          <a:lstStyle/>
          <a:p>
            <a:pPr algn="ctr" defTabSz="743165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GbE</a:t>
            </a:r>
          </a:p>
        </p:txBody>
      </p:sp>
      <p:sp>
        <p:nvSpPr>
          <p:cNvPr id="29708" name="Text Box 21"/>
          <p:cNvSpPr txBox="1">
            <a:spLocks noChangeArrowheads="1"/>
          </p:cNvSpPr>
          <p:nvPr/>
        </p:nvSpPr>
        <p:spPr bwMode="auto">
          <a:xfrm>
            <a:off x="6080620" y="3037701"/>
            <a:ext cx="841375" cy="229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4565" tIns="37284" rIns="74565" bIns="37284"/>
          <a:lstStyle/>
          <a:p>
            <a:pPr algn="ctr" defTabSz="743165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Gmux-2000</a:t>
            </a:r>
          </a:p>
        </p:txBody>
      </p:sp>
      <p:pic>
        <p:nvPicPr>
          <p:cNvPr id="29709" name="Picture 42" descr="rad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2166" y="3289795"/>
            <a:ext cx="818284" cy="596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10" name="Text Box 30"/>
          <p:cNvSpPr txBox="1">
            <a:spLocks noChangeArrowheads="1"/>
          </p:cNvSpPr>
          <p:nvPr/>
        </p:nvSpPr>
        <p:spPr bwMode="auto">
          <a:xfrm>
            <a:off x="1013609" y="3294125"/>
            <a:ext cx="917864" cy="215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565" tIns="37284" rIns="74565" bIns="37284"/>
          <a:lstStyle/>
          <a:p>
            <a:pPr algn="ctr" defTabSz="743165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196 x E1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09600" y="1291648"/>
            <a:ext cx="3690257" cy="606136"/>
          </a:xfrm>
          <a:prstGeom prst="rect">
            <a:avLst/>
          </a:prstGeom>
        </p:spPr>
        <p:txBody>
          <a:bodyPr lIns="83111" tIns="41555" rIns="83111" bIns="41555"/>
          <a:lstStyle/>
          <a:p>
            <a:pPr marL="62045" indent="-62045" defTabSz="1121129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b="1" u="sng" dirty="0">
                <a:solidFill>
                  <a:srgbClr val="0000FF"/>
                </a:solidFill>
                <a:latin typeface="+mj-lt"/>
                <a:cs typeface="Arial" pitchFamily="34" charset="0"/>
              </a:rPr>
              <a:t>Customer Benefits</a:t>
            </a:r>
            <a:r>
              <a:rPr lang="en-US" altLang="zh-CN" sz="1400" b="1" u="sng" dirty="0" smtClean="0">
                <a:solidFill>
                  <a:srgbClr val="0000FF"/>
                </a:solidFill>
                <a:latin typeface="+mj-lt"/>
                <a:cs typeface="Arial" pitchFamily="34" charset="0"/>
              </a:rPr>
              <a:t>:</a:t>
            </a:r>
            <a:endParaRPr lang="en-US" altLang="zh-CN" sz="1400" b="1" u="sng" dirty="0">
              <a:solidFill>
                <a:srgbClr val="0000FF"/>
              </a:solidFill>
              <a:latin typeface="+mj-lt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latin typeface="+mj-lt"/>
                <a:cs typeface="Arial" pitchFamily="34" charset="0"/>
              </a:rPr>
              <a:t> Offering TDM services with low transport cost  </a:t>
            </a:r>
          </a:p>
        </p:txBody>
      </p:sp>
      <p:sp>
        <p:nvSpPr>
          <p:cNvPr id="20498" name="Rectangle 54"/>
          <p:cNvSpPr>
            <a:spLocks noChangeArrowheads="1"/>
          </p:cNvSpPr>
          <p:nvPr/>
        </p:nvSpPr>
        <p:spPr bwMode="auto">
          <a:xfrm>
            <a:off x="4529408" y="1291648"/>
            <a:ext cx="3504250" cy="495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3111" tIns="41555" rIns="83111" bIns="41555"/>
          <a:lstStyle/>
          <a:p>
            <a:pPr defTabSz="914795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u="sng" dirty="0">
                <a:solidFill>
                  <a:srgbClr val="0000FF"/>
                </a:solidFill>
                <a:latin typeface="+mj-lt"/>
                <a:cs typeface="Arial" pitchFamily="34" charset="0"/>
              </a:rPr>
              <a:t>RAD Advantage</a:t>
            </a:r>
            <a:r>
              <a:rPr lang="en-US" sz="1400" b="1" dirty="0" smtClean="0">
                <a:solidFill>
                  <a:srgbClr val="0000FF"/>
                </a:solidFill>
                <a:latin typeface="+mj-lt"/>
                <a:cs typeface="Arial" pitchFamily="34" charset="0"/>
              </a:rPr>
              <a:t>:</a:t>
            </a:r>
            <a:endParaRPr lang="en-US" sz="1400" b="1" dirty="0">
              <a:solidFill>
                <a:srgbClr val="0000FF"/>
              </a:solidFill>
              <a:latin typeface="+mj-lt"/>
              <a:cs typeface="Arial" pitchFamily="34" charset="0"/>
            </a:endParaRPr>
          </a:p>
          <a:p>
            <a:pPr defTabSz="91479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latin typeface="+mj-lt"/>
                <a:cs typeface="Arial" pitchFamily="34" charset="0"/>
              </a:rPr>
              <a:t> High port density and best price per port</a:t>
            </a:r>
          </a:p>
        </p:txBody>
      </p:sp>
      <p:pic>
        <p:nvPicPr>
          <p:cNvPr id="29713" name="Picture 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5632" y="3071875"/>
            <a:ext cx="1020330" cy="102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14" name="Text Box 30"/>
          <p:cNvSpPr txBox="1">
            <a:spLocks noChangeArrowheads="1"/>
          </p:cNvSpPr>
          <p:nvPr/>
        </p:nvSpPr>
        <p:spPr bwMode="auto">
          <a:xfrm>
            <a:off x="7773473" y="2709636"/>
            <a:ext cx="1117023" cy="382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565" tIns="37284" rIns="74565" bIns="37284"/>
          <a:lstStyle/>
          <a:p>
            <a:pPr algn="ctr" defTabSz="743165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Turret Connections</a:t>
            </a:r>
            <a:endParaRPr lang="en-US" sz="1200" b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9715" name="TextBox 44"/>
          <p:cNvSpPr txBox="1">
            <a:spLocks noChangeArrowheads="1"/>
          </p:cNvSpPr>
          <p:nvPr/>
        </p:nvSpPr>
        <p:spPr bwMode="auto">
          <a:xfrm>
            <a:off x="870734" y="2750045"/>
            <a:ext cx="1638011" cy="265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111" tIns="41555" rIns="83111" bIns="41555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Production Systems</a:t>
            </a:r>
          </a:p>
        </p:txBody>
      </p:sp>
      <p:sp>
        <p:nvSpPr>
          <p:cNvPr id="29716" name="TextBox 46"/>
          <p:cNvSpPr txBox="1">
            <a:spLocks noChangeArrowheads="1"/>
          </p:cNvSpPr>
          <p:nvPr/>
        </p:nvSpPr>
        <p:spPr bwMode="auto">
          <a:xfrm>
            <a:off x="2990768" y="5746091"/>
            <a:ext cx="1433080" cy="265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111" tIns="41555" rIns="83111" bIns="41555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Back-up Systems</a:t>
            </a:r>
          </a:p>
        </p:txBody>
      </p:sp>
      <p:sp>
        <p:nvSpPr>
          <p:cNvPr id="29717" name="Text Box 21"/>
          <p:cNvSpPr txBox="1">
            <a:spLocks noChangeArrowheads="1"/>
          </p:cNvSpPr>
          <p:nvPr/>
        </p:nvSpPr>
        <p:spPr bwMode="auto">
          <a:xfrm>
            <a:off x="1951678" y="3037701"/>
            <a:ext cx="841375" cy="229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4565" tIns="37284" rIns="74565" bIns="37284"/>
          <a:lstStyle/>
          <a:p>
            <a:pPr algn="ctr" defTabSz="743165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Gmux-2000</a:t>
            </a:r>
          </a:p>
        </p:txBody>
      </p:sp>
      <p:sp>
        <p:nvSpPr>
          <p:cNvPr id="29718" name="Text Box 17"/>
          <p:cNvSpPr txBox="1">
            <a:spLocks noChangeArrowheads="1"/>
          </p:cNvSpPr>
          <p:nvPr/>
        </p:nvSpPr>
        <p:spPr bwMode="auto">
          <a:xfrm>
            <a:off x="3156734" y="3382159"/>
            <a:ext cx="408420" cy="229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4565" tIns="37284" rIns="74565" bIns="37284"/>
          <a:lstStyle/>
          <a:p>
            <a:pPr algn="ctr" defTabSz="743165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GbE</a:t>
            </a:r>
          </a:p>
        </p:txBody>
      </p:sp>
      <p:grpSp>
        <p:nvGrpSpPr>
          <p:cNvPr id="3" name="Group 54"/>
          <p:cNvGrpSpPr>
            <a:grpSpLocks/>
          </p:cNvGrpSpPr>
          <p:nvPr/>
        </p:nvGrpSpPr>
        <p:grpSpPr bwMode="auto">
          <a:xfrm>
            <a:off x="774041" y="3488955"/>
            <a:ext cx="1330614" cy="258330"/>
            <a:chOff x="644525" y="4244975"/>
            <a:chExt cx="1463040" cy="192088"/>
          </a:xfrm>
        </p:grpSpPr>
        <p:sp>
          <p:nvSpPr>
            <p:cNvPr id="29740" name="Line 32"/>
            <p:cNvSpPr>
              <a:spLocks noChangeShapeType="1"/>
            </p:cNvSpPr>
            <p:nvPr/>
          </p:nvSpPr>
          <p:spPr bwMode="auto">
            <a:xfrm flipV="1">
              <a:off x="644525" y="4341020"/>
              <a:ext cx="14630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101882" tIns="50941" rIns="101882" bIns="50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3200" b="1">
                <a:solidFill>
                  <a:srgbClr val="000000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29741" name="Line 33"/>
            <p:cNvSpPr>
              <a:spLocks noChangeShapeType="1"/>
            </p:cNvSpPr>
            <p:nvPr/>
          </p:nvSpPr>
          <p:spPr bwMode="auto">
            <a:xfrm>
              <a:off x="644525" y="4244975"/>
              <a:ext cx="14630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101882" tIns="50941" rIns="101882" bIns="50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3200" b="1">
                <a:solidFill>
                  <a:srgbClr val="000000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29742" name="Line 32"/>
            <p:cNvSpPr>
              <a:spLocks noChangeShapeType="1"/>
            </p:cNvSpPr>
            <p:nvPr/>
          </p:nvSpPr>
          <p:spPr bwMode="auto">
            <a:xfrm flipV="1">
              <a:off x="644525" y="4437063"/>
              <a:ext cx="14630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101882" tIns="50941" rIns="101882" bIns="50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3200" b="1">
                <a:solidFill>
                  <a:srgbClr val="000000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29743" name="Line 33"/>
            <p:cNvSpPr>
              <a:spLocks noChangeShapeType="1"/>
            </p:cNvSpPr>
            <p:nvPr/>
          </p:nvSpPr>
          <p:spPr bwMode="auto">
            <a:xfrm>
              <a:off x="644525" y="4276990"/>
              <a:ext cx="14630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101882" tIns="50941" rIns="101882" bIns="50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3200" b="1">
                <a:solidFill>
                  <a:srgbClr val="000000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29744" name="Line 32"/>
            <p:cNvSpPr>
              <a:spLocks noChangeShapeType="1"/>
            </p:cNvSpPr>
            <p:nvPr/>
          </p:nvSpPr>
          <p:spPr bwMode="auto">
            <a:xfrm flipV="1">
              <a:off x="644525" y="4309005"/>
              <a:ext cx="14630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101882" tIns="50941" rIns="101882" bIns="50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3200" b="1">
                <a:solidFill>
                  <a:srgbClr val="000000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29745" name="Line 33"/>
            <p:cNvSpPr>
              <a:spLocks noChangeShapeType="1"/>
            </p:cNvSpPr>
            <p:nvPr/>
          </p:nvSpPr>
          <p:spPr bwMode="auto">
            <a:xfrm>
              <a:off x="644525" y="4373035"/>
              <a:ext cx="14630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101882" tIns="50941" rIns="101882" bIns="50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3200" b="1">
                <a:solidFill>
                  <a:srgbClr val="000000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29746" name="Line 33"/>
            <p:cNvSpPr>
              <a:spLocks noChangeShapeType="1"/>
            </p:cNvSpPr>
            <p:nvPr/>
          </p:nvSpPr>
          <p:spPr bwMode="auto">
            <a:xfrm>
              <a:off x="644525" y="4405050"/>
              <a:ext cx="14630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101882" tIns="50941" rIns="101882" bIns="50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3200" b="1">
                <a:solidFill>
                  <a:srgbClr val="000000"/>
                </a:solidFill>
                <a:latin typeface="+mj-lt"/>
                <a:cs typeface="Times New Roman" pitchFamily="18" charset="0"/>
              </a:endParaRPr>
            </a:p>
          </p:txBody>
        </p:sp>
      </p:grpSp>
      <p:pic>
        <p:nvPicPr>
          <p:cNvPr id="29720" name="Picture 2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FEFF7"/>
              </a:clrFrom>
              <a:clrTo>
                <a:srgbClr val="EFEF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4167" y="3236398"/>
            <a:ext cx="470477" cy="717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21" name="Picture 42" descr="rad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3223" y="3289795"/>
            <a:ext cx="818285" cy="596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66"/>
          <p:cNvGrpSpPr>
            <a:grpSpLocks/>
          </p:cNvGrpSpPr>
          <p:nvPr/>
        </p:nvGrpSpPr>
        <p:grpSpPr bwMode="auto">
          <a:xfrm rot="5400000">
            <a:off x="3690712" y="4600205"/>
            <a:ext cx="1414318" cy="66386"/>
            <a:chOff x="5233988" y="5457825"/>
            <a:chExt cx="1555274" cy="73025"/>
          </a:xfrm>
        </p:grpSpPr>
        <p:sp>
          <p:nvSpPr>
            <p:cNvPr id="29738" name="Line 4"/>
            <p:cNvSpPr>
              <a:spLocks noChangeShapeType="1"/>
            </p:cNvSpPr>
            <p:nvPr/>
          </p:nvSpPr>
          <p:spPr bwMode="auto">
            <a:xfrm>
              <a:off x="5233988" y="5457825"/>
              <a:ext cx="1554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100278" tIns="52145" rIns="100278" bIns="52145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3200" b="1">
                <a:solidFill>
                  <a:srgbClr val="000000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29739" name="Line 4"/>
            <p:cNvSpPr>
              <a:spLocks noChangeShapeType="1"/>
            </p:cNvSpPr>
            <p:nvPr/>
          </p:nvSpPr>
          <p:spPr bwMode="auto">
            <a:xfrm>
              <a:off x="5234782" y="5530850"/>
              <a:ext cx="1554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lIns="100278" tIns="52145" rIns="100278" bIns="52145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3200" b="1">
                <a:solidFill>
                  <a:srgbClr val="000000"/>
                </a:solidFill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29723" name="Text Box 17"/>
          <p:cNvSpPr txBox="1">
            <a:spLocks noChangeArrowheads="1"/>
          </p:cNvSpPr>
          <p:nvPr/>
        </p:nvSpPr>
        <p:spPr bwMode="auto">
          <a:xfrm>
            <a:off x="4400757" y="4281262"/>
            <a:ext cx="408420" cy="229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4565" tIns="37284" rIns="74565" bIns="37284"/>
          <a:lstStyle/>
          <a:p>
            <a:pPr algn="ctr" defTabSz="743165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GbE</a:t>
            </a:r>
          </a:p>
        </p:txBody>
      </p:sp>
      <p:sp>
        <p:nvSpPr>
          <p:cNvPr id="29724" name="Text Box 21"/>
          <p:cNvSpPr txBox="1">
            <a:spLocks noChangeArrowheads="1"/>
          </p:cNvSpPr>
          <p:nvPr/>
        </p:nvSpPr>
        <p:spPr bwMode="auto">
          <a:xfrm>
            <a:off x="3974234" y="5507966"/>
            <a:ext cx="841375" cy="229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4565" tIns="37284" rIns="74565" bIns="37284"/>
          <a:lstStyle/>
          <a:p>
            <a:pPr algn="ctr" defTabSz="743165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Gmux-2000</a:t>
            </a:r>
          </a:p>
        </p:txBody>
      </p:sp>
      <p:sp>
        <p:nvSpPr>
          <p:cNvPr id="29725" name="Text Box 30"/>
          <p:cNvSpPr txBox="1">
            <a:spLocks noChangeArrowheads="1"/>
          </p:cNvSpPr>
          <p:nvPr/>
        </p:nvSpPr>
        <p:spPr bwMode="auto">
          <a:xfrm>
            <a:off x="3109109" y="4948012"/>
            <a:ext cx="917864" cy="215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565" tIns="37284" rIns="74565" bIns="37284"/>
          <a:lstStyle/>
          <a:p>
            <a:pPr algn="ctr" defTabSz="743165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196 x E1</a:t>
            </a:r>
          </a:p>
        </p:txBody>
      </p:sp>
      <p:grpSp>
        <p:nvGrpSpPr>
          <p:cNvPr id="5" name="Group 71"/>
          <p:cNvGrpSpPr>
            <a:grpSpLocks/>
          </p:cNvGrpSpPr>
          <p:nvPr/>
        </p:nvGrpSpPr>
        <p:grpSpPr bwMode="auto">
          <a:xfrm>
            <a:off x="2869541" y="5142841"/>
            <a:ext cx="1330614" cy="258330"/>
            <a:chOff x="644525" y="4244975"/>
            <a:chExt cx="1463040" cy="192088"/>
          </a:xfrm>
        </p:grpSpPr>
        <p:sp>
          <p:nvSpPr>
            <p:cNvPr id="29731" name="Line 32"/>
            <p:cNvSpPr>
              <a:spLocks noChangeShapeType="1"/>
            </p:cNvSpPr>
            <p:nvPr/>
          </p:nvSpPr>
          <p:spPr bwMode="auto">
            <a:xfrm flipV="1">
              <a:off x="644525" y="4341020"/>
              <a:ext cx="14630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101882" tIns="50941" rIns="101882" bIns="50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3200" b="1">
                <a:solidFill>
                  <a:srgbClr val="000000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29732" name="Line 33"/>
            <p:cNvSpPr>
              <a:spLocks noChangeShapeType="1"/>
            </p:cNvSpPr>
            <p:nvPr/>
          </p:nvSpPr>
          <p:spPr bwMode="auto">
            <a:xfrm>
              <a:off x="644525" y="4244975"/>
              <a:ext cx="14630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101882" tIns="50941" rIns="101882" bIns="50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3200" b="1">
                <a:solidFill>
                  <a:srgbClr val="000000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29733" name="Line 32"/>
            <p:cNvSpPr>
              <a:spLocks noChangeShapeType="1"/>
            </p:cNvSpPr>
            <p:nvPr/>
          </p:nvSpPr>
          <p:spPr bwMode="auto">
            <a:xfrm flipV="1">
              <a:off x="644525" y="4437063"/>
              <a:ext cx="14630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101882" tIns="50941" rIns="101882" bIns="50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3200" b="1">
                <a:solidFill>
                  <a:srgbClr val="000000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29734" name="Line 33"/>
            <p:cNvSpPr>
              <a:spLocks noChangeShapeType="1"/>
            </p:cNvSpPr>
            <p:nvPr/>
          </p:nvSpPr>
          <p:spPr bwMode="auto">
            <a:xfrm>
              <a:off x="644525" y="4276990"/>
              <a:ext cx="14630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101882" tIns="50941" rIns="101882" bIns="50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3200" b="1">
                <a:solidFill>
                  <a:srgbClr val="000000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29735" name="Line 32"/>
            <p:cNvSpPr>
              <a:spLocks noChangeShapeType="1"/>
            </p:cNvSpPr>
            <p:nvPr/>
          </p:nvSpPr>
          <p:spPr bwMode="auto">
            <a:xfrm flipV="1">
              <a:off x="644525" y="4309005"/>
              <a:ext cx="14630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101882" tIns="50941" rIns="101882" bIns="50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3200" b="1">
                <a:solidFill>
                  <a:srgbClr val="000000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29736" name="Line 33"/>
            <p:cNvSpPr>
              <a:spLocks noChangeShapeType="1"/>
            </p:cNvSpPr>
            <p:nvPr/>
          </p:nvSpPr>
          <p:spPr bwMode="auto">
            <a:xfrm>
              <a:off x="644525" y="4373035"/>
              <a:ext cx="14630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101882" tIns="50941" rIns="101882" bIns="50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3200" b="1">
                <a:solidFill>
                  <a:srgbClr val="000000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29737" name="Line 33"/>
            <p:cNvSpPr>
              <a:spLocks noChangeShapeType="1"/>
            </p:cNvSpPr>
            <p:nvPr/>
          </p:nvSpPr>
          <p:spPr bwMode="auto">
            <a:xfrm>
              <a:off x="644525" y="4405050"/>
              <a:ext cx="14630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101882" tIns="50941" rIns="101882" bIns="5094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3200" b="1">
                <a:solidFill>
                  <a:srgbClr val="000000"/>
                </a:solidFill>
                <a:latin typeface="+mj-lt"/>
                <a:cs typeface="Times New Roman" pitchFamily="18" charset="0"/>
              </a:endParaRPr>
            </a:p>
          </p:txBody>
        </p:sp>
      </p:grpSp>
      <p:pic>
        <p:nvPicPr>
          <p:cNvPr id="29727" name="Picture 2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FEFF7"/>
              </a:clrFrom>
              <a:clrTo>
                <a:srgbClr val="EFEF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9667" y="4890285"/>
            <a:ext cx="470477" cy="717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28" name="Picture 42" descr="rad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6666" y="4935022"/>
            <a:ext cx="818284" cy="596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29" name="Freeform 20"/>
          <p:cNvSpPr>
            <a:spLocks/>
          </p:cNvSpPr>
          <p:nvPr/>
        </p:nvSpPr>
        <p:spPr bwMode="auto">
          <a:xfrm>
            <a:off x="3656075" y="3067545"/>
            <a:ext cx="1522556" cy="1140114"/>
          </a:xfrm>
          <a:custGeom>
            <a:avLst/>
            <a:gdLst>
              <a:gd name="T0" fmla="*/ 2147483647 w 855"/>
              <a:gd name="T1" fmla="*/ 2147483647 h 673"/>
              <a:gd name="T2" fmla="*/ 2147483647 w 855"/>
              <a:gd name="T3" fmla="*/ 2147483647 h 673"/>
              <a:gd name="T4" fmla="*/ 2147483647 w 855"/>
              <a:gd name="T5" fmla="*/ 2147483647 h 673"/>
              <a:gd name="T6" fmla="*/ 2147483647 w 855"/>
              <a:gd name="T7" fmla="*/ 2147483647 h 673"/>
              <a:gd name="T8" fmla="*/ 2147483647 w 855"/>
              <a:gd name="T9" fmla="*/ 2147483647 h 673"/>
              <a:gd name="T10" fmla="*/ 2147483647 w 855"/>
              <a:gd name="T11" fmla="*/ 2147483647 h 673"/>
              <a:gd name="T12" fmla="*/ 2147483647 w 855"/>
              <a:gd name="T13" fmla="*/ 2147483647 h 673"/>
              <a:gd name="T14" fmla="*/ 2147483647 w 855"/>
              <a:gd name="T15" fmla="*/ 2147483647 h 673"/>
              <a:gd name="T16" fmla="*/ 2147483647 w 855"/>
              <a:gd name="T17" fmla="*/ 2147483647 h 673"/>
              <a:gd name="T18" fmla="*/ 2147483647 w 855"/>
              <a:gd name="T19" fmla="*/ 2147483647 h 673"/>
              <a:gd name="T20" fmla="*/ 2147483647 w 855"/>
              <a:gd name="T21" fmla="*/ 2147483647 h 673"/>
              <a:gd name="T22" fmla="*/ 2147483647 w 855"/>
              <a:gd name="T23" fmla="*/ 2147483647 h 673"/>
              <a:gd name="T24" fmla="*/ 2147483647 w 855"/>
              <a:gd name="T25" fmla="*/ 2147483647 h 673"/>
              <a:gd name="T26" fmla="*/ 2147483647 w 855"/>
              <a:gd name="T27" fmla="*/ 2147483647 h 673"/>
              <a:gd name="T28" fmla="*/ 2147483647 w 855"/>
              <a:gd name="T29" fmla="*/ 2147483647 h 673"/>
              <a:gd name="T30" fmla="*/ 2147483647 w 855"/>
              <a:gd name="T31" fmla="*/ 2147483647 h 673"/>
              <a:gd name="T32" fmla="*/ 2147483647 w 855"/>
              <a:gd name="T33" fmla="*/ 2147483647 h 673"/>
              <a:gd name="T34" fmla="*/ 2147483647 w 855"/>
              <a:gd name="T35" fmla="*/ 2147483647 h 673"/>
              <a:gd name="T36" fmla="*/ 2147483647 w 855"/>
              <a:gd name="T37" fmla="*/ 2147483647 h 673"/>
              <a:gd name="T38" fmla="*/ 2147483647 w 855"/>
              <a:gd name="T39" fmla="*/ 2147483647 h 673"/>
              <a:gd name="T40" fmla="*/ 2147483647 w 855"/>
              <a:gd name="T41" fmla="*/ 2147483647 h 673"/>
              <a:gd name="T42" fmla="*/ 2147483647 w 855"/>
              <a:gd name="T43" fmla="*/ 2147483647 h 673"/>
              <a:gd name="T44" fmla="*/ 2147483647 w 855"/>
              <a:gd name="T45" fmla="*/ 2147483647 h 673"/>
              <a:gd name="T46" fmla="*/ 2147483647 w 855"/>
              <a:gd name="T47" fmla="*/ 2147483647 h 673"/>
              <a:gd name="T48" fmla="*/ 2147483647 w 855"/>
              <a:gd name="T49" fmla="*/ 2147483647 h 673"/>
              <a:gd name="T50" fmla="*/ 2147483647 w 855"/>
              <a:gd name="T51" fmla="*/ 2147483647 h 673"/>
              <a:gd name="T52" fmla="*/ 2147483647 w 855"/>
              <a:gd name="T53" fmla="*/ 2147483647 h 673"/>
              <a:gd name="T54" fmla="*/ 2147483647 w 855"/>
              <a:gd name="T55" fmla="*/ 2147483647 h 673"/>
              <a:gd name="T56" fmla="*/ 2147483647 w 855"/>
              <a:gd name="T57" fmla="*/ 2147483647 h 673"/>
              <a:gd name="T58" fmla="*/ 2147483647 w 855"/>
              <a:gd name="T59" fmla="*/ 2147483647 h 673"/>
              <a:gd name="T60" fmla="*/ 2147483647 w 855"/>
              <a:gd name="T61" fmla="*/ 2147483647 h 673"/>
              <a:gd name="T62" fmla="*/ 2147483647 w 855"/>
              <a:gd name="T63" fmla="*/ 2147483647 h 673"/>
              <a:gd name="T64" fmla="*/ 2147483647 w 855"/>
              <a:gd name="T65" fmla="*/ 2147483647 h 673"/>
              <a:gd name="T66" fmla="*/ 2147483647 w 855"/>
              <a:gd name="T67" fmla="*/ 2147483647 h 673"/>
              <a:gd name="T68" fmla="*/ 2147483647 w 855"/>
              <a:gd name="T69" fmla="*/ 2147483647 h 673"/>
              <a:gd name="T70" fmla="*/ 2147483647 w 855"/>
              <a:gd name="T71" fmla="*/ 2147483647 h 673"/>
              <a:gd name="T72" fmla="*/ 2147483647 w 855"/>
              <a:gd name="T73" fmla="*/ 2147483647 h 673"/>
              <a:gd name="T74" fmla="*/ 2147483647 w 855"/>
              <a:gd name="T75" fmla="*/ 2147483647 h 673"/>
              <a:gd name="T76" fmla="*/ 2147483647 w 855"/>
              <a:gd name="T77" fmla="*/ 2147483647 h 673"/>
              <a:gd name="T78" fmla="*/ 2147483647 w 855"/>
              <a:gd name="T79" fmla="*/ 2147483647 h 673"/>
              <a:gd name="T80" fmla="*/ 2147483647 w 855"/>
              <a:gd name="T81" fmla="*/ 2147483647 h 673"/>
              <a:gd name="T82" fmla="*/ 2147483647 w 855"/>
              <a:gd name="T83" fmla="*/ 2147483647 h 673"/>
              <a:gd name="T84" fmla="*/ 2147483647 w 855"/>
              <a:gd name="T85" fmla="*/ 2147483647 h 673"/>
              <a:gd name="T86" fmla="*/ 2147483647 w 855"/>
              <a:gd name="T87" fmla="*/ 2147483647 h 673"/>
              <a:gd name="T88" fmla="*/ 2147483647 w 855"/>
              <a:gd name="T89" fmla="*/ 2147483647 h 673"/>
              <a:gd name="T90" fmla="*/ 2147483647 w 855"/>
              <a:gd name="T91" fmla="*/ 2147483647 h 673"/>
              <a:gd name="T92" fmla="*/ 2147483647 w 855"/>
              <a:gd name="T93" fmla="*/ 2147483647 h 673"/>
              <a:gd name="T94" fmla="*/ 2147483647 w 855"/>
              <a:gd name="T95" fmla="*/ 2147483647 h 673"/>
              <a:gd name="T96" fmla="*/ 2147483647 w 855"/>
              <a:gd name="T97" fmla="*/ 2147483647 h 673"/>
              <a:gd name="T98" fmla="*/ 2147483647 w 855"/>
              <a:gd name="T99" fmla="*/ 2147483647 h 673"/>
              <a:gd name="T100" fmla="*/ 2147483647 w 855"/>
              <a:gd name="T101" fmla="*/ 2147483647 h 673"/>
              <a:gd name="T102" fmla="*/ 2147483647 w 855"/>
              <a:gd name="T103" fmla="*/ 2147483647 h 673"/>
              <a:gd name="T104" fmla="*/ 2147483647 w 855"/>
              <a:gd name="T105" fmla="*/ 2147483647 h 673"/>
              <a:gd name="T106" fmla="*/ 2147483647 w 855"/>
              <a:gd name="T107" fmla="*/ 2147483647 h 67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55"/>
              <a:gd name="T163" fmla="*/ 0 h 673"/>
              <a:gd name="T164" fmla="*/ 855 w 855"/>
              <a:gd name="T165" fmla="*/ 673 h 67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55" h="673">
                <a:moveTo>
                  <a:pt x="266" y="634"/>
                </a:moveTo>
                <a:cubicBezTo>
                  <a:pt x="239" y="634"/>
                  <a:pt x="178" y="655"/>
                  <a:pt x="140" y="648"/>
                </a:cubicBezTo>
                <a:cubicBezTo>
                  <a:pt x="102" y="641"/>
                  <a:pt x="63" y="624"/>
                  <a:pt x="39" y="595"/>
                </a:cubicBezTo>
                <a:cubicBezTo>
                  <a:pt x="16" y="566"/>
                  <a:pt x="2" y="511"/>
                  <a:pt x="1" y="474"/>
                </a:cubicBezTo>
                <a:cubicBezTo>
                  <a:pt x="0" y="437"/>
                  <a:pt x="19" y="396"/>
                  <a:pt x="33" y="375"/>
                </a:cubicBezTo>
                <a:cubicBezTo>
                  <a:pt x="46" y="353"/>
                  <a:pt x="70" y="351"/>
                  <a:pt x="81" y="344"/>
                </a:cubicBezTo>
                <a:cubicBezTo>
                  <a:pt x="92" y="337"/>
                  <a:pt x="96" y="337"/>
                  <a:pt x="100" y="332"/>
                </a:cubicBezTo>
                <a:cubicBezTo>
                  <a:pt x="104" y="327"/>
                  <a:pt x="105" y="321"/>
                  <a:pt x="105" y="311"/>
                </a:cubicBezTo>
                <a:cubicBezTo>
                  <a:pt x="105" y="301"/>
                  <a:pt x="99" y="286"/>
                  <a:pt x="98" y="272"/>
                </a:cubicBezTo>
                <a:cubicBezTo>
                  <a:pt x="97" y="257"/>
                  <a:pt x="93" y="241"/>
                  <a:pt x="98" y="225"/>
                </a:cubicBezTo>
                <a:cubicBezTo>
                  <a:pt x="103" y="210"/>
                  <a:pt x="116" y="191"/>
                  <a:pt x="130" y="179"/>
                </a:cubicBezTo>
                <a:cubicBezTo>
                  <a:pt x="144" y="167"/>
                  <a:pt x="167" y="157"/>
                  <a:pt x="185" y="151"/>
                </a:cubicBezTo>
                <a:cubicBezTo>
                  <a:pt x="204" y="145"/>
                  <a:pt x="227" y="145"/>
                  <a:pt x="241" y="143"/>
                </a:cubicBezTo>
                <a:cubicBezTo>
                  <a:pt x="254" y="140"/>
                  <a:pt x="260" y="141"/>
                  <a:pt x="264" y="134"/>
                </a:cubicBezTo>
                <a:cubicBezTo>
                  <a:pt x="268" y="127"/>
                  <a:pt x="263" y="111"/>
                  <a:pt x="267" y="100"/>
                </a:cubicBezTo>
                <a:cubicBezTo>
                  <a:pt x="272" y="89"/>
                  <a:pt x="281" y="74"/>
                  <a:pt x="291" y="65"/>
                </a:cubicBezTo>
                <a:cubicBezTo>
                  <a:pt x="301" y="57"/>
                  <a:pt x="314" y="52"/>
                  <a:pt x="328" y="48"/>
                </a:cubicBezTo>
                <a:cubicBezTo>
                  <a:pt x="341" y="45"/>
                  <a:pt x="362" y="45"/>
                  <a:pt x="373" y="45"/>
                </a:cubicBezTo>
                <a:cubicBezTo>
                  <a:pt x="384" y="45"/>
                  <a:pt x="387" y="49"/>
                  <a:pt x="391" y="48"/>
                </a:cubicBezTo>
                <a:cubicBezTo>
                  <a:pt x="396" y="47"/>
                  <a:pt x="392" y="43"/>
                  <a:pt x="396" y="38"/>
                </a:cubicBezTo>
                <a:cubicBezTo>
                  <a:pt x="401" y="33"/>
                  <a:pt x="408" y="21"/>
                  <a:pt x="418" y="15"/>
                </a:cubicBezTo>
                <a:cubicBezTo>
                  <a:pt x="428" y="9"/>
                  <a:pt x="439" y="5"/>
                  <a:pt x="455" y="3"/>
                </a:cubicBezTo>
                <a:cubicBezTo>
                  <a:pt x="471" y="2"/>
                  <a:pt x="497" y="0"/>
                  <a:pt x="514" y="3"/>
                </a:cubicBezTo>
                <a:cubicBezTo>
                  <a:pt x="531" y="7"/>
                  <a:pt x="542" y="15"/>
                  <a:pt x="556" y="22"/>
                </a:cubicBezTo>
                <a:cubicBezTo>
                  <a:pt x="569" y="30"/>
                  <a:pt x="587" y="40"/>
                  <a:pt x="596" y="52"/>
                </a:cubicBezTo>
                <a:cubicBezTo>
                  <a:pt x="605" y="64"/>
                  <a:pt x="609" y="83"/>
                  <a:pt x="613" y="95"/>
                </a:cubicBezTo>
                <a:cubicBezTo>
                  <a:pt x="616" y="106"/>
                  <a:pt x="611" y="113"/>
                  <a:pt x="616" y="117"/>
                </a:cubicBezTo>
                <a:cubicBezTo>
                  <a:pt x="621" y="120"/>
                  <a:pt x="632" y="113"/>
                  <a:pt x="643" y="115"/>
                </a:cubicBezTo>
                <a:cubicBezTo>
                  <a:pt x="654" y="117"/>
                  <a:pt x="668" y="119"/>
                  <a:pt x="681" y="129"/>
                </a:cubicBezTo>
                <a:cubicBezTo>
                  <a:pt x="695" y="138"/>
                  <a:pt x="712" y="156"/>
                  <a:pt x="723" y="172"/>
                </a:cubicBezTo>
                <a:cubicBezTo>
                  <a:pt x="735" y="187"/>
                  <a:pt x="748" y="206"/>
                  <a:pt x="754" y="223"/>
                </a:cubicBezTo>
                <a:cubicBezTo>
                  <a:pt x="759" y="241"/>
                  <a:pt x="762" y="262"/>
                  <a:pt x="759" y="278"/>
                </a:cubicBezTo>
                <a:cubicBezTo>
                  <a:pt x="755" y="295"/>
                  <a:pt x="732" y="313"/>
                  <a:pt x="732" y="321"/>
                </a:cubicBezTo>
                <a:cubicBezTo>
                  <a:pt x="732" y="330"/>
                  <a:pt x="748" y="324"/>
                  <a:pt x="760" y="330"/>
                </a:cubicBezTo>
                <a:cubicBezTo>
                  <a:pt x="773" y="336"/>
                  <a:pt x="794" y="346"/>
                  <a:pt x="807" y="356"/>
                </a:cubicBezTo>
                <a:cubicBezTo>
                  <a:pt x="821" y="366"/>
                  <a:pt x="835" y="380"/>
                  <a:pt x="842" y="394"/>
                </a:cubicBezTo>
                <a:cubicBezTo>
                  <a:pt x="850" y="407"/>
                  <a:pt x="855" y="419"/>
                  <a:pt x="852" y="440"/>
                </a:cubicBezTo>
                <a:cubicBezTo>
                  <a:pt x="850" y="461"/>
                  <a:pt x="835" y="499"/>
                  <a:pt x="827" y="516"/>
                </a:cubicBezTo>
                <a:cubicBezTo>
                  <a:pt x="819" y="533"/>
                  <a:pt x="813" y="536"/>
                  <a:pt x="804" y="542"/>
                </a:cubicBezTo>
                <a:cubicBezTo>
                  <a:pt x="795" y="548"/>
                  <a:pt x="780" y="550"/>
                  <a:pt x="770" y="554"/>
                </a:cubicBezTo>
                <a:cubicBezTo>
                  <a:pt x="760" y="558"/>
                  <a:pt x="753" y="559"/>
                  <a:pt x="745" y="564"/>
                </a:cubicBezTo>
                <a:cubicBezTo>
                  <a:pt x="738" y="569"/>
                  <a:pt x="734" y="577"/>
                  <a:pt x="727" y="586"/>
                </a:cubicBezTo>
                <a:cubicBezTo>
                  <a:pt x="719" y="596"/>
                  <a:pt x="712" y="609"/>
                  <a:pt x="702" y="619"/>
                </a:cubicBezTo>
                <a:cubicBezTo>
                  <a:pt x="692" y="628"/>
                  <a:pt x="682" y="637"/>
                  <a:pt x="666" y="641"/>
                </a:cubicBezTo>
                <a:cubicBezTo>
                  <a:pt x="650" y="645"/>
                  <a:pt x="622" y="645"/>
                  <a:pt x="604" y="643"/>
                </a:cubicBezTo>
                <a:cubicBezTo>
                  <a:pt x="587" y="640"/>
                  <a:pt x="571" y="631"/>
                  <a:pt x="561" y="626"/>
                </a:cubicBezTo>
                <a:cubicBezTo>
                  <a:pt x="551" y="621"/>
                  <a:pt x="551" y="614"/>
                  <a:pt x="546" y="610"/>
                </a:cubicBezTo>
                <a:cubicBezTo>
                  <a:pt x="541" y="607"/>
                  <a:pt x="536" y="605"/>
                  <a:pt x="532" y="607"/>
                </a:cubicBezTo>
                <a:cubicBezTo>
                  <a:pt x="529" y="609"/>
                  <a:pt x="533" y="612"/>
                  <a:pt x="526" y="619"/>
                </a:cubicBezTo>
                <a:cubicBezTo>
                  <a:pt x="518" y="626"/>
                  <a:pt x="506" y="638"/>
                  <a:pt x="489" y="646"/>
                </a:cubicBezTo>
                <a:cubicBezTo>
                  <a:pt x="471" y="655"/>
                  <a:pt x="442" y="668"/>
                  <a:pt x="418" y="670"/>
                </a:cubicBezTo>
                <a:cubicBezTo>
                  <a:pt x="395" y="673"/>
                  <a:pt x="370" y="668"/>
                  <a:pt x="350" y="664"/>
                </a:cubicBezTo>
                <a:cubicBezTo>
                  <a:pt x="329" y="659"/>
                  <a:pt x="312" y="651"/>
                  <a:pt x="299" y="646"/>
                </a:cubicBezTo>
                <a:cubicBezTo>
                  <a:pt x="287" y="642"/>
                  <a:pt x="293" y="634"/>
                  <a:pt x="266" y="634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E0CDA8"/>
              </a:gs>
            </a:gsLst>
            <a:path path="rect">
              <a:fillToRect l="50000" t="50000" r="50000" b="50000"/>
            </a:path>
          </a:gradFill>
          <a:ln w="12700">
            <a:noFill/>
            <a:round/>
            <a:headEnd/>
            <a:tailEnd/>
          </a:ln>
          <a:effectLst>
            <a:prstShdw prst="shdw17" dist="17961" dir="2700000">
              <a:srgbClr val="867B65"/>
            </a:prstShdw>
          </a:effectLst>
        </p:spPr>
        <p:txBody>
          <a:bodyPr wrap="none" lIns="83111" tIns="41555" rIns="83111" bIns="4155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9730" name="Rectangle 9"/>
          <p:cNvSpPr>
            <a:spLocks noChangeArrowheads="1"/>
          </p:cNvSpPr>
          <p:nvPr/>
        </p:nvSpPr>
        <p:spPr bwMode="auto">
          <a:xfrm>
            <a:off x="3901416" y="3514932"/>
            <a:ext cx="1031875" cy="2453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2217" tIns="40387" rIns="82217" bIns="40387"/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latin typeface="+mj-lt"/>
                <a:cs typeface="Times New Roman" pitchFamily="18" charset="0"/>
              </a:rPr>
              <a:t>MPLS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 Box 68"/>
          <p:cNvSpPr txBox="1">
            <a:spLocks noChangeArrowheads="1"/>
          </p:cNvSpPr>
          <p:nvPr/>
        </p:nvSpPr>
        <p:spPr bwMode="auto">
          <a:xfrm>
            <a:off x="7022874" y="4334335"/>
            <a:ext cx="368300" cy="155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32720" tIns="32720" rIns="32720" bIns="32720" anchor="ctr" anchorCtr="1"/>
          <a:lstStyle/>
          <a:p>
            <a:pPr algn="ctr" defTabSz="839788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n x </a:t>
            </a:r>
            <a:r>
              <a:rPr lang="en-US" sz="11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E1</a:t>
            </a:r>
            <a:endParaRPr lang="en-US" sz="110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2" name="Group 109"/>
          <p:cNvGrpSpPr/>
          <p:nvPr/>
        </p:nvGrpSpPr>
        <p:grpSpPr>
          <a:xfrm>
            <a:off x="6680767" y="4492291"/>
            <a:ext cx="1005840" cy="111125"/>
            <a:chOff x="6677592" y="3272631"/>
            <a:chExt cx="1005840" cy="111125"/>
          </a:xfrm>
        </p:grpSpPr>
        <p:sp>
          <p:nvSpPr>
            <p:cNvPr id="111" name="Line 23"/>
            <p:cNvSpPr>
              <a:spLocks noChangeShapeType="1"/>
            </p:cNvSpPr>
            <p:nvPr/>
          </p:nvSpPr>
          <p:spPr bwMode="auto">
            <a:xfrm>
              <a:off x="6677592" y="3272631"/>
              <a:ext cx="10058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29746" tIns="29746" rIns="29746" bIns="29746" anchor="ctr" anchorCtr="1"/>
            <a:lstStyle/>
            <a:p>
              <a:pPr algn="ctr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3200" b="1">
                <a:solidFill>
                  <a:srgbClr val="000000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112" name="Line 23"/>
            <p:cNvSpPr>
              <a:spLocks noChangeShapeType="1"/>
            </p:cNvSpPr>
            <p:nvPr/>
          </p:nvSpPr>
          <p:spPr bwMode="auto">
            <a:xfrm>
              <a:off x="6677592" y="3309673"/>
              <a:ext cx="10058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29746" tIns="29746" rIns="29746" bIns="29746" anchor="ctr" anchorCtr="1"/>
            <a:lstStyle/>
            <a:p>
              <a:pPr algn="ctr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3200" b="1">
                <a:solidFill>
                  <a:srgbClr val="000000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113" name="Line 23"/>
            <p:cNvSpPr>
              <a:spLocks noChangeShapeType="1"/>
            </p:cNvSpPr>
            <p:nvPr/>
          </p:nvSpPr>
          <p:spPr bwMode="auto">
            <a:xfrm>
              <a:off x="6677592" y="3346715"/>
              <a:ext cx="10058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29746" tIns="29746" rIns="29746" bIns="29746" anchor="ctr" anchorCtr="1"/>
            <a:lstStyle/>
            <a:p>
              <a:pPr algn="ctr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3200" b="1">
                <a:solidFill>
                  <a:srgbClr val="000000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114" name="Line 23"/>
            <p:cNvSpPr>
              <a:spLocks noChangeShapeType="1"/>
            </p:cNvSpPr>
            <p:nvPr/>
          </p:nvSpPr>
          <p:spPr bwMode="auto">
            <a:xfrm>
              <a:off x="6677592" y="3383756"/>
              <a:ext cx="10058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29746" tIns="29746" rIns="29746" bIns="29746" anchor="ctr" anchorCtr="1"/>
            <a:lstStyle/>
            <a:p>
              <a:pPr algn="ctr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3200" b="1">
                <a:solidFill>
                  <a:srgbClr val="000000"/>
                </a:solidFill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115" name="Text Box 77"/>
          <p:cNvSpPr txBox="1">
            <a:spLocks noChangeArrowheads="1"/>
          </p:cNvSpPr>
          <p:nvPr/>
        </p:nvSpPr>
        <p:spPr bwMode="auto">
          <a:xfrm>
            <a:off x="7613424" y="4250198"/>
            <a:ext cx="307975" cy="169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32720" tIns="32720" rIns="32720" bIns="32720" anchor="ctr" anchorCtr="1"/>
          <a:lstStyle/>
          <a:p>
            <a:pPr algn="ctr" defTabSz="839788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PBX</a:t>
            </a:r>
          </a:p>
        </p:txBody>
      </p:sp>
      <p:pic>
        <p:nvPicPr>
          <p:cNvPr id="116" name="Picture 80" descr="pbx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05486" y="4389898"/>
            <a:ext cx="32385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1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Leased Lines over GPON – Latin America</a:t>
            </a:r>
          </a:p>
        </p:txBody>
      </p:sp>
      <p:sp>
        <p:nvSpPr>
          <p:cNvPr id="31752" name="Text Box 1028"/>
          <p:cNvSpPr txBox="1">
            <a:spLocks noChangeArrowheads="1"/>
          </p:cNvSpPr>
          <p:nvPr/>
        </p:nvSpPr>
        <p:spPr bwMode="auto">
          <a:xfrm>
            <a:off x="5844887" y="776432"/>
            <a:ext cx="187614" cy="3449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2589" tIns="46294" rIns="92589" bIns="46294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868680" y="1365670"/>
            <a:ext cx="2780211" cy="733095"/>
          </a:xfrm>
          <a:prstGeom prst="rect">
            <a:avLst/>
          </a:prstGeom>
        </p:spPr>
        <p:txBody>
          <a:bodyPr lIns="83111" tIns="41555" rIns="83111" bIns="41555"/>
          <a:lstStyle/>
          <a:p>
            <a:pPr marL="62045" indent="-62045" defTabSz="1121129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600" b="1" u="sng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Customer Benefits: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 Offering TDM services over </a:t>
            </a:r>
            <a:r>
              <a:rPr lang="en-US" sz="16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/>
            </a:r>
            <a:br>
              <a:rPr lang="en-US" sz="16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</a:br>
            <a:r>
              <a:rPr lang="en-US" sz="16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  PON </a:t>
            </a:r>
            <a:r>
              <a:rPr lang="en-US" sz="16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infrastructure</a:t>
            </a:r>
          </a:p>
        </p:txBody>
      </p:sp>
      <p:sp>
        <p:nvSpPr>
          <p:cNvPr id="47" name="Rectangle 54"/>
          <p:cNvSpPr>
            <a:spLocks noChangeArrowheads="1"/>
          </p:cNvSpPr>
          <p:nvPr/>
        </p:nvSpPr>
        <p:spPr bwMode="auto">
          <a:xfrm>
            <a:off x="4926570" y="1335192"/>
            <a:ext cx="3694545" cy="805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3111" tIns="41555" rIns="83111" bIns="41555"/>
          <a:lstStyle/>
          <a:p>
            <a:pPr defTabSz="914795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u="sng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RAD Advantage</a:t>
            </a:r>
            <a:r>
              <a:rPr lang="en-US" sz="1600" b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:</a:t>
            </a:r>
          </a:p>
          <a:p>
            <a:pPr defTabSz="91479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 Multiple clock domains</a:t>
            </a:r>
          </a:p>
          <a:p>
            <a:pPr defTabSz="91479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 Very low intrinsic delay </a:t>
            </a:r>
            <a:r>
              <a:rPr lang="en-US" sz="16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(</a:t>
            </a:r>
            <a:r>
              <a:rPr lang="en-US" sz="1600" dirty="0" smtClean="0">
                <a:solidFill>
                  <a:srgbClr val="000000"/>
                </a:solidFill>
                <a:latin typeface="+mj-lt"/>
              </a:rPr>
              <a:t>H/W</a:t>
            </a:r>
            <a:r>
              <a:rPr lang="en-US" sz="16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based)</a:t>
            </a:r>
          </a:p>
        </p:txBody>
      </p:sp>
      <p:cxnSp>
        <p:nvCxnSpPr>
          <p:cNvPr id="48" name="Shape 47"/>
          <p:cNvCxnSpPr/>
          <p:nvPr/>
        </p:nvCxnSpPr>
        <p:spPr>
          <a:xfrm rot="16200000" flipH="1">
            <a:off x="5305834" y="3475339"/>
            <a:ext cx="640080" cy="1554480"/>
          </a:xfrm>
          <a:prstGeom prst="bentConnector2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hape 48"/>
          <p:cNvCxnSpPr/>
          <p:nvPr/>
        </p:nvCxnSpPr>
        <p:spPr>
          <a:xfrm rot="5400000" flipH="1" flipV="1">
            <a:off x="4802914" y="3072749"/>
            <a:ext cx="640080" cy="548640"/>
          </a:xfrm>
          <a:prstGeom prst="bentConnector2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Line 23"/>
          <p:cNvSpPr>
            <a:spLocks noChangeShapeType="1"/>
          </p:cNvSpPr>
          <p:nvPr/>
        </p:nvSpPr>
        <p:spPr bwMode="auto">
          <a:xfrm>
            <a:off x="4019324" y="3823160"/>
            <a:ext cx="82296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29746" tIns="29746" rIns="29746" bIns="29746" anchor="ctr" anchorCtr="1"/>
          <a:lstStyle/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1" name="Line 23"/>
          <p:cNvSpPr>
            <a:spLocks noChangeShapeType="1"/>
          </p:cNvSpPr>
          <p:nvPr/>
        </p:nvSpPr>
        <p:spPr bwMode="auto">
          <a:xfrm>
            <a:off x="1879374" y="3851735"/>
            <a:ext cx="180975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lIns="29746" tIns="29746" rIns="29746" bIns="29746" anchor="ctr" anchorCtr="1"/>
          <a:lstStyle/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2" name="Line 23"/>
          <p:cNvSpPr>
            <a:spLocks noChangeShapeType="1"/>
          </p:cNvSpPr>
          <p:nvPr/>
        </p:nvSpPr>
        <p:spPr bwMode="auto">
          <a:xfrm>
            <a:off x="5620317" y="3041316"/>
            <a:ext cx="100584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29746" tIns="29746" rIns="29746" bIns="29746" anchor="ctr" anchorCtr="1"/>
          <a:lstStyle/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3" name="Text Box 14"/>
          <p:cNvSpPr txBox="1">
            <a:spLocks noChangeArrowheads="1"/>
          </p:cNvSpPr>
          <p:nvPr/>
        </p:nvSpPr>
        <p:spPr bwMode="auto">
          <a:xfrm>
            <a:off x="2698524" y="3634248"/>
            <a:ext cx="280987" cy="158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32720" tIns="32720" rIns="32720" bIns="32720" anchor="ctr" anchorCtr="1"/>
          <a:lstStyle/>
          <a:p>
            <a:pPr algn="ctr" defTabSz="839788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GbE</a:t>
            </a:r>
          </a:p>
        </p:txBody>
      </p:sp>
      <p:sp>
        <p:nvSpPr>
          <p:cNvPr id="54" name="Rectangle 17"/>
          <p:cNvSpPr>
            <a:spLocks noChangeArrowheads="1"/>
          </p:cNvSpPr>
          <p:nvPr/>
        </p:nvSpPr>
        <p:spPr bwMode="auto">
          <a:xfrm>
            <a:off x="694464" y="4042235"/>
            <a:ext cx="654276" cy="2619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32720" tIns="32720" rIns="32720" bIns="32720" anchor="ctr" anchorCtr="1"/>
          <a:lstStyle/>
          <a:p>
            <a:pPr algn="ctr" defTabSz="839788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n x E1/T1 or</a:t>
            </a:r>
          </a:p>
          <a:p>
            <a:pPr algn="ctr" defTabSz="839788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Ch.STM-1 </a:t>
            </a:r>
            <a:endParaRPr lang="en-US" sz="110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1444399" y="3831098"/>
            <a:ext cx="255587" cy="611187"/>
            <a:chOff x="857" y="1712"/>
            <a:chExt cx="191" cy="370"/>
          </a:xfrm>
        </p:grpSpPr>
        <p:sp>
          <p:nvSpPr>
            <p:cNvPr id="56" name="Line 19"/>
            <p:cNvSpPr>
              <a:spLocks noChangeShapeType="1"/>
            </p:cNvSpPr>
            <p:nvPr/>
          </p:nvSpPr>
          <p:spPr bwMode="auto">
            <a:xfrm>
              <a:off x="857" y="1712"/>
              <a:ext cx="0" cy="37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</p:spPr>
          <p:txBody>
            <a:bodyPr wrap="none" lIns="36000" tIns="36000" rIns="36000" bIns="36000" anchor="ctr" anchorCtr="1"/>
            <a:lstStyle/>
            <a:p>
              <a:pPr algn="ctr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3200" b="1">
                <a:solidFill>
                  <a:srgbClr val="000000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57" name="Line 20"/>
            <p:cNvSpPr>
              <a:spLocks noChangeShapeType="1"/>
            </p:cNvSpPr>
            <p:nvPr/>
          </p:nvSpPr>
          <p:spPr bwMode="auto">
            <a:xfrm>
              <a:off x="920" y="1712"/>
              <a:ext cx="0" cy="37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</p:spPr>
          <p:txBody>
            <a:bodyPr wrap="none" lIns="36000" tIns="36000" rIns="36000" bIns="36000" anchor="ctr" anchorCtr="1"/>
            <a:lstStyle/>
            <a:p>
              <a:pPr algn="ctr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3200" b="1">
                <a:solidFill>
                  <a:srgbClr val="000000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58" name="Line 21"/>
            <p:cNvSpPr>
              <a:spLocks noChangeShapeType="1"/>
            </p:cNvSpPr>
            <p:nvPr/>
          </p:nvSpPr>
          <p:spPr bwMode="auto">
            <a:xfrm>
              <a:off x="984" y="1712"/>
              <a:ext cx="0" cy="37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</p:spPr>
          <p:txBody>
            <a:bodyPr wrap="none" lIns="36000" tIns="36000" rIns="36000" bIns="36000" anchor="ctr" anchorCtr="1"/>
            <a:lstStyle/>
            <a:p>
              <a:pPr algn="ctr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3200" b="1">
                <a:solidFill>
                  <a:srgbClr val="000000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59" name="Line 22"/>
            <p:cNvSpPr>
              <a:spLocks noChangeShapeType="1"/>
            </p:cNvSpPr>
            <p:nvPr/>
          </p:nvSpPr>
          <p:spPr bwMode="auto">
            <a:xfrm>
              <a:off x="1048" y="1712"/>
              <a:ext cx="0" cy="37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</p:spPr>
          <p:txBody>
            <a:bodyPr wrap="none" lIns="36000" tIns="36000" rIns="36000" bIns="36000" anchor="ctr" anchorCtr="1"/>
            <a:lstStyle/>
            <a:p>
              <a:pPr algn="ctr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3200" b="1">
                <a:solidFill>
                  <a:srgbClr val="000000"/>
                </a:solidFill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60" name="Line 23"/>
          <p:cNvSpPr>
            <a:spLocks noChangeShapeType="1"/>
          </p:cNvSpPr>
          <p:nvPr/>
        </p:nvSpPr>
        <p:spPr bwMode="auto">
          <a:xfrm>
            <a:off x="1885724" y="3794585"/>
            <a:ext cx="1809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29746" tIns="29746" rIns="29746" bIns="29746" anchor="ctr" anchorCtr="1"/>
          <a:lstStyle/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61" name="Picture 25" descr="rad21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0236" y="3527885"/>
            <a:ext cx="8255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Text Box 26"/>
          <p:cNvSpPr txBox="1">
            <a:spLocks noChangeArrowheads="1"/>
          </p:cNvSpPr>
          <p:nvPr/>
        </p:nvSpPr>
        <p:spPr bwMode="auto">
          <a:xfrm>
            <a:off x="1218974" y="3353895"/>
            <a:ext cx="708025" cy="171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32720" tIns="32720" rIns="32720" bIns="32720" anchor="ctr" anchorCtr="1"/>
          <a:lstStyle/>
          <a:p>
            <a:pPr algn="ctr" defTabSz="839788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Gmux-2000</a:t>
            </a:r>
          </a:p>
        </p:txBody>
      </p:sp>
      <p:sp>
        <p:nvSpPr>
          <p:cNvPr id="63" name="Freeform 30"/>
          <p:cNvSpPr>
            <a:spLocks/>
          </p:cNvSpPr>
          <p:nvPr/>
        </p:nvSpPr>
        <p:spPr bwMode="auto">
          <a:xfrm>
            <a:off x="1014186" y="4307348"/>
            <a:ext cx="1063625" cy="660400"/>
          </a:xfrm>
          <a:custGeom>
            <a:avLst/>
            <a:gdLst>
              <a:gd name="T0" fmla="*/ 2147483647 w 835"/>
              <a:gd name="T1" fmla="*/ 2147483647 h 646"/>
              <a:gd name="T2" fmla="*/ 2147483647 w 835"/>
              <a:gd name="T3" fmla="*/ 2147483647 h 646"/>
              <a:gd name="T4" fmla="*/ 2147483647 w 835"/>
              <a:gd name="T5" fmla="*/ 2147483647 h 646"/>
              <a:gd name="T6" fmla="*/ 2147483647 w 835"/>
              <a:gd name="T7" fmla="*/ 2147483647 h 646"/>
              <a:gd name="T8" fmla="*/ 2147483647 w 835"/>
              <a:gd name="T9" fmla="*/ 2147483647 h 646"/>
              <a:gd name="T10" fmla="*/ 2147483647 w 835"/>
              <a:gd name="T11" fmla="*/ 2147483647 h 646"/>
              <a:gd name="T12" fmla="*/ 2147483647 w 835"/>
              <a:gd name="T13" fmla="*/ 2147483647 h 646"/>
              <a:gd name="T14" fmla="*/ 2147483647 w 835"/>
              <a:gd name="T15" fmla="*/ 2147483647 h 646"/>
              <a:gd name="T16" fmla="*/ 2147483647 w 835"/>
              <a:gd name="T17" fmla="*/ 2147483647 h 646"/>
              <a:gd name="T18" fmla="*/ 2147483647 w 835"/>
              <a:gd name="T19" fmla="*/ 2147483647 h 646"/>
              <a:gd name="T20" fmla="*/ 2147483647 w 835"/>
              <a:gd name="T21" fmla="*/ 2147483647 h 646"/>
              <a:gd name="T22" fmla="*/ 2147483647 w 835"/>
              <a:gd name="T23" fmla="*/ 2147483647 h 646"/>
              <a:gd name="T24" fmla="*/ 2147483647 w 835"/>
              <a:gd name="T25" fmla="*/ 2147483647 h 646"/>
              <a:gd name="T26" fmla="*/ 2147483647 w 835"/>
              <a:gd name="T27" fmla="*/ 2147483647 h 646"/>
              <a:gd name="T28" fmla="*/ 2147483647 w 835"/>
              <a:gd name="T29" fmla="*/ 2147483647 h 646"/>
              <a:gd name="T30" fmla="*/ 2147483647 w 835"/>
              <a:gd name="T31" fmla="*/ 2147483647 h 646"/>
              <a:gd name="T32" fmla="*/ 2147483647 w 835"/>
              <a:gd name="T33" fmla="*/ 2147483647 h 646"/>
              <a:gd name="T34" fmla="*/ 2147483647 w 835"/>
              <a:gd name="T35" fmla="*/ 2147483647 h 646"/>
              <a:gd name="T36" fmla="*/ 2147483647 w 835"/>
              <a:gd name="T37" fmla="*/ 2147483647 h 646"/>
              <a:gd name="T38" fmla="*/ 2147483647 w 835"/>
              <a:gd name="T39" fmla="*/ 2147483647 h 646"/>
              <a:gd name="T40" fmla="*/ 2147483647 w 835"/>
              <a:gd name="T41" fmla="*/ 2147483647 h 646"/>
              <a:gd name="T42" fmla="*/ 2147483647 w 835"/>
              <a:gd name="T43" fmla="*/ 2147483647 h 646"/>
              <a:gd name="T44" fmla="*/ 2147483647 w 835"/>
              <a:gd name="T45" fmla="*/ 2147483647 h 646"/>
              <a:gd name="T46" fmla="*/ 2147483647 w 835"/>
              <a:gd name="T47" fmla="*/ 2147483647 h 646"/>
              <a:gd name="T48" fmla="*/ 2147483647 w 835"/>
              <a:gd name="T49" fmla="*/ 2147483647 h 646"/>
              <a:gd name="T50" fmla="*/ 2147483647 w 835"/>
              <a:gd name="T51" fmla="*/ 2147483647 h 646"/>
              <a:gd name="T52" fmla="*/ 2147483647 w 835"/>
              <a:gd name="T53" fmla="*/ 2147483647 h 646"/>
              <a:gd name="T54" fmla="*/ 2147483647 w 835"/>
              <a:gd name="T55" fmla="*/ 2147483647 h 646"/>
              <a:gd name="T56" fmla="*/ 2147483647 w 835"/>
              <a:gd name="T57" fmla="*/ 2147483647 h 646"/>
              <a:gd name="T58" fmla="*/ 2147483647 w 835"/>
              <a:gd name="T59" fmla="*/ 2147483647 h 646"/>
              <a:gd name="T60" fmla="*/ 2147483647 w 835"/>
              <a:gd name="T61" fmla="*/ 2147483647 h 646"/>
              <a:gd name="T62" fmla="*/ 2147483647 w 835"/>
              <a:gd name="T63" fmla="*/ 2147483647 h 646"/>
              <a:gd name="T64" fmla="*/ 2147483647 w 835"/>
              <a:gd name="T65" fmla="*/ 2147483647 h 646"/>
              <a:gd name="T66" fmla="*/ 2147483647 w 835"/>
              <a:gd name="T67" fmla="*/ 2147483647 h 646"/>
              <a:gd name="T68" fmla="*/ 2147483647 w 835"/>
              <a:gd name="T69" fmla="*/ 2147483647 h 646"/>
              <a:gd name="T70" fmla="*/ 2147483647 w 835"/>
              <a:gd name="T71" fmla="*/ 2147483647 h 646"/>
              <a:gd name="T72" fmla="*/ 2147483647 w 835"/>
              <a:gd name="T73" fmla="*/ 2147483647 h 646"/>
              <a:gd name="T74" fmla="*/ 2147483647 w 835"/>
              <a:gd name="T75" fmla="*/ 2147483647 h 646"/>
              <a:gd name="T76" fmla="*/ 2147483647 w 835"/>
              <a:gd name="T77" fmla="*/ 2147483647 h 646"/>
              <a:gd name="T78" fmla="*/ 2147483647 w 835"/>
              <a:gd name="T79" fmla="*/ 2147483647 h 646"/>
              <a:gd name="T80" fmla="*/ 2147483647 w 835"/>
              <a:gd name="T81" fmla="*/ 2147483647 h 646"/>
              <a:gd name="T82" fmla="*/ 2147483647 w 835"/>
              <a:gd name="T83" fmla="*/ 2147483647 h 646"/>
              <a:gd name="T84" fmla="*/ 2147483647 w 835"/>
              <a:gd name="T85" fmla="*/ 2147483647 h 646"/>
              <a:gd name="T86" fmla="*/ 2147483647 w 835"/>
              <a:gd name="T87" fmla="*/ 2147483647 h 646"/>
              <a:gd name="T88" fmla="*/ 2147483647 w 835"/>
              <a:gd name="T89" fmla="*/ 2147483647 h 646"/>
              <a:gd name="T90" fmla="*/ 2147483647 w 835"/>
              <a:gd name="T91" fmla="*/ 2147483647 h 646"/>
              <a:gd name="T92" fmla="*/ 2147483647 w 835"/>
              <a:gd name="T93" fmla="*/ 2147483647 h 646"/>
              <a:gd name="T94" fmla="*/ 2147483647 w 835"/>
              <a:gd name="T95" fmla="*/ 2147483647 h 646"/>
              <a:gd name="T96" fmla="*/ 2147483647 w 835"/>
              <a:gd name="T97" fmla="*/ 2147483647 h 646"/>
              <a:gd name="T98" fmla="*/ 2147483647 w 835"/>
              <a:gd name="T99" fmla="*/ 2147483647 h 646"/>
              <a:gd name="T100" fmla="*/ 2147483647 w 835"/>
              <a:gd name="T101" fmla="*/ 2147483647 h 646"/>
              <a:gd name="T102" fmla="*/ 2147483647 w 835"/>
              <a:gd name="T103" fmla="*/ 2147483647 h 646"/>
              <a:gd name="T104" fmla="*/ 2147483647 w 835"/>
              <a:gd name="T105" fmla="*/ 2147483647 h 646"/>
              <a:gd name="T106" fmla="*/ 2147483647 w 835"/>
              <a:gd name="T107" fmla="*/ 2147483647 h 64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35"/>
              <a:gd name="T163" fmla="*/ 0 h 646"/>
              <a:gd name="T164" fmla="*/ 835 w 835"/>
              <a:gd name="T165" fmla="*/ 646 h 64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35" h="646">
                <a:moveTo>
                  <a:pt x="260" y="609"/>
                </a:moveTo>
                <a:cubicBezTo>
                  <a:pt x="233" y="609"/>
                  <a:pt x="174" y="629"/>
                  <a:pt x="137" y="622"/>
                </a:cubicBezTo>
                <a:cubicBezTo>
                  <a:pt x="100" y="615"/>
                  <a:pt x="61" y="599"/>
                  <a:pt x="38" y="571"/>
                </a:cubicBezTo>
                <a:cubicBezTo>
                  <a:pt x="16" y="543"/>
                  <a:pt x="2" y="491"/>
                  <a:pt x="1" y="455"/>
                </a:cubicBezTo>
                <a:cubicBezTo>
                  <a:pt x="0" y="420"/>
                  <a:pt x="19" y="380"/>
                  <a:pt x="32" y="360"/>
                </a:cubicBezTo>
                <a:cubicBezTo>
                  <a:pt x="45" y="339"/>
                  <a:pt x="69" y="337"/>
                  <a:pt x="79" y="330"/>
                </a:cubicBezTo>
                <a:cubicBezTo>
                  <a:pt x="90" y="323"/>
                  <a:pt x="93" y="323"/>
                  <a:pt x="97" y="318"/>
                </a:cubicBezTo>
                <a:cubicBezTo>
                  <a:pt x="102" y="314"/>
                  <a:pt x="102" y="309"/>
                  <a:pt x="102" y="299"/>
                </a:cubicBezTo>
                <a:cubicBezTo>
                  <a:pt x="102" y="289"/>
                  <a:pt x="97" y="275"/>
                  <a:pt x="96" y="261"/>
                </a:cubicBezTo>
                <a:cubicBezTo>
                  <a:pt x="95" y="247"/>
                  <a:pt x="91" y="231"/>
                  <a:pt x="96" y="216"/>
                </a:cubicBezTo>
                <a:cubicBezTo>
                  <a:pt x="101" y="201"/>
                  <a:pt x="113" y="183"/>
                  <a:pt x="127" y="172"/>
                </a:cubicBezTo>
                <a:cubicBezTo>
                  <a:pt x="141" y="160"/>
                  <a:pt x="163" y="151"/>
                  <a:pt x="181" y="145"/>
                </a:cubicBezTo>
                <a:cubicBezTo>
                  <a:pt x="199" y="139"/>
                  <a:pt x="222" y="139"/>
                  <a:pt x="235" y="137"/>
                </a:cubicBezTo>
                <a:cubicBezTo>
                  <a:pt x="248" y="134"/>
                  <a:pt x="254" y="135"/>
                  <a:pt x="258" y="129"/>
                </a:cubicBezTo>
                <a:cubicBezTo>
                  <a:pt x="262" y="122"/>
                  <a:pt x="257" y="106"/>
                  <a:pt x="261" y="96"/>
                </a:cubicBezTo>
                <a:cubicBezTo>
                  <a:pt x="265" y="85"/>
                  <a:pt x="274" y="71"/>
                  <a:pt x="284" y="63"/>
                </a:cubicBezTo>
                <a:cubicBezTo>
                  <a:pt x="294" y="54"/>
                  <a:pt x="307" y="50"/>
                  <a:pt x="320" y="46"/>
                </a:cubicBezTo>
                <a:cubicBezTo>
                  <a:pt x="333" y="43"/>
                  <a:pt x="354" y="43"/>
                  <a:pt x="364" y="43"/>
                </a:cubicBezTo>
                <a:cubicBezTo>
                  <a:pt x="375" y="43"/>
                  <a:pt x="378" y="47"/>
                  <a:pt x="382" y="46"/>
                </a:cubicBezTo>
                <a:cubicBezTo>
                  <a:pt x="386" y="45"/>
                  <a:pt x="383" y="41"/>
                  <a:pt x="387" y="36"/>
                </a:cubicBezTo>
                <a:cubicBezTo>
                  <a:pt x="391" y="31"/>
                  <a:pt x="399" y="21"/>
                  <a:pt x="408" y="15"/>
                </a:cubicBezTo>
                <a:cubicBezTo>
                  <a:pt x="418" y="9"/>
                  <a:pt x="429" y="5"/>
                  <a:pt x="445" y="3"/>
                </a:cubicBezTo>
                <a:cubicBezTo>
                  <a:pt x="460" y="2"/>
                  <a:pt x="485" y="0"/>
                  <a:pt x="502" y="3"/>
                </a:cubicBezTo>
                <a:cubicBezTo>
                  <a:pt x="518" y="7"/>
                  <a:pt x="530" y="14"/>
                  <a:pt x="543" y="21"/>
                </a:cubicBezTo>
                <a:cubicBezTo>
                  <a:pt x="556" y="29"/>
                  <a:pt x="573" y="38"/>
                  <a:pt x="582" y="50"/>
                </a:cubicBezTo>
                <a:cubicBezTo>
                  <a:pt x="591" y="61"/>
                  <a:pt x="595" y="80"/>
                  <a:pt x="598" y="91"/>
                </a:cubicBezTo>
                <a:cubicBezTo>
                  <a:pt x="602" y="101"/>
                  <a:pt x="597" y="109"/>
                  <a:pt x="602" y="112"/>
                </a:cubicBezTo>
                <a:cubicBezTo>
                  <a:pt x="607" y="116"/>
                  <a:pt x="617" y="109"/>
                  <a:pt x="628" y="111"/>
                </a:cubicBezTo>
                <a:cubicBezTo>
                  <a:pt x="639" y="112"/>
                  <a:pt x="652" y="115"/>
                  <a:pt x="666" y="124"/>
                </a:cubicBezTo>
                <a:cubicBezTo>
                  <a:pt x="679" y="133"/>
                  <a:pt x="695" y="150"/>
                  <a:pt x="706" y="165"/>
                </a:cubicBezTo>
                <a:cubicBezTo>
                  <a:pt x="718" y="180"/>
                  <a:pt x="730" y="198"/>
                  <a:pt x="736" y="215"/>
                </a:cubicBezTo>
                <a:cubicBezTo>
                  <a:pt x="742" y="231"/>
                  <a:pt x="744" y="252"/>
                  <a:pt x="741" y="267"/>
                </a:cubicBezTo>
                <a:cubicBezTo>
                  <a:pt x="738" y="283"/>
                  <a:pt x="715" y="300"/>
                  <a:pt x="715" y="309"/>
                </a:cubicBezTo>
                <a:cubicBezTo>
                  <a:pt x="715" y="317"/>
                  <a:pt x="730" y="311"/>
                  <a:pt x="742" y="317"/>
                </a:cubicBezTo>
                <a:cubicBezTo>
                  <a:pt x="755" y="323"/>
                  <a:pt x="775" y="332"/>
                  <a:pt x="788" y="342"/>
                </a:cubicBezTo>
                <a:cubicBezTo>
                  <a:pt x="801" y="351"/>
                  <a:pt x="815" y="365"/>
                  <a:pt x="823" y="378"/>
                </a:cubicBezTo>
                <a:cubicBezTo>
                  <a:pt x="830" y="391"/>
                  <a:pt x="835" y="403"/>
                  <a:pt x="833" y="422"/>
                </a:cubicBezTo>
                <a:cubicBezTo>
                  <a:pt x="830" y="442"/>
                  <a:pt x="816" y="479"/>
                  <a:pt x="808" y="495"/>
                </a:cubicBezTo>
                <a:cubicBezTo>
                  <a:pt x="800" y="511"/>
                  <a:pt x="794" y="513"/>
                  <a:pt x="785" y="519"/>
                </a:cubicBezTo>
                <a:cubicBezTo>
                  <a:pt x="776" y="525"/>
                  <a:pt x="761" y="527"/>
                  <a:pt x="752" y="531"/>
                </a:cubicBezTo>
                <a:cubicBezTo>
                  <a:pt x="743" y="535"/>
                  <a:pt x="735" y="536"/>
                  <a:pt x="728" y="541"/>
                </a:cubicBezTo>
                <a:cubicBezTo>
                  <a:pt x="720" y="546"/>
                  <a:pt x="717" y="554"/>
                  <a:pt x="710" y="563"/>
                </a:cubicBezTo>
                <a:cubicBezTo>
                  <a:pt x="702" y="572"/>
                  <a:pt x="695" y="585"/>
                  <a:pt x="685" y="594"/>
                </a:cubicBezTo>
                <a:cubicBezTo>
                  <a:pt x="675" y="603"/>
                  <a:pt x="666" y="611"/>
                  <a:pt x="651" y="615"/>
                </a:cubicBezTo>
                <a:cubicBezTo>
                  <a:pt x="635" y="620"/>
                  <a:pt x="607" y="620"/>
                  <a:pt x="590" y="617"/>
                </a:cubicBezTo>
                <a:cubicBezTo>
                  <a:pt x="573" y="615"/>
                  <a:pt x="557" y="606"/>
                  <a:pt x="548" y="601"/>
                </a:cubicBezTo>
                <a:cubicBezTo>
                  <a:pt x="538" y="596"/>
                  <a:pt x="538" y="589"/>
                  <a:pt x="533" y="586"/>
                </a:cubicBezTo>
                <a:cubicBezTo>
                  <a:pt x="528" y="582"/>
                  <a:pt x="523" y="581"/>
                  <a:pt x="520" y="582"/>
                </a:cubicBezTo>
                <a:cubicBezTo>
                  <a:pt x="517" y="584"/>
                  <a:pt x="521" y="587"/>
                  <a:pt x="513" y="594"/>
                </a:cubicBezTo>
                <a:cubicBezTo>
                  <a:pt x="506" y="601"/>
                  <a:pt x="494" y="612"/>
                  <a:pt x="477" y="620"/>
                </a:cubicBezTo>
                <a:cubicBezTo>
                  <a:pt x="460" y="629"/>
                  <a:pt x="431" y="641"/>
                  <a:pt x="408" y="644"/>
                </a:cubicBezTo>
                <a:cubicBezTo>
                  <a:pt x="386" y="646"/>
                  <a:pt x="361" y="641"/>
                  <a:pt x="341" y="637"/>
                </a:cubicBezTo>
                <a:cubicBezTo>
                  <a:pt x="322" y="633"/>
                  <a:pt x="305" y="625"/>
                  <a:pt x="292" y="620"/>
                </a:cubicBezTo>
                <a:cubicBezTo>
                  <a:pt x="280" y="616"/>
                  <a:pt x="286" y="609"/>
                  <a:pt x="260" y="609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B7D9E5"/>
              </a:gs>
            </a:gsLst>
            <a:path path="rect">
              <a:fillToRect l="50000" t="50000" r="50000" b="50000"/>
            </a:path>
          </a:gradFill>
          <a:ln w="12700">
            <a:noFill/>
            <a:round/>
            <a:headEnd/>
            <a:tailEnd/>
          </a:ln>
          <a:effectLst>
            <a:prstShdw prst="shdw17" dist="17961" dir="2700000">
              <a:srgbClr val="6E8289"/>
            </a:prstShdw>
          </a:effectLst>
        </p:spPr>
        <p:txBody>
          <a:bodyPr wrap="none" lIns="29746" tIns="29746" rIns="29746" bIns="29746" anchor="ctr" anchorCtr="1"/>
          <a:lstStyle/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4" name="Text Box 31"/>
          <p:cNvSpPr txBox="1">
            <a:spLocks noChangeArrowheads="1"/>
          </p:cNvSpPr>
          <p:nvPr/>
        </p:nvSpPr>
        <p:spPr bwMode="auto">
          <a:xfrm>
            <a:off x="1349149" y="4562935"/>
            <a:ext cx="446087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2720" tIns="32720" rIns="32720" bIns="32720" anchor="ctr" anchorCtr="1"/>
          <a:lstStyle/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latin typeface="+mj-lt"/>
                <a:cs typeface="Times New Roman" pitchFamily="18" charset="0"/>
              </a:rPr>
              <a:t>PSTN</a:t>
            </a:r>
          </a:p>
        </p:txBody>
      </p:sp>
      <p:sp>
        <p:nvSpPr>
          <p:cNvPr id="65" name="Text Box 68"/>
          <p:cNvSpPr txBox="1">
            <a:spLocks noChangeArrowheads="1"/>
          </p:cNvSpPr>
          <p:nvPr/>
        </p:nvSpPr>
        <p:spPr bwMode="auto">
          <a:xfrm>
            <a:off x="7022874" y="2791285"/>
            <a:ext cx="368300" cy="155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32720" tIns="32720" rIns="32720" bIns="32720" anchor="ctr" anchorCtr="1"/>
          <a:lstStyle/>
          <a:p>
            <a:pPr algn="ctr" defTabSz="839788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n x </a:t>
            </a:r>
            <a:r>
              <a:rPr lang="en-US" sz="11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E1</a:t>
            </a:r>
            <a:endParaRPr lang="en-US" sz="110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6" name="Text Box 70"/>
          <p:cNvSpPr txBox="1">
            <a:spLocks noChangeArrowheads="1"/>
          </p:cNvSpPr>
          <p:nvPr/>
        </p:nvSpPr>
        <p:spPr bwMode="auto">
          <a:xfrm>
            <a:off x="6132286" y="2752233"/>
            <a:ext cx="735013" cy="169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32720" tIns="32720" rIns="32720" bIns="32720" anchor="ctr" anchorCtr="1"/>
          <a:lstStyle/>
          <a:p>
            <a:pPr algn="ctr" defTabSz="839788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+mj-lt"/>
                <a:cs typeface="Times New Roman" pitchFamily="18" charset="0"/>
              </a:rPr>
              <a:t>IPmux-216</a:t>
            </a:r>
          </a:p>
        </p:txBody>
      </p:sp>
      <p:sp>
        <p:nvSpPr>
          <p:cNvPr id="69" name="Text Box 70"/>
          <p:cNvSpPr txBox="1">
            <a:spLocks noChangeArrowheads="1"/>
          </p:cNvSpPr>
          <p:nvPr/>
        </p:nvSpPr>
        <p:spPr bwMode="auto">
          <a:xfrm>
            <a:off x="6132286" y="4261945"/>
            <a:ext cx="735012" cy="1698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32720" tIns="32720" rIns="32720" bIns="32720" anchor="ctr" anchorCtr="1"/>
          <a:lstStyle/>
          <a:p>
            <a:pPr algn="ctr" defTabSz="839788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IPmux-24</a:t>
            </a:r>
          </a:p>
        </p:txBody>
      </p:sp>
      <p:pic>
        <p:nvPicPr>
          <p:cNvPr id="70" name="Picture 27" descr="mode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27424" y="2892885"/>
            <a:ext cx="468312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" name="Text Box 70"/>
          <p:cNvSpPr txBox="1">
            <a:spLocks noChangeArrowheads="1"/>
          </p:cNvSpPr>
          <p:nvPr/>
        </p:nvSpPr>
        <p:spPr bwMode="auto">
          <a:xfrm>
            <a:off x="5198837" y="2754773"/>
            <a:ext cx="735012" cy="169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32720" tIns="32720" rIns="32720" bIns="32720" anchor="ctr" anchorCtr="1"/>
          <a:lstStyle/>
          <a:p>
            <a:pPr algn="ctr" defTabSz="839788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ONT</a:t>
            </a:r>
          </a:p>
        </p:txBody>
      </p:sp>
      <p:sp>
        <p:nvSpPr>
          <p:cNvPr id="72" name="Text Box 70"/>
          <p:cNvSpPr txBox="1">
            <a:spLocks noChangeArrowheads="1"/>
          </p:cNvSpPr>
          <p:nvPr/>
        </p:nvSpPr>
        <p:spPr bwMode="auto">
          <a:xfrm>
            <a:off x="3598636" y="3410410"/>
            <a:ext cx="733425" cy="1698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32720" tIns="32720" rIns="32720" bIns="32720" anchor="ctr" anchorCtr="1"/>
          <a:lstStyle/>
          <a:p>
            <a:pPr algn="ctr" defTabSz="839788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OLT</a:t>
            </a:r>
          </a:p>
        </p:txBody>
      </p:sp>
      <p:cxnSp>
        <p:nvCxnSpPr>
          <p:cNvPr id="74" name="Straight Connector 127"/>
          <p:cNvCxnSpPr>
            <a:cxnSpLocks noChangeShapeType="1"/>
          </p:cNvCxnSpPr>
          <p:nvPr/>
        </p:nvCxnSpPr>
        <p:spPr bwMode="auto">
          <a:xfrm rot="5400000">
            <a:off x="5967028" y="3711878"/>
            <a:ext cx="1097280" cy="1587"/>
          </a:xfrm>
          <a:prstGeom prst="line">
            <a:avLst/>
          </a:prstGeom>
          <a:noFill/>
          <a:ln w="44450" cap="rnd" algn="ctr">
            <a:solidFill>
              <a:schemeClr val="tx1"/>
            </a:solidFill>
            <a:prstDash val="sysDot"/>
            <a:round/>
            <a:headEnd/>
            <a:tailEnd/>
          </a:ln>
        </p:spPr>
      </p:cxnSp>
      <p:sp>
        <p:nvSpPr>
          <p:cNvPr id="75" name="Flowchart: Summing Junction 128"/>
          <p:cNvSpPr>
            <a:spLocks noChangeArrowheads="1"/>
          </p:cNvSpPr>
          <p:nvPr/>
        </p:nvSpPr>
        <p:spPr bwMode="auto">
          <a:xfrm>
            <a:off x="4644799" y="3637423"/>
            <a:ext cx="382587" cy="361950"/>
          </a:xfrm>
          <a:prstGeom prst="flowChartSummingJunction">
            <a:avLst/>
          </a:prstGeom>
          <a:solidFill>
            <a:schemeClr val="bg1">
              <a:lumMod val="95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83119" tIns="41559" rIns="83119" bIns="41559"/>
          <a:lstStyle/>
          <a:p>
            <a:pPr marL="295275" indent="-295275" algn="ctr" defTabSz="925513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6" name="Text Box 70"/>
          <p:cNvSpPr txBox="1">
            <a:spLocks noChangeArrowheads="1"/>
          </p:cNvSpPr>
          <p:nvPr/>
        </p:nvSpPr>
        <p:spPr bwMode="auto">
          <a:xfrm>
            <a:off x="5036912" y="3708860"/>
            <a:ext cx="592364" cy="225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32720" tIns="32720" rIns="32720" bIns="32720" anchor="ctr" anchorCtr="1"/>
          <a:lstStyle/>
          <a:p>
            <a:pPr algn="ctr" defTabSz="839788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Passive </a:t>
            </a:r>
            <a:r>
              <a:rPr lang="en-US" sz="14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/>
            </a:r>
            <a:br>
              <a:rPr lang="en-US" sz="14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</a:br>
            <a:r>
              <a:rPr lang="en-US" sz="14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Splitter</a:t>
            </a:r>
            <a:endParaRPr lang="en-US" sz="1400" b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77" name="Picture 7" descr="accsdv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90699" y="3588210"/>
            <a:ext cx="6985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" name="Text Box 70"/>
          <p:cNvSpPr txBox="1">
            <a:spLocks noChangeArrowheads="1"/>
          </p:cNvSpPr>
          <p:nvPr/>
        </p:nvSpPr>
        <p:spPr bwMode="auto">
          <a:xfrm>
            <a:off x="5801860" y="2888123"/>
            <a:ext cx="256040" cy="171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32720" tIns="32720" rIns="32720" bIns="32720" anchor="ctr" anchorCtr="1"/>
          <a:lstStyle/>
          <a:p>
            <a:pPr algn="ctr" defTabSz="839788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FE</a:t>
            </a:r>
          </a:p>
        </p:txBody>
      </p:sp>
      <p:grpSp>
        <p:nvGrpSpPr>
          <p:cNvPr id="4" name="Group 94"/>
          <p:cNvGrpSpPr/>
          <p:nvPr/>
        </p:nvGrpSpPr>
        <p:grpSpPr>
          <a:xfrm>
            <a:off x="6680767" y="2949241"/>
            <a:ext cx="1005840" cy="111125"/>
            <a:chOff x="6677592" y="3272631"/>
            <a:chExt cx="1005840" cy="111125"/>
          </a:xfrm>
        </p:grpSpPr>
        <p:sp>
          <p:nvSpPr>
            <p:cNvPr id="96" name="Line 23"/>
            <p:cNvSpPr>
              <a:spLocks noChangeShapeType="1"/>
            </p:cNvSpPr>
            <p:nvPr/>
          </p:nvSpPr>
          <p:spPr bwMode="auto">
            <a:xfrm>
              <a:off x="6677592" y="3272631"/>
              <a:ext cx="10058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29746" tIns="29746" rIns="29746" bIns="29746" anchor="ctr" anchorCtr="1"/>
            <a:lstStyle/>
            <a:p>
              <a:pPr algn="ctr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3200" b="1">
                <a:solidFill>
                  <a:srgbClr val="000000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97" name="Line 23"/>
            <p:cNvSpPr>
              <a:spLocks noChangeShapeType="1"/>
            </p:cNvSpPr>
            <p:nvPr/>
          </p:nvSpPr>
          <p:spPr bwMode="auto">
            <a:xfrm>
              <a:off x="6677592" y="3309673"/>
              <a:ext cx="10058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29746" tIns="29746" rIns="29746" bIns="29746" anchor="ctr" anchorCtr="1"/>
            <a:lstStyle/>
            <a:p>
              <a:pPr algn="ctr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3200" b="1">
                <a:solidFill>
                  <a:srgbClr val="000000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98" name="Line 23"/>
            <p:cNvSpPr>
              <a:spLocks noChangeShapeType="1"/>
            </p:cNvSpPr>
            <p:nvPr/>
          </p:nvSpPr>
          <p:spPr bwMode="auto">
            <a:xfrm>
              <a:off x="6677592" y="3346715"/>
              <a:ext cx="10058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29746" tIns="29746" rIns="29746" bIns="29746" anchor="ctr" anchorCtr="1"/>
            <a:lstStyle/>
            <a:p>
              <a:pPr algn="ctr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3200" b="1">
                <a:solidFill>
                  <a:srgbClr val="000000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99" name="Line 23"/>
            <p:cNvSpPr>
              <a:spLocks noChangeShapeType="1"/>
            </p:cNvSpPr>
            <p:nvPr/>
          </p:nvSpPr>
          <p:spPr bwMode="auto">
            <a:xfrm>
              <a:off x="6677592" y="3383756"/>
              <a:ext cx="10058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29746" tIns="29746" rIns="29746" bIns="29746" anchor="ctr" anchorCtr="1"/>
            <a:lstStyle/>
            <a:p>
              <a:pPr algn="ctr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3200" b="1">
                <a:solidFill>
                  <a:srgbClr val="000000"/>
                </a:solidFill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100" name="Text Box 77"/>
          <p:cNvSpPr txBox="1">
            <a:spLocks noChangeArrowheads="1"/>
          </p:cNvSpPr>
          <p:nvPr/>
        </p:nvSpPr>
        <p:spPr bwMode="auto">
          <a:xfrm>
            <a:off x="7613424" y="2707148"/>
            <a:ext cx="307975" cy="169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32720" tIns="32720" rIns="32720" bIns="32720" anchor="ctr" anchorCtr="1"/>
          <a:lstStyle/>
          <a:p>
            <a:pPr algn="ctr" defTabSz="839788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PBX</a:t>
            </a:r>
          </a:p>
        </p:txBody>
      </p:sp>
      <p:pic>
        <p:nvPicPr>
          <p:cNvPr id="101" name="Picture 79" descr="rad18"/>
          <p:cNvPicPr preferRelativeResize="0"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3549" y="2921460"/>
            <a:ext cx="871537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" name="Picture 80" descr="pbx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05486" y="2846848"/>
            <a:ext cx="32385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" name="Picture 91" descr="rad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53730" y="4432760"/>
            <a:ext cx="51752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" name="Picture 27" descr="mode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27424" y="4445460"/>
            <a:ext cx="468312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" name="Text Box 70"/>
          <p:cNvSpPr txBox="1">
            <a:spLocks noChangeArrowheads="1"/>
          </p:cNvSpPr>
          <p:nvPr/>
        </p:nvSpPr>
        <p:spPr bwMode="auto">
          <a:xfrm>
            <a:off x="5198837" y="4307348"/>
            <a:ext cx="735012" cy="169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32720" tIns="32720" rIns="32720" bIns="32720" anchor="ctr" anchorCtr="1"/>
          <a:lstStyle/>
          <a:p>
            <a:pPr algn="ctr" defTabSz="839788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ONT</a:t>
            </a:r>
          </a:p>
        </p:txBody>
      </p:sp>
      <p:sp>
        <p:nvSpPr>
          <p:cNvPr id="119" name="Text Box 70"/>
          <p:cNvSpPr txBox="1">
            <a:spLocks noChangeArrowheads="1"/>
          </p:cNvSpPr>
          <p:nvPr/>
        </p:nvSpPr>
        <p:spPr bwMode="auto">
          <a:xfrm>
            <a:off x="5868535" y="4431173"/>
            <a:ext cx="256040" cy="171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32720" tIns="32720" rIns="32720" bIns="32720" anchor="ctr" anchorCtr="1"/>
          <a:lstStyle/>
          <a:p>
            <a:pPr algn="ctr" defTabSz="839788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FE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2946" name="Rectangle 1026"/>
          <p:cNvSpPr>
            <a:spLocks noGrp="1" noChangeArrowheads="1"/>
          </p:cNvSpPr>
          <p:nvPr>
            <p:ph type="title"/>
          </p:nvPr>
        </p:nvSpPr>
        <p:spPr/>
        <p:txBody>
          <a:bodyPr lIns="83119" tIns="41559" rIns="83119" bIns="41559"/>
          <a:lstStyle/>
          <a:p>
            <a:r>
              <a:rPr lang="en-US" dirty="0" smtClean="0"/>
              <a:t>TDM PW – Main Challenges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19578" y="1464097"/>
            <a:ext cx="7124700" cy="2665943"/>
          </a:xfrm>
        </p:spPr>
        <p:txBody>
          <a:bodyPr lIns="83119" tIns="41559" rIns="83119" bIns="41559"/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Throughput and Delay</a:t>
            </a:r>
          </a:p>
          <a:p>
            <a:pPr lvl="1"/>
            <a:r>
              <a:rPr lang="en-US" dirty="0" smtClean="0"/>
              <a:t>Controlling the PW bandwidth utilization and delay</a:t>
            </a:r>
            <a:endParaRPr lang="en-US" b="1" dirty="0" smtClean="0">
              <a:solidFill>
                <a:srgbClr val="0000FF"/>
              </a:solidFill>
            </a:endParaRPr>
          </a:p>
          <a:p>
            <a:endParaRPr lang="en-US" sz="2400" b="1" dirty="0" smtClean="0">
              <a:solidFill>
                <a:srgbClr val="0000FF"/>
              </a:solidFill>
            </a:endParaRPr>
          </a:p>
          <a:p>
            <a:r>
              <a:rPr lang="en-US" sz="2400" b="1" dirty="0" smtClean="0">
                <a:solidFill>
                  <a:srgbClr val="0000FF"/>
                </a:solidFill>
              </a:rPr>
              <a:t>Fault Propagation</a:t>
            </a:r>
          </a:p>
          <a:p>
            <a:pPr lvl="1"/>
            <a:r>
              <a:rPr lang="en-US" dirty="0" smtClean="0"/>
              <a:t>Forwarding alarms between the native TDM network and the PSN</a:t>
            </a:r>
            <a:endParaRPr lang="en-US" b="1" dirty="0" smtClean="0">
              <a:solidFill>
                <a:srgbClr val="0000FF"/>
              </a:solidFill>
            </a:endParaRPr>
          </a:p>
          <a:p>
            <a:endParaRPr lang="en-US" sz="2400" b="1" dirty="0" smtClean="0">
              <a:solidFill>
                <a:srgbClr val="0000FF"/>
              </a:solidFill>
            </a:endParaRPr>
          </a:p>
          <a:p>
            <a:r>
              <a:rPr lang="en-US" sz="2400" b="1" dirty="0" smtClean="0">
                <a:solidFill>
                  <a:srgbClr val="0000FF"/>
                </a:solidFill>
              </a:rPr>
              <a:t>Synchronization and Clock Distribution</a:t>
            </a:r>
          </a:p>
          <a:p>
            <a:pPr lvl="1"/>
            <a:r>
              <a:rPr lang="en-US" dirty="0" smtClean="0"/>
              <a:t>Enabling recovery of the TDM clock across packet networks</a:t>
            </a:r>
            <a:endParaRPr lang="en-US" b="1" dirty="0" smtClean="0">
              <a:solidFill>
                <a:srgbClr val="0000FF"/>
              </a:solidFill>
            </a:endParaRPr>
          </a:p>
          <a:p>
            <a:endParaRPr lang="en-US" sz="2400" b="1" dirty="0" smtClean="0">
              <a:solidFill>
                <a:srgbClr val="0000FF"/>
              </a:solidFill>
            </a:endParaRPr>
          </a:p>
          <a:p>
            <a:r>
              <a:rPr lang="en-US" sz="2400" b="1" dirty="0" smtClean="0">
                <a:solidFill>
                  <a:srgbClr val="0000FF"/>
                </a:solidFill>
              </a:rPr>
              <a:t>PSN Quality of Service</a:t>
            </a:r>
          </a:p>
          <a:p>
            <a:pPr lvl="1"/>
            <a:r>
              <a:rPr lang="en-US" dirty="0" smtClean="0"/>
              <a:t>Maintaining </a:t>
            </a:r>
            <a:r>
              <a:rPr lang="en-US" dirty="0" err="1" smtClean="0"/>
              <a:t>QoS</a:t>
            </a:r>
            <a:r>
              <a:rPr lang="en-US" dirty="0" smtClean="0"/>
              <a:t> for TDM services over the PSN</a:t>
            </a:r>
          </a:p>
        </p:txBody>
      </p:sp>
      <p:pic>
        <p:nvPicPr>
          <p:cNvPr id="7" name="Picture 2" descr="D:\Users\ido_m\AppData\Local\Microsoft\Windows\Temporary Internet Files\Content.IE5\UDQM02DR\MC90043466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1151" y="5568462"/>
            <a:ext cx="412810" cy="379900"/>
          </a:xfrm>
          <a:prstGeom prst="rect">
            <a:avLst/>
          </a:prstGeom>
          <a:noFill/>
        </p:spPr>
      </p:pic>
      <p:pic>
        <p:nvPicPr>
          <p:cNvPr id="8" name="Picture 2" descr="D:\Users\ido_m\AppData\Local\Microsoft\Windows\Temporary Internet Files\Content.IE5\UDQM02DR\MC90043466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5798" y="4302369"/>
            <a:ext cx="412810" cy="379900"/>
          </a:xfrm>
          <a:prstGeom prst="rect">
            <a:avLst/>
          </a:prstGeom>
          <a:noFill/>
        </p:spPr>
      </p:pic>
      <p:pic>
        <p:nvPicPr>
          <p:cNvPr id="9" name="Picture 2" descr="D:\Users\ido_m\AppData\Local\Microsoft\Windows\Temporary Internet Files\Content.IE5\UDQM02DR\MC90043466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7059" y="2754923"/>
            <a:ext cx="412810" cy="379900"/>
          </a:xfrm>
          <a:prstGeom prst="rect">
            <a:avLst/>
          </a:prstGeom>
          <a:noFill/>
        </p:spPr>
      </p:pic>
      <p:pic>
        <p:nvPicPr>
          <p:cNvPr id="10" name="Picture 2" descr="D:\Users\ido_m\AppData\Local\Microsoft\Windows\Temporary Internet Files\Content.IE5\UDQM02DR\MC90043466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9767" y="1500554"/>
            <a:ext cx="412810" cy="3799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 lIns="83119" tIns="41559" rIns="83119" bIns="41559"/>
          <a:lstStyle/>
          <a:p>
            <a:r>
              <a:rPr lang="en-US" dirty="0" smtClean="0"/>
              <a:t>Market Trends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36664" y="1403650"/>
            <a:ext cx="8621591" cy="3909762"/>
          </a:xfrm>
        </p:spPr>
        <p:txBody>
          <a:bodyPr lIns="83119" tIns="41559" rIns="83119" bIns="41559"/>
          <a:lstStyle/>
          <a:p>
            <a:pPr>
              <a:spcBef>
                <a:spcPts val="1091"/>
              </a:spcBef>
            </a:pPr>
            <a:r>
              <a:rPr lang="en-US" dirty="0" smtClean="0"/>
              <a:t>Growing availability of PSN with </a:t>
            </a:r>
            <a:r>
              <a:rPr lang="en-US" dirty="0" err="1" smtClean="0"/>
              <a:t>QoS</a:t>
            </a:r>
            <a:r>
              <a:rPr lang="en-US" dirty="0" smtClean="0"/>
              <a:t> and traffic engineering in the WAN</a:t>
            </a:r>
          </a:p>
          <a:p>
            <a:pPr>
              <a:spcBef>
                <a:spcPts val="1091"/>
              </a:spcBef>
            </a:pPr>
            <a:r>
              <a:rPr lang="en-US" dirty="0" smtClean="0"/>
              <a:t>Increase in fiber deployment to the business</a:t>
            </a:r>
          </a:p>
          <a:p>
            <a:pPr>
              <a:spcBef>
                <a:spcPts val="1091"/>
              </a:spcBef>
            </a:pPr>
            <a:r>
              <a:rPr lang="en-US" dirty="0" smtClean="0"/>
              <a:t>TDM PWE standards well established (not an emerging technology anymore)</a:t>
            </a:r>
          </a:p>
          <a:p>
            <a:pPr>
              <a:spcBef>
                <a:spcPts val="1091"/>
              </a:spcBef>
            </a:pPr>
            <a:r>
              <a:rPr lang="en-US" dirty="0" smtClean="0"/>
              <a:t>Carriers pressed to reduce </a:t>
            </a:r>
            <a:r>
              <a:rPr lang="en-US" dirty="0" err="1" smtClean="0"/>
              <a:t>OpEx</a:t>
            </a:r>
            <a:r>
              <a:rPr lang="en-US" dirty="0" smtClean="0"/>
              <a:t> of legacy leased line service:</a:t>
            </a:r>
          </a:p>
          <a:p>
            <a:pPr lvl="1">
              <a:spcBef>
                <a:spcPts val="1091"/>
              </a:spcBef>
            </a:pPr>
            <a:r>
              <a:rPr lang="en-US" dirty="0" smtClean="0"/>
              <a:t>Use TDM PWE to migrate LL to packet infrastructure</a:t>
            </a:r>
          </a:p>
          <a:p>
            <a:pPr lvl="1">
              <a:spcBef>
                <a:spcPts val="1091"/>
              </a:spcBef>
            </a:pPr>
            <a:r>
              <a:rPr lang="en-US" dirty="0" smtClean="0"/>
              <a:t>Or terminate the legacy LL service (in this case end-customers may adopt TDM PWE in order to preserve legacy PBXs)</a:t>
            </a:r>
          </a:p>
          <a:p>
            <a:pPr>
              <a:spcBef>
                <a:spcPts val="1091"/>
              </a:spcBef>
            </a:pPr>
            <a:r>
              <a:rPr lang="en-US" dirty="0" smtClean="0"/>
              <a:t>3G driving mobile transport network to packet, making TDM PWE natural choice for 2G/3G co-location</a:t>
            </a:r>
          </a:p>
          <a:p>
            <a:pPr>
              <a:spcBef>
                <a:spcPts val="1091"/>
              </a:spcBef>
            </a:pPr>
            <a:r>
              <a:rPr lang="en-US" dirty="0" smtClean="0"/>
              <a:t>RAD market leader with best of breed TDM PW gateways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-2010">
  <a:themeElements>
    <a:clrScheme name="Default Design 1">
      <a:dk1>
        <a:srgbClr val="000000"/>
      </a:dk1>
      <a:lt1>
        <a:srgbClr val="FFFFFF"/>
      </a:lt1>
      <a:dk2>
        <a:srgbClr val="C00000"/>
      </a:dk2>
      <a:lt2>
        <a:srgbClr val="969696"/>
      </a:lt2>
      <a:accent1>
        <a:srgbClr val="C00000"/>
      </a:accent1>
      <a:accent2>
        <a:srgbClr val="0098A1"/>
      </a:accent2>
      <a:accent3>
        <a:srgbClr val="FFFFFF"/>
      </a:accent3>
      <a:accent4>
        <a:srgbClr val="000000"/>
      </a:accent4>
      <a:accent5>
        <a:srgbClr val="DCAAAA"/>
      </a:accent5>
      <a:accent6>
        <a:srgbClr val="008991"/>
      </a:accent6>
      <a:hlink>
        <a:srgbClr val="F29400"/>
      </a:hlink>
      <a:folHlink>
        <a:srgbClr val="0098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ctr">
          <a:lnSpc>
            <a:spcPct val="85000"/>
          </a:lnSpc>
          <a:defRPr sz="1100" b="1" dirty="0" err="1" smtClean="0">
            <a:latin typeface="+mn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C00000"/>
        </a:dk2>
        <a:lt2>
          <a:srgbClr val="969696"/>
        </a:lt2>
        <a:accent1>
          <a:srgbClr val="C00000"/>
        </a:accent1>
        <a:accent2>
          <a:srgbClr val="0098A1"/>
        </a:accent2>
        <a:accent3>
          <a:srgbClr val="FFFFFF"/>
        </a:accent3>
        <a:accent4>
          <a:srgbClr val="000000"/>
        </a:accent4>
        <a:accent5>
          <a:srgbClr val="DCAAAA"/>
        </a:accent5>
        <a:accent6>
          <a:srgbClr val="008991"/>
        </a:accent6>
        <a:hlink>
          <a:srgbClr val="F29400"/>
        </a:hlink>
        <a:folHlink>
          <a:srgbClr val="0098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8_RADtemplate-20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2940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ctr">
          <a:lnSpc>
            <a:spcPct val="85000"/>
          </a:lnSpc>
          <a:defRPr sz="1100" b="1" dirty="0" err="1" smtClean="0">
            <a:latin typeface="+mn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C00000"/>
        </a:dk2>
        <a:lt2>
          <a:srgbClr val="969696"/>
        </a:lt2>
        <a:accent1>
          <a:srgbClr val="C00000"/>
        </a:accent1>
        <a:accent2>
          <a:srgbClr val="0098A1"/>
        </a:accent2>
        <a:accent3>
          <a:srgbClr val="FFFFFF"/>
        </a:accent3>
        <a:accent4>
          <a:srgbClr val="000000"/>
        </a:accent4>
        <a:accent5>
          <a:srgbClr val="DCAAAA"/>
        </a:accent5>
        <a:accent6>
          <a:srgbClr val="008991"/>
        </a:accent6>
        <a:hlink>
          <a:srgbClr val="F29400"/>
        </a:hlink>
        <a:folHlink>
          <a:srgbClr val="0098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RADtemplate-20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2940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ctr">
          <a:lnSpc>
            <a:spcPct val="85000"/>
          </a:lnSpc>
          <a:defRPr sz="1100" b="1" dirty="0" err="1" smtClean="0">
            <a:latin typeface="+mn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C00000"/>
        </a:dk2>
        <a:lt2>
          <a:srgbClr val="969696"/>
        </a:lt2>
        <a:accent1>
          <a:srgbClr val="C00000"/>
        </a:accent1>
        <a:accent2>
          <a:srgbClr val="0098A1"/>
        </a:accent2>
        <a:accent3>
          <a:srgbClr val="FFFFFF"/>
        </a:accent3>
        <a:accent4>
          <a:srgbClr val="000000"/>
        </a:accent4>
        <a:accent5>
          <a:srgbClr val="DCAAAA"/>
        </a:accent5>
        <a:accent6>
          <a:srgbClr val="008991"/>
        </a:accent6>
        <a:hlink>
          <a:srgbClr val="F29400"/>
        </a:hlink>
        <a:folHlink>
          <a:srgbClr val="0098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RADtemplate-20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2940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ctr">
          <a:lnSpc>
            <a:spcPct val="85000"/>
          </a:lnSpc>
          <a:defRPr sz="1100" b="1" dirty="0" err="1" smtClean="0">
            <a:latin typeface="+mn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C00000"/>
        </a:dk2>
        <a:lt2>
          <a:srgbClr val="969696"/>
        </a:lt2>
        <a:accent1>
          <a:srgbClr val="C00000"/>
        </a:accent1>
        <a:accent2>
          <a:srgbClr val="0098A1"/>
        </a:accent2>
        <a:accent3>
          <a:srgbClr val="FFFFFF"/>
        </a:accent3>
        <a:accent4>
          <a:srgbClr val="000000"/>
        </a:accent4>
        <a:accent5>
          <a:srgbClr val="DCAAAA"/>
        </a:accent5>
        <a:accent6>
          <a:srgbClr val="008991"/>
        </a:accent6>
        <a:hlink>
          <a:srgbClr val="F29400"/>
        </a:hlink>
        <a:folHlink>
          <a:srgbClr val="0098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RADtemplate-20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2940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ctr">
          <a:lnSpc>
            <a:spcPct val="85000"/>
          </a:lnSpc>
          <a:defRPr sz="1100" b="1" dirty="0" err="1" smtClean="0">
            <a:latin typeface="+mn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C00000"/>
        </a:dk2>
        <a:lt2>
          <a:srgbClr val="969696"/>
        </a:lt2>
        <a:accent1>
          <a:srgbClr val="C00000"/>
        </a:accent1>
        <a:accent2>
          <a:srgbClr val="0098A1"/>
        </a:accent2>
        <a:accent3>
          <a:srgbClr val="FFFFFF"/>
        </a:accent3>
        <a:accent4>
          <a:srgbClr val="000000"/>
        </a:accent4>
        <a:accent5>
          <a:srgbClr val="DCAAAA"/>
        </a:accent5>
        <a:accent6>
          <a:srgbClr val="008991"/>
        </a:accent6>
        <a:hlink>
          <a:srgbClr val="F29400"/>
        </a:hlink>
        <a:folHlink>
          <a:srgbClr val="0098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_master-2010">
  <a:themeElements>
    <a:clrScheme name="Default Design 1">
      <a:dk1>
        <a:srgbClr val="000000"/>
      </a:dk1>
      <a:lt1>
        <a:srgbClr val="FFFFFF"/>
      </a:lt1>
      <a:dk2>
        <a:srgbClr val="C00000"/>
      </a:dk2>
      <a:lt2>
        <a:srgbClr val="969696"/>
      </a:lt2>
      <a:accent1>
        <a:srgbClr val="C00000"/>
      </a:accent1>
      <a:accent2>
        <a:srgbClr val="0098A1"/>
      </a:accent2>
      <a:accent3>
        <a:srgbClr val="FFFFFF"/>
      </a:accent3>
      <a:accent4>
        <a:srgbClr val="000000"/>
      </a:accent4>
      <a:accent5>
        <a:srgbClr val="DCAAAA"/>
      </a:accent5>
      <a:accent6>
        <a:srgbClr val="008991"/>
      </a:accent6>
      <a:hlink>
        <a:srgbClr val="F29400"/>
      </a:hlink>
      <a:folHlink>
        <a:srgbClr val="0098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ctr">
          <a:lnSpc>
            <a:spcPct val="85000"/>
          </a:lnSpc>
          <a:defRPr sz="1100" b="1" dirty="0" err="1" smtClean="0">
            <a:latin typeface="+mn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C00000"/>
        </a:dk2>
        <a:lt2>
          <a:srgbClr val="969696"/>
        </a:lt2>
        <a:accent1>
          <a:srgbClr val="C00000"/>
        </a:accent1>
        <a:accent2>
          <a:srgbClr val="0098A1"/>
        </a:accent2>
        <a:accent3>
          <a:srgbClr val="FFFFFF"/>
        </a:accent3>
        <a:accent4>
          <a:srgbClr val="000000"/>
        </a:accent4>
        <a:accent5>
          <a:srgbClr val="DCAAAA"/>
        </a:accent5>
        <a:accent6>
          <a:srgbClr val="008991"/>
        </a:accent6>
        <a:hlink>
          <a:srgbClr val="F29400"/>
        </a:hlink>
        <a:folHlink>
          <a:srgbClr val="0098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2_RADtemplate-20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2940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ctr">
          <a:lnSpc>
            <a:spcPct val="85000"/>
          </a:lnSpc>
          <a:defRPr sz="1100" b="1" dirty="0" err="1" smtClean="0">
            <a:latin typeface="+mn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C00000"/>
        </a:dk2>
        <a:lt2>
          <a:srgbClr val="969696"/>
        </a:lt2>
        <a:accent1>
          <a:srgbClr val="C00000"/>
        </a:accent1>
        <a:accent2>
          <a:srgbClr val="0098A1"/>
        </a:accent2>
        <a:accent3>
          <a:srgbClr val="FFFFFF"/>
        </a:accent3>
        <a:accent4>
          <a:srgbClr val="000000"/>
        </a:accent4>
        <a:accent5>
          <a:srgbClr val="DCAAAA"/>
        </a:accent5>
        <a:accent6>
          <a:srgbClr val="008991"/>
        </a:accent6>
        <a:hlink>
          <a:srgbClr val="F29400"/>
        </a:hlink>
        <a:folHlink>
          <a:srgbClr val="0098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3_RADtemplate-20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2940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ctr">
          <a:lnSpc>
            <a:spcPct val="85000"/>
          </a:lnSpc>
          <a:defRPr sz="1100" b="1" dirty="0" err="1" smtClean="0">
            <a:latin typeface="+mn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C00000"/>
        </a:dk2>
        <a:lt2>
          <a:srgbClr val="969696"/>
        </a:lt2>
        <a:accent1>
          <a:srgbClr val="C00000"/>
        </a:accent1>
        <a:accent2>
          <a:srgbClr val="0098A1"/>
        </a:accent2>
        <a:accent3>
          <a:srgbClr val="FFFFFF"/>
        </a:accent3>
        <a:accent4>
          <a:srgbClr val="000000"/>
        </a:accent4>
        <a:accent5>
          <a:srgbClr val="DCAAAA"/>
        </a:accent5>
        <a:accent6>
          <a:srgbClr val="008991"/>
        </a:accent6>
        <a:hlink>
          <a:srgbClr val="F29400"/>
        </a:hlink>
        <a:folHlink>
          <a:srgbClr val="0098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ADtemplate-20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2940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ctr">
          <a:lnSpc>
            <a:spcPct val="85000"/>
          </a:lnSpc>
          <a:defRPr sz="1100" b="1" dirty="0" err="1" smtClean="0">
            <a:latin typeface="+mn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C00000"/>
        </a:dk2>
        <a:lt2>
          <a:srgbClr val="969696"/>
        </a:lt2>
        <a:accent1>
          <a:srgbClr val="C00000"/>
        </a:accent1>
        <a:accent2>
          <a:srgbClr val="0098A1"/>
        </a:accent2>
        <a:accent3>
          <a:srgbClr val="FFFFFF"/>
        </a:accent3>
        <a:accent4>
          <a:srgbClr val="000000"/>
        </a:accent4>
        <a:accent5>
          <a:srgbClr val="DCAAAA"/>
        </a:accent5>
        <a:accent6>
          <a:srgbClr val="008991"/>
        </a:accent6>
        <a:hlink>
          <a:srgbClr val="F29400"/>
        </a:hlink>
        <a:folHlink>
          <a:srgbClr val="0098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RADtemplate-20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2940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ctr">
          <a:lnSpc>
            <a:spcPct val="85000"/>
          </a:lnSpc>
          <a:defRPr sz="1100" b="1" dirty="0" err="1" smtClean="0">
            <a:latin typeface="+mn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C00000"/>
        </a:dk2>
        <a:lt2>
          <a:srgbClr val="969696"/>
        </a:lt2>
        <a:accent1>
          <a:srgbClr val="C00000"/>
        </a:accent1>
        <a:accent2>
          <a:srgbClr val="0098A1"/>
        </a:accent2>
        <a:accent3>
          <a:srgbClr val="FFFFFF"/>
        </a:accent3>
        <a:accent4>
          <a:srgbClr val="000000"/>
        </a:accent4>
        <a:accent5>
          <a:srgbClr val="DCAAAA"/>
        </a:accent5>
        <a:accent6>
          <a:srgbClr val="008991"/>
        </a:accent6>
        <a:hlink>
          <a:srgbClr val="F29400"/>
        </a:hlink>
        <a:folHlink>
          <a:srgbClr val="0098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RADtemplate-20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2940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ctr">
          <a:lnSpc>
            <a:spcPct val="85000"/>
          </a:lnSpc>
          <a:defRPr sz="1100" b="1" dirty="0" err="1" smtClean="0">
            <a:latin typeface="+mn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C00000"/>
        </a:dk2>
        <a:lt2>
          <a:srgbClr val="969696"/>
        </a:lt2>
        <a:accent1>
          <a:srgbClr val="C00000"/>
        </a:accent1>
        <a:accent2>
          <a:srgbClr val="0098A1"/>
        </a:accent2>
        <a:accent3>
          <a:srgbClr val="FFFFFF"/>
        </a:accent3>
        <a:accent4>
          <a:srgbClr val="000000"/>
        </a:accent4>
        <a:accent5>
          <a:srgbClr val="DCAAAA"/>
        </a:accent5>
        <a:accent6>
          <a:srgbClr val="008991"/>
        </a:accent6>
        <a:hlink>
          <a:srgbClr val="F29400"/>
        </a:hlink>
        <a:folHlink>
          <a:srgbClr val="0098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RADtemplate-20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2940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ctr">
          <a:lnSpc>
            <a:spcPct val="85000"/>
          </a:lnSpc>
          <a:defRPr sz="1100" b="1" dirty="0" err="1" smtClean="0">
            <a:latin typeface="+mn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C00000"/>
        </a:dk2>
        <a:lt2>
          <a:srgbClr val="969696"/>
        </a:lt2>
        <a:accent1>
          <a:srgbClr val="C00000"/>
        </a:accent1>
        <a:accent2>
          <a:srgbClr val="0098A1"/>
        </a:accent2>
        <a:accent3>
          <a:srgbClr val="FFFFFF"/>
        </a:accent3>
        <a:accent4>
          <a:srgbClr val="000000"/>
        </a:accent4>
        <a:accent5>
          <a:srgbClr val="DCAAAA"/>
        </a:accent5>
        <a:accent6>
          <a:srgbClr val="008991"/>
        </a:accent6>
        <a:hlink>
          <a:srgbClr val="F29400"/>
        </a:hlink>
        <a:folHlink>
          <a:srgbClr val="0098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RADtemplate-20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2940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ctr">
          <a:lnSpc>
            <a:spcPct val="85000"/>
          </a:lnSpc>
          <a:defRPr sz="1100" b="1" dirty="0" err="1" smtClean="0">
            <a:latin typeface="+mn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C00000"/>
        </a:dk2>
        <a:lt2>
          <a:srgbClr val="969696"/>
        </a:lt2>
        <a:accent1>
          <a:srgbClr val="C00000"/>
        </a:accent1>
        <a:accent2>
          <a:srgbClr val="0098A1"/>
        </a:accent2>
        <a:accent3>
          <a:srgbClr val="FFFFFF"/>
        </a:accent3>
        <a:accent4>
          <a:srgbClr val="000000"/>
        </a:accent4>
        <a:accent5>
          <a:srgbClr val="DCAAAA"/>
        </a:accent5>
        <a:accent6>
          <a:srgbClr val="008991"/>
        </a:accent6>
        <a:hlink>
          <a:srgbClr val="F29400"/>
        </a:hlink>
        <a:folHlink>
          <a:srgbClr val="0098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RADtemplate-20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2940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ctr">
          <a:lnSpc>
            <a:spcPct val="85000"/>
          </a:lnSpc>
          <a:defRPr sz="1100" b="1" dirty="0" err="1" smtClean="0">
            <a:latin typeface="+mn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C00000"/>
        </a:dk2>
        <a:lt2>
          <a:srgbClr val="969696"/>
        </a:lt2>
        <a:accent1>
          <a:srgbClr val="C00000"/>
        </a:accent1>
        <a:accent2>
          <a:srgbClr val="0098A1"/>
        </a:accent2>
        <a:accent3>
          <a:srgbClr val="FFFFFF"/>
        </a:accent3>
        <a:accent4>
          <a:srgbClr val="000000"/>
        </a:accent4>
        <a:accent5>
          <a:srgbClr val="DCAAAA"/>
        </a:accent5>
        <a:accent6>
          <a:srgbClr val="008991"/>
        </a:accent6>
        <a:hlink>
          <a:srgbClr val="F29400"/>
        </a:hlink>
        <a:folHlink>
          <a:srgbClr val="0098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RADtemplate-20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2940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ctr">
          <a:lnSpc>
            <a:spcPct val="85000"/>
          </a:lnSpc>
          <a:defRPr sz="1100" b="1" dirty="0" err="1" smtClean="0">
            <a:latin typeface="+mn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C00000"/>
        </a:dk2>
        <a:lt2>
          <a:srgbClr val="969696"/>
        </a:lt2>
        <a:accent1>
          <a:srgbClr val="C00000"/>
        </a:accent1>
        <a:accent2>
          <a:srgbClr val="0098A1"/>
        </a:accent2>
        <a:accent3>
          <a:srgbClr val="FFFFFF"/>
        </a:accent3>
        <a:accent4>
          <a:srgbClr val="000000"/>
        </a:accent4>
        <a:accent5>
          <a:srgbClr val="DCAAAA"/>
        </a:accent5>
        <a:accent6>
          <a:srgbClr val="008991"/>
        </a:accent6>
        <a:hlink>
          <a:srgbClr val="F29400"/>
        </a:hlink>
        <a:folHlink>
          <a:srgbClr val="0098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RADtemplate-20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2940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ctr">
          <a:lnSpc>
            <a:spcPct val="85000"/>
          </a:lnSpc>
          <a:defRPr sz="1100" b="1" dirty="0" err="1" smtClean="0">
            <a:latin typeface="+mn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C00000"/>
        </a:dk2>
        <a:lt2>
          <a:srgbClr val="969696"/>
        </a:lt2>
        <a:accent1>
          <a:srgbClr val="C00000"/>
        </a:accent1>
        <a:accent2>
          <a:srgbClr val="0098A1"/>
        </a:accent2>
        <a:accent3>
          <a:srgbClr val="FFFFFF"/>
        </a:accent3>
        <a:accent4>
          <a:srgbClr val="000000"/>
        </a:accent4>
        <a:accent5>
          <a:srgbClr val="DCAAAA"/>
        </a:accent5>
        <a:accent6>
          <a:srgbClr val="008991"/>
        </a:accent6>
        <a:hlink>
          <a:srgbClr val="F29400"/>
        </a:hlink>
        <a:folHlink>
          <a:srgbClr val="0098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master-2010</Template>
  <TotalTime>16831</TotalTime>
  <Words>5737</Words>
  <Application>Microsoft Office PowerPoint</Application>
  <PresentationFormat>Экран (4:3)</PresentationFormat>
  <Paragraphs>1551</Paragraphs>
  <Slides>71</Slides>
  <Notes>44</Notes>
  <HiddenSlides>0</HiddenSlides>
  <MMClips>0</MMClips>
  <ScaleCrop>false</ScaleCrop>
  <HeadingPairs>
    <vt:vector size="6" baseType="variant">
      <vt:variant>
        <vt:lpstr>Тема</vt:lpstr>
      </vt:variant>
      <vt:variant>
        <vt:i4>16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71</vt:i4>
      </vt:variant>
    </vt:vector>
  </HeadingPairs>
  <TitlesOfParts>
    <vt:vector size="90" baseType="lpstr">
      <vt:lpstr>master-2010</vt:lpstr>
      <vt:lpstr>RADtemplate-2011</vt:lpstr>
      <vt:lpstr>1_RADtemplate-2011</vt:lpstr>
      <vt:lpstr>2_RADtemplate-2011</vt:lpstr>
      <vt:lpstr>3_RADtemplate-2011</vt:lpstr>
      <vt:lpstr>4_RADtemplate-2011</vt:lpstr>
      <vt:lpstr>5_RADtemplate-2011</vt:lpstr>
      <vt:lpstr>6_RADtemplate-2011</vt:lpstr>
      <vt:lpstr>7_RADtemplate-2011</vt:lpstr>
      <vt:lpstr>8_RADtemplate-2011</vt:lpstr>
      <vt:lpstr>9_RADtemplate-2011</vt:lpstr>
      <vt:lpstr>10_RADtemplate-2011</vt:lpstr>
      <vt:lpstr>11_RADtemplate-2011</vt:lpstr>
      <vt:lpstr>1_master-2010</vt:lpstr>
      <vt:lpstr>12_RADtemplate-2011</vt:lpstr>
      <vt:lpstr>13_RADtemplate-2011</vt:lpstr>
      <vt:lpstr>CorelDRAW</vt:lpstr>
      <vt:lpstr>ビットマップ イメージ</vt:lpstr>
      <vt:lpstr>VISIO</vt:lpstr>
      <vt:lpstr>TDM Pseudowire Gateways Product Presentation Updated: 22-Nov-2011</vt:lpstr>
      <vt:lpstr>Outline</vt:lpstr>
      <vt:lpstr>RAD Products Strategy</vt:lpstr>
      <vt:lpstr>What is TDM Pseudowire?</vt:lpstr>
      <vt:lpstr>How Does TDM PW Work?</vt:lpstr>
      <vt:lpstr>TDM Pseudowire – Main Benefits</vt:lpstr>
      <vt:lpstr>TDM PW – Typical Application</vt:lpstr>
      <vt:lpstr>TDM PW – Main Challenges</vt:lpstr>
      <vt:lpstr>Market Trends</vt:lpstr>
      <vt:lpstr>Customer Benefits</vt:lpstr>
      <vt:lpstr>RAD Advantages</vt:lpstr>
      <vt:lpstr>RAD’s TDM PW Product Line</vt:lpstr>
      <vt:lpstr>IPmux/Gmux Solutions Overview Legacy Migration over Packet Networks</vt:lpstr>
      <vt:lpstr>TDM Pseudowire Product Portfolio</vt:lpstr>
      <vt:lpstr>TDM Pseudowire Product Line</vt:lpstr>
      <vt:lpstr>IPmux-24/216 – Product Overview</vt:lpstr>
      <vt:lpstr>Gmux-2000 – Product Overview</vt:lpstr>
      <vt:lpstr>MiTOP Pseudowire SFP </vt:lpstr>
      <vt:lpstr>IPmux-2L, 4L, 4LGE</vt:lpstr>
      <vt:lpstr>IPmux-2L, IPmux-4L (FE) TDM Pseudowire Access Gateway</vt:lpstr>
      <vt:lpstr>IPmux-4LGE TDM Pseudowire Access Gateway (GbE)</vt:lpstr>
      <vt:lpstr>IPmux-4LGE New Features in v2.0</vt:lpstr>
      <vt:lpstr>IPmux-4LGE New Features in v2.0 (cont.)</vt:lpstr>
      <vt:lpstr>IPmux-4LGE Main Features</vt:lpstr>
      <vt:lpstr>IPmux-4LGE Main Features (cont.)</vt:lpstr>
      <vt:lpstr>Feature Comparison IPmux-2L/4L vs. IPmux-24</vt:lpstr>
      <vt:lpstr>IPmux-16L</vt:lpstr>
      <vt:lpstr>IPmux-16L (v1.0B)  TDM Pseudowire Access/Aggregation Gateway</vt:lpstr>
      <vt:lpstr>IPmux-16L (v1.0B) Main Features</vt:lpstr>
      <vt:lpstr>IPmux-16L (v1.0B) Main Features (cont.)</vt:lpstr>
      <vt:lpstr>Feature Comparison IPmux-16L vs. IPmux-216</vt:lpstr>
      <vt:lpstr>IPmux-155L</vt:lpstr>
      <vt:lpstr>IPmux-155L (v2.1)</vt:lpstr>
      <vt:lpstr>IPmux-155L Multi-Service Solution over Fiber in the Last Mile</vt:lpstr>
      <vt:lpstr>IPmux-155L STM-1 Trunking Application</vt:lpstr>
      <vt:lpstr>IPmux-155L Aggregation Switch</vt:lpstr>
      <vt:lpstr>Main Features</vt:lpstr>
      <vt:lpstr>Main Features</vt:lpstr>
      <vt:lpstr>Gmux-2000 vs. IPmux-155L Comparison Table</vt:lpstr>
      <vt:lpstr>IPmux-155L Ordering Information</vt:lpstr>
      <vt:lpstr>IPmux-L Product Family Common Features</vt:lpstr>
      <vt:lpstr>TDM Pseudowire</vt:lpstr>
      <vt:lpstr>Clock Recovery and Timing</vt:lpstr>
      <vt:lpstr>Switching and Bridging</vt:lpstr>
      <vt:lpstr>PWE OAM Connectivity Verification</vt:lpstr>
      <vt:lpstr>TDM PW – TDMoIP OAM*</vt:lpstr>
      <vt:lpstr>Support for HDLC Based Services: HDLCoPSN</vt:lpstr>
      <vt:lpstr>Management</vt:lpstr>
      <vt:lpstr>RADview-EMS Benefits &amp; Features </vt:lpstr>
      <vt:lpstr>Service Management RADview-SC/TDMoIP</vt:lpstr>
      <vt:lpstr>Typical Applications</vt:lpstr>
      <vt:lpstr>Legacy Leased Lines over Any Packet Access Technology</vt:lpstr>
      <vt:lpstr>Private Line/Leased Line  over Packet</vt:lpstr>
      <vt:lpstr>Resilient GbE Ring (G.8032)</vt:lpstr>
      <vt:lpstr>TDM Backhaul/Trunking  over Packet</vt:lpstr>
      <vt:lpstr>Mobile Backhaul over Packet</vt:lpstr>
      <vt:lpstr>Mobile Backhaul RAD Cell Site Gateway Solution</vt:lpstr>
      <vt:lpstr>TDM PW  Success Stories</vt:lpstr>
      <vt:lpstr>StarHub, Singapore – Leased Line over NC PSN Network</vt:lpstr>
      <vt:lpstr>HCMC Telecom Vietnam – Leased Line Services over Dark Fiber</vt:lpstr>
      <vt:lpstr>PSTN Access over packet – QSC, Germany </vt:lpstr>
      <vt:lpstr>North American Cable MSO Mobile Backhaul Application</vt:lpstr>
      <vt:lpstr>Promitel – Cellular Backhauling for TIGO Colombia</vt:lpstr>
      <vt:lpstr>Summary  TDM PW – Value Proposition</vt:lpstr>
      <vt:lpstr>Слайд 65</vt:lpstr>
      <vt:lpstr>Additional  Success Stories</vt:lpstr>
      <vt:lpstr>MPT, Myanmar – E1 Voice Extension over       Wireless Ethernet for Rural Telephone Exchange</vt:lpstr>
      <vt:lpstr>Signaling over IP for  China Telecom CDMA  </vt:lpstr>
      <vt:lpstr>Binh Duong PTT - Leased Line Services over IP Network</vt:lpstr>
      <vt:lpstr>Branch Connectivity for UK Bank – STM-1 Trunking over PSN</vt:lpstr>
      <vt:lpstr>Leased Lines over GPON – Latin America</vt:lpstr>
    </vt:vector>
  </TitlesOfParts>
  <Company>RAD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IRONMANN (AKA SHAMAN)</cp:lastModifiedBy>
  <cp:revision>410</cp:revision>
  <dcterms:created xsi:type="dcterms:W3CDTF">2009-10-07T15:35:55Z</dcterms:created>
  <dcterms:modified xsi:type="dcterms:W3CDTF">2013-10-17T12:08:30Z</dcterms:modified>
</cp:coreProperties>
</file>