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1" r:id="rId1"/>
  </p:sldMasterIdLst>
  <p:notesMasterIdLst>
    <p:notesMasterId r:id="rId55"/>
  </p:notesMasterIdLst>
  <p:handoutMasterIdLst>
    <p:handoutMasterId r:id="rId56"/>
  </p:handoutMasterIdLst>
  <p:sldIdLst>
    <p:sldId id="1072" r:id="rId2"/>
    <p:sldId id="1246" r:id="rId3"/>
    <p:sldId id="1298" r:id="rId4"/>
    <p:sldId id="1299" r:id="rId5"/>
    <p:sldId id="1335" r:id="rId6"/>
    <p:sldId id="1336" r:id="rId7"/>
    <p:sldId id="1303" r:id="rId8"/>
    <p:sldId id="1304" r:id="rId9"/>
    <p:sldId id="1305" r:id="rId10"/>
    <p:sldId id="1307" r:id="rId11"/>
    <p:sldId id="1308" r:id="rId12"/>
    <p:sldId id="1281" r:id="rId13"/>
    <p:sldId id="1209" r:id="rId14"/>
    <p:sldId id="1354" r:id="rId15"/>
    <p:sldId id="1316" r:id="rId16"/>
    <p:sldId id="1317" r:id="rId17"/>
    <p:sldId id="1318" r:id="rId18"/>
    <p:sldId id="1319" r:id="rId19"/>
    <p:sldId id="1313" r:id="rId20"/>
    <p:sldId id="1320" r:id="rId21"/>
    <p:sldId id="1321" r:id="rId22"/>
    <p:sldId id="1322" r:id="rId23"/>
    <p:sldId id="1323" r:id="rId24"/>
    <p:sldId id="1324" r:id="rId25"/>
    <p:sldId id="1314" r:id="rId26"/>
    <p:sldId id="1325" r:id="rId27"/>
    <p:sldId id="1326" r:id="rId28"/>
    <p:sldId id="1327" r:id="rId29"/>
    <p:sldId id="1328" r:id="rId30"/>
    <p:sldId id="1329" r:id="rId31"/>
    <p:sldId id="1330" r:id="rId32"/>
    <p:sldId id="1346" r:id="rId33"/>
    <p:sldId id="1287" r:id="rId34"/>
    <p:sldId id="1288" r:id="rId35"/>
    <p:sldId id="1289" r:id="rId36"/>
    <p:sldId id="1290" r:id="rId37"/>
    <p:sldId id="1291" r:id="rId38"/>
    <p:sldId id="1292" r:id="rId39"/>
    <p:sldId id="1293" r:id="rId40"/>
    <p:sldId id="1294" r:id="rId41"/>
    <p:sldId id="1295" r:id="rId42"/>
    <p:sldId id="1224" r:id="rId43"/>
    <p:sldId id="1331" r:id="rId44"/>
    <p:sldId id="1352" r:id="rId45"/>
    <p:sldId id="1264" r:id="rId46"/>
    <p:sldId id="1334" r:id="rId47"/>
    <p:sldId id="1355" r:id="rId48"/>
    <p:sldId id="1296" r:id="rId49"/>
    <p:sldId id="1279" r:id="rId50"/>
    <p:sldId id="1353" r:id="rId51"/>
    <p:sldId id="1309" r:id="rId52"/>
    <p:sldId id="1310" r:id="rId53"/>
    <p:sldId id="1311" r:id="rId54"/>
  </p:sldIdLst>
  <p:sldSz cx="10058400" cy="7772400"/>
  <p:notesSz cx="6888163" cy="100203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6825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3652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0478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7302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4129" algn="l" defTabSz="913652" rtl="0" eaLnBrk="1" latinLnBrk="0" hangingPunct="1">
      <a:defRPr sz="25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0955" algn="l" defTabSz="913652" rtl="0" eaLnBrk="1" latinLnBrk="0" hangingPunct="1">
      <a:defRPr sz="25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197781" algn="l" defTabSz="913652" rtl="0" eaLnBrk="1" latinLnBrk="0" hangingPunct="1">
      <a:defRPr sz="25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4607" algn="l" defTabSz="913652" rtl="0" eaLnBrk="1" latinLnBrk="0" hangingPunct="1">
      <a:defRPr sz="25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oval Bolotin" initials="SB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E8E7E7"/>
    <a:srgbClr val="663300"/>
    <a:srgbClr val="0066FF"/>
    <a:srgbClr val="FFFFE8"/>
    <a:srgbClr val="339966"/>
    <a:srgbClr val="336699"/>
    <a:srgbClr val="3333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02" autoAdjust="0"/>
    <p:restoredTop sz="93394" autoAdjust="0"/>
  </p:normalViewPr>
  <p:slideViewPr>
    <p:cSldViewPr snapToGrid="0">
      <p:cViewPr varScale="1">
        <p:scale>
          <a:sx n="78" d="100"/>
          <a:sy n="78" d="100"/>
        </p:scale>
        <p:origin x="-1506" y="-102"/>
      </p:cViewPr>
      <p:guideLst>
        <p:guide orient="horz" pos="2448"/>
        <p:guide pos="300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6"/>
    </p:cViewPr>
  </p:sorterViewPr>
  <p:notesViewPr>
    <p:cSldViewPr snapToGrid="0">
      <p:cViewPr varScale="1">
        <p:scale>
          <a:sx n="59" d="100"/>
          <a:sy n="59" d="100"/>
        </p:scale>
        <p:origin x="-1740" y="-84"/>
      </p:cViewPr>
      <p:guideLst>
        <p:guide orient="horz" pos="3156"/>
        <p:guide pos="216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1.xml"/><Relationship Id="rId3" Type="http://schemas.openxmlformats.org/officeDocument/2006/relationships/slide" Target="slides/slide11.xml"/><Relationship Id="rId7" Type="http://schemas.openxmlformats.org/officeDocument/2006/relationships/slide" Target="slides/slide41.xml"/><Relationship Id="rId2" Type="http://schemas.openxmlformats.org/officeDocument/2006/relationships/slide" Target="slides/slide9.xml"/><Relationship Id="rId1" Type="http://schemas.openxmlformats.org/officeDocument/2006/relationships/slide" Target="slides/slide4.xml"/><Relationship Id="rId6" Type="http://schemas.openxmlformats.org/officeDocument/2006/relationships/slide" Target="slides/slide18.xml"/><Relationship Id="rId5" Type="http://schemas.openxmlformats.org/officeDocument/2006/relationships/slide" Target="slides/slide13.xml"/><Relationship Id="rId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95FD1-D607-4F01-A41B-6D81DF1FA0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A4508-2BBA-46A9-B62A-6D1BB1D56B98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en-US" sz="1400" b="1" dirty="0" smtClean="0"/>
            <a:t>Fault management</a:t>
          </a:r>
          <a:endParaRPr lang="en-US" sz="1400" dirty="0"/>
        </a:p>
      </dgm:t>
    </dgm:pt>
    <dgm:pt modelId="{3F7F15F2-61DC-45A2-B14D-C7844105C76F}" type="parTrans" cxnId="{3E3D9EB7-2687-4810-B10F-4D5EF5B93969}">
      <dgm:prSet/>
      <dgm:spPr/>
      <dgm:t>
        <a:bodyPr/>
        <a:lstStyle/>
        <a:p>
          <a:endParaRPr lang="en-US"/>
        </a:p>
      </dgm:t>
    </dgm:pt>
    <dgm:pt modelId="{D4167AB3-06AE-4585-9C03-176CF2581118}" type="sibTrans" cxnId="{3E3D9EB7-2687-4810-B10F-4D5EF5B93969}">
      <dgm:prSet/>
      <dgm:spPr/>
      <dgm:t>
        <a:bodyPr/>
        <a:lstStyle/>
        <a:p>
          <a:endParaRPr lang="en-US"/>
        </a:p>
      </dgm:t>
    </dgm:pt>
    <dgm:pt modelId="{73FCBD22-0AAB-4175-9C7B-AACCA0258EE4}">
      <dgm:prSet custT="1"/>
      <dgm:spPr>
        <a:solidFill>
          <a:schemeClr val="lt1">
            <a:hueOff val="0"/>
            <a:satOff val="0"/>
            <a:lumOff val="0"/>
            <a:alpha val="58000"/>
          </a:schemeClr>
        </a:solidFill>
        <a:ln>
          <a:solidFill>
            <a:srgbClr val="C00000"/>
          </a:solidFill>
        </a:ln>
      </dgm:spPr>
      <dgm:t>
        <a:bodyPr lIns="182880"/>
        <a:lstStyle/>
        <a:p>
          <a:pPr rtl="0"/>
          <a:r>
            <a:rPr lang="en-US" sz="1400" dirty="0" smtClean="0"/>
            <a:t>Detects and isolates faults in network devices, initiates remedial actions and distributes alarm messages to other management entities in the network. </a:t>
          </a:r>
          <a:endParaRPr lang="en-US" sz="1400" dirty="0"/>
        </a:p>
      </dgm:t>
    </dgm:pt>
    <dgm:pt modelId="{10D7F295-6BA2-4F84-B0C3-A2349ECBA5F0}" type="parTrans" cxnId="{8399E214-E8A1-42CC-8A9A-5C3935E494A7}">
      <dgm:prSet/>
      <dgm:spPr/>
      <dgm:t>
        <a:bodyPr/>
        <a:lstStyle/>
        <a:p>
          <a:endParaRPr lang="en-US"/>
        </a:p>
      </dgm:t>
    </dgm:pt>
    <dgm:pt modelId="{6C6D1F6D-0BDF-4710-982E-E49848D48745}" type="sibTrans" cxnId="{8399E214-E8A1-42CC-8A9A-5C3935E494A7}">
      <dgm:prSet/>
      <dgm:spPr/>
      <dgm:t>
        <a:bodyPr/>
        <a:lstStyle/>
        <a:p>
          <a:endParaRPr lang="en-US"/>
        </a:p>
      </dgm:t>
    </dgm:pt>
    <dgm:pt modelId="{B4D184F2-0EDE-4EAA-86C2-003722DEF83F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en-US" sz="1400" b="1" dirty="0" smtClean="0"/>
            <a:t>Configuration management</a:t>
          </a:r>
          <a:endParaRPr lang="en-US" sz="1400" dirty="0"/>
        </a:p>
      </dgm:t>
    </dgm:pt>
    <dgm:pt modelId="{65A1CD94-1A08-4C8F-B9BD-ACBC6705EDD6}" type="parTrans" cxnId="{07C8424B-34F9-41D8-BAF2-DBC73E53FB83}">
      <dgm:prSet/>
      <dgm:spPr/>
      <dgm:t>
        <a:bodyPr/>
        <a:lstStyle/>
        <a:p>
          <a:endParaRPr lang="en-US"/>
        </a:p>
      </dgm:t>
    </dgm:pt>
    <dgm:pt modelId="{D28F44BF-7A0A-4728-BD3B-4C29FD1A5D7D}" type="sibTrans" cxnId="{07C8424B-34F9-41D8-BAF2-DBC73E53FB83}">
      <dgm:prSet/>
      <dgm:spPr/>
      <dgm:t>
        <a:bodyPr/>
        <a:lstStyle/>
        <a:p>
          <a:endParaRPr lang="en-US"/>
        </a:p>
      </dgm:t>
    </dgm:pt>
    <dgm:pt modelId="{1BF2EC3E-CA44-4658-A62F-3B1B07402860}">
      <dgm:prSet custT="1"/>
      <dgm:spPr>
        <a:solidFill>
          <a:schemeClr val="lt1">
            <a:hueOff val="0"/>
            <a:satOff val="0"/>
            <a:lumOff val="0"/>
            <a:alpha val="58000"/>
          </a:schemeClr>
        </a:solidFill>
        <a:ln>
          <a:solidFill>
            <a:srgbClr val="C00000"/>
          </a:solidFill>
        </a:ln>
      </dgm:spPr>
      <dgm:t>
        <a:bodyPr lIns="182880"/>
        <a:lstStyle/>
        <a:p>
          <a:pPr rtl="0"/>
          <a:r>
            <a:rPr lang="en-US" sz="1400" dirty="0" smtClean="0"/>
            <a:t>Enables operators to configure, install and distribute software to all devices across the network. In addition, the system tracks version changes and maintains software configuration history.</a:t>
          </a:r>
          <a:endParaRPr lang="en-US" sz="1400" dirty="0"/>
        </a:p>
      </dgm:t>
    </dgm:pt>
    <dgm:pt modelId="{610A458D-285D-406A-A0D3-D764E8CB07F3}" type="parTrans" cxnId="{B1365D70-3620-4D95-95B9-7EA344ED0279}">
      <dgm:prSet/>
      <dgm:spPr/>
      <dgm:t>
        <a:bodyPr/>
        <a:lstStyle/>
        <a:p>
          <a:endParaRPr lang="en-US"/>
        </a:p>
      </dgm:t>
    </dgm:pt>
    <dgm:pt modelId="{D7A533F8-8D51-4DFF-A1A2-F0EDA225F96F}" type="sibTrans" cxnId="{B1365D70-3620-4D95-95B9-7EA344ED0279}">
      <dgm:prSet/>
      <dgm:spPr/>
      <dgm:t>
        <a:bodyPr/>
        <a:lstStyle/>
        <a:p>
          <a:endParaRPr lang="en-US"/>
        </a:p>
      </dgm:t>
    </dgm:pt>
    <dgm:pt modelId="{F49A2395-108E-42DB-A8F3-15010E5757AF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en-US" sz="1400" b="1" dirty="0" smtClean="0"/>
            <a:t>Accounting management</a:t>
          </a:r>
          <a:endParaRPr lang="en-US" sz="1400" dirty="0"/>
        </a:p>
      </dgm:t>
    </dgm:pt>
    <dgm:pt modelId="{56C7A8F5-2F5C-4185-A8B2-8A335EC39B1E}" type="parTrans" cxnId="{1802EEFE-D497-4E41-B362-ACDF382D3166}">
      <dgm:prSet/>
      <dgm:spPr/>
      <dgm:t>
        <a:bodyPr/>
        <a:lstStyle/>
        <a:p>
          <a:endParaRPr lang="en-US"/>
        </a:p>
      </dgm:t>
    </dgm:pt>
    <dgm:pt modelId="{1F8A0E97-B815-46C3-9366-97BBCBDF567F}" type="sibTrans" cxnId="{1802EEFE-D497-4E41-B362-ACDF382D3166}">
      <dgm:prSet/>
      <dgm:spPr/>
      <dgm:t>
        <a:bodyPr/>
        <a:lstStyle/>
        <a:p>
          <a:endParaRPr lang="en-US"/>
        </a:p>
      </dgm:t>
    </dgm:pt>
    <dgm:pt modelId="{348F4551-4838-4F54-997D-43D9102471EB}">
      <dgm:prSet custT="1"/>
      <dgm:spPr>
        <a:solidFill>
          <a:schemeClr val="lt1">
            <a:hueOff val="0"/>
            <a:satOff val="0"/>
            <a:lumOff val="0"/>
            <a:alpha val="58000"/>
          </a:schemeClr>
        </a:solidFill>
        <a:ln>
          <a:solidFill>
            <a:srgbClr val="C00000"/>
          </a:solidFill>
        </a:ln>
      </dgm:spPr>
      <dgm:t>
        <a:bodyPr lIns="182880"/>
        <a:lstStyle/>
        <a:p>
          <a:pPr rtl="0"/>
          <a:r>
            <a:rPr lang="en-US" sz="1400" dirty="0" smtClean="0"/>
            <a:t>Manages individual and group user accounts and passwords, generating network usage reports to monitor user activities. </a:t>
          </a:r>
          <a:endParaRPr lang="en-US" sz="1400" dirty="0"/>
        </a:p>
      </dgm:t>
    </dgm:pt>
    <dgm:pt modelId="{20EF7AE2-960D-4A59-9E40-46FF7A25E474}" type="parTrans" cxnId="{4F35D0CD-DBD5-4901-9036-F05CB4C80B8E}">
      <dgm:prSet/>
      <dgm:spPr/>
      <dgm:t>
        <a:bodyPr/>
        <a:lstStyle/>
        <a:p>
          <a:endParaRPr lang="en-US"/>
        </a:p>
      </dgm:t>
    </dgm:pt>
    <dgm:pt modelId="{2FAFA2E1-24C1-483A-AC41-C146E42890E4}" type="sibTrans" cxnId="{4F35D0CD-DBD5-4901-9036-F05CB4C80B8E}">
      <dgm:prSet/>
      <dgm:spPr/>
      <dgm:t>
        <a:bodyPr/>
        <a:lstStyle/>
        <a:p>
          <a:endParaRPr lang="en-US"/>
        </a:p>
      </dgm:t>
    </dgm:pt>
    <dgm:pt modelId="{1E723356-4A6F-4753-B966-E10CEF60A634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en-US" sz="1400" b="1" dirty="0" smtClean="0"/>
            <a:t>Performance management</a:t>
          </a:r>
          <a:endParaRPr lang="en-US" sz="1400" dirty="0"/>
        </a:p>
      </dgm:t>
    </dgm:pt>
    <dgm:pt modelId="{FB573D13-D540-4C2A-A2AB-82FE493E91FF}" type="parTrans" cxnId="{FB0664AE-7EC3-4297-951B-641F2CF7E911}">
      <dgm:prSet/>
      <dgm:spPr/>
      <dgm:t>
        <a:bodyPr/>
        <a:lstStyle/>
        <a:p>
          <a:endParaRPr lang="en-US"/>
        </a:p>
      </dgm:t>
    </dgm:pt>
    <dgm:pt modelId="{7E25F896-DF51-4801-A277-115C3FB8C11D}" type="sibTrans" cxnId="{FB0664AE-7EC3-4297-951B-641F2CF7E911}">
      <dgm:prSet/>
      <dgm:spPr/>
      <dgm:t>
        <a:bodyPr/>
        <a:lstStyle/>
        <a:p>
          <a:endParaRPr lang="en-US"/>
        </a:p>
      </dgm:t>
    </dgm:pt>
    <dgm:pt modelId="{B05619A9-336B-475A-8F1E-D75FCB17C11F}">
      <dgm:prSet custT="1"/>
      <dgm:spPr>
        <a:solidFill>
          <a:schemeClr val="lt1">
            <a:hueOff val="0"/>
            <a:satOff val="0"/>
            <a:lumOff val="0"/>
            <a:alpha val="58000"/>
          </a:schemeClr>
        </a:solidFill>
        <a:ln>
          <a:solidFill>
            <a:srgbClr val="C00000"/>
          </a:solidFill>
        </a:ln>
      </dgm:spPr>
      <dgm:t>
        <a:bodyPr lIns="182880"/>
        <a:lstStyle/>
        <a:p>
          <a:pPr rtl="0"/>
          <a:r>
            <a:rPr lang="en-US" sz="1400" dirty="0" smtClean="0"/>
            <a:t>Supports real-time monitoring of </a:t>
          </a:r>
          <a:r>
            <a:rPr lang="en-US" sz="1400" dirty="0" err="1" smtClean="0"/>
            <a:t>QoS</a:t>
          </a:r>
          <a:r>
            <a:rPr lang="en-US" sz="1400" dirty="0" smtClean="0"/>
            <a:t> and </a:t>
          </a:r>
          <a:r>
            <a:rPr lang="en-US" sz="1400" dirty="0" err="1" smtClean="0"/>
            <a:t>CoS</a:t>
          </a:r>
          <a:r>
            <a:rPr lang="en-US" sz="1400" dirty="0" smtClean="0"/>
            <a:t>, producing real-time and periodic statistics. The statistics collector compresses data to minimize bandwidth use for management traffic and exports CSV files to OSS or third-party management systems</a:t>
          </a:r>
          <a:endParaRPr lang="en-US" sz="1400" dirty="0"/>
        </a:p>
      </dgm:t>
    </dgm:pt>
    <dgm:pt modelId="{021B2223-6FD5-4C8D-8352-A1F948BDCF27}" type="parTrans" cxnId="{301B5B0E-AE2B-4BC7-AE0D-364CF6A9B6CE}">
      <dgm:prSet/>
      <dgm:spPr/>
      <dgm:t>
        <a:bodyPr/>
        <a:lstStyle/>
        <a:p>
          <a:endParaRPr lang="en-US"/>
        </a:p>
      </dgm:t>
    </dgm:pt>
    <dgm:pt modelId="{DB67B730-8977-4853-9B36-89C953F8DDDA}" type="sibTrans" cxnId="{301B5B0E-AE2B-4BC7-AE0D-364CF6A9B6CE}">
      <dgm:prSet/>
      <dgm:spPr/>
      <dgm:t>
        <a:bodyPr/>
        <a:lstStyle/>
        <a:p>
          <a:endParaRPr lang="en-US"/>
        </a:p>
      </dgm:t>
    </dgm:pt>
    <dgm:pt modelId="{FBDB1739-9701-4114-8C8C-F298D46F1FD2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en-US" sz="1400" b="1" dirty="0" smtClean="0"/>
            <a:t>Security management</a:t>
          </a:r>
          <a:endParaRPr lang="en-US" sz="1400" dirty="0"/>
        </a:p>
      </dgm:t>
    </dgm:pt>
    <dgm:pt modelId="{9FF3B27B-11DE-43C0-8A9A-083D3EBF0AF4}" type="parTrans" cxnId="{FEC2B83B-E594-4294-ABE3-99D30C26B7AA}">
      <dgm:prSet/>
      <dgm:spPr/>
      <dgm:t>
        <a:bodyPr/>
        <a:lstStyle/>
        <a:p>
          <a:endParaRPr lang="en-US"/>
        </a:p>
      </dgm:t>
    </dgm:pt>
    <dgm:pt modelId="{5C333FF9-57F4-459E-9029-0A847C125C18}" type="sibTrans" cxnId="{FEC2B83B-E594-4294-ABE3-99D30C26B7AA}">
      <dgm:prSet/>
      <dgm:spPr/>
      <dgm:t>
        <a:bodyPr/>
        <a:lstStyle/>
        <a:p>
          <a:endParaRPr lang="en-US"/>
        </a:p>
      </dgm:t>
    </dgm:pt>
    <dgm:pt modelId="{55C72237-D2CD-4227-8FDB-56C27F701641}">
      <dgm:prSet custT="1"/>
      <dgm:spPr>
        <a:solidFill>
          <a:schemeClr val="lt1">
            <a:hueOff val="0"/>
            <a:satOff val="0"/>
            <a:lumOff val="0"/>
            <a:alpha val="58000"/>
          </a:schemeClr>
        </a:solidFill>
        <a:ln>
          <a:solidFill>
            <a:srgbClr val="C00000"/>
          </a:solidFill>
        </a:ln>
      </dgm:spPr>
      <dgm:t>
        <a:bodyPr lIns="182880"/>
        <a:lstStyle/>
        <a:p>
          <a:pPr rtl="0"/>
          <a:r>
            <a:rPr lang="en-US" sz="1400" dirty="0" smtClean="0"/>
            <a:t>Allows network administrators</a:t>
          </a:r>
          <a:r>
            <a:rPr lang="en-US" sz="1400" b="1" dirty="0" smtClean="0"/>
            <a:t> </a:t>
          </a:r>
          <a:r>
            <a:rPr lang="en-US" sz="1400" dirty="0" smtClean="0"/>
            <a:t>to track user activities and control the access to network resources with a choice of security features</a:t>
          </a:r>
          <a:endParaRPr lang="en-US" sz="1400" dirty="0"/>
        </a:p>
      </dgm:t>
    </dgm:pt>
    <dgm:pt modelId="{2EA940E0-683B-4707-AB35-E105D03C4129}" type="parTrans" cxnId="{403379AD-6C38-4EAA-B9DB-0CB36DB1F2E4}">
      <dgm:prSet/>
      <dgm:spPr/>
      <dgm:t>
        <a:bodyPr/>
        <a:lstStyle/>
        <a:p>
          <a:endParaRPr lang="en-US"/>
        </a:p>
      </dgm:t>
    </dgm:pt>
    <dgm:pt modelId="{51340E23-8807-4A38-ACE3-4687BA4576C3}" type="sibTrans" cxnId="{403379AD-6C38-4EAA-B9DB-0CB36DB1F2E4}">
      <dgm:prSet/>
      <dgm:spPr/>
      <dgm:t>
        <a:bodyPr/>
        <a:lstStyle/>
        <a:p>
          <a:endParaRPr lang="en-US"/>
        </a:p>
      </dgm:t>
    </dgm:pt>
    <dgm:pt modelId="{D5F7A4A4-0BBB-4EB4-9FD7-4D1AC6FD661D}" type="pres">
      <dgm:prSet presAssocID="{AF895FD1-D607-4F01-A41B-6D81DF1FA0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69FC08-C945-4A39-BEE0-1911144103FD}" type="pres">
      <dgm:prSet presAssocID="{A7EA4508-2BBA-46A9-B62A-6D1BB1D56B98}" presName="parentLin" presStyleCnt="0"/>
      <dgm:spPr/>
    </dgm:pt>
    <dgm:pt modelId="{F987D876-B643-4A1A-9754-7533AFB9B9E7}" type="pres">
      <dgm:prSet presAssocID="{A7EA4508-2BBA-46A9-B62A-6D1BB1D56B9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6019AB9-A0C4-477A-B1A7-058BC5C27602}" type="pres">
      <dgm:prSet presAssocID="{A7EA4508-2BBA-46A9-B62A-6D1BB1D56B98}" presName="parentText" presStyleLbl="node1" presStyleIdx="0" presStyleCnt="5" custScaleX="64604" custLinFactNeighborX="-49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BB7F3-B6D9-4CDA-A8E7-72C223DEDF35}" type="pres">
      <dgm:prSet presAssocID="{A7EA4508-2BBA-46A9-B62A-6D1BB1D56B98}" presName="negativeSpace" presStyleCnt="0"/>
      <dgm:spPr/>
    </dgm:pt>
    <dgm:pt modelId="{34490E3B-12C7-4A12-B9CC-1CAF3E279575}" type="pres">
      <dgm:prSet presAssocID="{A7EA4508-2BBA-46A9-B62A-6D1BB1D56B98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5267E-2D71-4693-8A10-E2DB4E6AB468}" type="pres">
      <dgm:prSet presAssocID="{D4167AB3-06AE-4585-9C03-176CF2581118}" presName="spaceBetweenRectangles" presStyleCnt="0"/>
      <dgm:spPr/>
    </dgm:pt>
    <dgm:pt modelId="{53110F8E-2F33-41F6-A4C1-6C0E35DACD3A}" type="pres">
      <dgm:prSet presAssocID="{B4D184F2-0EDE-4EAA-86C2-003722DEF83F}" presName="parentLin" presStyleCnt="0"/>
      <dgm:spPr/>
    </dgm:pt>
    <dgm:pt modelId="{82F906E0-074C-4FB0-8FE2-62E3EBDB7FEC}" type="pres">
      <dgm:prSet presAssocID="{B4D184F2-0EDE-4EAA-86C2-003722DEF83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13CC63C-8012-45F5-8722-B0C8A6E2BA8F}" type="pres">
      <dgm:prSet presAssocID="{B4D184F2-0EDE-4EAA-86C2-003722DEF83F}" presName="parentText" presStyleLbl="node1" presStyleIdx="1" presStyleCnt="5" custScaleX="64604" custLinFactNeighborX="-49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B3B85-DF3F-4DD2-83FD-086410882D0E}" type="pres">
      <dgm:prSet presAssocID="{B4D184F2-0EDE-4EAA-86C2-003722DEF83F}" presName="negativeSpace" presStyleCnt="0"/>
      <dgm:spPr/>
    </dgm:pt>
    <dgm:pt modelId="{FD1A97A1-1E1C-4695-9DF7-E4AF9A464B45}" type="pres">
      <dgm:prSet presAssocID="{B4D184F2-0EDE-4EAA-86C2-003722DEF83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37983-2940-4395-B8D0-397C49169E73}" type="pres">
      <dgm:prSet presAssocID="{D28F44BF-7A0A-4728-BD3B-4C29FD1A5D7D}" presName="spaceBetweenRectangles" presStyleCnt="0"/>
      <dgm:spPr/>
    </dgm:pt>
    <dgm:pt modelId="{9F8186F5-67D4-4E29-8A65-DB03C731ED0F}" type="pres">
      <dgm:prSet presAssocID="{F49A2395-108E-42DB-A8F3-15010E5757AF}" presName="parentLin" presStyleCnt="0"/>
      <dgm:spPr/>
    </dgm:pt>
    <dgm:pt modelId="{5B9EF51C-17FE-442F-93B9-F4C0F2129EAA}" type="pres">
      <dgm:prSet presAssocID="{F49A2395-108E-42DB-A8F3-15010E5757AF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5E09961-9EED-46AA-A23A-A156E0D910FF}" type="pres">
      <dgm:prSet presAssocID="{F49A2395-108E-42DB-A8F3-15010E5757AF}" presName="parentText" presStyleLbl="node1" presStyleIdx="2" presStyleCnt="5" custScaleX="64604" custLinFactNeighborX="-49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221D9-F88E-4215-98A6-D749FBEBEB95}" type="pres">
      <dgm:prSet presAssocID="{F49A2395-108E-42DB-A8F3-15010E5757AF}" presName="negativeSpace" presStyleCnt="0"/>
      <dgm:spPr/>
    </dgm:pt>
    <dgm:pt modelId="{65007555-CD40-4D80-ABCC-576E47A57C84}" type="pres">
      <dgm:prSet presAssocID="{F49A2395-108E-42DB-A8F3-15010E5757A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A419E-E3B9-4D65-AAA0-434B6F7E62BF}" type="pres">
      <dgm:prSet presAssocID="{1F8A0E97-B815-46C3-9366-97BBCBDF567F}" presName="spaceBetweenRectangles" presStyleCnt="0"/>
      <dgm:spPr/>
    </dgm:pt>
    <dgm:pt modelId="{0BC8DD77-525C-412F-890B-2B600A8AF782}" type="pres">
      <dgm:prSet presAssocID="{1E723356-4A6F-4753-B966-E10CEF60A634}" presName="parentLin" presStyleCnt="0"/>
      <dgm:spPr/>
    </dgm:pt>
    <dgm:pt modelId="{D2FE7015-6F2E-4F1F-8D4C-8CBA74CCDCCA}" type="pres">
      <dgm:prSet presAssocID="{1E723356-4A6F-4753-B966-E10CEF60A63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0E22328-B946-4747-BC76-AFE8D094CD77}" type="pres">
      <dgm:prSet presAssocID="{1E723356-4A6F-4753-B966-E10CEF60A634}" presName="parentText" presStyleLbl="node1" presStyleIdx="3" presStyleCnt="5" custScaleX="64604" custLinFactNeighborX="-49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91503-66C3-4805-BBCF-7C8EF3C5DA1A}" type="pres">
      <dgm:prSet presAssocID="{1E723356-4A6F-4753-B966-E10CEF60A634}" presName="negativeSpace" presStyleCnt="0"/>
      <dgm:spPr/>
    </dgm:pt>
    <dgm:pt modelId="{08AE41C1-38C7-4F12-AEAA-EF3157C0DC64}" type="pres">
      <dgm:prSet presAssocID="{1E723356-4A6F-4753-B966-E10CEF60A63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62787-E06F-49D7-9390-2196BFD8834F}" type="pres">
      <dgm:prSet presAssocID="{7E25F896-DF51-4801-A277-115C3FB8C11D}" presName="spaceBetweenRectangles" presStyleCnt="0"/>
      <dgm:spPr/>
    </dgm:pt>
    <dgm:pt modelId="{C454D67B-7376-42E7-B067-44419BAD24F4}" type="pres">
      <dgm:prSet presAssocID="{FBDB1739-9701-4114-8C8C-F298D46F1FD2}" presName="parentLin" presStyleCnt="0"/>
      <dgm:spPr/>
    </dgm:pt>
    <dgm:pt modelId="{970E2825-9B2D-43EB-868B-27B127F3C5F7}" type="pres">
      <dgm:prSet presAssocID="{FBDB1739-9701-4114-8C8C-F298D46F1FD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A6F47A8-F6F2-4A8E-9C26-0F42B404487B}" type="pres">
      <dgm:prSet presAssocID="{FBDB1739-9701-4114-8C8C-F298D46F1FD2}" presName="parentText" presStyleLbl="node1" presStyleIdx="4" presStyleCnt="5" custScaleX="64604" custLinFactNeighborX="-49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EDB3-5B74-4AE2-BAB5-9C4DA55368EA}" type="pres">
      <dgm:prSet presAssocID="{FBDB1739-9701-4114-8C8C-F298D46F1FD2}" presName="negativeSpace" presStyleCnt="0"/>
      <dgm:spPr/>
    </dgm:pt>
    <dgm:pt modelId="{46B4CD55-4C1E-4251-A8AF-F3F272BF8230}" type="pres">
      <dgm:prSet presAssocID="{FBDB1739-9701-4114-8C8C-F298D46F1FD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3D9EB7-2687-4810-B10F-4D5EF5B93969}" srcId="{AF895FD1-D607-4F01-A41B-6D81DF1FA096}" destId="{A7EA4508-2BBA-46A9-B62A-6D1BB1D56B98}" srcOrd="0" destOrd="0" parTransId="{3F7F15F2-61DC-45A2-B14D-C7844105C76F}" sibTransId="{D4167AB3-06AE-4585-9C03-176CF2581118}"/>
    <dgm:cxn modelId="{CF84AE1B-6BC1-4339-B6C2-B810BA685DDB}" type="presOf" srcId="{1E723356-4A6F-4753-B966-E10CEF60A634}" destId="{40E22328-B946-4747-BC76-AFE8D094CD77}" srcOrd="1" destOrd="0" presId="urn:microsoft.com/office/officeart/2005/8/layout/list1"/>
    <dgm:cxn modelId="{4F35D0CD-DBD5-4901-9036-F05CB4C80B8E}" srcId="{F49A2395-108E-42DB-A8F3-15010E5757AF}" destId="{348F4551-4838-4F54-997D-43D9102471EB}" srcOrd="0" destOrd="0" parTransId="{20EF7AE2-960D-4A59-9E40-46FF7A25E474}" sibTransId="{2FAFA2E1-24C1-483A-AC41-C146E42890E4}"/>
    <dgm:cxn modelId="{5F1CF789-376F-4298-A9F1-6BA89DB7D168}" type="presOf" srcId="{1BF2EC3E-CA44-4658-A62F-3B1B07402860}" destId="{FD1A97A1-1E1C-4695-9DF7-E4AF9A464B45}" srcOrd="0" destOrd="0" presId="urn:microsoft.com/office/officeart/2005/8/layout/list1"/>
    <dgm:cxn modelId="{09B0A654-E368-4F24-B590-7431E864921A}" type="presOf" srcId="{1E723356-4A6F-4753-B966-E10CEF60A634}" destId="{D2FE7015-6F2E-4F1F-8D4C-8CBA74CCDCCA}" srcOrd="0" destOrd="0" presId="urn:microsoft.com/office/officeart/2005/8/layout/list1"/>
    <dgm:cxn modelId="{DE031E7A-3CB5-4C6A-B5FC-C2F2F4E1D96E}" type="presOf" srcId="{348F4551-4838-4F54-997D-43D9102471EB}" destId="{65007555-CD40-4D80-ABCC-576E47A57C84}" srcOrd="0" destOrd="0" presId="urn:microsoft.com/office/officeart/2005/8/layout/list1"/>
    <dgm:cxn modelId="{6EBABF4B-0502-403B-B6D4-9DDD7A45D556}" type="presOf" srcId="{B05619A9-336B-475A-8F1E-D75FCB17C11F}" destId="{08AE41C1-38C7-4F12-AEAA-EF3157C0DC64}" srcOrd="0" destOrd="0" presId="urn:microsoft.com/office/officeart/2005/8/layout/list1"/>
    <dgm:cxn modelId="{FEC2B83B-E594-4294-ABE3-99D30C26B7AA}" srcId="{AF895FD1-D607-4F01-A41B-6D81DF1FA096}" destId="{FBDB1739-9701-4114-8C8C-F298D46F1FD2}" srcOrd="4" destOrd="0" parTransId="{9FF3B27B-11DE-43C0-8A9A-083D3EBF0AF4}" sibTransId="{5C333FF9-57F4-459E-9029-0A847C125C18}"/>
    <dgm:cxn modelId="{66794F9E-8E20-4E59-8984-D865D6805CA3}" type="presOf" srcId="{FBDB1739-9701-4114-8C8C-F298D46F1FD2}" destId="{CA6F47A8-F6F2-4A8E-9C26-0F42B404487B}" srcOrd="1" destOrd="0" presId="urn:microsoft.com/office/officeart/2005/8/layout/list1"/>
    <dgm:cxn modelId="{FB0664AE-7EC3-4297-951B-641F2CF7E911}" srcId="{AF895FD1-D607-4F01-A41B-6D81DF1FA096}" destId="{1E723356-4A6F-4753-B966-E10CEF60A634}" srcOrd="3" destOrd="0" parTransId="{FB573D13-D540-4C2A-A2AB-82FE493E91FF}" sibTransId="{7E25F896-DF51-4801-A277-115C3FB8C11D}"/>
    <dgm:cxn modelId="{42039C7C-91B0-4D0B-82F8-E98226D45767}" type="presOf" srcId="{55C72237-D2CD-4227-8FDB-56C27F701641}" destId="{46B4CD55-4C1E-4251-A8AF-F3F272BF8230}" srcOrd="0" destOrd="0" presId="urn:microsoft.com/office/officeart/2005/8/layout/list1"/>
    <dgm:cxn modelId="{E46CDE2E-9393-44D4-93D8-81B9DBCBC6F3}" type="presOf" srcId="{A7EA4508-2BBA-46A9-B62A-6D1BB1D56B98}" destId="{86019AB9-A0C4-477A-B1A7-058BC5C27602}" srcOrd="1" destOrd="0" presId="urn:microsoft.com/office/officeart/2005/8/layout/list1"/>
    <dgm:cxn modelId="{B1365D70-3620-4D95-95B9-7EA344ED0279}" srcId="{B4D184F2-0EDE-4EAA-86C2-003722DEF83F}" destId="{1BF2EC3E-CA44-4658-A62F-3B1B07402860}" srcOrd="0" destOrd="0" parTransId="{610A458D-285D-406A-A0D3-D764E8CB07F3}" sibTransId="{D7A533F8-8D51-4DFF-A1A2-F0EDA225F96F}"/>
    <dgm:cxn modelId="{26503D3B-233A-4AF6-814B-40FD10B50D54}" type="presOf" srcId="{B4D184F2-0EDE-4EAA-86C2-003722DEF83F}" destId="{82F906E0-074C-4FB0-8FE2-62E3EBDB7FEC}" srcOrd="0" destOrd="0" presId="urn:microsoft.com/office/officeart/2005/8/layout/list1"/>
    <dgm:cxn modelId="{06E20543-534B-4290-B74B-8A76E1514458}" type="presOf" srcId="{73FCBD22-0AAB-4175-9C7B-AACCA0258EE4}" destId="{34490E3B-12C7-4A12-B9CC-1CAF3E279575}" srcOrd="0" destOrd="0" presId="urn:microsoft.com/office/officeart/2005/8/layout/list1"/>
    <dgm:cxn modelId="{301B5B0E-AE2B-4BC7-AE0D-364CF6A9B6CE}" srcId="{1E723356-4A6F-4753-B966-E10CEF60A634}" destId="{B05619A9-336B-475A-8F1E-D75FCB17C11F}" srcOrd="0" destOrd="0" parTransId="{021B2223-6FD5-4C8D-8352-A1F948BDCF27}" sibTransId="{DB67B730-8977-4853-9B36-89C953F8DDDA}"/>
    <dgm:cxn modelId="{ADC959BB-0F60-4797-B2F0-BB4DDEC23081}" type="presOf" srcId="{F49A2395-108E-42DB-A8F3-15010E5757AF}" destId="{65E09961-9EED-46AA-A23A-A156E0D910FF}" srcOrd="1" destOrd="0" presId="urn:microsoft.com/office/officeart/2005/8/layout/list1"/>
    <dgm:cxn modelId="{915F8FF3-22A6-4C15-9624-7A4C83359CE7}" type="presOf" srcId="{F49A2395-108E-42DB-A8F3-15010E5757AF}" destId="{5B9EF51C-17FE-442F-93B9-F4C0F2129EAA}" srcOrd="0" destOrd="0" presId="urn:microsoft.com/office/officeart/2005/8/layout/list1"/>
    <dgm:cxn modelId="{403379AD-6C38-4EAA-B9DB-0CB36DB1F2E4}" srcId="{FBDB1739-9701-4114-8C8C-F298D46F1FD2}" destId="{55C72237-D2CD-4227-8FDB-56C27F701641}" srcOrd="0" destOrd="0" parTransId="{2EA940E0-683B-4707-AB35-E105D03C4129}" sibTransId="{51340E23-8807-4A38-ACE3-4687BA4576C3}"/>
    <dgm:cxn modelId="{03E82F41-AACC-4121-B659-1D6B0092BF5E}" type="presOf" srcId="{AF895FD1-D607-4F01-A41B-6D81DF1FA096}" destId="{D5F7A4A4-0BBB-4EB4-9FD7-4D1AC6FD661D}" srcOrd="0" destOrd="0" presId="urn:microsoft.com/office/officeart/2005/8/layout/list1"/>
    <dgm:cxn modelId="{07C8424B-34F9-41D8-BAF2-DBC73E53FB83}" srcId="{AF895FD1-D607-4F01-A41B-6D81DF1FA096}" destId="{B4D184F2-0EDE-4EAA-86C2-003722DEF83F}" srcOrd="1" destOrd="0" parTransId="{65A1CD94-1A08-4C8F-B9BD-ACBC6705EDD6}" sibTransId="{D28F44BF-7A0A-4728-BD3B-4C29FD1A5D7D}"/>
    <dgm:cxn modelId="{E5FA92CE-A219-44ED-B398-C811067FC718}" type="presOf" srcId="{FBDB1739-9701-4114-8C8C-F298D46F1FD2}" destId="{970E2825-9B2D-43EB-868B-27B127F3C5F7}" srcOrd="0" destOrd="0" presId="urn:microsoft.com/office/officeart/2005/8/layout/list1"/>
    <dgm:cxn modelId="{1802EEFE-D497-4E41-B362-ACDF382D3166}" srcId="{AF895FD1-D607-4F01-A41B-6D81DF1FA096}" destId="{F49A2395-108E-42DB-A8F3-15010E5757AF}" srcOrd="2" destOrd="0" parTransId="{56C7A8F5-2F5C-4185-A8B2-8A335EC39B1E}" sibTransId="{1F8A0E97-B815-46C3-9366-97BBCBDF567F}"/>
    <dgm:cxn modelId="{D07F393F-3AB0-492E-AEED-C1B8416F0B78}" type="presOf" srcId="{A7EA4508-2BBA-46A9-B62A-6D1BB1D56B98}" destId="{F987D876-B643-4A1A-9754-7533AFB9B9E7}" srcOrd="0" destOrd="0" presId="urn:microsoft.com/office/officeart/2005/8/layout/list1"/>
    <dgm:cxn modelId="{8399E214-E8A1-42CC-8A9A-5C3935E494A7}" srcId="{A7EA4508-2BBA-46A9-B62A-6D1BB1D56B98}" destId="{73FCBD22-0AAB-4175-9C7B-AACCA0258EE4}" srcOrd="0" destOrd="0" parTransId="{10D7F295-6BA2-4F84-B0C3-A2349ECBA5F0}" sibTransId="{6C6D1F6D-0BDF-4710-982E-E49848D48745}"/>
    <dgm:cxn modelId="{1531C7E4-721C-4347-A2CA-4B09F25E9557}" type="presOf" srcId="{B4D184F2-0EDE-4EAA-86C2-003722DEF83F}" destId="{313CC63C-8012-45F5-8722-B0C8A6E2BA8F}" srcOrd="1" destOrd="0" presId="urn:microsoft.com/office/officeart/2005/8/layout/list1"/>
    <dgm:cxn modelId="{E4DA75C9-7DBA-4CDE-99F3-019E03618115}" type="presParOf" srcId="{D5F7A4A4-0BBB-4EB4-9FD7-4D1AC6FD661D}" destId="{6069FC08-C945-4A39-BEE0-1911144103FD}" srcOrd="0" destOrd="0" presId="urn:microsoft.com/office/officeart/2005/8/layout/list1"/>
    <dgm:cxn modelId="{1D5B02BD-1C35-4ABC-8BBC-4A82A902EFF0}" type="presParOf" srcId="{6069FC08-C945-4A39-BEE0-1911144103FD}" destId="{F987D876-B643-4A1A-9754-7533AFB9B9E7}" srcOrd="0" destOrd="0" presId="urn:microsoft.com/office/officeart/2005/8/layout/list1"/>
    <dgm:cxn modelId="{EEEC2C3A-9108-4468-90D6-7FC0587029C8}" type="presParOf" srcId="{6069FC08-C945-4A39-BEE0-1911144103FD}" destId="{86019AB9-A0C4-477A-B1A7-058BC5C27602}" srcOrd="1" destOrd="0" presId="urn:microsoft.com/office/officeart/2005/8/layout/list1"/>
    <dgm:cxn modelId="{1CE8B368-F13D-4FEF-94E4-EE78A8CE5A4B}" type="presParOf" srcId="{D5F7A4A4-0BBB-4EB4-9FD7-4D1AC6FD661D}" destId="{5BCBB7F3-B6D9-4CDA-A8E7-72C223DEDF35}" srcOrd="1" destOrd="0" presId="urn:microsoft.com/office/officeart/2005/8/layout/list1"/>
    <dgm:cxn modelId="{0045DCB5-C360-45C1-8899-FD71EA3D68A5}" type="presParOf" srcId="{D5F7A4A4-0BBB-4EB4-9FD7-4D1AC6FD661D}" destId="{34490E3B-12C7-4A12-B9CC-1CAF3E279575}" srcOrd="2" destOrd="0" presId="urn:microsoft.com/office/officeart/2005/8/layout/list1"/>
    <dgm:cxn modelId="{C58EC8BA-C14B-4FEE-9C7C-A44659049569}" type="presParOf" srcId="{D5F7A4A4-0BBB-4EB4-9FD7-4D1AC6FD661D}" destId="{7915267E-2D71-4693-8A10-E2DB4E6AB468}" srcOrd="3" destOrd="0" presId="urn:microsoft.com/office/officeart/2005/8/layout/list1"/>
    <dgm:cxn modelId="{50CBDDD9-15C2-40E8-BBAF-0BF21C1F0DF5}" type="presParOf" srcId="{D5F7A4A4-0BBB-4EB4-9FD7-4D1AC6FD661D}" destId="{53110F8E-2F33-41F6-A4C1-6C0E35DACD3A}" srcOrd="4" destOrd="0" presId="urn:microsoft.com/office/officeart/2005/8/layout/list1"/>
    <dgm:cxn modelId="{8F2A451B-9D53-46FB-ADD4-D768D796EE41}" type="presParOf" srcId="{53110F8E-2F33-41F6-A4C1-6C0E35DACD3A}" destId="{82F906E0-074C-4FB0-8FE2-62E3EBDB7FEC}" srcOrd="0" destOrd="0" presId="urn:microsoft.com/office/officeart/2005/8/layout/list1"/>
    <dgm:cxn modelId="{287A4F74-92F8-466E-ABC7-35B724B1948F}" type="presParOf" srcId="{53110F8E-2F33-41F6-A4C1-6C0E35DACD3A}" destId="{313CC63C-8012-45F5-8722-B0C8A6E2BA8F}" srcOrd="1" destOrd="0" presId="urn:microsoft.com/office/officeart/2005/8/layout/list1"/>
    <dgm:cxn modelId="{976BAB89-5AB9-4D06-87A2-C58E6EE2570A}" type="presParOf" srcId="{D5F7A4A4-0BBB-4EB4-9FD7-4D1AC6FD661D}" destId="{DF5B3B85-DF3F-4DD2-83FD-086410882D0E}" srcOrd="5" destOrd="0" presId="urn:microsoft.com/office/officeart/2005/8/layout/list1"/>
    <dgm:cxn modelId="{8D311D99-363B-41C8-BA49-4DD2040EC3DF}" type="presParOf" srcId="{D5F7A4A4-0BBB-4EB4-9FD7-4D1AC6FD661D}" destId="{FD1A97A1-1E1C-4695-9DF7-E4AF9A464B45}" srcOrd="6" destOrd="0" presId="urn:microsoft.com/office/officeart/2005/8/layout/list1"/>
    <dgm:cxn modelId="{E92812FA-B47D-48DB-A24F-0402CABFA114}" type="presParOf" srcId="{D5F7A4A4-0BBB-4EB4-9FD7-4D1AC6FD661D}" destId="{80837983-2940-4395-B8D0-397C49169E73}" srcOrd="7" destOrd="0" presId="urn:microsoft.com/office/officeart/2005/8/layout/list1"/>
    <dgm:cxn modelId="{D08AC557-C3CD-4F3A-8B8D-F2DE4ECE0A14}" type="presParOf" srcId="{D5F7A4A4-0BBB-4EB4-9FD7-4D1AC6FD661D}" destId="{9F8186F5-67D4-4E29-8A65-DB03C731ED0F}" srcOrd="8" destOrd="0" presId="urn:microsoft.com/office/officeart/2005/8/layout/list1"/>
    <dgm:cxn modelId="{69B84079-89B1-47DB-B85E-DB4BA5FBEC5D}" type="presParOf" srcId="{9F8186F5-67D4-4E29-8A65-DB03C731ED0F}" destId="{5B9EF51C-17FE-442F-93B9-F4C0F2129EAA}" srcOrd="0" destOrd="0" presId="urn:microsoft.com/office/officeart/2005/8/layout/list1"/>
    <dgm:cxn modelId="{B255C270-B0A2-4C41-A8F9-BE71BE2FB58A}" type="presParOf" srcId="{9F8186F5-67D4-4E29-8A65-DB03C731ED0F}" destId="{65E09961-9EED-46AA-A23A-A156E0D910FF}" srcOrd="1" destOrd="0" presId="urn:microsoft.com/office/officeart/2005/8/layout/list1"/>
    <dgm:cxn modelId="{1B59992F-D000-48C3-82B7-82FF2CB37CA2}" type="presParOf" srcId="{D5F7A4A4-0BBB-4EB4-9FD7-4D1AC6FD661D}" destId="{344221D9-F88E-4215-98A6-D749FBEBEB95}" srcOrd="9" destOrd="0" presId="urn:microsoft.com/office/officeart/2005/8/layout/list1"/>
    <dgm:cxn modelId="{54D48BC4-62FC-4232-9D5E-2004CBD993BE}" type="presParOf" srcId="{D5F7A4A4-0BBB-4EB4-9FD7-4D1AC6FD661D}" destId="{65007555-CD40-4D80-ABCC-576E47A57C84}" srcOrd="10" destOrd="0" presId="urn:microsoft.com/office/officeart/2005/8/layout/list1"/>
    <dgm:cxn modelId="{043BEEBC-4AA0-4BCC-BE31-6D583CC0CC26}" type="presParOf" srcId="{D5F7A4A4-0BBB-4EB4-9FD7-4D1AC6FD661D}" destId="{2D4A419E-E3B9-4D65-AAA0-434B6F7E62BF}" srcOrd="11" destOrd="0" presId="urn:microsoft.com/office/officeart/2005/8/layout/list1"/>
    <dgm:cxn modelId="{809624D1-C151-408C-97C1-8F928AEEFA85}" type="presParOf" srcId="{D5F7A4A4-0BBB-4EB4-9FD7-4D1AC6FD661D}" destId="{0BC8DD77-525C-412F-890B-2B600A8AF782}" srcOrd="12" destOrd="0" presId="urn:microsoft.com/office/officeart/2005/8/layout/list1"/>
    <dgm:cxn modelId="{31633CA6-D2DA-433F-ADA4-E36033137EA1}" type="presParOf" srcId="{0BC8DD77-525C-412F-890B-2B600A8AF782}" destId="{D2FE7015-6F2E-4F1F-8D4C-8CBA74CCDCCA}" srcOrd="0" destOrd="0" presId="urn:microsoft.com/office/officeart/2005/8/layout/list1"/>
    <dgm:cxn modelId="{DFE5D49A-1A46-4F48-BE71-851D358EE641}" type="presParOf" srcId="{0BC8DD77-525C-412F-890B-2B600A8AF782}" destId="{40E22328-B946-4747-BC76-AFE8D094CD77}" srcOrd="1" destOrd="0" presId="urn:microsoft.com/office/officeart/2005/8/layout/list1"/>
    <dgm:cxn modelId="{8D655A36-313E-4628-8FE4-7DBC9C9CE9A4}" type="presParOf" srcId="{D5F7A4A4-0BBB-4EB4-9FD7-4D1AC6FD661D}" destId="{01B91503-66C3-4805-BBCF-7C8EF3C5DA1A}" srcOrd="13" destOrd="0" presId="urn:microsoft.com/office/officeart/2005/8/layout/list1"/>
    <dgm:cxn modelId="{2D9B4340-932E-457F-8462-D0226BAEA34C}" type="presParOf" srcId="{D5F7A4A4-0BBB-4EB4-9FD7-4D1AC6FD661D}" destId="{08AE41C1-38C7-4F12-AEAA-EF3157C0DC64}" srcOrd="14" destOrd="0" presId="urn:microsoft.com/office/officeart/2005/8/layout/list1"/>
    <dgm:cxn modelId="{95C53EC4-A661-49A8-BB7D-7F6660DB73BB}" type="presParOf" srcId="{D5F7A4A4-0BBB-4EB4-9FD7-4D1AC6FD661D}" destId="{1EC62787-E06F-49D7-9390-2196BFD8834F}" srcOrd="15" destOrd="0" presId="urn:microsoft.com/office/officeart/2005/8/layout/list1"/>
    <dgm:cxn modelId="{69994504-B21F-42E6-AA7C-9939FCB1D2CF}" type="presParOf" srcId="{D5F7A4A4-0BBB-4EB4-9FD7-4D1AC6FD661D}" destId="{C454D67B-7376-42E7-B067-44419BAD24F4}" srcOrd="16" destOrd="0" presId="urn:microsoft.com/office/officeart/2005/8/layout/list1"/>
    <dgm:cxn modelId="{ED5B5D0D-55D8-420A-A2B3-4E9CB5CB9566}" type="presParOf" srcId="{C454D67B-7376-42E7-B067-44419BAD24F4}" destId="{970E2825-9B2D-43EB-868B-27B127F3C5F7}" srcOrd="0" destOrd="0" presId="urn:microsoft.com/office/officeart/2005/8/layout/list1"/>
    <dgm:cxn modelId="{24681DA5-45B4-4E45-A8BE-067C6C9D73B0}" type="presParOf" srcId="{C454D67B-7376-42E7-B067-44419BAD24F4}" destId="{CA6F47A8-F6F2-4A8E-9C26-0F42B404487B}" srcOrd="1" destOrd="0" presId="urn:microsoft.com/office/officeart/2005/8/layout/list1"/>
    <dgm:cxn modelId="{16958B13-DCB8-4CF2-897A-0C05DF32239F}" type="presParOf" srcId="{D5F7A4A4-0BBB-4EB4-9FD7-4D1AC6FD661D}" destId="{4CC7EDB3-5B74-4AE2-BAB5-9C4DA55368EA}" srcOrd="17" destOrd="0" presId="urn:microsoft.com/office/officeart/2005/8/layout/list1"/>
    <dgm:cxn modelId="{EC955052-2049-4EFB-B439-5618AC5646D4}" type="presParOf" srcId="{D5F7A4A4-0BBB-4EB4-9FD7-4D1AC6FD661D}" destId="{46B4CD55-4C1E-4251-A8AF-F3F272BF823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E6431-A06F-4AAE-A0AD-DDB16397EB06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D3F1D8-729A-482C-A87F-58A2173AC2A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All in one multiservice platform</a:t>
          </a:r>
          <a:endParaRPr lang="en-US" dirty="0"/>
        </a:p>
      </dgm:t>
    </dgm:pt>
    <dgm:pt modelId="{9994BD92-C3FC-48BD-88A3-173B1B635E56}" type="parTrans" cxnId="{B0472BF2-8019-4332-8259-6BC2B1A65E78}">
      <dgm:prSet/>
      <dgm:spPr/>
      <dgm:t>
        <a:bodyPr/>
        <a:lstStyle/>
        <a:p>
          <a:endParaRPr lang="en-US"/>
        </a:p>
      </dgm:t>
    </dgm:pt>
    <dgm:pt modelId="{CEDC1FD9-A3FB-4039-997D-74ECECD34397}" type="sibTrans" cxnId="{B0472BF2-8019-4332-8259-6BC2B1A65E78}">
      <dgm:prSet/>
      <dgm:spPr/>
      <dgm:t>
        <a:bodyPr/>
        <a:lstStyle/>
        <a:p>
          <a:endParaRPr lang="en-US"/>
        </a:p>
      </dgm:t>
    </dgm:pt>
    <dgm:pt modelId="{E6C2F67C-4A13-42DD-A09B-A1916BCB0C64}">
      <dgm:prSet/>
      <dgm:spPr/>
      <dgm:t>
        <a:bodyPr/>
        <a:lstStyle/>
        <a:p>
          <a:pPr rtl="0"/>
          <a:r>
            <a:rPr lang="en-US" dirty="0" smtClean="0"/>
            <a:t>Reduce </a:t>
          </a:r>
          <a:r>
            <a:rPr lang="en-US" dirty="0" err="1" smtClean="0"/>
            <a:t>CapEx</a:t>
          </a:r>
          <a:r>
            <a:rPr lang="en-US" dirty="0" smtClean="0"/>
            <a:t> with a single device for all your communication needs</a:t>
          </a:r>
          <a:endParaRPr lang="en-US" dirty="0"/>
        </a:p>
      </dgm:t>
    </dgm:pt>
    <dgm:pt modelId="{C2A9E908-A97A-4490-B004-4400F0DCE47D}" type="parTrans" cxnId="{C13A21CB-AB1F-41C2-ABA3-617BC67E0424}">
      <dgm:prSet/>
      <dgm:spPr/>
      <dgm:t>
        <a:bodyPr/>
        <a:lstStyle/>
        <a:p>
          <a:endParaRPr lang="en-US"/>
        </a:p>
      </dgm:t>
    </dgm:pt>
    <dgm:pt modelId="{4127916C-0D0C-44FE-89A8-6C826A21D36D}" type="sibTrans" cxnId="{C13A21CB-AB1F-41C2-ABA3-617BC67E0424}">
      <dgm:prSet/>
      <dgm:spPr/>
      <dgm:t>
        <a:bodyPr/>
        <a:lstStyle/>
        <a:p>
          <a:endParaRPr lang="en-US"/>
        </a:p>
      </dgm:t>
    </dgm:pt>
    <dgm:pt modelId="{886B6C24-FCB1-4433-9ACA-E28195D57E8A}">
      <dgm:prSet/>
      <dgm:spPr/>
      <dgm:t>
        <a:bodyPr/>
        <a:lstStyle/>
        <a:p>
          <a:pPr rtl="0"/>
          <a:r>
            <a:rPr lang="en-US" dirty="0" smtClean="0"/>
            <a:t>Support multiple services over diverse infrastructure with fine granularity</a:t>
          </a:r>
          <a:endParaRPr lang="en-US" dirty="0"/>
        </a:p>
      </dgm:t>
    </dgm:pt>
    <dgm:pt modelId="{09DB7145-79CC-45C3-BD69-1D61ABECBE3A}" type="parTrans" cxnId="{B9469675-7F65-4105-8E54-FF670662CD21}">
      <dgm:prSet/>
      <dgm:spPr/>
      <dgm:t>
        <a:bodyPr/>
        <a:lstStyle/>
        <a:p>
          <a:endParaRPr lang="en-US"/>
        </a:p>
      </dgm:t>
    </dgm:pt>
    <dgm:pt modelId="{E63DFE37-8BAE-42EB-9031-2CECB25A1307}" type="sibTrans" cxnId="{B9469675-7F65-4105-8E54-FF670662CD21}">
      <dgm:prSet/>
      <dgm:spPr/>
      <dgm:t>
        <a:bodyPr/>
        <a:lstStyle/>
        <a:p>
          <a:endParaRPr lang="en-US"/>
        </a:p>
      </dgm:t>
    </dgm:pt>
    <dgm:pt modelId="{3842C135-286D-4B3C-97C8-B79503DAC9CC}">
      <dgm:prSet/>
      <dgm:spPr/>
      <dgm:t>
        <a:bodyPr/>
        <a:lstStyle/>
        <a:p>
          <a:pPr rtl="0"/>
          <a:r>
            <a:rPr lang="en-US" dirty="0" smtClean="0"/>
            <a:t>Optimize bandwidth consumption by grooming</a:t>
          </a:r>
          <a:endParaRPr lang="en-US" dirty="0"/>
        </a:p>
      </dgm:t>
    </dgm:pt>
    <dgm:pt modelId="{3C837070-C06E-4841-B469-D6E4D54D7B7E}" type="parTrans" cxnId="{0319AB29-E6FB-4B8F-BEB6-C3AECD370CE6}">
      <dgm:prSet/>
      <dgm:spPr/>
      <dgm:t>
        <a:bodyPr/>
        <a:lstStyle/>
        <a:p>
          <a:endParaRPr lang="en-US"/>
        </a:p>
      </dgm:t>
    </dgm:pt>
    <dgm:pt modelId="{6E9548E2-BCBC-4261-87CF-86A19BC699A6}" type="sibTrans" cxnId="{0319AB29-E6FB-4B8F-BEB6-C3AECD370CE6}">
      <dgm:prSet/>
      <dgm:spPr/>
      <dgm:t>
        <a:bodyPr/>
        <a:lstStyle/>
        <a:p>
          <a:endParaRPr lang="en-US"/>
        </a:p>
      </dgm:t>
    </dgm:pt>
    <dgm:pt modelId="{B449C489-78DF-416A-92A3-17D932D27EC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Central site solution for MAP and Last Mile</a:t>
          </a:r>
          <a:endParaRPr lang="en-US" dirty="0"/>
        </a:p>
      </dgm:t>
    </dgm:pt>
    <dgm:pt modelId="{E4522E4C-A528-4429-B897-C660A3E8B67F}" type="parTrans" cxnId="{4073853F-4783-49D6-B204-652B66DBC59E}">
      <dgm:prSet/>
      <dgm:spPr/>
      <dgm:t>
        <a:bodyPr/>
        <a:lstStyle/>
        <a:p>
          <a:endParaRPr lang="en-US"/>
        </a:p>
      </dgm:t>
    </dgm:pt>
    <dgm:pt modelId="{D871A39A-CA13-4721-97ED-3C4D80DCD06D}" type="sibTrans" cxnId="{4073853F-4783-49D6-B204-652B66DBC59E}">
      <dgm:prSet/>
      <dgm:spPr/>
      <dgm:t>
        <a:bodyPr/>
        <a:lstStyle/>
        <a:p>
          <a:endParaRPr lang="en-US"/>
        </a:p>
      </dgm:t>
    </dgm:pt>
    <dgm:pt modelId="{2F606E5A-F89B-4290-AE72-626CDB704E2D}">
      <dgm:prSet/>
      <dgm:spPr/>
      <dgm:t>
        <a:bodyPr/>
        <a:lstStyle/>
        <a:p>
          <a:pPr rtl="0"/>
          <a:r>
            <a:rPr lang="en-US" dirty="0" smtClean="0"/>
            <a:t>Complete solution with unified management</a:t>
          </a:r>
          <a:endParaRPr lang="en-US" dirty="0"/>
        </a:p>
      </dgm:t>
    </dgm:pt>
    <dgm:pt modelId="{724AEEBC-7E31-4BA2-AEF6-09DEA747576E}" type="parTrans" cxnId="{FDEAC8A2-970F-4C8A-A5FD-B461101B6EA2}">
      <dgm:prSet/>
      <dgm:spPr/>
      <dgm:t>
        <a:bodyPr/>
        <a:lstStyle/>
        <a:p>
          <a:endParaRPr lang="en-US"/>
        </a:p>
      </dgm:t>
    </dgm:pt>
    <dgm:pt modelId="{DBB109D7-D904-4951-B500-3A715E5C0089}" type="sibTrans" cxnId="{FDEAC8A2-970F-4C8A-A5FD-B461101B6EA2}">
      <dgm:prSet/>
      <dgm:spPr/>
      <dgm:t>
        <a:bodyPr/>
        <a:lstStyle/>
        <a:p>
          <a:endParaRPr lang="en-US"/>
        </a:p>
      </dgm:t>
    </dgm:pt>
    <dgm:pt modelId="{0BA2F6DD-D457-4A18-B64C-80A7E5EF3D6E}">
      <dgm:prSet/>
      <dgm:spPr/>
      <dgm:t>
        <a:bodyPr/>
        <a:lstStyle/>
        <a:p>
          <a:pPr rtl="0"/>
          <a:r>
            <a:rPr lang="en-US" dirty="0" smtClean="0"/>
            <a:t>Interoperable with DXC, </a:t>
          </a:r>
          <a:r>
            <a:rPr lang="en-US" dirty="0" err="1" smtClean="0"/>
            <a:t>Megaplex</a:t>
          </a:r>
          <a:r>
            <a:rPr lang="en-US" dirty="0" smtClean="0"/>
            <a:t>, FCD, ASMi, and </a:t>
          </a:r>
          <a:r>
            <a:rPr lang="en-US" dirty="0" err="1" smtClean="0"/>
            <a:t>Optimux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smtClean="0"/>
            <a:t>(as well as ETX </a:t>
          </a:r>
          <a:r>
            <a:rPr lang="en-US" dirty="0" err="1" smtClean="0"/>
            <a:t>RICi</a:t>
          </a:r>
          <a:r>
            <a:rPr lang="en-US" dirty="0" smtClean="0"/>
            <a:t> and </a:t>
          </a:r>
          <a:r>
            <a:rPr lang="en-US" dirty="0" err="1" smtClean="0"/>
            <a:t>IPmux</a:t>
          </a:r>
          <a:r>
            <a:rPr lang="en-US" dirty="0" smtClean="0"/>
            <a:t>)</a:t>
          </a:r>
          <a:endParaRPr lang="en-US" dirty="0"/>
        </a:p>
      </dgm:t>
    </dgm:pt>
    <dgm:pt modelId="{2801A0E1-C85B-4839-BAFE-C64895DB1B95}" type="parTrans" cxnId="{04D648E0-C31A-440D-B94F-24AF8E94BDD9}">
      <dgm:prSet/>
      <dgm:spPr/>
      <dgm:t>
        <a:bodyPr/>
        <a:lstStyle/>
        <a:p>
          <a:endParaRPr lang="en-US"/>
        </a:p>
      </dgm:t>
    </dgm:pt>
    <dgm:pt modelId="{F80FEE1E-35D5-44D5-A786-537CE2B1437C}" type="sibTrans" cxnId="{04D648E0-C31A-440D-B94F-24AF8E94BDD9}">
      <dgm:prSet/>
      <dgm:spPr/>
      <dgm:t>
        <a:bodyPr/>
        <a:lstStyle/>
        <a:p>
          <a:endParaRPr lang="en-US"/>
        </a:p>
      </dgm:t>
    </dgm:pt>
    <dgm:pt modelId="{8D326DA6-5B6C-4781-A556-8614A023255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Any service over any transport</a:t>
          </a:r>
          <a:endParaRPr lang="en-US" dirty="0"/>
        </a:p>
      </dgm:t>
    </dgm:pt>
    <dgm:pt modelId="{760DCC5F-D221-4B60-AD9B-203E5F73333B}" type="parTrans" cxnId="{000EAC45-8F47-4BE5-ADA2-2825E4A98B4B}">
      <dgm:prSet/>
      <dgm:spPr/>
      <dgm:t>
        <a:bodyPr/>
        <a:lstStyle/>
        <a:p>
          <a:endParaRPr lang="en-US"/>
        </a:p>
      </dgm:t>
    </dgm:pt>
    <dgm:pt modelId="{BFDCD71D-70B3-4C9C-AE4A-86B1196FF44D}" type="sibTrans" cxnId="{000EAC45-8F47-4BE5-ADA2-2825E4A98B4B}">
      <dgm:prSet/>
      <dgm:spPr/>
      <dgm:t>
        <a:bodyPr/>
        <a:lstStyle/>
        <a:p>
          <a:endParaRPr lang="en-US"/>
        </a:p>
      </dgm:t>
    </dgm:pt>
    <dgm:pt modelId="{ADBDFD8F-B660-487F-9F0A-8CE168E9E900}">
      <dgm:prSet/>
      <dgm:spPr/>
      <dgm:t>
        <a:bodyPr/>
        <a:lstStyle/>
        <a:p>
          <a:pPr rtl="0"/>
          <a:r>
            <a:rPr lang="en-US" dirty="0" smtClean="0"/>
            <a:t>Fiber and copper aggregation</a:t>
          </a:r>
          <a:endParaRPr lang="en-US" dirty="0"/>
        </a:p>
      </dgm:t>
    </dgm:pt>
    <dgm:pt modelId="{48860714-43A6-431C-A926-56F1FA7A4463}" type="parTrans" cxnId="{A3D302AE-9D54-44DD-9475-4625A0674BC0}">
      <dgm:prSet/>
      <dgm:spPr/>
      <dgm:t>
        <a:bodyPr/>
        <a:lstStyle/>
        <a:p>
          <a:endParaRPr lang="en-US"/>
        </a:p>
      </dgm:t>
    </dgm:pt>
    <dgm:pt modelId="{8DA87674-8492-482C-A4DA-368BD8DB2C14}" type="sibTrans" cxnId="{A3D302AE-9D54-44DD-9475-4625A0674BC0}">
      <dgm:prSet/>
      <dgm:spPr/>
      <dgm:t>
        <a:bodyPr/>
        <a:lstStyle/>
        <a:p>
          <a:endParaRPr lang="en-US"/>
        </a:p>
      </dgm:t>
    </dgm:pt>
    <dgm:pt modelId="{8E70FE4E-2ECE-4214-A84B-E8EEB8F5E04A}">
      <dgm:prSet/>
      <dgm:spPr/>
      <dgm:t>
        <a:bodyPr/>
        <a:lstStyle/>
        <a:p>
          <a:pPr rtl="0"/>
          <a:r>
            <a:rPr lang="en-US" dirty="0" smtClean="0"/>
            <a:t>High flexibility supporting Ethernet over TDM and TDM over Ethernet  (with VCAT and </a:t>
          </a:r>
          <a:r>
            <a:rPr lang="en-US" dirty="0" err="1" smtClean="0"/>
            <a:t>Pseudowire</a:t>
          </a:r>
          <a:r>
            <a:rPr lang="en-US" dirty="0" smtClean="0"/>
            <a:t>)</a:t>
          </a:r>
          <a:endParaRPr lang="en-US" dirty="0"/>
        </a:p>
      </dgm:t>
    </dgm:pt>
    <dgm:pt modelId="{C4D65E77-1E23-426E-B4DD-EB6347E391B9}" type="parTrans" cxnId="{E89290E9-304D-4356-8711-A92EBD7027F0}">
      <dgm:prSet/>
      <dgm:spPr/>
      <dgm:t>
        <a:bodyPr/>
        <a:lstStyle/>
        <a:p>
          <a:endParaRPr lang="en-US"/>
        </a:p>
      </dgm:t>
    </dgm:pt>
    <dgm:pt modelId="{07FF10A7-710F-4ED0-8382-3E6F009D2917}" type="sibTrans" cxnId="{E89290E9-304D-4356-8711-A92EBD7027F0}">
      <dgm:prSet/>
      <dgm:spPr/>
      <dgm:t>
        <a:bodyPr/>
        <a:lstStyle/>
        <a:p>
          <a:endParaRPr lang="en-US"/>
        </a:p>
      </dgm:t>
    </dgm:pt>
    <dgm:pt modelId="{13F31822-821C-46C6-9C3F-3D103DEE708B}">
      <dgm:prSet/>
      <dgm:spPr/>
      <dgm:t>
        <a:bodyPr/>
        <a:lstStyle/>
        <a:p>
          <a:pPr rtl="0"/>
          <a:r>
            <a:rPr lang="en-US" dirty="0" smtClean="0"/>
            <a:t>Interoperable with 3</a:t>
          </a:r>
          <a:r>
            <a:rPr lang="en-US" baseline="30000" dirty="0" smtClean="0"/>
            <a:t>rd</a:t>
          </a:r>
          <a:r>
            <a:rPr lang="en-US" dirty="0" smtClean="0"/>
            <a:t> party devices</a:t>
          </a:r>
          <a:endParaRPr lang="en-US" dirty="0"/>
        </a:p>
      </dgm:t>
    </dgm:pt>
    <dgm:pt modelId="{BBAC0156-9675-415D-B6A6-5E925C7A6ED1}" type="parTrans" cxnId="{BC606074-08CD-4ED0-AD19-322C452E694E}">
      <dgm:prSet/>
      <dgm:spPr/>
      <dgm:t>
        <a:bodyPr/>
        <a:lstStyle/>
        <a:p>
          <a:endParaRPr lang="en-US"/>
        </a:p>
      </dgm:t>
    </dgm:pt>
    <dgm:pt modelId="{E04BB700-6E55-4C1F-99CA-717CE58DB170}" type="sibTrans" cxnId="{BC606074-08CD-4ED0-AD19-322C452E694E}">
      <dgm:prSet/>
      <dgm:spPr/>
      <dgm:t>
        <a:bodyPr/>
        <a:lstStyle/>
        <a:p>
          <a:endParaRPr lang="en-US"/>
        </a:p>
      </dgm:t>
    </dgm:pt>
    <dgm:pt modelId="{2799B0EF-D04E-4834-9455-2FFEF3B67FD7}">
      <dgm:prSet/>
      <dgm:spPr/>
      <dgm:t>
        <a:bodyPr/>
        <a:lstStyle/>
        <a:p>
          <a:pPr rtl="0"/>
          <a:r>
            <a:rPr lang="en-US" dirty="0" smtClean="0"/>
            <a:t>Reduce </a:t>
          </a:r>
          <a:r>
            <a:rPr lang="en-US" dirty="0" err="1" smtClean="0"/>
            <a:t>OpEx</a:t>
          </a:r>
          <a:r>
            <a:rPr lang="en-US" dirty="0" smtClean="0"/>
            <a:t> by converging services over shared media</a:t>
          </a:r>
          <a:endParaRPr lang="en-US" dirty="0"/>
        </a:p>
      </dgm:t>
    </dgm:pt>
    <dgm:pt modelId="{82F975BF-97E9-448B-BAD8-74C75A3E3280}" type="parTrans" cxnId="{827ABD0F-50AA-4B46-AE73-6E85B638B717}">
      <dgm:prSet/>
      <dgm:spPr/>
      <dgm:t>
        <a:bodyPr/>
        <a:lstStyle/>
        <a:p>
          <a:endParaRPr lang="en-US"/>
        </a:p>
      </dgm:t>
    </dgm:pt>
    <dgm:pt modelId="{4356AD64-E0EC-40FC-B452-C0F117E65A0D}" type="sibTrans" cxnId="{827ABD0F-50AA-4B46-AE73-6E85B638B717}">
      <dgm:prSet/>
      <dgm:spPr/>
      <dgm:t>
        <a:bodyPr/>
        <a:lstStyle/>
        <a:p>
          <a:endParaRPr lang="en-US"/>
        </a:p>
      </dgm:t>
    </dgm:pt>
    <dgm:pt modelId="{32EA76A5-A103-42EA-BBDC-CF1B390E3707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Future-proof</a:t>
          </a:r>
          <a:endParaRPr lang="en-US" dirty="0"/>
        </a:p>
      </dgm:t>
    </dgm:pt>
    <dgm:pt modelId="{9F6B207F-B74D-4726-BB94-EBBE4818645B}" type="parTrans" cxnId="{8732DEB5-29EE-46BF-99DA-A9BF7DDF46A8}">
      <dgm:prSet/>
      <dgm:spPr/>
      <dgm:t>
        <a:bodyPr/>
        <a:lstStyle/>
        <a:p>
          <a:endParaRPr lang="en-US"/>
        </a:p>
      </dgm:t>
    </dgm:pt>
    <dgm:pt modelId="{E8D6B7EC-01CF-47A1-9037-486479182505}" type="sibTrans" cxnId="{8732DEB5-29EE-46BF-99DA-A9BF7DDF46A8}">
      <dgm:prSet/>
      <dgm:spPr/>
      <dgm:t>
        <a:bodyPr/>
        <a:lstStyle/>
        <a:p>
          <a:endParaRPr lang="en-US"/>
        </a:p>
      </dgm:t>
    </dgm:pt>
    <dgm:pt modelId="{B8B45225-244B-4C77-9C4D-C03156730506}">
      <dgm:prSet/>
      <dgm:spPr/>
      <dgm:t>
        <a:bodyPr/>
        <a:lstStyle/>
        <a:p>
          <a:pPr rtl="0"/>
          <a:r>
            <a:rPr lang="en-US" dirty="0" smtClean="0"/>
            <a:t>Offers a migration path from TDM network to PSN networks</a:t>
          </a:r>
          <a:endParaRPr lang="en-US" dirty="0"/>
        </a:p>
      </dgm:t>
    </dgm:pt>
    <dgm:pt modelId="{9B7F5771-B98F-4F53-B5A1-A13FCFA344C4}" type="parTrans" cxnId="{F784F4F6-0F2B-444C-9AF5-BF6D8B355BED}">
      <dgm:prSet/>
      <dgm:spPr/>
      <dgm:t>
        <a:bodyPr/>
        <a:lstStyle/>
        <a:p>
          <a:endParaRPr lang="en-US"/>
        </a:p>
      </dgm:t>
    </dgm:pt>
    <dgm:pt modelId="{3457D58A-11F4-4300-BF97-F410357CDA0F}" type="sibTrans" cxnId="{F784F4F6-0F2B-444C-9AF5-BF6D8B355BED}">
      <dgm:prSet/>
      <dgm:spPr/>
      <dgm:t>
        <a:bodyPr/>
        <a:lstStyle/>
        <a:p>
          <a:endParaRPr lang="en-US"/>
        </a:p>
      </dgm:t>
    </dgm:pt>
    <dgm:pt modelId="{F0C7111D-6C83-49C0-978E-7F60D0601BFF}" type="pres">
      <dgm:prSet presAssocID="{1A4E6431-A06F-4AAE-A0AD-DDB16397EB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D5DEFB-BD23-4201-A19A-04EC47CBF589}" type="pres">
      <dgm:prSet presAssocID="{F2D3F1D8-729A-482C-A87F-58A2173AC2AC}" presName="parentLin" presStyleCnt="0"/>
      <dgm:spPr/>
    </dgm:pt>
    <dgm:pt modelId="{6A989049-E2C2-42AA-874B-2AAC5A757488}" type="pres">
      <dgm:prSet presAssocID="{F2D3F1D8-729A-482C-A87F-58A2173AC2A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4ED60AD-0572-49E1-816E-77BB93336ED1}" type="pres">
      <dgm:prSet presAssocID="{F2D3F1D8-729A-482C-A87F-58A2173AC2A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2C10-2B58-4B61-815F-9E23AAC7F600}" type="pres">
      <dgm:prSet presAssocID="{F2D3F1D8-729A-482C-A87F-58A2173AC2AC}" presName="negativeSpace" presStyleCnt="0"/>
      <dgm:spPr/>
    </dgm:pt>
    <dgm:pt modelId="{3B3CD634-02C6-457F-B5C4-B7326C4779D8}" type="pres">
      <dgm:prSet presAssocID="{F2D3F1D8-729A-482C-A87F-58A2173AC2AC}" presName="childText" presStyleLbl="conFgAcc1" presStyleIdx="0" presStyleCnt="4" custLinFactNeighborX="-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74854-094E-4F31-BD7D-545824540C03}" type="pres">
      <dgm:prSet presAssocID="{CEDC1FD9-A3FB-4039-997D-74ECECD34397}" presName="spaceBetweenRectangles" presStyleCnt="0"/>
      <dgm:spPr/>
    </dgm:pt>
    <dgm:pt modelId="{A6C41741-7448-4E45-800A-04AD1253B682}" type="pres">
      <dgm:prSet presAssocID="{B449C489-78DF-416A-92A3-17D932D27ECB}" presName="parentLin" presStyleCnt="0"/>
      <dgm:spPr/>
    </dgm:pt>
    <dgm:pt modelId="{81925A7B-59E6-4404-BEA3-5CBB62253915}" type="pres">
      <dgm:prSet presAssocID="{B449C489-78DF-416A-92A3-17D932D27EC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C842DC5-C782-4FCD-968A-81DC782D8FC7}" type="pres">
      <dgm:prSet presAssocID="{B449C489-78DF-416A-92A3-17D932D27E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FA30E-D3E0-4589-ABF0-6360A08111F5}" type="pres">
      <dgm:prSet presAssocID="{B449C489-78DF-416A-92A3-17D932D27ECB}" presName="negativeSpace" presStyleCnt="0"/>
      <dgm:spPr/>
    </dgm:pt>
    <dgm:pt modelId="{977A86D7-48E6-4F20-887B-51F59ACD317D}" type="pres">
      <dgm:prSet presAssocID="{B449C489-78DF-416A-92A3-17D932D27ECB}" presName="childText" presStyleLbl="conFgAcc1" presStyleIdx="1" presStyleCnt="4" custLinFactNeighborX="-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2B972-8652-463D-B1D6-1E9C1FDF2306}" type="pres">
      <dgm:prSet presAssocID="{D871A39A-CA13-4721-97ED-3C4D80DCD06D}" presName="spaceBetweenRectangles" presStyleCnt="0"/>
      <dgm:spPr/>
    </dgm:pt>
    <dgm:pt modelId="{C4171B8C-7F6B-4449-823A-3EDECCC3B962}" type="pres">
      <dgm:prSet presAssocID="{8D326DA6-5B6C-4781-A556-8614A0232557}" presName="parentLin" presStyleCnt="0"/>
      <dgm:spPr/>
    </dgm:pt>
    <dgm:pt modelId="{200BE486-32FA-4382-943E-DC242A627B74}" type="pres">
      <dgm:prSet presAssocID="{8D326DA6-5B6C-4781-A556-8614A023255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96459B2-1518-4F55-A90A-E9E9373D1170}" type="pres">
      <dgm:prSet presAssocID="{8D326DA6-5B6C-4781-A556-8614A023255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211AF-CAA0-42A7-8552-C909C0BBF5AD}" type="pres">
      <dgm:prSet presAssocID="{8D326DA6-5B6C-4781-A556-8614A0232557}" presName="negativeSpace" presStyleCnt="0"/>
      <dgm:spPr/>
    </dgm:pt>
    <dgm:pt modelId="{35C351A9-DBFC-412E-BAB1-84DD56C8D363}" type="pres">
      <dgm:prSet presAssocID="{8D326DA6-5B6C-4781-A556-8614A0232557}" presName="childText" presStyleLbl="conFgAcc1" presStyleIdx="2" presStyleCnt="4" custLinFactNeighborX="-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76948-1674-44D5-80E2-B45775E2298B}" type="pres">
      <dgm:prSet presAssocID="{BFDCD71D-70B3-4C9C-AE4A-86B1196FF44D}" presName="spaceBetweenRectangles" presStyleCnt="0"/>
      <dgm:spPr/>
    </dgm:pt>
    <dgm:pt modelId="{B041C8DE-86BB-4B7C-9195-7A3E9D929AB9}" type="pres">
      <dgm:prSet presAssocID="{32EA76A5-A103-42EA-BBDC-CF1B390E3707}" presName="parentLin" presStyleCnt="0"/>
      <dgm:spPr/>
    </dgm:pt>
    <dgm:pt modelId="{6CF755C0-81A2-4942-AD4E-B29C2EB858CD}" type="pres">
      <dgm:prSet presAssocID="{32EA76A5-A103-42EA-BBDC-CF1B390E370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899D62B-11D6-43D9-90A2-5372D035C24F}" type="pres">
      <dgm:prSet presAssocID="{32EA76A5-A103-42EA-BBDC-CF1B390E37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EA665-B29A-4638-B055-68D155B65D6F}" type="pres">
      <dgm:prSet presAssocID="{32EA76A5-A103-42EA-BBDC-CF1B390E3707}" presName="negativeSpace" presStyleCnt="0"/>
      <dgm:spPr/>
    </dgm:pt>
    <dgm:pt modelId="{6368D3A5-F471-4A2C-BEDF-62C083BDABC1}" type="pres">
      <dgm:prSet presAssocID="{32EA76A5-A103-42EA-BBDC-CF1B390E3707}" presName="childText" presStyleLbl="conFgAcc1" presStyleIdx="3" presStyleCnt="4" custLinFactNeighborX="-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31C6C-D663-4109-A2D1-669FAC2D6AF0}" type="presOf" srcId="{2F606E5A-F89B-4290-AE72-626CDB704E2D}" destId="{977A86D7-48E6-4F20-887B-51F59ACD317D}" srcOrd="0" destOrd="0" presId="urn:microsoft.com/office/officeart/2005/8/layout/list1"/>
    <dgm:cxn modelId="{707F7D0D-EEA8-4D60-A32F-9802A0675A6C}" type="presOf" srcId="{0BA2F6DD-D457-4A18-B64C-80A7E5EF3D6E}" destId="{977A86D7-48E6-4F20-887B-51F59ACD317D}" srcOrd="0" destOrd="1" presId="urn:microsoft.com/office/officeart/2005/8/layout/list1"/>
    <dgm:cxn modelId="{FDEAC8A2-970F-4C8A-A5FD-B461101B6EA2}" srcId="{B449C489-78DF-416A-92A3-17D932D27ECB}" destId="{2F606E5A-F89B-4290-AE72-626CDB704E2D}" srcOrd="0" destOrd="0" parTransId="{724AEEBC-7E31-4BA2-AEF6-09DEA747576E}" sibTransId="{DBB109D7-D904-4951-B500-3A715E5C0089}"/>
    <dgm:cxn modelId="{A3C59214-F81F-4282-B8BC-2815C697FEC3}" type="presOf" srcId="{B449C489-78DF-416A-92A3-17D932D27ECB}" destId="{81925A7B-59E6-4404-BEA3-5CBB62253915}" srcOrd="0" destOrd="0" presId="urn:microsoft.com/office/officeart/2005/8/layout/list1"/>
    <dgm:cxn modelId="{B9469675-7F65-4105-8E54-FF670662CD21}" srcId="{F2D3F1D8-729A-482C-A87F-58A2173AC2AC}" destId="{886B6C24-FCB1-4433-9ACA-E28195D57E8A}" srcOrd="1" destOrd="0" parTransId="{09DB7145-79CC-45C3-BD69-1D61ABECBE3A}" sibTransId="{E63DFE37-8BAE-42EB-9031-2CECB25A1307}"/>
    <dgm:cxn modelId="{1C105673-255E-4452-96BC-399656F0A4F9}" type="presOf" srcId="{886B6C24-FCB1-4433-9ACA-E28195D57E8A}" destId="{3B3CD634-02C6-457F-B5C4-B7326C4779D8}" srcOrd="0" destOrd="1" presId="urn:microsoft.com/office/officeart/2005/8/layout/list1"/>
    <dgm:cxn modelId="{E89290E9-304D-4356-8711-A92EBD7027F0}" srcId="{8D326DA6-5B6C-4781-A556-8614A0232557}" destId="{8E70FE4E-2ECE-4214-A84B-E8EEB8F5E04A}" srcOrd="1" destOrd="0" parTransId="{C4D65E77-1E23-426E-B4DD-EB6347E391B9}" sibTransId="{07FF10A7-710F-4ED0-8382-3E6F009D2917}"/>
    <dgm:cxn modelId="{F784F4F6-0F2B-444C-9AF5-BF6D8B355BED}" srcId="{32EA76A5-A103-42EA-BBDC-CF1B390E3707}" destId="{B8B45225-244B-4C77-9C4D-C03156730506}" srcOrd="0" destOrd="0" parTransId="{9B7F5771-B98F-4F53-B5A1-A13FCFA344C4}" sibTransId="{3457D58A-11F4-4300-BF97-F410357CDA0F}"/>
    <dgm:cxn modelId="{C13A21CB-AB1F-41C2-ABA3-617BC67E0424}" srcId="{F2D3F1D8-729A-482C-A87F-58A2173AC2AC}" destId="{E6C2F67C-4A13-42DD-A09B-A1916BCB0C64}" srcOrd="0" destOrd="0" parTransId="{C2A9E908-A97A-4490-B004-4400F0DCE47D}" sibTransId="{4127916C-0D0C-44FE-89A8-6C826A21D36D}"/>
    <dgm:cxn modelId="{B2F413F2-AD13-4BEA-8467-796618F9F585}" type="presOf" srcId="{1A4E6431-A06F-4AAE-A0AD-DDB16397EB06}" destId="{F0C7111D-6C83-49C0-978E-7F60D0601BFF}" srcOrd="0" destOrd="0" presId="urn:microsoft.com/office/officeart/2005/8/layout/list1"/>
    <dgm:cxn modelId="{A372138B-E61A-4749-A12F-350D2C57855E}" type="presOf" srcId="{32EA76A5-A103-42EA-BBDC-CF1B390E3707}" destId="{9899D62B-11D6-43D9-90A2-5372D035C24F}" srcOrd="1" destOrd="0" presId="urn:microsoft.com/office/officeart/2005/8/layout/list1"/>
    <dgm:cxn modelId="{8732DEB5-29EE-46BF-99DA-A9BF7DDF46A8}" srcId="{1A4E6431-A06F-4AAE-A0AD-DDB16397EB06}" destId="{32EA76A5-A103-42EA-BBDC-CF1B390E3707}" srcOrd="3" destOrd="0" parTransId="{9F6B207F-B74D-4726-BB94-EBBE4818645B}" sibTransId="{E8D6B7EC-01CF-47A1-9037-486479182505}"/>
    <dgm:cxn modelId="{000EAC45-8F47-4BE5-ADA2-2825E4A98B4B}" srcId="{1A4E6431-A06F-4AAE-A0AD-DDB16397EB06}" destId="{8D326DA6-5B6C-4781-A556-8614A0232557}" srcOrd="2" destOrd="0" parTransId="{760DCC5F-D221-4B60-AD9B-203E5F73333B}" sibTransId="{BFDCD71D-70B3-4C9C-AE4A-86B1196FF44D}"/>
    <dgm:cxn modelId="{0E89E4EC-4EA6-4AAA-85DF-B45FCF90C975}" type="presOf" srcId="{3842C135-286D-4B3C-97C8-B79503DAC9CC}" destId="{3B3CD634-02C6-457F-B5C4-B7326C4779D8}" srcOrd="0" destOrd="2" presId="urn:microsoft.com/office/officeart/2005/8/layout/list1"/>
    <dgm:cxn modelId="{04D648E0-C31A-440D-B94F-24AF8E94BDD9}" srcId="{B449C489-78DF-416A-92A3-17D932D27ECB}" destId="{0BA2F6DD-D457-4A18-B64C-80A7E5EF3D6E}" srcOrd="1" destOrd="0" parTransId="{2801A0E1-C85B-4839-BAFE-C64895DB1B95}" sibTransId="{F80FEE1E-35D5-44D5-A786-537CE2B1437C}"/>
    <dgm:cxn modelId="{B0472BF2-8019-4332-8259-6BC2B1A65E78}" srcId="{1A4E6431-A06F-4AAE-A0AD-DDB16397EB06}" destId="{F2D3F1D8-729A-482C-A87F-58A2173AC2AC}" srcOrd="0" destOrd="0" parTransId="{9994BD92-C3FC-48BD-88A3-173B1B635E56}" sibTransId="{CEDC1FD9-A3FB-4039-997D-74ECECD34397}"/>
    <dgm:cxn modelId="{B12495E4-5630-4B2E-A92F-843D5F526570}" type="presOf" srcId="{F2D3F1D8-729A-482C-A87F-58A2173AC2AC}" destId="{6A989049-E2C2-42AA-874B-2AAC5A757488}" srcOrd="0" destOrd="0" presId="urn:microsoft.com/office/officeart/2005/8/layout/list1"/>
    <dgm:cxn modelId="{56E03DB7-9E1E-4E35-8C0C-A324B90FAD97}" type="presOf" srcId="{ADBDFD8F-B660-487F-9F0A-8CE168E9E900}" destId="{35C351A9-DBFC-412E-BAB1-84DD56C8D363}" srcOrd="0" destOrd="0" presId="urn:microsoft.com/office/officeart/2005/8/layout/list1"/>
    <dgm:cxn modelId="{706B1D68-8C3F-488A-AA73-8233DABBD610}" type="presOf" srcId="{13F31822-821C-46C6-9C3F-3D103DEE708B}" destId="{35C351A9-DBFC-412E-BAB1-84DD56C8D363}" srcOrd="0" destOrd="2" presId="urn:microsoft.com/office/officeart/2005/8/layout/list1"/>
    <dgm:cxn modelId="{C134B840-5651-4DC7-BEE0-A7FC974B4F8C}" type="presOf" srcId="{E6C2F67C-4A13-42DD-A09B-A1916BCB0C64}" destId="{3B3CD634-02C6-457F-B5C4-B7326C4779D8}" srcOrd="0" destOrd="0" presId="urn:microsoft.com/office/officeart/2005/8/layout/list1"/>
    <dgm:cxn modelId="{234D02F0-4A71-4F39-A377-4C297B09F5CB}" type="presOf" srcId="{F2D3F1D8-729A-482C-A87F-58A2173AC2AC}" destId="{F4ED60AD-0572-49E1-816E-77BB93336ED1}" srcOrd="1" destOrd="0" presId="urn:microsoft.com/office/officeart/2005/8/layout/list1"/>
    <dgm:cxn modelId="{423EFDFD-1209-4928-80EB-5AC368849061}" type="presOf" srcId="{2799B0EF-D04E-4834-9455-2FFEF3B67FD7}" destId="{35C351A9-DBFC-412E-BAB1-84DD56C8D363}" srcOrd="0" destOrd="3" presId="urn:microsoft.com/office/officeart/2005/8/layout/list1"/>
    <dgm:cxn modelId="{827ABD0F-50AA-4B46-AE73-6E85B638B717}" srcId="{8D326DA6-5B6C-4781-A556-8614A0232557}" destId="{2799B0EF-D04E-4834-9455-2FFEF3B67FD7}" srcOrd="3" destOrd="0" parTransId="{82F975BF-97E9-448B-BAD8-74C75A3E3280}" sibTransId="{4356AD64-E0EC-40FC-B452-C0F117E65A0D}"/>
    <dgm:cxn modelId="{4073853F-4783-49D6-B204-652B66DBC59E}" srcId="{1A4E6431-A06F-4AAE-A0AD-DDB16397EB06}" destId="{B449C489-78DF-416A-92A3-17D932D27ECB}" srcOrd="1" destOrd="0" parTransId="{E4522E4C-A528-4429-B897-C660A3E8B67F}" sibTransId="{D871A39A-CA13-4721-97ED-3C4D80DCD06D}"/>
    <dgm:cxn modelId="{D0AAC454-A85D-4F56-89F3-1D0B0D9E2958}" type="presOf" srcId="{8D326DA6-5B6C-4781-A556-8614A0232557}" destId="{200BE486-32FA-4382-943E-DC242A627B74}" srcOrd="0" destOrd="0" presId="urn:microsoft.com/office/officeart/2005/8/layout/list1"/>
    <dgm:cxn modelId="{F670D378-CA13-464F-93B1-BCB9FCA8F626}" type="presOf" srcId="{B449C489-78DF-416A-92A3-17D932D27ECB}" destId="{5C842DC5-C782-4FCD-968A-81DC782D8FC7}" srcOrd="1" destOrd="0" presId="urn:microsoft.com/office/officeart/2005/8/layout/list1"/>
    <dgm:cxn modelId="{A3D302AE-9D54-44DD-9475-4625A0674BC0}" srcId="{8D326DA6-5B6C-4781-A556-8614A0232557}" destId="{ADBDFD8F-B660-487F-9F0A-8CE168E9E900}" srcOrd="0" destOrd="0" parTransId="{48860714-43A6-431C-A926-56F1FA7A4463}" sibTransId="{8DA87674-8492-482C-A4DA-368BD8DB2C14}"/>
    <dgm:cxn modelId="{100A4495-4758-4B1B-9CA7-9B1012CC19CC}" type="presOf" srcId="{32EA76A5-A103-42EA-BBDC-CF1B390E3707}" destId="{6CF755C0-81A2-4942-AD4E-B29C2EB858CD}" srcOrd="0" destOrd="0" presId="urn:microsoft.com/office/officeart/2005/8/layout/list1"/>
    <dgm:cxn modelId="{BC606074-08CD-4ED0-AD19-322C452E694E}" srcId="{8D326DA6-5B6C-4781-A556-8614A0232557}" destId="{13F31822-821C-46C6-9C3F-3D103DEE708B}" srcOrd="2" destOrd="0" parTransId="{BBAC0156-9675-415D-B6A6-5E925C7A6ED1}" sibTransId="{E04BB700-6E55-4C1F-99CA-717CE58DB170}"/>
    <dgm:cxn modelId="{0319AB29-E6FB-4B8F-BEB6-C3AECD370CE6}" srcId="{F2D3F1D8-729A-482C-A87F-58A2173AC2AC}" destId="{3842C135-286D-4B3C-97C8-B79503DAC9CC}" srcOrd="2" destOrd="0" parTransId="{3C837070-C06E-4841-B469-D6E4D54D7B7E}" sibTransId="{6E9548E2-BCBC-4261-87CF-86A19BC699A6}"/>
    <dgm:cxn modelId="{DBD0ECE3-EB03-4AF2-B1EF-45C545F87EDE}" type="presOf" srcId="{8D326DA6-5B6C-4781-A556-8614A0232557}" destId="{B96459B2-1518-4F55-A90A-E9E9373D1170}" srcOrd="1" destOrd="0" presId="urn:microsoft.com/office/officeart/2005/8/layout/list1"/>
    <dgm:cxn modelId="{FB8FC17D-303F-45F2-B974-AFDDDB545848}" type="presOf" srcId="{8E70FE4E-2ECE-4214-A84B-E8EEB8F5E04A}" destId="{35C351A9-DBFC-412E-BAB1-84DD56C8D363}" srcOrd="0" destOrd="1" presId="urn:microsoft.com/office/officeart/2005/8/layout/list1"/>
    <dgm:cxn modelId="{4D2299AB-CEB0-44E6-9F5D-B52CFA11BEC3}" type="presOf" srcId="{B8B45225-244B-4C77-9C4D-C03156730506}" destId="{6368D3A5-F471-4A2C-BEDF-62C083BDABC1}" srcOrd="0" destOrd="0" presId="urn:microsoft.com/office/officeart/2005/8/layout/list1"/>
    <dgm:cxn modelId="{C7D71A44-E573-4C65-ADD0-FA7929F8EE82}" type="presParOf" srcId="{F0C7111D-6C83-49C0-978E-7F60D0601BFF}" destId="{34D5DEFB-BD23-4201-A19A-04EC47CBF589}" srcOrd="0" destOrd="0" presId="urn:microsoft.com/office/officeart/2005/8/layout/list1"/>
    <dgm:cxn modelId="{63B9D3EA-9A64-49C7-B3AE-FA2272575034}" type="presParOf" srcId="{34D5DEFB-BD23-4201-A19A-04EC47CBF589}" destId="{6A989049-E2C2-42AA-874B-2AAC5A757488}" srcOrd="0" destOrd="0" presId="urn:microsoft.com/office/officeart/2005/8/layout/list1"/>
    <dgm:cxn modelId="{EDBA350F-9450-472D-A553-33109E1ACACE}" type="presParOf" srcId="{34D5DEFB-BD23-4201-A19A-04EC47CBF589}" destId="{F4ED60AD-0572-49E1-816E-77BB93336ED1}" srcOrd="1" destOrd="0" presId="urn:microsoft.com/office/officeart/2005/8/layout/list1"/>
    <dgm:cxn modelId="{ACB2E098-4611-4896-B58B-86C42562EF8E}" type="presParOf" srcId="{F0C7111D-6C83-49C0-978E-7F60D0601BFF}" destId="{F03C2C10-2B58-4B61-815F-9E23AAC7F600}" srcOrd="1" destOrd="0" presId="urn:microsoft.com/office/officeart/2005/8/layout/list1"/>
    <dgm:cxn modelId="{44DF9120-1F6F-4A18-B2D2-BA43D2509803}" type="presParOf" srcId="{F0C7111D-6C83-49C0-978E-7F60D0601BFF}" destId="{3B3CD634-02C6-457F-B5C4-B7326C4779D8}" srcOrd="2" destOrd="0" presId="urn:microsoft.com/office/officeart/2005/8/layout/list1"/>
    <dgm:cxn modelId="{533DBE0C-0D94-42DB-BA40-1BD94D52FB33}" type="presParOf" srcId="{F0C7111D-6C83-49C0-978E-7F60D0601BFF}" destId="{0F774854-094E-4F31-BD7D-545824540C03}" srcOrd="3" destOrd="0" presId="urn:microsoft.com/office/officeart/2005/8/layout/list1"/>
    <dgm:cxn modelId="{FA835D66-2EAE-4EF4-852E-E62A598EAFBA}" type="presParOf" srcId="{F0C7111D-6C83-49C0-978E-7F60D0601BFF}" destId="{A6C41741-7448-4E45-800A-04AD1253B682}" srcOrd="4" destOrd="0" presId="urn:microsoft.com/office/officeart/2005/8/layout/list1"/>
    <dgm:cxn modelId="{63FE5171-86D6-4568-B221-E7A6376029A9}" type="presParOf" srcId="{A6C41741-7448-4E45-800A-04AD1253B682}" destId="{81925A7B-59E6-4404-BEA3-5CBB62253915}" srcOrd="0" destOrd="0" presId="urn:microsoft.com/office/officeart/2005/8/layout/list1"/>
    <dgm:cxn modelId="{E47B4AAA-A983-4042-A749-AB5845E64DA1}" type="presParOf" srcId="{A6C41741-7448-4E45-800A-04AD1253B682}" destId="{5C842DC5-C782-4FCD-968A-81DC782D8FC7}" srcOrd="1" destOrd="0" presId="urn:microsoft.com/office/officeart/2005/8/layout/list1"/>
    <dgm:cxn modelId="{C03869A2-E6D0-4BEB-9A8F-10BBE443B338}" type="presParOf" srcId="{F0C7111D-6C83-49C0-978E-7F60D0601BFF}" destId="{A39FA30E-D3E0-4589-ABF0-6360A08111F5}" srcOrd="5" destOrd="0" presId="urn:microsoft.com/office/officeart/2005/8/layout/list1"/>
    <dgm:cxn modelId="{DE345763-8BE5-42C3-B657-2E78AD56989E}" type="presParOf" srcId="{F0C7111D-6C83-49C0-978E-7F60D0601BFF}" destId="{977A86D7-48E6-4F20-887B-51F59ACD317D}" srcOrd="6" destOrd="0" presId="urn:microsoft.com/office/officeart/2005/8/layout/list1"/>
    <dgm:cxn modelId="{CCDCD022-8923-4179-BB56-709385B98E90}" type="presParOf" srcId="{F0C7111D-6C83-49C0-978E-7F60D0601BFF}" destId="{0FD2B972-8652-463D-B1D6-1E9C1FDF2306}" srcOrd="7" destOrd="0" presId="urn:microsoft.com/office/officeart/2005/8/layout/list1"/>
    <dgm:cxn modelId="{FC7940C2-04A0-42EB-84D4-6F096F659E96}" type="presParOf" srcId="{F0C7111D-6C83-49C0-978E-7F60D0601BFF}" destId="{C4171B8C-7F6B-4449-823A-3EDECCC3B962}" srcOrd="8" destOrd="0" presId="urn:microsoft.com/office/officeart/2005/8/layout/list1"/>
    <dgm:cxn modelId="{3EFDAD87-8B95-4BBA-92A0-139C23A6C593}" type="presParOf" srcId="{C4171B8C-7F6B-4449-823A-3EDECCC3B962}" destId="{200BE486-32FA-4382-943E-DC242A627B74}" srcOrd="0" destOrd="0" presId="urn:microsoft.com/office/officeart/2005/8/layout/list1"/>
    <dgm:cxn modelId="{B97A00D8-01D5-466F-8905-E8A1CAFBEC74}" type="presParOf" srcId="{C4171B8C-7F6B-4449-823A-3EDECCC3B962}" destId="{B96459B2-1518-4F55-A90A-E9E9373D1170}" srcOrd="1" destOrd="0" presId="urn:microsoft.com/office/officeart/2005/8/layout/list1"/>
    <dgm:cxn modelId="{2E0B385D-6D4D-4D3C-80C6-D909B55E9CE8}" type="presParOf" srcId="{F0C7111D-6C83-49C0-978E-7F60D0601BFF}" destId="{788211AF-CAA0-42A7-8552-C909C0BBF5AD}" srcOrd="9" destOrd="0" presId="urn:microsoft.com/office/officeart/2005/8/layout/list1"/>
    <dgm:cxn modelId="{665DEBFE-78BD-4CE0-8228-B829C794BFF2}" type="presParOf" srcId="{F0C7111D-6C83-49C0-978E-7F60D0601BFF}" destId="{35C351A9-DBFC-412E-BAB1-84DD56C8D363}" srcOrd="10" destOrd="0" presId="urn:microsoft.com/office/officeart/2005/8/layout/list1"/>
    <dgm:cxn modelId="{680122A6-9F46-46FF-989A-F343B61EF632}" type="presParOf" srcId="{F0C7111D-6C83-49C0-978E-7F60D0601BFF}" destId="{68876948-1674-44D5-80E2-B45775E2298B}" srcOrd="11" destOrd="0" presId="urn:microsoft.com/office/officeart/2005/8/layout/list1"/>
    <dgm:cxn modelId="{D93EFD7D-3E4A-43C1-8764-7CE1F058F3FD}" type="presParOf" srcId="{F0C7111D-6C83-49C0-978E-7F60D0601BFF}" destId="{B041C8DE-86BB-4B7C-9195-7A3E9D929AB9}" srcOrd="12" destOrd="0" presId="urn:microsoft.com/office/officeart/2005/8/layout/list1"/>
    <dgm:cxn modelId="{D7C8F05E-1C64-4F1E-9A6F-ED67F8001C5A}" type="presParOf" srcId="{B041C8DE-86BB-4B7C-9195-7A3E9D929AB9}" destId="{6CF755C0-81A2-4942-AD4E-B29C2EB858CD}" srcOrd="0" destOrd="0" presId="urn:microsoft.com/office/officeart/2005/8/layout/list1"/>
    <dgm:cxn modelId="{1CC3098A-D4EE-41A2-8CB2-EE0610951CB0}" type="presParOf" srcId="{B041C8DE-86BB-4B7C-9195-7A3E9D929AB9}" destId="{9899D62B-11D6-43D9-90A2-5372D035C24F}" srcOrd="1" destOrd="0" presId="urn:microsoft.com/office/officeart/2005/8/layout/list1"/>
    <dgm:cxn modelId="{D6DF810A-BC95-4F45-BEA1-DF0575016C1B}" type="presParOf" srcId="{F0C7111D-6C83-49C0-978E-7F60D0601BFF}" destId="{E69EA665-B29A-4638-B055-68D155B65D6F}" srcOrd="13" destOrd="0" presId="urn:microsoft.com/office/officeart/2005/8/layout/list1"/>
    <dgm:cxn modelId="{E90CB6A2-A586-43D7-AE07-5FF850FC6DC8}" type="presParOf" srcId="{F0C7111D-6C83-49C0-978E-7F60D0601BFF}" destId="{6368D3A5-F471-4A2C-BEDF-62C083BDAB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490E3B-12C7-4A12-B9CC-1CAF3E279575}">
      <dsp:nvSpPr>
        <dsp:cNvPr id="0" name=""/>
        <dsp:cNvSpPr/>
      </dsp:nvSpPr>
      <dsp:spPr>
        <a:xfrm>
          <a:off x="0" y="306162"/>
          <a:ext cx="7753350" cy="803250"/>
        </a:xfrm>
        <a:prstGeom prst="rect">
          <a:avLst/>
        </a:prstGeom>
        <a:solidFill>
          <a:schemeClr val="lt1">
            <a:hueOff val="0"/>
            <a:satOff val="0"/>
            <a:lumOff val="0"/>
            <a:alpha val="58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312420" rIns="60174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Detects and isolates faults in network devices, initiates remedial actions and distributes alarm messages to other management entities in the network. </a:t>
          </a:r>
          <a:endParaRPr lang="en-US" sz="1400" kern="1200" dirty="0"/>
        </a:p>
      </dsp:txBody>
      <dsp:txXfrm>
        <a:off x="0" y="306162"/>
        <a:ext cx="7753350" cy="803250"/>
      </dsp:txXfrm>
    </dsp:sp>
    <dsp:sp modelId="{86019AB9-A0C4-477A-B1A7-058BC5C27602}">
      <dsp:nvSpPr>
        <dsp:cNvPr id="0" name=""/>
        <dsp:cNvSpPr/>
      </dsp:nvSpPr>
      <dsp:spPr>
        <a:xfrm>
          <a:off x="197601" y="84762"/>
          <a:ext cx="3506281" cy="442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41" tIns="0" rIns="205141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Fault management</a:t>
          </a:r>
          <a:endParaRPr lang="en-US" sz="1400" kern="1200" dirty="0"/>
        </a:p>
      </dsp:txBody>
      <dsp:txXfrm>
        <a:off x="197601" y="84762"/>
        <a:ext cx="3506281" cy="442800"/>
      </dsp:txXfrm>
    </dsp:sp>
    <dsp:sp modelId="{FD1A97A1-1E1C-4695-9DF7-E4AF9A464B45}">
      <dsp:nvSpPr>
        <dsp:cNvPr id="0" name=""/>
        <dsp:cNvSpPr/>
      </dsp:nvSpPr>
      <dsp:spPr>
        <a:xfrm>
          <a:off x="0" y="1411812"/>
          <a:ext cx="7753350" cy="1015875"/>
        </a:xfrm>
        <a:prstGeom prst="rect">
          <a:avLst/>
        </a:prstGeom>
        <a:solidFill>
          <a:schemeClr val="lt1">
            <a:hueOff val="0"/>
            <a:satOff val="0"/>
            <a:lumOff val="0"/>
            <a:alpha val="58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312420" rIns="60174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Enables operators to configure, install and distribute software to all devices across the network. In addition, the system tracks version changes and maintains software configuration history.</a:t>
          </a:r>
          <a:endParaRPr lang="en-US" sz="1400" kern="1200" dirty="0"/>
        </a:p>
      </dsp:txBody>
      <dsp:txXfrm>
        <a:off x="0" y="1411812"/>
        <a:ext cx="7753350" cy="1015875"/>
      </dsp:txXfrm>
    </dsp:sp>
    <dsp:sp modelId="{313CC63C-8012-45F5-8722-B0C8A6E2BA8F}">
      <dsp:nvSpPr>
        <dsp:cNvPr id="0" name=""/>
        <dsp:cNvSpPr/>
      </dsp:nvSpPr>
      <dsp:spPr>
        <a:xfrm>
          <a:off x="197601" y="1190412"/>
          <a:ext cx="3506281" cy="442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41" tIns="0" rIns="205141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Configuration management</a:t>
          </a:r>
          <a:endParaRPr lang="en-US" sz="1400" kern="1200" dirty="0"/>
        </a:p>
      </dsp:txBody>
      <dsp:txXfrm>
        <a:off x="197601" y="1190412"/>
        <a:ext cx="3506281" cy="442800"/>
      </dsp:txXfrm>
    </dsp:sp>
    <dsp:sp modelId="{65007555-CD40-4D80-ABCC-576E47A57C84}">
      <dsp:nvSpPr>
        <dsp:cNvPr id="0" name=""/>
        <dsp:cNvSpPr/>
      </dsp:nvSpPr>
      <dsp:spPr>
        <a:xfrm>
          <a:off x="0" y="2730087"/>
          <a:ext cx="7753350" cy="803250"/>
        </a:xfrm>
        <a:prstGeom prst="rect">
          <a:avLst/>
        </a:prstGeom>
        <a:solidFill>
          <a:schemeClr val="lt1">
            <a:hueOff val="0"/>
            <a:satOff val="0"/>
            <a:lumOff val="0"/>
            <a:alpha val="58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312420" rIns="60174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Manages individual and group user accounts and passwords, generating network usage reports to monitor user activities. </a:t>
          </a:r>
          <a:endParaRPr lang="en-US" sz="1400" kern="1200" dirty="0"/>
        </a:p>
      </dsp:txBody>
      <dsp:txXfrm>
        <a:off x="0" y="2730087"/>
        <a:ext cx="7753350" cy="803250"/>
      </dsp:txXfrm>
    </dsp:sp>
    <dsp:sp modelId="{65E09961-9EED-46AA-A23A-A156E0D910FF}">
      <dsp:nvSpPr>
        <dsp:cNvPr id="0" name=""/>
        <dsp:cNvSpPr/>
      </dsp:nvSpPr>
      <dsp:spPr>
        <a:xfrm>
          <a:off x="197601" y="2508687"/>
          <a:ext cx="3506281" cy="442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41" tIns="0" rIns="205141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Accounting management</a:t>
          </a:r>
          <a:endParaRPr lang="en-US" sz="1400" kern="1200" dirty="0"/>
        </a:p>
      </dsp:txBody>
      <dsp:txXfrm>
        <a:off x="197601" y="2508687"/>
        <a:ext cx="3506281" cy="442800"/>
      </dsp:txXfrm>
    </dsp:sp>
    <dsp:sp modelId="{08AE41C1-38C7-4F12-AEAA-EF3157C0DC64}">
      <dsp:nvSpPr>
        <dsp:cNvPr id="0" name=""/>
        <dsp:cNvSpPr/>
      </dsp:nvSpPr>
      <dsp:spPr>
        <a:xfrm>
          <a:off x="0" y="3835737"/>
          <a:ext cx="7753350" cy="1015875"/>
        </a:xfrm>
        <a:prstGeom prst="rect">
          <a:avLst/>
        </a:prstGeom>
        <a:solidFill>
          <a:schemeClr val="lt1">
            <a:hueOff val="0"/>
            <a:satOff val="0"/>
            <a:lumOff val="0"/>
            <a:alpha val="58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312420" rIns="60174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Supports real-time monitoring of </a:t>
          </a:r>
          <a:r>
            <a:rPr lang="en-US" sz="1400" kern="1200" dirty="0" err="1" smtClean="0"/>
            <a:t>QoS</a:t>
          </a:r>
          <a:r>
            <a:rPr lang="en-US" sz="1400" kern="1200" dirty="0" smtClean="0"/>
            <a:t> and </a:t>
          </a:r>
          <a:r>
            <a:rPr lang="en-US" sz="1400" kern="1200" dirty="0" err="1" smtClean="0"/>
            <a:t>CoS</a:t>
          </a:r>
          <a:r>
            <a:rPr lang="en-US" sz="1400" kern="1200" dirty="0" smtClean="0"/>
            <a:t>, producing real-time and periodic statistics. The statistics collector compresses data to minimize bandwidth use for management traffic and exports CSV files to OSS or third-party management systems</a:t>
          </a:r>
          <a:endParaRPr lang="en-US" sz="1400" kern="1200" dirty="0"/>
        </a:p>
      </dsp:txBody>
      <dsp:txXfrm>
        <a:off x="0" y="3835737"/>
        <a:ext cx="7753350" cy="1015875"/>
      </dsp:txXfrm>
    </dsp:sp>
    <dsp:sp modelId="{40E22328-B946-4747-BC76-AFE8D094CD77}">
      <dsp:nvSpPr>
        <dsp:cNvPr id="0" name=""/>
        <dsp:cNvSpPr/>
      </dsp:nvSpPr>
      <dsp:spPr>
        <a:xfrm>
          <a:off x="197601" y="3614337"/>
          <a:ext cx="3506281" cy="442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41" tIns="0" rIns="205141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Performance management</a:t>
          </a:r>
          <a:endParaRPr lang="en-US" sz="1400" kern="1200" dirty="0"/>
        </a:p>
      </dsp:txBody>
      <dsp:txXfrm>
        <a:off x="197601" y="3614337"/>
        <a:ext cx="3506281" cy="442800"/>
      </dsp:txXfrm>
    </dsp:sp>
    <dsp:sp modelId="{46B4CD55-4C1E-4251-A8AF-F3F272BF8230}">
      <dsp:nvSpPr>
        <dsp:cNvPr id="0" name=""/>
        <dsp:cNvSpPr/>
      </dsp:nvSpPr>
      <dsp:spPr>
        <a:xfrm>
          <a:off x="0" y="5154012"/>
          <a:ext cx="7753350" cy="803250"/>
        </a:xfrm>
        <a:prstGeom prst="rect">
          <a:avLst/>
        </a:prstGeom>
        <a:solidFill>
          <a:schemeClr val="lt1">
            <a:hueOff val="0"/>
            <a:satOff val="0"/>
            <a:lumOff val="0"/>
            <a:alpha val="58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312420" rIns="60174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Allows network administrators</a:t>
          </a:r>
          <a:r>
            <a:rPr lang="en-US" sz="1400" b="1" kern="1200" dirty="0" smtClean="0"/>
            <a:t> </a:t>
          </a:r>
          <a:r>
            <a:rPr lang="en-US" sz="1400" kern="1200" dirty="0" smtClean="0"/>
            <a:t>to track user activities and control the access to network resources with a choice of security features</a:t>
          </a:r>
          <a:endParaRPr lang="en-US" sz="1400" kern="1200" dirty="0"/>
        </a:p>
      </dsp:txBody>
      <dsp:txXfrm>
        <a:off x="0" y="5154012"/>
        <a:ext cx="7753350" cy="803250"/>
      </dsp:txXfrm>
    </dsp:sp>
    <dsp:sp modelId="{CA6F47A8-F6F2-4A8E-9C26-0F42B404487B}">
      <dsp:nvSpPr>
        <dsp:cNvPr id="0" name=""/>
        <dsp:cNvSpPr/>
      </dsp:nvSpPr>
      <dsp:spPr>
        <a:xfrm>
          <a:off x="197601" y="4932612"/>
          <a:ext cx="3506281" cy="44280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41" tIns="0" rIns="205141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Security management</a:t>
          </a:r>
          <a:endParaRPr lang="en-US" sz="1400" kern="1200" dirty="0"/>
        </a:p>
      </dsp:txBody>
      <dsp:txXfrm>
        <a:off x="197601" y="4932612"/>
        <a:ext cx="3506281" cy="442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3CD634-02C6-457F-B5C4-B7326C4779D8}">
      <dsp:nvSpPr>
        <dsp:cNvPr id="0" name=""/>
        <dsp:cNvSpPr/>
      </dsp:nvSpPr>
      <dsp:spPr>
        <a:xfrm>
          <a:off x="0" y="302179"/>
          <a:ext cx="9051925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2530" tIns="354076" rIns="70253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Reduce </a:t>
          </a:r>
          <a:r>
            <a:rPr lang="en-US" sz="1700" kern="1200" dirty="0" err="1" smtClean="0"/>
            <a:t>CapEx</a:t>
          </a:r>
          <a:r>
            <a:rPr lang="en-US" sz="1700" kern="1200" dirty="0" smtClean="0"/>
            <a:t> with a single device for all your communication needs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Support multiple services over diverse infrastructure with fine granularity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Optimize bandwidth consumption by grooming</a:t>
          </a:r>
          <a:endParaRPr lang="en-US" sz="1700" kern="1200" dirty="0"/>
        </a:p>
      </dsp:txBody>
      <dsp:txXfrm>
        <a:off x="0" y="302179"/>
        <a:ext cx="9051925" cy="1285200"/>
      </dsp:txXfrm>
    </dsp:sp>
    <dsp:sp modelId="{F4ED60AD-0572-49E1-816E-77BB93336ED1}">
      <dsp:nvSpPr>
        <dsp:cNvPr id="0" name=""/>
        <dsp:cNvSpPr/>
      </dsp:nvSpPr>
      <dsp:spPr>
        <a:xfrm>
          <a:off x="452596" y="51259"/>
          <a:ext cx="6336347" cy="50184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9499" tIns="0" rIns="239499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All in one multiservice platform</a:t>
          </a:r>
          <a:endParaRPr lang="en-US" sz="1700" kern="1200" dirty="0"/>
        </a:p>
      </dsp:txBody>
      <dsp:txXfrm>
        <a:off x="452596" y="51259"/>
        <a:ext cx="6336347" cy="501840"/>
      </dsp:txXfrm>
    </dsp:sp>
    <dsp:sp modelId="{977A86D7-48E6-4F20-887B-51F59ACD317D}">
      <dsp:nvSpPr>
        <dsp:cNvPr id="0" name=""/>
        <dsp:cNvSpPr/>
      </dsp:nvSpPr>
      <dsp:spPr>
        <a:xfrm>
          <a:off x="0" y="1930099"/>
          <a:ext cx="9051925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2530" tIns="354076" rIns="70253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Complete solution with unified management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Interoperable with DXC, </a:t>
          </a:r>
          <a:r>
            <a:rPr lang="en-US" sz="1700" kern="1200" dirty="0" err="1" smtClean="0"/>
            <a:t>Megaplex</a:t>
          </a:r>
          <a:r>
            <a:rPr lang="en-US" sz="1700" kern="1200" dirty="0" smtClean="0"/>
            <a:t>, FCD, ASMi, and </a:t>
          </a:r>
          <a:r>
            <a:rPr lang="en-US" sz="1700" kern="1200" dirty="0" err="1" smtClean="0"/>
            <a:t>Optimux</a:t>
          </a:r>
          <a:r>
            <a:rPr lang="en-US" sz="1700" kern="1200" dirty="0" smtClean="0"/>
            <a:t> </a:t>
          </a:r>
          <a:br>
            <a:rPr lang="en-US" sz="1700" kern="1200" dirty="0" smtClean="0"/>
          </a:br>
          <a:r>
            <a:rPr lang="en-US" sz="1700" kern="1200" dirty="0" smtClean="0"/>
            <a:t>(as well as ETX </a:t>
          </a:r>
          <a:r>
            <a:rPr lang="en-US" sz="1700" kern="1200" dirty="0" err="1" smtClean="0"/>
            <a:t>RICi</a:t>
          </a:r>
          <a:r>
            <a:rPr lang="en-US" sz="1700" kern="1200" dirty="0" smtClean="0"/>
            <a:t> and </a:t>
          </a:r>
          <a:r>
            <a:rPr lang="en-US" sz="1700" kern="1200" dirty="0" err="1" smtClean="0"/>
            <a:t>IPmux</a:t>
          </a:r>
          <a:r>
            <a:rPr lang="en-US" sz="1700" kern="1200" dirty="0" smtClean="0"/>
            <a:t>)</a:t>
          </a:r>
          <a:endParaRPr lang="en-US" sz="1700" kern="1200" dirty="0"/>
        </a:p>
      </dsp:txBody>
      <dsp:txXfrm>
        <a:off x="0" y="1930099"/>
        <a:ext cx="9051925" cy="1231650"/>
      </dsp:txXfrm>
    </dsp:sp>
    <dsp:sp modelId="{5C842DC5-C782-4FCD-968A-81DC782D8FC7}">
      <dsp:nvSpPr>
        <dsp:cNvPr id="0" name=""/>
        <dsp:cNvSpPr/>
      </dsp:nvSpPr>
      <dsp:spPr>
        <a:xfrm>
          <a:off x="452596" y="1679179"/>
          <a:ext cx="6336347" cy="50184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9499" tIns="0" rIns="239499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Central site solution for MAP and Last Mile</a:t>
          </a:r>
          <a:endParaRPr lang="en-US" sz="1700" kern="1200" dirty="0"/>
        </a:p>
      </dsp:txBody>
      <dsp:txXfrm>
        <a:off x="452596" y="1679179"/>
        <a:ext cx="6336347" cy="501840"/>
      </dsp:txXfrm>
    </dsp:sp>
    <dsp:sp modelId="{35C351A9-DBFC-412E-BAB1-84DD56C8D363}">
      <dsp:nvSpPr>
        <dsp:cNvPr id="0" name=""/>
        <dsp:cNvSpPr/>
      </dsp:nvSpPr>
      <dsp:spPr>
        <a:xfrm>
          <a:off x="0" y="3504470"/>
          <a:ext cx="9051925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2530" tIns="354076" rIns="70253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Fiber and copper aggregation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High flexibility supporting Ethernet over TDM and TDM over Ethernet  (with VCAT and </a:t>
          </a:r>
          <a:r>
            <a:rPr lang="en-US" sz="1700" kern="1200" dirty="0" err="1" smtClean="0"/>
            <a:t>Pseudowire</a:t>
          </a:r>
          <a:r>
            <a:rPr lang="en-US" sz="1700" kern="1200" dirty="0" smtClean="0"/>
            <a:t>)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Interoperable with 3</a:t>
          </a:r>
          <a:r>
            <a:rPr lang="en-US" sz="1700" kern="1200" baseline="30000" dirty="0" smtClean="0"/>
            <a:t>rd</a:t>
          </a:r>
          <a:r>
            <a:rPr lang="en-US" sz="1700" kern="1200" dirty="0" smtClean="0"/>
            <a:t> party devices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Reduce </a:t>
          </a:r>
          <a:r>
            <a:rPr lang="en-US" sz="1700" kern="1200" dirty="0" err="1" smtClean="0"/>
            <a:t>OpEx</a:t>
          </a:r>
          <a:r>
            <a:rPr lang="en-US" sz="1700" kern="1200" dirty="0" smtClean="0"/>
            <a:t> by converging services over shared media</a:t>
          </a:r>
          <a:endParaRPr lang="en-US" sz="1700" kern="1200" dirty="0"/>
        </a:p>
      </dsp:txBody>
      <dsp:txXfrm>
        <a:off x="0" y="3504470"/>
        <a:ext cx="9051925" cy="1820700"/>
      </dsp:txXfrm>
    </dsp:sp>
    <dsp:sp modelId="{B96459B2-1518-4F55-A90A-E9E9373D1170}">
      <dsp:nvSpPr>
        <dsp:cNvPr id="0" name=""/>
        <dsp:cNvSpPr/>
      </dsp:nvSpPr>
      <dsp:spPr>
        <a:xfrm>
          <a:off x="452596" y="3253549"/>
          <a:ext cx="6336347" cy="50184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9499" tIns="0" rIns="239499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Any service over any transport</a:t>
          </a:r>
          <a:endParaRPr lang="en-US" sz="1700" kern="1200" dirty="0"/>
        </a:p>
      </dsp:txBody>
      <dsp:txXfrm>
        <a:off x="452596" y="3253549"/>
        <a:ext cx="6336347" cy="501840"/>
      </dsp:txXfrm>
    </dsp:sp>
    <dsp:sp modelId="{6368D3A5-F471-4A2C-BEDF-62C083BDABC1}">
      <dsp:nvSpPr>
        <dsp:cNvPr id="0" name=""/>
        <dsp:cNvSpPr/>
      </dsp:nvSpPr>
      <dsp:spPr>
        <a:xfrm>
          <a:off x="0" y="5667890"/>
          <a:ext cx="905192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02530" tIns="354076" rIns="70253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Offers a migration path from TDM network to PSN networks</a:t>
          </a:r>
          <a:endParaRPr lang="en-US" sz="1700" kern="1200" dirty="0"/>
        </a:p>
      </dsp:txBody>
      <dsp:txXfrm>
        <a:off x="0" y="5667890"/>
        <a:ext cx="9051925" cy="722925"/>
      </dsp:txXfrm>
    </dsp:sp>
    <dsp:sp modelId="{9899D62B-11D6-43D9-90A2-5372D035C24F}">
      <dsp:nvSpPr>
        <dsp:cNvPr id="0" name=""/>
        <dsp:cNvSpPr/>
      </dsp:nvSpPr>
      <dsp:spPr>
        <a:xfrm>
          <a:off x="452596" y="5416970"/>
          <a:ext cx="6336347" cy="50184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9499" tIns="0" rIns="239499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Future-proof</a:t>
          </a:r>
          <a:endParaRPr lang="en-US" sz="1700" kern="1200" dirty="0"/>
        </a:p>
      </dsp:txBody>
      <dsp:txXfrm>
        <a:off x="452596" y="5416970"/>
        <a:ext cx="6336347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3950" y="9304338"/>
            <a:ext cx="2990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7" tIns="48584" rIns="97167" bIns="4858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RD6T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67263"/>
            <a:ext cx="5049837" cy="394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624" tIns="48448" rIns="98624" bIns="48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 smtClean="0"/>
              <a:t>Click to edit Master notes styles</a:t>
            </a:r>
          </a:p>
          <a:p>
            <a:pPr lvl="1"/>
            <a:r>
              <a:rPr lang="en-US" altLang="he-IL" noProof="0" smtClean="0"/>
              <a:t>Second Level</a:t>
            </a:r>
          </a:p>
          <a:p>
            <a:pPr lvl="2"/>
            <a:r>
              <a:rPr lang="en-US" altLang="he-IL" noProof="0" smtClean="0"/>
              <a:t>Third Level</a:t>
            </a:r>
          </a:p>
          <a:p>
            <a:pPr lvl="3"/>
            <a:r>
              <a:rPr lang="en-US" altLang="he-IL" noProof="0" smtClean="0"/>
              <a:t>Fourth Level</a:t>
            </a:r>
          </a:p>
          <a:p>
            <a:pPr lvl="4"/>
            <a:r>
              <a:rPr lang="en-US" altLang="he-IL" noProof="0" smtClean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871538"/>
            <a:ext cx="4541837" cy="3509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_Agat" charset="0"/>
        <a:ea typeface="Times New Roman (Hebrew)" charset="0"/>
        <a:cs typeface="Times New Roman (Hebrew)" charset="0"/>
      </a:defRPr>
    </a:lvl1pPr>
    <a:lvl2pPr marL="4568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_Agat" charset="0"/>
        <a:ea typeface="Times New Roman (Hebrew)" charset="0"/>
        <a:cs typeface="Times New Roman (Hebrew)" charset="0"/>
      </a:defRPr>
    </a:lvl2pPr>
    <a:lvl3pPr marL="9136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_Agat" charset="0"/>
        <a:ea typeface="Times New Roman (Hebrew)" charset="0"/>
        <a:cs typeface="Times New Roman (Hebrew)" charset="0"/>
      </a:defRPr>
    </a:lvl3pPr>
    <a:lvl4pPr marL="13704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_Agat" charset="0"/>
        <a:ea typeface="Times New Roman (Hebrew)" charset="0"/>
        <a:cs typeface="Times New Roman (Hebrew)" charset="0"/>
      </a:defRPr>
    </a:lvl4pPr>
    <a:lvl5pPr marL="18273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_Agat" charset="0"/>
        <a:ea typeface="Times New Roman (Hebrew)" charset="0"/>
        <a:cs typeface="Times New Roman (Hebrew)" charset="0"/>
      </a:defRPr>
    </a:lvl5pPr>
    <a:lvl6pPr marL="2284129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55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81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07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871538"/>
            <a:ext cx="4541837" cy="3509962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ln/>
        </p:spPr>
        <p:txBody>
          <a:bodyPr/>
          <a:lstStyle/>
          <a:p>
            <a:fld id="{62141270-9FEC-4DC3-AD9B-FA650629F84B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874713"/>
            <a:ext cx="4543425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829" y="4764863"/>
            <a:ext cx="5054509" cy="4213397"/>
          </a:xfrm>
          <a:ln/>
        </p:spPr>
        <p:txBody>
          <a:bodyPr lIns="91684" tIns="45842" rIns="91684" bIns="45842"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47713"/>
            <a:ext cx="4838700" cy="374015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740275"/>
            <a:ext cx="5070475" cy="45704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085" tIns="44543" rIns="89085" bIns="44543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47713"/>
            <a:ext cx="4838700" cy="374015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740275"/>
            <a:ext cx="5070475" cy="45704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085" tIns="44543" rIns="89085" bIns="44543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noFill/>
        </p:spPr>
        <p:txBody>
          <a:bodyPr/>
          <a:lstStyle/>
          <a:p>
            <a:pPr defTabSz="879475"/>
            <a:fld id="{4ECEC0C1-6948-4B5B-9946-803A4E1976E6}" type="slidenum">
              <a:rPr lang="en-US" smtClean="0">
                <a:latin typeface="Arial" pitchFamily="34" charset="0"/>
                <a:cs typeface="Arial" pitchFamily="34" charset="0"/>
              </a:rPr>
              <a:pPr defTabSz="879475"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871538"/>
            <a:ext cx="4541837" cy="3509962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ln/>
        </p:spPr>
        <p:txBody>
          <a:bodyPr/>
          <a:lstStyle/>
          <a:p>
            <a:fld id="{3AB99364-5C86-4FFE-B04F-F4824E9E3F80}" type="slidenum">
              <a:rPr lang="en-US"/>
              <a:pPr/>
              <a:t>15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52475"/>
            <a:ext cx="486092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29" y="4758041"/>
            <a:ext cx="5054509" cy="45102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ln/>
        </p:spPr>
        <p:txBody>
          <a:bodyPr/>
          <a:lstStyle/>
          <a:p>
            <a:fld id="{49E4B487-4B4C-497C-9AD1-84E8F20ED8E8}" type="slidenum">
              <a:rPr lang="en-US"/>
              <a:pPr/>
              <a:t>16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52475"/>
            <a:ext cx="486092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29" y="4758041"/>
            <a:ext cx="5054509" cy="45102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ln/>
        </p:spPr>
        <p:txBody>
          <a:bodyPr/>
          <a:lstStyle/>
          <a:p>
            <a:fld id="{49E4B487-4B4C-497C-9AD1-84E8F20ED8E8}" type="slidenum">
              <a:rPr lang="en-US"/>
              <a:pPr/>
              <a:t>17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52475"/>
            <a:ext cx="486092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29" y="4758041"/>
            <a:ext cx="5054509" cy="45102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ln/>
        </p:spPr>
        <p:txBody>
          <a:bodyPr/>
          <a:lstStyle/>
          <a:p>
            <a:fld id="{0F143B2B-53ED-4A7C-B146-8092910B52A6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9650" y="746125"/>
            <a:ext cx="4843463" cy="3741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06" y="4740507"/>
            <a:ext cx="5072047" cy="4571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88" tIns="46594" rIns="93188" bIns="4659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noFill/>
        </p:spPr>
        <p:txBody>
          <a:bodyPr/>
          <a:lstStyle/>
          <a:p>
            <a:pPr defTabSz="879475"/>
            <a:fld id="{4ECEC0C1-6948-4B5B-9946-803A4E1976E6}" type="slidenum">
              <a:rPr lang="en-US" smtClean="0">
                <a:latin typeface="Arial" pitchFamily="34" charset="0"/>
                <a:cs typeface="Arial" pitchFamily="34" charset="0"/>
              </a:rPr>
              <a:pPr defTabSz="879475"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871538"/>
            <a:ext cx="4541837" cy="3509962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noFill/>
        </p:spPr>
        <p:txBody>
          <a:bodyPr/>
          <a:lstStyle/>
          <a:p>
            <a:pPr defTabSz="879475"/>
            <a:fld id="{4ECEC0C1-6948-4B5B-9946-803A4E1976E6}" type="slidenum">
              <a:rPr lang="en-US" smtClean="0">
                <a:latin typeface="Arial" pitchFamily="34" charset="0"/>
                <a:cs typeface="Arial" pitchFamily="34" charset="0"/>
              </a:rPr>
              <a:pPr defTabSz="879475"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871538"/>
            <a:ext cx="4541837" cy="3509962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71538"/>
            <a:ext cx="4541837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Introduction</a:t>
            </a:r>
          </a:p>
          <a:p>
            <a:r>
              <a:rPr lang="en-US" sz="1600" dirty="0" smtClean="0"/>
              <a:t>Product Overview</a:t>
            </a:r>
          </a:p>
          <a:p>
            <a:pPr lvl="1"/>
            <a:r>
              <a:rPr lang="en-US" sz="1400" dirty="0" smtClean="0"/>
              <a:t>Physical View</a:t>
            </a:r>
          </a:p>
          <a:p>
            <a:pPr lvl="1"/>
            <a:r>
              <a:rPr lang="en-US" sz="1400" dirty="0" smtClean="0"/>
              <a:t>New Features</a:t>
            </a:r>
          </a:p>
          <a:p>
            <a:pPr lvl="1"/>
            <a:r>
              <a:rPr lang="en-US" sz="1400" dirty="0" smtClean="0"/>
              <a:t>Features</a:t>
            </a:r>
          </a:p>
          <a:p>
            <a:r>
              <a:rPr lang="en-US" sz="1600" dirty="0" smtClean="0"/>
              <a:t>Applications</a:t>
            </a:r>
          </a:p>
          <a:p>
            <a:pPr lvl="1"/>
            <a:r>
              <a:rPr lang="en-US" sz="1400" dirty="0" smtClean="0"/>
              <a:t>1…</a:t>
            </a:r>
          </a:p>
          <a:p>
            <a:pPr lvl="1"/>
            <a:r>
              <a:rPr lang="en-US" sz="1400" dirty="0" smtClean="0"/>
              <a:t>2…</a:t>
            </a:r>
          </a:p>
          <a:p>
            <a:pPr lvl="1"/>
            <a:r>
              <a:rPr lang="en-US" sz="1400" dirty="0" smtClean="0"/>
              <a:t>3….</a:t>
            </a:r>
          </a:p>
          <a:p>
            <a:r>
              <a:rPr lang="en-US" sz="1600" dirty="0" smtClean="0"/>
              <a:t>Management</a:t>
            </a:r>
          </a:p>
          <a:p>
            <a:r>
              <a:rPr lang="en-US" sz="1600" dirty="0" smtClean="0"/>
              <a:t>Feature comparison table</a:t>
            </a:r>
          </a:p>
          <a:p>
            <a:r>
              <a:rPr lang="en-US" sz="1600" dirty="0" smtClean="0"/>
              <a:t>Product/Portfolio Value Proposition</a:t>
            </a:r>
          </a:p>
          <a:p>
            <a:r>
              <a:rPr lang="en-US" sz="1600" dirty="0" smtClean="0"/>
              <a:t>Sales Tools On-Line</a:t>
            </a:r>
          </a:p>
          <a:p>
            <a:r>
              <a:rPr lang="en-US" sz="1600" dirty="0" smtClean="0"/>
              <a:t>Ordering information</a:t>
            </a:r>
          </a:p>
          <a:p>
            <a:r>
              <a:rPr lang="en-US" sz="1600" dirty="0" smtClean="0"/>
              <a:t>Summary</a:t>
            </a:r>
          </a:p>
          <a:p>
            <a:r>
              <a:rPr lang="en-US" sz="1600" dirty="0" smtClean="0"/>
              <a:t>Road map (Optional)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noFill/>
        </p:spPr>
        <p:txBody>
          <a:bodyPr/>
          <a:lstStyle/>
          <a:p>
            <a:pPr defTabSz="879475"/>
            <a:fld id="{A18177A0-C9CC-4637-A949-D57E5DAE4766}" type="slidenum">
              <a:rPr lang="en-US" smtClean="0">
                <a:latin typeface="Arial" pitchFamily="34" charset="0"/>
                <a:cs typeface="Arial" pitchFamily="34" charset="0"/>
              </a:rPr>
              <a:pPr defTabSz="879475"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871538"/>
            <a:ext cx="4541837" cy="3509962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noFill/>
        </p:spPr>
        <p:txBody>
          <a:bodyPr/>
          <a:lstStyle/>
          <a:p>
            <a:pPr defTabSz="879475"/>
            <a:fld id="{3554A196-6B74-4D6F-B28C-387BA4FBF68A}" type="slidenum">
              <a:rPr lang="en-US" smtClean="0">
                <a:latin typeface="Arial" pitchFamily="34" charset="0"/>
                <a:cs typeface="Arial" pitchFamily="34" charset="0"/>
              </a:rPr>
              <a:pPr defTabSz="879475"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871538"/>
            <a:ext cx="4541837" cy="3509962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71538"/>
            <a:ext cx="4541837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35B4AA-CCD3-4093-96B3-03E3AAEC911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71538"/>
            <a:ext cx="4541837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35B4AA-CCD3-4093-96B3-03E3AAEC911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871538"/>
            <a:ext cx="4541837" cy="3509962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noFill/>
        </p:spPr>
        <p:txBody>
          <a:bodyPr/>
          <a:lstStyle/>
          <a:p>
            <a:fld id="{DA2A7548-A95E-4789-BAC9-DFAC22D4AB0C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noFill/>
        </p:spPr>
        <p:txBody>
          <a:bodyPr lIns="92153" tIns="46077" rIns="92153" bIns="46077"/>
          <a:lstStyle/>
          <a:p>
            <a:fld id="{CC81FAAC-A18F-4B36-8066-EAEED58EE7F2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0288" y="774700"/>
            <a:ext cx="4813300" cy="3719513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793" y="4726839"/>
            <a:ext cx="5019629" cy="456944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585" tIns="46793" rIns="93585" bIns="46793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noFill/>
        </p:spPr>
        <p:txBody>
          <a:bodyPr lIns="92153" tIns="46077" rIns="92153" bIns="46077"/>
          <a:lstStyle/>
          <a:p>
            <a:fld id="{CC81FAAC-A18F-4B36-8066-EAEED58EE7F2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0288" y="774700"/>
            <a:ext cx="4813300" cy="3719513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793" y="4726839"/>
            <a:ext cx="5019629" cy="456944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585" tIns="46793" rIns="93585" bIns="46793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871538"/>
            <a:ext cx="4541837" cy="3509962"/>
          </a:xfrm>
          <a:ln/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902138" y="9518251"/>
            <a:ext cx="2984451" cy="500325"/>
          </a:xfrm>
          <a:prstGeom prst="rect">
            <a:avLst/>
          </a:prstGeom>
          <a:noFill/>
        </p:spPr>
        <p:txBody>
          <a:bodyPr/>
          <a:lstStyle/>
          <a:p>
            <a:fld id="{A33C3CC0-57ED-4D1A-AF11-3EDEF8D9598E}" type="slidenum">
              <a:rPr lang="zh-CN" altLang="en-US" smtClean="0"/>
              <a:pPr/>
              <a:t>28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0934" y="9517593"/>
            <a:ext cx="2985621" cy="501095"/>
          </a:xfrm>
          <a:prstGeom prst="rect">
            <a:avLst/>
          </a:prstGeom>
          <a:ln/>
        </p:spPr>
        <p:txBody>
          <a:bodyPr lIns="92738" tIns="46369" rIns="92738" bIns="46369"/>
          <a:lstStyle/>
          <a:p>
            <a:fld id="{6C7D1C76-B980-47B3-8180-69DAAFC09384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0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0763" y="754063"/>
            <a:ext cx="4857750" cy="3754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742" y="4758368"/>
            <a:ext cx="5056684" cy="45113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978" tIns="48989" rIns="97978" bIns="48989"/>
          <a:lstStyle/>
          <a:p>
            <a:pPr marL="231818" indent="-231818"/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871538"/>
            <a:ext cx="4541837" cy="3509962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00488" y="9517063"/>
            <a:ext cx="2986087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83" tIns="46591" rIns="93183" bIns="46591"/>
          <a:lstStyle/>
          <a:p>
            <a:fld id="{B94E929F-9312-461B-AF3F-F1B3F344C1F4}" type="slidenum">
              <a:rPr lang="en-US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2825" y="752475"/>
            <a:ext cx="4862513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35B4AA-CCD3-4093-96B3-03E3AAEC911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2825" y="752475"/>
            <a:ext cx="4862513" cy="3757613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_Agat" charset="0"/>
              </a:rPr>
              <a:t>The general Megaplex solution is based on several key aspects: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200" dirty="0" smtClean="0"/>
              <a:t>Star, ring and daisy-chain topologies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200" dirty="0" smtClean="0"/>
              <a:t>Fiber and Copper aggregation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200" dirty="0" smtClean="0"/>
              <a:t>SDH/SONET, TDM and PSN networks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200" dirty="0" smtClean="0"/>
              <a:t>Standard and industry-specific data and voice traffic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200" dirty="0" smtClean="0"/>
              <a:t>Central site solution for MAP and Last Mile products</a:t>
            </a:r>
          </a:p>
          <a:p>
            <a:pPr>
              <a:buFontTx/>
              <a:buChar char="•"/>
            </a:pPr>
            <a:endParaRPr lang="en-US" dirty="0" smtClean="0">
              <a:latin typeface="a_Agat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71538"/>
            <a:ext cx="4541837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71538"/>
            <a:ext cx="4541837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ln/>
        </p:spPr>
        <p:txBody>
          <a:bodyPr/>
          <a:lstStyle/>
          <a:p>
            <a:fld id="{62141270-9FEC-4DC3-AD9B-FA650629F84B}" type="slidenum">
              <a:rPr lang="en-US"/>
              <a:pPr/>
              <a:t>51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874713"/>
            <a:ext cx="4543425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829" y="4764863"/>
            <a:ext cx="5054509" cy="4213397"/>
          </a:xfrm>
          <a:ln/>
        </p:spPr>
        <p:txBody>
          <a:bodyPr lIns="91684" tIns="45842" rIns="91684" bIns="45842"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01449" y="9517351"/>
            <a:ext cx="2985088" cy="501338"/>
          </a:xfrm>
          <a:prstGeom prst="rect">
            <a:avLst/>
          </a:prstGeom>
        </p:spPr>
        <p:txBody>
          <a:bodyPr lIns="93214" tIns="46607" rIns="93214" bIns="46607"/>
          <a:lstStyle/>
          <a:p>
            <a:fld id="{3EA1F8F7-823D-4CB4-B2D5-9A864B8D106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71538"/>
            <a:ext cx="4541837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35B4AA-CCD3-4093-96B3-03E3AAEC91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71538"/>
            <a:ext cx="4541837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35B4AA-CCD3-4093-96B3-03E3AAEC91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499" y="9518292"/>
            <a:ext cx="2985170" cy="500352"/>
          </a:xfrm>
          <a:prstGeom prst="rect">
            <a:avLst/>
          </a:prstGeom>
          <a:noFill/>
        </p:spPr>
        <p:txBody>
          <a:bodyPr/>
          <a:lstStyle/>
          <a:p>
            <a:fld id="{ADFF0DB7-A755-4DDD-BA2F-B36B35088D9F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46125"/>
            <a:ext cx="4843462" cy="374173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907" y="4740093"/>
            <a:ext cx="5070453" cy="4571099"/>
          </a:xfrm>
          <a:noFill/>
          <a:ln/>
        </p:spPr>
        <p:txBody>
          <a:bodyPr lIns="93227" tIns="46614" rIns="93227" bIns="46614"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871538"/>
            <a:ext cx="4541837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18160"/>
            <a:ext cx="1002348" cy="4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841354" y="-3666834"/>
            <a:ext cx="976947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51460" cy="224536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9723120" y="7230852"/>
            <a:ext cx="335280" cy="541549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97640"/>
            <a:ext cx="7443216" cy="730705"/>
          </a:xfrm>
          <a:prstGeom prst="rect">
            <a:avLst/>
          </a:prstGeom>
        </p:spPr>
        <p:txBody>
          <a:bodyPr lIns="101882" tIns="50941" rIns="101882" bIns="50941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22484" y="2073839"/>
            <a:ext cx="8497362" cy="3021402"/>
          </a:xfrm>
          <a:prstGeom prst="rect">
            <a:avLst/>
          </a:prstGeom>
        </p:spPr>
        <p:txBody>
          <a:bodyPr lIns="101882" tIns="50941" rIns="101882" bIns="50941"/>
          <a:lstStyle>
            <a:lvl1pPr marL="251169" indent="-251169">
              <a:lnSpc>
                <a:spcPct val="100000"/>
              </a:lnSpc>
              <a:spcBef>
                <a:spcPts val="669"/>
              </a:spcBef>
              <a:buClr>
                <a:srgbClr val="C00000"/>
              </a:buClr>
              <a:defRPr sz="2500">
                <a:solidFill>
                  <a:srgbClr val="000000"/>
                </a:solidFill>
              </a:defRPr>
            </a:lvl1pPr>
            <a:lvl2pPr marL="642072" indent="-265319">
              <a:lnSpc>
                <a:spcPct val="100000"/>
              </a:lnSpc>
              <a:spcBef>
                <a:spcPts val="669"/>
              </a:spcBef>
              <a:defRPr sz="2200">
                <a:solidFill>
                  <a:srgbClr val="000000"/>
                </a:solidFill>
              </a:defRPr>
            </a:lvl2pPr>
            <a:lvl3pPr marL="955148" indent="-187492">
              <a:lnSpc>
                <a:spcPct val="100000"/>
              </a:lnSpc>
              <a:spcBef>
                <a:spcPts val="669"/>
              </a:spcBef>
              <a:defRPr sz="2000">
                <a:solidFill>
                  <a:srgbClr val="000000"/>
                </a:solidFill>
              </a:defRPr>
            </a:lvl3pPr>
            <a:lvl4pPr marL="1333670" indent="-251169">
              <a:lnSpc>
                <a:spcPct val="100000"/>
              </a:lnSpc>
              <a:spcBef>
                <a:spcPts val="669"/>
              </a:spcBef>
              <a:defRPr sz="1800">
                <a:solidFill>
                  <a:srgbClr val="000000"/>
                </a:solidFill>
              </a:defRPr>
            </a:lvl4pPr>
            <a:lvl5pPr marL="1597220" indent="-201642">
              <a:lnSpc>
                <a:spcPct val="100000"/>
              </a:lnSpc>
              <a:spcBef>
                <a:spcPts val="669"/>
              </a:spcBef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18160"/>
            <a:ext cx="1002348" cy="4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841354" y="-3666834"/>
            <a:ext cx="976947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51460" cy="224536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97640"/>
            <a:ext cx="7443216" cy="730705"/>
          </a:xfrm>
          <a:prstGeom prst="rect">
            <a:avLst/>
          </a:prstGeom>
        </p:spPr>
        <p:txBody>
          <a:bodyPr lIns="101882" tIns="50941" rIns="101882" bIns="50941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9723120" y="7230852"/>
            <a:ext cx="335280" cy="541549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18160"/>
            <a:ext cx="1002348" cy="4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740671" y="-308723"/>
            <a:ext cx="2415998" cy="789733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9723120" y="7230852"/>
            <a:ext cx="335280" cy="541549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7" y="2628191"/>
            <a:ext cx="5849912" cy="2023513"/>
          </a:xfrm>
          <a:prstGeom prst="rect">
            <a:avLst/>
          </a:prstGeom>
        </p:spPr>
        <p:txBody>
          <a:bodyPr lIns="101882" tIns="50941" rIns="101882" bIns="50941" anchor="ctr" anchorCtr="0"/>
          <a:lstStyle>
            <a:lvl1pPr algn="l">
              <a:lnSpc>
                <a:spcPct val="85000"/>
              </a:lnSpc>
              <a:defRPr sz="49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1" y="1"/>
            <a:ext cx="249714" cy="6115368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933700" y="537951"/>
            <a:ext cx="1355090" cy="870797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1" y="1"/>
            <a:ext cx="249714" cy="6115368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9100689" y="1730243"/>
            <a:ext cx="1536488" cy="3789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563361"/>
            <a:ext cx="2008188" cy="89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417807" y="2963023"/>
            <a:ext cx="4555862" cy="1466738"/>
          </a:xfrm>
          <a:prstGeom prst="rect">
            <a:avLst/>
          </a:prstGeom>
        </p:spPr>
        <p:txBody>
          <a:bodyPr lIns="101882" tIns="50941" rIns="101882" bIns="50941"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437013" y="4682911"/>
            <a:ext cx="4536657" cy="127021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buNone/>
              <a:defRPr sz="20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5892" y="7537994"/>
            <a:ext cx="3098946" cy="234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228627" y="4621508"/>
            <a:ext cx="2028509" cy="1352572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4431" y="1485550"/>
            <a:ext cx="1791161" cy="122717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909048" y="2894009"/>
            <a:ext cx="1360842" cy="157639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688080" y="2418080"/>
            <a:ext cx="6286500" cy="250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60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081" y="6309359"/>
            <a:ext cx="1370577" cy="61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651953" y="5089843"/>
            <a:ext cx="1791653" cy="1128077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937737" y="7187672"/>
            <a:ext cx="906303" cy="584729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627621" y="876195"/>
            <a:ext cx="1241584" cy="773642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1" y="1"/>
            <a:ext cx="249714" cy="6115368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1882" tIns="50941" rIns="101882" bIns="509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7810" y="7537994"/>
            <a:ext cx="3247028" cy="234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656678" y="2142169"/>
            <a:ext cx="1804594" cy="276511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16994" y="6898641"/>
            <a:ext cx="2534322" cy="383695"/>
          </a:xfrm>
          <a:prstGeom prst="rect">
            <a:avLst/>
          </a:prstGeom>
        </p:spPr>
        <p:txBody>
          <a:bodyPr wrap="square" lIns="101882" tIns="50941" rIns="101882" bIns="50941" rtlCol="0">
            <a:spAutoFit/>
          </a:bodyPr>
          <a:lstStyle/>
          <a:p>
            <a:pPr marL="0" marR="0" indent="0" algn="ctr" defTabSz="10188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97640"/>
            <a:ext cx="7443216" cy="730705"/>
          </a:xfrm>
          <a:prstGeom prst="rect">
            <a:avLst/>
          </a:prstGeom>
        </p:spPr>
        <p:txBody>
          <a:bodyPr lIns="101882" tIns="50941" rIns="101882" bIns="50941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505081" y="7536710"/>
            <a:ext cx="2278413" cy="27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1870" tIns="50935" rIns="101870" bIns="50935"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4D4D4D"/>
                </a:solidFill>
                <a:latin typeface="+mn-lt"/>
                <a:cs typeface="Arial" charset="0"/>
              </a:rPr>
              <a:t>Megaplex-4100 Product Line 2012 </a:t>
            </a:r>
            <a:r>
              <a:rPr lang="en-US" sz="900" dirty="0">
                <a:solidFill>
                  <a:srgbClr val="4D4D4D"/>
                </a:solidFill>
                <a:latin typeface="+mn-lt"/>
                <a:cs typeface="Arial" charset="0"/>
              </a:rPr>
              <a:t>Slide </a:t>
            </a:r>
            <a:fld id="{1FEB4FD2-243B-450F-B334-AD0C10AF24B3}" type="slidenum">
              <a:rPr lang="en-US" sz="110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1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cs typeface="Times New Roman" charset="0"/>
        </a:defRPr>
      </a:lvl5pPr>
      <a:lvl6pPr marL="50941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cs typeface="Times New Roman" charset="0"/>
        </a:defRPr>
      </a:lvl6pPr>
      <a:lvl7pPr marL="101882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cs typeface="Times New Roman" charset="0"/>
        </a:defRPr>
      </a:lvl7pPr>
      <a:lvl8pPr marL="152823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cs typeface="Times New Roman" charset="0"/>
        </a:defRPr>
      </a:lvl8pPr>
      <a:lvl9pPr marL="2037649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82059" indent="-382059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73531" indent="-254706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82943" indent="-25470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92355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01767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311180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820592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330004" indent="-25470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2.jpeg"/><Relationship Id="rId5" Type="http://schemas.openxmlformats.org/officeDocument/2006/relationships/image" Target="../media/image21.png"/><Relationship Id="rId10" Type="http://schemas.openxmlformats.org/officeDocument/2006/relationships/image" Target="../media/image43.png"/><Relationship Id="rId4" Type="http://schemas.openxmlformats.org/officeDocument/2006/relationships/image" Target="../media/image49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43.png"/><Relationship Id="rId5" Type="http://schemas.openxmlformats.org/officeDocument/2006/relationships/image" Target="../media/image50.png"/><Relationship Id="rId10" Type="http://schemas.openxmlformats.org/officeDocument/2006/relationships/image" Target="../media/image59.png"/><Relationship Id="rId4" Type="http://schemas.openxmlformats.org/officeDocument/2006/relationships/image" Target="../media/image21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0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0.png"/><Relationship Id="rId10" Type="http://schemas.openxmlformats.org/officeDocument/2006/relationships/image" Target="../media/image20.png"/><Relationship Id="rId4" Type="http://schemas.openxmlformats.org/officeDocument/2006/relationships/image" Target="../media/image43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3.jpeg"/><Relationship Id="rId7" Type="http://schemas.openxmlformats.org/officeDocument/2006/relationships/image" Target="../media/image5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42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66.jpe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6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68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6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68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3.png"/><Relationship Id="rId4" Type="http://schemas.openxmlformats.org/officeDocument/2006/relationships/image" Target="../media/image71.png"/><Relationship Id="rId9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10" Type="http://schemas.openxmlformats.org/officeDocument/2006/relationships/image" Target="../media/image74.png"/><Relationship Id="rId4" Type="http://schemas.openxmlformats.org/officeDocument/2006/relationships/image" Target="../media/image19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76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57.png"/><Relationship Id="rId5" Type="http://schemas.openxmlformats.org/officeDocument/2006/relationships/image" Target="../media/image67.png"/><Relationship Id="rId15" Type="http://schemas.openxmlformats.org/officeDocument/2006/relationships/image" Target="../media/image51.png"/><Relationship Id="rId10" Type="http://schemas.openxmlformats.org/officeDocument/2006/relationships/image" Target="../media/image75.png"/><Relationship Id="rId4" Type="http://schemas.openxmlformats.org/officeDocument/2006/relationships/image" Target="../media/image43.png"/><Relationship Id="rId9" Type="http://schemas.openxmlformats.org/officeDocument/2006/relationships/image" Target="../media/image21.png"/><Relationship Id="rId1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hyperlink" Target="http://www.rad.com/static-files/Static%20Files/MediaItems/4405_power.pdf" TargetMode="External"/><Relationship Id="rId3" Type="http://schemas.openxmlformats.org/officeDocument/2006/relationships/hyperlink" Target="http://www.rad.com/10/Multiservice-Access-Node/2605/" TargetMode="External"/><Relationship Id="rId7" Type="http://schemas.openxmlformats.org/officeDocument/2006/relationships/hyperlink" Target="http://www.rad.com/20/AXCESS-Plus-Multiservice-Access/2471/" TargetMode="External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hyperlink" Target="http://www.youtube.com/watch?v=JF-UiZvZ--Y" TargetMode="External"/><Relationship Id="rId5" Type="http://schemas.openxmlformats.org/officeDocument/2006/relationships/hyperlink" Target="http://raddist.rad.com/static-files/Static%20Files/MediaItems/2604_MP-4100@1.2_ds.pdf" TargetMode="External"/><Relationship Id="rId15" Type="http://schemas.openxmlformats.org/officeDocument/2006/relationships/hyperlink" Target="http://www.rad.com/static-files/Static%20Files/MediaItems/4406_Railways.pdf" TargetMode="External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hyperlink" Target="http://www.rad.com/static-files/Static%20Files/MediaItems/4399_MAP.pdf" TargetMode="External"/><Relationship Id="rId1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6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3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Megaplex-4100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/>
              <a:t>Version 3.06</a:t>
            </a:r>
            <a:br>
              <a:rPr lang="en-US" sz="3200" dirty="0" smtClean="0"/>
            </a:br>
            <a:r>
              <a:rPr lang="en-US" sz="3200" dirty="0" smtClean="0"/>
              <a:t>General Availability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z="1800" b="0" dirty="0" smtClean="0"/>
              <a:t>Presented by:</a:t>
            </a:r>
          </a:p>
          <a:p>
            <a:pPr eaLnBrk="1" hangingPunct="1"/>
            <a:r>
              <a:rPr lang="en-US" sz="1800" dirty="0" smtClean="0"/>
              <a:t>Raz </a:t>
            </a:r>
            <a:r>
              <a:rPr lang="en-US" sz="1800" dirty="0" err="1" smtClean="0"/>
              <a:t>Korn</a:t>
            </a:r>
            <a:endParaRPr lang="en-US" sz="1800" dirty="0" smtClean="0"/>
          </a:p>
          <a:p>
            <a:pPr eaLnBrk="1" hangingPunct="1"/>
            <a:r>
              <a:rPr lang="en-US" sz="1800" b="0" dirty="0" smtClean="0"/>
              <a:t>Product Line Manager</a:t>
            </a:r>
          </a:p>
          <a:p>
            <a:pPr eaLnBrk="1" hangingPunct="1"/>
            <a:r>
              <a:rPr lang="en-US" sz="1800" b="0" dirty="0" smtClean="0"/>
              <a:t>raz_k@rad.com</a:t>
            </a:r>
          </a:p>
        </p:txBody>
      </p:sp>
      <p:pic>
        <p:nvPicPr>
          <p:cNvPr id="5" name="Picture 4" descr="Axcess+ 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65743" y="6843661"/>
            <a:ext cx="1662989" cy="65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 – v3.06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545120" y="1558455"/>
          <a:ext cx="9057762" cy="4236720"/>
        </p:xfrm>
        <a:graphic>
          <a:graphicData uri="http://schemas.openxmlformats.org/drawingml/2006/table">
            <a:tbl>
              <a:tblPr/>
              <a:tblGrid>
                <a:gridCol w="1567027"/>
                <a:gridCol w="3013514"/>
                <a:gridCol w="4477221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/>
                        </a:rPr>
                        <a:t>Feature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/>
                        </a:rPr>
                        <a:t>Description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/>
                        </a:rPr>
                        <a:t>Customer Benefits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84548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New feature:</a:t>
                      </a:r>
                      <a:endParaRPr lang="en-US" sz="1200" b="1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Times New Roman"/>
                          <a:cs typeface="Arial"/>
                        </a:rPr>
                        <a:t>Remote  Power Feeding for SHDSL Lines</a:t>
                      </a: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Remote power feeding control (phantom) of 4‑wire SHDSL lines via the ASMi‑54C/ETH/E1/UTP/N module</a:t>
                      </a:r>
                    </a:p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New MPF standalone power feeding device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31775" algn="l"/>
                          <a:tab pos="4572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Lower maintenance cost</a:t>
                      </a:r>
                    </a:p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31775" algn="l"/>
                          <a:tab pos="4572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Lower construction expenses – fewer permits, legal issues, electricity counter installation, etc.</a:t>
                      </a:r>
                    </a:p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31775" algn="l"/>
                          <a:tab pos="4572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Uninterruptable power supply</a:t>
                      </a:r>
                      <a:endParaRPr lang="en-US" sz="1200" dirty="0" smtClean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284548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New feature:</a:t>
                      </a:r>
                      <a:endParaRPr lang="en-US" sz="1200" b="1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Enhanced ASMi‑54C/N diagnostics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Enhanced local and remote loopbacks and BER tests on the ASMi-54C/N module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31775" algn="l"/>
                          <a:tab pos="4572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Improved service monitoring and fault detection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284548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New feature:</a:t>
                      </a:r>
                      <a:endParaRPr lang="en-US" sz="1200" b="1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Remote management of RAD’s SHDSL repeaters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Remote management of SHDSL repeaters (S-RPT) via ASMi-54C/N module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31775" algn="l"/>
                          <a:tab pos="4572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Reduced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OpEx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due to remote monitoring of SHDSL repeater status and statistics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284548"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New feature:</a:t>
                      </a:r>
                      <a:endParaRPr lang="en-US" sz="1200" b="1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Extended SHDSL rates for ASMi‑54C/ETH modules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Rates of up to 15296 kbps for ASMi‑54C/ETH modules in 64/65-Octets mode, 2W operation (range of up to 700m)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31775" algn="l"/>
                          <a:tab pos="4572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Improved data rates to the user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20707"/>
            <a:r>
              <a:rPr lang="en-US" dirty="0" smtClean="0"/>
              <a:t>New in Version 3.06</a:t>
            </a:r>
            <a:endParaRPr lang="en-US" dirty="0"/>
          </a:p>
        </p:txBody>
      </p:sp>
      <p:sp>
        <p:nvSpPr>
          <p:cNvPr id="71" name="Content Placeholder 70"/>
          <p:cNvSpPr>
            <a:spLocks noGrp="1"/>
          </p:cNvSpPr>
          <p:nvPr>
            <p:ph type="body" sz="quarter" idx="10"/>
          </p:nvPr>
        </p:nvSpPr>
        <p:spPr>
          <a:xfrm>
            <a:off x="822484" y="1463040"/>
            <a:ext cx="7197051" cy="5937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 smtClean="0"/>
              <a:t>E1/T1 ring functionality</a:t>
            </a:r>
          </a:p>
          <a:p>
            <a:pPr lvl="1">
              <a:lnSpc>
                <a:spcPct val="114000"/>
              </a:lnSpc>
            </a:pPr>
            <a:r>
              <a:rPr lang="en-US" sz="1600" kern="1200" dirty="0" smtClean="0">
                <a:solidFill>
                  <a:schemeClr val="tx1"/>
                </a:solidFill>
                <a:ea typeface="Times New Roman"/>
                <a:cs typeface="Arial"/>
              </a:rPr>
              <a:t>Higher immunity to infrastructure outages</a:t>
            </a:r>
          </a:p>
          <a:p>
            <a:pPr lvl="1">
              <a:lnSpc>
                <a:spcPct val="114000"/>
              </a:lnSpc>
            </a:pPr>
            <a:r>
              <a:rPr lang="en-US" sz="1600" kern="1200" dirty="0" smtClean="0">
                <a:solidFill>
                  <a:schemeClr val="tx1"/>
                </a:solidFill>
                <a:ea typeface="Times New Roman"/>
                <a:cs typeface="Arial"/>
              </a:rPr>
              <a:t>Minimizes service downtime</a:t>
            </a:r>
          </a:p>
          <a:p>
            <a:pPr lvl="1"/>
            <a:r>
              <a:rPr lang="en-US" sz="1600" kern="1200" dirty="0" smtClean="0">
                <a:solidFill>
                  <a:schemeClr val="tx1"/>
                </a:solidFill>
                <a:ea typeface="Times New Roman"/>
                <a:cs typeface="Arial"/>
              </a:rPr>
              <a:t>Provides carrier-class service reliability with no single point of failure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Remote Power Feeding for SHDSL Lines</a:t>
            </a:r>
          </a:p>
          <a:p>
            <a:pPr lvl="1">
              <a:lnSpc>
                <a:spcPct val="114000"/>
              </a:lnSpc>
            </a:pPr>
            <a:r>
              <a:rPr lang="en-US" sz="1600" kern="1200" dirty="0" smtClean="0">
                <a:solidFill>
                  <a:schemeClr val="tx1"/>
                </a:solidFill>
                <a:ea typeface="Times New Roman"/>
                <a:cs typeface="Arial"/>
              </a:rPr>
              <a:t>Lower maintenance cost</a:t>
            </a:r>
          </a:p>
          <a:p>
            <a:pPr lvl="1">
              <a:lnSpc>
                <a:spcPct val="114000"/>
              </a:lnSpc>
            </a:pPr>
            <a:r>
              <a:rPr lang="en-US" sz="1600" kern="1200" dirty="0" smtClean="0">
                <a:solidFill>
                  <a:schemeClr val="tx1"/>
                </a:solidFill>
                <a:ea typeface="Times New Roman"/>
                <a:cs typeface="Arial"/>
              </a:rPr>
              <a:t>Lower construction expenses – fewer permits, legal issues, electricity counter installation, etc.</a:t>
            </a:r>
          </a:p>
          <a:p>
            <a:pPr lvl="1">
              <a:lnSpc>
                <a:spcPct val="114000"/>
              </a:lnSpc>
            </a:pPr>
            <a:r>
              <a:rPr lang="en-US" sz="1600" kern="1200" dirty="0" smtClean="0">
                <a:solidFill>
                  <a:schemeClr val="tx1"/>
                </a:solidFill>
                <a:ea typeface="Times New Roman"/>
                <a:cs typeface="Arial"/>
              </a:rPr>
              <a:t>Uninterruptable power supply</a:t>
            </a:r>
            <a:endParaRPr lang="en-US" sz="1600" dirty="0" smtClean="0"/>
          </a:p>
          <a:p>
            <a:pPr>
              <a:lnSpc>
                <a:spcPct val="114000"/>
              </a:lnSpc>
            </a:pPr>
            <a:r>
              <a:rPr lang="en-US" sz="1800" dirty="0" smtClean="0"/>
              <a:t>Extended SHDSL rates for ASMi‑54C/ETH modules</a:t>
            </a:r>
          </a:p>
          <a:p>
            <a:pPr lvl="1">
              <a:lnSpc>
                <a:spcPct val="114000"/>
              </a:lnSpc>
            </a:pPr>
            <a:r>
              <a:rPr lang="en-US" sz="1600" kern="1200" dirty="0" smtClean="0">
                <a:solidFill>
                  <a:schemeClr val="tx1"/>
                </a:solidFill>
                <a:ea typeface="Times New Roman"/>
                <a:cs typeface="Arial"/>
              </a:rPr>
              <a:t>Improved data rates to the user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Enhanced ASMi‑54C/N diagnostics</a:t>
            </a:r>
          </a:p>
          <a:p>
            <a:pPr lvl="1">
              <a:lnSpc>
                <a:spcPct val="114000"/>
              </a:lnSpc>
            </a:pPr>
            <a:r>
              <a:rPr lang="en-US" sz="1600" kern="1200" dirty="0" smtClean="0">
                <a:solidFill>
                  <a:schemeClr val="tx1"/>
                </a:solidFill>
                <a:ea typeface="Times New Roman"/>
                <a:cs typeface="Arial"/>
              </a:rPr>
              <a:t>Improved service monitoring and fault detection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Remote management of RAD’s SHDSL repeaters</a:t>
            </a:r>
          </a:p>
          <a:p>
            <a:pPr lvl="1">
              <a:lnSpc>
                <a:spcPct val="114000"/>
              </a:lnSpc>
            </a:pPr>
            <a:r>
              <a:rPr lang="en-US" sz="1600" kern="1200" dirty="0" smtClean="0">
                <a:solidFill>
                  <a:schemeClr val="tx1"/>
                </a:solidFill>
                <a:ea typeface="Times New Roman"/>
                <a:cs typeface="Arial"/>
              </a:rPr>
              <a:t>Reduced </a:t>
            </a:r>
            <a:r>
              <a:rPr lang="en-US" sz="1600" kern="1200" dirty="0" err="1" smtClean="0">
                <a:solidFill>
                  <a:schemeClr val="tx1"/>
                </a:solidFill>
                <a:ea typeface="Times New Roman"/>
                <a:cs typeface="Arial"/>
              </a:rPr>
              <a:t>OpEx</a:t>
            </a:r>
            <a:r>
              <a:rPr lang="en-US" sz="1600" kern="1200" dirty="0" smtClean="0">
                <a:solidFill>
                  <a:schemeClr val="tx1"/>
                </a:solidFill>
                <a:ea typeface="Times New Roman"/>
                <a:cs typeface="Arial"/>
              </a:rPr>
              <a:t> due to remote monitoring of SHDSL repeater status and statistics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8864" y="2066824"/>
            <a:ext cx="2237103" cy="453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Cards</a:t>
            </a:r>
            <a:br>
              <a:rPr lang="en-US" dirty="0" smtClean="0"/>
            </a:br>
            <a:r>
              <a:rPr lang="en-US" dirty="0" smtClean="0"/>
              <a:t>MP-4100 V3.06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509949" y="1528879"/>
          <a:ext cx="9056880" cy="583590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285104"/>
                <a:gridCol w="1190288"/>
                <a:gridCol w="3972989"/>
                <a:gridCol w="2608499"/>
              </a:tblGrid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</a:rPr>
                        <a:t>Product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Supported by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CPE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(Customer Premises Equipment)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M8E1, M8T1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8-port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E1 or T1 modules with 3 Ethernet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ports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Standard E1/T1, DXC, MP-210x,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FCD-E1, FCD-IP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M16E1, M16T1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228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360045" algn="l"/>
                        </a:tabLst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+mn-cs"/>
                        </a:rPr>
                        <a:t>MP-4100</a:t>
                      </a:r>
                    </a:p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16-port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E1 or T1 modules 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228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360045" algn="l"/>
                        </a:tabLst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+mn-cs"/>
                        </a:rPr>
                        <a:t>Standard E1/T1, DXC, MP-210x,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+mn-cs"/>
                        </a:rPr>
                        <a:t> FCD-E1, FCD-IP</a:t>
                      </a:r>
                      <a:endParaRPr lang="en-US" sz="900" dirty="0" smtClean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+mn-cs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M8SL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228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360045" algn="l"/>
                        </a:tabLst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+mn-cs"/>
                        </a:rPr>
                        <a:t>MP-4100</a:t>
                      </a:r>
                    </a:p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8-port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SHDSL E1 module with 3 Ethernet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ports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ASMi-52 (SHDSL modem)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MPW-1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TDM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pseudowire access gateway with 3 Ethernet ports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MP-4100, MP-210x, IPMUX (</a:t>
                      </a:r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pseudowire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gateways)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ASMi-54C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8-port SHDSL.bis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module with 2 Ethernet ports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ASMi-54 (SHDSL.bis modem)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ASMi-54C/N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8-port SHDSL/SHDSL.bis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module with 2 Ethernet ports and 8 E1 ports 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ASMi-52, ASMi-54 (SHDSL, SHDSL.bis modems)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OP-108C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Dual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4 x E1/T1 and Ethernet multiplexer modules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OP-108 (Fiber multiplexers)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OP-34C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16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x E1/T1 and Ethernet multiplexer modules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228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360045" algn="l"/>
                        </a:tabLst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OP-34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+mn-cs"/>
                        </a:rPr>
                        <a:t>(Fiber multiplexers)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HS-6N, HS-12N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MP-2100/MP-4100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6-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or 12-port n x 64 kbps high speed module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Serial interface devices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HSU-6, HSU-12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MP-2100/MP-4100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6-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or 12-port IDSL modules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ISDN interfaces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HS-S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MP-2100/MP-4100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4-channel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ISDN “S”-interface module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228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360045" algn="l"/>
                        </a:tabLst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+mn-cs"/>
                        </a:rPr>
                        <a:t>ISDN modems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HS-703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MP-2100/MP-4100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4-channel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Codirectional data module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Codirectional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interfaces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HS-RN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MP-2100/MP-4100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4-port sub-DS0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low speed module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Sub-64 kbps serial devices (V24/RS-232)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HSF-2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MP-2100/MP-4100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2-port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fiber optic teleprotection interface module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err="1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Teleprotection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equipment (SEL, etc.)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LS-6N, LS-12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MP-2100/MP-4100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6-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or 12-port low speed modules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8228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360045" algn="l"/>
                        </a:tabLst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+mn-cs"/>
                        </a:rPr>
                        <a:t> Sub 64Kbps serial devices (V24/RS-232)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VC-4/4A/8/8A/16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MP-2100/MP-4100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4/8/16-port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FXS/FXO/E&amp;M PCM and ADPCM analog voice modules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POTS interfaces, telephones,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PBX devices, Signaling interfaces, Voice modems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VC-4/OMNI	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MP-2100/MP-4100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4-port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PCM omnibus voice module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E&amp;M voice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phones or modems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  <a:ea typeface="MS PMincho"/>
                        <a:cs typeface="Arial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MS PMincho"/>
                          <a:cs typeface="Arial"/>
                        </a:rPr>
                        <a:t>ACM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101810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MP-2100/MP-4100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 Alarm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MS PMincho"/>
                          <a:cs typeface="Arial"/>
                        </a:rPr>
                        <a:t>and diagnostics module with four outbound relays </a:t>
                      </a: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1018109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360045" algn="l"/>
                        </a:tabLst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Dry contact equipment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Modules – V3.06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MP-4100M-ASMI-54C/N/PF</a:t>
            </a:r>
          </a:p>
          <a:p>
            <a:pPr lvl="1"/>
            <a:r>
              <a:rPr lang="en-US" sz="2100" dirty="0" smtClean="0"/>
              <a:t>MPF</a:t>
            </a:r>
          </a:p>
          <a:p>
            <a:r>
              <a:rPr lang="en-US" sz="2400" dirty="0" smtClean="0"/>
              <a:t>MP-4100M-ASMI-54C – Extended Rate (New hardware revision)</a:t>
            </a:r>
          </a:p>
        </p:txBody>
      </p:sp>
      <p:pic>
        <p:nvPicPr>
          <p:cNvPr id="9" name="Picture 8" descr="MP-4100rear_3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0263" y="3988840"/>
            <a:ext cx="5743957" cy="313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utoShape 63"/>
          <p:cNvSpPr>
            <a:spLocks noChangeArrowheads="1"/>
          </p:cNvSpPr>
          <p:nvPr/>
        </p:nvSpPr>
        <p:spPr bwMode="auto">
          <a:xfrm>
            <a:off x="6777934" y="3332285"/>
            <a:ext cx="1834134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112" name="AutoShape 63"/>
          <p:cNvSpPr>
            <a:spLocks noChangeArrowheads="1"/>
          </p:cNvSpPr>
          <p:nvPr/>
        </p:nvSpPr>
        <p:spPr bwMode="auto">
          <a:xfrm>
            <a:off x="6777934" y="6191309"/>
            <a:ext cx="1834134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124" name="AutoShape 63"/>
          <p:cNvSpPr>
            <a:spLocks noChangeArrowheads="1"/>
          </p:cNvSpPr>
          <p:nvPr/>
        </p:nvSpPr>
        <p:spPr bwMode="auto">
          <a:xfrm>
            <a:off x="6777934" y="4770941"/>
            <a:ext cx="1834134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 l="10053" r="11905" b="4740"/>
          <a:stretch>
            <a:fillRect/>
          </a:stretch>
        </p:blipFill>
        <p:spPr bwMode="auto">
          <a:xfrm>
            <a:off x="8931281" y="1352849"/>
            <a:ext cx="350774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2343444" y="3996926"/>
            <a:ext cx="2962165" cy="2119676"/>
          </a:xfrm>
          <a:prstGeom prst="roundRect">
            <a:avLst>
              <a:gd name="adj" fmla="val 1201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1" name="Elbow Connector 80"/>
          <p:cNvCxnSpPr/>
          <p:nvPr/>
        </p:nvCxnSpPr>
        <p:spPr bwMode="auto">
          <a:xfrm>
            <a:off x="1505468" y="4797306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/>
              <a:t>ASMi-54C/N E1+Ethernet Combo SHSDL Optional Power Feeding</a:t>
            </a:r>
          </a:p>
        </p:txBody>
      </p:sp>
      <p:sp>
        <p:nvSpPr>
          <p:cNvPr id="16437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822484" y="1476939"/>
            <a:ext cx="7837170" cy="1710761"/>
          </a:xfrm>
        </p:spPr>
        <p:txBody>
          <a:bodyPr/>
          <a:lstStyle/>
          <a:p>
            <a:r>
              <a:rPr lang="en-US" sz="2000" dirty="0" smtClean="0"/>
              <a:t>Remote power feeding control (phantom) of 4‑wire SHDSL lines via the ASMi‑54C/ETH/E1/UTP/N module </a:t>
            </a:r>
          </a:p>
          <a:p>
            <a:r>
              <a:rPr lang="en-US" sz="2000" dirty="0" smtClean="0"/>
              <a:t>Remote power feeding is enabled/disabled per line</a:t>
            </a:r>
          </a:p>
          <a:p>
            <a:r>
              <a:rPr lang="en-US" sz="2000" dirty="0" smtClean="0"/>
              <a:t>Requires MPF standalone power feeding device</a:t>
            </a:r>
          </a:p>
          <a:p>
            <a:r>
              <a:rPr lang="en-US" sz="2000" dirty="0" smtClean="0"/>
              <a:t>Nominal voltage – 120VDC; Up to 70mA per line</a:t>
            </a:r>
          </a:p>
        </p:txBody>
      </p:sp>
      <p:sp>
        <p:nvSpPr>
          <p:cNvPr id="16388" name="Freeform 3"/>
          <p:cNvSpPr>
            <a:spLocks/>
          </p:cNvSpPr>
          <p:nvPr/>
        </p:nvSpPr>
        <p:spPr bwMode="auto">
          <a:xfrm flipV="1">
            <a:off x="3093423" y="4878523"/>
            <a:ext cx="1182960" cy="448506"/>
          </a:xfrm>
          <a:custGeom>
            <a:avLst/>
            <a:gdLst>
              <a:gd name="T0" fmla="*/ 0 w 1044"/>
              <a:gd name="T1" fmla="*/ 2147483647 h 376"/>
              <a:gd name="T2" fmla="*/ 2147483647 w 1044"/>
              <a:gd name="T3" fmla="*/ 2147483647 h 376"/>
              <a:gd name="T4" fmla="*/ 2147483647 w 1044"/>
              <a:gd name="T5" fmla="*/ 0 h 376"/>
              <a:gd name="T6" fmla="*/ 2147483647 w 1044"/>
              <a:gd name="T7" fmla="*/ 0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1044"/>
              <a:gd name="T13" fmla="*/ 0 h 376"/>
              <a:gd name="T14" fmla="*/ 1044 w 1044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4" h="376">
                <a:moveTo>
                  <a:pt x="0" y="376"/>
                </a:moveTo>
                <a:lnTo>
                  <a:pt x="764" y="376"/>
                </a:lnTo>
                <a:lnTo>
                  <a:pt x="764" y="0"/>
                </a:lnTo>
                <a:lnTo>
                  <a:pt x="1044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2" name="Group 110"/>
          <p:cNvGrpSpPr/>
          <p:nvPr/>
        </p:nvGrpSpPr>
        <p:grpSpPr>
          <a:xfrm>
            <a:off x="2763387" y="4585255"/>
            <a:ext cx="405131" cy="611717"/>
            <a:chOff x="2789763" y="4594047"/>
            <a:chExt cx="405131" cy="611717"/>
          </a:xfrm>
        </p:grpSpPr>
        <p:sp>
          <p:nvSpPr>
            <p:cNvPr id="16391" name="Line 15"/>
            <p:cNvSpPr>
              <a:spLocks noChangeShapeType="1"/>
            </p:cNvSpPr>
            <p:nvPr/>
          </p:nvSpPr>
          <p:spPr bwMode="auto">
            <a:xfrm>
              <a:off x="3123292" y="4594047"/>
              <a:ext cx="0" cy="611717"/>
            </a:xfrm>
            <a:prstGeom prst="line">
              <a:avLst/>
            </a:prstGeom>
            <a:ln w="28575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92" name="Line 16"/>
            <p:cNvSpPr>
              <a:spLocks noChangeShapeType="1"/>
            </p:cNvSpPr>
            <p:nvPr/>
          </p:nvSpPr>
          <p:spPr bwMode="auto">
            <a:xfrm flipH="1">
              <a:off x="2789763" y="4773962"/>
              <a:ext cx="331788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93" name="Line 17"/>
            <p:cNvSpPr>
              <a:spLocks noChangeShapeType="1"/>
            </p:cNvSpPr>
            <p:nvPr/>
          </p:nvSpPr>
          <p:spPr bwMode="auto">
            <a:xfrm flipH="1">
              <a:off x="3121551" y="4655217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94" name="Line 18"/>
            <p:cNvSpPr>
              <a:spLocks noChangeShapeType="1"/>
            </p:cNvSpPr>
            <p:nvPr/>
          </p:nvSpPr>
          <p:spPr bwMode="auto">
            <a:xfrm flipH="1">
              <a:off x="3048209" y="5025845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95" name="Line 19"/>
            <p:cNvSpPr>
              <a:spLocks noChangeShapeType="1"/>
            </p:cNvSpPr>
            <p:nvPr/>
          </p:nvSpPr>
          <p:spPr bwMode="auto">
            <a:xfrm flipH="1">
              <a:off x="3121551" y="5148188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3181489" y="4014150"/>
            <a:ext cx="1286074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Central Office</a:t>
            </a:r>
          </a:p>
        </p:txBody>
      </p:sp>
      <p:sp>
        <p:nvSpPr>
          <p:cNvPr id="16403" name="Text Box 56"/>
          <p:cNvSpPr txBox="1">
            <a:spLocks noChangeArrowheads="1"/>
          </p:cNvSpPr>
          <p:nvPr/>
        </p:nvSpPr>
        <p:spPr bwMode="auto">
          <a:xfrm>
            <a:off x="5981602" y="3810739"/>
            <a:ext cx="729933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SHDSL.bis</a:t>
            </a:r>
          </a:p>
        </p:txBody>
      </p:sp>
      <p:sp>
        <p:nvSpPr>
          <p:cNvPr id="16407" name="Rectangle 74"/>
          <p:cNvSpPr>
            <a:spLocks noChangeArrowheads="1"/>
          </p:cNvSpPr>
          <p:nvPr/>
        </p:nvSpPr>
        <p:spPr bwMode="auto">
          <a:xfrm>
            <a:off x="2629957" y="5209110"/>
            <a:ext cx="450533" cy="255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err="1">
                <a:latin typeface="+mn-lt"/>
              </a:rPr>
              <a:t>GbE</a:t>
            </a:r>
            <a:endParaRPr lang="en-US" sz="1000" b="0" dirty="0">
              <a:latin typeface="+mn-lt"/>
            </a:endParaRPr>
          </a:p>
        </p:txBody>
      </p:sp>
      <p:sp>
        <p:nvSpPr>
          <p:cNvPr id="16412" name="Rectangle 74"/>
          <p:cNvSpPr>
            <a:spLocks noChangeArrowheads="1"/>
          </p:cNvSpPr>
          <p:nvPr/>
        </p:nvSpPr>
        <p:spPr bwMode="auto">
          <a:xfrm>
            <a:off x="2416857" y="5557090"/>
            <a:ext cx="920273" cy="259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smtClean="0">
                <a:latin typeface="+mn-lt"/>
              </a:rPr>
              <a:t>STM-1/OC-3</a:t>
            </a:r>
          </a:p>
          <a:p>
            <a:pPr algn="ctr" eaLnBrk="0" hangingPunct="0"/>
            <a:r>
              <a:rPr lang="en-US" sz="1000" b="0" dirty="0" smtClean="0">
                <a:latin typeface="+mn-lt"/>
              </a:rPr>
              <a:t>STM-4/OC-12</a:t>
            </a:r>
            <a:endParaRPr lang="en-US" sz="1000" b="0" dirty="0">
              <a:latin typeface="+mn-lt"/>
            </a:endParaRPr>
          </a:p>
        </p:txBody>
      </p:sp>
      <p:sp>
        <p:nvSpPr>
          <p:cNvPr id="16419" name="Text Box 56"/>
          <p:cNvSpPr txBox="1">
            <a:spLocks noChangeArrowheads="1"/>
          </p:cNvSpPr>
          <p:nvPr/>
        </p:nvSpPr>
        <p:spPr bwMode="auto">
          <a:xfrm>
            <a:off x="5981602" y="5209925"/>
            <a:ext cx="729933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SHDSL.bis</a:t>
            </a:r>
          </a:p>
        </p:txBody>
      </p:sp>
      <p:sp>
        <p:nvSpPr>
          <p:cNvPr id="16429" name="Text Box 56"/>
          <p:cNvSpPr txBox="1">
            <a:spLocks noChangeArrowheads="1"/>
          </p:cNvSpPr>
          <p:nvPr/>
        </p:nvSpPr>
        <p:spPr bwMode="auto">
          <a:xfrm>
            <a:off x="5981602" y="6637747"/>
            <a:ext cx="729933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</a:t>
            </a:r>
            <a:r>
              <a:rPr lang="en-US" sz="1000" b="0" dirty="0" smtClean="0">
                <a:latin typeface="+mn-lt"/>
              </a:rPr>
              <a:t>SHDSL</a:t>
            </a:r>
            <a:endParaRPr lang="en-US" sz="1000" b="0" dirty="0">
              <a:latin typeface="+mn-lt"/>
            </a:endParaRPr>
          </a:p>
        </p:txBody>
      </p:sp>
      <p:sp>
        <p:nvSpPr>
          <p:cNvPr id="16433" name="Freeform 60"/>
          <p:cNvSpPr>
            <a:spLocks/>
          </p:cNvSpPr>
          <p:nvPr/>
        </p:nvSpPr>
        <p:spPr bwMode="auto">
          <a:xfrm flipV="1">
            <a:off x="4687107" y="5502828"/>
            <a:ext cx="2437416" cy="1342898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5" name="Freeform 60"/>
          <p:cNvSpPr>
            <a:spLocks/>
          </p:cNvSpPr>
          <p:nvPr/>
        </p:nvSpPr>
        <p:spPr bwMode="auto">
          <a:xfrm>
            <a:off x="4687107" y="4012502"/>
            <a:ext cx="2437416" cy="1342898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4628427" y="5420786"/>
            <a:ext cx="3657600" cy="1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3" descr="C:\Users\kobi_g\AppData\Local\Microsoft\Windows\Temporary Internet Files\Content.IE5\DBEB555P\MC900440035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67522" y="914401"/>
            <a:ext cx="837162" cy="592214"/>
          </a:xfrm>
          <a:prstGeom prst="rect">
            <a:avLst/>
          </a:prstGeom>
          <a:noFill/>
        </p:spPr>
      </p:pic>
      <p:cxnSp>
        <p:nvCxnSpPr>
          <p:cNvPr id="100" name="Straight Connector 68"/>
          <p:cNvCxnSpPr/>
          <p:nvPr/>
        </p:nvCxnSpPr>
        <p:spPr bwMode="auto">
          <a:xfrm flipV="1">
            <a:off x="7474210" y="3786541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46"/>
          <p:cNvSpPr txBox="1">
            <a:spLocks noChangeArrowheads="1"/>
          </p:cNvSpPr>
          <p:nvPr/>
        </p:nvSpPr>
        <p:spPr bwMode="auto">
          <a:xfrm>
            <a:off x="7816247" y="3604873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pic>
        <p:nvPicPr>
          <p:cNvPr id="103" name="Picture 102" descr="PB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9756" y="3591324"/>
            <a:ext cx="359665" cy="359665"/>
          </a:xfrm>
          <a:prstGeom prst="rect">
            <a:avLst/>
          </a:prstGeom>
        </p:spPr>
      </p:pic>
      <p:cxnSp>
        <p:nvCxnSpPr>
          <p:cNvPr id="104" name="Straight Connector 68"/>
          <p:cNvCxnSpPr/>
          <p:nvPr/>
        </p:nvCxnSpPr>
        <p:spPr bwMode="auto">
          <a:xfrm>
            <a:off x="7474210" y="4026571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L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9756" y="4026674"/>
            <a:ext cx="359665" cy="359665"/>
          </a:xfrm>
          <a:prstGeom prst="rect">
            <a:avLst/>
          </a:prstGeom>
        </p:spPr>
      </p:pic>
      <p:grpSp>
        <p:nvGrpSpPr>
          <p:cNvPr id="3" name="Group 105"/>
          <p:cNvGrpSpPr/>
          <p:nvPr/>
        </p:nvGrpSpPr>
        <p:grpSpPr>
          <a:xfrm>
            <a:off x="6780273" y="3652640"/>
            <a:ext cx="995374" cy="442815"/>
            <a:chOff x="5359707" y="7329585"/>
            <a:chExt cx="995374" cy="442815"/>
          </a:xfrm>
        </p:grpSpPr>
        <p:sp>
          <p:nvSpPr>
            <p:cNvPr id="107" name="Text Box 64"/>
            <p:cNvSpPr txBox="1">
              <a:spLocks noChangeArrowheads="1"/>
            </p:cNvSpPr>
            <p:nvPr/>
          </p:nvSpPr>
          <p:spPr bwMode="auto">
            <a:xfrm>
              <a:off x="5359707" y="7329585"/>
              <a:ext cx="995374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ASMi-54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08" name="Picture 107" descr="RAD Smile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7816247" y="4026904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sp>
        <p:nvSpPr>
          <p:cNvPr id="110" name="Text Box 45"/>
          <p:cNvSpPr txBox="1">
            <a:spLocks noChangeArrowheads="1"/>
          </p:cNvSpPr>
          <p:nvPr/>
        </p:nvSpPr>
        <p:spPr bwMode="auto">
          <a:xfrm>
            <a:off x="7338501" y="3295382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sp>
        <p:nvSpPr>
          <p:cNvPr id="66" name="Text Box 42"/>
          <p:cNvSpPr txBox="1">
            <a:spLocks noChangeArrowheads="1"/>
          </p:cNvSpPr>
          <p:nvPr/>
        </p:nvSpPr>
        <p:spPr bwMode="auto">
          <a:xfrm>
            <a:off x="8193692" y="3384392"/>
            <a:ext cx="311793" cy="2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9" tIns="40089" rIns="40089" bIns="40089" anchor="ctr" anchorCtr="1">
            <a:spAutoFit/>
          </a:bodyPr>
          <a:lstStyle/>
          <a:p>
            <a:pPr algn="ctr" defTabSz="1134960"/>
            <a:r>
              <a:rPr lang="en-US" sz="1100" dirty="0">
                <a:latin typeface="+mn-lt"/>
              </a:rPr>
              <a:t>PBX</a:t>
            </a:r>
          </a:p>
        </p:txBody>
      </p:sp>
      <p:cxnSp>
        <p:nvCxnSpPr>
          <p:cNvPr id="113" name="Straight Connector 68"/>
          <p:cNvCxnSpPr/>
          <p:nvPr/>
        </p:nvCxnSpPr>
        <p:spPr bwMode="auto">
          <a:xfrm flipV="1">
            <a:off x="7474210" y="6645565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46"/>
          <p:cNvSpPr txBox="1">
            <a:spLocks noChangeArrowheads="1"/>
          </p:cNvSpPr>
          <p:nvPr/>
        </p:nvSpPr>
        <p:spPr bwMode="auto">
          <a:xfrm>
            <a:off x="7816247" y="6463897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pic>
        <p:nvPicPr>
          <p:cNvPr id="115" name="Picture 114" descr="PB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9756" y="6450348"/>
            <a:ext cx="359665" cy="359665"/>
          </a:xfrm>
          <a:prstGeom prst="rect">
            <a:avLst/>
          </a:prstGeom>
        </p:spPr>
      </p:pic>
      <p:cxnSp>
        <p:nvCxnSpPr>
          <p:cNvPr id="116" name="Straight Connector 68"/>
          <p:cNvCxnSpPr/>
          <p:nvPr/>
        </p:nvCxnSpPr>
        <p:spPr bwMode="auto">
          <a:xfrm>
            <a:off x="7474210" y="6885595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 descr="L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9756" y="6885698"/>
            <a:ext cx="359665" cy="359665"/>
          </a:xfrm>
          <a:prstGeom prst="rect">
            <a:avLst/>
          </a:prstGeom>
        </p:spPr>
      </p:pic>
      <p:grpSp>
        <p:nvGrpSpPr>
          <p:cNvPr id="4" name="Group 117"/>
          <p:cNvGrpSpPr/>
          <p:nvPr/>
        </p:nvGrpSpPr>
        <p:grpSpPr>
          <a:xfrm>
            <a:off x="6780273" y="6511664"/>
            <a:ext cx="995374" cy="442815"/>
            <a:chOff x="5359707" y="7329585"/>
            <a:chExt cx="995374" cy="442815"/>
          </a:xfrm>
        </p:grpSpPr>
        <p:sp>
          <p:nvSpPr>
            <p:cNvPr id="119" name="Text Box 64"/>
            <p:cNvSpPr txBox="1">
              <a:spLocks noChangeArrowheads="1"/>
            </p:cNvSpPr>
            <p:nvPr/>
          </p:nvSpPr>
          <p:spPr bwMode="auto">
            <a:xfrm>
              <a:off x="5359707" y="7329585"/>
              <a:ext cx="995374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ASMi-52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20" name="Picture 119" descr="RAD Smile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21" name="Text Box 46"/>
          <p:cNvSpPr txBox="1">
            <a:spLocks noChangeArrowheads="1"/>
          </p:cNvSpPr>
          <p:nvPr/>
        </p:nvSpPr>
        <p:spPr bwMode="auto">
          <a:xfrm>
            <a:off x="7816247" y="6885928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sp>
        <p:nvSpPr>
          <p:cNvPr id="122" name="Text Box 45"/>
          <p:cNvSpPr txBox="1">
            <a:spLocks noChangeArrowheads="1"/>
          </p:cNvSpPr>
          <p:nvPr/>
        </p:nvSpPr>
        <p:spPr bwMode="auto">
          <a:xfrm>
            <a:off x="7338501" y="6154406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sp>
        <p:nvSpPr>
          <p:cNvPr id="123" name="Text Box 42"/>
          <p:cNvSpPr txBox="1">
            <a:spLocks noChangeArrowheads="1"/>
          </p:cNvSpPr>
          <p:nvPr/>
        </p:nvSpPr>
        <p:spPr bwMode="auto">
          <a:xfrm>
            <a:off x="8193692" y="6243416"/>
            <a:ext cx="311793" cy="2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9" tIns="40089" rIns="40089" bIns="40089" anchor="ctr" anchorCtr="1">
            <a:spAutoFit/>
          </a:bodyPr>
          <a:lstStyle/>
          <a:p>
            <a:pPr algn="ctr" defTabSz="1134960"/>
            <a:r>
              <a:rPr lang="en-US" sz="1100" dirty="0">
                <a:latin typeface="+mn-lt"/>
              </a:rPr>
              <a:t>PBX</a:t>
            </a:r>
          </a:p>
        </p:txBody>
      </p:sp>
      <p:grpSp>
        <p:nvGrpSpPr>
          <p:cNvPr id="5" name="Group 124"/>
          <p:cNvGrpSpPr/>
          <p:nvPr/>
        </p:nvGrpSpPr>
        <p:grpSpPr>
          <a:xfrm>
            <a:off x="6780273" y="5091296"/>
            <a:ext cx="995374" cy="442815"/>
            <a:chOff x="5359707" y="7329585"/>
            <a:chExt cx="995374" cy="442815"/>
          </a:xfrm>
        </p:grpSpPr>
        <p:sp>
          <p:nvSpPr>
            <p:cNvPr id="126" name="Text Box 64"/>
            <p:cNvSpPr txBox="1">
              <a:spLocks noChangeArrowheads="1"/>
            </p:cNvSpPr>
            <p:nvPr/>
          </p:nvSpPr>
          <p:spPr bwMode="auto">
            <a:xfrm>
              <a:off x="5359707" y="7329585"/>
              <a:ext cx="995374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ASMi-54L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27" name="Picture 126" descr="RAD Smile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28" name="Text Box 45"/>
          <p:cNvSpPr txBox="1">
            <a:spLocks noChangeArrowheads="1"/>
          </p:cNvSpPr>
          <p:nvPr/>
        </p:nvSpPr>
        <p:spPr bwMode="auto">
          <a:xfrm>
            <a:off x="7338501" y="4734038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pic>
        <p:nvPicPr>
          <p:cNvPr id="129" name="Picture 128" descr="L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9756" y="5239778"/>
            <a:ext cx="359665" cy="359665"/>
          </a:xfrm>
          <a:prstGeom prst="rect">
            <a:avLst/>
          </a:prstGeom>
        </p:spPr>
      </p:pic>
      <p:sp>
        <p:nvSpPr>
          <p:cNvPr id="130" name="Text Box 46"/>
          <p:cNvSpPr txBox="1">
            <a:spLocks noChangeArrowheads="1"/>
          </p:cNvSpPr>
          <p:nvPr/>
        </p:nvSpPr>
        <p:spPr bwMode="auto">
          <a:xfrm>
            <a:off x="7816247" y="5240008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grpSp>
        <p:nvGrpSpPr>
          <p:cNvPr id="6" name="Group 136"/>
          <p:cNvGrpSpPr/>
          <p:nvPr/>
        </p:nvGrpSpPr>
        <p:grpSpPr>
          <a:xfrm>
            <a:off x="2459535" y="4395395"/>
            <a:ext cx="391160" cy="564034"/>
            <a:chOff x="2485911" y="4259407"/>
            <a:chExt cx="391160" cy="564034"/>
          </a:xfrm>
        </p:grpSpPr>
        <p:sp>
          <p:nvSpPr>
            <p:cNvPr id="16398" name="Text Box 23"/>
            <p:cNvSpPr txBox="1">
              <a:spLocks noChangeArrowheads="1"/>
            </p:cNvSpPr>
            <p:nvPr/>
          </p:nvSpPr>
          <p:spPr bwMode="auto">
            <a:xfrm>
              <a:off x="2485911" y="4259407"/>
              <a:ext cx="391160" cy="25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084" tIns="40084" rIns="40084" bIns="40084" anchor="ctr" anchorCtr="0">
              <a:noAutofit/>
            </a:bodyPr>
            <a:lstStyle/>
            <a:p>
              <a:pPr algn="ctr" defTabSz="1134846"/>
              <a:r>
                <a:rPr lang="en-US" sz="1100" dirty="0">
                  <a:latin typeface="+mn-lt"/>
                </a:rPr>
                <a:t>NMS</a:t>
              </a:r>
            </a:p>
          </p:txBody>
        </p:sp>
        <p:pic>
          <p:nvPicPr>
            <p:cNvPr id="136" name="Picture 135" descr="NMS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1659" y="4463776"/>
              <a:ext cx="359665" cy="359665"/>
            </a:xfrm>
            <a:prstGeom prst="rect">
              <a:avLst/>
            </a:prstGeom>
          </p:spPr>
        </p:pic>
      </p:grpSp>
      <p:cxnSp>
        <p:nvCxnSpPr>
          <p:cNvPr id="139" name="Elbow Connector 138"/>
          <p:cNvCxnSpPr/>
          <p:nvPr/>
        </p:nvCxnSpPr>
        <p:spPr bwMode="auto">
          <a:xfrm flipV="1">
            <a:off x="1505468" y="5521206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reeform 7"/>
          <p:cNvSpPr>
            <a:spLocks/>
          </p:cNvSpPr>
          <p:nvPr/>
        </p:nvSpPr>
        <p:spPr bwMode="auto">
          <a:xfrm>
            <a:off x="668246" y="4448227"/>
            <a:ext cx="1096732" cy="74859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733236" y="5669097"/>
            <a:ext cx="966752" cy="9667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409" name="Rectangle 111"/>
          <p:cNvSpPr>
            <a:spLocks noChangeArrowheads="1"/>
          </p:cNvSpPr>
          <p:nvPr/>
        </p:nvSpPr>
        <p:spPr bwMode="auto">
          <a:xfrm>
            <a:off x="802751" y="5873739"/>
            <a:ext cx="827723" cy="554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786" tIns="50892" rIns="101786" bIns="50892" anchor="ctr" anchorCtr="0">
            <a:noAutofit/>
          </a:bodyPr>
          <a:lstStyle/>
          <a:p>
            <a:pPr algn="ctr"/>
            <a:r>
              <a:rPr lang="en-US" sz="1300" dirty="0">
                <a:latin typeface="+mn-lt"/>
              </a:rPr>
              <a:t>SDH/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SONET</a:t>
            </a:r>
          </a:p>
        </p:txBody>
      </p:sp>
      <p:sp>
        <p:nvSpPr>
          <p:cNvPr id="16440" name="Text Box 77"/>
          <p:cNvSpPr txBox="1">
            <a:spLocks noChangeArrowheads="1"/>
          </p:cNvSpPr>
          <p:nvPr/>
        </p:nvSpPr>
        <p:spPr bwMode="auto">
          <a:xfrm>
            <a:off x="809805" y="4667439"/>
            <a:ext cx="813615" cy="325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60" tIns="49496" rIns="100760" bIns="49496" anchor="ctr" anchorCtr="0">
            <a:noAutofit/>
          </a:bodyPr>
          <a:lstStyle/>
          <a:p>
            <a:pPr algn="ctr" eaLnBrk="0" hangingPunct="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300" dirty="0" smtClean="0">
                <a:latin typeface="+mn-lt"/>
              </a:rPr>
              <a:t>PSN</a:t>
            </a:r>
            <a:endParaRPr lang="en-US" sz="1300" dirty="0">
              <a:latin typeface="+mn-lt"/>
            </a:endParaRP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4090324" y="4168345"/>
            <a:ext cx="1101684" cy="266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74" tIns="45687" rIns="91374" bIns="45687" anchor="ctr" anchorCtr="0">
            <a:noAutofit/>
          </a:bodyPr>
          <a:lstStyle/>
          <a:p>
            <a:pPr algn="ctr"/>
            <a:r>
              <a:rPr lang="en-US" sz="1100" dirty="0" smtClean="0">
                <a:latin typeface="+mn-lt"/>
                <a:cs typeface="Arial" charset="0"/>
              </a:rPr>
              <a:t>MPF</a:t>
            </a:r>
            <a:endParaRPr lang="en-US" sz="1100" dirty="0">
              <a:latin typeface="+mn-lt"/>
              <a:cs typeface="Arial" charset="0"/>
            </a:endParaRPr>
          </a:p>
        </p:txBody>
      </p:sp>
      <p:cxnSp>
        <p:nvCxnSpPr>
          <p:cNvPr id="71" name="Elbow Connector 70"/>
          <p:cNvCxnSpPr/>
          <p:nvPr/>
        </p:nvCxnSpPr>
        <p:spPr>
          <a:xfrm>
            <a:off x="4949077" y="4559774"/>
            <a:ext cx="7558" cy="640080"/>
          </a:xfrm>
          <a:prstGeom prst="bentConnector3">
            <a:avLst>
              <a:gd name="adj1" fmla="val 312461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RAD 1U_Wid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6219" y="4398229"/>
            <a:ext cx="862586" cy="24993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4084228" y="4832809"/>
            <a:ext cx="1101684" cy="857419"/>
            <a:chOff x="4084228" y="4832809"/>
            <a:chExt cx="1101684" cy="857419"/>
          </a:xfrm>
        </p:grpSpPr>
        <p:sp>
          <p:nvSpPr>
            <p:cNvPr id="132" name="Text Box 19"/>
            <p:cNvSpPr txBox="1">
              <a:spLocks noChangeArrowheads="1"/>
            </p:cNvSpPr>
            <p:nvPr/>
          </p:nvSpPr>
          <p:spPr bwMode="auto">
            <a:xfrm>
              <a:off x="4084228" y="4832809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33" name="Picture 132" descr="RAD 3U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03777" y="5062339"/>
              <a:ext cx="862586" cy="627889"/>
            </a:xfrm>
            <a:prstGeom prst="rect">
              <a:avLst/>
            </a:prstGeom>
          </p:spPr>
        </p:pic>
      </p:grpSp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4696501" y="4605606"/>
            <a:ext cx="450533" cy="255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smtClean="0">
                <a:latin typeface="+mn-lt"/>
              </a:rPr>
              <a:t>120VDC</a:t>
            </a:r>
            <a:endParaRPr lang="en-US" sz="1000" b="0" dirty="0">
              <a:latin typeface="+mn-lt"/>
            </a:endParaRPr>
          </a:p>
        </p:txBody>
      </p:sp>
      <p:pic>
        <p:nvPicPr>
          <p:cNvPr id="74" name="Picture 73" descr="MPF_L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43088" y="2516124"/>
            <a:ext cx="1950720" cy="5699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0504" y="1389037"/>
            <a:ext cx="4657687" cy="29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5570" name="Rectangle 2050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Voice Modules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2484" y="2073839"/>
            <a:ext cx="7837170" cy="1905037"/>
          </a:xfrm>
        </p:spPr>
        <p:txBody>
          <a:bodyPr/>
          <a:lstStyle/>
          <a:p>
            <a:r>
              <a:rPr lang="en-US" sz="2000" dirty="0" smtClean="0"/>
              <a:t>Analog voice interface</a:t>
            </a:r>
          </a:p>
          <a:p>
            <a:r>
              <a:rPr lang="en-US" sz="2000" dirty="0" smtClean="0"/>
              <a:t>FXS/FXO and E&amp;M</a:t>
            </a:r>
          </a:p>
          <a:p>
            <a:r>
              <a:rPr lang="en-US" sz="2000" dirty="0" smtClean="0"/>
              <a:t>ADPC and Echo canceller </a:t>
            </a:r>
          </a:p>
          <a:p>
            <a:r>
              <a:rPr lang="en-US" sz="2000" dirty="0" smtClean="0"/>
              <a:t>Teleconference “Omnibus” module</a:t>
            </a:r>
          </a:p>
        </p:txBody>
      </p:sp>
      <p:graphicFrame>
        <p:nvGraphicFramePr>
          <p:cNvPr id="365572" name="Group 2052"/>
          <p:cNvGraphicFramePr>
            <a:graphicFrameLocks noGrp="1"/>
          </p:cNvGraphicFramePr>
          <p:nvPr/>
        </p:nvGraphicFramePr>
        <p:xfrm>
          <a:off x="1880471" y="4643898"/>
          <a:ext cx="6279994" cy="2652976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2095338"/>
                <a:gridCol w="2092328"/>
                <a:gridCol w="2092328"/>
              </a:tblGrid>
              <a:tr h="3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VC-4/8/16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VC-4/OMNI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31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Port number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4/8/16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FXS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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</a:tr>
              <a:tr h="331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FXO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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E&amp;M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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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</a:tr>
              <a:tr h="331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ADPCM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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Local Battery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</a:tr>
              <a:tr h="331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Omnibus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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94061" y="1535839"/>
            <a:ext cx="1580975" cy="345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9666" name="Rectangle 2050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Data Modules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2484" y="1863774"/>
            <a:ext cx="7837170" cy="3021402"/>
          </a:xfrm>
        </p:spPr>
        <p:txBody>
          <a:bodyPr/>
          <a:lstStyle/>
          <a:p>
            <a:r>
              <a:rPr lang="en-US" sz="2000" dirty="0" smtClean="0"/>
              <a:t>n x 56/64 kbps serial interface</a:t>
            </a:r>
          </a:p>
          <a:p>
            <a:r>
              <a:rPr lang="en-US" sz="2000" dirty="0" smtClean="0"/>
              <a:t>ISDN ‘S’ and ‘U’ interfaces</a:t>
            </a:r>
          </a:p>
          <a:p>
            <a:r>
              <a:rPr lang="en-US" sz="2000" dirty="0" smtClean="0"/>
              <a:t>G.703 co-directional 64 kbps interface</a:t>
            </a:r>
          </a:p>
          <a:p>
            <a:r>
              <a:rPr lang="en-US" sz="2000" dirty="0" err="1" smtClean="0"/>
              <a:t>Teleprotection</a:t>
            </a:r>
            <a:r>
              <a:rPr lang="en-US" sz="2000" dirty="0" smtClean="0"/>
              <a:t> fiber module (IEEE C37.94)</a:t>
            </a:r>
          </a:p>
        </p:txBody>
      </p:sp>
      <p:graphicFrame>
        <p:nvGraphicFramePr>
          <p:cNvPr id="369667" name="Group 2051"/>
          <p:cNvGraphicFramePr>
            <a:graphicFrameLocks noGrp="1"/>
          </p:cNvGraphicFramePr>
          <p:nvPr/>
        </p:nvGraphicFramePr>
        <p:xfrm>
          <a:off x="1021567" y="5038238"/>
          <a:ext cx="7792497" cy="1611859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1110672"/>
                <a:gridCol w="1336365"/>
                <a:gridCol w="1336365"/>
                <a:gridCol w="1336365"/>
                <a:gridCol w="1336365"/>
                <a:gridCol w="1336365"/>
              </a:tblGrid>
              <a:tr h="290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HS-6N/12N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HS-U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HS-S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HS-G703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HSF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90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Port number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6/12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4/6/12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4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4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Interface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V.24/RS-232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V.35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V.11/RS-422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ISDN “U”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ISDN “S”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G703 </a:t>
                      </a:r>
                      <a:r>
                        <a:rPr kumimoji="0" lang="en-US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codirectional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IEEE C37.94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Data rate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N x 64kbps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128kbps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128kbps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64kbps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N x 64kbps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050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Data Modules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/>
              <a:t>Sub-64 kbps interfaces</a:t>
            </a:r>
          </a:p>
          <a:p>
            <a:r>
              <a:rPr lang="en-US" sz="2000" dirty="0" smtClean="0"/>
              <a:t>Latency optimized mode (HS-RN)</a:t>
            </a:r>
          </a:p>
          <a:p>
            <a:r>
              <a:rPr lang="en-US" sz="2000" dirty="0" smtClean="0"/>
              <a:t>Support for bidirectional broadcast (HS-RN)</a:t>
            </a:r>
          </a:p>
        </p:txBody>
      </p:sp>
      <p:graphicFrame>
        <p:nvGraphicFramePr>
          <p:cNvPr id="369709" name="Group 2093"/>
          <p:cNvGraphicFramePr>
            <a:graphicFrameLocks noGrp="1"/>
          </p:cNvGraphicFramePr>
          <p:nvPr/>
        </p:nvGraphicFramePr>
        <p:xfrm>
          <a:off x="807537" y="4345226"/>
          <a:ext cx="5724899" cy="1818181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1909068"/>
                <a:gridCol w="1909067"/>
                <a:gridCol w="1906764"/>
              </a:tblGrid>
              <a:tr h="428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HS-RN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LS-6N LS-12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</a:tr>
              <a:tr h="34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Port number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6/12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Interface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V.24/RS-232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V.24/RS-232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  <a:sym typeface="Wingdings 2" pitchFamily="18" charset="2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</a:tr>
              <a:tr h="34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Data rate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0.6 – 64kbps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Wingdings 2" pitchFamily="18" charset="2"/>
                        </a:rPr>
                        <a:t>2.4 –64kbps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Multiplexing method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HDLC, V.110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Proprietary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00584" marR="100584" marT="51816" marB="51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</a:tr>
            </a:tbl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78103" y="1528721"/>
            <a:ext cx="2463959" cy="462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71"/>
          <p:cNvSpPr/>
          <p:nvPr/>
        </p:nvSpPr>
        <p:spPr>
          <a:xfrm rot="1018457">
            <a:off x="3453368" y="6098137"/>
            <a:ext cx="2108656" cy="575467"/>
          </a:xfrm>
          <a:custGeom>
            <a:avLst/>
            <a:gdLst>
              <a:gd name="connsiteX0" fmla="*/ 0 w 1833880"/>
              <a:gd name="connsiteY0" fmla="*/ 0 h 492760"/>
              <a:gd name="connsiteX1" fmla="*/ 1249680 w 1833880"/>
              <a:gd name="connsiteY1" fmla="*/ 309880 h 492760"/>
              <a:gd name="connsiteX2" fmla="*/ 665480 w 1833880"/>
              <a:gd name="connsiteY2" fmla="*/ 218440 h 492760"/>
              <a:gd name="connsiteX3" fmla="*/ 1833880 w 1833880"/>
              <a:gd name="connsiteY3" fmla="*/ 492760 h 4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880" h="492760">
                <a:moveTo>
                  <a:pt x="0" y="0"/>
                </a:moveTo>
                <a:lnTo>
                  <a:pt x="1249680" y="309880"/>
                </a:lnTo>
                <a:lnTo>
                  <a:pt x="665480" y="218440"/>
                </a:lnTo>
                <a:lnTo>
                  <a:pt x="1833880" y="49276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813524" y="3515757"/>
            <a:ext cx="1296317" cy="1645331"/>
          </a:xfrm>
          <a:prstGeom prst="roundRect">
            <a:avLst>
              <a:gd name="adj" fmla="val 16762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2867322" y="5240514"/>
            <a:ext cx="11887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63"/>
          <p:cNvSpPr>
            <a:spLocks noChangeArrowheads="1"/>
          </p:cNvSpPr>
          <p:nvPr/>
        </p:nvSpPr>
        <p:spPr bwMode="auto">
          <a:xfrm>
            <a:off x="6149618" y="6292366"/>
            <a:ext cx="1661160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650508" y="6981096"/>
            <a:ext cx="82296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63"/>
          <p:cNvSpPr>
            <a:spLocks noChangeArrowheads="1"/>
          </p:cNvSpPr>
          <p:nvPr/>
        </p:nvSpPr>
        <p:spPr bwMode="auto">
          <a:xfrm>
            <a:off x="5246648" y="3849746"/>
            <a:ext cx="1661160" cy="1043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658640" y="4576224"/>
            <a:ext cx="29260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M8E1, M8T1, </a:t>
            </a:r>
            <a:r>
              <a:rPr lang="en-US" dirty="0" smtClean="0"/>
              <a:t>M8SL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822484" y="1467170"/>
            <a:ext cx="7837170" cy="1460668"/>
          </a:xfrm>
        </p:spPr>
        <p:txBody>
          <a:bodyPr/>
          <a:lstStyle/>
          <a:p>
            <a:pPr marL="385506" indent="-272362" defTabSz="1135432"/>
            <a:r>
              <a:rPr lang="en-US" sz="2000" dirty="0" smtClean="0"/>
              <a:t>8 port, E1, T1 or E1 over SHDSL </a:t>
            </a:r>
          </a:p>
          <a:p>
            <a:pPr marL="385506" indent="-272362" defTabSz="1135432"/>
            <a:r>
              <a:rPr lang="en-US" sz="2000" dirty="0" smtClean="0"/>
              <a:t>3 UTP or SFP fast Ethernet ports</a:t>
            </a:r>
          </a:p>
          <a:p>
            <a:pPr marL="385506" indent="-272362" defTabSz="1135432"/>
            <a:r>
              <a:rPr lang="en-US" sz="2000" dirty="0" smtClean="0"/>
              <a:t>Ethernet over TDM encapsulation</a:t>
            </a:r>
          </a:p>
          <a:p>
            <a:pPr marL="776409" lvl="1" indent="-272362" defTabSz="1135432"/>
            <a:endParaRPr lang="en-US" sz="1800" dirty="0"/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62687" y="1475317"/>
            <a:ext cx="1525974" cy="4283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cxnSp>
        <p:nvCxnSpPr>
          <p:cNvPr id="7" name="Elbow Connector 6"/>
          <p:cNvCxnSpPr/>
          <p:nvPr/>
        </p:nvCxnSpPr>
        <p:spPr bwMode="auto">
          <a:xfrm>
            <a:off x="1945068" y="3846570"/>
            <a:ext cx="1188720" cy="621792"/>
          </a:xfrm>
          <a:prstGeom prst="bentConnector3">
            <a:avLst>
              <a:gd name="adj1" fmla="val 5474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3126912" y="3538199"/>
            <a:ext cx="669541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POP</a:t>
            </a:r>
            <a:endParaRPr lang="en-US" sz="1300" dirty="0">
              <a:latin typeface="+mn-lt"/>
            </a:endParaRPr>
          </a:p>
        </p:txBody>
      </p:sp>
      <p:sp>
        <p:nvSpPr>
          <p:cNvPr id="9" name="AutoShape 63"/>
          <p:cNvSpPr>
            <a:spLocks noChangeArrowheads="1"/>
          </p:cNvSpPr>
          <p:nvPr/>
        </p:nvSpPr>
        <p:spPr bwMode="auto">
          <a:xfrm>
            <a:off x="5246648" y="5030494"/>
            <a:ext cx="1661160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0" name="Straight Connector 68"/>
          <p:cNvCxnSpPr/>
          <p:nvPr/>
        </p:nvCxnSpPr>
        <p:spPr bwMode="auto">
          <a:xfrm flipV="1">
            <a:off x="5839412" y="5484750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B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7599" y="5289533"/>
            <a:ext cx="359665" cy="359665"/>
          </a:xfrm>
          <a:prstGeom prst="rect">
            <a:avLst/>
          </a:prstGeom>
        </p:spPr>
      </p:pic>
      <p:cxnSp>
        <p:nvCxnSpPr>
          <p:cNvPr id="13" name="Straight Connector 68"/>
          <p:cNvCxnSpPr/>
          <p:nvPr/>
        </p:nvCxnSpPr>
        <p:spPr bwMode="auto">
          <a:xfrm>
            <a:off x="5839412" y="5724780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7599" y="5724883"/>
            <a:ext cx="359665" cy="359665"/>
          </a:xfrm>
          <a:prstGeom prst="rect">
            <a:avLst/>
          </a:prstGeom>
        </p:spPr>
      </p:pic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5720728" y="4993591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CPE</a:t>
            </a:r>
            <a:endParaRPr lang="en-US" sz="1300" dirty="0">
              <a:latin typeface="+mn-lt"/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6441535" y="5082601"/>
            <a:ext cx="311793" cy="2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9" tIns="40089" rIns="40089" bIns="40089" anchor="ctr" anchorCtr="1">
            <a:spAutoFit/>
          </a:bodyPr>
          <a:lstStyle/>
          <a:p>
            <a:pPr algn="ctr" defTabSz="1134960"/>
            <a:r>
              <a:rPr lang="en-US" sz="1100" dirty="0">
                <a:latin typeface="+mn-lt"/>
              </a:rPr>
              <a:t>PBX</a:t>
            </a:r>
          </a:p>
        </p:txBody>
      </p:sp>
      <p:cxnSp>
        <p:nvCxnSpPr>
          <p:cNvPr id="21" name="Elbow Connector 20"/>
          <p:cNvCxnSpPr/>
          <p:nvPr/>
        </p:nvCxnSpPr>
        <p:spPr bwMode="auto">
          <a:xfrm flipV="1">
            <a:off x="1945068" y="4570470"/>
            <a:ext cx="1188720" cy="621792"/>
          </a:xfrm>
          <a:prstGeom prst="bentConnector3">
            <a:avLst>
              <a:gd name="adj1" fmla="val 53945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/>
          <p:cNvSpPr>
            <a:spLocks/>
          </p:cNvSpPr>
          <p:nvPr/>
        </p:nvSpPr>
        <p:spPr bwMode="auto">
          <a:xfrm>
            <a:off x="1099054" y="3497491"/>
            <a:ext cx="1096732" cy="74859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64044" y="4718361"/>
            <a:ext cx="966752" cy="9667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111"/>
          <p:cNvSpPr>
            <a:spLocks noChangeArrowheads="1"/>
          </p:cNvSpPr>
          <p:nvPr/>
        </p:nvSpPr>
        <p:spPr bwMode="auto">
          <a:xfrm>
            <a:off x="1233559" y="4923003"/>
            <a:ext cx="827723" cy="554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786" tIns="50892" rIns="101786" bIns="50892" anchor="ctr" anchorCtr="0">
            <a:noAutofit/>
          </a:bodyPr>
          <a:lstStyle/>
          <a:p>
            <a:pPr algn="ctr"/>
            <a:r>
              <a:rPr lang="en-US" sz="1300" dirty="0">
                <a:latin typeface="+mn-lt"/>
              </a:rPr>
              <a:t>SDH/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SONET</a:t>
            </a:r>
          </a:p>
        </p:txBody>
      </p:sp>
      <p:sp>
        <p:nvSpPr>
          <p:cNvPr id="25" name="Text Box 77"/>
          <p:cNvSpPr txBox="1">
            <a:spLocks noChangeArrowheads="1"/>
          </p:cNvSpPr>
          <p:nvPr/>
        </p:nvSpPr>
        <p:spPr bwMode="auto">
          <a:xfrm>
            <a:off x="1240613" y="3716703"/>
            <a:ext cx="813615" cy="325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60" tIns="49496" rIns="100760" bIns="49496" anchor="ctr" anchorCtr="0">
            <a:noAutofit/>
          </a:bodyPr>
          <a:lstStyle/>
          <a:p>
            <a:pPr algn="ctr" eaLnBrk="0" hangingPunct="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300" dirty="0" smtClean="0">
                <a:latin typeface="+mn-lt"/>
              </a:rPr>
              <a:t>IP/</a:t>
            </a:r>
          </a:p>
          <a:p>
            <a:pPr algn="ctr" eaLnBrk="0" hangingPunct="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300" dirty="0" smtClean="0">
                <a:latin typeface="+mn-lt"/>
              </a:rPr>
              <a:t>MPLS</a:t>
            </a:r>
            <a:endParaRPr lang="en-US" sz="1300" dirty="0">
              <a:latin typeface="+mn-lt"/>
            </a:endParaRPr>
          </a:p>
        </p:txBody>
      </p:sp>
      <p:pic>
        <p:nvPicPr>
          <p:cNvPr id="36" name="Picture 35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7599" y="4385639"/>
            <a:ext cx="359665" cy="35966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367944" y="4157909"/>
            <a:ext cx="672356" cy="528159"/>
            <a:chOff x="5521216" y="7244241"/>
            <a:chExt cx="672356" cy="528159"/>
          </a:xfrm>
        </p:grpSpPr>
        <p:sp>
          <p:nvSpPr>
            <p:cNvPr id="38" name="Text Box 64"/>
            <p:cNvSpPr txBox="1">
              <a:spLocks noChangeArrowheads="1"/>
            </p:cNvSpPr>
            <p:nvPr/>
          </p:nvSpPr>
          <p:spPr bwMode="auto">
            <a:xfrm>
              <a:off x="5521216" y="7244241"/>
              <a:ext cx="67235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ETX-102/</a:t>
              </a:r>
            </a:p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ETX-202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39" name="Picture 38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5720728" y="3812843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CPE</a:t>
            </a:r>
            <a:endParaRPr lang="en-US" sz="1300" dirty="0">
              <a:latin typeface="+mn-lt"/>
            </a:endParaRPr>
          </a:p>
        </p:txBody>
      </p:sp>
      <p:cxnSp>
        <p:nvCxnSpPr>
          <p:cNvPr id="46" name="Straight Connector 68"/>
          <p:cNvCxnSpPr/>
          <p:nvPr/>
        </p:nvCxnSpPr>
        <p:spPr bwMode="auto">
          <a:xfrm flipV="1">
            <a:off x="6742382" y="6761862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8"/>
          <p:cNvCxnSpPr/>
          <p:nvPr/>
        </p:nvCxnSpPr>
        <p:spPr bwMode="auto">
          <a:xfrm>
            <a:off x="6742382" y="7001892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44537" y="6563953"/>
            <a:ext cx="725110" cy="522063"/>
            <a:chOff x="5494839" y="7329585"/>
            <a:chExt cx="725110" cy="522063"/>
          </a:xfrm>
        </p:grpSpPr>
        <p:sp>
          <p:nvSpPr>
            <p:cNvPr id="51" name="Text Box 64"/>
            <p:cNvSpPr txBox="1">
              <a:spLocks noChangeArrowheads="1"/>
            </p:cNvSpPr>
            <p:nvPr/>
          </p:nvSpPr>
          <p:spPr bwMode="auto">
            <a:xfrm>
              <a:off x="5494839" y="7329585"/>
              <a:ext cx="725110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FCD-E1LC/</a:t>
              </a:r>
            </a:p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FCD-T1LC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52" name="Picture 51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607808"/>
              <a:ext cx="563881" cy="243840"/>
            </a:xfrm>
            <a:prstGeom prst="rect">
              <a:avLst/>
            </a:prstGeom>
          </p:spPr>
        </p:pic>
      </p:grp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6623698" y="6255463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CPE</a:t>
            </a:r>
            <a:endParaRPr lang="en-US" sz="1300" dirty="0">
              <a:latin typeface="+mn-lt"/>
            </a:endParaRPr>
          </a:p>
        </p:txBody>
      </p:sp>
      <p:pic>
        <p:nvPicPr>
          <p:cNvPr id="55" name="Picture 54" descr="Generic Un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0569" y="6554119"/>
            <a:ext cx="359665" cy="359665"/>
          </a:xfrm>
          <a:prstGeom prst="rect">
            <a:avLst/>
          </a:prstGeom>
        </p:spPr>
      </p:pic>
      <p:pic>
        <p:nvPicPr>
          <p:cNvPr id="56" name="Picture 55" descr="P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20569" y="6972885"/>
            <a:ext cx="359665" cy="359665"/>
          </a:xfrm>
          <a:prstGeom prst="rect">
            <a:avLst/>
          </a:prstGeom>
        </p:spPr>
      </p:pic>
      <p:sp>
        <p:nvSpPr>
          <p:cNvPr id="57" name="AutoShape 63"/>
          <p:cNvSpPr>
            <a:spLocks noChangeArrowheads="1"/>
          </p:cNvSpPr>
          <p:nvPr/>
        </p:nvSpPr>
        <p:spPr bwMode="auto">
          <a:xfrm>
            <a:off x="5246648" y="2828196"/>
            <a:ext cx="1661160" cy="8839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868440" y="3395124"/>
            <a:ext cx="7924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7599" y="3204539"/>
            <a:ext cx="359665" cy="359665"/>
          </a:xfrm>
          <a:prstGeom prst="rect">
            <a:avLst/>
          </a:prstGeom>
        </p:spPr>
      </p:pic>
      <p:sp>
        <p:nvSpPr>
          <p:cNvPr id="63" name="Text Box 45"/>
          <p:cNvSpPr txBox="1">
            <a:spLocks noChangeArrowheads="1"/>
          </p:cNvSpPr>
          <p:nvPr/>
        </p:nvSpPr>
        <p:spPr bwMode="auto">
          <a:xfrm>
            <a:off x="5720728" y="2799383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CPE</a:t>
            </a:r>
            <a:endParaRPr lang="en-US" sz="1300" dirty="0">
              <a:latin typeface="+mn-lt"/>
            </a:endParaRPr>
          </a:p>
        </p:txBody>
      </p:sp>
      <p:pic>
        <p:nvPicPr>
          <p:cNvPr id="64" name="Picture 63" descr="Radio Lin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1850" y="5639917"/>
            <a:ext cx="359665" cy="359665"/>
          </a:xfrm>
          <a:prstGeom prst="rect">
            <a:avLst/>
          </a:prstGeom>
        </p:spPr>
      </p:pic>
      <p:pic>
        <p:nvPicPr>
          <p:cNvPr id="65" name="Picture 64" descr="Radio Lin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357646" y="6792073"/>
            <a:ext cx="359665" cy="359665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653048" y="6798216"/>
            <a:ext cx="563880" cy="22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E1/T1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01288" y="5279101"/>
            <a:ext cx="563880" cy="22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E1/T1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32248" y="6010816"/>
            <a:ext cx="563880" cy="35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Radio Link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61788" y="4383946"/>
            <a:ext cx="563880" cy="22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FO</a:t>
            </a:r>
          </a:p>
        </p:txBody>
      </p:sp>
      <p:cxnSp>
        <p:nvCxnSpPr>
          <p:cNvPr id="76" name="Elbow Connector 75"/>
          <p:cNvCxnSpPr/>
          <p:nvPr/>
        </p:nvCxnSpPr>
        <p:spPr>
          <a:xfrm>
            <a:off x="3720743" y="4687476"/>
            <a:ext cx="1920240" cy="1005840"/>
          </a:xfrm>
          <a:prstGeom prst="bentConnector3">
            <a:avLst>
              <a:gd name="adj1" fmla="val 34921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461788" y="5500276"/>
            <a:ext cx="563880" cy="22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SHDSL</a:t>
            </a:r>
          </a:p>
        </p:txBody>
      </p:sp>
      <p:cxnSp>
        <p:nvCxnSpPr>
          <p:cNvPr id="79" name="Elbow Connector 78"/>
          <p:cNvCxnSpPr/>
          <p:nvPr/>
        </p:nvCxnSpPr>
        <p:spPr>
          <a:xfrm flipV="1">
            <a:off x="3715028" y="3483516"/>
            <a:ext cx="1920240" cy="1005840"/>
          </a:xfrm>
          <a:prstGeom prst="bentConnector3">
            <a:avLst>
              <a:gd name="adj1" fmla="val 35218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 flipV="1">
            <a:off x="3715028" y="3444146"/>
            <a:ext cx="1920240" cy="1005840"/>
          </a:xfrm>
          <a:prstGeom prst="bentConnector3">
            <a:avLst>
              <a:gd name="adj1" fmla="val 33532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V="1">
            <a:off x="3715028" y="3404776"/>
            <a:ext cx="1920240" cy="1005840"/>
          </a:xfrm>
          <a:prstGeom prst="bentConnector3">
            <a:avLst>
              <a:gd name="adj1" fmla="val 3174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3715028" y="3365406"/>
            <a:ext cx="1920240" cy="1005840"/>
          </a:xfrm>
          <a:prstGeom prst="bentConnector3">
            <a:avLst>
              <a:gd name="adj1" fmla="val 29961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461788" y="3185701"/>
            <a:ext cx="563880" cy="22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n x E1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367944" y="3060629"/>
            <a:ext cx="672356" cy="444339"/>
            <a:chOff x="5521216" y="7328061"/>
            <a:chExt cx="672356" cy="444339"/>
          </a:xfrm>
        </p:grpSpPr>
        <p:sp>
          <p:nvSpPr>
            <p:cNvPr id="61" name="Text Box 64"/>
            <p:cNvSpPr txBox="1">
              <a:spLocks noChangeArrowheads="1"/>
            </p:cNvSpPr>
            <p:nvPr/>
          </p:nvSpPr>
          <p:spPr bwMode="auto">
            <a:xfrm>
              <a:off x="5521216" y="7328061"/>
              <a:ext cx="67235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RICi-4/8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62" name="Picture 61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910840" y="3952412"/>
            <a:ext cx="1101684" cy="857419"/>
            <a:chOff x="4186596" y="4391046"/>
            <a:chExt cx="1101684" cy="857419"/>
          </a:xfrm>
        </p:grpSpPr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28" name="Picture 27" descr="RAD 3U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341567" y="5350849"/>
            <a:ext cx="725110" cy="442815"/>
            <a:chOff x="5494839" y="7329585"/>
            <a:chExt cx="725110" cy="442815"/>
          </a:xfrm>
        </p:grpSpPr>
        <p:sp>
          <p:nvSpPr>
            <p:cNvPr id="16" name="Text Box 64"/>
            <p:cNvSpPr txBox="1">
              <a:spLocks noChangeArrowheads="1"/>
            </p:cNvSpPr>
            <p:nvPr/>
          </p:nvSpPr>
          <p:spPr bwMode="auto">
            <a:xfrm>
              <a:off x="5494839" y="7329585"/>
              <a:ext cx="725110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ASMi-52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7" name="Picture 16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utoShape 63"/>
          <p:cNvSpPr>
            <a:spLocks noChangeArrowheads="1"/>
          </p:cNvSpPr>
          <p:nvPr/>
        </p:nvSpPr>
        <p:spPr bwMode="auto">
          <a:xfrm>
            <a:off x="6777934" y="3332285"/>
            <a:ext cx="1834134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112" name="AutoShape 63"/>
          <p:cNvSpPr>
            <a:spLocks noChangeArrowheads="1"/>
          </p:cNvSpPr>
          <p:nvPr/>
        </p:nvSpPr>
        <p:spPr bwMode="auto">
          <a:xfrm>
            <a:off x="6777934" y="6191309"/>
            <a:ext cx="1834134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124" name="AutoShape 63"/>
          <p:cNvSpPr>
            <a:spLocks noChangeArrowheads="1"/>
          </p:cNvSpPr>
          <p:nvPr/>
        </p:nvSpPr>
        <p:spPr bwMode="auto">
          <a:xfrm>
            <a:off x="6777934" y="4770941"/>
            <a:ext cx="1834134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 l="10053" r="11905" b="4740"/>
          <a:stretch>
            <a:fillRect/>
          </a:stretch>
        </p:blipFill>
        <p:spPr bwMode="auto">
          <a:xfrm>
            <a:off x="8931275" y="1352849"/>
            <a:ext cx="936625" cy="26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2343444" y="3996926"/>
            <a:ext cx="2962165" cy="2119676"/>
          </a:xfrm>
          <a:prstGeom prst="roundRect">
            <a:avLst>
              <a:gd name="adj" fmla="val 1201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1" name="Elbow Connector 80"/>
          <p:cNvCxnSpPr/>
          <p:nvPr/>
        </p:nvCxnSpPr>
        <p:spPr bwMode="auto">
          <a:xfrm>
            <a:off x="1505468" y="4797306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/>
              <a:t>ASMi-54C/N E1+Ethernet Combo SHSDL</a:t>
            </a:r>
          </a:p>
        </p:txBody>
      </p:sp>
      <p:sp>
        <p:nvSpPr>
          <p:cNvPr id="16437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822484" y="1476939"/>
            <a:ext cx="7837170" cy="1710761"/>
          </a:xfrm>
        </p:spPr>
        <p:txBody>
          <a:bodyPr/>
          <a:lstStyle/>
          <a:p>
            <a:r>
              <a:rPr lang="en-US" sz="2000" dirty="0" smtClean="0"/>
              <a:t>E1+Ethernet over SHDSL/SHDSL.bis</a:t>
            </a:r>
          </a:p>
          <a:p>
            <a:r>
              <a:rPr lang="en-US" sz="2000" dirty="0" smtClean="0"/>
              <a:t>Works opposite ASMi-54 and ASMi-52 (SW selectable) in various combinations over 16-wire</a:t>
            </a:r>
          </a:p>
          <a:p>
            <a:r>
              <a:rPr lang="en-US" sz="2000" dirty="0" smtClean="0"/>
              <a:t>Allows a single module type to work opposite different remote units</a:t>
            </a:r>
          </a:p>
        </p:txBody>
      </p:sp>
      <p:sp>
        <p:nvSpPr>
          <p:cNvPr id="16388" name="Freeform 3"/>
          <p:cNvSpPr>
            <a:spLocks/>
          </p:cNvSpPr>
          <p:nvPr/>
        </p:nvSpPr>
        <p:spPr bwMode="auto">
          <a:xfrm flipV="1">
            <a:off x="3093423" y="4878523"/>
            <a:ext cx="1182960" cy="448506"/>
          </a:xfrm>
          <a:custGeom>
            <a:avLst/>
            <a:gdLst>
              <a:gd name="T0" fmla="*/ 0 w 1044"/>
              <a:gd name="T1" fmla="*/ 2147483647 h 376"/>
              <a:gd name="T2" fmla="*/ 2147483647 w 1044"/>
              <a:gd name="T3" fmla="*/ 2147483647 h 376"/>
              <a:gd name="T4" fmla="*/ 2147483647 w 1044"/>
              <a:gd name="T5" fmla="*/ 0 h 376"/>
              <a:gd name="T6" fmla="*/ 2147483647 w 1044"/>
              <a:gd name="T7" fmla="*/ 0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1044"/>
              <a:gd name="T13" fmla="*/ 0 h 376"/>
              <a:gd name="T14" fmla="*/ 1044 w 1044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4" h="376">
                <a:moveTo>
                  <a:pt x="0" y="376"/>
                </a:moveTo>
                <a:lnTo>
                  <a:pt x="764" y="376"/>
                </a:lnTo>
                <a:lnTo>
                  <a:pt x="764" y="0"/>
                </a:lnTo>
                <a:lnTo>
                  <a:pt x="1044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763387" y="4585255"/>
            <a:ext cx="405131" cy="611717"/>
            <a:chOff x="2789763" y="4594047"/>
            <a:chExt cx="405131" cy="611717"/>
          </a:xfrm>
        </p:grpSpPr>
        <p:sp>
          <p:nvSpPr>
            <p:cNvPr id="16391" name="Line 15"/>
            <p:cNvSpPr>
              <a:spLocks noChangeShapeType="1"/>
            </p:cNvSpPr>
            <p:nvPr/>
          </p:nvSpPr>
          <p:spPr bwMode="auto">
            <a:xfrm>
              <a:off x="3123292" y="4594047"/>
              <a:ext cx="0" cy="611717"/>
            </a:xfrm>
            <a:prstGeom prst="line">
              <a:avLst/>
            </a:prstGeom>
            <a:ln w="28575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92" name="Line 16"/>
            <p:cNvSpPr>
              <a:spLocks noChangeShapeType="1"/>
            </p:cNvSpPr>
            <p:nvPr/>
          </p:nvSpPr>
          <p:spPr bwMode="auto">
            <a:xfrm flipH="1">
              <a:off x="2789763" y="4773962"/>
              <a:ext cx="331788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93" name="Line 17"/>
            <p:cNvSpPr>
              <a:spLocks noChangeShapeType="1"/>
            </p:cNvSpPr>
            <p:nvPr/>
          </p:nvSpPr>
          <p:spPr bwMode="auto">
            <a:xfrm flipH="1">
              <a:off x="3121551" y="4655217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94" name="Line 18"/>
            <p:cNvSpPr>
              <a:spLocks noChangeShapeType="1"/>
            </p:cNvSpPr>
            <p:nvPr/>
          </p:nvSpPr>
          <p:spPr bwMode="auto">
            <a:xfrm flipH="1">
              <a:off x="3048209" y="5025845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95" name="Line 19"/>
            <p:cNvSpPr>
              <a:spLocks noChangeShapeType="1"/>
            </p:cNvSpPr>
            <p:nvPr/>
          </p:nvSpPr>
          <p:spPr bwMode="auto">
            <a:xfrm flipH="1">
              <a:off x="3121551" y="5148188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3181489" y="4014150"/>
            <a:ext cx="1286074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Central Office</a:t>
            </a:r>
          </a:p>
        </p:txBody>
      </p:sp>
      <p:sp>
        <p:nvSpPr>
          <p:cNvPr id="16403" name="Text Box 56"/>
          <p:cNvSpPr txBox="1">
            <a:spLocks noChangeArrowheads="1"/>
          </p:cNvSpPr>
          <p:nvPr/>
        </p:nvSpPr>
        <p:spPr bwMode="auto">
          <a:xfrm>
            <a:off x="5981602" y="3810739"/>
            <a:ext cx="729933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SHDSL.bis</a:t>
            </a:r>
          </a:p>
        </p:txBody>
      </p:sp>
      <p:sp>
        <p:nvSpPr>
          <p:cNvPr id="16407" name="Rectangle 74"/>
          <p:cNvSpPr>
            <a:spLocks noChangeArrowheads="1"/>
          </p:cNvSpPr>
          <p:nvPr/>
        </p:nvSpPr>
        <p:spPr bwMode="auto">
          <a:xfrm>
            <a:off x="2629957" y="5209110"/>
            <a:ext cx="450533" cy="255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err="1">
                <a:latin typeface="+mn-lt"/>
              </a:rPr>
              <a:t>GbE</a:t>
            </a:r>
            <a:endParaRPr lang="en-US" sz="1000" b="0" dirty="0">
              <a:latin typeface="+mn-lt"/>
            </a:endParaRPr>
          </a:p>
        </p:txBody>
      </p:sp>
      <p:sp>
        <p:nvSpPr>
          <p:cNvPr id="16412" name="Rectangle 74"/>
          <p:cNvSpPr>
            <a:spLocks noChangeArrowheads="1"/>
          </p:cNvSpPr>
          <p:nvPr/>
        </p:nvSpPr>
        <p:spPr bwMode="auto">
          <a:xfrm>
            <a:off x="2416857" y="5557090"/>
            <a:ext cx="920273" cy="259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smtClean="0">
                <a:latin typeface="+mn-lt"/>
              </a:rPr>
              <a:t>STM-1/OC-3</a:t>
            </a:r>
          </a:p>
          <a:p>
            <a:pPr algn="ctr" eaLnBrk="0" hangingPunct="0"/>
            <a:r>
              <a:rPr lang="en-US" sz="1000" b="0" dirty="0" smtClean="0">
                <a:latin typeface="+mn-lt"/>
              </a:rPr>
              <a:t>STM-4/OC-12</a:t>
            </a:r>
            <a:endParaRPr lang="en-US" sz="1000" b="0" dirty="0">
              <a:latin typeface="+mn-lt"/>
            </a:endParaRPr>
          </a:p>
        </p:txBody>
      </p:sp>
      <p:sp>
        <p:nvSpPr>
          <p:cNvPr id="16419" name="Text Box 56"/>
          <p:cNvSpPr txBox="1">
            <a:spLocks noChangeArrowheads="1"/>
          </p:cNvSpPr>
          <p:nvPr/>
        </p:nvSpPr>
        <p:spPr bwMode="auto">
          <a:xfrm>
            <a:off x="5981602" y="5209925"/>
            <a:ext cx="729933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SHDSL.bis</a:t>
            </a:r>
          </a:p>
        </p:txBody>
      </p:sp>
      <p:sp>
        <p:nvSpPr>
          <p:cNvPr id="16429" name="Text Box 56"/>
          <p:cNvSpPr txBox="1">
            <a:spLocks noChangeArrowheads="1"/>
          </p:cNvSpPr>
          <p:nvPr/>
        </p:nvSpPr>
        <p:spPr bwMode="auto">
          <a:xfrm>
            <a:off x="5981602" y="6637747"/>
            <a:ext cx="729933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</a:t>
            </a:r>
            <a:r>
              <a:rPr lang="en-US" sz="1000" b="0" dirty="0" smtClean="0">
                <a:latin typeface="+mn-lt"/>
              </a:rPr>
              <a:t>SHDSL</a:t>
            </a:r>
            <a:endParaRPr lang="en-US" sz="1000" b="0" dirty="0">
              <a:latin typeface="+mn-lt"/>
            </a:endParaRPr>
          </a:p>
        </p:txBody>
      </p:sp>
      <p:sp>
        <p:nvSpPr>
          <p:cNvPr id="16433" name="Freeform 60"/>
          <p:cNvSpPr>
            <a:spLocks/>
          </p:cNvSpPr>
          <p:nvPr/>
        </p:nvSpPr>
        <p:spPr bwMode="auto">
          <a:xfrm flipV="1">
            <a:off x="4687107" y="5502828"/>
            <a:ext cx="2437416" cy="1342898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5" name="Freeform 60"/>
          <p:cNvSpPr>
            <a:spLocks/>
          </p:cNvSpPr>
          <p:nvPr/>
        </p:nvSpPr>
        <p:spPr bwMode="auto">
          <a:xfrm>
            <a:off x="4687107" y="4012502"/>
            <a:ext cx="2437416" cy="1342898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>
            <a:off x="4628427" y="5420786"/>
            <a:ext cx="3657600" cy="1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68"/>
          <p:cNvCxnSpPr/>
          <p:nvPr/>
        </p:nvCxnSpPr>
        <p:spPr bwMode="auto">
          <a:xfrm flipV="1">
            <a:off x="7474210" y="3786541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46"/>
          <p:cNvSpPr txBox="1">
            <a:spLocks noChangeArrowheads="1"/>
          </p:cNvSpPr>
          <p:nvPr/>
        </p:nvSpPr>
        <p:spPr bwMode="auto">
          <a:xfrm>
            <a:off x="7816247" y="3604873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pic>
        <p:nvPicPr>
          <p:cNvPr id="103" name="Picture 102" descr="PB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9756" y="3591324"/>
            <a:ext cx="359665" cy="359665"/>
          </a:xfrm>
          <a:prstGeom prst="rect">
            <a:avLst/>
          </a:prstGeom>
        </p:spPr>
      </p:pic>
      <p:cxnSp>
        <p:nvCxnSpPr>
          <p:cNvPr id="104" name="Straight Connector 68"/>
          <p:cNvCxnSpPr/>
          <p:nvPr/>
        </p:nvCxnSpPr>
        <p:spPr bwMode="auto">
          <a:xfrm>
            <a:off x="7474210" y="4026571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9756" y="4026674"/>
            <a:ext cx="359665" cy="359665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6780273" y="3652640"/>
            <a:ext cx="995374" cy="442815"/>
            <a:chOff x="5359707" y="7329585"/>
            <a:chExt cx="995374" cy="442815"/>
          </a:xfrm>
        </p:grpSpPr>
        <p:sp>
          <p:nvSpPr>
            <p:cNvPr id="107" name="Text Box 64"/>
            <p:cNvSpPr txBox="1">
              <a:spLocks noChangeArrowheads="1"/>
            </p:cNvSpPr>
            <p:nvPr/>
          </p:nvSpPr>
          <p:spPr bwMode="auto">
            <a:xfrm>
              <a:off x="5359707" y="7329585"/>
              <a:ext cx="995374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ASMi-54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08" name="Picture 107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7816247" y="4026904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sp>
        <p:nvSpPr>
          <p:cNvPr id="110" name="Text Box 45"/>
          <p:cNvSpPr txBox="1">
            <a:spLocks noChangeArrowheads="1"/>
          </p:cNvSpPr>
          <p:nvPr/>
        </p:nvSpPr>
        <p:spPr bwMode="auto">
          <a:xfrm>
            <a:off x="7338501" y="3295382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sp>
        <p:nvSpPr>
          <p:cNvPr id="66" name="Text Box 42"/>
          <p:cNvSpPr txBox="1">
            <a:spLocks noChangeArrowheads="1"/>
          </p:cNvSpPr>
          <p:nvPr/>
        </p:nvSpPr>
        <p:spPr bwMode="auto">
          <a:xfrm>
            <a:off x="8193692" y="3384392"/>
            <a:ext cx="311793" cy="2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9" tIns="40089" rIns="40089" bIns="40089" anchor="ctr" anchorCtr="1">
            <a:spAutoFit/>
          </a:bodyPr>
          <a:lstStyle/>
          <a:p>
            <a:pPr algn="ctr" defTabSz="1134960"/>
            <a:r>
              <a:rPr lang="en-US" sz="1100" dirty="0">
                <a:latin typeface="+mn-lt"/>
              </a:rPr>
              <a:t>PBX</a:t>
            </a:r>
          </a:p>
        </p:txBody>
      </p:sp>
      <p:cxnSp>
        <p:nvCxnSpPr>
          <p:cNvPr id="113" name="Straight Connector 68"/>
          <p:cNvCxnSpPr/>
          <p:nvPr/>
        </p:nvCxnSpPr>
        <p:spPr bwMode="auto">
          <a:xfrm flipV="1">
            <a:off x="7474210" y="6645565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 Box 46"/>
          <p:cNvSpPr txBox="1">
            <a:spLocks noChangeArrowheads="1"/>
          </p:cNvSpPr>
          <p:nvPr/>
        </p:nvSpPr>
        <p:spPr bwMode="auto">
          <a:xfrm>
            <a:off x="7816247" y="6463897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pic>
        <p:nvPicPr>
          <p:cNvPr id="115" name="Picture 114" descr="PB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9756" y="6450348"/>
            <a:ext cx="359665" cy="359665"/>
          </a:xfrm>
          <a:prstGeom prst="rect">
            <a:avLst/>
          </a:prstGeom>
        </p:spPr>
      </p:pic>
      <p:cxnSp>
        <p:nvCxnSpPr>
          <p:cNvPr id="116" name="Straight Connector 68"/>
          <p:cNvCxnSpPr/>
          <p:nvPr/>
        </p:nvCxnSpPr>
        <p:spPr bwMode="auto">
          <a:xfrm>
            <a:off x="7474210" y="6885595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9756" y="6885698"/>
            <a:ext cx="359665" cy="359665"/>
          </a:xfrm>
          <a:prstGeom prst="rect">
            <a:avLst/>
          </a:prstGeom>
        </p:spPr>
      </p:pic>
      <p:grpSp>
        <p:nvGrpSpPr>
          <p:cNvPr id="118" name="Group 117"/>
          <p:cNvGrpSpPr/>
          <p:nvPr/>
        </p:nvGrpSpPr>
        <p:grpSpPr>
          <a:xfrm>
            <a:off x="6780273" y="6511664"/>
            <a:ext cx="995374" cy="442815"/>
            <a:chOff x="5359707" y="7329585"/>
            <a:chExt cx="995374" cy="442815"/>
          </a:xfrm>
        </p:grpSpPr>
        <p:sp>
          <p:nvSpPr>
            <p:cNvPr id="119" name="Text Box 64"/>
            <p:cNvSpPr txBox="1">
              <a:spLocks noChangeArrowheads="1"/>
            </p:cNvSpPr>
            <p:nvPr/>
          </p:nvSpPr>
          <p:spPr bwMode="auto">
            <a:xfrm>
              <a:off x="5359707" y="7329585"/>
              <a:ext cx="995374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ASMi-52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20" name="Picture 119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21" name="Text Box 46"/>
          <p:cNvSpPr txBox="1">
            <a:spLocks noChangeArrowheads="1"/>
          </p:cNvSpPr>
          <p:nvPr/>
        </p:nvSpPr>
        <p:spPr bwMode="auto">
          <a:xfrm>
            <a:off x="7816247" y="6885928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sp>
        <p:nvSpPr>
          <p:cNvPr id="122" name="Text Box 45"/>
          <p:cNvSpPr txBox="1">
            <a:spLocks noChangeArrowheads="1"/>
          </p:cNvSpPr>
          <p:nvPr/>
        </p:nvSpPr>
        <p:spPr bwMode="auto">
          <a:xfrm>
            <a:off x="7338501" y="6154406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sp>
        <p:nvSpPr>
          <p:cNvPr id="123" name="Text Box 42"/>
          <p:cNvSpPr txBox="1">
            <a:spLocks noChangeArrowheads="1"/>
          </p:cNvSpPr>
          <p:nvPr/>
        </p:nvSpPr>
        <p:spPr bwMode="auto">
          <a:xfrm>
            <a:off x="8193692" y="6243416"/>
            <a:ext cx="311793" cy="2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9" tIns="40089" rIns="40089" bIns="40089" anchor="ctr" anchorCtr="1">
            <a:spAutoFit/>
          </a:bodyPr>
          <a:lstStyle/>
          <a:p>
            <a:pPr algn="ctr" defTabSz="1134960"/>
            <a:r>
              <a:rPr lang="en-US" sz="1100" dirty="0">
                <a:latin typeface="+mn-lt"/>
              </a:rPr>
              <a:t>PBX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780273" y="5091296"/>
            <a:ext cx="995374" cy="442815"/>
            <a:chOff x="5359707" y="7329585"/>
            <a:chExt cx="995374" cy="442815"/>
          </a:xfrm>
        </p:grpSpPr>
        <p:sp>
          <p:nvSpPr>
            <p:cNvPr id="126" name="Text Box 64"/>
            <p:cNvSpPr txBox="1">
              <a:spLocks noChangeArrowheads="1"/>
            </p:cNvSpPr>
            <p:nvPr/>
          </p:nvSpPr>
          <p:spPr bwMode="auto">
            <a:xfrm>
              <a:off x="5359707" y="7329585"/>
              <a:ext cx="995374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ASMi-54L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27" name="Picture 126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28" name="Text Box 45"/>
          <p:cNvSpPr txBox="1">
            <a:spLocks noChangeArrowheads="1"/>
          </p:cNvSpPr>
          <p:nvPr/>
        </p:nvSpPr>
        <p:spPr bwMode="auto">
          <a:xfrm>
            <a:off x="7338501" y="4734038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pic>
        <p:nvPicPr>
          <p:cNvPr id="129" name="Picture 128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9756" y="5239778"/>
            <a:ext cx="359665" cy="359665"/>
          </a:xfrm>
          <a:prstGeom prst="rect">
            <a:avLst/>
          </a:prstGeom>
        </p:spPr>
      </p:pic>
      <p:sp>
        <p:nvSpPr>
          <p:cNvPr id="130" name="Text Box 46"/>
          <p:cNvSpPr txBox="1">
            <a:spLocks noChangeArrowheads="1"/>
          </p:cNvSpPr>
          <p:nvPr/>
        </p:nvSpPr>
        <p:spPr bwMode="auto">
          <a:xfrm>
            <a:off x="7816247" y="5240008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2459535" y="4395395"/>
            <a:ext cx="391160" cy="564034"/>
            <a:chOff x="2485911" y="4259407"/>
            <a:chExt cx="391160" cy="564034"/>
          </a:xfrm>
        </p:grpSpPr>
        <p:sp>
          <p:nvSpPr>
            <p:cNvPr id="16398" name="Text Box 23"/>
            <p:cNvSpPr txBox="1">
              <a:spLocks noChangeArrowheads="1"/>
            </p:cNvSpPr>
            <p:nvPr/>
          </p:nvSpPr>
          <p:spPr bwMode="auto">
            <a:xfrm>
              <a:off x="2485911" y="4259407"/>
              <a:ext cx="391160" cy="25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084" tIns="40084" rIns="40084" bIns="40084" anchor="ctr" anchorCtr="0">
              <a:noAutofit/>
            </a:bodyPr>
            <a:lstStyle/>
            <a:p>
              <a:pPr algn="ctr" defTabSz="1134846"/>
              <a:r>
                <a:rPr lang="en-US" sz="1100" dirty="0">
                  <a:latin typeface="+mn-lt"/>
                </a:rPr>
                <a:t>NMS</a:t>
              </a:r>
            </a:p>
          </p:txBody>
        </p:sp>
        <p:pic>
          <p:nvPicPr>
            <p:cNvPr id="136" name="Picture 135" descr="NMS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1659" y="4463776"/>
              <a:ext cx="359665" cy="359665"/>
            </a:xfrm>
            <a:prstGeom prst="rect">
              <a:avLst/>
            </a:prstGeom>
          </p:spPr>
        </p:pic>
      </p:grpSp>
      <p:cxnSp>
        <p:nvCxnSpPr>
          <p:cNvPr id="139" name="Elbow Connector 138"/>
          <p:cNvCxnSpPr/>
          <p:nvPr/>
        </p:nvCxnSpPr>
        <p:spPr bwMode="auto">
          <a:xfrm flipV="1">
            <a:off x="1505468" y="5521206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reeform 7"/>
          <p:cNvSpPr>
            <a:spLocks/>
          </p:cNvSpPr>
          <p:nvPr/>
        </p:nvSpPr>
        <p:spPr bwMode="auto">
          <a:xfrm>
            <a:off x="668246" y="4448227"/>
            <a:ext cx="1096732" cy="74859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733236" y="5669097"/>
            <a:ext cx="966752" cy="9667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409" name="Rectangle 111"/>
          <p:cNvSpPr>
            <a:spLocks noChangeArrowheads="1"/>
          </p:cNvSpPr>
          <p:nvPr/>
        </p:nvSpPr>
        <p:spPr bwMode="auto">
          <a:xfrm>
            <a:off x="802751" y="5873739"/>
            <a:ext cx="827723" cy="554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786" tIns="50892" rIns="101786" bIns="50892" anchor="ctr" anchorCtr="0">
            <a:noAutofit/>
          </a:bodyPr>
          <a:lstStyle/>
          <a:p>
            <a:pPr algn="ctr"/>
            <a:r>
              <a:rPr lang="en-US" sz="1300" dirty="0">
                <a:latin typeface="+mn-lt"/>
              </a:rPr>
              <a:t>SDH/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SONET</a:t>
            </a:r>
          </a:p>
        </p:txBody>
      </p:sp>
      <p:sp>
        <p:nvSpPr>
          <p:cNvPr id="16440" name="Text Box 77"/>
          <p:cNvSpPr txBox="1">
            <a:spLocks noChangeArrowheads="1"/>
          </p:cNvSpPr>
          <p:nvPr/>
        </p:nvSpPr>
        <p:spPr bwMode="auto">
          <a:xfrm>
            <a:off x="809805" y="4667439"/>
            <a:ext cx="813615" cy="325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60" tIns="49496" rIns="100760" bIns="49496" anchor="ctr" anchorCtr="0">
            <a:noAutofit/>
          </a:bodyPr>
          <a:lstStyle/>
          <a:p>
            <a:pPr algn="ctr" eaLnBrk="0" hangingPunct="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300" dirty="0" smtClean="0">
                <a:latin typeface="+mn-lt"/>
              </a:rPr>
              <a:t>PSN</a:t>
            </a:r>
            <a:endParaRPr lang="en-US" sz="1300" dirty="0">
              <a:latin typeface="+mn-lt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4084228" y="4832809"/>
            <a:ext cx="1101684" cy="857419"/>
            <a:chOff x="4186596" y="4391046"/>
            <a:chExt cx="1101684" cy="857419"/>
          </a:xfrm>
        </p:grpSpPr>
        <p:sp>
          <p:nvSpPr>
            <p:cNvPr id="132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33" name="Picture 132" descr="RAD 3U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smtClean="0"/>
              <a:t>Introduction</a:t>
            </a:r>
          </a:p>
          <a:p>
            <a:r>
              <a:rPr lang="en-US" sz="2400" dirty="0" smtClean="0"/>
              <a:t>Product Overview</a:t>
            </a:r>
          </a:p>
          <a:p>
            <a:r>
              <a:rPr lang="en-US" sz="2400" dirty="0" smtClean="0"/>
              <a:t>Applications </a:t>
            </a:r>
          </a:p>
          <a:p>
            <a:r>
              <a:rPr lang="en-US" sz="2400" dirty="0" smtClean="0"/>
              <a:t>Management</a:t>
            </a:r>
          </a:p>
          <a:p>
            <a:r>
              <a:rPr lang="en-US" sz="2400" dirty="0" smtClean="0"/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AutoShape 63"/>
          <p:cNvSpPr>
            <a:spLocks noChangeArrowheads="1"/>
          </p:cNvSpPr>
          <p:nvPr/>
        </p:nvSpPr>
        <p:spPr bwMode="auto">
          <a:xfrm>
            <a:off x="6821894" y="3690189"/>
            <a:ext cx="1834134" cy="10019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165" name="AutoShape 63"/>
          <p:cNvSpPr>
            <a:spLocks noChangeArrowheads="1"/>
          </p:cNvSpPr>
          <p:nvPr/>
        </p:nvSpPr>
        <p:spPr bwMode="auto">
          <a:xfrm>
            <a:off x="6821894" y="6002566"/>
            <a:ext cx="1834134" cy="10019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73" name="Straight Connector 172"/>
          <p:cNvCxnSpPr/>
          <p:nvPr/>
        </p:nvCxnSpPr>
        <p:spPr>
          <a:xfrm>
            <a:off x="7385537" y="6646983"/>
            <a:ext cx="103749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7385537" y="4325815"/>
            <a:ext cx="103749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763909" y="1389980"/>
            <a:ext cx="1294491" cy="293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ASMi-54C </a:t>
            </a:r>
            <a:r>
              <a:rPr lang="en-US" dirty="0" err="1" smtClean="0"/>
              <a:t>G.SHDSL.bis</a:t>
            </a:r>
            <a:r>
              <a:rPr lang="en-US" dirty="0" smtClean="0"/>
              <a:t> Module</a:t>
            </a:r>
          </a:p>
        </p:txBody>
      </p:sp>
      <p:sp>
        <p:nvSpPr>
          <p:cNvPr id="16437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822484" y="1456001"/>
            <a:ext cx="7837170" cy="1645545"/>
          </a:xfrm>
        </p:spPr>
        <p:txBody>
          <a:bodyPr/>
          <a:lstStyle/>
          <a:p>
            <a:r>
              <a:rPr lang="en-US" sz="2000" dirty="0" smtClean="0"/>
              <a:t>Ethernet over 16 SHDSL.bis lines</a:t>
            </a:r>
          </a:p>
          <a:p>
            <a:r>
              <a:rPr lang="en-US" sz="2000" dirty="0" smtClean="0"/>
              <a:t>Two 10/100BaseT Ethernet ports over copper or fiber</a:t>
            </a:r>
          </a:p>
          <a:p>
            <a:r>
              <a:rPr lang="en-US" sz="2000" dirty="0" smtClean="0"/>
              <a:t>Works opposite ASMi-54 in various combinations over 16-wire</a:t>
            </a:r>
          </a:p>
          <a:p>
            <a:r>
              <a:rPr lang="en-US" sz="2000" dirty="0" smtClean="0"/>
              <a:t>SHDSL bonding (EFM)</a:t>
            </a:r>
          </a:p>
        </p:txBody>
      </p:sp>
      <p:sp>
        <p:nvSpPr>
          <p:cNvPr id="66" name="AutoShape 63"/>
          <p:cNvSpPr>
            <a:spLocks noChangeArrowheads="1"/>
          </p:cNvSpPr>
          <p:nvPr/>
        </p:nvSpPr>
        <p:spPr bwMode="auto">
          <a:xfrm>
            <a:off x="6821894" y="4850773"/>
            <a:ext cx="1834134" cy="10019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67" name="AutoShape 2"/>
          <p:cNvSpPr>
            <a:spLocks noChangeArrowheads="1"/>
          </p:cNvSpPr>
          <p:nvPr/>
        </p:nvSpPr>
        <p:spPr bwMode="auto">
          <a:xfrm>
            <a:off x="2387404" y="4058470"/>
            <a:ext cx="2962165" cy="2119676"/>
          </a:xfrm>
          <a:prstGeom prst="roundRect">
            <a:avLst>
              <a:gd name="adj" fmla="val 1201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68" name="Elbow Connector 67"/>
          <p:cNvCxnSpPr/>
          <p:nvPr/>
        </p:nvCxnSpPr>
        <p:spPr bwMode="auto">
          <a:xfrm>
            <a:off x="1549428" y="4858850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3"/>
          <p:cNvSpPr>
            <a:spLocks/>
          </p:cNvSpPr>
          <p:nvPr/>
        </p:nvSpPr>
        <p:spPr bwMode="auto">
          <a:xfrm flipV="1">
            <a:off x="3137383" y="4940067"/>
            <a:ext cx="1182960" cy="448506"/>
          </a:xfrm>
          <a:custGeom>
            <a:avLst/>
            <a:gdLst>
              <a:gd name="T0" fmla="*/ 0 w 1044"/>
              <a:gd name="T1" fmla="*/ 2147483647 h 376"/>
              <a:gd name="T2" fmla="*/ 2147483647 w 1044"/>
              <a:gd name="T3" fmla="*/ 2147483647 h 376"/>
              <a:gd name="T4" fmla="*/ 2147483647 w 1044"/>
              <a:gd name="T5" fmla="*/ 0 h 376"/>
              <a:gd name="T6" fmla="*/ 2147483647 w 1044"/>
              <a:gd name="T7" fmla="*/ 0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1044"/>
              <a:gd name="T13" fmla="*/ 0 h 376"/>
              <a:gd name="T14" fmla="*/ 1044 w 1044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4" h="376">
                <a:moveTo>
                  <a:pt x="0" y="376"/>
                </a:moveTo>
                <a:lnTo>
                  <a:pt x="764" y="376"/>
                </a:lnTo>
                <a:lnTo>
                  <a:pt x="764" y="0"/>
                </a:lnTo>
                <a:lnTo>
                  <a:pt x="1044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807347" y="4646799"/>
            <a:ext cx="405131" cy="611717"/>
            <a:chOff x="2789763" y="4594047"/>
            <a:chExt cx="405131" cy="611717"/>
          </a:xfrm>
        </p:grpSpPr>
        <p:sp>
          <p:nvSpPr>
            <p:cNvPr id="71" name="Line 15"/>
            <p:cNvSpPr>
              <a:spLocks noChangeShapeType="1"/>
            </p:cNvSpPr>
            <p:nvPr/>
          </p:nvSpPr>
          <p:spPr bwMode="auto">
            <a:xfrm>
              <a:off x="3123292" y="4594047"/>
              <a:ext cx="0" cy="611717"/>
            </a:xfrm>
            <a:prstGeom prst="line">
              <a:avLst/>
            </a:prstGeom>
            <a:ln w="28575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Line 16"/>
            <p:cNvSpPr>
              <a:spLocks noChangeShapeType="1"/>
            </p:cNvSpPr>
            <p:nvPr/>
          </p:nvSpPr>
          <p:spPr bwMode="auto">
            <a:xfrm flipH="1">
              <a:off x="2789763" y="4773962"/>
              <a:ext cx="331788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Line 17"/>
            <p:cNvSpPr>
              <a:spLocks noChangeShapeType="1"/>
            </p:cNvSpPr>
            <p:nvPr/>
          </p:nvSpPr>
          <p:spPr bwMode="auto">
            <a:xfrm flipH="1">
              <a:off x="3121551" y="4655217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1" name="Line 18"/>
            <p:cNvSpPr>
              <a:spLocks noChangeShapeType="1"/>
            </p:cNvSpPr>
            <p:nvPr/>
          </p:nvSpPr>
          <p:spPr bwMode="auto">
            <a:xfrm flipH="1">
              <a:off x="3048209" y="5025845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8" name="Line 19"/>
            <p:cNvSpPr>
              <a:spLocks noChangeShapeType="1"/>
            </p:cNvSpPr>
            <p:nvPr/>
          </p:nvSpPr>
          <p:spPr bwMode="auto">
            <a:xfrm flipH="1">
              <a:off x="3121551" y="5148188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0" name="Text Box 53"/>
          <p:cNvSpPr txBox="1">
            <a:spLocks noChangeArrowheads="1"/>
          </p:cNvSpPr>
          <p:nvPr/>
        </p:nvSpPr>
        <p:spPr bwMode="auto">
          <a:xfrm>
            <a:off x="3225449" y="4075694"/>
            <a:ext cx="1286074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Central Office</a:t>
            </a:r>
          </a:p>
        </p:txBody>
      </p:sp>
      <p:sp>
        <p:nvSpPr>
          <p:cNvPr id="102" name="Text Box 56"/>
          <p:cNvSpPr txBox="1">
            <a:spLocks noChangeArrowheads="1"/>
          </p:cNvSpPr>
          <p:nvPr/>
        </p:nvSpPr>
        <p:spPr bwMode="auto">
          <a:xfrm>
            <a:off x="6025562" y="4127251"/>
            <a:ext cx="729933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SHDSL.bis</a:t>
            </a:r>
          </a:p>
        </p:txBody>
      </p:sp>
      <p:sp>
        <p:nvSpPr>
          <p:cNvPr id="103" name="Rectangle 74"/>
          <p:cNvSpPr>
            <a:spLocks noChangeArrowheads="1"/>
          </p:cNvSpPr>
          <p:nvPr/>
        </p:nvSpPr>
        <p:spPr bwMode="auto">
          <a:xfrm>
            <a:off x="2673917" y="5270654"/>
            <a:ext cx="450533" cy="255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err="1">
                <a:latin typeface="+mn-lt"/>
              </a:rPr>
              <a:t>GbE</a:t>
            </a:r>
            <a:endParaRPr lang="en-US" sz="1000" b="0" dirty="0">
              <a:latin typeface="+mn-lt"/>
            </a:endParaRPr>
          </a:p>
        </p:txBody>
      </p:sp>
      <p:sp>
        <p:nvSpPr>
          <p:cNvPr id="104" name="Rectangle 74"/>
          <p:cNvSpPr>
            <a:spLocks noChangeArrowheads="1"/>
          </p:cNvSpPr>
          <p:nvPr/>
        </p:nvSpPr>
        <p:spPr bwMode="auto">
          <a:xfrm>
            <a:off x="2460817" y="5618634"/>
            <a:ext cx="920273" cy="259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smtClean="0">
                <a:latin typeface="+mn-lt"/>
              </a:rPr>
              <a:t>STM-1/OC-3</a:t>
            </a:r>
          </a:p>
          <a:p>
            <a:pPr algn="ctr" eaLnBrk="0" hangingPunct="0"/>
            <a:r>
              <a:rPr lang="en-US" sz="1000" b="0" dirty="0" smtClean="0">
                <a:latin typeface="+mn-lt"/>
              </a:rPr>
              <a:t>STM-4/OC-12</a:t>
            </a:r>
            <a:endParaRPr lang="en-US" sz="1000" b="0" dirty="0">
              <a:latin typeface="+mn-lt"/>
            </a:endParaRPr>
          </a:p>
        </p:txBody>
      </p:sp>
      <p:sp>
        <p:nvSpPr>
          <p:cNvPr id="105" name="Text Box 56"/>
          <p:cNvSpPr txBox="1">
            <a:spLocks noChangeArrowheads="1"/>
          </p:cNvSpPr>
          <p:nvPr/>
        </p:nvSpPr>
        <p:spPr bwMode="auto">
          <a:xfrm>
            <a:off x="6025562" y="5280261"/>
            <a:ext cx="729933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SHDSL.bis</a:t>
            </a:r>
          </a:p>
        </p:txBody>
      </p:sp>
      <p:sp>
        <p:nvSpPr>
          <p:cNvPr id="106" name="Text Box 56"/>
          <p:cNvSpPr txBox="1">
            <a:spLocks noChangeArrowheads="1"/>
          </p:cNvSpPr>
          <p:nvPr/>
        </p:nvSpPr>
        <p:spPr bwMode="auto">
          <a:xfrm>
            <a:off x="6025562" y="6435531"/>
            <a:ext cx="729933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</a:t>
            </a:r>
            <a:r>
              <a:rPr lang="en-US" sz="1000" b="0" dirty="0" smtClean="0">
                <a:latin typeface="+mn-lt"/>
              </a:rPr>
              <a:t>SHDSL.bis</a:t>
            </a:r>
            <a:endParaRPr lang="en-US" sz="1000" b="0" dirty="0">
              <a:latin typeface="+mn-lt"/>
            </a:endParaRPr>
          </a:p>
        </p:txBody>
      </p:sp>
      <p:sp>
        <p:nvSpPr>
          <p:cNvPr id="107" name="Freeform 60"/>
          <p:cNvSpPr>
            <a:spLocks/>
          </p:cNvSpPr>
          <p:nvPr/>
        </p:nvSpPr>
        <p:spPr bwMode="auto">
          <a:xfrm flipV="1">
            <a:off x="4731067" y="5573164"/>
            <a:ext cx="2437416" cy="1073818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08" name="Freeform 60"/>
          <p:cNvSpPr>
            <a:spLocks/>
          </p:cNvSpPr>
          <p:nvPr/>
        </p:nvSpPr>
        <p:spPr bwMode="auto">
          <a:xfrm>
            <a:off x="4731067" y="4329014"/>
            <a:ext cx="2437416" cy="1073818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109" name="Straight Connector 108"/>
          <p:cNvCxnSpPr/>
          <p:nvPr/>
        </p:nvCxnSpPr>
        <p:spPr bwMode="auto">
          <a:xfrm>
            <a:off x="4672387" y="5482330"/>
            <a:ext cx="3657600" cy="1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6950572" y="5152840"/>
            <a:ext cx="742696" cy="442815"/>
            <a:chOff x="5486046" y="7329585"/>
            <a:chExt cx="742696" cy="442815"/>
          </a:xfrm>
        </p:grpSpPr>
        <p:sp>
          <p:nvSpPr>
            <p:cNvPr id="135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ASMi-54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36" name="Picture 135" descr="RAD Smil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37" name="Text Box 45"/>
          <p:cNvSpPr txBox="1">
            <a:spLocks noChangeArrowheads="1"/>
          </p:cNvSpPr>
          <p:nvPr/>
        </p:nvSpPr>
        <p:spPr bwMode="auto">
          <a:xfrm>
            <a:off x="7382461" y="4813870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pic>
        <p:nvPicPr>
          <p:cNvPr id="138" name="Picture 137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3716" y="5301322"/>
            <a:ext cx="359665" cy="359665"/>
          </a:xfrm>
          <a:prstGeom prst="rect">
            <a:avLst/>
          </a:prstGeom>
        </p:spPr>
      </p:pic>
      <p:sp>
        <p:nvSpPr>
          <p:cNvPr id="139" name="Text Box 46"/>
          <p:cNvSpPr txBox="1">
            <a:spLocks noChangeArrowheads="1"/>
          </p:cNvSpPr>
          <p:nvPr/>
        </p:nvSpPr>
        <p:spPr bwMode="auto">
          <a:xfrm>
            <a:off x="7768767" y="5301552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2503495" y="4456939"/>
            <a:ext cx="391160" cy="564034"/>
            <a:chOff x="2485911" y="4259407"/>
            <a:chExt cx="391160" cy="564034"/>
          </a:xfrm>
        </p:grpSpPr>
        <p:sp>
          <p:nvSpPr>
            <p:cNvPr id="141" name="Text Box 23"/>
            <p:cNvSpPr txBox="1">
              <a:spLocks noChangeArrowheads="1"/>
            </p:cNvSpPr>
            <p:nvPr/>
          </p:nvSpPr>
          <p:spPr bwMode="auto">
            <a:xfrm>
              <a:off x="2485911" y="4259407"/>
              <a:ext cx="391160" cy="25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084" tIns="40084" rIns="40084" bIns="40084" anchor="ctr" anchorCtr="0">
              <a:noAutofit/>
            </a:bodyPr>
            <a:lstStyle/>
            <a:p>
              <a:pPr algn="ctr" defTabSz="1134846"/>
              <a:r>
                <a:rPr lang="en-US" sz="1100" dirty="0">
                  <a:latin typeface="+mn-lt"/>
                </a:rPr>
                <a:t>NMS</a:t>
              </a:r>
            </a:p>
          </p:txBody>
        </p:sp>
        <p:pic>
          <p:nvPicPr>
            <p:cNvPr id="142" name="Picture 141" descr="NM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1659" y="4463776"/>
              <a:ext cx="359665" cy="359665"/>
            </a:xfrm>
            <a:prstGeom prst="rect">
              <a:avLst/>
            </a:prstGeom>
          </p:spPr>
        </p:pic>
      </p:grpSp>
      <p:cxnSp>
        <p:nvCxnSpPr>
          <p:cNvPr id="143" name="Elbow Connector 142"/>
          <p:cNvCxnSpPr/>
          <p:nvPr/>
        </p:nvCxnSpPr>
        <p:spPr bwMode="auto">
          <a:xfrm flipV="1">
            <a:off x="1549428" y="5582750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reeform 7"/>
          <p:cNvSpPr>
            <a:spLocks/>
          </p:cNvSpPr>
          <p:nvPr/>
        </p:nvSpPr>
        <p:spPr bwMode="auto">
          <a:xfrm>
            <a:off x="712206" y="4509771"/>
            <a:ext cx="1096732" cy="74859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77196" y="5730641"/>
            <a:ext cx="966752" cy="9667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6" name="Rectangle 111"/>
          <p:cNvSpPr>
            <a:spLocks noChangeArrowheads="1"/>
          </p:cNvSpPr>
          <p:nvPr/>
        </p:nvSpPr>
        <p:spPr bwMode="auto">
          <a:xfrm>
            <a:off x="846711" y="5935283"/>
            <a:ext cx="827723" cy="554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786" tIns="50892" rIns="101786" bIns="50892" anchor="ctr" anchorCtr="0">
            <a:noAutofit/>
          </a:bodyPr>
          <a:lstStyle/>
          <a:p>
            <a:pPr algn="ctr"/>
            <a:r>
              <a:rPr lang="en-US" sz="1300" dirty="0">
                <a:latin typeface="+mn-lt"/>
              </a:rPr>
              <a:t>SDH/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SONET</a:t>
            </a:r>
          </a:p>
        </p:txBody>
      </p:sp>
      <p:sp>
        <p:nvSpPr>
          <p:cNvPr id="147" name="Text Box 77"/>
          <p:cNvSpPr txBox="1">
            <a:spLocks noChangeArrowheads="1"/>
          </p:cNvSpPr>
          <p:nvPr/>
        </p:nvSpPr>
        <p:spPr bwMode="auto">
          <a:xfrm>
            <a:off x="853765" y="4728983"/>
            <a:ext cx="813615" cy="325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60" tIns="49496" rIns="100760" bIns="49496" anchor="ctr" anchorCtr="0">
            <a:noAutofit/>
          </a:bodyPr>
          <a:lstStyle/>
          <a:p>
            <a:pPr algn="ctr" eaLnBrk="0" hangingPunct="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300" dirty="0" smtClean="0">
                <a:latin typeface="+mn-lt"/>
              </a:rPr>
              <a:t>PSN</a:t>
            </a:r>
            <a:endParaRPr lang="en-US" sz="1300" dirty="0">
              <a:latin typeface="+mn-lt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4128188" y="4894353"/>
            <a:ext cx="1101684" cy="857419"/>
            <a:chOff x="4186596" y="4391046"/>
            <a:chExt cx="1101684" cy="857419"/>
          </a:xfrm>
        </p:grpSpPr>
        <p:sp>
          <p:nvSpPr>
            <p:cNvPr id="149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50" name="Picture 149" descr="RAD 3U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grpSp>
        <p:nvGrpSpPr>
          <p:cNvPr id="159" name="Group 158"/>
          <p:cNvGrpSpPr/>
          <p:nvPr/>
        </p:nvGrpSpPr>
        <p:grpSpPr>
          <a:xfrm>
            <a:off x="6950572" y="3992256"/>
            <a:ext cx="742696" cy="442815"/>
            <a:chOff x="5486046" y="7329585"/>
            <a:chExt cx="742696" cy="442815"/>
          </a:xfrm>
        </p:grpSpPr>
        <p:sp>
          <p:nvSpPr>
            <p:cNvPr id="160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ASMi-54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61" name="Picture 160" descr="RAD Smil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62" name="Text Box 45"/>
          <p:cNvSpPr txBox="1">
            <a:spLocks noChangeArrowheads="1"/>
          </p:cNvSpPr>
          <p:nvPr/>
        </p:nvSpPr>
        <p:spPr bwMode="auto">
          <a:xfrm>
            <a:off x="7382461" y="3653286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pic>
        <p:nvPicPr>
          <p:cNvPr id="163" name="Picture 162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3716" y="4140738"/>
            <a:ext cx="359665" cy="359665"/>
          </a:xfrm>
          <a:prstGeom prst="rect">
            <a:avLst/>
          </a:prstGeom>
        </p:spPr>
      </p:pic>
      <p:sp>
        <p:nvSpPr>
          <p:cNvPr id="164" name="Text Box 46"/>
          <p:cNvSpPr txBox="1">
            <a:spLocks noChangeArrowheads="1"/>
          </p:cNvSpPr>
          <p:nvPr/>
        </p:nvSpPr>
        <p:spPr bwMode="auto">
          <a:xfrm>
            <a:off x="7768767" y="4140968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6950572" y="6304633"/>
            <a:ext cx="742696" cy="442815"/>
            <a:chOff x="5486046" y="7329585"/>
            <a:chExt cx="742696" cy="442815"/>
          </a:xfrm>
        </p:grpSpPr>
        <p:sp>
          <p:nvSpPr>
            <p:cNvPr id="167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ASMi-54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68" name="Picture 167" descr="RAD Smil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69" name="Text Box 45"/>
          <p:cNvSpPr txBox="1">
            <a:spLocks noChangeArrowheads="1"/>
          </p:cNvSpPr>
          <p:nvPr/>
        </p:nvSpPr>
        <p:spPr bwMode="auto">
          <a:xfrm>
            <a:off x="7382461" y="5965663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pic>
        <p:nvPicPr>
          <p:cNvPr id="170" name="Picture 169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3716" y="6453115"/>
            <a:ext cx="359665" cy="359665"/>
          </a:xfrm>
          <a:prstGeom prst="rect">
            <a:avLst/>
          </a:prstGeom>
        </p:spPr>
      </p:pic>
      <p:sp>
        <p:nvSpPr>
          <p:cNvPr id="171" name="Text Box 46"/>
          <p:cNvSpPr txBox="1">
            <a:spLocks noChangeArrowheads="1"/>
          </p:cNvSpPr>
          <p:nvPr/>
        </p:nvSpPr>
        <p:spPr bwMode="auto">
          <a:xfrm>
            <a:off x="7768767" y="6453345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utoShape 63"/>
          <p:cNvSpPr>
            <a:spLocks noChangeArrowheads="1"/>
          </p:cNvSpPr>
          <p:nvPr/>
        </p:nvSpPr>
        <p:spPr bwMode="auto">
          <a:xfrm>
            <a:off x="6777934" y="4958855"/>
            <a:ext cx="1834134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67" name="AutoShape 63"/>
          <p:cNvSpPr>
            <a:spLocks noChangeArrowheads="1"/>
          </p:cNvSpPr>
          <p:nvPr/>
        </p:nvSpPr>
        <p:spPr bwMode="auto">
          <a:xfrm>
            <a:off x="6777934" y="3666381"/>
            <a:ext cx="1834134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166" name="AutoShape 63"/>
          <p:cNvSpPr>
            <a:spLocks noChangeArrowheads="1"/>
          </p:cNvSpPr>
          <p:nvPr/>
        </p:nvSpPr>
        <p:spPr bwMode="auto">
          <a:xfrm>
            <a:off x="6777934" y="6251328"/>
            <a:ext cx="1834134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669252" y="1321520"/>
            <a:ext cx="1389148" cy="298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4" y="297640"/>
            <a:ext cx="7746071" cy="73070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OP-108C Fiber Multiplexer Modules </a:t>
            </a:r>
          </a:p>
        </p:txBody>
      </p:sp>
      <p:sp>
        <p:nvSpPr>
          <p:cNvPr id="81" name="Content Placeholder 80"/>
          <p:cNvSpPr>
            <a:spLocks noGrp="1"/>
          </p:cNvSpPr>
          <p:nvPr>
            <p:ph type="body" sz="quarter" idx="10"/>
          </p:nvPr>
        </p:nvSpPr>
        <p:spPr>
          <a:xfrm>
            <a:off x="822484" y="1388039"/>
            <a:ext cx="7837170" cy="2120091"/>
          </a:xfrm>
        </p:spPr>
        <p:txBody>
          <a:bodyPr/>
          <a:lstStyle/>
          <a:p>
            <a:r>
              <a:rPr lang="en-US" sz="1800" dirty="0" smtClean="0"/>
              <a:t>Multiplex four E1/T1 channels and up to 100 Mbps Ethernet traffic over a fiber optic link (dual links per module)</a:t>
            </a:r>
          </a:p>
          <a:p>
            <a:r>
              <a:rPr lang="en-US" sz="1800" dirty="0" smtClean="0"/>
              <a:t>Up to 10 cards in an Megaplex-4100 rack (20 remote units)</a:t>
            </a:r>
          </a:p>
          <a:p>
            <a:r>
              <a:rPr lang="en-US" sz="1800" dirty="0" smtClean="0"/>
              <a:t>Various fiber interfaces: multimode, single-mode (up to 120 km), and single-mode over single fiber</a:t>
            </a:r>
          </a:p>
          <a:p>
            <a:r>
              <a:rPr lang="en-US" sz="1800" dirty="0" smtClean="0"/>
              <a:t>Automatic SFP link backup with optional hot-swappable second optical link</a:t>
            </a:r>
          </a:p>
        </p:txBody>
      </p:sp>
      <p:sp>
        <p:nvSpPr>
          <p:cNvPr id="70" name="AutoShape 2"/>
          <p:cNvSpPr>
            <a:spLocks noChangeArrowheads="1"/>
          </p:cNvSpPr>
          <p:nvPr/>
        </p:nvSpPr>
        <p:spPr bwMode="auto">
          <a:xfrm>
            <a:off x="2343444" y="4190350"/>
            <a:ext cx="2962165" cy="2119676"/>
          </a:xfrm>
          <a:prstGeom prst="roundRect">
            <a:avLst>
              <a:gd name="adj" fmla="val 1201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1" name="Elbow Connector 70"/>
          <p:cNvCxnSpPr/>
          <p:nvPr/>
        </p:nvCxnSpPr>
        <p:spPr bwMode="auto">
          <a:xfrm>
            <a:off x="1505468" y="4990730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3"/>
          <p:cNvSpPr>
            <a:spLocks/>
          </p:cNvSpPr>
          <p:nvPr/>
        </p:nvSpPr>
        <p:spPr bwMode="auto">
          <a:xfrm flipV="1">
            <a:off x="3093423" y="5071947"/>
            <a:ext cx="1182960" cy="448506"/>
          </a:xfrm>
          <a:custGeom>
            <a:avLst/>
            <a:gdLst>
              <a:gd name="T0" fmla="*/ 0 w 1044"/>
              <a:gd name="T1" fmla="*/ 2147483647 h 376"/>
              <a:gd name="T2" fmla="*/ 2147483647 w 1044"/>
              <a:gd name="T3" fmla="*/ 2147483647 h 376"/>
              <a:gd name="T4" fmla="*/ 2147483647 w 1044"/>
              <a:gd name="T5" fmla="*/ 0 h 376"/>
              <a:gd name="T6" fmla="*/ 2147483647 w 1044"/>
              <a:gd name="T7" fmla="*/ 0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1044"/>
              <a:gd name="T13" fmla="*/ 0 h 376"/>
              <a:gd name="T14" fmla="*/ 1044 w 1044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4" h="376">
                <a:moveTo>
                  <a:pt x="0" y="376"/>
                </a:moveTo>
                <a:lnTo>
                  <a:pt x="764" y="376"/>
                </a:lnTo>
                <a:lnTo>
                  <a:pt x="764" y="0"/>
                </a:lnTo>
                <a:lnTo>
                  <a:pt x="1044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763387" y="4778679"/>
            <a:ext cx="405131" cy="611717"/>
            <a:chOff x="2789763" y="4594047"/>
            <a:chExt cx="405131" cy="611717"/>
          </a:xfrm>
        </p:grpSpPr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3123292" y="4594047"/>
              <a:ext cx="0" cy="611717"/>
            </a:xfrm>
            <a:prstGeom prst="line">
              <a:avLst/>
            </a:prstGeom>
            <a:ln w="28575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Line 16"/>
            <p:cNvSpPr>
              <a:spLocks noChangeShapeType="1"/>
            </p:cNvSpPr>
            <p:nvPr/>
          </p:nvSpPr>
          <p:spPr bwMode="auto">
            <a:xfrm flipH="1">
              <a:off x="2789763" y="4773962"/>
              <a:ext cx="331788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 flipH="1">
              <a:off x="3121551" y="4655217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Line 18"/>
            <p:cNvSpPr>
              <a:spLocks noChangeShapeType="1"/>
            </p:cNvSpPr>
            <p:nvPr/>
          </p:nvSpPr>
          <p:spPr bwMode="auto">
            <a:xfrm flipH="1">
              <a:off x="3048209" y="5025845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Line 19"/>
            <p:cNvSpPr>
              <a:spLocks noChangeShapeType="1"/>
            </p:cNvSpPr>
            <p:nvPr/>
          </p:nvSpPr>
          <p:spPr bwMode="auto">
            <a:xfrm flipH="1">
              <a:off x="3121551" y="5148188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3181489" y="4207574"/>
            <a:ext cx="1286074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Central Office</a:t>
            </a:r>
          </a:p>
        </p:txBody>
      </p:sp>
      <p:sp>
        <p:nvSpPr>
          <p:cNvPr id="80" name="Text Box 56"/>
          <p:cNvSpPr txBox="1">
            <a:spLocks noChangeArrowheads="1"/>
          </p:cNvSpPr>
          <p:nvPr/>
        </p:nvSpPr>
        <p:spPr bwMode="auto">
          <a:xfrm>
            <a:off x="6134075" y="4118459"/>
            <a:ext cx="424988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</a:t>
            </a:r>
            <a:r>
              <a:rPr lang="en-US" sz="1000" b="0" dirty="0" smtClean="0">
                <a:latin typeface="+mn-lt"/>
              </a:rPr>
              <a:t>FO</a:t>
            </a:r>
            <a:endParaRPr lang="en-US" sz="1000" b="0" dirty="0">
              <a:latin typeface="+mn-lt"/>
            </a:endParaRPr>
          </a:p>
        </p:txBody>
      </p:sp>
      <p:sp>
        <p:nvSpPr>
          <p:cNvPr id="82" name="Rectangle 74"/>
          <p:cNvSpPr>
            <a:spLocks noChangeArrowheads="1"/>
          </p:cNvSpPr>
          <p:nvPr/>
        </p:nvSpPr>
        <p:spPr bwMode="auto">
          <a:xfrm>
            <a:off x="2629957" y="5402534"/>
            <a:ext cx="450533" cy="255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err="1">
                <a:latin typeface="+mn-lt"/>
              </a:rPr>
              <a:t>GbE</a:t>
            </a:r>
            <a:endParaRPr lang="en-US" sz="1000" b="0" dirty="0">
              <a:latin typeface="+mn-lt"/>
            </a:endParaRPr>
          </a:p>
        </p:txBody>
      </p:sp>
      <p:sp>
        <p:nvSpPr>
          <p:cNvPr id="109" name="Rectangle 74"/>
          <p:cNvSpPr>
            <a:spLocks noChangeArrowheads="1"/>
          </p:cNvSpPr>
          <p:nvPr/>
        </p:nvSpPr>
        <p:spPr bwMode="auto">
          <a:xfrm>
            <a:off x="2416857" y="5750514"/>
            <a:ext cx="920273" cy="259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smtClean="0">
                <a:latin typeface="+mn-lt"/>
              </a:rPr>
              <a:t>STM-1/OC-3</a:t>
            </a:r>
          </a:p>
          <a:p>
            <a:pPr algn="ctr" eaLnBrk="0" hangingPunct="0"/>
            <a:r>
              <a:rPr lang="en-US" sz="1000" b="0" dirty="0" smtClean="0">
                <a:latin typeface="+mn-lt"/>
              </a:rPr>
              <a:t>STM-4/OC-12</a:t>
            </a:r>
            <a:endParaRPr lang="en-US" sz="1000" b="0" dirty="0">
              <a:latin typeface="+mn-lt"/>
            </a:endParaRPr>
          </a:p>
        </p:txBody>
      </p:sp>
      <p:sp>
        <p:nvSpPr>
          <p:cNvPr id="110" name="Text Box 56"/>
          <p:cNvSpPr txBox="1">
            <a:spLocks noChangeArrowheads="1"/>
          </p:cNvSpPr>
          <p:nvPr/>
        </p:nvSpPr>
        <p:spPr bwMode="auto">
          <a:xfrm>
            <a:off x="6134075" y="5403349"/>
            <a:ext cx="424988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</a:t>
            </a:r>
            <a:r>
              <a:rPr lang="en-US" sz="1000" b="0" dirty="0" smtClean="0">
                <a:latin typeface="+mn-lt"/>
              </a:rPr>
              <a:t>FO</a:t>
            </a:r>
            <a:endParaRPr lang="en-US" sz="1000" b="0" dirty="0">
              <a:latin typeface="+mn-lt"/>
            </a:endParaRPr>
          </a:p>
        </p:txBody>
      </p:sp>
      <p:sp>
        <p:nvSpPr>
          <p:cNvPr id="111" name="Text Box 56"/>
          <p:cNvSpPr txBox="1">
            <a:spLocks noChangeArrowheads="1"/>
          </p:cNvSpPr>
          <p:nvPr/>
        </p:nvSpPr>
        <p:spPr bwMode="auto">
          <a:xfrm>
            <a:off x="6134075" y="6708083"/>
            <a:ext cx="424988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</a:t>
            </a:r>
            <a:r>
              <a:rPr lang="en-US" sz="1000" b="0" dirty="0" smtClean="0">
                <a:latin typeface="+mn-lt"/>
              </a:rPr>
              <a:t>FO</a:t>
            </a:r>
            <a:endParaRPr lang="en-US" sz="1000" b="0" dirty="0">
              <a:latin typeface="+mn-lt"/>
            </a:endParaRPr>
          </a:p>
        </p:txBody>
      </p:sp>
      <p:sp>
        <p:nvSpPr>
          <p:cNvPr id="112" name="Freeform 60"/>
          <p:cNvSpPr>
            <a:spLocks/>
          </p:cNvSpPr>
          <p:nvPr/>
        </p:nvSpPr>
        <p:spPr bwMode="auto">
          <a:xfrm flipV="1">
            <a:off x="4687107" y="5705044"/>
            <a:ext cx="2437416" cy="1205710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13" name="Freeform 60"/>
          <p:cNvSpPr>
            <a:spLocks/>
          </p:cNvSpPr>
          <p:nvPr/>
        </p:nvSpPr>
        <p:spPr bwMode="auto">
          <a:xfrm>
            <a:off x="4687107" y="4320222"/>
            <a:ext cx="2437416" cy="1205710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4628427" y="5614210"/>
            <a:ext cx="25603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68"/>
          <p:cNvCxnSpPr/>
          <p:nvPr/>
        </p:nvCxnSpPr>
        <p:spPr bwMode="auto">
          <a:xfrm flipV="1">
            <a:off x="7474210" y="4120637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46"/>
          <p:cNvSpPr txBox="1">
            <a:spLocks noChangeArrowheads="1"/>
          </p:cNvSpPr>
          <p:nvPr/>
        </p:nvSpPr>
        <p:spPr bwMode="auto">
          <a:xfrm>
            <a:off x="7816247" y="3938969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pic>
        <p:nvPicPr>
          <p:cNvPr id="117" name="Picture 116" descr="PB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9756" y="3925420"/>
            <a:ext cx="359665" cy="359665"/>
          </a:xfrm>
          <a:prstGeom prst="rect">
            <a:avLst/>
          </a:prstGeom>
        </p:spPr>
      </p:pic>
      <p:cxnSp>
        <p:nvCxnSpPr>
          <p:cNvPr id="118" name="Straight Connector 68"/>
          <p:cNvCxnSpPr/>
          <p:nvPr/>
        </p:nvCxnSpPr>
        <p:spPr bwMode="auto">
          <a:xfrm>
            <a:off x="7474210" y="4360667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9756" y="4360770"/>
            <a:ext cx="359665" cy="359665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6801105" y="3986736"/>
            <a:ext cx="953710" cy="442815"/>
            <a:chOff x="5380539" y="7329585"/>
            <a:chExt cx="953710" cy="442815"/>
          </a:xfrm>
        </p:grpSpPr>
        <p:sp>
          <p:nvSpPr>
            <p:cNvPr id="121" name="Text Box 64"/>
            <p:cNvSpPr txBox="1">
              <a:spLocks noChangeArrowheads="1"/>
            </p:cNvSpPr>
            <p:nvPr/>
          </p:nvSpPr>
          <p:spPr bwMode="auto">
            <a:xfrm>
              <a:off x="5380539" y="7329585"/>
              <a:ext cx="953710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Optimux-108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22" name="Picture 121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23" name="Text Box 46"/>
          <p:cNvSpPr txBox="1">
            <a:spLocks noChangeArrowheads="1"/>
          </p:cNvSpPr>
          <p:nvPr/>
        </p:nvSpPr>
        <p:spPr bwMode="auto">
          <a:xfrm>
            <a:off x="7816247" y="4361000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sp>
        <p:nvSpPr>
          <p:cNvPr id="124" name="Text Box 45"/>
          <p:cNvSpPr txBox="1">
            <a:spLocks noChangeArrowheads="1"/>
          </p:cNvSpPr>
          <p:nvPr/>
        </p:nvSpPr>
        <p:spPr bwMode="auto">
          <a:xfrm>
            <a:off x="7338501" y="3629478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sp>
        <p:nvSpPr>
          <p:cNvPr id="125" name="Text Box 42"/>
          <p:cNvSpPr txBox="1">
            <a:spLocks noChangeArrowheads="1"/>
          </p:cNvSpPr>
          <p:nvPr/>
        </p:nvSpPr>
        <p:spPr bwMode="auto">
          <a:xfrm>
            <a:off x="8193692" y="3718488"/>
            <a:ext cx="311793" cy="2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9" tIns="40089" rIns="40089" bIns="40089" anchor="ctr" anchorCtr="1">
            <a:spAutoFit/>
          </a:bodyPr>
          <a:lstStyle/>
          <a:p>
            <a:pPr algn="ctr" defTabSz="1134960"/>
            <a:r>
              <a:rPr lang="en-US" sz="1100" dirty="0">
                <a:latin typeface="+mn-lt"/>
              </a:rPr>
              <a:t>PBX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2459535" y="4588819"/>
            <a:ext cx="391160" cy="564034"/>
            <a:chOff x="2485911" y="4259407"/>
            <a:chExt cx="391160" cy="564034"/>
          </a:xfrm>
        </p:grpSpPr>
        <p:sp>
          <p:nvSpPr>
            <p:cNvPr id="144" name="Text Box 23"/>
            <p:cNvSpPr txBox="1">
              <a:spLocks noChangeArrowheads="1"/>
            </p:cNvSpPr>
            <p:nvPr/>
          </p:nvSpPr>
          <p:spPr bwMode="auto">
            <a:xfrm>
              <a:off x="2485911" y="4259407"/>
              <a:ext cx="391160" cy="25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084" tIns="40084" rIns="40084" bIns="40084" anchor="ctr" anchorCtr="0">
              <a:noAutofit/>
            </a:bodyPr>
            <a:lstStyle/>
            <a:p>
              <a:pPr algn="ctr" defTabSz="1134846"/>
              <a:r>
                <a:rPr lang="en-US" sz="1100" dirty="0">
                  <a:latin typeface="+mn-lt"/>
                </a:rPr>
                <a:t>NMS</a:t>
              </a:r>
            </a:p>
          </p:txBody>
        </p:sp>
        <p:pic>
          <p:nvPicPr>
            <p:cNvPr id="145" name="Picture 144" descr="NMS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01659" y="4463776"/>
              <a:ext cx="359665" cy="359665"/>
            </a:xfrm>
            <a:prstGeom prst="rect">
              <a:avLst/>
            </a:prstGeom>
          </p:spPr>
        </p:pic>
      </p:grpSp>
      <p:cxnSp>
        <p:nvCxnSpPr>
          <p:cNvPr id="146" name="Elbow Connector 145"/>
          <p:cNvCxnSpPr/>
          <p:nvPr/>
        </p:nvCxnSpPr>
        <p:spPr bwMode="auto">
          <a:xfrm flipV="1">
            <a:off x="1505468" y="5714630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reeform 7"/>
          <p:cNvSpPr>
            <a:spLocks/>
          </p:cNvSpPr>
          <p:nvPr/>
        </p:nvSpPr>
        <p:spPr bwMode="auto">
          <a:xfrm>
            <a:off x="668246" y="4641651"/>
            <a:ext cx="1096732" cy="74859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33236" y="5862521"/>
            <a:ext cx="966752" cy="9667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9" name="Rectangle 111"/>
          <p:cNvSpPr>
            <a:spLocks noChangeArrowheads="1"/>
          </p:cNvSpPr>
          <p:nvPr/>
        </p:nvSpPr>
        <p:spPr bwMode="auto">
          <a:xfrm>
            <a:off x="802751" y="6067163"/>
            <a:ext cx="827723" cy="554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786" tIns="50892" rIns="101786" bIns="50892" anchor="ctr" anchorCtr="0">
            <a:noAutofit/>
          </a:bodyPr>
          <a:lstStyle/>
          <a:p>
            <a:pPr algn="ctr"/>
            <a:r>
              <a:rPr lang="en-US" sz="1300" dirty="0">
                <a:latin typeface="+mn-lt"/>
              </a:rPr>
              <a:t>SDH/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SONET</a:t>
            </a:r>
          </a:p>
        </p:txBody>
      </p:sp>
      <p:sp>
        <p:nvSpPr>
          <p:cNvPr id="150" name="Text Box 77"/>
          <p:cNvSpPr txBox="1">
            <a:spLocks noChangeArrowheads="1"/>
          </p:cNvSpPr>
          <p:nvPr/>
        </p:nvSpPr>
        <p:spPr bwMode="auto">
          <a:xfrm>
            <a:off x="809805" y="4860863"/>
            <a:ext cx="813615" cy="325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60" tIns="49496" rIns="100760" bIns="49496" anchor="ctr" anchorCtr="0">
            <a:noAutofit/>
          </a:bodyPr>
          <a:lstStyle/>
          <a:p>
            <a:pPr algn="ctr" eaLnBrk="0" hangingPunct="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300" dirty="0" smtClean="0">
                <a:latin typeface="+mn-lt"/>
              </a:rPr>
              <a:t>PSN</a:t>
            </a:r>
            <a:endParaRPr lang="en-US" sz="1300" dirty="0">
              <a:latin typeface="+mn-lt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4084228" y="5026233"/>
            <a:ext cx="1101684" cy="857419"/>
            <a:chOff x="4186596" y="4391046"/>
            <a:chExt cx="1101684" cy="857419"/>
          </a:xfrm>
        </p:grpSpPr>
        <p:sp>
          <p:nvSpPr>
            <p:cNvPr id="152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53" name="Picture 152" descr="RAD 3U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cxnSp>
        <p:nvCxnSpPr>
          <p:cNvPr id="155" name="Straight Connector 68"/>
          <p:cNvCxnSpPr/>
          <p:nvPr/>
        </p:nvCxnSpPr>
        <p:spPr bwMode="auto">
          <a:xfrm flipV="1">
            <a:off x="7474210" y="5413111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 Box 46"/>
          <p:cNvSpPr txBox="1">
            <a:spLocks noChangeArrowheads="1"/>
          </p:cNvSpPr>
          <p:nvPr/>
        </p:nvSpPr>
        <p:spPr bwMode="auto">
          <a:xfrm>
            <a:off x="7816247" y="5231443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pic>
        <p:nvPicPr>
          <p:cNvPr id="157" name="Picture 156" descr="PB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9756" y="5217894"/>
            <a:ext cx="359665" cy="359665"/>
          </a:xfrm>
          <a:prstGeom prst="rect">
            <a:avLst/>
          </a:prstGeom>
        </p:spPr>
      </p:pic>
      <p:cxnSp>
        <p:nvCxnSpPr>
          <p:cNvPr id="158" name="Straight Connector 68"/>
          <p:cNvCxnSpPr/>
          <p:nvPr/>
        </p:nvCxnSpPr>
        <p:spPr bwMode="auto">
          <a:xfrm>
            <a:off x="7474210" y="5653141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9756" y="5653244"/>
            <a:ext cx="359665" cy="359665"/>
          </a:xfrm>
          <a:prstGeom prst="rect">
            <a:avLst/>
          </a:prstGeom>
        </p:spPr>
      </p:pic>
      <p:grpSp>
        <p:nvGrpSpPr>
          <p:cNvPr id="160" name="Group 159"/>
          <p:cNvGrpSpPr/>
          <p:nvPr/>
        </p:nvGrpSpPr>
        <p:grpSpPr>
          <a:xfrm>
            <a:off x="6801105" y="5279210"/>
            <a:ext cx="953710" cy="442815"/>
            <a:chOff x="5380539" y="7329585"/>
            <a:chExt cx="953710" cy="442815"/>
          </a:xfrm>
        </p:grpSpPr>
        <p:sp>
          <p:nvSpPr>
            <p:cNvPr id="161" name="Text Box 64"/>
            <p:cNvSpPr txBox="1">
              <a:spLocks noChangeArrowheads="1"/>
            </p:cNvSpPr>
            <p:nvPr/>
          </p:nvSpPr>
          <p:spPr bwMode="auto">
            <a:xfrm>
              <a:off x="5380539" y="7329585"/>
              <a:ext cx="953710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Optimux-108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62" name="Picture 161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63" name="Text Box 46"/>
          <p:cNvSpPr txBox="1">
            <a:spLocks noChangeArrowheads="1"/>
          </p:cNvSpPr>
          <p:nvPr/>
        </p:nvSpPr>
        <p:spPr bwMode="auto">
          <a:xfrm>
            <a:off x="7816247" y="5653474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sp>
        <p:nvSpPr>
          <p:cNvPr id="164" name="Text Box 45"/>
          <p:cNvSpPr txBox="1">
            <a:spLocks noChangeArrowheads="1"/>
          </p:cNvSpPr>
          <p:nvPr/>
        </p:nvSpPr>
        <p:spPr bwMode="auto">
          <a:xfrm>
            <a:off x="7338501" y="4921952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sp>
        <p:nvSpPr>
          <p:cNvPr id="165" name="Text Box 42"/>
          <p:cNvSpPr txBox="1">
            <a:spLocks noChangeArrowheads="1"/>
          </p:cNvSpPr>
          <p:nvPr/>
        </p:nvSpPr>
        <p:spPr bwMode="auto">
          <a:xfrm>
            <a:off x="8193692" y="5010962"/>
            <a:ext cx="311793" cy="2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9" tIns="40089" rIns="40089" bIns="40089" anchor="ctr" anchorCtr="1">
            <a:spAutoFit/>
          </a:bodyPr>
          <a:lstStyle/>
          <a:p>
            <a:pPr algn="ctr" defTabSz="1134960"/>
            <a:r>
              <a:rPr lang="en-US" sz="1100" dirty="0">
                <a:latin typeface="+mn-lt"/>
              </a:rPr>
              <a:t>PBX</a:t>
            </a:r>
          </a:p>
        </p:txBody>
      </p:sp>
      <p:cxnSp>
        <p:nvCxnSpPr>
          <p:cNvPr id="167" name="Straight Connector 68"/>
          <p:cNvCxnSpPr/>
          <p:nvPr/>
        </p:nvCxnSpPr>
        <p:spPr bwMode="auto">
          <a:xfrm flipV="1">
            <a:off x="7474210" y="6705584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 Box 46"/>
          <p:cNvSpPr txBox="1">
            <a:spLocks noChangeArrowheads="1"/>
          </p:cNvSpPr>
          <p:nvPr/>
        </p:nvSpPr>
        <p:spPr bwMode="auto">
          <a:xfrm>
            <a:off x="7816247" y="6523916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pic>
        <p:nvPicPr>
          <p:cNvPr id="169" name="Picture 168" descr="PB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9756" y="6510367"/>
            <a:ext cx="359665" cy="359665"/>
          </a:xfrm>
          <a:prstGeom prst="rect">
            <a:avLst/>
          </a:prstGeom>
        </p:spPr>
      </p:pic>
      <p:cxnSp>
        <p:nvCxnSpPr>
          <p:cNvPr id="170" name="Straight Connector 68"/>
          <p:cNvCxnSpPr/>
          <p:nvPr/>
        </p:nvCxnSpPr>
        <p:spPr bwMode="auto">
          <a:xfrm>
            <a:off x="7474210" y="6945614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170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9756" y="6945717"/>
            <a:ext cx="359665" cy="359665"/>
          </a:xfrm>
          <a:prstGeom prst="rect">
            <a:avLst/>
          </a:prstGeom>
        </p:spPr>
      </p:pic>
      <p:grpSp>
        <p:nvGrpSpPr>
          <p:cNvPr id="172" name="Group 171"/>
          <p:cNvGrpSpPr/>
          <p:nvPr/>
        </p:nvGrpSpPr>
        <p:grpSpPr>
          <a:xfrm>
            <a:off x="6801105" y="6571683"/>
            <a:ext cx="953710" cy="442815"/>
            <a:chOff x="5380539" y="7329585"/>
            <a:chExt cx="953710" cy="442815"/>
          </a:xfrm>
        </p:grpSpPr>
        <p:sp>
          <p:nvSpPr>
            <p:cNvPr id="173" name="Text Box 64"/>
            <p:cNvSpPr txBox="1">
              <a:spLocks noChangeArrowheads="1"/>
            </p:cNvSpPr>
            <p:nvPr/>
          </p:nvSpPr>
          <p:spPr bwMode="auto">
            <a:xfrm>
              <a:off x="5380539" y="7329585"/>
              <a:ext cx="953710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Optimux-108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74" name="Picture 173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75" name="Text Box 46"/>
          <p:cNvSpPr txBox="1">
            <a:spLocks noChangeArrowheads="1"/>
          </p:cNvSpPr>
          <p:nvPr/>
        </p:nvSpPr>
        <p:spPr bwMode="auto">
          <a:xfrm>
            <a:off x="7816247" y="6945947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sp>
        <p:nvSpPr>
          <p:cNvPr id="176" name="Text Box 45"/>
          <p:cNvSpPr txBox="1">
            <a:spLocks noChangeArrowheads="1"/>
          </p:cNvSpPr>
          <p:nvPr/>
        </p:nvSpPr>
        <p:spPr bwMode="auto">
          <a:xfrm>
            <a:off x="7338501" y="6214425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sp>
        <p:nvSpPr>
          <p:cNvPr id="177" name="Text Box 42"/>
          <p:cNvSpPr txBox="1">
            <a:spLocks noChangeArrowheads="1"/>
          </p:cNvSpPr>
          <p:nvPr/>
        </p:nvSpPr>
        <p:spPr bwMode="auto">
          <a:xfrm>
            <a:off x="8193692" y="6303435"/>
            <a:ext cx="311793" cy="2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9" tIns="40089" rIns="40089" bIns="40089" anchor="ctr" anchorCtr="1">
            <a:spAutoFit/>
          </a:bodyPr>
          <a:lstStyle/>
          <a:p>
            <a:pPr algn="ctr" defTabSz="1134960"/>
            <a:r>
              <a:rPr lang="en-US" sz="1100" dirty="0">
                <a:latin typeface="+mn-lt"/>
              </a:rPr>
              <a:t>PBX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65"/>
          <p:cNvSpPr>
            <a:spLocks noChangeAspect="1" noChangeArrowheads="1"/>
          </p:cNvSpPr>
          <p:nvPr/>
        </p:nvSpPr>
        <p:spPr bwMode="auto">
          <a:xfrm>
            <a:off x="6334797" y="4848167"/>
            <a:ext cx="2022506" cy="1236027"/>
          </a:xfrm>
          <a:prstGeom prst="roundRect">
            <a:avLst>
              <a:gd name="adj" fmla="val 1329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436" name="AutoShape 66"/>
          <p:cNvSpPr>
            <a:spLocks noChangeAspect="1" noChangeArrowheads="1"/>
          </p:cNvSpPr>
          <p:nvPr/>
        </p:nvSpPr>
        <p:spPr bwMode="auto">
          <a:xfrm>
            <a:off x="1280552" y="4406555"/>
            <a:ext cx="2003493" cy="1941488"/>
          </a:xfrm>
          <a:prstGeom prst="roundRect">
            <a:avLst>
              <a:gd name="adj" fmla="val 969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437" name="AutoShape 65"/>
          <p:cNvSpPr>
            <a:spLocks noChangeAspect="1" noChangeArrowheads="1"/>
          </p:cNvSpPr>
          <p:nvPr/>
        </p:nvSpPr>
        <p:spPr bwMode="auto">
          <a:xfrm>
            <a:off x="6334797" y="3228850"/>
            <a:ext cx="2022506" cy="1502664"/>
          </a:xfrm>
          <a:prstGeom prst="roundRect">
            <a:avLst>
              <a:gd name="adj" fmla="val 1329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447" name="AutoShape 82"/>
          <p:cNvSpPr>
            <a:spLocks noChangeArrowheads="1"/>
          </p:cNvSpPr>
          <p:nvPr/>
        </p:nvSpPr>
        <p:spPr bwMode="auto">
          <a:xfrm>
            <a:off x="6521645" y="6355088"/>
            <a:ext cx="1508760" cy="105970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64714" y="960363"/>
            <a:ext cx="1339543" cy="30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8" name="Straight Connector 67"/>
          <p:cNvCxnSpPr/>
          <p:nvPr/>
        </p:nvCxnSpPr>
        <p:spPr bwMode="auto">
          <a:xfrm>
            <a:off x="2721805" y="5476072"/>
            <a:ext cx="5303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MPW-1 Pseudowire Module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822484" y="1567212"/>
            <a:ext cx="7837170" cy="1905037"/>
          </a:xfrm>
        </p:spPr>
        <p:txBody>
          <a:bodyPr/>
          <a:lstStyle/>
          <a:p>
            <a:pPr>
              <a:tabLst>
                <a:tab pos="120215" algn="l"/>
                <a:tab pos="254575" algn="l"/>
                <a:tab pos="401309" algn="l"/>
              </a:tabLst>
              <a:defRPr/>
            </a:pPr>
            <a:r>
              <a:rPr lang="en-US" sz="1800" kern="1200" dirty="0" err="1" smtClean="0"/>
              <a:t>Pseudowire</a:t>
            </a:r>
            <a:r>
              <a:rPr lang="en-US" sz="1800" kern="1200" dirty="0" smtClean="0"/>
              <a:t> server module for MP-4100</a:t>
            </a:r>
          </a:p>
          <a:p>
            <a:pPr>
              <a:tabLst>
                <a:tab pos="120215" algn="l"/>
                <a:tab pos="254575" algn="l"/>
                <a:tab pos="401309" algn="l"/>
              </a:tabLst>
              <a:defRPr/>
            </a:pPr>
            <a:r>
              <a:rPr lang="en-US" sz="1800" kern="1200" dirty="0" smtClean="0"/>
              <a:t>Support for </a:t>
            </a:r>
            <a:r>
              <a:rPr lang="en-US" sz="1800" kern="1200" dirty="0" err="1" smtClean="0"/>
              <a:t>TDMoIP</a:t>
            </a:r>
            <a:r>
              <a:rPr lang="en-US" sz="1800" kern="1200" dirty="0" smtClean="0"/>
              <a:t>, </a:t>
            </a:r>
            <a:r>
              <a:rPr lang="en-US" sz="1800" kern="1200" dirty="0" err="1" smtClean="0"/>
              <a:t>CESoPSN</a:t>
            </a:r>
            <a:r>
              <a:rPr lang="en-US" sz="1800" kern="1200" dirty="0" smtClean="0"/>
              <a:t>, </a:t>
            </a:r>
            <a:r>
              <a:rPr lang="en-US" sz="1800" kern="1200" dirty="0" err="1" smtClean="0"/>
              <a:t>SAToP</a:t>
            </a:r>
            <a:r>
              <a:rPr lang="en-US" sz="1800" kern="1200" dirty="0" smtClean="0"/>
              <a:t> and </a:t>
            </a:r>
            <a:r>
              <a:rPr lang="en-US" sz="1800" kern="1200" dirty="0" err="1" smtClean="0"/>
              <a:t>HDLCoPSN</a:t>
            </a:r>
            <a:r>
              <a:rPr lang="en-US" sz="1800" kern="1200" dirty="0" smtClean="0"/>
              <a:t> </a:t>
            </a:r>
          </a:p>
          <a:p>
            <a:pPr>
              <a:tabLst>
                <a:tab pos="120215" algn="l"/>
                <a:tab pos="254575" algn="l"/>
                <a:tab pos="401309" algn="l"/>
              </a:tabLst>
              <a:defRPr/>
            </a:pPr>
            <a:r>
              <a:rPr lang="en-US" sz="1800" kern="1200" dirty="0" smtClean="0"/>
              <a:t>16 Mbps TDM capacity (8*2M)</a:t>
            </a:r>
          </a:p>
          <a:p>
            <a:pPr>
              <a:tabLst>
                <a:tab pos="120215" algn="l"/>
                <a:tab pos="254575" algn="l"/>
                <a:tab pos="401309" algn="l"/>
              </a:tabLst>
              <a:defRPr/>
            </a:pPr>
            <a:r>
              <a:rPr lang="en-US" sz="1800" kern="1200" dirty="0" smtClean="0"/>
              <a:t>Supports 128 PW connections</a:t>
            </a:r>
          </a:p>
          <a:p>
            <a:pPr>
              <a:tabLst>
                <a:tab pos="120215" algn="l"/>
                <a:tab pos="254575" algn="l"/>
                <a:tab pos="401309" algn="l"/>
              </a:tabLst>
              <a:defRPr/>
            </a:pPr>
            <a:r>
              <a:rPr lang="en-US" sz="1800" kern="1200" dirty="0" smtClean="0"/>
              <a:t>3 SFP or RJ-45 onboard connectors</a:t>
            </a:r>
          </a:p>
        </p:txBody>
      </p:sp>
      <p:sp>
        <p:nvSpPr>
          <p:cNvPr id="18448" name="Text Box 81"/>
          <p:cNvSpPr txBox="1">
            <a:spLocks noChangeArrowheads="1"/>
          </p:cNvSpPr>
          <p:nvPr/>
        </p:nvSpPr>
        <p:spPr bwMode="auto">
          <a:xfrm>
            <a:off x="6561958" y="6587184"/>
            <a:ext cx="799411" cy="268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363" tIns="45682" rIns="91363" bIns="45682" anchor="ctr" anchorCtr="0">
            <a:noAutofit/>
          </a:bodyPr>
          <a:lstStyle/>
          <a:p>
            <a:pPr algn="ctr" defTabSz="913994"/>
            <a:r>
              <a:rPr lang="en-US" sz="1100" dirty="0" smtClean="0">
                <a:latin typeface="+mn-lt"/>
              </a:rPr>
              <a:t>IPmux-24</a:t>
            </a:r>
            <a:endParaRPr lang="en-US" sz="1100" dirty="0">
              <a:latin typeface="+mn-lt"/>
            </a:endParaRPr>
          </a:p>
        </p:txBody>
      </p:sp>
      <p:sp>
        <p:nvSpPr>
          <p:cNvPr id="18449" name="Line 83"/>
          <p:cNvSpPr>
            <a:spLocks noChangeShapeType="1"/>
          </p:cNvSpPr>
          <p:nvPr/>
        </p:nvSpPr>
        <p:spPr bwMode="auto">
          <a:xfrm>
            <a:off x="7012348" y="6959605"/>
            <a:ext cx="66008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30" tIns="50916" rIns="101830" bIns="50916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452" name="Text Box 67"/>
          <p:cNvSpPr txBox="1">
            <a:spLocks noChangeArrowheads="1"/>
          </p:cNvSpPr>
          <p:nvPr/>
        </p:nvSpPr>
        <p:spPr bwMode="auto">
          <a:xfrm>
            <a:off x="1670255" y="4389077"/>
            <a:ext cx="1224086" cy="33137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101830" tIns="50916" rIns="101830" bIns="50916" anchor="ctr" anchorCtr="0">
            <a:noAutofit/>
          </a:bodyPr>
          <a:lstStyle/>
          <a:p>
            <a:pPr algn="ctr"/>
            <a:r>
              <a:rPr lang="en-US" sz="1400" dirty="0">
                <a:latin typeface="+mn-lt"/>
              </a:rPr>
              <a:t>Central </a:t>
            </a:r>
            <a:r>
              <a:rPr lang="en-US" sz="1400" dirty="0" smtClean="0">
                <a:latin typeface="+mn-lt"/>
              </a:rPr>
              <a:t>Site</a:t>
            </a:r>
            <a:endParaRPr lang="en-US" sz="1400" dirty="0">
              <a:latin typeface="+mn-lt"/>
            </a:endParaRPr>
          </a:p>
        </p:txBody>
      </p:sp>
      <p:sp>
        <p:nvSpPr>
          <p:cNvPr id="18476" name="Text Box 96"/>
          <p:cNvSpPr txBox="1">
            <a:spLocks noChangeArrowheads="1"/>
          </p:cNvSpPr>
          <p:nvPr/>
        </p:nvSpPr>
        <p:spPr bwMode="auto">
          <a:xfrm>
            <a:off x="3301725" y="5247883"/>
            <a:ext cx="508185" cy="279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101830" tIns="50916" rIns="101830" bIns="50916" anchor="ctr" anchorCtr="0">
            <a:noAutofit/>
          </a:bodyPr>
          <a:lstStyle/>
          <a:p>
            <a:pPr algn="ctr"/>
            <a:r>
              <a:rPr lang="en-US" sz="1100" b="0" dirty="0">
                <a:latin typeface="+mn-lt"/>
              </a:rPr>
              <a:t>GBE</a:t>
            </a:r>
          </a:p>
        </p:txBody>
      </p:sp>
      <p:sp>
        <p:nvSpPr>
          <p:cNvPr id="18477" name="Text Box 97"/>
          <p:cNvSpPr txBox="1">
            <a:spLocks noChangeArrowheads="1"/>
          </p:cNvSpPr>
          <p:nvPr/>
        </p:nvSpPr>
        <p:spPr bwMode="auto">
          <a:xfrm>
            <a:off x="5789277" y="3705694"/>
            <a:ext cx="508185" cy="279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101830" tIns="50916" rIns="101830" bIns="50916" anchor="ctr" anchorCtr="0">
            <a:noAutofit/>
          </a:bodyPr>
          <a:lstStyle/>
          <a:p>
            <a:pPr algn="ctr"/>
            <a:r>
              <a:rPr lang="en-US" sz="1100" b="0" dirty="0">
                <a:latin typeface="+mn-lt"/>
              </a:rPr>
              <a:t>GBE</a:t>
            </a:r>
          </a:p>
        </p:txBody>
      </p:sp>
      <p:sp>
        <p:nvSpPr>
          <p:cNvPr id="18478" name="Text Box 98"/>
          <p:cNvSpPr txBox="1">
            <a:spLocks noChangeArrowheads="1"/>
          </p:cNvSpPr>
          <p:nvPr/>
        </p:nvSpPr>
        <p:spPr bwMode="auto">
          <a:xfrm>
            <a:off x="5851875" y="5225994"/>
            <a:ext cx="382989" cy="279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101830" tIns="50916" rIns="101830" bIns="50916" anchor="ctr" anchorCtr="0">
            <a:noAutofit/>
          </a:bodyPr>
          <a:lstStyle/>
          <a:p>
            <a:pPr algn="ctr"/>
            <a:r>
              <a:rPr lang="en-US" sz="1100" b="0" dirty="0">
                <a:latin typeface="+mn-lt"/>
              </a:rPr>
              <a:t>FE</a:t>
            </a:r>
          </a:p>
        </p:txBody>
      </p:sp>
      <p:sp>
        <p:nvSpPr>
          <p:cNvPr id="18479" name="Text Box 99"/>
          <p:cNvSpPr txBox="1">
            <a:spLocks noChangeArrowheads="1"/>
          </p:cNvSpPr>
          <p:nvPr/>
        </p:nvSpPr>
        <p:spPr bwMode="auto">
          <a:xfrm>
            <a:off x="5679953" y="6709781"/>
            <a:ext cx="726834" cy="279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101830" tIns="50916" rIns="101830" bIns="50916" anchor="ctr" anchorCtr="0">
            <a:noAutofit/>
          </a:bodyPr>
          <a:lstStyle/>
          <a:p>
            <a:pPr algn="ctr"/>
            <a:r>
              <a:rPr lang="en-US" sz="1100" b="0" dirty="0">
                <a:latin typeface="+mn-lt"/>
              </a:rPr>
              <a:t>FE/GBE</a:t>
            </a:r>
          </a:p>
        </p:txBody>
      </p:sp>
      <p:sp>
        <p:nvSpPr>
          <p:cNvPr id="69" name="Freeform 82"/>
          <p:cNvSpPr>
            <a:spLocks/>
          </p:cNvSpPr>
          <p:nvPr/>
        </p:nvSpPr>
        <p:spPr bwMode="auto">
          <a:xfrm flipH="1">
            <a:off x="7205004" y="4086272"/>
            <a:ext cx="810004" cy="421529"/>
          </a:xfrm>
          <a:custGeom>
            <a:avLst/>
            <a:gdLst>
              <a:gd name="T0" fmla="*/ 2147483647 w 216"/>
              <a:gd name="T1" fmla="*/ 0 h 238"/>
              <a:gd name="T2" fmla="*/ 2147483647 w 216"/>
              <a:gd name="T3" fmla="*/ 0 h 238"/>
              <a:gd name="T4" fmla="*/ 2147483647 w 216"/>
              <a:gd name="T5" fmla="*/ 2147483647 h 238"/>
              <a:gd name="T6" fmla="*/ 0 w 216"/>
              <a:gd name="T7" fmla="*/ 2147483647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238"/>
              <a:gd name="T14" fmla="*/ 216 w 216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238">
                <a:moveTo>
                  <a:pt x="216" y="0"/>
                </a:moveTo>
                <a:lnTo>
                  <a:pt x="124" y="0"/>
                </a:lnTo>
                <a:lnTo>
                  <a:pt x="124" y="238"/>
                </a:lnTo>
                <a:lnTo>
                  <a:pt x="0" y="238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30" tIns="50916" rIns="101830" bIns="50916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0" name="Freeform 82"/>
          <p:cNvSpPr>
            <a:spLocks/>
          </p:cNvSpPr>
          <p:nvPr/>
        </p:nvSpPr>
        <p:spPr bwMode="auto">
          <a:xfrm flipH="1" flipV="1">
            <a:off x="7205004" y="3472327"/>
            <a:ext cx="810004" cy="408411"/>
          </a:xfrm>
          <a:custGeom>
            <a:avLst/>
            <a:gdLst>
              <a:gd name="T0" fmla="*/ 2147483647 w 216"/>
              <a:gd name="T1" fmla="*/ 0 h 238"/>
              <a:gd name="T2" fmla="*/ 2147483647 w 216"/>
              <a:gd name="T3" fmla="*/ 0 h 238"/>
              <a:gd name="T4" fmla="*/ 2147483647 w 216"/>
              <a:gd name="T5" fmla="*/ 2147483647 h 238"/>
              <a:gd name="T6" fmla="*/ 0 w 216"/>
              <a:gd name="T7" fmla="*/ 2147483647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238"/>
              <a:gd name="T14" fmla="*/ 216 w 216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238">
                <a:moveTo>
                  <a:pt x="216" y="0"/>
                </a:moveTo>
                <a:lnTo>
                  <a:pt x="124" y="0"/>
                </a:lnTo>
                <a:lnTo>
                  <a:pt x="124" y="238"/>
                </a:lnTo>
                <a:lnTo>
                  <a:pt x="0" y="238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30" tIns="50916" rIns="101830" bIns="50916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Freeform 82"/>
          <p:cNvSpPr>
            <a:spLocks/>
          </p:cNvSpPr>
          <p:nvPr/>
        </p:nvSpPr>
        <p:spPr bwMode="auto">
          <a:xfrm flipH="1" flipV="1">
            <a:off x="7321844" y="3805971"/>
            <a:ext cx="698008" cy="142662"/>
          </a:xfrm>
          <a:custGeom>
            <a:avLst/>
            <a:gdLst>
              <a:gd name="T0" fmla="*/ 2147483647 w 216"/>
              <a:gd name="T1" fmla="*/ 0 h 238"/>
              <a:gd name="T2" fmla="*/ 2147483647 w 216"/>
              <a:gd name="T3" fmla="*/ 0 h 238"/>
              <a:gd name="T4" fmla="*/ 2147483647 w 216"/>
              <a:gd name="T5" fmla="*/ 2147483647 h 238"/>
              <a:gd name="T6" fmla="*/ 0 w 216"/>
              <a:gd name="T7" fmla="*/ 2147483647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238"/>
              <a:gd name="T14" fmla="*/ 216 w 216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238">
                <a:moveTo>
                  <a:pt x="216" y="0"/>
                </a:moveTo>
                <a:lnTo>
                  <a:pt x="124" y="0"/>
                </a:lnTo>
                <a:lnTo>
                  <a:pt x="124" y="238"/>
                </a:lnTo>
                <a:lnTo>
                  <a:pt x="0" y="238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30" tIns="50916" rIns="101830" bIns="50916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Freeform 82"/>
          <p:cNvSpPr>
            <a:spLocks/>
          </p:cNvSpPr>
          <p:nvPr/>
        </p:nvSpPr>
        <p:spPr bwMode="auto">
          <a:xfrm flipH="1">
            <a:off x="7321844" y="4017270"/>
            <a:ext cx="698008" cy="142662"/>
          </a:xfrm>
          <a:custGeom>
            <a:avLst/>
            <a:gdLst>
              <a:gd name="T0" fmla="*/ 2147483647 w 216"/>
              <a:gd name="T1" fmla="*/ 0 h 238"/>
              <a:gd name="T2" fmla="*/ 2147483647 w 216"/>
              <a:gd name="T3" fmla="*/ 0 h 238"/>
              <a:gd name="T4" fmla="*/ 2147483647 w 216"/>
              <a:gd name="T5" fmla="*/ 2147483647 h 238"/>
              <a:gd name="T6" fmla="*/ 0 w 216"/>
              <a:gd name="T7" fmla="*/ 2147483647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238"/>
              <a:gd name="T14" fmla="*/ 216 w 216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238">
                <a:moveTo>
                  <a:pt x="216" y="0"/>
                </a:moveTo>
                <a:lnTo>
                  <a:pt x="124" y="0"/>
                </a:lnTo>
                <a:lnTo>
                  <a:pt x="124" y="238"/>
                </a:lnTo>
                <a:lnTo>
                  <a:pt x="0" y="238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30" tIns="50916" rIns="101830" bIns="50916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87" name="Elbow Connector 86"/>
          <p:cNvCxnSpPr/>
          <p:nvPr/>
        </p:nvCxnSpPr>
        <p:spPr bwMode="auto">
          <a:xfrm flipV="1">
            <a:off x="4845245" y="3935986"/>
            <a:ext cx="1911096" cy="1243584"/>
          </a:xfrm>
          <a:prstGeom prst="bentConnector3">
            <a:avLst>
              <a:gd name="adj1" fmla="val 44518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 bwMode="auto">
          <a:xfrm>
            <a:off x="4845245" y="5704146"/>
            <a:ext cx="1911096" cy="1243584"/>
          </a:xfrm>
          <a:prstGeom prst="bentConnector3">
            <a:avLst>
              <a:gd name="adj1" fmla="val 4378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82"/>
          <p:cNvSpPr>
            <a:spLocks/>
          </p:cNvSpPr>
          <p:nvPr/>
        </p:nvSpPr>
        <p:spPr bwMode="auto">
          <a:xfrm flipH="1" flipV="1">
            <a:off x="7300254" y="5123862"/>
            <a:ext cx="715311" cy="289764"/>
          </a:xfrm>
          <a:custGeom>
            <a:avLst/>
            <a:gdLst>
              <a:gd name="T0" fmla="*/ 2147483647 w 216"/>
              <a:gd name="T1" fmla="*/ 0 h 238"/>
              <a:gd name="T2" fmla="*/ 2147483647 w 216"/>
              <a:gd name="T3" fmla="*/ 0 h 238"/>
              <a:gd name="T4" fmla="*/ 2147483647 w 216"/>
              <a:gd name="T5" fmla="*/ 2147483647 h 238"/>
              <a:gd name="T6" fmla="*/ 0 w 216"/>
              <a:gd name="T7" fmla="*/ 2147483647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238"/>
              <a:gd name="T14" fmla="*/ 216 w 216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238">
                <a:moveTo>
                  <a:pt x="216" y="0"/>
                </a:moveTo>
                <a:lnTo>
                  <a:pt x="124" y="0"/>
                </a:lnTo>
                <a:lnTo>
                  <a:pt x="124" y="238"/>
                </a:lnTo>
                <a:lnTo>
                  <a:pt x="0" y="238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30" tIns="50916" rIns="101830" bIns="50916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725860" y="4925697"/>
            <a:ext cx="1611167" cy="1099725"/>
            <a:chOff x="3807100" y="4879041"/>
            <a:chExt cx="1611167" cy="1099725"/>
          </a:xfrm>
        </p:grpSpPr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3807100" y="4879041"/>
              <a:ext cx="1611167" cy="1099725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81" name="Rectangle 126"/>
            <p:cNvSpPr>
              <a:spLocks noChangeArrowheads="1"/>
            </p:cNvSpPr>
            <p:nvPr/>
          </p:nvSpPr>
          <p:spPr bwMode="auto">
            <a:xfrm>
              <a:off x="4279247" y="5263234"/>
              <a:ext cx="666873" cy="3313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01797" tIns="50898" rIns="101797" bIns="50898" anchor="ctr" anchorCtr="0">
              <a:no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PSN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10821" y="3363900"/>
            <a:ext cx="1101684" cy="857419"/>
            <a:chOff x="4186596" y="4391046"/>
            <a:chExt cx="1101684" cy="857419"/>
          </a:xfrm>
        </p:grpSpPr>
        <p:sp>
          <p:nvSpPr>
            <p:cNvPr id="94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00" name="Picture 99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pic>
        <p:nvPicPr>
          <p:cNvPr id="101" name="Picture 100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1632" y="4354241"/>
            <a:ext cx="320040" cy="320040"/>
          </a:xfrm>
          <a:prstGeom prst="rect">
            <a:avLst/>
          </a:prstGeom>
        </p:spPr>
      </p:pic>
      <p:pic>
        <p:nvPicPr>
          <p:cNvPr id="102" name="Picture 101" descr="PB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1632" y="3649097"/>
            <a:ext cx="320040" cy="320040"/>
          </a:xfrm>
          <a:prstGeom prst="rect">
            <a:avLst/>
          </a:prstGeom>
        </p:spPr>
      </p:pic>
      <p:pic>
        <p:nvPicPr>
          <p:cNvPr id="103" name="Picture 102" descr="Generic Un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1632" y="4002195"/>
            <a:ext cx="320040" cy="320040"/>
          </a:xfrm>
          <a:prstGeom prst="rect">
            <a:avLst/>
          </a:prstGeom>
        </p:spPr>
      </p:pic>
      <p:pic>
        <p:nvPicPr>
          <p:cNvPr id="104" name="Picture 103" descr="Telepho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11632" y="3309415"/>
            <a:ext cx="320040" cy="320040"/>
          </a:xfrm>
          <a:prstGeom prst="rect">
            <a:avLst/>
          </a:prstGeom>
        </p:spPr>
      </p:pic>
      <p:pic>
        <p:nvPicPr>
          <p:cNvPr id="108" name="Picture 107" descr="RAD Smile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79723" y="6805826"/>
            <a:ext cx="563881" cy="243840"/>
          </a:xfrm>
          <a:prstGeom prst="rect">
            <a:avLst/>
          </a:prstGeom>
        </p:spPr>
      </p:pic>
      <p:pic>
        <p:nvPicPr>
          <p:cNvPr id="109" name="Picture 108" descr="PB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1632" y="5315337"/>
            <a:ext cx="320040" cy="320040"/>
          </a:xfrm>
          <a:prstGeom prst="rect">
            <a:avLst/>
          </a:prstGeom>
        </p:spPr>
      </p:pic>
      <p:pic>
        <p:nvPicPr>
          <p:cNvPr id="111" name="Picture 110" descr="Telepho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11632" y="4964225"/>
            <a:ext cx="320040" cy="320040"/>
          </a:xfrm>
          <a:prstGeom prst="rect">
            <a:avLst/>
          </a:prstGeom>
        </p:spPr>
      </p:pic>
      <p:sp>
        <p:nvSpPr>
          <p:cNvPr id="112" name="Freeform 82"/>
          <p:cNvSpPr>
            <a:spLocks/>
          </p:cNvSpPr>
          <p:nvPr/>
        </p:nvSpPr>
        <p:spPr bwMode="auto">
          <a:xfrm flipH="1">
            <a:off x="7300254" y="5535342"/>
            <a:ext cx="715311" cy="289764"/>
          </a:xfrm>
          <a:custGeom>
            <a:avLst/>
            <a:gdLst>
              <a:gd name="T0" fmla="*/ 2147483647 w 216"/>
              <a:gd name="T1" fmla="*/ 0 h 238"/>
              <a:gd name="T2" fmla="*/ 2147483647 w 216"/>
              <a:gd name="T3" fmla="*/ 0 h 238"/>
              <a:gd name="T4" fmla="*/ 2147483647 w 216"/>
              <a:gd name="T5" fmla="*/ 2147483647 h 238"/>
              <a:gd name="T6" fmla="*/ 0 w 216"/>
              <a:gd name="T7" fmla="*/ 2147483647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238"/>
              <a:gd name="T14" fmla="*/ 216 w 216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238">
                <a:moveTo>
                  <a:pt x="216" y="0"/>
                </a:moveTo>
                <a:lnTo>
                  <a:pt x="124" y="0"/>
                </a:lnTo>
                <a:lnTo>
                  <a:pt x="124" y="238"/>
                </a:lnTo>
                <a:lnTo>
                  <a:pt x="0" y="238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30" tIns="50916" rIns="101830" bIns="50916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6424845" y="4998077"/>
            <a:ext cx="1073636" cy="664015"/>
            <a:chOff x="6424845" y="4998077"/>
            <a:chExt cx="1073636" cy="664015"/>
          </a:xfrm>
        </p:grpSpPr>
        <p:sp>
          <p:nvSpPr>
            <p:cNvPr id="98" name="Text Box 28"/>
            <p:cNvSpPr txBox="1">
              <a:spLocks noChangeArrowheads="1"/>
            </p:cNvSpPr>
            <p:nvPr/>
          </p:nvSpPr>
          <p:spPr bwMode="auto">
            <a:xfrm flipH="1">
              <a:off x="6424845" y="4998077"/>
              <a:ext cx="1073636" cy="264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63" tIns="45682" rIns="91363" bIns="45682" anchor="ctr" anchorCtr="0">
              <a:noAutofit/>
            </a:bodyPr>
            <a:lstStyle/>
            <a:p>
              <a:pPr algn="ctr" defTabSz="913994"/>
              <a:r>
                <a:rPr lang="en-US" sz="1100" dirty="0" smtClean="0">
                  <a:latin typeface="+mn-lt"/>
                </a:rPr>
                <a:t>Megaplex-2100</a:t>
              </a:r>
              <a:endParaRPr lang="en-US" sz="1100" dirty="0">
                <a:latin typeface="+mn-lt"/>
              </a:endParaRPr>
            </a:p>
          </p:txBody>
        </p:sp>
        <p:pic>
          <p:nvPicPr>
            <p:cNvPr id="105" name="Picture 104" descr="RAD 2U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0370" y="5226227"/>
              <a:ext cx="862586" cy="435865"/>
            </a:xfrm>
            <a:prstGeom prst="rect">
              <a:avLst/>
            </a:prstGeom>
          </p:spPr>
        </p:pic>
      </p:grpSp>
      <p:pic>
        <p:nvPicPr>
          <p:cNvPr id="110" name="Picture 109" descr="Generic Un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1632" y="5664625"/>
            <a:ext cx="320040" cy="320040"/>
          </a:xfrm>
          <a:prstGeom prst="rect">
            <a:avLst/>
          </a:prstGeom>
        </p:spPr>
      </p:pic>
      <p:pic>
        <p:nvPicPr>
          <p:cNvPr id="113" name="Picture 112" descr="PB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35712" y="6810617"/>
            <a:ext cx="320040" cy="320040"/>
          </a:xfrm>
          <a:prstGeom prst="rect">
            <a:avLst/>
          </a:prstGeom>
        </p:spPr>
      </p:pic>
      <p:sp>
        <p:nvSpPr>
          <p:cNvPr id="114" name="Freeform 82"/>
          <p:cNvSpPr>
            <a:spLocks/>
          </p:cNvSpPr>
          <p:nvPr/>
        </p:nvSpPr>
        <p:spPr bwMode="auto">
          <a:xfrm>
            <a:off x="1650788" y="5579792"/>
            <a:ext cx="810004" cy="421529"/>
          </a:xfrm>
          <a:custGeom>
            <a:avLst/>
            <a:gdLst>
              <a:gd name="T0" fmla="*/ 2147483647 w 216"/>
              <a:gd name="T1" fmla="*/ 0 h 238"/>
              <a:gd name="T2" fmla="*/ 2147483647 w 216"/>
              <a:gd name="T3" fmla="*/ 0 h 238"/>
              <a:gd name="T4" fmla="*/ 2147483647 w 216"/>
              <a:gd name="T5" fmla="*/ 2147483647 h 238"/>
              <a:gd name="T6" fmla="*/ 0 w 216"/>
              <a:gd name="T7" fmla="*/ 2147483647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238"/>
              <a:gd name="T14" fmla="*/ 216 w 216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238">
                <a:moveTo>
                  <a:pt x="216" y="0"/>
                </a:moveTo>
                <a:lnTo>
                  <a:pt x="124" y="0"/>
                </a:lnTo>
                <a:lnTo>
                  <a:pt x="124" y="238"/>
                </a:lnTo>
                <a:lnTo>
                  <a:pt x="0" y="238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30" tIns="50916" rIns="101830" bIns="50916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15" name="Freeform 82"/>
          <p:cNvSpPr>
            <a:spLocks/>
          </p:cNvSpPr>
          <p:nvPr/>
        </p:nvSpPr>
        <p:spPr bwMode="auto">
          <a:xfrm flipV="1">
            <a:off x="1650788" y="4965847"/>
            <a:ext cx="810004" cy="408411"/>
          </a:xfrm>
          <a:custGeom>
            <a:avLst/>
            <a:gdLst>
              <a:gd name="T0" fmla="*/ 2147483647 w 216"/>
              <a:gd name="T1" fmla="*/ 0 h 238"/>
              <a:gd name="T2" fmla="*/ 2147483647 w 216"/>
              <a:gd name="T3" fmla="*/ 0 h 238"/>
              <a:gd name="T4" fmla="*/ 2147483647 w 216"/>
              <a:gd name="T5" fmla="*/ 2147483647 h 238"/>
              <a:gd name="T6" fmla="*/ 0 w 216"/>
              <a:gd name="T7" fmla="*/ 2147483647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238"/>
              <a:gd name="T14" fmla="*/ 216 w 216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238">
                <a:moveTo>
                  <a:pt x="216" y="0"/>
                </a:moveTo>
                <a:lnTo>
                  <a:pt x="124" y="0"/>
                </a:lnTo>
                <a:lnTo>
                  <a:pt x="124" y="238"/>
                </a:lnTo>
                <a:lnTo>
                  <a:pt x="0" y="238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30" tIns="50916" rIns="101830" bIns="50916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16" name="Freeform 82"/>
          <p:cNvSpPr>
            <a:spLocks/>
          </p:cNvSpPr>
          <p:nvPr/>
        </p:nvSpPr>
        <p:spPr bwMode="auto">
          <a:xfrm flipV="1">
            <a:off x="1645944" y="5299491"/>
            <a:ext cx="698008" cy="142662"/>
          </a:xfrm>
          <a:custGeom>
            <a:avLst/>
            <a:gdLst>
              <a:gd name="T0" fmla="*/ 2147483647 w 216"/>
              <a:gd name="T1" fmla="*/ 0 h 238"/>
              <a:gd name="T2" fmla="*/ 2147483647 w 216"/>
              <a:gd name="T3" fmla="*/ 0 h 238"/>
              <a:gd name="T4" fmla="*/ 2147483647 w 216"/>
              <a:gd name="T5" fmla="*/ 2147483647 h 238"/>
              <a:gd name="T6" fmla="*/ 0 w 216"/>
              <a:gd name="T7" fmla="*/ 2147483647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238"/>
              <a:gd name="T14" fmla="*/ 216 w 216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238">
                <a:moveTo>
                  <a:pt x="216" y="0"/>
                </a:moveTo>
                <a:lnTo>
                  <a:pt x="124" y="0"/>
                </a:lnTo>
                <a:lnTo>
                  <a:pt x="124" y="238"/>
                </a:lnTo>
                <a:lnTo>
                  <a:pt x="0" y="238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30" tIns="50916" rIns="101830" bIns="50916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17" name="Freeform 82"/>
          <p:cNvSpPr>
            <a:spLocks/>
          </p:cNvSpPr>
          <p:nvPr/>
        </p:nvSpPr>
        <p:spPr bwMode="auto">
          <a:xfrm>
            <a:off x="1645944" y="5510790"/>
            <a:ext cx="698008" cy="142662"/>
          </a:xfrm>
          <a:custGeom>
            <a:avLst/>
            <a:gdLst>
              <a:gd name="T0" fmla="*/ 2147483647 w 216"/>
              <a:gd name="T1" fmla="*/ 0 h 238"/>
              <a:gd name="T2" fmla="*/ 2147483647 w 216"/>
              <a:gd name="T3" fmla="*/ 0 h 238"/>
              <a:gd name="T4" fmla="*/ 2147483647 w 216"/>
              <a:gd name="T5" fmla="*/ 2147483647 h 238"/>
              <a:gd name="T6" fmla="*/ 0 w 216"/>
              <a:gd name="T7" fmla="*/ 2147483647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238"/>
              <a:gd name="T14" fmla="*/ 216 w 216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238">
                <a:moveTo>
                  <a:pt x="216" y="0"/>
                </a:moveTo>
                <a:lnTo>
                  <a:pt x="124" y="0"/>
                </a:lnTo>
                <a:lnTo>
                  <a:pt x="124" y="238"/>
                </a:lnTo>
                <a:lnTo>
                  <a:pt x="0" y="238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30" tIns="50916" rIns="101830" bIns="50916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8" name="Picture 117" descr="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434124" y="5847761"/>
            <a:ext cx="320040" cy="320040"/>
          </a:xfrm>
          <a:prstGeom prst="rect">
            <a:avLst/>
          </a:prstGeom>
        </p:spPr>
      </p:pic>
      <p:pic>
        <p:nvPicPr>
          <p:cNvPr id="119" name="Picture 118" descr="PB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434124" y="5142617"/>
            <a:ext cx="320040" cy="320040"/>
          </a:xfrm>
          <a:prstGeom prst="rect">
            <a:avLst/>
          </a:prstGeom>
        </p:spPr>
      </p:pic>
      <p:pic>
        <p:nvPicPr>
          <p:cNvPr id="120" name="Picture 119" descr="Generic Un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434124" y="5495715"/>
            <a:ext cx="320040" cy="320040"/>
          </a:xfrm>
          <a:prstGeom prst="rect">
            <a:avLst/>
          </a:prstGeom>
        </p:spPr>
      </p:pic>
      <p:pic>
        <p:nvPicPr>
          <p:cNvPr id="121" name="Picture 120" descr="Telepho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434124" y="4802935"/>
            <a:ext cx="320040" cy="32004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2141129" y="4903140"/>
            <a:ext cx="1101684" cy="857419"/>
            <a:chOff x="4186596" y="4391046"/>
            <a:chExt cx="1101684" cy="857419"/>
          </a:xfrm>
        </p:grpSpPr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63" name="Picture 62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63"/>
          <p:cNvSpPr>
            <a:spLocks noChangeArrowheads="1"/>
          </p:cNvSpPr>
          <p:nvPr/>
        </p:nvSpPr>
        <p:spPr bwMode="auto">
          <a:xfrm>
            <a:off x="5316987" y="3030415"/>
            <a:ext cx="1661160" cy="8839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 E1/T1 Module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0"/>
          </p:nvPr>
        </p:nvSpPr>
        <p:spPr>
          <a:xfrm>
            <a:off x="822484" y="1308910"/>
            <a:ext cx="7837170" cy="1768399"/>
          </a:xfrm>
        </p:spPr>
        <p:txBody>
          <a:bodyPr/>
          <a:lstStyle/>
          <a:p>
            <a:pPr>
              <a:spcBef>
                <a:spcPct val="20000"/>
              </a:spcBef>
              <a:tabLst>
                <a:tab pos="120215" algn="l"/>
                <a:tab pos="254575" algn="l"/>
                <a:tab pos="401309" algn="l"/>
              </a:tabLst>
              <a:defRPr/>
            </a:pPr>
            <a:r>
              <a:rPr lang="en-US" sz="1800" kern="1200" dirty="0" smtClean="0"/>
              <a:t>Up to 16 E1 or T1 ports per module</a:t>
            </a:r>
          </a:p>
          <a:p>
            <a:pPr>
              <a:spcBef>
                <a:spcPct val="20000"/>
              </a:spcBef>
              <a:tabLst>
                <a:tab pos="120215" algn="l"/>
                <a:tab pos="254575" algn="l"/>
                <a:tab pos="401309" algn="l"/>
              </a:tabLst>
              <a:defRPr/>
            </a:pPr>
            <a:r>
              <a:rPr lang="en-US" sz="1800" kern="1200" dirty="0" smtClean="0"/>
              <a:t>TDM only – No Ethernet ports</a:t>
            </a:r>
          </a:p>
          <a:p>
            <a:pPr>
              <a:spcBef>
                <a:spcPct val="20000"/>
              </a:spcBef>
              <a:tabLst>
                <a:tab pos="120215" algn="l"/>
                <a:tab pos="254575" algn="l"/>
                <a:tab pos="401309" algn="l"/>
              </a:tabLst>
              <a:defRPr/>
            </a:pPr>
            <a:r>
              <a:rPr lang="en-US" sz="1800" kern="1200" dirty="0" smtClean="0"/>
              <a:t>Up to 160 E1/T1 links in a single MP-4100 chassis with DS0 cross connect</a:t>
            </a:r>
            <a:br>
              <a:rPr lang="en-US" sz="1800" kern="1200" dirty="0" smtClean="0"/>
            </a:br>
            <a:r>
              <a:rPr lang="en-US" sz="1800" kern="1200" dirty="0" smtClean="0"/>
              <a:t>(DXC-160!!!)</a:t>
            </a:r>
          </a:p>
          <a:p>
            <a:pPr>
              <a:spcBef>
                <a:spcPct val="20000"/>
              </a:spcBef>
              <a:tabLst>
                <a:tab pos="120215" algn="l"/>
                <a:tab pos="254575" algn="l"/>
                <a:tab pos="401309" algn="l"/>
              </a:tabLst>
              <a:defRPr/>
            </a:pPr>
            <a:r>
              <a:rPr lang="en-US" sz="1800" kern="1200" dirty="0" smtClean="0"/>
              <a:t>Lower price per port (compared to M8E1/T1)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9389" y="2218373"/>
            <a:ext cx="1655445" cy="300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eform 7"/>
          <p:cNvSpPr/>
          <p:nvPr/>
        </p:nvSpPr>
        <p:spPr>
          <a:xfrm rot="1018457">
            <a:off x="3540496" y="6284511"/>
            <a:ext cx="2044592" cy="470014"/>
          </a:xfrm>
          <a:custGeom>
            <a:avLst/>
            <a:gdLst>
              <a:gd name="connsiteX0" fmla="*/ 0 w 1833880"/>
              <a:gd name="connsiteY0" fmla="*/ 0 h 492760"/>
              <a:gd name="connsiteX1" fmla="*/ 1249680 w 1833880"/>
              <a:gd name="connsiteY1" fmla="*/ 309880 h 492760"/>
              <a:gd name="connsiteX2" fmla="*/ 665480 w 1833880"/>
              <a:gd name="connsiteY2" fmla="*/ 218440 h 492760"/>
              <a:gd name="connsiteX3" fmla="*/ 1833880 w 1833880"/>
              <a:gd name="connsiteY3" fmla="*/ 492760 h 4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880" h="492760">
                <a:moveTo>
                  <a:pt x="0" y="0"/>
                </a:moveTo>
                <a:lnTo>
                  <a:pt x="1249680" y="309880"/>
                </a:lnTo>
                <a:lnTo>
                  <a:pt x="665480" y="218440"/>
                </a:lnTo>
                <a:lnTo>
                  <a:pt x="1833880" y="49276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883863" y="3709184"/>
            <a:ext cx="1296317" cy="1645331"/>
          </a:xfrm>
          <a:prstGeom prst="roundRect">
            <a:avLst>
              <a:gd name="adj" fmla="val 16762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937661" y="5433941"/>
            <a:ext cx="11887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63"/>
          <p:cNvSpPr>
            <a:spLocks noChangeArrowheads="1"/>
          </p:cNvSpPr>
          <p:nvPr/>
        </p:nvSpPr>
        <p:spPr bwMode="auto">
          <a:xfrm>
            <a:off x="6219957" y="6485793"/>
            <a:ext cx="1661160" cy="10508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20847" y="7107467"/>
            <a:ext cx="82296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3"/>
          <p:cNvSpPr>
            <a:spLocks noChangeArrowheads="1"/>
          </p:cNvSpPr>
          <p:nvPr/>
        </p:nvSpPr>
        <p:spPr bwMode="auto">
          <a:xfrm>
            <a:off x="5316987" y="4043173"/>
            <a:ext cx="1661160" cy="1043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5" name="Elbow Connector 14"/>
          <p:cNvCxnSpPr/>
          <p:nvPr/>
        </p:nvCxnSpPr>
        <p:spPr bwMode="auto">
          <a:xfrm>
            <a:off x="2015407" y="4039997"/>
            <a:ext cx="1188720" cy="621792"/>
          </a:xfrm>
          <a:prstGeom prst="bentConnector3">
            <a:avLst>
              <a:gd name="adj1" fmla="val 5474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3197251" y="3731626"/>
            <a:ext cx="669541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POP</a:t>
            </a:r>
            <a:endParaRPr lang="en-US" sz="1300" dirty="0">
              <a:latin typeface="+mn-lt"/>
            </a:endParaRPr>
          </a:p>
        </p:txBody>
      </p:sp>
      <p:sp>
        <p:nvSpPr>
          <p:cNvPr id="17" name="AutoShape 63"/>
          <p:cNvSpPr>
            <a:spLocks noChangeArrowheads="1"/>
          </p:cNvSpPr>
          <p:nvPr/>
        </p:nvSpPr>
        <p:spPr bwMode="auto">
          <a:xfrm>
            <a:off x="5316987" y="5223921"/>
            <a:ext cx="1661160" cy="1136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5791067" y="5187018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CPE</a:t>
            </a:r>
            <a:endParaRPr lang="en-US" sz="1300" dirty="0">
              <a:latin typeface="+mn-lt"/>
            </a:endParaRPr>
          </a:p>
        </p:txBody>
      </p:sp>
      <p:cxnSp>
        <p:nvCxnSpPr>
          <p:cNvPr id="27" name="Elbow Connector 26"/>
          <p:cNvCxnSpPr/>
          <p:nvPr/>
        </p:nvCxnSpPr>
        <p:spPr bwMode="auto">
          <a:xfrm flipV="1">
            <a:off x="2015407" y="4763897"/>
            <a:ext cx="1188720" cy="621792"/>
          </a:xfrm>
          <a:prstGeom prst="bentConnector3">
            <a:avLst>
              <a:gd name="adj1" fmla="val 53945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7"/>
          <p:cNvSpPr>
            <a:spLocks/>
          </p:cNvSpPr>
          <p:nvPr/>
        </p:nvSpPr>
        <p:spPr bwMode="auto">
          <a:xfrm>
            <a:off x="1169393" y="3690918"/>
            <a:ext cx="1096732" cy="74859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34383" y="4911788"/>
            <a:ext cx="966752" cy="9667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111"/>
          <p:cNvSpPr>
            <a:spLocks noChangeArrowheads="1"/>
          </p:cNvSpPr>
          <p:nvPr/>
        </p:nvSpPr>
        <p:spPr bwMode="auto">
          <a:xfrm>
            <a:off x="1303898" y="5116430"/>
            <a:ext cx="827723" cy="554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786" tIns="50892" rIns="101786" bIns="50892" anchor="ctr" anchorCtr="0">
            <a:noAutofit/>
          </a:bodyPr>
          <a:lstStyle/>
          <a:p>
            <a:pPr algn="ctr"/>
            <a:r>
              <a:rPr lang="en-US" sz="1300" dirty="0">
                <a:latin typeface="+mn-lt"/>
              </a:rPr>
              <a:t>SDH/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SONET</a:t>
            </a:r>
          </a:p>
        </p:txBody>
      </p:sp>
      <p:sp>
        <p:nvSpPr>
          <p:cNvPr id="31" name="Text Box 77"/>
          <p:cNvSpPr txBox="1">
            <a:spLocks noChangeArrowheads="1"/>
          </p:cNvSpPr>
          <p:nvPr/>
        </p:nvSpPr>
        <p:spPr bwMode="auto">
          <a:xfrm>
            <a:off x="1310952" y="3910130"/>
            <a:ext cx="813615" cy="325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60" tIns="49496" rIns="100760" bIns="49496" anchor="ctr" anchorCtr="0">
            <a:noAutofit/>
          </a:bodyPr>
          <a:lstStyle/>
          <a:p>
            <a:pPr algn="ctr" eaLnBrk="0" hangingPunct="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300" dirty="0" smtClean="0">
                <a:latin typeface="+mn-lt"/>
              </a:rPr>
              <a:t>IP/</a:t>
            </a:r>
          </a:p>
          <a:p>
            <a:pPr algn="ctr" eaLnBrk="0" hangingPunct="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300" dirty="0" smtClean="0">
                <a:latin typeface="+mn-lt"/>
              </a:rPr>
              <a:t>MPLS</a:t>
            </a:r>
            <a:endParaRPr lang="en-US" sz="1300" dirty="0">
              <a:latin typeface="+mn-lt"/>
            </a:endParaRP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791067" y="4006270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CPE</a:t>
            </a:r>
            <a:endParaRPr lang="en-US" sz="1300" dirty="0">
              <a:latin typeface="+mn-lt"/>
            </a:endParaRPr>
          </a:p>
        </p:txBody>
      </p:sp>
      <p:cxnSp>
        <p:nvCxnSpPr>
          <p:cNvPr id="37" name="Straight Connector 68"/>
          <p:cNvCxnSpPr/>
          <p:nvPr/>
        </p:nvCxnSpPr>
        <p:spPr bwMode="auto">
          <a:xfrm flipV="1">
            <a:off x="6812721" y="6888233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68"/>
          <p:cNvCxnSpPr/>
          <p:nvPr/>
        </p:nvCxnSpPr>
        <p:spPr bwMode="auto">
          <a:xfrm>
            <a:off x="6812721" y="7128263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6314876" y="6769452"/>
            <a:ext cx="725110" cy="442935"/>
            <a:chOff x="5494839" y="7408713"/>
            <a:chExt cx="725110" cy="442935"/>
          </a:xfrm>
        </p:grpSpPr>
        <p:sp>
          <p:nvSpPr>
            <p:cNvPr id="40" name="Text Box 64"/>
            <p:cNvSpPr txBox="1">
              <a:spLocks noChangeArrowheads="1"/>
            </p:cNvSpPr>
            <p:nvPr/>
          </p:nvSpPr>
          <p:spPr bwMode="auto">
            <a:xfrm>
              <a:off x="5494839" y="7408713"/>
              <a:ext cx="725110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FCD-E1E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41" name="Picture 40" descr="RAD Smil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453" y="7607808"/>
              <a:ext cx="563881" cy="243840"/>
            </a:xfrm>
            <a:prstGeom prst="rect">
              <a:avLst/>
            </a:prstGeom>
          </p:spPr>
        </p:pic>
      </p:grp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6694037" y="6448890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CPE</a:t>
            </a:r>
            <a:endParaRPr lang="en-US" sz="1300" dirty="0">
              <a:latin typeface="+mn-lt"/>
            </a:endParaRPr>
          </a:p>
        </p:txBody>
      </p:sp>
      <p:pic>
        <p:nvPicPr>
          <p:cNvPr id="43" name="Picture 42" descr="Generic Un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0908" y="6680490"/>
            <a:ext cx="359665" cy="359665"/>
          </a:xfrm>
          <a:prstGeom prst="rect">
            <a:avLst/>
          </a:prstGeom>
        </p:spPr>
      </p:pic>
      <p:pic>
        <p:nvPicPr>
          <p:cNvPr id="44" name="Picture 43" descr="P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0908" y="7099256"/>
            <a:ext cx="359665" cy="359665"/>
          </a:xfrm>
          <a:prstGeom prst="rect">
            <a:avLst/>
          </a:prstGeom>
        </p:spPr>
      </p:pic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5791067" y="3001602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CPE</a:t>
            </a:r>
            <a:endParaRPr lang="en-US" sz="1300" dirty="0">
              <a:latin typeface="+mn-lt"/>
            </a:endParaRPr>
          </a:p>
        </p:txBody>
      </p:sp>
      <p:pic>
        <p:nvPicPr>
          <p:cNvPr id="49" name="Picture 48" descr="Radio L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189" y="5833344"/>
            <a:ext cx="359665" cy="359665"/>
          </a:xfrm>
          <a:prstGeom prst="rect">
            <a:avLst/>
          </a:prstGeom>
        </p:spPr>
      </p:pic>
      <p:pic>
        <p:nvPicPr>
          <p:cNvPr id="50" name="Picture 49" descr="Radio Lin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427985" y="6918444"/>
            <a:ext cx="359665" cy="35966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23387" y="6924587"/>
            <a:ext cx="563880" cy="22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E1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70739" y="5472528"/>
            <a:ext cx="33839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E1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02587" y="6185955"/>
            <a:ext cx="563880" cy="35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Radio Link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32127" y="4485933"/>
            <a:ext cx="563880" cy="22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4 x E1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65584" y="5625123"/>
            <a:ext cx="69696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6 x E1/T1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3785367" y="3562643"/>
            <a:ext cx="1920240" cy="1051560"/>
            <a:chOff x="3785367" y="3536267"/>
            <a:chExt cx="1920240" cy="1120140"/>
          </a:xfrm>
        </p:grpSpPr>
        <p:cxnSp>
          <p:nvCxnSpPr>
            <p:cNvPr id="57" name="Elbow Connector 56"/>
            <p:cNvCxnSpPr/>
            <p:nvPr/>
          </p:nvCxnSpPr>
          <p:spPr>
            <a:xfrm flipV="1">
              <a:off x="3785367" y="3650567"/>
              <a:ext cx="1920240" cy="1005840"/>
            </a:xfrm>
            <a:prstGeom prst="bentConnector3">
              <a:avLst>
                <a:gd name="adj1" fmla="val 35218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flipV="1">
              <a:off x="3785367" y="3611197"/>
              <a:ext cx="1920240" cy="1005840"/>
            </a:xfrm>
            <a:prstGeom prst="bentConnector3">
              <a:avLst>
                <a:gd name="adj1" fmla="val 33532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/>
            <p:nvPr/>
          </p:nvCxnSpPr>
          <p:spPr>
            <a:xfrm flipV="1">
              <a:off x="3785367" y="3575637"/>
              <a:ext cx="1920240" cy="1005840"/>
            </a:xfrm>
            <a:prstGeom prst="bentConnector3">
              <a:avLst>
                <a:gd name="adj1" fmla="val 31746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/>
            <p:nvPr/>
          </p:nvCxnSpPr>
          <p:spPr>
            <a:xfrm flipV="1">
              <a:off x="3785367" y="3536267"/>
              <a:ext cx="1920240" cy="1005840"/>
            </a:xfrm>
            <a:prstGeom prst="bentConnector3">
              <a:avLst>
                <a:gd name="adj1" fmla="val 29961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4532127" y="3379128"/>
            <a:ext cx="563880" cy="22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4 x E1</a:t>
            </a:r>
          </a:p>
        </p:txBody>
      </p:sp>
      <p:grpSp>
        <p:nvGrpSpPr>
          <p:cNvPr id="132" name="Group 131"/>
          <p:cNvGrpSpPr/>
          <p:nvPr/>
        </p:nvGrpSpPr>
        <p:grpSpPr>
          <a:xfrm flipV="1">
            <a:off x="3785367" y="4872013"/>
            <a:ext cx="1920240" cy="1051560"/>
            <a:chOff x="3785367" y="3536267"/>
            <a:chExt cx="1920240" cy="1120140"/>
          </a:xfrm>
        </p:grpSpPr>
        <p:cxnSp>
          <p:nvCxnSpPr>
            <p:cNvPr id="133" name="Elbow Connector 132"/>
            <p:cNvCxnSpPr/>
            <p:nvPr/>
          </p:nvCxnSpPr>
          <p:spPr>
            <a:xfrm flipV="1">
              <a:off x="3785367" y="3650567"/>
              <a:ext cx="1920240" cy="1005840"/>
            </a:xfrm>
            <a:prstGeom prst="bentConnector3">
              <a:avLst>
                <a:gd name="adj1" fmla="val 35218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 flipV="1">
              <a:off x="3785367" y="3611197"/>
              <a:ext cx="1920240" cy="1005840"/>
            </a:xfrm>
            <a:prstGeom prst="bentConnector3">
              <a:avLst>
                <a:gd name="adj1" fmla="val 33532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flipV="1">
              <a:off x="3785367" y="3575637"/>
              <a:ext cx="1920240" cy="1005840"/>
            </a:xfrm>
            <a:prstGeom prst="bentConnector3">
              <a:avLst>
                <a:gd name="adj1" fmla="val 31746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3785367" y="3536267"/>
              <a:ext cx="1920240" cy="1005840"/>
            </a:xfrm>
            <a:prstGeom prst="bentConnector3">
              <a:avLst>
                <a:gd name="adj1" fmla="val 29961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6248400" y="5817576"/>
            <a:ext cx="621030" cy="125730"/>
            <a:chOff x="7181850" y="5543550"/>
            <a:chExt cx="621030" cy="12573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7181850" y="5543550"/>
              <a:ext cx="62103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81850" y="5585460"/>
              <a:ext cx="62103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181850" y="5627370"/>
              <a:ext cx="62103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7181850" y="5669280"/>
              <a:ext cx="62103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142"/>
          <p:cNvSpPr txBox="1"/>
          <p:nvPr/>
        </p:nvSpPr>
        <p:spPr>
          <a:xfrm>
            <a:off x="6359154" y="5628933"/>
            <a:ext cx="49884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Voice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359154" y="5916969"/>
            <a:ext cx="49884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Data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3874770" y="4677624"/>
            <a:ext cx="2994660" cy="125730"/>
            <a:chOff x="7181850" y="5543550"/>
            <a:chExt cx="621030" cy="125730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7181850" y="5543550"/>
              <a:ext cx="62103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7181850" y="5585460"/>
              <a:ext cx="62103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7181850" y="5627370"/>
              <a:ext cx="62103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7181850" y="5669280"/>
              <a:ext cx="62103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5419005" y="5402405"/>
            <a:ext cx="1073636" cy="664015"/>
            <a:chOff x="6424845" y="4998077"/>
            <a:chExt cx="1073636" cy="664015"/>
          </a:xfrm>
        </p:grpSpPr>
        <p:sp>
          <p:nvSpPr>
            <p:cNvPr id="129" name="Text Box 28"/>
            <p:cNvSpPr txBox="1">
              <a:spLocks noChangeArrowheads="1"/>
            </p:cNvSpPr>
            <p:nvPr/>
          </p:nvSpPr>
          <p:spPr bwMode="auto">
            <a:xfrm flipH="1">
              <a:off x="6424845" y="4998077"/>
              <a:ext cx="1073636" cy="264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63" tIns="45682" rIns="91363" bIns="45682" anchor="ctr" anchorCtr="0">
              <a:noAutofit/>
            </a:bodyPr>
            <a:lstStyle/>
            <a:p>
              <a:pPr algn="ctr" defTabSz="913994"/>
              <a:r>
                <a:rPr lang="en-US" sz="1100" dirty="0" smtClean="0">
                  <a:latin typeface="+mn-lt"/>
                </a:rPr>
                <a:t>Megaplex-2100</a:t>
              </a:r>
              <a:endParaRPr lang="en-US" sz="1100" dirty="0">
                <a:latin typeface="+mn-lt"/>
              </a:endParaRPr>
            </a:p>
          </p:txBody>
        </p:sp>
        <p:pic>
          <p:nvPicPr>
            <p:cNvPr id="130" name="Picture 129" descr="RAD 2U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0370" y="5226227"/>
              <a:ext cx="862586" cy="435865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5524530" y="4412296"/>
            <a:ext cx="862586" cy="445126"/>
            <a:chOff x="5421515" y="4385920"/>
            <a:chExt cx="862586" cy="445126"/>
          </a:xfrm>
        </p:grpSpPr>
        <p:sp>
          <p:nvSpPr>
            <p:cNvPr id="34" name="Text Box 64"/>
            <p:cNvSpPr txBox="1">
              <a:spLocks noChangeArrowheads="1"/>
            </p:cNvSpPr>
            <p:nvPr/>
          </p:nvSpPr>
          <p:spPr bwMode="auto">
            <a:xfrm>
              <a:off x="5516630" y="4385920"/>
              <a:ext cx="67235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DXC-8R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45" name="Picture 144" descr="RAD 1U_Wid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21515" y="4581109"/>
              <a:ext cx="862586" cy="249937"/>
            </a:xfrm>
            <a:prstGeom prst="rect">
              <a:avLst/>
            </a:prstGeom>
          </p:spPr>
        </p:pic>
      </p:grpSp>
      <p:sp>
        <p:nvSpPr>
          <p:cNvPr id="152" name="TextBox 151"/>
          <p:cNvSpPr txBox="1"/>
          <p:nvPr/>
        </p:nvSpPr>
        <p:spPr>
          <a:xfrm>
            <a:off x="6359154" y="4482885"/>
            <a:ext cx="49884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0" dirty="0" smtClean="0">
                <a:latin typeface="+mn-lt"/>
              </a:rPr>
              <a:t>E1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5632296" y="3285046"/>
            <a:ext cx="774955" cy="504445"/>
            <a:chOff x="5632296" y="3251050"/>
            <a:chExt cx="774955" cy="504445"/>
          </a:xfrm>
        </p:grpSpPr>
        <p:pic>
          <p:nvPicPr>
            <p:cNvPr id="155" name="Picture 154" descr="PBX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47586" y="3251050"/>
              <a:ext cx="359665" cy="359665"/>
            </a:xfrm>
            <a:prstGeom prst="rect">
              <a:avLst/>
            </a:prstGeom>
          </p:spPr>
        </p:pic>
        <p:pic>
          <p:nvPicPr>
            <p:cNvPr id="154" name="Picture 153" descr="PBX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39941" y="3323440"/>
              <a:ext cx="359665" cy="359665"/>
            </a:xfrm>
            <a:prstGeom prst="rect">
              <a:avLst/>
            </a:prstGeom>
          </p:spPr>
        </p:pic>
        <p:pic>
          <p:nvPicPr>
            <p:cNvPr id="153" name="Picture 152" descr="PBX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32296" y="3395830"/>
              <a:ext cx="359665" cy="359665"/>
            </a:xfrm>
            <a:prstGeom prst="rect">
              <a:avLst/>
            </a:prstGeom>
          </p:spPr>
        </p:pic>
      </p:grpSp>
      <p:sp>
        <p:nvSpPr>
          <p:cNvPr id="158" name="Text Box 64"/>
          <p:cNvSpPr txBox="1">
            <a:spLocks noChangeArrowheads="1"/>
          </p:cNvSpPr>
          <p:nvPr/>
        </p:nvSpPr>
        <p:spPr bwMode="auto">
          <a:xfrm>
            <a:off x="5932065" y="3627436"/>
            <a:ext cx="672356" cy="2373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3069" tIns="41535" rIns="83069" bIns="41535" anchor="ctr" anchorCtr="0">
            <a:noAutofit/>
          </a:bodyPr>
          <a:lstStyle/>
          <a:p>
            <a:pPr algn="ctr" defTabSz="926260"/>
            <a:r>
              <a:rPr lang="en-US" sz="1100" dirty="0" smtClean="0">
                <a:latin typeface="+mn-lt"/>
                <a:cs typeface="Arial" charset="0"/>
              </a:rPr>
              <a:t>PBXs</a:t>
            </a:r>
            <a:endParaRPr lang="en-US" sz="1100" dirty="0">
              <a:latin typeface="+mn-lt"/>
              <a:cs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981179" y="4145839"/>
            <a:ext cx="1101684" cy="857419"/>
            <a:chOff x="4186596" y="4391046"/>
            <a:chExt cx="1101684" cy="857419"/>
          </a:xfrm>
        </p:grpSpPr>
        <p:sp>
          <p:nvSpPr>
            <p:cNvPr id="66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67" name="Picture 66" descr="RAD 3U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63"/>
          <p:cNvSpPr>
            <a:spLocks noChangeArrowheads="1"/>
          </p:cNvSpPr>
          <p:nvPr/>
        </p:nvSpPr>
        <p:spPr bwMode="auto">
          <a:xfrm>
            <a:off x="7144329" y="6455696"/>
            <a:ext cx="1391976" cy="886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72" name="AutoShape 2"/>
          <p:cNvSpPr>
            <a:spLocks noChangeArrowheads="1"/>
          </p:cNvSpPr>
          <p:nvPr/>
        </p:nvSpPr>
        <p:spPr bwMode="auto">
          <a:xfrm>
            <a:off x="2343444" y="4313438"/>
            <a:ext cx="2962165" cy="2119676"/>
          </a:xfrm>
          <a:prstGeom prst="roundRect">
            <a:avLst>
              <a:gd name="adj" fmla="val 1201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0" name="Elbow Connector 179"/>
          <p:cNvCxnSpPr/>
          <p:nvPr/>
        </p:nvCxnSpPr>
        <p:spPr>
          <a:xfrm>
            <a:off x="4861560" y="5827928"/>
            <a:ext cx="2926080" cy="1188720"/>
          </a:xfrm>
          <a:prstGeom prst="bentConnector3">
            <a:avLst>
              <a:gd name="adj1" fmla="val 348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3637" y="1209247"/>
            <a:ext cx="1400049" cy="24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702984" y="297640"/>
            <a:ext cx="8355672" cy="730705"/>
          </a:xfrm>
        </p:spPr>
        <p:txBody>
          <a:bodyPr/>
          <a:lstStyle/>
          <a:p>
            <a:r>
              <a:rPr lang="da-DK" dirty="0" smtClean="0"/>
              <a:t>Optimux-34 </a:t>
            </a:r>
            <a:r>
              <a:rPr lang="en-US" dirty="0" smtClean="0"/>
              <a:t>Fiber Multiplexer Modules</a:t>
            </a:r>
            <a:endParaRPr lang="en-US" dirty="0"/>
          </a:p>
        </p:txBody>
      </p:sp>
      <p:sp>
        <p:nvSpPr>
          <p:cNvPr id="78" name="Content Placeholder 77"/>
          <p:cNvSpPr>
            <a:spLocks noGrp="1"/>
          </p:cNvSpPr>
          <p:nvPr>
            <p:ph type="body" sz="quarter" idx="10"/>
          </p:nvPr>
        </p:nvSpPr>
        <p:spPr>
          <a:xfrm>
            <a:off x="822484" y="1361662"/>
            <a:ext cx="7837170" cy="3021402"/>
          </a:xfrm>
        </p:spPr>
        <p:txBody>
          <a:bodyPr/>
          <a:lstStyle/>
          <a:p>
            <a:r>
              <a:rPr lang="en-US" sz="1600" dirty="0" smtClean="0"/>
              <a:t>Multiplex 16 E1/T1 channels or Ethernet traffic over a fiber optic link. </a:t>
            </a:r>
            <a:br>
              <a:rPr lang="en-US" sz="1600" dirty="0" smtClean="0"/>
            </a:br>
            <a:r>
              <a:rPr lang="en-US" sz="1600" dirty="0" smtClean="0"/>
              <a:t>Total capacity is 34 Mbps</a:t>
            </a:r>
          </a:p>
          <a:p>
            <a:r>
              <a:rPr lang="en-US" sz="1600" dirty="0" smtClean="0"/>
              <a:t>Up to 10 cards in a Megaplex-4100 rack (10 remote OP-34 units)</a:t>
            </a:r>
          </a:p>
          <a:p>
            <a:r>
              <a:rPr lang="en-US" sz="1600" dirty="0" smtClean="0"/>
              <a:t>Various fiber interfaces: multimode, single-mode (up to 110 km), and single-mode over single fiber</a:t>
            </a:r>
          </a:p>
          <a:p>
            <a:r>
              <a:rPr lang="en-US" sz="1600" b="1" dirty="0" smtClean="0"/>
              <a:t>SFP-based interface or E3 Copper link (OP-34)</a:t>
            </a:r>
          </a:p>
          <a:p>
            <a:r>
              <a:rPr lang="en-US" sz="1600" dirty="0" smtClean="0"/>
              <a:t>Automatic SFP link backup with optional hot-swappable </a:t>
            </a:r>
            <a:br>
              <a:rPr lang="en-US" sz="1600" dirty="0" smtClean="0"/>
            </a:br>
            <a:r>
              <a:rPr lang="en-US" sz="1600" dirty="0" smtClean="0"/>
              <a:t>second optical link</a:t>
            </a: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387672" y="14398"/>
            <a:ext cx="7302818" cy="1133475"/>
          </a:xfrm>
          <a:prstGeom prst="rect">
            <a:avLst/>
          </a:prstGeom>
          <a:noFill/>
        </p:spPr>
        <p:txBody>
          <a:bodyPr lIns="101830" tIns="50916" rIns="101830" bIns="50916"/>
          <a:lstStyle/>
          <a:p>
            <a:pPr lvl="0" algn="l"/>
            <a:endParaRPr lang="en-US" sz="2700" b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9" name="AutoShape 63"/>
          <p:cNvSpPr>
            <a:spLocks noChangeArrowheads="1"/>
          </p:cNvSpPr>
          <p:nvPr/>
        </p:nvSpPr>
        <p:spPr bwMode="auto">
          <a:xfrm>
            <a:off x="6877629" y="5081942"/>
            <a:ext cx="1925376" cy="1233665"/>
          </a:xfrm>
          <a:prstGeom prst="roundRect">
            <a:avLst>
              <a:gd name="adj" fmla="val 15020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70" name="AutoShape 63"/>
          <p:cNvSpPr>
            <a:spLocks noChangeArrowheads="1"/>
          </p:cNvSpPr>
          <p:nvPr/>
        </p:nvSpPr>
        <p:spPr bwMode="auto">
          <a:xfrm>
            <a:off x="6729674" y="3613048"/>
            <a:ext cx="2221286" cy="1356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73" name="Elbow Connector 72"/>
          <p:cNvCxnSpPr/>
          <p:nvPr/>
        </p:nvCxnSpPr>
        <p:spPr bwMode="auto">
          <a:xfrm>
            <a:off x="1505468" y="5113818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3"/>
          <p:cNvSpPr>
            <a:spLocks/>
          </p:cNvSpPr>
          <p:nvPr/>
        </p:nvSpPr>
        <p:spPr bwMode="auto">
          <a:xfrm flipV="1">
            <a:off x="3093423" y="5195035"/>
            <a:ext cx="1182960" cy="448506"/>
          </a:xfrm>
          <a:custGeom>
            <a:avLst/>
            <a:gdLst>
              <a:gd name="T0" fmla="*/ 0 w 1044"/>
              <a:gd name="T1" fmla="*/ 2147483647 h 376"/>
              <a:gd name="T2" fmla="*/ 2147483647 w 1044"/>
              <a:gd name="T3" fmla="*/ 2147483647 h 376"/>
              <a:gd name="T4" fmla="*/ 2147483647 w 1044"/>
              <a:gd name="T5" fmla="*/ 0 h 376"/>
              <a:gd name="T6" fmla="*/ 2147483647 w 1044"/>
              <a:gd name="T7" fmla="*/ 0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1044"/>
              <a:gd name="T13" fmla="*/ 0 h 376"/>
              <a:gd name="T14" fmla="*/ 1044 w 1044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4" h="376">
                <a:moveTo>
                  <a:pt x="0" y="376"/>
                </a:moveTo>
                <a:lnTo>
                  <a:pt x="764" y="376"/>
                </a:lnTo>
                <a:lnTo>
                  <a:pt x="764" y="0"/>
                </a:lnTo>
                <a:lnTo>
                  <a:pt x="1044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2763387" y="4901767"/>
            <a:ext cx="405131" cy="611717"/>
            <a:chOff x="2789763" y="4594047"/>
            <a:chExt cx="405131" cy="611717"/>
          </a:xfrm>
        </p:grpSpPr>
        <p:sp>
          <p:nvSpPr>
            <p:cNvPr id="83" name="Line 15"/>
            <p:cNvSpPr>
              <a:spLocks noChangeShapeType="1"/>
            </p:cNvSpPr>
            <p:nvPr/>
          </p:nvSpPr>
          <p:spPr bwMode="auto">
            <a:xfrm>
              <a:off x="3123292" y="4594047"/>
              <a:ext cx="0" cy="611717"/>
            </a:xfrm>
            <a:prstGeom prst="line">
              <a:avLst/>
            </a:prstGeom>
            <a:ln w="28575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4" name="Line 16"/>
            <p:cNvSpPr>
              <a:spLocks noChangeShapeType="1"/>
            </p:cNvSpPr>
            <p:nvPr/>
          </p:nvSpPr>
          <p:spPr bwMode="auto">
            <a:xfrm flipH="1">
              <a:off x="2789763" y="4773962"/>
              <a:ext cx="331788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Line 17"/>
            <p:cNvSpPr>
              <a:spLocks noChangeShapeType="1"/>
            </p:cNvSpPr>
            <p:nvPr/>
          </p:nvSpPr>
          <p:spPr bwMode="auto">
            <a:xfrm flipH="1">
              <a:off x="3121551" y="4655217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6" name="Line 18"/>
            <p:cNvSpPr>
              <a:spLocks noChangeShapeType="1"/>
            </p:cNvSpPr>
            <p:nvPr/>
          </p:nvSpPr>
          <p:spPr bwMode="auto">
            <a:xfrm flipH="1">
              <a:off x="3048209" y="5025845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7" name="Line 19"/>
            <p:cNvSpPr>
              <a:spLocks noChangeShapeType="1"/>
            </p:cNvSpPr>
            <p:nvPr/>
          </p:nvSpPr>
          <p:spPr bwMode="auto">
            <a:xfrm flipH="1">
              <a:off x="3121551" y="5148188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88" name="Text Box 53"/>
          <p:cNvSpPr txBox="1">
            <a:spLocks noChangeArrowheads="1"/>
          </p:cNvSpPr>
          <p:nvPr/>
        </p:nvSpPr>
        <p:spPr bwMode="auto">
          <a:xfrm>
            <a:off x="3181489" y="4330662"/>
            <a:ext cx="1286074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Central Office</a:t>
            </a:r>
          </a:p>
        </p:txBody>
      </p:sp>
      <p:sp>
        <p:nvSpPr>
          <p:cNvPr id="89" name="Text Box 56"/>
          <p:cNvSpPr txBox="1">
            <a:spLocks noChangeArrowheads="1"/>
          </p:cNvSpPr>
          <p:nvPr/>
        </p:nvSpPr>
        <p:spPr bwMode="auto">
          <a:xfrm>
            <a:off x="6134075" y="4241547"/>
            <a:ext cx="424988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</a:t>
            </a:r>
            <a:r>
              <a:rPr lang="en-US" sz="1000" b="0" dirty="0" smtClean="0">
                <a:latin typeface="+mn-lt"/>
              </a:rPr>
              <a:t>FO</a:t>
            </a:r>
            <a:endParaRPr lang="en-US" sz="1000" b="0" dirty="0">
              <a:latin typeface="+mn-lt"/>
            </a:endParaRPr>
          </a:p>
        </p:txBody>
      </p:sp>
      <p:sp>
        <p:nvSpPr>
          <p:cNvPr id="90" name="Rectangle 74"/>
          <p:cNvSpPr>
            <a:spLocks noChangeArrowheads="1"/>
          </p:cNvSpPr>
          <p:nvPr/>
        </p:nvSpPr>
        <p:spPr bwMode="auto">
          <a:xfrm>
            <a:off x="2629957" y="5525622"/>
            <a:ext cx="450533" cy="255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err="1">
                <a:latin typeface="+mn-lt"/>
              </a:rPr>
              <a:t>GbE</a:t>
            </a:r>
            <a:endParaRPr lang="en-US" sz="1000" b="0" dirty="0">
              <a:latin typeface="+mn-lt"/>
            </a:endParaRPr>
          </a:p>
        </p:txBody>
      </p:sp>
      <p:sp>
        <p:nvSpPr>
          <p:cNvPr id="91" name="Rectangle 74"/>
          <p:cNvSpPr>
            <a:spLocks noChangeArrowheads="1"/>
          </p:cNvSpPr>
          <p:nvPr/>
        </p:nvSpPr>
        <p:spPr bwMode="auto">
          <a:xfrm>
            <a:off x="2416857" y="5873602"/>
            <a:ext cx="920273" cy="259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smtClean="0">
                <a:latin typeface="+mn-lt"/>
              </a:rPr>
              <a:t>STM-1/OC-3</a:t>
            </a:r>
          </a:p>
          <a:p>
            <a:pPr algn="ctr" eaLnBrk="0" hangingPunct="0"/>
            <a:r>
              <a:rPr lang="en-US" sz="1000" b="0" dirty="0" smtClean="0">
                <a:latin typeface="+mn-lt"/>
              </a:rPr>
              <a:t>STM-4/OC-12</a:t>
            </a:r>
            <a:endParaRPr lang="en-US" sz="1000" b="0" dirty="0">
              <a:latin typeface="+mn-lt"/>
            </a:endParaRPr>
          </a:p>
        </p:txBody>
      </p:sp>
      <p:sp>
        <p:nvSpPr>
          <p:cNvPr id="92" name="Text Box 56"/>
          <p:cNvSpPr txBox="1">
            <a:spLocks noChangeArrowheads="1"/>
          </p:cNvSpPr>
          <p:nvPr/>
        </p:nvSpPr>
        <p:spPr bwMode="auto">
          <a:xfrm>
            <a:off x="6134075" y="5526437"/>
            <a:ext cx="424988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</a:t>
            </a:r>
            <a:r>
              <a:rPr lang="en-US" sz="1000" b="0" dirty="0" smtClean="0">
                <a:latin typeface="+mn-lt"/>
              </a:rPr>
              <a:t>FO</a:t>
            </a:r>
            <a:endParaRPr lang="en-US" sz="1000" b="0" dirty="0">
              <a:latin typeface="+mn-lt"/>
            </a:endParaRPr>
          </a:p>
        </p:txBody>
      </p:sp>
      <p:sp>
        <p:nvSpPr>
          <p:cNvPr id="93" name="Text Box 56"/>
          <p:cNvSpPr txBox="1">
            <a:spLocks noChangeArrowheads="1"/>
          </p:cNvSpPr>
          <p:nvPr/>
        </p:nvSpPr>
        <p:spPr bwMode="auto">
          <a:xfrm>
            <a:off x="6134075" y="6815931"/>
            <a:ext cx="424988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</a:t>
            </a:r>
            <a:r>
              <a:rPr lang="en-US" sz="1000" b="0" dirty="0" smtClean="0">
                <a:latin typeface="+mn-lt"/>
              </a:rPr>
              <a:t>E3</a:t>
            </a:r>
            <a:endParaRPr lang="en-US" sz="1000" b="0" dirty="0">
              <a:latin typeface="+mn-lt"/>
            </a:endParaRPr>
          </a:p>
        </p:txBody>
      </p:sp>
      <p:sp>
        <p:nvSpPr>
          <p:cNvPr id="95" name="Freeform 60"/>
          <p:cNvSpPr>
            <a:spLocks/>
          </p:cNvSpPr>
          <p:nvPr/>
        </p:nvSpPr>
        <p:spPr bwMode="auto">
          <a:xfrm>
            <a:off x="4687107" y="4443310"/>
            <a:ext cx="2437416" cy="1205710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96" name="Straight Connector 95"/>
          <p:cNvCxnSpPr/>
          <p:nvPr/>
        </p:nvCxnSpPr>
        <p:spPr bwMode="auto">
          <a:xfrm>
            <a:off x="4679227" y="5737298"/>
            <a:ext cx="25603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68"/>
          <p:cNvCxnSpPr/>
          <p:nvPr/>
        </p:nvCxnSpPr>
        <p:spPr bwMode="auto">
          <a:xfrm flipV="1">
            <a:off x="7418330" y="4137680"/>
            <a:ext cx="822960" cy="22860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46"/>
          <p:cNvSpPr txBox="1">
            <a:spLocks noChangeArrowheads="1"/>
          </p:cNvSpPr>
          <p:nvPr/>
        </p:nvSpPr>
        <p:spPr bwMode="auto">
          <a:xfrm>
            <a:off x="7760367" y="3956012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sp>
        <p:nvSpPr>
          <p:cNvPr id="125" name="Text Box 46"/>
          <p:cNvSpPr txBox="1">
            <a:spLocks noChangeArrowheads="1"/>
          </p:cNvSpPr>
          <p:nvPr/>
        </p:nvSpPr>
        <p:spPr bwMode="auto">
          <a:xfrm>
            <a:off x="7764177" y="4474563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n x E1</a:t>
            </a:r>
            <a:endParaRPr lang="en-US" sz="1200" b="0" dirty="0">
              <a:latin typeface="+mn-lt"/>
            </a:endParaRPr>
          </a:p>
        </p:txBody>
      </p:sp>
      <p:sp>
        <p:nvSpPr>
          <p:cNvPr id="126" name="Text Box 45"/>
          <p:cNvSpPr txBox="1">
            <a:spLocks noChangeArrowheads="1"/>
          </p:cNvSpPr>
          <p:nvPr/>
        </p:nvSpPr>
        <p:spPr bwMode="auto">
          <a:xfrm>
            <a:off x="7483817" y="3635726"/>
            <a:ext cx="713000" cy="20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2459535" y="4711907"/>
            <a:ext cx="391160" cy="564034"/>
            <a:chOff x="2485911" y="4259407"/>
            <a:chExt cx="391160" cy="564034"/>
          </a:xfrm>
        </p:grpSpPr>
        <p:sp>
          <p:nvSpPr>
            <p:cNvPr id="129" name="Text Box 23"/>
            <p:cNvSpPr txBox="1">
              <a:spLocks noChangeArrowheads="1"/>
            </p:cNvSpPr>
            <p:nvPr/>
          </p:nvSpPr>
          <p:spPr bwMode="auto">
            <a:xfrm>
              <a:off x="2485911" y="4259407"/>
              <a:ext cx="391160" cy="25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084" tIns="40084" rIns="40084" bIns="40084" anchor="ctr" anchorCtr="0">
              <a:noAutofit/>
            </a:bodyPr>
            <a:lstStyle/>
            <a:p>
              <a:pPr algn="ctr" defTabSz="1134846"/>
              <a:r>
                <a:rPr lang="en-US" sz="1100" dirty="0">
                  <a:latin typeface="+mn-lt"/>
                </a:rPr>
                <a:t>NMS</a:t>
              </a:r>
            </a:p>
          </p:txBody>
        </p:sp>
        <p:pic>
          <p:nvPicPr>
            <p:cNvPr id="130" name="Picture 129" descr="NM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1659" y="4463776"/>
              <a:ext cx="359665" cy="359665"/>
            </a:xfrm>
            <a:prstGeom prst="rect">
              <a:avLst/>
            </a:prstGeom>
          </p:spPr>
        </p:pic>
      </p:grpSp>
      <p:cxnSp>
        <p:nvCxnSpPr>
          <p:cNvPr id="131" name="Elbow Connector 130"/>
          <p:cNvCxnSpPr/>
          <p:nvPr/>
        </p:nvCxnSpPr>
        <p:spPr bwMode="auto">
          <a:xfrm flipV="1">
            <a:off x="1505468" y="5837718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7"/>
          <p:cNvSpPr>
            <a:spLocks/>
          </p:cNvSpPr>
          <p:nvPr/>
        </p:nvSpPr>
        <p:spPr bwMode="auto">
          <a:xfrm>
            <a:off x="668246" y="4764739"/>
            <a:ext cx="1096732" cy="74859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33236" y="5985609"/>
            <a:ext cx="966752" cy="9667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Rectangle 111"/>
          <p:cNvSpPr>
            <a:spLocks noChangeArrowheads="1"/>
          </p:cNvSpPr>
          <p:nvPr/>
        </p:nvSpPr>
        <p:spPr bwMode="auto">
          <a:xfrm>
            <a:off x="802751" y="6190251"/>
            <a:ext cx="827723" cy="554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786" tIns="50892" rIns="101786" bIns="50892" anchor="ctr" anchorCtr="0">
            <a:noAutofit/>
          </a:bodyPr>
          <a:lstStyle/>
          <a:p>
            <a:pPr algn="ctr"/>
            <a:r>
              <a:rPr lang="en-US" sz="1300" dirty="0">
                <a:latin typeface="+mn-lt"/>
              </a:rPr>
              <a:t>SDH/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SONET</a:t>
            </a:r>
          </a:p>
        </p:txBody>
      </p:sp>
      <p:sp>
        <p:nvSpPr>
          <p:cNvPr id="135" name="Text Box 77"/>
          <p:cNvSpPr txBox="1">
            <a:spLocks noChangeArrowheads="1"/>
          </p:cNvSpPr>
          <p:nvPr/>
        </p:nvSpPr>
        <p:spPr bwMode="auto">
          <a:xfrm>
            <a:off x="809805" y="4983951"/>
            <a:ext cx="813615" cy="325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60" tIns="49496" rIns="100760" bIns="49496" anchor="ctr" anchorCtr="0">
            <a:noAutofit/>
          </a:bodyPr>
          <a:lstStyle/>
          <a:p>
            <a:pPr algn="ctr" eaLnBrk="0" hangingPunct="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300" dirty="0" smtClean="0">
                <a:latin typeface="+mn-lt"/>
              </a:rPr>
              <a:t>PSN</a:t>
            </a:r>
            <a:endParaRPr lang="en-US" sz="1300" dirty="0">
              <a:latin typeface="+mn-lt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084228" y="5149321"/>
            <a:ext cx="1101684" cy="857419"/>
            <a:chOff x="4186596" y="4391046"/>
            <a:chExt cx="1101684" cy="857419"/>
          </a:xfrm>
        </p:grpSpPr>
        <p:sp>
          <p:nvSpPr>
            <p:cNvPr id="137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38" name="Picture 137" descr="RAD 3U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cxnSp>
        <p:nvCxnSpPr>
          <p:cNvPr id="139" name="Straight Connector 68"/>
          <p:cNvCxnSpPr/>
          <p:nvPr/>
        </p:nvCxnSpPr>
        <p:spPr bwMode="auto">
          <a:xfrm flipV="1">
            <a:off x="7550410" y="5536199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 Box 46"/>
          <p:cNvSpPr txBox="1">
            <a:spLocks noChangeArrowheads="1"/>
          </p:cNvSpPr>
          <p:nvPr/>
        </p:nvSpPr>
        <p:spPr bwMode="auto">
          <a:xfrm>
            <a:off x="7892447" y="5354531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pic>
        <p:nvPicPr>
          <p:cNvPr id="141" name="Picture 140" descr="PB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5956" y="5340982"/>
            <a:ext cx="359665" cy="359665"/>
          </a:xfrm>
          <a:prstGeom prst="rect">
            <a:avLst/>
          </a:prstGeom>
        </p:spPr>
      </p:pic>
      <p:cxnSp>
        <p:nvCxnSpPr>
          <p:cNvPr id="142" name="Straight Connector 68"/>
          <p:cNvCxnSpPr/>
          <p:nvPr/>
        </p:nvCxnSpPr>
        <p:spPr bwMode="auto">
          <a:xfrm>
            <a:off x="7550410" y="5776229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6877305" y="5402298"/>
            <a:ext cx="953710" cy="442815"/>
            <a:chOff x="5380539" y="7329585"/>
            <a:chExt cx="953710" cy="442815"/>
          </a:xfrm>
        </p:grpSpPr>
        <p:sp>
          <p:nvSpPr>
            <p:cNvPr id="145" name="Text Box 64"/>
            <p:cNvSpPr txBox="1">
              <a:spLocks noChangeArrowheads="1"/>
            </p:cNvSpPr>
            <p:nvPr/>
          </p:nvSpPr>
          <p:spPr bwMode="auto">
            <a:xfrm>
              <a:off x="5380539" y="7329585"/>
              <a:ext cx="953710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Optimux-108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46" name="Picture 145" descr="RAD Smile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47" name="Text Box 46"/>
          <p:cNvSpPr txBox="1">
            <a:spLocks noChangeArrowheads="1"/>
          </p:cNvSpPr>
          <p:nvPr/>
        </p:nvSpPr>
        <p:spPr bwMode="auto">
          <a:xfrm>
            <a:off x="7892447" y="5776562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sp>
        <p:nvSpPr>
          <p:cNvPr id="148" name="Text Box 45"/>
          <p:cNvSpPr txBox="1">
            <a:spLocks noChangeArrowheads="1"/>
          </p:cNvSpPr>
          <p:nvPr/>
        </p:nvSpPr>
        <p:spPr bwMode="auto">
          <a:xfrm>
            <a:off x="7483817" y="5045040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sp>
        <p:nvSpPr>
          <p:cNvPr id="149" name="Text Box 42"/>
          <p:cNvSpPr txBox="1">
            <a:spLocks noChangeArrowheads="1"/>
          </p:cNvSpPr>
          <p:nvPr/>
        </p:nvSpPr>
        <p:spPr bwMode="auto">
          <a:xfrm>
            <a:off x="8269892" y="5134050"/>
            <a:ext cx="311793" cy="25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9" tIns="40089" rIns="40089" bIns="40089" anchor="ctr" anchorCtr="1">
            <a:spAutoFit/>
          </a:bodyPr>
          <a:lstStyle/>
          <a:p>
            <a:pPr algn="ctr" defTabSz="1134960"/>
            <a:r>
              <a:rPr lang="en-US" sz="1100" dirty="0">
                <a:latin typeface="+mn-lt"/>
              </a:rPr>
              <a:t>PBX</a:t>
            </a:r>
          </a:p>
        </p:txBody>
      </p:sp>
      <p:sp>
        <p:nvSpPr>
          <p:cNvPr id="159" name="Text Box 45"/>
          <p:cNvSpPr txBox="1">
            <a:spLocks noChangeArrowheads="1"/>
          </p:cNvSpPr>
          <p:nvPr/>
        </p:nvSpPr>
        <p:spPr bwMode="auto">
          <a:xfrm>
            <a:off x="7483817" y="6418793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8052854" y="3765376"/>
            <a:ext cx="481712" cy="559294"/>
            <a:chOff x="8108734" y="3642288"/>
            <a:chExt cx="481712" cy="559294"/>
          </a:xfrm>
        </p:grpSpPr>
        <p:sp>
          <p:nvSpPr>
            <p:cNvPr id="127" name="Text Box 42"/>
            <p:cNvSpPr txBox="1">
              <a:spLocks noChangeArrowheads="1"/>
            </p:cNvSpPr>
            <p:nvPr/>
          </p:nvSpPr>
          <p:spPr bwMode="auto">
            <a:xfrm>
              <a:off x="8108734" y="3642288"/>
              <a:ext cx="481712" cy="25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089" tIns="40089" rIns="40089" bIns="40089" anchor="ctr" anchorCtr="1">
              <a:spAutoFit/>
            </a:bodyPr>
            <a:lstStyle/>
            <a:p>
              <a:pPr algn="ctr" defTabSz="1134960"/>
              <a:r>
                <a:rPr lang="en-US" sz="1100" dirty="0" smtClean="0">
                  <a:latin typeface="+mn-lt"/>
                </a:rPr>
                <a:t>Router</a:t>
              </a:r>
              <a:endParaRPr lang="en-US" sz="1100" dirty="0">
                <a:latin typeface="+mn-lt"/>
              </a:endParaRPr>
            </a:p>
          </p:txBody>
        </p:sp>
        <p:pic>
          <p:nvPicPr>
            <p:cNvPr id="164" name="Picture 163" descr="Rout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9758" y="3841917"/>
              <a:ext cx="359665" cy="359665"/>
            </a:xfrm>
            <a:prstGeom prst="rect">
              <a:avLst/>
            </a:prstGeom>
          </p:spPr>
        </p:pic>
      </p:grpSp>
      <p:grpSp>
        <p:nvGrpSpPr>
          <p:cNvPr id="172" name="Group 171"/>
          <p:cNvGrpSpPr/>
          <p:nvPr/>
        </p:nvGrpSpPr>
        <p:grpSpPr>
          <a:xfrm>
            <a:off x="7418330" y="4417080"/>
            <a:ext cx="830580" cy="345440"/>
            <a:chOff x="7474210" y="4360667"/>
            <a:chExt cx="830580" cy="345440"/>
          </a:xfrm>
        </p:grpSpPr>
        <p:cxnSp>
          <p:nvCxnSpPr>
            <p:cNvPr id="100" name="Straight Connector 68"/>
            <p:cNvCxnSpPr/>
            <p:nvPr/>
          </p:nvCxnSpPr>
          <p:spPr bwMode="auto">
            <a:xfrm>
              <a:off x="7474210" y="4360667"/>
              <a:ext cx="822960" cy="228600"/>
            </a:xfrm>
            <a:prstGeom prst="bentConnector3">
              <a:avLst>
                <a:gd name="adj1" fmla="val 37947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68"/>
            <p:cNvCxnSpPr/>
            <p:nvPr/>
          </p:nvCxnSpPr>
          <p:spPr bwMode="auto">
            <a:xfrm>
              <a:off x="7474210" y="4399614"/>
              <a:ext cx="822960" cy="228600"/>
            </a:xfrm>
            <a:prstGeom prst="bentConnector3">
              <a:avLst>
                <a:gd name="adj1" fmla="val 33780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68"/>
            <p:cNvCxnSpPr/>
            <p:nvPr/>
          </p:nvCxnSpPr>
          <p:spPr bwMode="auto">
            <a:xfrm>
              <a:off x="7478020" y="4438561"/>
              <a:ext cx="822960" cy="228600"/>
            </a:xfrm>
            <a:prstGeom prst="bentConnector3">
              <a:avLst>
                <a:gd name="adj1" fmla="val 28919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68"/>
            <p:cNvCxnSpPr/>
            <p:nvPr/>
          </p:nvCxnSpPr>
          <p:spPr bwMode="auto">
            <a:xfrm>
              <a:off x="7481830" y="4477507"/>
              <a:ext cx="822960" cy="228600"/>
            </a:xfrm>
            <a:prstGeom prst="bentConnector3">
              <a:avLst>
                <a:gd name="adj1" fmla="val 23827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6745225" y="4023809"/>
            <a:ext cx="953710" cy="530735"/>
            <a:chOff x="5380539" y="7241665"/>
            <a:chExt cx="953710" cy="530735"/>
          </a:xfrm>
        </p:grpSpPr>
        <p:sp>
          <p:nvSpPr>
            <p:cNvPr id="123" name="Text Box 64"/>
            <p:cNvSpPr txBox="1">
              <a:spLocks noChangeArrowheads="1"/>
            </p:cNvSpPr>
            <p:nvPr/>
          </p:nvSpPr>
          <p:spPr bwMode="auto">
            <a:xfrm>
              <a:off x="5380539" y="7241665"/>
              <a:ext cx="953710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Optimux-34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24" name="Picture 123" descr="RAD Smile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62" name="Text Box 64"/>
          <p:cNvSpPr txBox="1">
            <a:spLocks noChangeArrowheads="1"/>
          </p:cNvSpPr>
          <p:nvPr/>
        </p:nvSpPr>
        <p:spPr bwMode="auto">
          <a:xfrm>
            <a:off x="8027471" y="4302883"/>
            <a:ext cx="725110" cy="2373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3069" tIns="41535" rIns="83069" bIns="41535" anchor="ctr" anchorCtr="0">
            <a:noAutofit/>
          </a:bodyPr>
          <a:lstStyle/>
          <a:p>
            <a:pPr algn="ctr" defTabSz="926260"/>
            <a:r>
              <a:rPr lang="en-US" sz="1100" dirty="0" smtClean="0">
                <a:latin typeface="+mn-lt"/>
                <a:cs typeface="Arial" charset="0"/>
              </a:rPr>
              <a:t>FCD-E1E</a:t>
            </a:r>
            <a:endParaRPr lang="en-US" sz="1100" dirty="0">
              <a:latin typeface="+mn-lt"/>
              <a:cs typeface="Arial" charset="0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8184934" y="5760003"/>
            <a:ext cx="481712" cy="533209"/>
            <a:chOff x="8108734" y="3841917"/>
            <a:chExt cx="481712" cy="533209"/>
          </a:xfrm>
        </p:grpSpPr>
        <p:sp>
          <p:nvSpPr>
            <p:cNvPr id="174" name="Text Box 42"/>
            <p:cNvSpPr txBox="1">
              <a:spLocks noChangeArrowheads="1"/>
            </p:cNvSpPr>
            <p:nvPr/>
          </p:nvSpPr>
          <p:spPr bwMode="auto">
            <a:xfrm>
              <a:off x="8108734" y="4124888"/>
              <a:ext cx="481712" cy="25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089" tIns="40089" rIns="40089" bIns="40089" anchor="ctr" anchorCtr="1">
              <a:spAutoFit/>
            </a:bodyPr>
            <a:lstStyle/>
            <a:p>
              <a:pPr algn="ctr" defTabSz="1134960"/>
              <a:r>
                <a:rPr lang="en-US" sz="1100" dirty="0" smtClean="0">
                  <a:latin typeface="+mn-lt"/>
                </a:rPr>
                <a:t>Router</a:t>
              </a:r>
              <a:endParaRPr lang="en-US" sz="1100" dirty="0">
                <a:latin typeface="+mn-lt"/>
              </a:endParaRPr>
            </a:p>
          </p:txBody>
        </p:sp>
        <p:pic>
          <p:nvPicPr>
            <p:cNvPr id="175" name="Picture 174" descr="Rout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9758" y="3841917"/>
              <a:ext cx="359665" cy="359665"/>
            </a:xfrm>
            <a:prstGeom prst="rect">
              <a:avLst/>
            </a:prstGeom>
          </p:spPr>
        </p:pic>
      </p:grpSp>
      <p:grpSp>
        <p:nvGrpSpPr>
          <p:cNvPr id="176" name="Group 175"/>
          <p:cNvGrpSpPr/>
          <p:nvPr/>
        </p:nvGrpSpPr>
        <p:grpSpPr>
          <a:xfrm>
            <a:off x="7570251" y="6640656"/>
            <a:ext cx="481712" cy="559294"/>
            <a:chOff x="8108734" y="3642288"/>
            <a:chExt cx="481712" cy="559294"/>
          </a:xfrm>
        </p:grpSpPr>
        <p:sp>
          <p:nvSpPr>
            <p:cNvPr id="177" name="Text Box 42"/>
            <p:cNvSpPr txBox="1">
              <a:spLocks noChangeArrowheads="1"/>
            </p:cNvSpPr>
            <p:nvPr/>
          </p:nvSpPr>
          <p:spPr bwMode="auto">
            <a:xfrm>
              <a:off x="8108734" y="3642288"/>
              <a:ext cx="481712" cy="25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089" tIns="40089" rIns="40089" bIns="40089" anchor="ctr" anchorCtr="1">
              <a:spAutoFit/>
            </a:bodyPr>
            <a:lstStyle/>
            <a:p>
              <a:pPr algn="ctr" defTabSz="1134960"/>
              <a:r>
                <a:rPr lang="en-US" sz="1100" dirty="0" smtClean="0">
                  <a:latin typeface="+mn-lt"/>
                </a:rPr>
                <a:t>Router</a:t>
              </a:r>
              <a:endParaRPr lang="en-US" sz="1100" dirty="0">
                <a:latin typeface="+mn-lt"/>
              </a:endParaRPr>
            </a:p>
          </p:txBody>
        </p:sp>
        <p:pic>
          <p:nvPicPr>
            <p:cNvPr id="178" name="Picture 177" descr="Rout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9758" y="3841917"/>
              <a:ext cx="359665" cy="359665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7967115" y="4494358"/>
            <a:ext cx="704851" cy="407670"/>
            <a:chOff x="7954415" y="4397305"/>
            <a:chExt cx="704851" cy="407670"/>
          </a:xfrm>
        </p:grpSpPr>
        <p:pic>
          <p:nvPicPr>
            <p:cNvPr id="163" name="Picture 162" descr="RAD Smile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5385" y="4397305"/>
              <a:ext cx="563881" cy="243840"/>
            </a:xfrm>
            <a:prstGeom prst="rect">
              <a:avLst/>
            </a:prstGeom>
          </p:spPr>
        </p:pic>
        <p:pic>
          <p:nvPicPr>
            <p:cNvPr id="182" name="Picture 181" descr="RAD Smile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4900" y="4479220"/>
              <a:ext cx="563881" cy="243840"/>
            </a:xfrm>
            <a:prstGeom prst="rect">
              <a:avLst/>
            </a:prstGeom>
          </p:spPr>
        </p:pic>
        <p:pic>
          <p:nvPicPr>
            <p:cNvPr id="183" name="Picture 182" descr="RAD Smile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4415" y="4561135"/>
              <a:ext cx="563881" cy="24384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5400000">
            <a:off x="3579095" y="5963271"/>
            <a:ext cx="6019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8"/>
          <p:cNvGrpSpPr/>
          <p:nvPr/>
        </p:nvGrpSpPr>
        <p:grpSpPr>
          <a:xfrm>
            <a:off x="1280997" y="3893171"/>
            <a:ext cx="3933581" cy="3068320"/>
            <a:chOff x="1315720" y="3302000"/>
            <a:chExt cx="3933581" cy="306832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 l="4445" t="7030" r="64615" b="5323"/>
            <a:stretch>
              <a:fillRect/>
            </a:stretch>
          </p:blipFill>
          <p:spPr bwMode="auto">
            <a:xfrm>
              <a:off x="1315720" y="3302000"/>
              <a:ext cx="2026920" cy="3068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" name="Rectangle 37"/>
            <p:cNvSpPr/>
            <p:nvPr/>
          </p:nvSpPr>
          <p:spPr bwMode="auto">
            <a:xfrm>
              <a:off x="3687011" y="5083489"/>
              <a:ext cx="190500" cy="571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2583"/>
              <a:endParaRPr lang="en-US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93981" y="3523078"/>
              <a:ext cx="655320" cy="704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158490" y="3950970"/>
              <a:ext cx="655320" cy="704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58490" y="5307330"/>
              <a:ext cx="655320" cy="704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3950537" y="5464161"/>
            <a:ext cx="20116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50537" y="5544171"/>
            <a:ext cx="20116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099490" y="4920731"/>
            <a:ext cx="1101684" cy="857419"/>
            <a:chOff x="4186596" y="4391046"/>
            <a:chExt cx="1101684" cy="857419"/>
          </a:xfrm>
        </p:grpSpPr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44" name="Picture 43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 (Alarm and Diagnostics)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22484" y="1517785"/>
            <a:ext cx="7837170" cy="1892680"/>
          </a:xfrm>
        </p:spPr>
        <p:txBody>
          <a:bodyPr/>
          <a:lstStyle/>
          <a:p>
            <a:r>
              <a:rPr lang="en-US" sz="2000" dirty="0" smtClean="0"/>
              <a:t>MP-2100 ACM module support</a:t>
            </a:r>
          </a:p>
          <a:p>
            <a:r>
              <a:rPr lang="en-US" sz="2000" dirty="0" smtClean="0"/>
              <a:t>Eight inbound relays indicating external events to the user via the management system </a:t>
            </a:r>
          </a:p>
          <a:p>
            <a:r>
              <a:rPr lang="en-US" sz="2000" dirty="0" smtClean="0"/>
              <a:t>Four outbound relays triggered by any user-selected </a:t>
            </a:r>
            <a:r>
              <a:rPr lang="en-US" sz="2000" dirty="0" err="1" smtClean="0"/>
              <a:t>Megaplex</a:t>
            </a:r>
            <a:r>
              <a:rPr lang="en-US" sz="2000" dirty="0" smtClean="0"/>
              <a:t> alarm to outside indicators such as buzzers</a:t>
            </a:r>
            <a:endParaRPr lang="en-US" sz="20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703311" y="1428538"/>
            <a:ext cx="1133317" cy="295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4957213" y="5674660"/>
            <a:ext cx="190500" cy="5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2583"/>
            <a:endParaRPr lang="en-US" b="1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grpSp>
        <p:nvGrpSpPr>
          <p:cNvPr id="15" name="Group 17"/>
          <p:cNvGrpSpPr/>
          <p:nvPr/>
        </p:nvGrpSpPr>
        <p:grpSpPr>
          <a:xfrm>
            <a:off x="6070167" y="3893171"/>
            <a:ext cx="2485390" cy="3119120"/>
            <a:chOff x="6104890" y="3302000"/>
            <a:chExt cx="2485390" cy="311912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 l="63921" t="7031" r="5449" b="3873"/>
            <a:stretch>
              <a:fillRect/>
            </a:stretch>
          </p:blipFill>
          <p:spPr bwMode="auto">
            <a:xfrm>
              <a:off x="6583680" y="3302000"/>
              <a:ext cx="2006600" cy="3119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6104890" y="3950970"/>
              <a:ext cx="655320" cy="704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04890" y="5281930"/>
              <a:ext cx="655320" cy="704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91953" y="4777091"/>
            <a:ext cx="631903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Inbound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5193" y="4777091"/>
            <a:ext cx="631903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Inbound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6082" y="5932791"/>
            <a:ext cx="729687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solidFill>
                  <a:srgbClr val="00B050"/>
                </a:solidFill>
                <a:latin typeface="+mn-lt"/>
              </a:rPr>
              <a:t>Outbound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63122" y="5932791"/>
            <a:ext cx="729687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solidFill>
                  <a:srgbClr val="00B050"/>
                </a:solidFill>
                <a:latin typeface="+mn-lt"/>
              </a:rPr>
              <a:t>Outbound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4375" y="5266041"/>
            <a:ext cx="351378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latin typeface="+mn-lt"/>
              </a:rPr>
              <a:t>ML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26015" y="5525121"/>
            <a:ext cx="308098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latin typeface="+mn-lt"/>
              </a:rPr>
              <a:t>CL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02877" y="5266041"/>
            <a:ext cx="351378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latin typeface="+mn-lt"/>
              </a:rPr>
              <a:t>ML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4517" y="5525121"/>
            <a:ext cx="308098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latin typeface="+mn-lt"/>
              </a:rPr>
              <a:t>CL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57985" y="5387961"/>
            <a:ext cx="436338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latin typeface="+mn-lt"/>
              </a:rPr>
              <a:t>ACM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5886" y="6466953"/>
            <a:ext cx="468398" cy="237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NMS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653714" y="4920731"/>
            <a:ext cx="1101684" cy="857419"/>
            <a:chOff x="4186596" y="4391046"/>
            <a:chExt cx="1101684" cy="857419"/>
          </a:xfrm>
        </p:grpSpPr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49" name="Picture 48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6251705" y="5387961"/>
            <a:ext cx="436338" cy="22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dirty="0" smtClean="0">
                <a:latin typeface="+mn-lt"/>
              </a:rPr>
              <a:t>ACM</a:t>
            </a:r>
          </a:p>
        </p:txBody>
      </p:sp>
      <p:pic>
        <p:nvPicPr>
          <p:cNvPr id="50" name="Picture 49" descr="NM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0253" y="6131032"/>
            <a:ext cx="359665" cy="35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utoShape 1357"/>
          <p:cNvSpPr>
            <a:spLocks noChangeAspect="1" noChangeArrowheads="1"/>
          </p:cNvSpPr>
          <p:nvPr/>
        </p:nvSpPr>
        <p:spPr bwMode="auto">
          <a:xfrm>
            <a:off x="8139568" y="1765878"/>
            <a:ext cx="1615439" cy="1356572"/>
          </a:xfrm>
          <a:prstGeom prst="roundRect">
            <a:avLst>
              <a:gd name="adj" fmla="val 1329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0482" name="AutoShape 1487"/>
          <p:cNvSpPr>
            <a:spLocks noChangeArrowheads="1"/>
          </p:cNvSpPr>
          <p:nvPr/>
        </p:nvSpPr>
        <p:spPr bwMode="auto">
          <a:xfrm>
            <a:off x="8232010" y="3326891"/>
            <a:ext cx="1360328" cy="8059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0521" name="AutoShape 1382"/>
          <p:cNvSpPr>
            <a:spLocks noChangeAspect="1" noChangeArrowheads="1"/>
          </p:cNvSpPr>
          <p:nvPr/>
        </p:nvSpPr>
        <p:spPr bwMode="auto">
          <a:xfrm>
            <a:off x="5729363" y="2609850"/>
            <a:ext cx="141732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6945243" y="2299181"/>
            <a:ext cx="1725703" cy="1725703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>
              <a:latin typeface="+mn-lt"/>
            </a:endParaRPr>
          </a:p>
        </p:txBody>
      </p:sp>
      <p:sp>
        <p:nvSpPr>
          <p:cNvPr id="20498" name="AutoShape 1334"/>
          <p:cNvSpPr>
            <a:spLocks noChangeAspect="1" noChangeArrowheads="1"/>
          </p:cNvSpPr>
          <p:nvPr/>
        </p:nvSpPr>
        <p:spPr bwMode="auto">
          <a:xfrm>
            <a:off x="6697591" y="4500248"/>
            <a:ext cx="1605281" cy="1403350"/>
          </a:xfrm>
          <a:prstGeom prst="roundRect">
            <a:avLst>
              <a:gd name="adj" fmla="val 13301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286" name="Shape 285"/>
          <p:cNvCxnSpPr/>
          <p:nvPr/>
        </p:nvCxnSpPr>
        <p:spPr>
          <a:xfrm>
            <a:off x="6081031" y="5256061"/>
            <a:ext cx="1737360" cy="27432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hape 286"/>
          <p:cNvCxnSpPr/>
          <p:nvPr/>
        </p:nvCxnSpPr>
        <p:spPr>
          <a:xfrm flipV="1">
            <a:off x="6081031" y="4920781"/>
            <a:ext cx="1737360" cy="27432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AutoShape 1357"/>
          <p:cNvSpPr>
            <a:spLocks noChangeAspect="1" noChangeArrowheads="1"/>
          </p:cNvSpPr>
          <p:nvPr/>
        </p:nvSpPr>
        <p:spPr bwMode="auto">
          <a:xfrm>
            <a:off x="8551793" y="5576894"/>
            <a:ext cx="1214148" cy="1356572"/>
          </a:xfrm>
          <a:prstGeom prst="roundRect">
            <a:avLst>
              <a:gd name="adj" fmla="val 1329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231" name="Straight Connector 230"/>
          <p:cNvCxnSpPr/>
          <p:nvPr/>
        </p:nvCxnSpPr>
        <p:spPr>
          <a:xfrm rot="5400000">
            <a:off x="8955652" y="6250940"/>
            <a:ext cx="4318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Elbow Connector 232"/>
          <p:cNvCxnSpPr/>
          <p:nvPr/>
        </p:nvCxnSpPr>
        <p:spPr>
          <a:xfrm rot="5400000">
            <a:off x="8775312" y="6187440"/>
            <a:ext cx="335280" cy="22352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6200000" flipH="1">
            <a:off x="9247752" y="6187440"/>
            <a:ext cx="335280" cy="22352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6" name="AutoShape 1308"/>
          <p:cNvSpPr>
            <a:spLocks noChangeAspect="1" noChangeArrowheads="1"/>
          </p:cNvSpPr>
          <p:nvPr/>
        </p:nvSpPr>
        <p:spPr bwMode="auto">
          <a:xfrm>
            <a:off x="723378" y="5959240"/>
            <a:ext cx="1996953" cy="129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203" name="Group 202"/>
          <p:cNvGrpSpPr/>
          <p:nvPr/>
        </p:nvGrpSpPr>
        <p:grpSpPr>
          <a:xfrm>
            <a:off x="1065015" y="6511526"/>
            <a:ext cx="81280" cy="365760"/>
            <a:chOff x="1128903" y="6389606"/>
            <a:chExt cx="81280" cy="365760"/>
          </a:xfrm>
        </p:grpSpPr>
        <p:sp>
          <p:nvSpPr>
            <p:cNvPr id="197" name="Line 1316"/>
            <p:cNvSpPr>
              <a:spLocks noChangeAspect="1" noChangeShapeType="1"/>
            </p:cNvSpPr>
            <p:nvPr/>
          </p:nvSpPr>
          <p:spPr bwMode="auto">
            <a:xfrm>
              <a:off x="1128903" y="6389606"/>
              <a:ext cx="0" cy="36576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26" tIns="50914" rIns="101826" bIns="50914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en-US" sz="1000" dirty="0"/>
            </a:p>
          </p:txBody>
        </p:sp>
        <p:sp>
          <p:nvSpPr>
            <p:cNvPr id="201" name="Line 1316"/>
            <p:cNvSpPr>
              <a:spLocks noChangeAspect="1" noChangeShapeType="1"/>
            </p:cNvSpPr>
            <p:nvPr/>
          </p:nvSpPr>
          <p:spPr bwMode="auto">
            <a:xfrm>
              <a:off x="1169543" y="6389606"/>
              <a:ext cx="0" cy="36576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26" tIns="50914" rIns="101826" bIns="50914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en-US" sz="1000" dirty="0"/>
            </a:p>
          </p:txBody>
        </p:sp>
        <p:sp>
          <p:nvSpPr>
            <p:cNvPr id="202" name="Line 1316"/>
            <p:cNvSpPr>
              <a:spLocks noChangeAspect="1" noChangeShapeType="1"/>
            </p:cNvSpPr>
            <p:nvPr/>
          </p:nvSpPr>
          <p:spPr bwMode="auto">
            <a:xfrm>
              <a:off x="1210183" y="6389606"/>
              <a:ext cx="0" cy="36576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26" tIns="50914" rIns="101826" bIns="50914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en-US" sz="1000" dirty="0"/>
            </a:p>
          </p:txBody>
        </p:sp>
      </p:grpSp>
      <p:sp>
        <p:nvSpPr>
          <p:cNvPr id="20488" name="AutoShape 1296"/>
          <p:cNvSpPr>
            <a:spLocks noChangeAspect="1" noChangeArrowheads="1"/>
          </p:cNvSpPr>
          <p:nvPr/>
        </p:nvSpPr>
        <p:spPr bwMode="auto">
          <a:xfrm>
            <a:off x="3017281" y="3789680"/>
            <a:ext cx="1725706" cy="1385682"/>
          </a:xfrm>
          <a:prstGeom prst="roundRect">
            <a:avLst>
              <a:gd name="adj" fmla="val 969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188" name="Shape 187"/>
          <p:cNvCxnSpPr/>
          <p:nvPr/>
        </p:nvCxnSpPr>
        <p:spPr>
          <a:xfrm rot="10800000">
            <a:off x="3405913" y="4462057"/>
            <a:ext cx="640080" cy="27432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itle 1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Substation Multiservice Connectivity</a:t>
            </a:r>
            <a:endParaRPr lang="en-US" dirty="0"/>
          </a:p>
        </p:txBody>
      </p:sp>
      <p:sp>
        <p:nvSpPr>
          <p:cNvPr id="20487" name="Content Placeholder 148"/>
          <p:cNvSpPr>
            <a:spLocks noGrp="1"/>
          </p:cNvSpPr>
          <p:nvPr>
            <p:ph type="body" sz="quarter" idx="10"/>
          </p:nvPr>
        </p:nvSpPr>
        <p:spPr>
          <a:xfrm>
            <a:off x="822484" y="1380744"/>
            <a:ext cx="5243036" cy="1941901"/>
          </a:xfrm>
          <a:prstGeom prst="rect">
            <a:avLst/>
          </a:prstGeom>
        </p:spPr>
        <p:txBody>
          <a:bodyPr/>
          <a:lstStyle/>
          <a:p>
            <a:pPr marL="357098" indent="-357098" defTabSz="1120798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Multiple service connectivity over any infrastructure</a:t>
            </a:r>
          </a:p>
          <a:p>
            <a:pPr marL="357098" indent="-357098" defTabSz="1120798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Lower </a:t>
            </a:r>
            <a:r>
              <a:rPr lang="en-US" sz="1400" dirty="0" err="1" smtClean="0">
                <a:solidFill>
                  <a:schemeClr val="tx1"/>
                </a:solidFill>
              </a:rPr>
              <a:t>CapEx</a:t>
            </a:r>
            <a:r>
              <a:rPr lang="en-US" sz="1400" dirty="0" smtClean="0">
                <a:solidFill>
                  <a:schemeClr val="tx1"/>
                </a:solidFill>
              </a:rPr>
              <a:t> by using a single-box solution and l</a:t>
            </a:r>
            <a:r>
              <a:rPr lang="en-US" sz="1400" kern="1200" dirty="0" smtClean="0">
                <a:solidFill>
                  <a:schemeClr val="tx1"/>
                </a:solidFill>
                <a:cs typeface="Times New Roman" pitchFamily="18" charset="0"/>
              </a:rPr>
              <a:t>ower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OpEx</a:t>
            </a:r>
            <a:r>
              <a:rPr lang="en-US" sz="1400" dirty="0" smtClean="0">
                <a:solidFill>
                  <a:schemeClr val="tx1"/>
                </a:solidFill>
              </a:rPr>
              <a:t> by converging services and optimizing bandwidth utilization</a:t>
            </a:r>
          </a:p>
          <a:p>
            <a:pPr marL="357098" indent="-357098" defTabSz="1120798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Migration of non-critical and mission-critical services to PSN, saving forklift costs and ensuring a future-proof solution</a:t>
            </a:r>
          </a:p>
          <a:p>
            <a:pPr marL="357098" indent="-357098" defTabSz="1120798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Continued support for legacy services and obsolete vendor replacement</a:t>
            </a:r>
          </a:p>
        </p:txBody>
      </p:sp>
      <p:sp>
        <p:nvSpPr>
          <p:cNvPr id="20491" name="Rectangle 1299"/>
          <p:cNvSpPr>
            <a:spLocks noChangeAspect="1" noChangeArrowheads="1"/>
          </p:cNvSpPr>
          <p:nvPr/>
        </p:nvSpPr>
        <p:spPr bwMode="auto">
          <a:xfrm>
            <a:off x="3253950" y="3789680"/>
            <a:ext cx="1255674" cy="3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1300" dirty="0">
                <a:latin typeface="+mn-lt"/>
              </a:rPr>
              <a:t>Control </a:t>
            </a:r>
            <a:r>
              <a:rPr lang="en-US" sz="1300" dirty="0" smtClean="0">
                <a:latin typeface="+mn-lt"/>
              </a:rPr>
              <a:t>Center</a:t>
            </a:r>
            <a:endParaRPr lang="en-US" sz="1300" dirty="0">
              <a:latin typeface="+mn-lt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4059023" y="4486121"/>
            <a:ext cx="1725703" cy="1725703"/>
            <a:chOff x="4138151" y="4486121"/>
            <a:chExt cx="1725703" cy="1725703"/>
          </a:xfrm>
        </p:grpSpPr>
        <p:sp>
          <p:nvSpPr>
            <p:cNvPr id="164" name="Oval 163"/>
            <p:cNvSpPr/>
            <p:nvPr/>
          </p:nvSpPr>
          <p:spPr>
            <a:xfrm>
              <a:off x="4138151" y="4486121"/>
              <a:ext cx="1725703" cy="1725703"/>
            </a:xfrm>
            <a:prstGeom prst="ellipse">
              <a:avLst/>
            </a:prstGeom>
            <a:noFill/>
            <a:ln w="5715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>
                <a:latin typeface="+mn-lt"/>
              </a:endParaRPr>
            </a:p>
          </p:txBody>
        </p:sp>
        <p:sp>
          <p:nvSpPr>
            <p:cNvPr id="20492" name="Text Box 1300"/>
            <p:cNvSpPr txBox="1">
              <a:spLocks noChangeAspect="1" noChangeArrowheads="1"/>
            </p:cNvSpPr>
            <p:nvPr/>
          </p:nvSpPr>
          <p:spPr bwMode="auto">
            <a:xfrm>
              <a:off x="4417755" y="5196942"/>
              <a:ext cx="1166495" cy="304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300" dirty="0" smtClean="0">
                  <a:latin typeface="+mn-lt"/>
                </a:rPr>
                <a:t>STM-1/OC-3</a:t>
              </a:r>
              <a:endParaRPr lang="en-US" sz="1300" dirty="0">
                <a:latin typeface="+mn-lt"/>
              </a:endParaRPr>
            </a:p>
          </p:txBody>
        </p:sp>
      </p:grpSp>
      <p:sp>
        <p:nvSpPr>
          <p:cNvPr id="20605" name="Line 1307"/>
          <p:cNvSpPr>
            <a:spLocks noChangeShapeType="1"/>
          </p:cNvSpPr>
          <p:nvPr/>
        </p:nvSpPr>
        <p:spPr bwMode="auto">
          <a:xfrm flipH="1">
            <a:off x="3613780" y="6069279"/>
            <a:ext cx="50285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20609" name="Freeform 1311"/>
          <p:cNvSpPr>
            <a:spLocks noChangeAspect="1"/>
          </p:cNvSpPr>
          <p:nvPr/>
        </p:nvSpPr>
        <p:spPr bwMode="auto">
          <a:xfrm rot="21471145" flipH="1">
            <a:off x="2430181" y="5806163"/>
            <a:ext cx="889612" cy="359697"/>
          </a:xfrm>
          <a:custGeom>
            <a:avLst/>
            <a:gdLst>
              <a:gd name="T0" fmla="*/ 0 w 258"/>
              <a:gd name="T1" fmla="*/ 0 h 463"/>
              <a:gd name="T2" fmla="*/ 11228 w 258"/>
              <a:gd name="T3" fmla="*/ 0 h 463"/>
              <a:gd name="T4" fmla="*/ 9733 w 258"/>
              <a:gd name="T5" fmla="*/ 0 h 463"/>
              <a:gd name="T6" fmla="*/ 19415 w 258"/>
              <a:gd name="T7" fmla="*/ 0 h 463"/>
              <a:gd name="T8" fmla="*/ 0 60000 65536"/>
              <a:gd name="T9" fmla="*/ 0 60000 65536"/>
              <a:gd name="T10" fmla="*/ 0 60000 65536"/>
              <a:gd name="T11" fmla="*/ 0 60000 65536"/>
              <a:gd name="T12" fmla="*/ 0 w 258"/>
              <a:gd name="T13" fmla="*/ 0 h 463"/>
              <a:gd name="T14" fmla="*/ 258 w 258"/>
              <a:gd name="T15" fmla="*/ 463 h 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" h="463">
                <a:moveTo>
                  <a:pt x="0" y="0"/>
                </a:moveTo>
                <a:lnTo>
                  <a:pt x="149" y="317"/>
                </a:lnTo>
                <a:lnTo>
                  <a:pt x="129" y="178"/>
                </a:lnTo>
                <a:lnTo>
                  <a:pt x="258" y="463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20612" name="Line 1314"/>
          <p:cNvSpPr>
            <a:spLocks noChangeAspect="1" noChangeShapeType="1"/>
          </p:cNvSpPr>
          <p:nvPr/>
        </p:nvSpPr>
        <p:spPr bwMode="auto">
          <a:xfrm rot="5400000">
            <a:off x="1907486" y="6056165"/>
            <a:ext cx="0" cy="804672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20614" name="Line 1316"/>
          <p:cNvSpPr>
            <a:spLocks noChangeAspect="1" noChangeShapeType="1"/>
          </p:cNvSpPr>
          <p:nvPr/>
        </p:nvSpPr>
        <p:spPr bwMode="auto">
          <a:xfrm>
            <a:off x="1564379" y="6519146"/>
            <a:ext cx="0" cy="36576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20621" name="Rectangle 1329"/>
          <p:cNvSpPr>
            <a:spLocks noChangeAspect="1" noChangeArrowheads="1"/>
          </p:cNvSpPr>
          <p:nvPr/>
        </p:nvSpPr>
        <p:spPr bwMode="auto">
          <a:xfrm>
            <a:off x="3560882" y="5869952"/>
            <a:ext cx="529869" cy="25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 rtl="1">
              <a:spcBef>
                <a:spcPts val="0"/>
              </a:spcBef>
            </a:pPr>
            <a:r>
              <a:rPr lang="en-US" sz="900" b="0" dirty="0">
                <a:latin typeface="+mn-lt"/>
              </a:rPr>
              <a:t>E1/T1</a:t>
            </a:r>
          </a:p>
        </p:txBody>
      </p:sp>
      <p:sp>
        <p:nvSpPr>
          <p:cNvPr id="20622" name="Rectangle 1330"/>
          <p:cNvSpPr>
            <a:spLocks noChangeAspect="1" noChangeArrowheads="1"/>
          </p:cNvSpPr>
          <p:nvPr/>
        </p:nvSpPr>
        <p:spPr bwMode="auto">
          <a:xfrm>
            <a:off x="1655830" y="6245533"/>
            <a:ext cx="529427" cy="25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900" b="0" dirty="0">
                <a:latin typeface="+mn-lt"/>
              </a:rPr>
              <a:t>E1/T1</a:t>
            </a:r>
          </a:p>
        </p:txBody>
      </p:sp>
      <p:sp>
        <p:nvSpPr>
          <p:cNvPr id="20500" name="Text Box 1343"/>
          <p:cNvSpPr txBox="1">
            <a:spLocks noChangeAspect="1" noChangeArrowheads="1"/>
          </p:cNvSpPr>
          <p:nvPr/>
        </p:nvSpPr>
        <p:spPr bwMode="auto">
          <a:xfrm>
            <a:off x="6788112" y="5305818"/>
            <a:ext cx="417489" cy="241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995" tIns="41000" rIns="81995" bIns="41000" anchor="ctr" anchorCtr="0">
            <a:noAutofit/>
          </a:bodyPr>
          <a:lstStyle/>
          <a:p>
            <a:pPr algn="ctr" defTabSz="913963">
              <a:spcBef>
                <a:spcPts val="0"/>
              </a:spcBef>
            </a:pPr>
            <a:r>
              <a:rPr lang="en-US" sz="1000" b="0" dirty="0">
                <a:latin typeface="+mn-lt"/>
              </a:rPr>
              <a:t>ETH</a:t>
            </a:r>
          </a:p>
        </p:txBody>
      </p:sp>
      <p:sp>
        <p:nvSpPr>
          <p:cNvPr id="20506" name="Line 1358"/>
          <p:cNvSpPr>
            <a:spLocks noChangeShapeType="1"/>
          </p:cNvSpPr>
          <p:nvPr/>
        </p:nvSpPr>
        <p:spPr bwMode="auto">
          <a:xfrm flipH="1">
            <a:off x="5473660" y="6056104"/>
            <a:ext cx="342090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20507" name="Rectangle 1359"/>
          <p:cNvSpPr>
            <a:spLocks noChangeAspect="1" noChangeArrowheads="1"/>
          </p:cNvSpPr>
          <p:nvPr/>
        </p:nvSpPr>
        <p:spPr bwMode="auto">
          <a:xfrm>
            <a:off x="7172762" y="6012654"/>
            <a:ext cx="621665" cy="25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900" b="0" dirty="0">
                <a:latin typeface="+mn-lt"/>
              </a:rPr>
              <a:t>SHDSL</a:t>
            </a:r>
          </a:p>
        </p:txBody>
      </p:sp>
      <p:sp>
        <p:nvSpPr>
          <p:cNvPr id="20520" name="Rectangle 1378"/>
          <p:cNvSpPr>
            <a:spLocks noChangeAspect="1" noChangeArrowheads="1"/>
          </p:cNvSpPr>
          <p:nvPr/>
        </p:nvSpPr>
        <p:spPr bwMode="auto">
          <a:xfrm>
            <a:off x="5802726" y="4231582"/>
            <a:ext cx="572770" cy="2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900" b="0" dirty="0">
                <a:latin typeface="+mn-lt"/>
              </a:rPr>
              <a:t>STM-1</a:t>
            </a:r>
          </a:p>
        </p:txBody>
      </p:sp>
      <p:sp>
        <p:nvSpPr>
          <p:cNvPr id="20522" name="Line 1384"/>
          <p:cNvSpPr>
            <a:spLocks noChangeAspect="1" noChangeShapeType="1"/>
          </p:cNvSpPr>
          <p:nvPr/>
        </p:nvSpPr>
        <p:spPr bwMode="auto">
          <a:xfrm flipV="1">
            <a:off x="6589300" y="2791145"/>
            <a:ext cx="1747" cy="514562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>
              <a:cs typeface="+mn-cs"/>
            </a:endParaRPr>
          </a:p>
        </p:txBody>
      </p:sp>
      <p:sp>
        <p:nvSpPr>
          <p:cNvPr id="20530" name="AutoShape 1433"/>
          <p:cNvSpPr>
            <a:spLocks noChangeArrowheads="1"/>
          </p:cNvSpPr>
          <p:nvPr/>
        </p:nvSpPr>
        <p:spPr bwMode="auto">
          <a:xfrm>
            <a:off x="6074362" y="6461760"/>
            <a:ext cx="1836079" cy="95631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0535" name="AutoShape 1444"/>
          <p:cNvSpPr>
            <a:spLocks noChangeArrowheads="1"/>
          </p:cNvSpPr>
          <p:nvPr/>
        </p:nvSpPr>
        <p:spPr bwMode="auto">
          <a:xfrm>
            <a:off x="4547736" y="6673914"/>
            <a:ext cx="1255776" cy="6412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20537" name="AutoShape 1455"/>
          <p:cNvCxnSpPr>
            <a:cxnSpLocks noChangeShapeType="1"/>
          </p:cNvCxnSpPr>
          <p:nvPr/>
        </p:nvCxnSpPr>
        <p:spPr bwMode="auto">
          <a:xfrm rot="5400000" flipH="1">
            <a:off x="5751786" y="6091454"/>
            <a:ext cx="731520" cy="91440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8" name="Line 1458"/>
          <p:cNvSpPr>
            <a:spLocks noChangeShapeType="1"/>
          </p:cNvSpPr>
          <p:nvPr/>
        </p:nvSpPr>
        <p:spPr bwMode="auto">
          <a:xfrm flipH="1">
            <a:off x="2206975" y="4875577"/>
            <a:ext cx="1709579" cy="1799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1689017" y="4484253"/>
            <a:ext cx="1130319" cy="771515"/>
            <a:chOff x="1768145" y="4611253"/>
            <a:chExt cx="1130319" cy="771515"/>
          </a:xfrm>
        </p:grpSpPr>
        <p:sp>
          <p:nvSpPr>
            <p:cNvPr id="163" name="Freeform 7"/>
            <p:cNvSpPr>
              <a:spLocks/>
            </p:cNvSpPr>
            <p:nvPr/>
          </p:nvSpPr>
          <p:spPr bwMode="auto">
            <a:xfrm>
              <a:off x="1768145" y="4611253"/>
              <a:ext cx="1130319" cy="771515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n-lt"/>
              </a:endParaRPr>
            </a:p>
          </p:txBody>
        </p:sp>
        <p:sp>
          <p:nvSpPr>
            <p:cNvPr id="20541" name="Rectangle 1457"/>
            <p:cNvSpPr>
              <a:spLocks noChangeArrowheads="1"/>
            </p:cNvSpPr>
            <p:nvPr/>
          </p:nvSpPr>
          <p:spPr bwMode="auto">
            <a:xfrm>
              <a:off x="2084926" y="4832387"/>
              <a:ext cx="496757" cy="329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1794" tIns="50896" rIns="101794" bIns="50896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300" dirty="0" smtClean="0">
                  <a:latin typeface="+mn-lt"/>
                </a:rPr>
                <a:t>PSN</a:t>
              </a:r>
              <a:endParaRPr lang="en-US" sz="1300" dirty="0">
                <a:latin typeface="+mn-lt"/>
              </a:endParaRPr>
            </a:p>
          </p:txBody>
        </p:sp>
      </p:grpSp>
      <p:sp>
        <p:nvSpPr>
          <p:cNvPr id="20542" name="Text Box 1459"/>
          <p:cNvSpPr txBox="1">
            <a:spLocks noChangeAspect="1" noChangeArrowheads="1"/>
          </p:cNvSpPr>
          <p:nvPr/>
        </p:nvSpPr>
        <p:spPr bwMode="auto">
          <a:xfrm>
            <a:off x="3039233" y="4676015"/>
            <a:ext cx="440899" cy="249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197" tIns="45097" rIns="90197" bIns="45097" anchor="ctr" anchorCtr="0">
            <a:noAutofit/>
          </a:bodyPr>
          <a:lstStyle/>
          <a:p>
            <a:pPr algn="ctr" defTabSz="903355">
              <a:spcBef>
                <a:spcPts val="0"/>
              </a:spcBef>
            </a:pPr>
            <a:r>
              <a:rPr lang="en-US" sz="900" b="0" dirty="0" err="1" smtClean="0">
                <a:latin typeface="+mn-lt"/>
              </a:rPr>
              <a:t>GbE</a:t>
            </a:r>
            <a:endParaRPr lang="en-US" sz="900" b="0" dirty="0">
              <a:latin typeface="+mn-lt"/>
            </a:endParaRPr>
          </a:p>
        </p:txBody>
      </p:sp>
      <p:sp>
        <p:nvSpPr>
          <p:cNvPr id="20550" name="Line 1451"/>
          <p:cNvSpPr>
            <a:spLocks noChangeShapeType="1"/>
          </p:cNvSpPr>
          <p:nvPr/>
        </p:nvSpPr>
        <p:spPr bwMode="auto">
          <a:xfrm>
            <a:off x="4841051" y="6974491"/>
            <a:ext cx="457200" cy="3598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>
              <a:cs typeface="+mn-cs"/>
            </a:endParaRPr>
          </a:p>
        </p:txBody>
      </p:sp>
      <p:sp>
        <p:nvSpPr>
          <p:cNvPr id="20552" name="Rectangle 1464"/>
          <p:cNvSpPr>
            <a:spLocks noChangeAspect="1" noChangeArrowheads="1"/>
          </p:cNvSpPr>
          <p:nvPr/>
        </p:nvSpPr>
        <p:spPr bwMode="auto">
          <a:xfrm>
            <a:off x="4661983" y="6355424"/>
            <a:ext cx="853916" cy="2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900" b="0" dirty="0" err="1">
                <a:latin typeface="+mn-lt"/>
              </a:rPr>
              <a:t>SHDSL.Bis</a:t>
            </a:r>
            <a:endParaRPr lang="en-US" sz="900" b="0" dirty="0">
              <a:latin typeface="+mn-lt"/>
            </a:endParaRPr>
          </a:p>
        </p:txBody>
      </p:sp>
      <p:sp>
        <p:nvSpPr>
          <p:cNvPr id="20556" name="Text Box 1470"/>
          <p:cNvSpPr txBox="1">
            <a:spLocks noChangeAspect="1" noChangeArrowheads="1"/>
          </p:cNvSpPr>
          <p:nvPr/>
        </p:nvSpPr>
        <p:spPr bwMode="auto">
          <a:xfrm>
            <a:off x="7401218" y="3010002"/>
            <a:ext cx="813753" cy="3040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1300" dirty="0">
                <a:latin typeface="+mn-lt"/>
              </a:rPr>
              <a:t>E1 Ring</a:t>
            </a:r>
          </a:p>
        </p:txBody>
      </p:sp>
      <p:sp>
        <p:nvSpPr>
          <p:cNvPr id="20569" name="Line 1494"/>
          <p:cNvSpPr>
            <a:spLocks noChangeShapeType="1"/>
          </p:cNvSpPr>
          <p:nvPr/>
        </p:nvSpPr>
        <p:spPr bwMode="auto">
          <a:xfrm>
            <a:off x="8890287" y="3724917"/>
            <a:ext cx="4572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20579" name="Text Box 1498"/>
          <p:cNvSpPr txBox="1">
            <a:spLocks noChangeArrowheads="1"/>
          </p:cNvSpPr>
          <p:nvPr/>
        </p:nvSpPr>
        <p:spPr bwMode="auto">
          <a:xfrm>
            <a:off x="5770522" y="6145478"/>
            <a:ext cx="644366" cy="2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900" b="0" dirty="0">
                <a:latin typeface="+mn-lt"/>
              </a:rPr>
              <a:t>Fiber</a:t>
            </a:r>
          </a:p>
        </p:txBody>
      </p:sp>
      <p:cxnSp>
        <p:nvCxnSpPr>
          <p:cNvPr id="145" name="Straight Connector 144"/>
          <p:cNvCxnSpPr/>
          <p:nvPr/>
        </p:nvCxnSpPr>
        <p:spPr bwMode="auto">
          <a:xfrm flipV="1">
            <a:off x="5468119" y="3250753"/>
            <a:ext cx="1213645" cy="118872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866472" y="6031192"/>
            <a:ext cx="913022" cy="570776"/>
            <a:chOff x="6424845" y="5012411"/>
            <a:chExt cx="1073636" cy="671183"/>
          </a:xfrm>
        </p:grpSpPr>
        <p:sp>
          <p:nvSpPr>
            <p:cNvPr id="153" name="Text Box 28"/>
            <p:cNvSpPr txBox="1">
              <a:spLocks noChangeArrowheads="1"/>
            </p:cNvSpPr>
            <p:nvPr/>
          </p:nvSpPr>
          <p:spPr bwMode="auto">
            <a:xfrm flipH="1">
              <a:off x="6424845" y="5012411"/>
              <a:ext cx="1073636" cy="264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63" tIns="45682" rIns="91363" bIns="45682" anchor="ctr" anchorCtr="0">
              <a:noAutofit/>
            </a:bodyPr>
            <a:lstStyle/>
            <a:p>
              <a:pPr algn="ctr" defTabSz="913994"/>
              <a:r>
                <a:rPr lang="en-US" sz="1000" dirty="0" smtClean="0">
                  <a:latin typeface="+mn-lt"/>
                </a:rPr>
                <a:t>Megaplex-2100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154" name="Picture 153" descr="RAD 2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0370" y="5247729"/>
              <a:ext cx="862586" cy="435865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5387460" y="6115050"/>
            <a:ext cx="118110" cy="788670"/>
            <a:chOff x="5589270" y="6518910"/>
            <a:chExt cx="118110" cy="788670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5313045" y="6913245"/>
              <a:ext cx="78867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5234305" y="6913245"/>
              <a:ext cx="78867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>
              <a:off x="5273675" y="6913245"/>
              <a:ext cx="78867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5194935" y="6913245"/>
              <a:ext cx="78867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4726648" y="3943500"/>
            <a:ext cx="936872" cy="732195"/>
            <a:chOff x="4186596" y="4408968"/>
            <a:chExt cx="1101684" cy="860999"/>
          </a:xfrm>
        </p:grpSpPr>
        <p:sp>
          <p:nvSpPr>
            <p:cNvPr id="168" name="Text Box 19"/>
            <p:cNvSpPr txBox="1">
              <a:spLocks noChangeArrowheads="1"/>
            </p:cNvSpPr>
            <p:nvPr/>
          </p:nvSpPr>
          <p:spPr bwMode="auto">
            <a:xfrm>
              <a:off x="4186596" y="4408968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169" name="Picture 168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  <p:grpSp>
        <p:nvGrpSpPr>
          <p:cNvPr id="173" name="Group 172"/>
          <p:cNvGrpSpPr/>
          <p:nvPr/>
        </p:nvGrpSpPr>
        <p:grpSpPr>
          <a:xfrm>
            <a:off x="3676104" y="4301640"/>
            <a:ext cx="936872" cy="732195"/>
            <a:chOff x="4186596" y="4408968"/>
            <a:chExt cx="1101684" cy="860999"/>
          </a:xfrm>
        </p:grpSpPr>
        <p:sp>
          <p:nvSpPr>
            <p:cNvPr id="174" name="Text Box 19"/>
            <p:cNvSpPr txBox="1">
              <a:spLocks noChangeArrowheads="1"/>
            </p:cNvSpPr>
            <p:nvPr/>
          </p:nvSpPr>
          <p:spPr bwMode="auto">
            <a:xfrm>
              <a:off x="4186596" y="4408968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175" name="Picture 174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  <p:grpSp>
        <p:nvGrpSpPr>
          <p:cNvPr id="204" name="Group 203"/>
          <p:cNvGrpSpPr/>
          <p:nvPr/>
        </p:nvGrpSpPr>
        <p:grpSpPr>
          <a:xfrm>
            <a:off x="5041464" y="6854622"/>
            <a:ext cx="785813" cy="408041"/>
            <a:chOff x="3413712" y="7122846"/>
            <a:chExt cx="785813" cy="408041"/>
          </a:xfrm>
        </p:grpSpPr>
        <p:sp>
          <p:nvSpPr>
            <p:cNvPr id="20536" name="Text Box 1452"/>
            <p:cNvSpPr txBox="1">
              <a:spLocks noChangeArrowheads="1"/>
            </p:cNvSpPr>
            <p:nvPr/>
          </p:nvSpPr>
          <p:spPr bwMode="auto">
            <a:xfrm>
              <a:off x="3413712" y="7264610"/>
              <a:ext cx="785813" cy="266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59" tIns="45682" rIns="91359" bIns="45682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</a:pPr>
              <a:r>
                <a:rPr lang="en-US" sz="1000" dirty="0" smtClean="0">
                  <a:latin typeface="+mn-lt"/>
                </a:rPr>
                <a:t>ASMi-54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176" name="Picture 175" descr="RAD Smile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7803" y="7122846"/>
              <a:ext cx="477630" cy="206542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/>
        </p:nvGrpSpPr>
        <p:grpSpPr>
          <a:xfrm>
            <a:off x="8296539" y="3595719"/>
            <a:ext cx="730645" cy="426030"/>
            <a:chOff x="8380475" y="3450939"/>
            <a:chExt cx="730645" cy="426030"/>
          </a:xfrm>
        </p:grpSpPr>
        <p:sp>
          <p:nvSpPr>
            <p:cNvPr id="20571" name="Text Box 1467"/>
            <p:cNvSpPr txBox="1">
              <a:spLocks noChangeArrowheads="1"/>
            </p:cNvSpPr>
            <p:nvPr/>
          </p:nvSpPr>
          <p:spPr bwMode="auto">
            <a:xfrm>
              <a:off x="8419268" y="3608674"/>
              <a:ext cx="653058" cy="268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59" tIns="45682" rIns="91359" bIns="45682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FCD-IP</a:t>
              </a:r>
            </a:p>
          </p:txBody>
        </p:sp>
        <p:pic>
          <p:nvPicPr>
            <p:cNvPr id="177" name="Picture 176" descr="RAD 1U_Wid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0475" y="3450939"/>
              <a:ext cx="730645" cy="211707"/>
            </a:xfrm>
            <a:prstGeom prst="rect">
              <a:avLst/>
            </a:prstGeom>
          </p:spPr>
        </p:pic>
      </p:grpSp>
      <p:grpSp>
        <p:nvGrpSpPr>
          <p:cNvPr id="192" name="Group 191"/>
          <p:cNvGrpSpPr/>
          <p:nvPr/>
        </p:nvGrpSpPr>
        <p:grpSpPr>
          <a:xfrm>
            <a:off x="2956961" y="5646615"/>
            <a:ext cx="947510" cy="688508"/>
            <a:chOff x="3036089" y="5469831"/>
            <a:chExt cx="947510" cy="688508"/>
          </a:xfrm>
        </p:grpSpPr>
        <p:sp>
          <p:nvSpPr>
            <p:cNvPr id="20611" name="Text Box 1313"/>
            <p:cNvSpPr txBox="1">
              <a:spLocks noChangeAspect="1" noChangeArrowheads="1"/>
            </p:cNvSpPr>
            <p:nvPr/>
          </p:nvSpPr>
          <p:spPr bwMode="auto">
            <a:xfrm>
              <a:off x="3036089" y="5890053"/>
              <a:ext cx="947510" cy="268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50" tIns="45676" rIns="91350" bIns="45676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Airmux-200</a:t>
              </a:r>
            </a:p>
          </p:txBody>
        </p:sp>
        <p:pic>
          <p:nvPicPr>
            <p:cNvPr id="178" name="Picture 177" descr="RAD Airmux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1029" y="5469831"/>
              <a:ext cx="477630" cy="487957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1274684" y="6765033"/>
            <a:ext cx="577902" cy="460088"/>
            <a:chOff x="1353812" y="6643113"/>
            <a:chExt cx="577902" cy="460088"/>
          </a:xfrm>
        </p:grpSpPr>
        <p:sp>
          <p:nvSpPr>
            <p:cNvPr id="20618" name="Rectangle 1326"/>
            <p:cNvSpPr>
              <a:spLocks noChangeAspect="1" noChangeArrowheads="1"/>
            </p:cNvSpPr>
            <p:nvPr/>
          </p:nvSpPr>
          <p:spPr bwMode="auto">
            <a:xfrm>
              <a:off x="1353812" y="6870171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1000" dirty="0">
                  <a:latin typeface="+mn-lt"/>
                </a:rPr>
                <a:t>SCADA</a:t>
              </a:r>
            </a:p>
          </p:txBody>
        </p:sp>
        <p:pic>
          <p:nvPicPr>
            <p:cNvPr id="180" name="Picture 179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6643113"/>
              <a:ext cx="274320" cy="274320"/>
            </a:xfrm>
            <a:prstGeom prst="rect">
              <a:avLst/>
            </a:prstGeom>
          </p:spPr>
        </p:pic>
      </p:grpSp>
      <p:pic>
        <p:nvPicPr>
          <p:cNvPr id="181" name="Picture 180" descr="L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644256" y="6831525"/>
            <a:ext cx="274320" cy="274320"/>
          </a:xfrm>
          <a:prstGeom prst="rect">
            <a:avLst/>
          </a:prstGeom>
        </p:spPr>
      </p:pic>
      <p:pic>
        <p:nvPicPr>
          <p:cNvPr id="184" name="Picture 183" descr="Control roo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3590" y="4207556"/>
            <a:ext cx="359665" cy="359665"/>
          </a:xfrm>
          <a:prstGeom prst="rect">
            <a:avLst/>
          </a:prstGeom>
        </p:spPr>
      </p:pic>
      <p:grpSp>
        <p:nvGrpSpPr>
          <p:cNvPr id="193" name="Group 192"/>
          <p:cNvGrpSpPr/>
          <p:nvPr/>
        </p:nvGrpSpPr>
        <p:grpSpPr>
          <a:xfrm>
            <a:off x="1842155" y="6067239"/>
            <a:ext cx="947510" cy="688508"/>
            <a:chOff x="3036089" y="5469831"/>
            <a:chExt cx="947510" cy="688508"/>
          </a:xfrm>
        </p:grpSpPr>
        <p:sp>
          <p:nvSpPr>
            <p:cNvPr id="194" name="Text Box 1313"/>
            <p:cNvSpPr txBox="1">
              <a:spLocks noChangeAspect="1" noChangeArrowheads="1"/>
            </p:cNvSpPr>
            <p:nvPr/>
          </p:nvSpPr>
          <p:spPr bwMode="auto">
            <a:xfrm>
              <a:off x="3036089" y="5890053"/>
              <a:ext cx="947510" cy="268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50" tIns="45676" rIns="91350" bIns="45676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Airmux-200</a:t>
              </a:r>
            </a:p>
          </p:txBody>
        </p:sp>
        <p:pic>
          <p:nvPicPr>
            <p:cNvPr id="195" name="Picture 194" descr="RAD Airmux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1029" y="5469831"/>
              <a:ext cx="477630" cy="487957"/>
            </a:xfrm>
            <a:prstGeom prst="rect">
              <a:avLst/>
            </a:prstGeom>
          </p:spPr>
        </p:pic>
      </p:grpSp>
      <p:grpSp>
        <p:nvGrpSpPr>
          <p:cNvPr id="200" name="Group 199"/>
          <p:cNvGrpSpPr/>
          <p:nvPr/>
        </p:nvGrpSpPr>
        <p:grpSpPr>
          <a:xfrm>
            <a:off x="897756" y="6723528"/>
            <a:ext cx="459740" cy="414020"/>
            <a:chOff x="969264" y="6507628"/>
            <a:chExt cx="459740" cy="414020"/>
          </a:xfrm>
        </p:grpSpPr>
        <p:pic>
          <p:nvPicPr>
            <p:cNvPr id="183" name="Picture 182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264" y="6647328"/>
              <a:ext cx="274320" cy="274320"/>
            </a:xfrm>
            <a:prstGeom prst="rect">
              <a:avLst/>
            </a:prstGeom>
          </p:spPr>
        </p:pic>
        <p:pic>
          <p:nvPicPr>
            <p:cNvPr id="198" name="Picture 197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8324" y="6581288"/>
              <a:ext cx="274320" cy="274320"/>
            </a:xfrm>
            <a:prstGeom prst="rect">
              <a:avLst/>
            </a:prstGeom>
          </p:spPr>
        </p:pic>
        <p:pic>
          <p:nvPicPr>
            <p:cNvPr id="199" name="Picture 198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4684" y="6507628"/>
              <a:ext cx="274320" cy="274320"/>
            </a:xfrm>
            <a:prstGeom prst="rect">
              <a:avLst/>
            </a:prstGeom>
          </p:spPr>
        </p:pic>
      </p:grpSp>
      <p:grpSp>
        <p:nvGrpSpPr>
          <p:cNvPr id="205" name="Group 204"/>
          <p:cNvGrpSpPr/>
          <p:nvPr/>
        </p:nvGrpSpPr>
        <p:grpSpPr>
          <a:xfrm>
            <a:off x="4982680" y="5589420"/>
            <a:ext cx="936872" cy="732195"/>
            <a:chOff x="4186596" y="4408968"/>
            <a:chExt cx="1101684" cy="860999"/>
          </a:xfrm>
        </p:grpSpPr>
        <p:sp>
          <p:nvSpPr>
            <p:cNvPr id="206" name="Text Box 19"/>
            <p:cNvSpPr txBox="1">
              <a:spLocks noChangeArrowheads="1"/>
            </p:cNvSpPr>
            <p:nvPr/>
          </p:nvSpPr>
          <p:spPr bwMode="auto">
            <a:xfrm>
              <a:off x="4186596" y="4408968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207" name="Picture 206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  <p:grpSp>
        <p:nvGrpSpPr>
          <p:cNvPr id="208" name="Group 207"/>
          <p:cNvGrpSpPr/>
          <p:nvPr/>
        </p:nvGrpSpPr>
        <p:grpSpPr>
          <a:xfrm>
            <a:off x="3897592" y="5589420"/>
            <a:ext cx="936872" cy="732195"/>
            <a:chOff x="4186596" y="4408968"/>
            <a:chExt cx="1101684" cy="860999"/>
          </a:xfrm>
        </p:grpSpPr>
        <p:sp>
          <p:nvSpPr>
            <p:cNvPr id="209" name="Text Box 19"/>
            <p:cNvSpPr txBox="1">
              <a:spLocks noChangeArrowheads="1"/>
            </p:cNvSpPr>
            <p:nvPr/>
          </p:nvSpPr>
          <p:spPr bwMode="auto">
            <a:xfrm>
              <a:off x="4186596" y="4408968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210" name="Picture 209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  <p:cxnSp>
        <p:nvCxnSpPr>
          <p:cNvPr id="217" name="Elbow Connector 216"/>
          <p:cNvCxnSpPr/>
          <p:nvPr/>
        </p:nvCxnSpPr>
        <p:spPr>
          <a:xfrm flipV="1">
            <a:off x="6736962" y="6770370"/>
            <a:ext cx="914400" cy="18288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/>
          <p:cNvCxnSpPr/>
          <p:nvPr/>
        </p:nvCxnSpPr>
        <p:spPr>
          <a:xfrm>
            <a:off x="6736962" y="7006590"/>
            <a:ext cx="914400" cy="18288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1" name="Picture 210" descr="L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2656" y="7053267"/>
            <a:ext cx="274320" cy="274320"/>
          </a:xfrm>
          <a:prstGeom prst="rect">
            <a:avLst/>
          </a:prstGeom>
        </p:spPr>
      </p:pic>
      <p:grpSp>
        <p:nvGrpSpPr>
          <p:cNvPr id="213" name="Group 212"/>
          <p:cNvGrpSpPr/>
          <p:nvPr/>
        </p:nvGrpSpPr>
        <p:grpSpPr>
          <a:xfrm>
            <a:off x="6188274" y="6854622"/>
            <a:ext cx="785813" cy="472811"/>
            <a:chOff x="3413712" y="7122846"/>
            <a:chExt cx="785813" cy="472811"/>
          </a:xfrm>
        </p:grpSpPr>
        <p:sp>
          <p:nvSpPr>
            <p:cNvPr id="214" name="Text Box 1452"/>
            <p:cNvSpPr txBox="1">
              <a:spLocks noChangeArrowheads="1"/>
            </p:cNvSpPr>
            <p:nvPr/>
          </p:nvSpPr>
          <p:spPr bwMode="auto">
            <a:xfrm>
              <a:off x="3413712" y="7329380"/>
              <a:ext cx="785813" cy="266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59" tIns="45682" rIns="91359" bIns="45682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</a:pPr>
              <a:r>
                <a:rPr lang="en-US" sz="1000" dirty="0" smtClean="0">
                  <a:latin typeface="+mn-lt"/>
                </a:rPr>
                <a:t>Optimux108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215" name="Picture 214" descr="RAD Smile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7803" y="7122846"/>
              <a:ext cx="477630" cy="206542"/>
            </a:xfrm>
            <a:prstGeom prst="rect">
              <a:avLst/>
            </a:prstGeom>
          </p:spPr>
        </p:pic>
      </p:grpSp>
      <p:grpSp>
        <p:nvGrpSpPr>
          <p:cNvPr id="212" name="Group 211"/>
          <p:cNvGrpSpPr/>
          <p:nvPr/>
        </p:nvGrpSpPr>
        <p:grpSpPr>
          <a:xfrm>
            <a:off x="7443281" y="6454116"/>
            <a:ext cx="433070" cy="461169"/>
            <a:chOff x="7636709" y="6549366"/>
            <a:chExt cx="433070" cy="461169"/>
          </a:xfrm>
        </p:grpSpPr>
        <p:sp>
          <p:nvSpPr>
            <p:cNvPr id="20580" name="AutoShape 1499"/>
            <p:cNvSpPr>
              <a:spLocks noChangeAspect="1" noChangeArrowheads="1"/>
            </p:cNvSpPr>
            <p:nvPr/>
          </p:nvSpPr>
          <p:spPr bwMode="auto">
            <a:xfrm>
              <a:off x="7636709" y="6549366"/>
              <a:ext cx="433070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PBX</a:t>
              </a:r>
            </a:p>
          </p:txBody>
        </p:sp>
        <p:pic>
          <p:nvPicPr>
            <p:cNvPr id="182" name="Picture 181" descr="PBX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16084" y="6736215"/>
              <a:ext cx="274320" cy="274320"/>
            </a:xfrm>
            <a:prstGeom prst="rect">
              <a:avLst/>
            </a:prstGeom>
          </p:spPr>
        </p:pic>
      </p:grpSp>
      <p:grpSp>
        <p:nvGrpSpPr>
          <p:cNvPr id="219" name="Group 218"/>
          <p:cNvGrpSpPr/>
          <p:nvPr/>
        </p:nvGrpSpPr>
        <p:grpSpPr>
          <a:xfrm>
            <a:off x="8716088" y="5646128"/>
            <a:ext cx="913022" cy="570776"/>
            <a:chOff x="6424845" y="5012411"/>
            <a:chExt cx="1073636" cy="671183"/>
          </a:xfrm>
        </p:grpSpPr>
        <p:sp>
          <p:nvSpPr>
            <p:cNvPr id="220" name="Text Box 28"/>
            <p:cNvSpPr txBox="1">
              <a:spLocks noChangeArrowheads="1"/>
            </p:cNvSpPr>
            <p:nvPr/>
          </p:nvSpPr>
          <p:spPr bwMode="auto">
            <a:xfrm flipH="1">
              <a:off x="6424845" y="5012411"/>
              <a:ext cx="1073636" cy="264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63" tIns="45682" rIns="91363" bIns="45682" anchor="ctr" anchorCtr="0">
              <a:noAutofit/>
            </a:bodyPr>
            <a:lstStyle/>
            <a:p>
              <a:pPr algn="ctr" defTabSz="913994"/>
              <a:r>
                <a:rPr lang="en-US" sz="1000" dirty="0" smtClean="0">
                  <a:latin typeface="+mn-lt"/>
                </a:rPr>
                <a:t>Megaplex-2100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221" name="Picture 220" descr="RAD 2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0370" y="5247729"/>
              <a:ext cx="862586" cy="435865"/>
            </a:xfrm>
            <a:prstGeom prst="rect">
              <a:avLst/>
            </a:prstGeom>
          </p:spPr>
        </p:pic>
      </p:grpSp>
      <p:grpSp>
        <p:nvGrpSpPr>
          <p:cNvPr id="222" name="Group 221"/>
          <p:cNvGrpSpPr/>
          <p:nvPr/>
        </p:nvGrpSpPr>
        <p:grpSpPr>
          <a:xfrm>
            <a:off x="8534004" y="6392937"/>
            <a:ext cx="577902" cy="460088"/>
            <a:chOff x="1353812" y="6643113"/>
            <a:chExt cx="577902" cy="460088"/>
          </a:xfrm>
        </p:grpSpPr>
        <p:sp>
          <p:nvSpPr>
            <p:cNvPr id="223" name="Rectangle 1326"/>
            <p:cNvSpPr>
              <a:spLocks noChangeAspect="1" noChangeArrowheads="1"/>
            </p:cNvSpPr>
            <p:nvPr/>
          </p:nvSpPr>
          <p:spPr bwMode="auto">
            <a:xfrm>
              <a:off x="1353812" y="6870171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1000" dirty="0">
                  <a:latin typeface="+mn-lt"/>
                </a:rPr>
                <a:t>SCADA</a:t>
              </a:r>
            </a:p>
          </p:txBody>
        </p:sp>
        <p:pic>
          <p:nvPicPr>
            <p:cNvPr id="224" name="Picture 223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6643113"/>
              <a:ext cx="274320" cy="274320"/>
            </a:xfrm>
            <a:prstGeom prst="rect">
              <a:avLst/>
            </a:prstGeom>
          </p:spPr>
        </p:pic>
      </p:grpSp>
      <p:grpSp>
        <p:nvGrpSpPr>
          <p:cNvPr id="225" name="Group 224"/>
          <p:cNvGrpSpPr/>
          <p:nvPr/>
        </p:nvGrpSpPr>
        <p:grpSpPr>
          <a:xfrm>
            <a:off x="8957121" y="6392937"/>
            <a:ext cx="433070" cy="468153"/>
            <a:chOff x="7636709" y="6736215"/>
            <a:chExt cx="433070" cy="468153"/>
          </a:xfrm>
        </p:grpSpPr>
        <p:sp>
          <p:nvSpPr>
            <p:cNvPr id="226" name="AutoShape 1499"/>
            <p:cNvSpPr>
              <a:spLocks noChangeAspect="1" noChangeArrowheads="1"/>
            </p:cNvSpPr>
            <p:nvPr/>
          </p:nvSpPr>
          <p:spPr bwMode="auto">
            <a:xfrm>
              <a:off x="7636709" y="6950686"/>
              <a:ext cx="433070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PBX</a:t>
              </a:r>
            </a:p>
          </p:txBody>
        </p:sp>
        <p:pic>
          <p:nvPicPr>
            <p:cNvPr id="227" name="Picture 226" descr="PBX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16084" y="6736215"/>
              <a:ext cx="274320" cy="274320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9272231" y="6392937"/>
            <a:ext cx="506413" cy="465281"/>
            <a:chOff x="9259919" y="7109217"/>
            <a:chExt cx="506413" cy="465281"/>
          </a:xfrm>
        </p:grpSpPr>
        <p:sp>
          <p:nvSpPr>
            <p:cNvPr id="20513" name="AutoShape 1367"/>
            <p:cNvSpPr>
              <a:spLocks noChangeAspect="1" noChangeArrowheads="1"/>
            </p:cNvSpPr>
            <p:nvPr/>
          </p:nvSpPr>
          <p:spPr bwMode="auto">
            <a:xfrm>
              <a:off x="9259919" y="7320816"/>
              <a:ext cx="506413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Voice</a:t>
              </a:r>
            </a:p>
          </p:txBody>
        </p:sp>
        <p:pic>
          <p:nvPicPr>
            <p:cNvPr id="228" name="Picture 227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5965" y="7109217"/>
              <a:ext cx="274320" cy="274320"/>
            </a:xfrm>
            <a:prstGeom prst="rect">
              <a:avLst/>
            </a:prstGeom>
          </p:spPr>
        </p:pic>
      </p:grpSp>
      <p:pic>
        <p:nvPicPr>
          <p:cNvPr id="235" name="Picture 234" descr="L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49112" y="3607503"/>
            <a:ext cx="274320" cy="274320"/>
          </a:xfrm>
          <a:prstGeom prst="rect">
            <a:avLst/>
          </a:prstGeom>
        </p:spPr>
      </p:pic>
      <p:grpSp>
        <p:nvGrpSpPr>
          <p:cNvPr id="252" name="Group 251"/>
          <p:cNvGrpSpPr/>
          <p:nvPr/>
        </p:nvGrpSpPr>
        <p:grpSpPr>
          <a:xfrm rot="16200000">
            <a:off x="8626200" y="2281055"/>
            <a:ext cx="779358" cy="431800"/>
            <a:chOff x="8951953" y="4472940"/>
            <a:chExt cx="597263" cy="431800"/>
          </a:xfrm>
        </p:grpSpPr>
        <p:cxnSp>
          <p:nvCxnSpPr>
            <p:cNvPr id="237" name="Straight Connector 236"/>
            <p:cNvCxnSpPr/>
            <p:nvPr/>
          </p:nvCxnSpPr>
          <p:spPr>
            <a:xfrm rot="5400000">
              <a:off x="9034780" y="4688840"/>
              <a:ext cx="43180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Elbow Connector 237"/>
            <p:cNvCxnSpPr/>
            <p:nvPr/>
          </p:nvCxnSpPr>
          <p:spPr>
            <a:xfrm rot="5400000">
              <a:off x="8913953" y="4607451"/>
              <a:ext cx="335280" cy="259279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Elbow Connector 238"/>
            <p:cNvCxnSpPr/>
            <p:nvPr/>
          </p:nvCxnSpPr>
          <p:spPr>
            <a:xfrm rot="16200000" flipH="1">
              <a:off x="9251937" y="4607452"/>
              <a:ext cx="335280" cy="25927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/>
          <p:cNvGrpSpPr/>
          <p:nvPr/>
        </p:nvGrpSpPr>
        <p:grpSpPr>
          <a:xfrm>
            <a:off x="8156544" y="2058632"/>
            <a:ext cx="913022" cy="570776"/>
            <a:chOff x="6424845" y="5012411"/>
            <a:chExt cx="1073636" cy="671183"/>
          </a:xfrm>
        </p:grpSpPr>
        <p:sp>
          <p:nvSpPr>
            <p:cNvPr id="241" name="Text Box 28"/>
            <p:cNvSpPr txBox="1">
              <a:spLocks noChangeArrowheads="1"/>
            </p:cNvSpPr>
            <p:nvPr/>
          </p:nvSpPr>
          <p:spPr bwMode="auto">
            <a:xfrm flipH="1">
              <a:off x="6424845" y="5012411"/>
              <a:ext cx="1073636" cy="264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63" tIns="45682" rIns="91363" bIns="45682" anchor="ctr" anchorCtr="0">
              <a:noAutofit/>
            </a:bodyPr>
            <a:lstStyle/>
            <a:p>
              <a:pPr algn="ctr" defTabSz="913994"/>
              <a:r>
                <a:rPr lang="en-US" sz="1000" dirty="0" smtClean="0">
                  <a:latin typeface="+mn-lt"/>
                </a:rPr>
                <a:t>Megaplex-2100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242" name="Picture 241" descr="RAD 2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0370" y="5247729"/>
              <a:ext cx="862586" cy="435865"/>
            </a:xfrm>
            <a:prstGeom prst="rect">
              <a:avLst/>
            </a:prstGeom>
          </p:spPr>
        </p:pic>
      </p:grpSp>
      <p:grpSp>
        <p:nvGrpSpPr>
          <p:cNvPr id="243" name="Group 242"/>
          <p:cNvGrpSpPr/>
          <p:nvPr/>
        </p:nvGrpSpPr>
        <p:grpSpPr>
          <a:xfrm>
            <a:off x="9016876" y="1788915"/>
            <a:ext cx="577902" cy="455694"/>
            <a:chOff x="1353812" y="6461739"/>
            <a:chExt cx="577902" cy="455694"/>
          </a:xfrm>
        </p:grpSpPr>
        <p:sp>
          <p:nvSpPr>
            <p:cNvPr id="244" name="Rectangle 1326"/>
            <p:cNvSpPr>
              <a:spLocks noChangeAspect="1" noChangeArrowheads="1"/>
            </p:cNvSpPr>
            <p:nvPr/>
          </p:nvSpPr>
          <p:spPr bwMode="auto">
            <a:xfrm>
              <a:off x="1353812" y="6461739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900" dirty="0" err="1" smtClean="0">
                  <a:latin typeface="+mn-lt"/>
                </a:rPr>
                <a:t>Teleprotection</a:t>
              </a:r>
              <a:endParaRPr lang="en-US" sz="900" dirty="0">
                <a:latin typeface="+mn-lt"/>
              </a:endParaRPr>
            </a:p>
          </p:txBody>
        </p:sp>
        <p:pic>
          <p:nvPicPr>
            <p:cNvPr id="245" name="Picture 244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6643113"/>
              <a:ext cx="274320" cy="274320"/>
            </a:xfrm>
            <a:prstGeom prst="rect">
              <a:avLst/>
            </a:prstGeom>
          </p:spPr>
        </p:pic>
      </p:grpSp>
      <p:grpSp>
        <p:nvGrpSpPr>
          <p:cNvPr id="246" name="Group 245"/>
          <p:cNvGrpSpPr/>
          <p:nvPr/>
        </p:nvGrpSpPr>
        <p:grpSpPr>
          <a:xfrm>
            <a:off x="9116905" y="2180950"/>
            <a:ext cx="433070" cy="456089"/>
            <a:chOff x="7636709" y="6577306"/>
            <a:chExt cx="433070" cy="456089"/>
          </a:xfrm>
        </p:grpSpPr>
        <p:sp>
          <p:nvSpPr>
            <p:cNvPr id="247" name="AutoShape 1499"/>
            <p:cNvSpPr>
              <a:spLocks noChangeAspect="1" noChangeArrowheads="1"/>
            </p:cNvSpPr>
            <p:nvPr/>
          </p:nvSpPr>
          <p:spPr bwMode="auto">
            <a:xfrm>
              <a:off x="7636709" y="6577306"/>
              <a:ext cx="433070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PBX</a:t>
              </a:r>
            </a:p>
          </p:txBody>
        </p:sp>
        <p:pic>
          <p:nvPicPr>
            <p:cNvPr id="248" name="Picture 247" descr="PBX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16084" y="6759075"/>
              <a:ext cx="274320" cy="274320"/>
            </a:xfrm>
            <a:prstGeom prst="rect">
              <a:avLst/>
            </a:prstGeom>
          </p:spPr>
        </p:pic>
      </p:grpSp>
      <p:grpSp>
        <p:nvGrpSpPr>
          <p:cNvPr id="249" name="Group 248"/>
          <p:cNvGrpSpPr/>
          <p:nvPr/>
        </p:nvGrpSpPr>
        <p:grpSpPr>
          <a:xfrm>
            <a:off x="9072351" y="2578890"/>
            <a:ext cx="506413" cy="455151"/>
            <a:chOff x="9259919" y="6958866"/>
            <a:chExt cx="506413" cy="455151"/>
          </a:xfrm>
        </p:grpSpPr>
        <p:sp>
          <p:nvSpPr>
            <p:cNvPr id="250" name="AutoShape 1367"/>
            <p:cNvSpPr>
              <a:spLocks noChangeAspect="1" noChangeArrowheads="1"/>
            </p:cNvSpPr>
            <p:nvPr/>
          </p:nvSpPr>
          <p:spPr bwMode="auto">
            <a:xfrm>
              <a:off x="9259919" y="6958866"/>
              <a:ext cx="506413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Voice</a:t>
              </a:r>
            </a:p>
          </p:txBody>
        </p:sp>
        <p:pic>
          <p:nvPicPr>
            <p:cNvPr id="251" name="Picture 250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5965" y="7139697"/>
              <a:ext cx="274320" cy="274320"/>
            </a:xfrm>
            <a:prstGeom prst="rect">
              <a:avLst/>
            </a:prstGeom>
          </p:spPr>
        </p:pic>
      </p:grpSp>
      <p:cxnSp>
        <p:nvCxnSpPr>
          <p:cNvPr id="261" name="Straight Connector 260"/>
          <p:cNvCxnSpPr/>
          <p:nvPr/>
        </p:nvCxnSpPr>
        <p:spPr>
          <a:xfrm>
            <a:off x="6020192" y="2981960"/>
            <a:ext cx="5842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020192" y="3279140"/>
            <a:ext cx="5842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6213328" y="2666894"/>
            <a:ext cx="936872" cy="717972"/>
            <a:chOff x="4186596" y="4425693"/>
            <a:chExt cx="1101684" cy="844274"/>
          </a:xfrm>
        </p:grpSpPr>
        <p:sp>
          <p:nvSpPr>
            <p:cNvPr id="150" name="Text Box 19"/>
            <p:cNvSpPr txBox="1">
              <a:spLocks noChangeArrowheads="1"/>
            </p:cNvSpPr>
            <p:nvPr/>
          </p:nvSpPr>
          <p:spPr bwMode="auto">
            <a:xfrm>
              <a:off x="4186596" y="4425693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151" name="Picture 150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  <p:grpSp>
        <p:nvGrpSpPr>
          <p:cNvPr id="253" name="Group 252"/>
          <p:cNvGrpSpPr/>
          <p:nvPr/>
        </p:nvGrpSpPr>
        <p:grpSpPr>
          <a:xfrm>
            <a:off x="5662788" y="3146817"/>
            <a:ext cx="577902" cy="459580"/>
            <a:chOff x="1353812" y="7057641"/>
            <a:chExt cx="577902" cy="459580"/>
          </a:xfrm>
        </p:grpSpPr>
        <p:sp>
          <p:nvSpPr>
            <p:cNvPr id="254" name="Rectangle 1326"/>
            <p:cNvSpPr>
              <a:spLocks noChangeAspect="1" noChangeArrowheads="1"/>
            </p:cNvSpPr>
            <p:nvPr/>
          </p:nvSpPr>
          <p:spPr bwMode="auto">
            <a:xfrm>
              <a:off x="1353812" y="7284191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1000" dirty="0">
                  <a:latin typeface="+mn-lt"/>
                </a:rPr>
                <a:t>SCADA</a:t>
              </a:r>
            </a:p>
          </p:txBody>
        </p:sp>
        <p:pic>
          <p:nvPicPr>
            <p:cNvPr id="255" name="Picture 254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7057641"/>
              <a:ext cx="274320" cy="274320"/>
            </a:xfrm>
            <a:prstGeom prst="rect">
              <a:avLst/>
            </a:prstGeom>
          </p:spPr>
        </p:pic>
      </p:grpSp>
      <p:grpSp>
        <p:nvGrpSpPr>
          <p:cNvPr id="256" name="Group 255"/>
          <p:cNvGrpSpPr/>
          <p:nvPr/>
        </p:nvGrpSpPr>
        <p:grpSpPr>
          <a:xfrm>
            <a:off x="5742493" y="2650264"/>
            <a:ext cx="506413" cy="465057"/>
            <a:chOff x="9259919" y="7320816"/>
            <a:chExt cx="506413" cy="465057"/>
          </a:xfrm>
        </p:grpSpPr>
        <p:sp>
          <p:nvSpPr>
            <p:cNvPr id="257" name="AutoShape 1367"/>
            <p:cNvSpPr>
              <a:spLocks noChangeAspect="1" noChangeArrowheads="1"/>
            </p:cNvSpPr>
            <p:nvPr/>
          </p:nvSpPr>
          <p:spPr bwMode="auto">
            <a:xfrm>
              <a:off x="9259919" y="7320816"/>
              <a:ext cx="506413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Voice</a:t>
              </a:r>
            </a:p>
          </p:txBody>
        </p:sp>
        <p:pic>
          <p:nvPicPr>
            <p:cNvPr id="258" name="Picture 257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5965" y="7511553"/>
              <a:ext cx="274320" cy="274320"/>
            </a:xfrm>
            <a:prstGeom prst="rect">
              <a:avLst/>
            </a:prstGeom>
          </p:spPr>
        </p:pic>
      </p:grpSp>
      <p:grpSp>
        <p:nvGrpSpPr>
          <p:cNvPr id="263" name="Group 262"/>
          <p:cNvGrpSpPr/>
          <p:nvPr/>
        </p:nvGrpSpPr>
        <p:grpSpPr>
          <a:xfrm>
            <a:off x="7529688" y="4549895"/>
            <a:ext cx="577902" cy="455694"/>
            <a:chOff x="1353812" y="6461739"/>
            <a:chExt cx="577902" cy="455694"/>
          </a:xfrm>
        </p:grpSpPr>
        <p:sp>
          <p:nvSpPr>
            <p:cNvPr id="264" name="Rectangle 1326"/>
            <p:cNvSpPr>
              <a:spLocks noChangeAspect="1" noChangeArrowheads="1"/>
            </p:cNvSpPr>
            <p:nvPr/>
          </p:nvSpPr>
          <p:spPr bwMode="auto">
            <a:xfrm>
              <a:off x="1353812" y="6461739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900" dirty="0" err="1" smtClean="0">
                  <a:latin typeface="+mn-lt"/>
                </a:rPr>
                <a:t>Teleprotection</a:t>
              </a:r>
              <a:endParaRPr lang="en-US" sz="900" dirty="0">
                <a:latin typeface="+mn-lt"/>
              </a:endParaRPr>
            </a:p>
          </p:txBody>
        </p:sp>
        <p:pic>
          <p:nvPicPr>
            <p:cNvPr id="265" name="Picture 264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6643113"/>
              <a:ext cx="274320" cy="274320"/>
            </a:xfrm>
            <a:prstGeom prst="rect">
              <a:avLst/>
            </a:prstGeom>
          </p:spPr>
        </p:pic>
      </p:grpSp>
      <p:grpSp>
        <p:nvGrpSpPr>
          <p:cNvPr id="266" name="Group 265"/>
          <p:cNvGrpSpPr/>
          <p:nvPr/>
        </p:nvGrpSpPr>
        <p:grpSpPr>
          <a:xfrm>
            <a:off x="7529688" y="5415037"/>
            <a:ext cx="577902" cy="474820"/>
            <a:chOff x="1353812" y="7057641"/>
            <a:chExt cx="577902" cy="474820"/>
          </a:xfrm>
        </p:grpSpPr>
        <p:sp>
          <p:nvSpPr>
            <p:cNvPr id="267" name="Rectangle 1326"/>
            <p:cNvSpPr>
              <a:spLocks noChangeAspect="1" noChangeArrowheads="1"/>
            </p:cNvSpPr>
            <p:nvPr/>
          </p:nvSpPr>
          <p:spPr bwMode="auto">
            <a:xfrm>
              <a:off x="1353812" y="7299431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1000" dirty="0">
                  <a:latin typeface="+mn-lt"/>
                </a:rPr>
                <a:t>SCADA</a:t>
              </a:r>
            </a:p>
          </p:txBody>
        </p:sp>
        <p:pic>
          <p:nvPicPr>
            <p:cNvPr id="268" name="Picture 267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7057641"/>
              <a:ext cx="274320" cy="274320"/>
            </a:xfrm>
            <a:prstGeom prst="rect">
              <a:avLst/>
            </a:prstGeom>
          </p:spPr>
        </p:pic>
      </p:grpSp>
      <p:cxnSp>
        <p:nvCxnSpPr>
          <p:cNvPr id="277" name="Elbow Connector 276"/>
          <p:cNvCxnSpPr/>
          <p:nvPr/>
        </p:nvCxnSpPr>
        <p:spPr>
          <a:xfrm flipV="1">
            <a:off x="6143872" y="4947920"/>
            <a:ext cx="1097280" cy="182880"/>
          </a:xfrm>
          <a:prstGeom prst="bentConnector3">
            <a:avLst>
              <a:gd name="adj1" fmla="val 6301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Elbow Connector 279"/>
          <p:cNvCxnSpPr/>
          <p:nvPr/>
        </p:nvCxnSpPr>
        <p:spPr>
          <a:xfrm>
            <a:off x="6143872" y="5313680"/>
            <a:ext cx="1097280" cy="182880"/>
          </a:xfrm>
          <a:prstGeom prst="bentConnector3">
            <a:avLst>
              <a:gd name="adj1" fmla="val 63195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Group 268"/>
          <p:cNvGrpSpPr/>
          <p:nvPr/>
        </p:nvGrpSpPr>
        <p:grpSpPr>
          <a:xfrm>
            <a:off x="7024413" y="4632734"/>
            <a:ext cx="506413" cy="455151"/>
            <a:chOff x="9259919" y="6958866"/>
            <a:chExt cx="506413" cy="455151"/>
          </a:xfrm>
        </p:grpSpPr>
        <p:sp>
          <p:nvSpPr>
            <p:cNvPr id="270" name="AutoShape 1367"/>
            <p:cNvSpPr>
              <a:spLocks noChangeAspect="1" noChangeArrowheads="1"/>
            </p:cNvSpPr>
            <p:nvPr/>
          </p:nvSpPr>
          <p:spPr bwMode="auto">
            <a:xfrm>
              <a:off x="9259919" y="6958866"/>
              <a:ext cx="506413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Voice</a:t>
              </a:r>
            </a:p>
          </p:txBody>
        </p:sp>
        <p:pic>
          <p:nvPicPr>
            <p:cNvPr id="271" name="Picture 270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5965" y="7139697"/>
              <a:ext cx="274320" cy="274320"/>
            </a:xfrm>
            <a:prstGeom prst="rect">
              <a:avLst/>
            </a:prstGeom>
          </p:spPr>
        </p:pic>
      </p:grpSp>
      <p:pic>
        <p:nvPicPr>
          <p:cNvPr id="272" name="Picture 271" descr="L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0459" y="5361627"/>
            <a:ext cx="274320" cy="274320"/>
          </a:xfrm>
          <a:prstGeom prst="rect">
            <a:avLst/>
          </a:prstGeom>
        </p:spPr>
      </p:pic>
      <p:grpSp>
        <p:nvGrpSpPr>
          <p:cNvPr id="170" name="Group 169"/>
          <p:cNvGrpSpPr/>
          <p:nvPr/>
        </p:nvGrpSpPr>
        <p:grpSpPr>
          <a:xfrm>
            <a:off x="5408384" y="4714644"/>
            <a:ext cx="936872" cy="732195"/>
            <a:chOff x="4186596" y="4408968"/>
            <a:chExt cx="1101684" cy="860999"/>
          </a:xfrm>
        </p:grpSpPr>
        <p:sp>
          <p:nvSpPr>
            <p:cNvPr id="171" name="Text Box 19"/>
            <p:cNvSpPr txBox="1">
              <a:spLocks noChangeArrowheads="1"/>
            </p:cNvSpPr>
            <p:nvPr/>
          </p:nvSpPr>
          <p:spPr bwMode="auto">
            <a:xfrm>
              <a:off x="4186596" y="4408968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172" name="Picture 171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Substation Multiservice Connectivity</a:t>
            </a:r>
            <a:endParaRPr lang="en-US" dirty="0"/>
          </a:p>
        </p:txBody>
      </p:sp>
      <p:sp>
        <p:nvSpPr>
          <p:cNvPr id="20487" name="Content Placeholder 148"/>
          <p:cNvSpPr>
            <a:spLocks noGrp="1"/>
          </p:cNvSpPr>
          <p:nvPr>
            <p:ph type="body" sz="quarter" idx="10"/>
          </p:nvPr>
        </p:nvSpPr>
        <p:spPr>
          <a:xfrm>
            <a:off x="822484" y="1379246"/>
            <a:ext cx="5622278" cy="2445408"/>
          </a:xfrm>
          <a:prstGeom prst="rect">
            <a:avLst/>
          </a:prstGeom>
        </p:spPr>
        <p:txBody>
          <a:bodyPr/>
          <a:lstStyle/>
          <a:p>
            <a:pPr marL="357098" indent="-357098" defTabSz="1120798"/>
            <a:r>
              <a:rPr lang="en-US" sz="1400" dirty="0" smtClean="0"/>
              <a:t>Multiple service connectivity over any infrastructure</a:t>
            </a:r>
          </a:p>
          <a:p>
            <a:pPr marL="357098" indent="-357098" defTabSz="1120798"/>
            <a:r>
              <a:rPr lang="en-US" sz="1400" dirty="0" smtClean="0"/>
              <a:t>Lower </a:t>
            </a:r>
            <a:r>
              <a:rPr lang="en-US" sz="1400" dirty="0" err="1" smtClean="0"/>
              <a:t>CapEx</a:t>
            </a:r>
            <a:r>
              <a:rPr lang="en-US" sz="1400" dirty="0" smtClean="0"/>
              <a:t> by using a single-box solution and l</a:t>
            </a:r>
            <a:r>
              <a:rPr lang="en-US" sz="1400" kern="1200" dirty="0" smtClean="0">
                <a:cs typeface="Times New Roman" pitchFamily="18" charset="0"/>
              </a:rPr>
              <a:t>ower</a:t>
            </a:r>
            <a:r>
              <a:rPr lang="en-US" sz="1400" dirty="0" smtClean="0"/>
              <a:t> </a:t>
            </a:r>
            <a:r>
              <a:rPr lang="en-US" sz="1400" dirty="0" err="1" smtClean="0"/>
              <a:t>OpEx</a:t>
            </a:r>
            <a:r>
              <a:rPr lang="en-US" sz="1400" dirty="0" smtClean="0"/>
              <a:t> by converging services and optimizing bandwidth utilization</a:t>
            </a:r>
          </a:p>
          <a:p>
            <a:pPr marL="357098" indent="-357098" defTabSz="1120798"/>
            <a:r>
              <a:rPr lang="en-US" sz="1400" dirty="0" smtClean="0"/>
              <a:t>Migration of non-critical and mission-critical services to PSN, </a:t>
            </a:r>
            <a:br>
              <a:rPr lang="en-US" sz="1400" dirty="0" smtClean="0"/>
            </a:br>
            <a:r>
              <a:rPr lang="en-US" sz="1400" dirty="0" smtClean="0"/>
              <a:t>saving forklift costs and ensuring a future-proof solution</a:t>
            </a:r>
          </a:p>
          <a:p>
            <a:pPr marL="357098" indent="-357098" defTabSz="1120798"/>
            <a:r>
              <a:rPr lang="en-US" sz="1400" dirty="0" smtClean="0"/>
              <a:t>Continued support for legacy services and obsolete vendor </a:t>
            </a:r>
            <a:br>
              <a:rPr lang="en-US" sz="1400" dirty="0" smtClean="0"/>
            </a:br>
            <a:r>
              <a:rPr lang="en-US" sz="1400" dirty="0" smtClean="0"/>
              <a:t>replacement</a:t>
            </a:r>
          </a:p>
          <a:p>
            <a:pPr marL="357098" indent="-357098" defTabSz="1120798">
              <a:lnSpc>
                <a:spcPct val="100000"/>
              </a:lnSpc>
              <a:spcBef>
                <a:spcPts val="1200"/>
              </a:spcBef>
            </a:pPr>
            <a:r>
              <a:rPr lang="en-US" sz="1600" b="1" dirty="0" smtClean="0"/>
              <a:t>Increased  SDH/SONET capacity !!!</a:t>
            </a:r>
            <a:endParaRPr lang="en-US" sz="1400" dirty="0" smtClean="0"/>
          </a:p>
        </p:txBody>
      </p:sp>
      <p:sp>
        <p:nvSpPr>
          <p:cNvPr id="151" name="AutoShape 1357"/>
          <p:cNvSpPr>
            <a:spLocks noChangeAspect="1" noChangeArrowheads="1"/>
          </p:cNvSpPr>
          <p:nvPr/>
        </p:nvSpPr>
        <p:spPr bwMode="auto">
          <a:xfrm>
            <a:off x="8139568" y="1765878"/>
            <a:ext cx="1615439" cy="1356572"/>
          </a:xfrm>
          <a:prstGeom prst="roundRect">
            <a:avLst>
              <a:gd name="adj" fmla="val 1329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52" name="AutoShape 1487"/>
          <p:cNvSpPr>
            <a:spLocks noChangeArrowheads="1"/>
          </p:cNvSpPr>
          <p:nvPr/>
        </p:nvSpPr>
        <p:spPr bwMode="auto">
          <a:xfrm>
            <a:off x="8232010" y="3326891"/>
            <a:ext cx="1360328" cy="8059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53" name="AutoShape 1382"/>
          <p:cNvSpPr>
            <a:spLocks noChangeAspect="1" noChangeArrowheads="1"/>
          </p:cNvSpPr>
          <p:nvPr/>
        </p:nvSpPr>
        <p:spPr bwMode="auto">
          <a:xfrm>
            <a:off x="5729363" y="2609850"/>
            <a:ext cx="141732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945243" y="2299181"/>
            <a:ext cx="1725703" cy="1725703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>
              <a:latin typeface="+mn-lt"/>
            </a:endParaRPr>
          </a:p>
        </p:txBody>
      </p:sp>
      <p:sp>
        <p:nvSpPr>
          <p:cNvPr id="155" name="AutoShape 1334"/>
          <p:cNvSpPr>
            <a:spLocks noChangeAspect="1" noChangeArrowheads="1"/>
          </p:cNvSpPr>
          <p:nvPr/>
        </p:nvSpPr>
        <p:spPr bwMode="auto">
          <a:xfrm>
            <a:off x="6697591" y="4500248"/>
            <a:ext cx="1605281" cy="1403350"/>
          </a:xfrm>
          <a:prstGeom prst="roundRect">
            <a:avLst>
              <a:gd name="adj" fmla="val 13301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156" name="Shape 155"/>
          <p:cNvCxnSpPr/>
          <p:nvPr/>
        </p:nvCxnSpPr>
        <p:spPr>
          <a:xfrm>
            <a:off x="6081031" y="5256061"/>
            <a:ext cx="1737360" cy="27432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hape 156"/>
          <p:cNvCxnSpPr/>
          <p:nvPr/>
        </p:nvCxnSpPr>
        <p:spPr>
          <a:xfrm flipV="1">
            <a:off x="6081031" y="4920781"/>
            <a:ext cx="1737360" cy="27432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utoShape 1357"/>
          <p:cNvSpPr>
            <a:spLocks noChangeAspect="1" noChangeArrowheads="1"/>
          </p:cNvSpPr>
          <p:nvPr/>
        </p:nvSpPr>
        <p:spPr bwMode="auto">
          <a:xfrm>
            <a:off x="8551793" y="5576894"/>
            <a:ext cx="1214148" cy="1356572"/>
          </a:xfrm>
          <a:prstGeom prst="roundRect">
            <a:avLst>
              <a:gd name="adj" fmla="val 13296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 rot="5400000">
            <a:off x="8955652" y="6250940"/>
            <a:ext cx="4318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/>
          <p:nvPr/>
        </p:nvCxnSpPr>
        <p:spPr>
          <a:xfrm rot="5400000">
            <a:off x="8775312" y="6187440"/>
            <a:ext cx="335280" cy="22352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/>
          <p:nvPr/>
        </p:nvCxnSpPr>
        <p:spPr>
          <a:xfrm rot="16200000" flipH="1">
            <a:off x="9247752" y="6187440"/>
            <a:ext cx="335280" cy="22352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AutoShape 1308"/>
          <p:cNvSpPr>
            <a:spLocks noChangeAspect="1" noChangeArrowheads="1"/>
          </p:cNvSpPr>
          <p:nvPr/>
        </p:nvSpPr>
        <p:spPr bwMode="auto">
          <a:xfrm>
            <a:off x="723378" y="5959240"/>
            <a:ext cx="1996953" cy="129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065015" y="6511526"/>
            <a:ext cx="81280" cy="365760"/>
            <a:chOff x="1128903" y="6389606"/>
            <a:chExt cx="81280" cy="365760"/>
          </a:xfrm>
        </p:grpSpPr>
        <p:sp>
          <p:nvSpPr>
            <p:cNvPr id="164" name="Line 1316"/>
            <p:cNvSpPr>
              <a:spLocks noChangeAspect="1" noChangeShapeType="1"/>
            </p:cNvSpPr>
            <p:nvPr/>
          </p:nvSpPr>
          <p:spPr bwMode="auto">
            <a:xfrm>
              <a:off x="1128903" y="6389606"/>
              <a:ext cx="0" cy="36576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26" tIns="50914" rIns="101826" bIns="50914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en-US" sz="1000" dirty="0"/>
            </a:p>
          </p:txBody>
        </p:sp>
        <p:sp>
          <p:nvSpPr>
            <p:cNvPr id="165" name="Line 1316"/>
            <p:cNvSpPr>
              <a:spLocks noChangeAspect="1" noChangeShapeType="1"/>
            </p:cNvSpPr>
            <p:nvPr/>
          </p:nvSpPr>
          <p:spPr bwMode="auto">
            <a:xfrm>
              <a:off x="1169543" y="6389606"/>
              <a:ext cx="0" cy="36576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26" tIns="50914" rIns="101826" bIns="50914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en-US" sz="1000" dirty="0"/>
            </a:p>
          </p:txBody>
        </p:sp>
        <p:sp>
          <p:nvSpPr>
            <p:cNvPr id="166" name="Line 1316"/>
            <p:cNvSpPr>
              <a:spLocks noChangeAspect="1" noChangeShapeType="1"/>
            </p:cNvSpPr>
            <p:nvPr/>
          </p:nvSpPr>
          <p:spPr bwMode="auto">
            <a:xfrm>
              <a:off x="1210183" y="6389606"/>
              <a:ext cx="0" cy="36576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26" tIns="50914" rIns="101826" bIns="50914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en-US" sz="1000" dirty="0"/>
            </a:p>
          </p:txBody>
        </p:sp>
      </p:grpSp>
      <p:sp>
        <p:nvSpPr>
          <p:cNvPr id="167" name="AutoShape 1296"/>
          <p:cNvSpPr>
            <a:spLocks noChangeAspect="1" noChangeArrowheads="1"/>
          </p:cNvSpPr>
          <p:nvPr/>
        </p:nvSpPr>
        <p:spPr bwMode="auto">
          <a:xfrm>
            <a:off x="3017281" y="3789680"/>
            <a:ext cx="1725706" cy="1385682"/>
          </a:xfrm>
          <a:prstGeom prst="roundRect">
            <a:avLst>
              <a:gd name="adj" fmla="val 969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168" name="Shape 167"/>
          <p:cNvCxnSpPr/>
          <p:nvPr/>
        </p:nvCxnSpPr>
        <p:spPr>
          <a:xfrm rot="10800000">
            <a:off x="3405913" y="4462057"/>
            <a:ext cx="640080" cy="27432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299"/>
          <p:cNvSpPr>
            <a:spLocks noChangeAspect="1" noChangeArrowheads="1"/>
          </p:cNvSpPr>
          <p:nvPr/>
        </p:nvSpPr>
        <p:spPr bwMode="auto">
          <a:xfrm>
            <a:off x="3253950" y="3789680"/>
            <a:ext cx="1255674" cy="3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1300" dirty="0">
                <a:latin typeface="+mn-lt"/>
              </a:rPr>
              <a:t>Control </a:t>
            </a:r>
            <a:r>
              <a:rPr lang="en-US" sz="1300" dirty="0" smtClean="0">
                <a:latin typeface="+mn-lt"/>
              </a:rPr>
              <a:t>Center</a:t>
            </a:r>
            <a:endParaRPr lang="en-US" sz="1300" dirty="0">
              <a:latin typeface="+mn-lt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4059023" y="4486121"/>
            <a:ext cx="1725703" cy="1725703"/>
            <a:chOff x="4138151" y="4486121"/>
            <a:chExt cx="1725703" cy="1725703"/>
          </a:xfrm>
        </p:grpSpPr>
        <p:sp>
          <p:nvSpPr>
            <p:cNvPr id="171" name="Oval 170"/>
            <p:cNvSpPr/>
            <p:nvPr/>
          </p:nvSpPr>
          <p:spPr>
            <a:xfrm>
              <a:off x="4138151" y="4486121"/>
              <a:ext cx="1725703" cy="1725703"/>
            </a:xfrm>
            <a:prstGeom prst="ellipse">
              <a:avLst/>
            </a:prstGeom>
            <a:noFill/>
            <a:ln w="57150">
              <a:gradFill flip="none" rotWithShape="1">
                <a:gsLst>
                  <a:gs pos="0">
                    <a:srgbClr val="FF0000"/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00">
                <a:latin typeface="+mn-lt"/>
              </a:endParaRPr>
            </a:p>
          </p:txBody>
        </p:sp>
        <p:sp>
          <p:nvSpPr>
            <p:cNvPr id="172" name="Text Box 1300"/>
            <p:cNvSpPr txBox="1">
              <a:spLocks noChangeAspect="1" noChangeArrowheads="1"/>
            </p:cNvSpPr>
            <p:nvPr/>
          </p:nvSpPr>
          <p:spPr bwMode="auto">
            <a:xfrm>
              <a:off x="4417755" y="5196942"/>
              <a:ext cx="1166495" cy="304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300" dirty="0" smtClean="0">
                  <a:latin typeface="+mn-lt"/>
                </a:rPr>
                <a:t>STM-4/OC-12</a:t>
              </a:r>
              <a:endParaRPr lang="en-US" sz="1300" dirty="0">
                <a:latin typeface="+mn-lt"/>
              </a:endParaRPr>
            </a:p>
          </p:txBody>
        </p:sp>
      </p:grpSp>
      <p:sp>
        <p:nvSpPr>
          <p:cNvPr id="173" name="Line 1307"/>
          <p:cNvSpPr>
            <a:spLocks noChangeShapeType="1"/>
          </p:cNvSpPr>
          <p:nvPr/>
        </p:nvSpPr>
        <p:spPr bwMode="auto">
          <a:xfrm flipH="1">
            <a:off x="3613780" y="6069279"/>
            <a:ext cx="50285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174" name="Freeform 1311"/>
          <p:cNvSpPr>
            <a:spLocks noChangeAspect="1"/>
          </p:cNvSpPr>
          <p:nvPr/>
        </p:nvSpPr>
        <p:spPr bwMode="auto">
          <a:xfrm rot="21471145" flipH="1">
            <a:off x="2430181" y="5806163"/>
            <a:ext cx="889612" cy="359697"/>
          </a:xfrm>
          <a:custGeom>
            <a:avLst/>
            <a:gdLst>
              <a:gd name="T0" fmla="*/ 0 w 258"/>
              <a:gd name="T1" fmla="*/ 0 h 463"/>
              <a:gd name="T2" fmla="*/ 11228 w 258"/>
              <a:gd name="T3" fmla="*/ 0 h 463"/>
              <a:gd name="T4" fmla="*/ 9733 w 258"/>
              <a:gd name="T5" fmla="*/ 0 h 463"/>
              <a:gd name="T6" fmla="*/ 19415 w 258"/>
              <a:gd name="T7" fmla="*/ 0 h 463"/>
              <a:gd name="T8" fmla="*/ 0 60000 65536"/>
              <a:gd name="T9" fmla="*/ 0 60000 65536"/>
              <a:gd name="T10" fmla="*/ 0 60000 65536"/>
              <a:gd name="T11" fmla="*/ 0 60000 65536"/>
              <a:gd name="T12" fmla="*/ 0 w 258"/>
              <a:gd name="T13" fmla="*/ 0 h 463"/>
              <a:gd name="T14" fmla="*/ 258 w 258"/>
              <a:gd name="T15" fmla="*/ 463 h 4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" h="463">
                <a:moveTo>
                  <a:pt x="0" y="0"/>
                </a:moveTo>
                <a:lnTo>
                  <a:pt x="149" y="317"/>
                </a:lnTo>
                <a:lnTo>
                  <a:pt x="129" y="178"/>
                </a:lnTo>
                <a:lnTo>
                  <a:pt x="258" y="463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175" name="Line 1314"/>
          <p:cNvSpPr>
            <a:spLocks noChangeAspect="1" noChangeShapeType="1"/>
          </p:cNvSpPr>
          <p:nvPr/>
        </p:nvSpPr>
        <p:spPr bwMode="auto">
          <a:xfrm rot="5400000">
            <a:off x="1907486" y="6056165"/>
            <a:ext cx="0" cy="804672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176" name="Line 1316"/>
          <p:cNvSpPr>
            <a:spLocks noChangeAspect="1" noChangeShapeType="1"/>
          </p:cNvSpPr>
          <p:nvPr/>
        </p:nvSpPr>
        <p:spPr bwMode="auto">
          <a:xfrm>
            <a:off x="1564379" y="6519146"/>
            <a:ext cx="0" cy="36576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177" name="Rectangle 1329"/>
          <p:cNvSpPr>
            <a:spLocks noChangeAspect="1" noChangeArrowheads="1"/>
          </p:cNvSpPr>
          <p:nvPr/>
        </p:nvSpPr>
        <p:spPr bwMode="auto">
          <a:xfrm>
            <a:off x="3560882" y="5869952"/>
            <a:ext cx="529869" cy="25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 rtl="1">
              <a:spcBef>
                <a:spcPts val="0"/>
              </a:spcBef>
            </a:pPr>
            <a:r>
              <a:rPr lang="en-US" sz="900" b="0" dirty="0">
                <a:latin typeface="+mn-lt"/>
              </a:rPr>
              <a:t>E1/T1</a:t>
            </a:r>
          </a:p>
        </p:txBody>
      </p:sp>
      <p:sp>
        <p:nvSpPr>
          <p:cNvPr id="178" name="Rectangle 1330"/>
          <p:cNvSpPr>
            <a:spLocks noChangeAspect="1" noChangeArrowheads="1"/>
          </p:cNvSpPr>
          <p:nvPr/>
        </p:nvSpPr>
        <p:spPr bwMode="auto">
          <a:xfrm>
            <a:off x="1655830" y="6245533"/>
            <a:ext cx="529427" cy="25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900" b="0" dirty="0">
                <a:latin typeface="+mn-lt"/>
              </a:rPr>
              <a:t>E1/T1</a:t>
            </a:r>
          </a:p>
        </p:txBody>
      </p:sp>
      <p:sp>
        <p:nvSpPr>
          <p:cNvPr id="179" name="Text Box 1343"/>
          <p:cNvSpPr txBox="1">
            <a:spLocks noChangeAspect="1" noChangeArrowheads="1"/>
          </p:cNvSpPr>
          <p:nvPr/>
        </p:nvSpPr>
        <p:spPr bwMode="auto">
          <a:xfrm>
            <a:off x="6788112" y="5305818"/>
            <a:ext cx="417489" cy="241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995" tIns="41000" rIns="81995" bIns="41000" anchor="ctr" anchorCtr="0">
            <a:noAutofit/>
          </a:bodyPr>
          <a:lstStyle/>
          <a:p>
            <a:pPr algn="ctr" defTabSz="913963">
              <a:spcBef>
                <a:spcPts val="0"/>
              </a:spcBef>
            </a:pPr>
            <a:r>
              <a:rPr lang="en-US" sz="1000" b="0" dirty="0">
                <a:latin typeface="+mn-lt"/>
              </a:rPr>
              <a:t>ETH</a:t>
            </a:r>
          </a:p>
        </p:txBody>
      </p:sp>
      <p:sp>
        <p:nvSpPr>
          <p:cNvPr id="180" name="Line 1358"/>
          <p:cNvSpPr>
            <a:spLocks noChangeShapeType="1"/>
          </p:cNvSpPr>
          <p:nvPr/>
        </p:nvSpPr>
        <p:spPr bwMode="auto">
          <a:xfrm flipH="1">
            <a:off x="5473660" y="6056104"/>
            <a:ext cx="342090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181" name="Rectangle 1359"/>
          <p:cNvSpPr>
            <a:spLocks noChangeAspect="1" noChangeArrowheads="1"/>
          </p:cNvSpPr>
          <p:nvPr/>
        </p:nvSpPr>
        <p:spPr bwMode="auto">
          <a:xfrm>
            <a:off x="7172762" y="6012654"/>
            <a:ext cx="621665" cy="25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900" b="0" dirty="0">
                <a:latin typeface="+mn-lt"/>
              </a:rPr>
              <a:t>SHDSL</a:t>
            </a:r>
          </a:p>
        </p:txBody>
      </p:sp>
      <p:sp>
        <p:nvSpPr>
          <p:cNvPr id="182" name="Rectangle 1378"/>
          <p:cNvSpPr>
            <a:spLocks noChangeAspect="1" noChangeArrowheads="1"/>
          </p:cNvSpPr>
          <p:nvPr/>
        </p:nvSpPr>
        <p:spPr bwMode="auto">
          <a:xfrm>
            <a:off x="5802726" y="4231582"/>
            <a:ext cx="572770" cy="2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900" b="0" dirty="0">
                <a:latin typeface="+mn-lt"/>
              </a:rPr>
              <a:t>STM-1</a:t>
            </a:r>
          </a:p>
        </p:txBody>
      </p:sp>
      <p:sp>
        <p:nvSpPr>
          <p:cNvPr id="183" name="Line 1384"/>
          <p:cNvSpPr>
            <a:spLocks noChangeAspect="1" noChangeShapeType="1"/>
          </p:cNvSpPr>
          <p:nvPr/>
        </p:nvSpPr>
        <p:spPr bwMode="auto">
          <a:xfrm flipV="1">
            <a:off x="6589300" y="2791145"/>
            <a:ext cx="1747" cy="514562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>
              <a:cs typeface="+mn-cs"/>
            </a:endParaRPr>
          </a:p>
        </p:txBody>
      </p:sp>
      <p:sp>
        <p:nvSpPr>
          <p:cNvPr id="184" name="AutoShape 1433"/>
          <p:cNvSpPr>
            <a:spLocks noChangeArrowheads="1"/>
          </p:cNvSpPr>
          <p:nvPr/>
        </p:nvSpPr>
        <p:spPr bwMode="auto">
          <a:xfrm>
            <a:off x="6074362" y="6461760"/>
            <a:ext cx="1836079" cy="95631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85" name="AutoShape 1444"/>
          <p:cNvSpPr>
            <a:spLocks noChangeArrowheads="1"/>
          </p:cNvSpPr>
          <p:nvPr/>
        </p:nvSpPr>
        <p:spPr bwMode="auto">
          <a:xfrm>
            <a:off x="4547736" y="6673914"/>
            <a:ext cx="1255776" cy="6412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  <a:cs typeface="+mn-cs"/>
            </a:endParaRPr>
          </a:p>
        </p:txBody>
      </p:sp>
      <p:cxnSp>
        <p:nvCxnSpPr>
          <p:cNvPr id="186" name="AutoShape 1455"/>
          <p:cNvCxnSpPr>
            <a:cxnSpLocks noChangeShapeType="1"/>
          </p:cNvCxnSpPr>
          <p:nvPr/>
        </p:nvCxnSpPr>
        <p:spPr bwMode="auto">
          <a:xfrm rot="5400000" flipH="1">
            <a:off x="5751786" y="6091454"/>
            <a:ext cx="731520" cy="91440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Line 1458"/>
          <p:cNvSpPr>
            <a:spLocks noChangeShapeType="1"/>
          </p:cNvSpPr>
          <p:nvPr/>
        </p:nvSpPr>
        <p:spPr bwMode="auto">
          <a:xfrm flipH="1">
            <a:off x="2206975" y="4875577"/>
            <a:ext cx="1709579" cy="1799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grpSp>
        <p:nvGrpSpPr>
          <p:cNvPr id="188" name="Group 187"/>
          <p:cNvGrpSpPr/>
          <p:nvPr/>
        </p:nvGrpSpPr>
        <p:grpSpPr>
          <a:xfrm>
            <a:off x="1689017" y="4484253"/>
            <a:ext cx="1130319" cy="771515"/>
            <a:chOff x="1768145" y="4611253"/>
            <a:chExt cx="1130319" cy="771515"/>
          </a:xfrm>
        </p:grpSpPr>
        <p:sp>
          <p:nvSpPr>
            <p:cNvPr id="189" name="Freeform 7"/>
            <p:cNvSpPr>
              <a:spLocks/>
            </p:cNvSpPr>
            <p:nvPr/>
          </p:nvSpPr>
          <p:spPr bwMode="auto">
            <a:xfrm>
              <a:off x="1768145" y="4611253"/>
              <a:ext cx="1130319" cy="771515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n-lt"/>
              </a:endParaRPr>
            </a:p>
          </p:txBody>
        </p:sp>
        <p:sp>
          <p:nvSpPr>
            <p:cNvPr id="190" name="Rectangle 1457"/>
            <p:cNvSpPr>
              <a:spLocks noChangeArrowheads="1"/>
            </p:cNvSpPr>
            <p:nvPr/>
          </p:nvSpPr>
          <p:spPr bwMode="auto">
            <a:xfrm>
              <a:off x="2084926" y="4832387"/>
              <a:ext cx="496757" cy="329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1794" tIns="50896" rIns="101794" bIns="50896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300" dirty="0" smtClean="0">
                  <a:latin typeface="+mn-lt"/>
                </a:rPr>
                <a:t>PSN</a:t>
              </a:r>
              <a:endParaRPr lang="en-US" sz="1300" dirty="0">
                <a:latin typeface="+mn-lt"/>
              </a:endParaRPr>
            </a:p>
          </p:txBody>
        </p:sp>
      </p:grpSp>
      <p:sp>
        <p:nvSpPr>
          <p:cNvPr id="191" name="Text Box 1459"/>
          <p:cNvSpPr txBox="1">
            <a:spLocks noChangeAspect="1" noChangeArrowheads="1"/>
          </p:cNvSpPr>
          <p:nvPr/>
        </p:nvSpPr>
        <p:spPr bwMode="auto">
          <a:xfrm>
            <a:off x="3039233" y="4676015"/>
            <a:ext cx="440899" cy="249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197" tIns="45097" rIns="90197" bIns="45097" anchor="ctr" anchorCtr="0">
            <a:noAutofit/>
          </a:bodyPr>
          <a:lstStyle/>
          <a:p>
            <a:pPr algn="ctr" defTabSz="903355">
              <a:spcBef>
                <a:spcPts val="0"/>
              </a:spcBef>
            </a:pPr>
            <a:r>
              <a:rPr lang="en-US" sz="900" b="0" dirty="0" err="1" smtClean="0">
                <a:latin typeface="+mn-lt"/>
              </a:rPr>
              <a:t>GbE</a:t>
            </a:r>
            <a:endParaRPr lang="en-US" sz="900" b="0" dirty="0">
              <a:latin typeface="+mn-lt"/>
            </a:endParaRPr>
          </a:p>
        </p:txBody>
      </p:sp>
      <p:sp>
        <p:nvSpPr>
          <p:cNvPr id="192" name="Line 1451"/>
          <p:cNvSpPr>
            <a:spLocks noChangeShapeType="1"/>
          </p:cNvSpPr>
          <p:nvPr/>
        </p:nvSpPr>
        <p:spPr bwMode="auto">
          <a:xfrm>
            <a:off x="4841051" y="6974491"/>
            <a:ext cx="457200" cy="3598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>
              <a:cs typeface="+mn-cs"/>
            </a:endParaRPr>
          </a:p>
        </p:txBody>
      </p:sp>
      <p:sp>
        <p:nvSpPr>
          <p:cNvPr id="193" name="Rectangle 1464"/>
          <p:cNvSpPr>
            <a:spLocks noChangeAspect="1" noChangeArrowheads="1"/>
          </p:cNvSpPr>
          <p:nvPr/>
        </p:nvSpPr>
        <p:spPr bwMode="auto">
          <a:xfrm>
            <a:off x="4661983" y="6355424"/>
            <a:ext cx="853916" cy="2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900" b="0" dirty="0" err="1">
                <a:latin typeface="+mn-lt"/>
              </a:rPr>
              <a:t>SHDSL.Bis</a:t>
            </a:r>
            <a:endParaRPr lang="en-US" sz="900" b="0" dirty="0">
              <a:latin typeface="+mn-lt"/>
            </a:endParaRPr>
          </a:p>
        </p:txBody>
      </p:sp>
      <p:sp>
        <p:nvSpPr>
          <p:cNvPr id="194" name="Text Box 1470"/>
          <p:cNvSpPr txBox="1">
            <a:spLocks noChangeAspect="1" noChangeArrowheads="1"/>
          </p:cNvSpPr>
          <p:nvPr/>
        </p:nvSpPr>
        <p:spPr bwMode="auto">
          <a:xfrm>
            <a:off x="7401218" y="3010002"/>
            <a:ext cx="813753" cy="3040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5680" tIns="47840" rIns="95680" bIns="47840" anchor="ctr" anchorCtr="0">
            <a:noAutofit/>
          </a:bodyPr>
          <a:lstStyle/>
          <a:p>
            <a:pPr algn="ctr" defTabSz="958157">
              <a:spcBef>
                <a:spcPts val="0"/>
              </a:spcBef>
            </a:pPr>
            <a:r>
              <a:rPr lang="en-US" sz="1300" dirty="0">
                <a:latin typeface="+mn-lt"/>
              </a:rPr>
              <a:t>E1 Ring</a:t>
            </a:r>
          </a:p>
        </p:txBody>
      </p:sp>
      <p:sp>
        <p:nvSpPr>
          <p:cNvPr id="195" name="Line 1494"/>
          <p:cNvSpPr>
            <a:spLocks noChangeShapeType="1"/>
          </p:cNvSpPr>
          <p:nvPr/>
        </p:nvSpPr>
        <p:spPr bwMode="auto">
          <a:xfrm>
            <a:off x="8890287" y="3724917"/>
            <a:ext cx="4572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lang="en-US" sz="1000" dirty="0"/>
          </a:p>
        </p:txBody>
      </p:sp>
      <p:sp>
        <p:nvSpPr>
          <p:cNvPr id="196" name="Text Box 1498"/>
          <p:cNvSpPr txBox="1">
            <a:spLocks noChangeArrowheads="1"/>
          </p:cNvSpPr>
          <p:nvPr/>
        </p:nvSpPr>
        <p:spPr bwMode="auto">
          <a:xfrm>
            <a:off x="5770522" y="6145478"/>
            <a:ext cx="644366" cy="2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26" tIns="50914" rIns="101826" bIns="50914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900" b="0" dirty="0">
                <a:latin typeface="+mn-lt"/>
              </a:rPr>
              <a:t>Fiber</a:t>
            </a:r>
          </a:p>
        </p:txBody>
      </p:sp>
      <p:cxnSp>
        <p:nvCxnSpPr>
          <p:cNvPr id="197" name="Straight Connector 144"/>
          <p:cNvCxnSpPr/>
          <p:nvPr/>
        </p:nvCxnSpPr>
        <p:spPr bwMode="auto">
          <a:xfrm flipV="1">
            <a:off x="5468119" y="3250753"/>
            <a:ext cx="1213645" cy="118872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Group 197"/>
          <p:cNvGrpSpPr/>
          <p:nvPr/>
        </p:nvGrpSpPr>
        <p:grpSpPr>
          <a:xfrm>
            <a:off x="866472" y="6031192"/>
            <a:ext cx="913022" cy="570776"/>
            <a:chOff x="6424845" y="5012411"/>
            <a:chExt cx="1073636" cy="671183"/>
          </a:xfrm>
        </p:grpSpPr>
        <p:sp>
          <p:nvSpPr>
            <p:cNvPr id="199" name="Text Box 28"/>
            <p:cNvSpPr txBox="1">
              <a:spLocks noChangeArrowheads="1"/>
            </p:cNvSpPr>
            <p:nvPr/>
          </p:nvSpPr>
          <p:spPr bwMode="auto">
            <a:xfrm flipH="1">
              <a:off x="6424845" y="5012411"/>
              <a:ext cx="1073636" cy="264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63" tIns="45682" rIns="91363" bIns="45682" anchor="ctr" anchorCtr="0">
              <a:noAutofit/>
            </a:bodyPr>
            <a:lstStyle/>
            <a:p>
              <a:pPr algn="ctr" defTabSz="913994"/>
              <a:r>
                <a:rPr lang="en-US" sz="1000" dirty="0" smtClean="0">
                  <a:latin typeface="+mn-lt"/>
                </a:rPr>
                <a:t>Megaplex-2100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200" name="Picture 199" descr="RAD 2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0370" y="5247729"/>
              <a:ext cx="862586" cy="435865"/>
            </a:xfrm>
            <a:prstGeom prst="rect">
              <a:avLst/>
            </a:prstGeom>
          </p:spPr>
        </p:pic>
      </p:grpSp>
      <p:grpSp>
        <p:nvGrpSpPr>
          <p:cNvPr id="201" name="Group 200"/>
          <p:cNvGrpSpPr/>
          <p:nvPr/>
        </p:nvGrpSpPr>
        <p:grpSpPr>
          <a:xfrm>
            <a:off x="5387460" y="6115050"/>
            <a:ext cx="118110" cy="788670"/>
            <a:chOff x="5589270" y="6518910"/>
            <a:chExt cx="118110" cy="788670"/>
          </a:xfrm>
        </p:grpSpPr>
        <p:cxnSp>
          <p:nvCxnSpPr>
            <p:cNvPr id="202" name="Straight Connector 201"/>
            <p:cNvCxnSpPr/>
            <p:nvPr/>
          </p:nvCxnSpPr>
          <p:spPr>
            <a:xfrm rot="5400000">
              <a:off x="5313045" y="6913245"/>
              <a:ext cx="78867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5234305" y="6913245"/>
              <a:ext cx="78867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5273675" y="6913245"/>
              <a:ext cx="78867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5400000">
              <a:off x="5194935" y="6913245"/>
              <a:ext cx="78867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4726648" y="3943500"/>
            <a:ext cx="936872" cy="732195"/>
            <a:chOff x="4186596" y="4408968"/>
            <a:chExt cx="1101684" cy="860999"/>
          </a:xfrm>
        </p:grpSpPr>
        <p:sp>
          <p:nvSpPr>
            <p:cNvPr id="207" name="Text Box 19"/>
            <p:cNvSpPr txBox="1">
              <a:spLocks noChangeArrowheads="1"/>
            </p:cNvSpPr>
            <p:nvPr/>
          </p:nvSpPr>
          <p:spPr bwMode="auto">
            <a:xfrm>
              <a:off x="4186596" y="4408968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208" name="Picture 207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  <p:grpSp>
        <p:nvGrpSpPr>
          <p:cNvPr id="209" name="Group 208"/>
          <p:cNvGrpSpPr/>
          <p:nvPr/>
        </p:nvGrpSpPr>
        <p:grpSpPr>
          <a:xfrm>
            <a:off x="3676104" y="4301640"/>
            <a:ext cx="936872" cy="732195"/>
            <a:chOff x="4186596" y="4408968"/>
            <a:chExt cx="1101684" cy="860999"/>
          </a:xfrm>
        </p:grpSpPr>
        <p:sp>
          <p:nvSpPr>
            <p:cNvPr id="210" name="Text Box 19"/>
            <p:cNvSpPr txBox="1">
              <a:spLocks noChangeArrowheads="1"/>
            </p:cNvSpPr>
            <p:nvPr/>
          </p:nvSpPr>
          <p:spPr bwMode="auto">
            <a:xfrm>
              <a:off x="4186596" y="4408968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211" name="Picture 210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  <p:grpSp>
        <p:nvGrpSpPr>
          <p:cNvPr id="212" name="Group 211"/>
          <p:cNvGrpSpPr/>
          <p:nvPr/>
        </p:nvGrpSpPr>
        <p:grpSpPr>
          <a:xfrm>
            <a:off x="5041464" y="6854622"/>
            <a:ext cx="785813" cy="408041"/>
            <a:chOff x="3413712" y="7122846"/>
            <a:chExt cx="785813" cy="408041"/>
          </a:xfrm>
        </p:grpSpPr>
        <p:sp>
          <p:nvSpPr>
            <p:cNvPr id="213" name="Text Box 1452"/>
            <p:cNvSpPr txBox="1">
              <a:spLocks noChangeArrowheads="1"/>
            </p:cNvSpPr>
            <p:nvPr/>
          </p:nvSpPr>
          <p:spPr bwMode="auto">
            <a:xfrm>
              <a:off x="3413712" y="7264610"/>
              <a:ext cx="785813" cy="266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59" tIns="45682" rIns="91359" bIns="45682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</a:pPr>
              <a:r>
                <a:rPr lang="en-US" sz="1000" dirty="0" smtClean="0">
                  <a:latin typeface="+mn-lt"/>
                </a:rPr>
                <a:t>ASMi-54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214" name="Picture 213" descr="RAD Smile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7803" y="7122846"/>
              <a:ext cx="477630" cy="206542"/>
            </a:xfrm>
            <a:prstGeom prst="rect">
              <a:avLst/>
            </a:prstGeom>
          </p:spPr>
        </p:pic>
      </p:grpSp>
      <p:grpSp>
        <p:nvGrpSpPr>
          <p:cNvPr id="215" name="Group 214"/>
          <p:cNvGrpSpPr/>
          <p:nvPr/>
        </p:nvGrpSpPr>
        <p:grpSpPr>
          <a:xfrm>
            <a:off x="8296539" y="3595719"/>
            <a:ext cx="730645" cy="426030"/>
            <a:chOff x="8380475" y="3450939"/>
            <a:chExt cx="730645" cy="426030"/>
          </a:xfrm>
        </p:grpSpPr>
        <p:sp>
          <p:nvSpPr>
            <p:cNvPr id="216" name="Text Box 1467"/>
            <p:cNvSpPr txBox="1">
              <a:spLocks noChangeArrowheads="1"/>
            </p:cNvSpPr>
            <p:nvPr/>
          </p:nvSpPr>
          <p:spPr bwMode="auto">
            <a:xfrm>
              <a:off x="8419268" y="3608674"/>
              <a:ext cx="653058" cy="268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59" tIns="45682" rIns="91359" bIns="45682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FCD-IP</a:t>
              </a:r>
            </a:p>
          </p:txBody>
        </p:sp>
        <p:pic>
          <p:nvPicPr>
            <p:cNvPr id="217" name="Picture 216" descr="RAD 1U_Wid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0475" y="3450939"/>
              <a:ext cx="730645" cy="211707"/>
            </a:xfrm>
            <a:prstGeom prst="rect">
              <a:avLst/>
            </a:prstGeom>
          </p:spPr>
        </p:pic>
      </p:grpSp>
      <p:grpSp>
        <p:nvGrpSpPr>
          <p:cNvPr id="218" name="Group 217"/>
          <p:cNvGrpSpPr/>
          <p:nvPr/>
        </p:nvGrpSpPr>
        <p:grpSpPr>
          <a:xfrm>
            <a:off x="2956961" y="5646615"/>
            <a:ext cx="947510" cy="688508"/>
            <a:chOff x="3036089" y="5469831"/>
            <a:chExt cx="947510" cy="688508"/>
          </a:xfrm>
        </p:grpSpPr>
        <p:sp>
          <p:nvSpPr>
            <p:cNvPr id="219" name="Text Box 1313"/>
            <p:cNvSpPr txBox="1">
              <a:spLocks noChangeAspect="1" noChangeArrowheads="1"/>
            </p:cNvSpPr>
            <p:nvPr/>
          </p:nvSpPr>
          <p:spPr bwMode="auto">
            <a:xfrm>
              <a:off x="3036089" y="5890053"/>
              <a:ext cx="947510" cy="268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50" tIns="45676" rIns="91350" bIns="45676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Airmux-200</a:t>
              </a:r>
            </a:p>
          </p:txBody>
        </p:sp>
        <p:pic>
          <p:nvPicPr>
            <p:cNvPr id="220" name="Picture 219" descr="RAD Airmux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1029" y="5469831"/>
              <a:ext cx="477630" cy="487957"/>
            </a:xfrm>
            <a:prstGeom prst="rect">
              <a:avLst/>
            </a:prstGeom>
          </p:spPr>
        </p:pic>
      </p:grpSp>
      <p:grpSp>
        <p:nvGrpSpPr>
          <p:cNvPr id="221" name="Group 220"/>
          <p:cNvGrpSpPr/>
          <p:nvPr/>
        </p:nvGrpSpPr>
        <p:grpSpPr>
          <a:xfrm>
            <a:off x="1274684" y="6765033"/>
            <a:ext cx="577902" cy="460088"/>
            <a:chOff x="1353812" y="6643113"/>
            <a:chExt cx="577902" cy="460088"/>
          </a:xfrm>
        </p:grpSpPr>
        <p:sp>
          <p:nvSpPr>
            <p:cNvPr id="222" name="Rectangle 1326"/>
            <p:cNvSpPr>
              <a:spLocks noChangeAspect="1" noChangeArrowheads="1"/>
            </p:cNvSpPr>
            <p:nvPr/>
          </p:nvSpPr>
          <p:spPr bwMode="auto">
            <a:xfrm>
              <a:off x="1353812" y="6870171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1000" dirty="0">
                  <a:latin typeface="+mn-lt"/>
                </a:rPr>
                <a:t>SCADA</a:t>
              </a:r>
            </a:p>
          </p:txBody>
        </p:sp>
        <p:pic>
          <p:nvPicPr>
            <p:cNvPr id="223" name="Picture 222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6643113"/>
              <a:ext cx="274320" cy="274320"/>
            </a:xfrm>
            <a:prstGeom prst="rect">
              <a:avLst/>
            </a:prstGeom>
          </p:spPr>
        </p:pic>
      </p:grpSp>
      <p:pic>
        <p:nvPicPr>
          <p:cNvPr id="224" name="Picture 223" descr="L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644256" y="6831525"/>
            <a:ext cx="274320" cy="274320"/>
          </a:xfrm>
          <a:prstGeom prst="rect">
            <a:avLst/>
          </a:prstGeom>
        </p:spPr>
      </p:pic>
      <p:pic>
        <p:nvPicPr>
          <p:cNvPr id="225" name="Picture 224" descr="Control roo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3590" y="4207556"/>
            <a:ext cx="359665" cy="359665"/>
          </a:xfrm>
          <a:prstGeom prst="rect">
            <a:avLst/>
          </a:prstGeom>
        </p:spPr>
      </p:pic>
      <p:grpSp>
        <p:nvGrpSpPr>
          <p:cNvPr id="226" name="Group 225"/>
          <p:cNvGrpSpPr/>
          <p:nvPr/>
        </p:nvGrpSpPr>
        <p:grpSpPr>
          <a:xfrm>
            <a:off x="1842155" y="6067239"/>
            <a:ext cx="947510" cy="688508"/>
            <a:chOff x="3036089" y="5469831"/>
            <a:chExt cx="947510" cy="688508"/>
          </a:xfrm>
        </p:grpSpPr>
        <p:sp>
          <p:nvSpPr>
            <p:cNvPr id="227" name="Text Box 1313"/>
            <p:cNvSpPr txBox="1">
              <a:spLocks noChangeAspect="1" noChangeArrowheads="1"/>
            </p:cNvSpPr>
            <p:nvPr/>
          </p:nvSpPr>
          <p:spPr bwMode="auto">
            <a:xfrm>
              <a:off x="3036089" y="5890053"/>
              <a:ext cx="947510" cy="268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50" tIns="45676" rIns="91350" bIns="45676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Airmux-200</a:t>
              </a:r>
            </a:p>
          </p:txBody>
        </p:sp>
        <p:pic>
          <p:nvPicPr>
            <p:cNvPr id="228" name="Picture 227" descr="RAD Airmux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1029" y="5469831"/>
              <a:ext cx="477630" cy="487957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897756" y="6723528"/>
            <a:ext cx="459740" cy="414020"/>
            <a:chOff x="969264" y="6507628"/>
            <a:chExt cx="459740" cy="414020"/>
          </a:xfrm>
        </p:grpSpPr>
        <p:pic>
          <p:nvPicPr>
            <p:cNvPr id="230" name="Picture 229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264" y="6647328"/>
              <a:ext cx="274320" cy="274320"/>
            </a:xfrm>
            <a:prstGeom prst="rect">
              <a:avLst/>
            </a:prstGeom>
          </p:spPr>
        </p:pic>
        <p:pic>
          <p:nvPicPr>
            <p:cNvPr id="231" name="Picture 230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8324" y="6581288"/>
              <a:ext cx="274320" cy="274320"/>
            </a:xfrm>
            <a:prstGeom prst="rect">
              <a:avLst/>
            </a:prstGeom>
          </p:spPr>
        </p:pic>
        <p:pic>
          <p:nvPicPr>
            <p:cNvPr id="232" name="Picture 231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4684" y="6507628"/>
              <a:ext cx="274320" cy="274320"/>
            </a:xfrm>
            <a:prstGeom prst="rect">
              <a:avLst/>
            </a:prstGeom>
          </p:spPr>
        </p:pic>
      </p:grpSp>
      <p:grpSp>
        <p:nvGrpSpPr>
          <p:cNvPr id="233" name="Group 232"/>
          <p:cNvGrpSpPr/>
          <p:nvPr/>
        </p:nvGrpSpPr>
        <p:grpSpPr>
          <a:xfrm>
            <a:off x="4982680" y="5589420"/>
            <a:ext cx="936872" cy="732195"/>
            <a:chOff x="4186596" y="4408968"/>
            <a:chExt cx="1101684" cy="860999"/>
          </a:xfrm>
        </p:grpSpPr>
        <p:sp>
          <p:nvSpPr>
            <p:cNvPr id="234" name="Text Box 19"/>
            <p:cNvSpPr txBox="1">
              <a:spLocks noChangeArrowheads="1"/>
            </p:cNvSpPr>
            <p:nvPr/>
          </p:nvSpPr>
          <p:spPr bwMode="auto">
            <a:xfrm>
              <a:off x="4186596" y="4408968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235" name="Picture 234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  <p:grpSp>
        <p:nvGrpSpPr>
          <p:cNvPr id="236" name="Group 235"/>
          <p:cNvGrpSpPr/>
          <p:nvPr/>
        </p:nvGrpSpPr>
        <p:grpSpPr>
          <a:xfrm>
            <a:off x="3897592" y="5589420"/>
            <a:ext cx="936872" cy="732195"/>
            <a:chOff x="4186596" y="4408968"/>
            <a:chExt cx="1101684" cy="860999"/>
          </a:xfrm>
        </p:grpSpPr>
        <p:sp>
          <p:nvSpPr>
            <p:cNvPr id="237" name="Text Box 19"/>
            <p:cNvSpPr txBox="1">
              <a:spLocks noChangeArrowheads="1"/>
            </p:cNvSpPr>
            <p:nvPr/>
          </p:nvSpPr>
          <p:spPr bwMode="auto">
            <a:xfrm>
              <a:off x="4186596" y="4408968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238" name="Picture 237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  <p:cxnSp>
        <p:nvCxnSpPr>
          <p:cNvPr id="239" name="Elbow Connector 238"/>
          <p:cNvCxnSpPr/>
          <p:nvPr/>
        </p:nvCxnSpPr>
        <p:spPr>
          <a:xfrm flipV="1">
            <a:off x="6736962" y="6770370"/>
            <a:ext cx="914400" cy="18288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/>
          <p:nvPr/>
        </p:nvCxnSpPr>
        <p:spPr>
          <a:xfrm>
            <a:off x="6736962" y="7006590"/>
            <a:ext cx="914400" cy="18288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1" name="Picture 240" descr="L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2656" y="7053267"/>
            <a:ext cx="274320" cy="274320"/>
          </a:xfrm>
          <a:prstGeom prst="rect">
            <a:avLst/>
          </a:prstGeom>
        </p:spPr>
      </p:pic>
      <p:grpSp>
        <p:nvGrpSpPr>
          <p:cNvPr id="242" name="Group 241"/>
          <p:cNvGrpSpPr/>
          <p:nvPr/>
        </p:nvGrpSpPr>
        <p:grpSpPr>
          <a:xfrm>
            <a:off x="6188274" y="6854622"/>
            <a:ext cx="785813" cy="472811"/>
            <a:chOff x="3413712" y="7122846"/>
            <a:chExt cx="785813" cy="472811"/>
          </a:xfrm>
        </p:grpSpPr>
        <p:sp>
          <p:nvSpPr>
            <p:cNvPr id="243" name="Text Box 1452"/>
            <p:cNvSpPr txBox="1">
              <a:spLocks noChangeArrowheads="1"/>
            </p:cNvSpPr>
            <p:nvPr/>
          </p:nvSpPr>
          <p:spPr bwMode="auto">
            <a:xfrm>
              <a:off x="3413712" y="7329380"/>
              <a:ext cx="785813" cy="2662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59" tIns="45682" rIns="91359" bIns="45682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</a:pPr>
              <a:r>
                <a:rPr lang="en-US" sz="1000" dirty="0" smtClean="0">
                  <a:latin typeface="+mn-lt"/>
                </a:rPr>
                <a:t>Optimux108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244" name="Picture 243" descr="RAD Smile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7803" y="7122846"/>
              <a:ext cx="477630" cy="206542"/>
            </a:xfrm>
            <a:prstGeom prst="rect">
              <a:avLst/>
            </a:prstGeom>
          </p:spPr>
        </p:pic>
      </p:grpSp>
      <p:grpSp>
        <p:nvGrpSpPr>
          <p:cNvPr id="245" name="Group 244"/>
          <p:cNvGrpSpPr/>
          <p:nvPr/>
        </p:nvGrpSpPr>
        <p:grpSpPr>
          <a:xfrm>
            <a:off x="7443281" y="6454116"/>
            <a:ext cx="433070" cy="461169"/>
            <a:chOff x="7636709" y="6549366"/>
            <a:chExt cx="433070" cy="461169"/>
          </a:xfrm>
        </p:grpSpPr>
        <p:sp>
          <p:nvSpPr>
            <p:cNvPr id="246" name="AutoShape 1499"/>
            <p:cNvSpPr>
              <a:spLocks noChangeAspect="1" noChangeArrowheads="1"/>
            </p:cNvSpPr>
            <p:nvPr/>
          </p:nvSpPr>
          <p:spPr bwMode="auto">
            <a:xfrm>
              <a:off x="7636709" y="6549366"/>
              <a:ext cx="433070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PBX</a:t>
              </a:r>
            </a:p>
          </p:txBody>
        </p:sp>
        <p:pic>
          <p:nvPicPr>
            <p:cNvPr id="247" name="Picture 246" descr="PBX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16084" y="6736215"/>
              <a:ext cx="274320" cy="274320"/>
            </a:xfrm>
            <a:prstGeom prst="rect">
              <a:avLst/>
            </a:prstGeom>
          </p:spPr>
        </p:pic>
      </p:grpSp>
      <p:grpSp>
        <p:nvGrpSpPr>
          <p:cNvPr id="248" name="Group 247"/>
          <p:cNvGrpSpPr/>
          <p:nvPr/>
        </p:nvGrpSpPr>
        <p:grpSpPr>
          <a:xfrm>
            <a:off x="8716088" y="5646128"/>
            <a:ext cx="913022" cy="570776"/>
            <a:chOff x="6424845" y="5012411"/>
            <a:chExt cx="1073636" cy="671183"/>
          </a:xfrm>
        </p:grpSpPr>
        <p:sp>
          <p:nvSpPr>
            <p:cNvPr id="249" name="Text Box 28"/>
            <p:cNvSpPr txBox="1">
              <a:spLocks noChangeArrowheads="1"/>
            </p:cNvSpPr>
            <p:nvPr/>
          </p:nvSpPr>
          <p:spPr bwMode="auto">
            <a:xfrm flipH="1">
              <a:off x="6424845" y="5012411"/>
              <a:ext cx="1073636" cy="264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63" tIns="45682" rIns="91363" bIns="45682" anchor="ctr" anchorCtr="0">
              <a:noAutofit/>
            </a:bodyPr>
            <a:lstStyle/>
            <a:p>
              <a:pPr algn="ctr" defTabSz="913994"/>
              <a:r>
                <a:rPr lang="en-US" sz="1000" dirty="0" smtClean="0">
                  <a:latin typeface="+mn-lt"/>
                </a:rPr>
                <a:t>Megaplex-2100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250" name="Picture 249" descr="RAD 2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0370" y="5247729"/>
              <a:ext cx="862586" cy="435865"/>
            </a:xfrm>
            <a:prstGeom prst="rect">
              <a:avLst/>
            </a:prstGeom>
          </p:spPr>
        </p:pic>
      </p:grpSp>
      <p:grpSp>
        <p:nvGrpSpPr>
          <p:cNvPr id="251" name="Group 250"/>
          <p:cNvGrpSpPr/>
          <p:nvPr/>
        </p:nvGrpSpPr>
        <p:grpSpPr>
          <a:xfrm>
            <a:off x="8534004" y="6392937"/>
            <a:ext cx="577902" cy="460088"/>
            <a:chOff x="1353812" y="6643113"/>
            <a:chExt cx="577902" cy="460088"/>
          </a:xfrm>
        </p:grpSpPr>
        <p:sp>
          <p:nvSpPr>
            <p:cNvPr id="252" name="Rectangle 1326"/>
            <p:cNvSpPr>
              <a:spLocks noChangeAspect="1" noChangeArrowheads="1"/>
            </p:cNvSpPr>
            <p:nvPr/>
          </p:nvSpPr>
          <p:spPr bwMode="auto">
            <a:xfrm>
              <a:off x="1353812" y="6870171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1000" dirty="0">
                  <a:latin typeface="+mn-lt"/>
                </a:rPr>
                <a:t>SCADA</a:t>
              </a:r>
            </a:p>
          </p:txBody>
        </p:sp>
        <p:pic>
          <p:nvPicPr>
            <p:cNvPr id="253" name="Picture 252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6643113"/>
              <a:ext cx="274320" cy="274320"/>
            </a:xfrm>
            <a:prstGeom prst="rect">
              <a:avLst/>
            </a:prstGeom>
          </p:spPr>
        </p:pic>
      </p:grpSp>
      <p:grpSp>
        <p:nvGrpSpPr>
          <p:cNvPr id="254" name="Group 253"/>
          <p:cNvGrpSpPr/>
          <p:nvPr/>
        </p:nvGrpSpPr>
        <p:grpSpPr>
          <a:xfrm>
            <a:off x="8957121" y="6392937"/>
            <a:ext cx="433070" cy="468153"/>
            <a:chOff x="7636709" y="6736215"/>
            <a:chExt cx="433070" cy="468153"/>
          </a:xfrm>
        </p:grpSpPr>
        <p:sp>
          <p:nvSpPr>
            <p:cNvPr id="255" name="AutoShape 1499"/>
            <p:cNvSpPr>
              <a:spLocks noChangeAspect="1" noChangeArrowheads="1"/>
            </p:cNvSpPr>
            <p:nvPr/>
          </p:nvSpPr>
          <p:spPr bwMode="auto">
            <a:xfrm>
              <a:off x="7636709" y="6950686"/>
              <a:ext cx="433070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PBX</a:t>
              </a:r>
            </a:p>
          </p:txBody>
        </p:sp>
        <p:pic>
          <p:nvPicPr>
            <p:cNvPr id="256" name="Picture 255" descr="PBX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16084" y="6736215"/>
              <a:ext cx="274320" cy="274320"/>
            </a:xfrm>
            <a:prstGeom prst="rect">
              <a:avLst/>
            </a:prstGeom>
          </p:spPr>
        </p:pic>
      </p:grpSp>
      <p:grpSp>
        <p:nvGrpSpPr>
          <p:cNvPr id="257" name="Group 256"/>
          <p:cNvGrpSpPr/>
          <p:nvPr/>
        </p:nvGrpSpPr>
        <p:grpSpPr>
          <a:xfrm>
            <a:off x="9272231" y="6392937"/>
            <a:ext cx="506413" cy="465281"/>
            <a:chOff x="9259919" y="7109217"/>
            <a:chExt cx="506413" cy="465281"/>
          </a:xfrm>
        </p:grpSpPr>
        <p:sp>
          <p:nvSpPr>
            <p:cNvPr id="258" name="AutoShape 1367"/>
            <p:cNvSpPr>
              <a:spLocks noChangeAspect="1" noChangeArrowheads="1"/>
            </p:cNvSpPr>
            <p:nvPr/>
          </p:nvSpPr>
          <p:spPr bwMode="auto">
            <a:xfrm>
              <a:off x="9259919" y="7320816"/>
              <a:ext cx="506413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Voice</a:t>
              </a:r>
            </a:p>
          </p:txBody>
        </p:sp>
        <p:pic>
          <p:nvPicPr>
            <p:cNvPr id="259" name="Picture 258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5965" y="7109217"/>
              <a:ext cx="274320" cy="274320"/>
            </a:xfrm>
            <a:prstGeom prst="rect">
              <a:avLst/>
            </a:prstGeom>
          </p:spPr>
        </p:pic>
      </p:grpSp>
      <p:pic>
        <p:nvPicPr>
          <p:cNvPr id="260" name="Picture 259" descr="L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49112" y="3607503"/>
            <a:ext cx="274320" cy="274320"/>
          </a:xfrm>
          <a:prstGeom prst="rect">
            <a:avLst/>
          </a:prstGeom>
        </p:spPr>
      </p:pic>
      <p:grpSp>
        <p:nvGrpSpPr>
          <p:cNvPr id="261" name="Group 260"/>
          <p:cNvGrpSpPr/>
          <p:nvPr/>
        </p:nvGrpSpPr>
        <p:grpSpPr>
          <a:xfrm rot="16200000">
            <a:off x="8626200" y="2281055"/>
            <a:ext cx="779358" cy="431800"/>
            <a:chOff x="8951953" y="4472940"/>
            <a:chExt cx="597263" cy="431800"/>
          </a:xfrm>
        </p:grpSpPr>
        <p:cxnSp>
          <p:nvCxnSpPr>
            <p:cNvPr id="262" name="Straight Connector 261"/>
            <p:cNvCxnSpPr/>
            <p:nvPr/>
          </p:nvCxnSpPr>
          <p:spPr>
            <a:xfrm rot="5400000">
              <a:off x="9034780" y="4688840"/>
              <a:ext cx="431800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Elbow Connector 262"/>
            <p:cNvCxnSpPr/>
            <p:nvPr/>
          </p:nvCxnSpPr>
          <p:spPr>
            <a:xfrm rot="5400000">
              <a:off x="8913953" y="4607451"/>
              <a:ext cx="335280" cy="259279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Elbow Connector 263"/>
            <p:cNvCxnSpPr/>
            <p:nvPr/>
          </p:nvCxnSpPr>
          <p:spPr>
            <a:xfrm rot="16200000" flipH="1">
              <a:off x="9251937" y="4607452"/>
              <a:ext cx="335280" cy="25927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8156544" y="2058632"/>
            <a:ext cx="913022" cy="570776"/>
            <a:chOff x="6424845" y="5012411"/>
            <a:chExt cx="1073636" cy="671183"/>
          </a:xfrm>
        </p:grpSpPr>
        <p:sp>
          <p:nvSpPr>
            <p:cNvPr id="266" name="Text Box 28"/>
            <p:cNvSpPr txBox="1">
              <a:spLocks noChangeArrowheads="1"/>
            </p:cNvSpPr>
            <p:nvPr/>
          </p:nvSpPr>
          <p:spPr bwMode="auto">
            <a:xfrm flipH="1">
              <a:off x="6424845" y="5012411"/>
              <a:ext cx="1073636" cy="2644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63" tIns="45682" rIns="91363" bIns="45682" anchor="ctr" anchorCtr="0">
              <a:noAutofit/>
            </a:bodyPr>
            <a:lstStyle/>
            <a:p>
              <a:pPr algn="ctr" defTabSz="913994"/>
              <a:r>
                <a:rPr lang="en-US" sz="1000" dirty="0" smtClean="0">
                  <a:latin typeface="+mn-lt"/>
                </a:rPr>
                <a:t>Megaplex-2100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267" name="Picture 266" descr="RAD 2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0370" y="5247729"/>
              <a:ext cx="862586" cy="435865"/>
            </a:xfrm>
            <a:prstGeom prst="rect">
              <a:avLst/>
            </a:prstGeom>
          </p:spPr>
        </p:pic>
      </p:grpSp>
      <p:grpSp>
        <p:nvGrpSpPr>
          <p:cNvPr id="268" name="Group 267"/>
          <p:cNvGrpSpPr/>
          <p:nvPr/>
        </p:nvGrpSpPr>
        <p:grpSpPr>
          <a:xfrm>
            <a:off x="9016876" y="1788915"/>
            <a:ext cx="577902" cy="455694"/>
            <a:chOff x="1353812" y="6461739"/>
            <a:chExt cx="577902" cy="455694"/>
          </a:xfrm>
        </p:grpSpPr>
        <p:sp>
          <p:nvSpPr>
            <p:cNvPr id="269" name="Rectangle 1326"/>
            <p:cNvSpPr>
              <a:spLocks noChangeAspect="1" noChangeArrowheads="1"/>
            </p:cNvSpPr>
            <p:nvPr/>
          </p:nvSpPr>
          <p:spPr bwMode="auto">
            <a:xfrm>
              <a:off x="1353812" y="6461739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900" dirty="0" err="1" smtClean="0">
                  <a:latin typeface="+mn-lt"/>
                </a:rPr>
                <a:t>Teleprotection</a:t>
              </a:r>
              <a:endParaRPr lang="en-US" sz="900" dirty="0">
                <a:latin typeface="+mn-lt"/>
              </a:endParaRPr>
            </a:p>
          </p:txBody>
        </p:sp>
        <p:pic>
          <p:nvPicPr>
            <p:cNvPr id="270" name="Picture 269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6643113"/>
              <a:ext cx="274320" cy="274320"/>
            </a:xfrm>
            <a:prstGeom prst="rect">
              <a:avLst/>
            </a:prstGeom>
          </p:spPr>
        </p:pic>
      </p:grpSp>
      <p:grpSp>
        <p:nvGrpSpPr>
          <p:cNvPr id="271" name="Group 270"/>
          <p:cNvGrpSpPr/>
          <p:nvPr/>
        </p:nvGrpSpPr>
        <p:grpSpPr>
          <a:xfrm>
            <a:off x="9116905" y="2180950"/>
            <a:ext cx="433070" cy="456089"/>
            <a:chOff x="7636709" y="6577306"/>
            <a:chExt cx="433070" cy="456089"/>
          </a:xfrm>
        </p:grpSpPr>
        <p:sp>
          <p:nvSpPr>
            <p:cNvPr id="272" name="AutoShape 1499"/>
            <p:cNvSpPr>
              <a:spLocks noChangeAspect="1" noChangeArrowheads="1"/>
            </p:cNvSpPr>
            <p:nvPr/>
          </p:nvSpPr>
          <p:spPr bwMode="auto">
            <a:xfrm>
              <a:off x="7636709" y="6577306"/>
              <a:ext cx="433070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PBX</a:t>
              </a:r>
            </a:p>
          </p:txBody>
        </p:sp>
        <p:pic>
          <p:nvPicPr>
            <p:cNvPr id="273" name="Picture 272" descr="PBX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16084" y="6759075"/>
              <a:ext cx="274320" cy="274320"/>
            </a:xfrm>
            <a:prstGeom prst="rect">
              <a:avLst/>
            </a:prstGeom>
          </p:spPr>
        </p:pic>
      </p:grpSp>
      <p:grpSp>
        <p:nvGrpSpPr>
          <p:cNvPr id="274" name="Group 273"/>
          <p:cNvGrpSpPr/>
          <p:nvPr/>
        </p:nvGrpSpPr>
        <p:grpSpPr>
          <a:xfrm>
            <a:off x="9072351" y="2578890"/>
            <a:ext cx="506413" cy="455151"/>
            <a:chOff x="9259919" y="6958866"/>
            <a:chExt cx="506413" cy="455151"/>
          </a:xfrm>
        </p:grpSpPr>
        <p:sp>
          <p:nvSpPr>
            <p:cNvPr id="275" name="AutoShape 1367"/>
            <p:cNvSpPr>
              <a:spLocks noChangeAspect="1" noChangeArrowheads="1"/>
            </p:cNvSpPr>
            <p:nvPr/>
          </p:nvSpPr>
          <p:spPr bwMode="auto">
            <a:xfrm>
              <a:off x="9259919" y="6958866"/>
              <a:ext cx="506413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Voice</a:t>
              </a:r>
            </a:p>
          </p:txBody>
        </p:sp>
        <p:pic>
          <p:nvPicPr>
            <p:cNvPr id="276" name="Picture 275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5965" y="7139697"/>
              <a:ext cx="274320" cy="274320"/>
            </a:xfrm>
            <a:prstGeom prst="rect">
              <a:avLst/>
            </a:prstGeom>
          </p:spPr>
        </p:pic>
      </p:grpSp>
      <p:cxnSp>
        <p:nvCxnSpPr>
          <p:cNvPr id="277" name="Straight Connector 276"/>
          <p:cNvCxnSpPr/>
          <p:nvPr/>
        </p:nvCxnSpPr>
        <p:spPr>
          <a:xfrm>
            <a:off x="6020192" y="2981960"/>
            <a:ext cx="5842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020192" y="3279140"/>
            <a:ext cx="5842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6213328" y="2666894"/>
            <a:ext cx="936872" cy="717972"/>
            <a:chOff x="4186596" y="4425693"/>
            <a:chExt cx="1101684" cy="844274"/>
          </a:xfrm>
        </p:grpSpPr>
        <p:sp>
          <p:nvSpPr>
            <p:cNvPr id="280" name="Text Box 19"/>
            <p:cNvSpPr txBox="1">
              <a:spLocks noChangeArrowheads="1"/>
            </p:cNvSpPr>
            <p:nvPr/>
          </p:nvSpPr>
          <p:spPr bwMode="auto">
            <a:xfrm>
              <a:off x="4186596" y="4425693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281" name="Picture 280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  <p:grpSp>
        <p:nvGrpSpPr>
          <p:cNvPr id="282" name="Group 281"/>
          <p:cNvGrpSpPr/>
          <p:nvPr/>
        </p:nvGrpSpPr>
        <p:grpSpPr>
          <a:xfrm>
            <a:off x="5662788" y="3146817"/>
            <a:ext cx="577902" cy="459580"/>
            <a:chOff x="1353812" y="7057641"/>
            <a:chExt cx="577902" cy="459580"/>
          </a:xfrm>
        </p:grpSpPr>
        <p:sp>
          <p:nvSpPr>
            <p:cNvPr id="283" name="Rectangle 1326"/>
            <p:cNvSpPr>
              <a:spLocks noChangeAspect="1" noChangeArrowheads="1"/>
            </p:cNvSpPr>
            <p:nvPr/>
          </p:nvSpPr>
          <p:spPr bwMode="auto">
            <a:xfrm>
              <a:off x="1353812" y="7284191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1000" dirty="0">
                  <a:latin typeface="+mn-lt"/>
                </a:rPr>
                <a:t>SCADA</a:t>
              </a:r>
            </a:p>
          </p:txBody>
        </p:sp>
        <p:pic>
          <p:nvPicPr>
            <p:cNvPr id="284" name="Picture 283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7057641"/>
              <a:ext cx="274320" cy="274320"/>
            </a:xfrm>
            <a:prstGeom prst="rect">
              <a:avLst/>
            </a:prstGeom>
          </p:spPr>
        </p:pic>
      </p:grpSp>
      <p:grpSp>
        <p:nvGrpSpPr>
          <p:cNvPr id="285" name="Group 284"/>
          <p:cNvGrpSpPr/>
          <p:nvPr/>
        </p:nvGrpSpPr>
        <p:grpSpPr>
          <a:xfrm>
            <a:off x="5742493" y="2650264"/>
            <a:ext cx="506413" cy="465057"/>
            <a:chOff x="9259919" y="7320816"/>
            <a:chExt cx="506413" cy="465057"/>
          </a:xfrm>
        </p:grpSpPr>
        <p:sp>
          <p:nvSpPr>
            <p:cNvPr id="286" name="AutoShape 1367"/>
            <p:cNvSpPr>
              <a:spLocks noChangeAspect="1" noChangeArrowheads="1"/>
            </p:cNvSpPr>
            <p:nvPr/>
          </p:nvSpPr>
          <p:spPr bwMode="auto">
            <a:xfrm>
              <a:off x="9259919" y="7320816"/>
              <a:ext cx="506413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Voice</a:t>
              </a:r>
            </a:p>
          </p:txBody>
        </p:sp>
        <p:pic>
          <p:nvPicPr>
            <p:cNvPr id="287" name="Picture 286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5965" y="7511553"/>
              <a:ext cx="274320" cy="274320"/>
            </a:xfrm>
            <a:prstGeom prst="rect">
              <a:avLst/>
            </a:prstGeom>
          </p:spPr>
        </p:pic>
      </p:grpSp>
      <p:grpSp>
        <p:nvGrpSpPr>
          <p:cNvPr id="288" name="Group 287"/>
          <p:cNvGrpSpPr/>
          <p:nvPr/>
        </p:nvGrpSpPr>
        <p:grpSpPr>
          <a:xfrm>
            <a:off x="7529688" y="4549895"/>
            <a:ext cx="577902" cy="455694"/>
            <a:chOff x="1353812" y="6461739"/>
            <a:chExt cx="577902" cy="455694"/>
          </a:xfrm>
        </p:grpSpPr>
        <p:sp>
          <p:nvSpPr>
            <p:cNvPr id="289" name="Rectangle 1326"/>
            <p:cNvSpPr>
              <a:spLocks noChangeAspect="1" noChangeArrowheads="1"/>
            </p:cNvSpPr>
            <p:nvPr/>
          </p:nvSpPr>
          <p:spPr bwMode="auto">
            <a:xfrm>
              <a:off x="1353812" y="6461739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900" dirty="0" err="1" smtClean="0">
                  <a:latin typeface="+mn-lt"/>
                </a:rPr>
                <a:t>Teleprotection</a:t>
              </a:r>
              <a:endParaRPr lang="en-US" sz="900" dirty="0">
                <a:latin typeface="+mn-lt"/>
              </a:endParaRPr>
            </a:p>
          </p:txBody>
        </p:sp>
        <p:pic>
          <p:nvPicPr>
            <p:cNvPr id="290" name="Picture 289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6643113"/>
              <a:ext cx="274320" cy="274320"/>
            </a:xfrm>
            <a:prstGeom prst="rect">
              <a:avLst/>
            </a:prstGeom>
          </p:spPr>
        </p:pic>
      </p:grpSp>
      <p:grpSp>
        <p:nvGrpSpPr>
          <p:cNvPr id="291" name="Group 290"/>
          <p:cNvGrpSpPr/>
          <p:nvPr/>
        </p:nvGrpSpPr>
        <p:grpSpPr>
          <a:xfrm>
            <a:off x="7529688" y="5415037"/>
            <a:ext cx="577902" cy="474820"/>
            <a:chOff x="1353812" y="7057641"/>
            <a:chExt cx="577902" cy="474820"/>
          </a:xfrm>
        </p:grpSpPr>
        <p:sp>
          <p:nvSpPr>
            <p:cNvPr id="292" name="Rectangle 1326"/>
            <p:cNvSpPr>
              <a:spLocks noChangeAspect="1" noChangeArrowheads="1"/>
            </p:cNvSpPr>
            <p:nvPr/>
          </p:nvSpPr>
          <p:spPr bwMode="auto">
            <a:xfrm>
              <a:off x="1353812" y="7299431"/>
              <a:ext cx="577902" cy="23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8" tIns="45689" rIns="91378" bIns="45689" anchor="ctr" anchorCtr="0">
              <a:noAutofit/>
            </a:bodyPr>
            <a:lstStyle/>
            <a:p>
              <a:pPr algn="ctr" defTabSz="913963">
                <a:spcBef>
                  <a:spcPts val="0"/>
                </a:spcBef>
                <a:buClr>
                  <a:srgbClr val="4D4D4D"/>
                </a:buClr>
              </a:pPr>
              <a:r>
                <a:rPr lang="en-US" sz="1000" dirty="0">
                  <a:latin typeface="+mn-lt"/>
                </a:rPr>
                <a:t>SCADA</a:t>
              </a:r>
            </a:p>
          </p:txBody>
        </p:sp>
        <p:pic>
          <p:nvPicPr>
            <p:cNvPr id="293" name="Picture 292" descr="Generic Unit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603" y="7057641"/>
              <a:ext cx="274320" cy="274320"/>
            </a:xfrm>
            <a:prstGeom prst="rect">
              <a:avLst/>
            </a:prstGeom>
          </p:spPr>
        </p:pic>
      </p:grpSp>
      <p:cxnSp>
        <p:nvCxnSpPr>
          <p:cNvPr id="294" name="Elbow Connector 293"/>
          <p:cNvCxnSpPr/>
          <p:nvPr/>
        </p:nvCxnSpPr>
        <p:spPr>
          <a:xfrm flipV="1">
            <a:off x="6143872" y="4947920"/>
            <a:ext cx="1097280" cy="182880"/>
          </a:xfrm>
          <a:prstGeom prst="bentConnector3">
            <a:avLst>
              <a:gd name="adj1" fmla="val 6301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Elbow Connector 294"/>
          <p:cNvCxnSpPr/>
          <p:nvPr/>
        </p:nvCxnSpPr>
        <p:spPr>
          <a:xfrm>
            <a:off x="6143872" y="5313680"/>
            <a:ext cx="1097280" cy="182880"/>
          </a:xfrm>
          <a:prstGeom prst="bentConnector3">
            <a:avLst>
              <a:gd name="adj1" fmla="val 63195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5"/>
          <p:cNvGrpSpPr/>
          <p:nvPr/>
        </p:nvGrpSpPr>
        <p:grpSpPr>
          <a:xfrm>
            <a:off x="7024413" y="4632734"/>
            <a:ext cx="506413" cy="455151"/>
            <a:chOff x="9259919" y="6958866"/>
            <a:chExt cx="506413" cy="455151"/>
          </a:xfrm>
        </p:grpSpPr>
        <p:sp>
          <p:nvSpPr>
            <p:cNvPr id="297" name="AutoShape 1367"/>
            <p:cNvSpPr>
              <a:spLocks noChangeAspect="1" noChangeArrowheads="1"/>
            </p:cNvSpPr>
            <p:nvPr/>
          </p:nvSpPr>
          <p:spPr bwMode="auto">
            <a:xfrm>
              <a:off x="9259919" y="6958866"/>
              <a:ext cx="506413" cy="253682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95680" tIns="47840" rIns="95680" bIns="47840" anchor="ctr" anchorCtr="0">
              <a:noAutofit/>
            </a:bodyPr>
            <a:lstStyle/>
            <a:p>
              <a:pPr algn="ctr" defTabSz="958157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Voice</a:t>
              </a:r>
            </a:p>
          </p:txBody>
        </p:sp>
        <p:pic>
          <p:nvPicPr>
            <p:cNvPr id="298" name="Picture 297" descr="Telephon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5965" y="7139697"/>
              <a:ext cx="274320" cy="274320"/>
            </a:xfrm>
            <a:prstGeom prst="rect">
              <a:avLst/>
            </a:prstGeom>
          </p:spPr>
        </p:pic>
      </p:grpSp>
      <p:pic>
        <p:nvPicPr>
          <p:cNvPr id="299" name="Picture 298" descr="L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0459" y="5361627"/>
            <a:ext cx="274320" cy="274320"/>
          </a:xfrm>
          <a:prstGeom prst="rect">
            <a:avLst/>
          </a:prstGeom>
        </p:spPr>
      </p:pic>
      <p:grpSp>
        <p:nvGrpSpPr>
          <p:cNvPr id="300" name="Group 299"/>
          <p:cNvGrpSpPr/>
          <p:nvPr/>
        </p:nvGrpSpPr>
        <p:grpSpPr>
          <a:xfrm>
            <a:off x="5408384" y="4714644"/>
            <a:ext cx="936872" cy="732195"/>
            <a:chOff x="4186596" y="4408968"/>
            <a:chExt cx="1101684" cy="860999"/>
          </a:xfrm>
        </p:grpSpPr>
        <p:sp>
          <p:nvSpPr>
            <p:cNvPr id="301" name="Text Box 19"/>
            <p:cNvSpPr txBox="1">
              <a:spLocks noChangeArrowheads="1"/>
            </p:cNvSpPr>
            <p:nvPr/>
          </p:nvSpPr>
          <p:spPr bwMode="auto">
            <a:xfrm>
              <a:off x="4186596" y="4408968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000" dirty="0" smtClean="0">
                  <a:latin typeface="+mn-lt"/>
                  <a:cs typeface="Arial" charset="0"/>
                </a:rPr>
                <a:t>Megaplex-4100</a:t>
              </a:r>
              <a:endParaRPr lang="en-US" sz="1000" dirty="0">
                <a:latin typeface="+mn-lt"/>
                <a:cs typeface="Arial" charset="0"/>
              </a:endParaRPr>
            </a:p>
          </p:txBody>
        </p:sp>
        <p:pic>
          <p:nvPicPr>
            <p:cNvPr id="302" name="Picture 301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4" y="4642079"/>
              <a:ext cx="862586" cy="62788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AutoShape 9"/>
          <p:cNvCxnSpPr>
            <a:cxnSpLocks noChangeShapeType="1"/>
          </p:cNvCxnSpPr>
          <p:nvPr/>
        </p:nvCxnSpPr>
        <p:spPr bwMode="auto">
          <a:xfrm flipV="1">
            <a:off x="3098644" y="4782370"/>
            <a:ext cx="1188532" cy="1036538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9"/>
          <p:cNvGrpSpPr/>
          <p:nvPr/>
        </p:nvGrpSpPr>
        <p:grpSpPr>
          <a:xfrm>
            <a:off x="6292564" y="4027195"/>
            <a:ext cx="727706" cy="282692"/>
            <a:chOff x="7852299" y="6261086"/>
            <a:chExt cx="727821" cy="274320"/>
          </a:xfrm>
        </p:grpSpPr>
        <p:sp>
          <p:nvSpPr>
            <p:cNvPr id="161" name="Line 28"/>
            <p:cNvSpPr>
              <a:spLocks noChangeShapeType="1"/>
            </p:cNvSpPr>
            <p:nvPr/>
          </p:nvSpPr>
          <p:spPr bwMode="auto">
            <a:xfrm>
              <a:off x="785229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62" name="Line 30"/>
            <p:cNvSpPr>
              <a:spLocks noChangeShapeType="1"/>
            </p:cNvSpPr>
            <p:nvPr/>
          </p:nvSpPr>
          <p:spPr bwMode="auto">
            <a:xfrm>
              <a:off x="791873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63" name="Line 32"/>
            <p:cNvSpPr>
              <a:spLocks noChangeShapeType="1"/>
            </p:cNvSpPr>
            <p:nvPr/>
          </p:nvSpPr>
          <p:spPr bwMode="auto">
            <a:xfrm>
              <a:off x="798576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64" name="Line 28"/>
            <p:cNvSpPr>
              <a:spLocks noChangeShapeType="1"/>
            </p:cNvSpPr>
            <p:nvPr/>
          </p:nvSpPr>
          <p:spPr bwMode="auto">
            <a:xfrm>
              <a:off x="814947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65" name="Line 30"/>
            <p:cNvSpPr>
              <a:spLocks noChangeShapeType="1"/>
            </p:cNvSpPr>
            <p:nvPr/>
          </p:nvSpPr>
          <p:spPr bwMode="auto">
            <a:xfrm>
              <a:off x="821591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66" name="Line 32"/>
            <p:cNvSpPr>
              <a:spLocks noChangeShapeType="1"/>
            </p:cNvSpPr>
            <p:nvPr/>
          </p:nvSpPr>
          <p:spPr bwMode="auto">
            <a:xfrm>
              <a:off x="828294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67" name="Line 28"/>
            <p:cNvSpPr>
              <a:spLocks noChangeShapeType="1"/>
            </p:cNvSpPr>
            <p:nvPr/>
          </p:nvSpPr>
          <p:spPr bwMode="auto">
            <a:xfrm>
              <a:off x="844665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68" name="Line 30"/>
            <p:cNvSpPr>
              <a:spLocks noChangeShapeType="1"/>
            </p:cNvSpPr>
            <p:nvPr/>
          </p:nvSpPr>
          <p:spPr bwMode="auto">
            <a:xfrm>
              <a:off x="851309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69" name="Line 32"/>
            <p:cNvSpPr>
              <a:spLocks noChangeShapeType="1"/>
            </p:cNvSpPr>
            <p:nvPr/>
          </p:nvSpPr>
          <p:spPr bwMode="auto">
            <a:xfrm>
              <a:off x="858012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" name="Group 145"/>
          <p:cNvGrpSpPr/>
          <p:nvPr/>
        </p:nvGrpSpPr>
        <p:grpSpPr>
          <a:xfrm>
            <a:off x="4349768" y="6537942"/>
            <a:ext cx="727706" cy="282692"/>
            <a:chOff x="7852299" y="6261086"/>
            <a:chExt cx="727821" cy="274320"/>
          </a:xfrm>
        </p:grpSpPr>
        <p:sp>
          <p:nvSpPr>
            <p:cNvPr id="147" name="Line 28"/>
            <p:cNvSpPr>
              <a:spLocks noChangeShapeType="1"/>
            </p:cNvSpPr>
            <p:nvPr/>
          </p:nvSpPr>
          <p:spPr bwMode="auto">
            <a:xfrm>
              <a:off x="785229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48" name="Line 30"/>
            <p:cNvSpPr>
              <a:spLocks noChangeShapeType="1"/>
            </p:cNvSpPr>
            <p:nvPr/>
          </p:nvSpPr>
          <p:spPr bwMode="auto">
            <a:xfrm>
              <a:off x="791873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49" name="Line 32"/>
            <p:cNvSpPr>
              <a:spLocks noChangeShapeType="1"/>
            </p:cNvSpPr>
            <p:nvPr/>
          </p:nvSpPr>
          <p:spPr bwMode="auto">
            <a:xfrm>
              <a:off x="798576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50" name="Line 28"/>
            <p:cNvSpPr>
              <a:spLocks noChangeShapeType="1"/>
            </p:cNvSpPr>
            <p:nvPr/>
          </p:nvSpPr>
          <p:spPr bwMode="auto">
            <a:xfrm>
              <a:off x="814947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51" name="Line 30"/>
            <p:cNvSpPr>
              <a:spLocks noChangeShapeType="1"/>
            </p:cNvSpPr>
            <p:nvPr/>
          </p:nvSpPr>
          <p:spPr bwMode="auto">
            <a:xfrm>
              <a:off x="821591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52" name="Line 32"/>
            <p:cNvSpPr>
              <a:spLocks noChangeShapeType="1"/>
            </p:cNvSpPr>
            <p:nvPr/>
          </p:nvSpPr>
          <p:spPr bwMode="auto">
            <a:xfrm>
              <a:off x="828294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53" name="Line 28"/>
            <p:cNvSpPr>
              <a:spLocks noChangeShapeType="1"/>
            </p:cNvSpPr>
            <p:nvPr/>
          </p:nvSpPr>
          <p:spPr bwMode="auto">
            <a:xfrm>
              <a:off x="844665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54" name="Line 30"/>
            <p:cNvSpPr>
              <a:spLocks noChangeShapeType="1"/>
            </p:cNvSpPr>
            <p:nvPr/>
          </p:nvSpPr>
          <p:spPr bwMode="auto">
            <a:xfrm>
              <a:off x="851309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55" name="Line 32"/>
            <p:cNvSpPr>
              <a:spLocks noChangeShapeType="1"/>
            </p:cNvSpPr>
            <p:nvPr/>
          </p:nvSpPr>
          <p:spPr bwMode="auto">
            <a:xfrm>
              <a:off x="858012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4" name="Group 144"/>
          <p:cNvGrpSpPr/>
          <p:nvPr/>
        </p:nvGrpSpPr>
        <p:grpSpPr>
          <a:xfrm>
            <a:off x="8281070" y="6537942"/>
            <a:ext cx="727706" cy="282692"/>
            <a:chOff x="7852299" y="6261086"/>
            <a:chExt cx="727821" cy="274320"/>
          </a:xfrm>
        </p:grpSpPr>
        <p:sp>
          <p:nvSpPr>
            <p:cNvPr id="2132" name="Line 28"/>
            <p:cNvSpPr>
              <a:spLocks noChangeShapeType="1"/>
            </p:cNvSpPr>
            <p:nvPr/>
          </p:nvSpPr>
          <p:spPr bwMode="auto">
            <a:xfrm>
              <a:off x="785229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133" name="Line 30"/>
            <p:cNvSpPr>
              <a:spLocks noChangeShapeType="1"/>
            </p:cNvSpPr>
            <p:nvPr/>
          </p:nvSpPr>
          <p:spPr bwMode="auto">
            <a:xfrm>
              <a:off x="791873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134" name="Line 32"/>
            <p:cNvSpPr>
              <a:spLocks noChangeShapeType="1"/>
            </p:cNvSpPr>
            <p:nvPr/>
          </p:nvSpPr>
          <p:spPr bwMode="auto">
            <a:xfrm>
              <a:off x="798576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19" name="Line 28"/>
            <p:cNvSpPr>
              <a:spLocks noChangeShapeType="1"/>
            </p:cNvSpPr>
            <p:nvPr/>
          </p:nvSpPr>
          <p:spPr bwMode="auto">
            <a:xfrm>
              <a:off x="814947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20" name="Line 30"/>
            <p:cNvSpPr>
              <a:spLocks noChangeShapeType="1"/>
            </p:cNvSpPr>
            <p:nvPr/>
          </p:nvSpPr>
          <p:spPr bwMode="auto">
            <a:xfrm>
              <a:off x="821591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21" name="Line 32"/>
            <p:cNvSpPr>
              <a:spLocks noChangeShapeType="1"/>
            </p:cNvSpPr>
            <p:nvPr/>
          </p:nvSpPr>
          <p:spPr bwMode="auto">
            <a:xfrm>
              <a:off x="828294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23" name="Line 28"/>
            <p:cNvSpPr>
              <a:spLocks noChangeShapeType="1"/>
            </p:cNvSpPr>
            <p:nvPr/>
          </p:nvSpPr>
          <p:spPr bwMode="auto">
            <a:xfrm>
              <a:off x="844665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24" name="Line 30"/>
            <p:cNvSpPr>
              <a:spLocks noChangeShapeType="1"/>
            </p:cNvSpPr>
            <p:nvPr/>
          </p:nvSpPr>
          <p:spPr bwMode="auto">
            <a:xfrm>
              <a:off x="851309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25" name="Line 32"/>
            <p:cNvSpPr>
              <a:spLocks noChangeShapeType="1"/>
            </p:cNvSpPr>
            <p:nvPr/>
          </p:nvSpPr>
          <p:spPr bwMode="auto">
            <a:xfrm>
              <a:off x="858012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2050" name="AutoShape 11"/>
          <p:cNvCxnSpPr>
            <a:cxnSpLocks noChangeShapeType="1"/>
          </p:cNvCxnSpPr>
          <p:nvPr/>
        </p:nvCxnSpPr>
        <p:spPr bwMode="auto">
          <a:xfrm flipH="1" flipV="1">
            <a:off x="5487007" y="4549815"/>
            <a:ext cx="735013" cy="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единительная линия 191"/>
          <p:cNvCxnSpPr>
            <a:cxnSpLocks noChangeShapeType="1"/>
          </p:cNvCxnSpPr>
          <p:nvPr/>
        </p:nvCxnSpPr>
        <p:spPr bwMode="auto">
          <a:xfrm>
            <a:off x="6978145" y="4587441"/>
            <a:ext cx="1097107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AutoShape 11"/>
          <p:cNvCxnSpPr>
            <a:cxnSpLocks noChangeShapeType="1"/>
          </p:cNvCxnSpPr>
          <p:nvPr/>
        </p:nvCxnSpPr>
        <p:spPr bwMode="auto">
          <a:xfrm flipH="1" flipV="1">
            <a:off x="5487004" y="4651211"/>
            <a:ext cx="735012" cy="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AutoShape 9"/>
          <p:cNvCxnSpPr>
            <a:cxnSpLocks noChangeShapeType="1"/>
          </p:cNvCxnSpPr>
          <p:nvPr/>
        </p:nvCxnSpPr>
        <p:spPr bwMode="auto">
          <a:xfrm>
            <a:off x="3098644" y="3473608"/>
            <a:ext cx="1188532" cy="1036538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 Box 48"/>
          <p:cNvSpPr txBox="1">
            <a:spLocks noChangeArrowheads="1"/>
          </p:cNvSpPr>
          <p:nvPr/>
        </p:nvSpPr>
        <p:spPr bwMode="auto">
          <a:xfrm>
            <a:off x="599763" y="1400850"/>
            <a:ext cx="4069381" cy="122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62" tIns="50282" rIns="100562" bIns="50282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300" u="sng" dirty="0">
                <a:solidFill>
                  <a:srgbClr val="0000FF"/>
                </a:solidFill>
                <a:latin typeface="+mn-lt"/>
                <a:cs typeface="Arial" charset="0"/>
              </a:rPr>
              <a:t>Customer Benefits</a:t>
            </a:r>
            <a:r>
              <a:rPr lang="en-US" sz="1300" dirty="0">
                <a:solidFill>
                  <a:srgbClr val="0000FF"/>
                </a:solidFill>
                <a:latin typeface="+mn-lt"/>
                <a:cs typeface="Arial" charset="0"/>
              </a:rPr>
              <a:t>:</a:t>
            </a:r>
            <a:endParaRPr lang="en-US" sz="1300" dirty="0">
              <a:latin typeface="+mn-lt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199"/>
              </a:spcBef>
              <a:buSzPct val="100000"/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Legacy (FXS/FXO, 4-wire, RS-232) and </a:t>
            </a:r>
            <a:r>
              <a:rPr lang="en-US" sz="1300" b="0" dirty="0" smtClean="0">
                <a:latin typeface="+mn-lt"/>
                <a:cs typeface="Arial" charset="0"/>
              </a:rPr>
              <a:t/>
            </a:r>
            <a:br>
              <a:rPr lang="en-US" sz="1300" b="0" dirty="0" smtClean="0">
                <a:latin typeface="+mn-lt"/>
                <a:cs typeface="Arial" charset="0"/>
              </a:rPr>
            </a:br>
            <a:r>
              <a:rPr lang="en-US" sz="1300" b="0" dirty="0" smtClean="0">
                <a:latin typeface="+mn-lt"/>
                <a:cs typeface="Arial" charset="0"/>
              </a:rPr>
              <a:t>   Ethernet </a:t>
            </a:r>
            <a:r>
              <a:rPr lang="en-US" sz="1300" b="0" dirty="0">
                <a:latin typeface="+mn-lt"/>
                <a:cs typeface="Arial" charset="0"/>
              </a:rPr>
              <a:t>services over the  SDH and Leased E1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Centralized solution with management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Scalable, typical solutions for Power Industry</a:t>
            </a:r>
          </a:p>
        </p:txBody>
      </p:sp>
      <p:sp>
        <p:nvSpPr>
          <p:cNvPr id="2057" name="Text Box 49"/>
          <p:cNvSpPr txBox="1">
            <a:spLocks noChangeArrowheads="1"/>
          </p:cNvSpPr>
          <p:nvPr/>
        </p:nvSpPr>
        <p:spPr bwMode="auto">
          <a:xfrm>
            <a:off x="4636061" y="1400849"/>
            <a:ext cx="4209385" cy="10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62" tIns="50282" rIns="100562" bIns="50282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</a:pPr>
            <a:r>
              <a:rPr lang="en-US" sz="1300" u="sng" dirty="0">
                <a:solidFill>
                  <a:srgbClr val="0000FE"/>
                </a:solidFill>
                <a:latin typeface="+mn-lt"/>
                <a:cs typeface="Arial" charset="0"/>
              </a:rPr>
              <a:t>RAD  Advantages:</a:t>
            </a:r>
            <a:endParaRPr lang="en-US" sz="1300" dirty="0">
              <a:latin typeface="+mn-lt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199"/>
              </a:spcBef>
              <a:buClr>
                <a:srgbClr val="4D4D4D"/>
              </a:buClr>
              <a:buFontTx/>
              <a:buChar char="•"/>
            </a:pPr>
            <a:r>
              <a:rPr lang="en-US" sz="1300" dirty="0">
                <a:latin typeface="+mn-lt"/>
                <a:cs typeface="Arial" charset="0"/>
              </a:rPr>
              <a:t> </a:t>
            </a:r>
            <a:r>
              <a:rPr lang="en-US" sz="1300" b="0" dirty="0">
                <a:latin typeface="+mn-lt"/>
                <a:cs typeface="Arial" charset="0"/>
              </a:rPr>
              <a:t>Powerful Central Node, MP-4100 -based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4D4D"/>
              </a:buClr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Ethernet  traffic concentration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4D4D"/>
              </a:buClr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Support the </a:t>
            </a:r>
            <a:r>
              <a:rPr lang="en-US" sz="1300" b="0" dirty="0" smtClean="0">
                <a:latin typeface="+mn-lt"/>
                <a:cs typeface="Arial" charset="0"/>
              </a:rPr>
              <a:t>traffic </a:t>
            </a:r>
            <a:r>
              <a:rPr lang="en-US" sz="1300" b="0" dirty="0">
                <a:latin typeface="+mn-lt"/>
                <a:cs typeface="Arial" charset="0"/>
              </a:rPr>
              <a:t>protection in the STM-1 SDH ring</a:t>
            </a:r>
            <a:endParaRPr lang="en-US" sz="1300" dirty="0">
              <a:latin typeface="+mn-lt"/>
              <a:cs typeface="Arial" charset="0"/>
            </a:endParaRPr>
          </a:p>
        </p:txBody>
      </p:sp>
      <p:sp>
        <p:nvSpPr>
          <p:cNvPr id="114" name="Title 1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sz="2000" dirty="0" smtClean="0"/>
              <a:t>Utilities in Russia: Integrated Data and Voice Services over SDH</a:t>
            </a:r>
            <a:endParaRPr lang="en-US" sz="2000" dirty="0"/>
          </a:p>
        </p:txBody>
      </p:sp>
      <p:cxnSp>
        <p:nvCxnSpPr>
          <p:cNvPr id="2061" name="Соединительная линия уступом 113"/>
          <p:cNvCxnSpPr>
            <a:cxnSpLocks noChangeShapeType="1"/>
          </p:cNvCxnSpPr>
          <p:nvPr/>
        </p:nvCxnSpPr>
        <p:spPr bwMode="auto">
          <a:xfrm>
            <a:off x="7223598" y="5611730"/>
            <a:ext cx="1188532" cy="753846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69"/>
          <p:cNvGrpSpPr/>
          <p:nvPr/>
        </p:nvGrpSpPr>
        <p:grpSpPr>
          <a:xfrm>
            <a:off x="6537198" y="4621743"/>
            <a:ext cx="250464" cy="659615"/>
            <a:chOff x="6154122" y="4390101"/>
            <a:chExt cx="441394" cy="640080"/>
          </a:xfrm>
        </p:grpSpPr>
        <p:sp>
          <p:nvSpPr>
            <p:cNvPr id="2064" name="Line 1"/>
            <p:cNvSpPr>
              <a:spLocks noChangeShapeType="1"/>
            </p:cNvSpPr>
            <p:nvPr/>
          </p:nvSpPr>
          <p:spPr bwMode="auto">
            <a:xfrm>
              <a:off x="6154122" y="4390101"/>
              <a:ext cx="0" cy="64008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065" name="Line 2"/>
            <p:cNvSpPr>
              <a:spLocks noChangeShapeType="1"/>
            </p:cNvSpPr>
            <p:nvPr/>
          </p:nvSpPr>
          <p:spPr bwMode="auto">
            <a:xfrm>
              <a:off x="6301253" y="4390101"/>
              <a:ext cx="0" cy="64008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066" name="Line 3"/>
            <p:cNvSpPr>
              <a:spLocks noChangeShapeType="1"/>
            </p:cNvSpPr>
            <p:nvPr/>
          </p:nvSpPr>
          <p:spPr bwMode="auto">
            <a:xfrm>
              <a:off x="6448384" y="4390101"/>
              <a:ext cx="0" cy="64008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067" name="Line 4"/>
            <p:cNvSpPr>
              <a:spLocks noChangeShapeType="1"/>
            </p:cNvSpPr>
            <p:nvPr/>
          </p:nvSpPr>
          <p:spPr bwMode="auto">
            <a:xfrm>
              <a:off x="6595516" y="4390101"/>
              <a:ext cx="0" cy="64008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2071" name="Text Box 12"/>
          <p:cNvSpPr txBox="1">
            <a:spLocks noChangeArrowheads="1"/>
          </p:cNvSpPr>
          <p:nvPr/>
        </p:nvSpPr>
        <p:spPr bwMode="auto">
          <a:xfrm>
            <a:off x="5498227" y="4339805"/>
            <a:ext cx="735012" cy="232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>
              <a:tabLst>
                <a:tab pos="723816" algn="l"/>
              </a:tabLst>
            </a:pPr>
            <a:r>
              <a:rPr lang="ru-RU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STM-1</a:t>
            </a:r>
          </a:p>
        </p:txBody>
      </p:sp>
      <p:sp>
        <p:nvSpPr>
          <p:cNvPr id="2072" name="Text Box 14"/>
          <p:cNvSpPr txBox="1">
            <a:spLocks noChangeArrowheads="1"/>
          </p:cNvSpPr>
          <p:nvPr/>
        </p:nvSpPr>
        <p:spPr bwMode="auto">
          <a:xfrm>
            <a:off x="7237777" y="4374267"/>
            <a:ext cx="489713" cy="230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>
              <a:tabLst>
                <a:tab pos="723816" algn="l"/>
              </a:tabLs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GbE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73" name="Text Box 15"/>
          <p:cNvSpPr txBox="1">
            <a:spLocks noChangeArrowheads="1"/>
          </p:cNvSpPr>
          <p:nvPr/>
        </p:nvSpPr>
        <p:spPr bwMode="auto">
          <a:xfrm>
            <a:off x="3739978" y="4297952"/>
            <a:ext cx="441326" cy="230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/>
            <a:r>
              <a:rPr lang="ru-RU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E1</a:t>
            </a:r>
          </a:p>
        </p:txBody>
      </p:sp>
      <p:sp>
        <p:nvSpPr>
          <p:cNvPr id="2074" name="Text Box 16"/>
          <p:cNvSpPr txBox="1">
            <a:spLocks noChangeArrowheads="1"/>
          </p:cNvSpPr>
          <p:nvPr/>
        </p:nvSpPr>
        <p:spPr bwMode="auto">
          <a:xfrm>
            <a:off x="3739978" y="4572613"/>
            <a:ext cx="441326" cy="230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/>
            <a:r>
              <a:rPr lang="ru-RU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E1</a:t>
            </a:r>
          </a:p>
        </p:txBody>
      </p:sp>
      <p:sp>
        <p:nvSpPr>
          <p:cNvPr id="2080" name="Text Box 26"/>
          <p:cNvSpPr txBox="1">
            <a:spLocks noChangeArrowheads="1"/>
          </p:cNvSpPr>
          <p:nvPr/>
        </p:nvSpPr>
        <p:spPr bwMode="auto">
          <a:xfrm>
            <a:off x="1451052" y="3251967"/>
            <a:ext cx="982825" cy="262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>
              <a:tabLst>
                <a:tab pos="723816" algn="l"/>
              </a:tabLs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10/100</a:t>
            </a:r>
            <a:r>
              <a:rPr lang="en-US" sz="1000" b="0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BaseT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228067" y="3948149"/>
            <a:ext cx="1324891" cy="1324891"/>
            <a:chOff x="4212827" y="3750029"/>
            <a:chExt cx="1324891" cy="1324891"/>
          </a:xfrm>
        </p:grpSpPr>
        <p:sp>
          <p:nvSpPr>
            <p:cNvPr id="108" name="Oval 107"/>
            <p:cNvSpPr/>
            <p:nvPr/>
          </p:nvSpPr>
          <p:spPr>
            <a:xfrm>
              <a:off x="4212827" y="3750029"/>
              <a:ext cx="1324891" cy="13248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94" name="Text Box 12"/>
            <p:cNvSpPr txBox="1">
              <a:spLocks noChangeArrowheads="1"/>
            </p:cNvSpPr>
            <p:nvPr/>
          </p:nvSpPr>
          <p:spPr bwMode="auto">
            <a:xfrm>
              <a:off x="4507766" y="4297164"/>
              <a:ext cx="735013" cy="2306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9989" tIns="44995" rIns="89989" bIns="44995" anchor="ctr" anchorCtr="0">
              <a:noAutofit/>
            </a:bodyPr>
            <a:lstStyle/>
            <a:p>
              <a:pPr algn="ctr">
                <a:tabLst>
                  <a:tab pos="723816" algn="l"/>
                </a:tabLst>
              </a:pPr>
              <a:r>
                <a:rPr lang="ru-RU" sz="13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</a:t>
              </a:r>
              <a:r>
                <a:rPr lang="en-US" sz="13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DH</a:t>
              </a:r>
              <a:endParaRPr lang="ru-RU" sz="130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2099" name="Text Box 25"/>
          <p:cNvSpPr txBox="1">
            <a:spLocks noChangeArrowheads="1"/>
          </p:cNvSpPr>
          <p:nvPr/>
        </p:nvSpPr>
        <p:spPr bwMode="auto">
          <a:xfrm>
            <a:off x="7888811" y="6823268"/>
            <a:ext cx="1516141" cy="2223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>
              <a:tabLst>
                <a:tab pos="723816" algn="l"/>
              </a:tabLst>
            </a:pPr>
            <a:r>
              <a:rPr lang="en-US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FXS/FXO/4W, RS-232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04" name="Text Box 16"/>
          <p:cNvSpPr txBox="1">
            <a:spLocks noChangeArrowheads="1"/>
          </p:cNvSpPr>
          <p:nvPr/>
        </p:nvSpPr>
        <p:spPr bwMode="auto">
          <a:xfrm>
            <a:off x="7361489" y="5438744"/>
            <a:ext cx="488023" cy="196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F</a:t>
            </a:r>
            <a:r>
              <a:rPr lang="ru-RU" sz="1000" b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E1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06" name="Text Box 16"/>
          <p:cNvSpPr txBox="1">
            <a:spLocks noChangeArrowheads="1"/>
          </p:cNvSpPr>
          <p:nvPr/>
        </p:nvSpPr>
        <p:spPr bwMode="auto">
          <a:xfrm>
            <a:off x="5697415" y="6396704"/>
            <a:ext cx="1941880" cy="3906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/>
            <a:r>
              <a:rPr lang="ru-RU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«</a:t>
            </a:r>
            <a:r>
              <a:rPr lang="en-US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Old</a:t>
            </a:r>
            <a:r>
              <a:rPr lang="ru-RU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»</a:t>
            </a:r>
            <a:r>
              <a:rPr lang="en-US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 remote nodes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07" name="Text Box 16"/>
          <p:cNvSpPr txBox="1">
            <a:spLocks noChangeArrowheads="1"/>
          </p:cNvSpPr>
          <p:nvPr/>
        </p:nvSpPr>
        <p:spPr bwMode="auto">
          <a:xfrm>
            <a:off x="1936724" y="4500300"/>
            <a:ext cx="1542806" cy="286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/>
            <a:r>
              <a:rPr lang="ru-RU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«</a:t>
            </a:r>
            <a:r>
              <a:rPr lang="en-US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NEW</a:t>
            </a:r>
            <a:r>
              <a:rPr lang="ru-RU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»</a:t>
            </a:r>
            <a:r>
              <a:rPr lang="en-US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 remote nodes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11" name="Text Box 25"/>
          <p:cNvSpPr txBox="1">
            <a:spLocks noChangeArrowheads="1"/>
          </p:cNvSpPr>
          <p:nvPr/>
        </p:nvSpPr>
        <p:spPr bwMode="auto">
          <a:xfrm>
            <a:off x="5738637" y="3725482"/>
            <a:ext cx="1868488" cy="402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>
              <a:tabLst>
                <a:tab pos="723816" algn="l"/>
              </a:tabLst>
            </a:pPr>
            <a:r>
              <a:rPr lang="en-US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FXS/FXO/4W, RS-232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27" name="Соединительная линия уступом 113"/>
          <p:cNvCxnSpPr>
            <a:cxnSpLocks noChangeShapeType="1"/>
          </p:cNvCxnSpPr>
          <p:nvPr/>
        </p:nvCxnSpPr>
        <p:spPr bwMode="auto">
          <a:xfrm flipH="1">
            <a:off x="4960816" y="5611730"/>
            <a:ext cx="1188532" cy="753846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 Box 16"/>
          <p:cNvSpPr txBox="1">
            <a:spLocks noChangeArrowheads="1"/>
          </p:cNvSpPr>
          <p:nvPr/>
        </p:nvSpPr>
        <p:spPr bwMode="auto">
          <a:xfrm>
            <a:off x="5487265" y="5438744"/>
            <a:ext cx="488023" cy="196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F</a:t>
            </a:r>
            <a:r>
              <a:rPr lang="ru-RU" sz="1000" b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E1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2" name="Text Box 25"/>
          <p:cNvSpPr txBox="1">
            <a:spLocks noChangeArrowheads="1"/>
          </p:cNvSpPr>
          <p:nvPr/>
        </p:nvSpPr>
        <p:spPr bwMode="auto">
          <a:xfrm>
            <a:off x="3965129" y="6823268"/>
            <a:ext cx="1516141" cy="2223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>
              <a:tabLst>
                <a:tab pos="723816" algn="l"/>
              </a:tabLst>
            </a:pPr>
            <a:r>
              <a:rPr lang="en-US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FXS/FXO/4W, RS-232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5890092" y="5088265"/>
            <a:ext cx="1560512" cy="1007735"/>
            <a:chOff x="5907676" y="4882525"/>
            <a:chExt cx="1560512" cy="1007735"/>
          </a:xfrm>
        </p:grpSpPr>
        <p:sp>
          <p:nvSpPr>
            <p:cNvPr id="145" name="Freeform 7"/>
            <p:cNvSpPr>
              <a:spLocks/>
            </p:cNvSpPr>
            <p:nvPr/>
          </p:nvSpPr>
          <p:spPr bwMode="auto">
            <a:xfrm>
              <a:off x="5949734" y="4882525"/>
              <a:ext cx="1476397" cy="1007735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Text Box 20"/>
            <p:cNvSpPr txBox="1">
              <a:spLocks noChangeArrowheads="1"/>
            </p:cNvSpPr>
            <p:nvPr/>
          </p:nvSpPr>
          <p:spPr bwMode="auto">
            <a:xfrm>
              <a:off x="5907676" y="5323898"/>
              <a:ext cx="1560512" cy="3535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9989" tIns="44995" rIns="89989" bIns="44995" anchor="ctr" anchorCtr="0">
              <a:noAutofit/>
            </a:bodyPr>
            <a:lstStyle/>
            <a:p>
              <a:pPr algn="ctr">
                <a:tabLst>
                  <a:tab pos="723816" algn="l"/>
                </a:tabLst>
              </a:pPr>
              <a:r>
                <a:rPr lang="en-US" sz="13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n x Fractional</a:t>
              </a:r>
              <a:br>
                <a:rPr lang="en-US" sz="13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</a:br>
              <a:r>
                <a:rPr lang="ru-RU" sz="13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E1</a:t>
              </a:r>
              <a:r>
                <a:rPr lang="en-US" sz="13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s</a:t>
              </a:r>
              <a:endParaRPr lang="ru-RU" sz="130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157" name="Straight Connector 156"/>
          <p:cNvCxnSpPr/>
          <p:nvPr/>
        </p:nvCxnSpPr>
        <p:spPr bwMode="auto">
          <a:xfrm>
            <a:off x="5165072" y="6485604"/>
            <a:ext cx="3017520" cy="1637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12" name="Group 111"/>
          <p:cNvGrpSpPr/>
          <p:nvPr/>
        </p:nvGrpSpPr>
        <p:grpSpPr>
          <a:xfrm>
            <a:off x="7971413" y="4173865"/>
            <a:ext cx="1219630" cy="832475"/>
            <a:chOff x="8024165" y="3922405"/>
            <a:chExt cx="1219630" cy="832475"/>
          </a:xfrm>
        </p:grpSpPr>
        <p:sp>
          <p:nvSpPr>
            <p:cNvPr id="107" name="Freeform 7"/>
            <p:cNvSpPr>
              <a:spLocks/>
            </p:cNvSpPr>
            <p:nvPr/>
          </p:nvSpPr>
          <p:spPr bwMode="auto">
            <a:xfrm>
              <a:off x="8024165" y="3922405"/>
              <a:ext cx="1219630" cy="832475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Text Box 16"/>
            <p:cNvSpPr txBox="1">
              <a:spLocks noChangeArrowheads="1"/>
            </p:cNvSpPr>
            <p:nvPr/>
          </p:nvSpPr>
          <p:spPr bwMode="auto">
            <a:xfrm>
              <a:off x="8371132" y="4203186"/>
              <a:ext cx="525697" cy="270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9989" tIns="44995" rIns="89989" bIns="44995" anchor="ctr" anchorCtr="0">
              <a:noAutofit/>
            </a:bodyPr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IP</a:t>
              </a:r>
              <a:endParaRPr lang="ru-RU" sz="130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6" name="Group 174"/>
          <p:cNvGrpSpPr/>
          <p:nvPr/>
        </p:nvGrpSpPr>
        <p:grpSpPr>
          <a:xfrm>
            <a:off x="2484369" y="3605774"/>
            <a:ext cx="727706" cy="282692"/>
            <a:chOff x="7852299" y="6261086"/>
            <a:chExt cx="727821" cy="274320"/>
          </a:xfrm>
        </p:grpSpPr>
        <p:sp>
          <p:nvSpPr>
            <p:cNvPr id="176" name="Line 28"/>
            <p:cNvSpPr>
              <a:spLocks noChangeShapeType="1"/>
            </p:cNvSpPr>
            <p:nvPr/>
          </p:nvSpPr>
          <p:spPr bwMode="auto">
            <a:xfrm>
              <a:off x="785229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77" name="Line 30"/>
            <p:cNvSpPr>
              <a:spLocks noChangeShapeType="1"/>
            </p:cNvSpPr>
            <p:nvPr/>
          </p:nvSpPr>
          <p:spPr bwMode="auto">
            <a:xfrm>
              <a:off x="791873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78" name="Line 32"/>
            <p:cNvSpPr>
              <a:spLocks noChangeShapeType="1"/>
            </p:cNvSpPr>
            <p:nvPr/>
          </p:nvSpPr>
          <p:spPr bwMode="auto">
            <a:xfrm>
              <a:off x="798576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79" name="Line 28"/>
            <p:cNvSpPr>
              <a:spLocks noChangeShapeType="1"/>
            </p:cNvSpPr>
            <p:nvPr/>
          </p:nvSpPr>
          <p:spPr bwMode="auto">
            <a:xfrm>
              <a:off x="814947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80" name="Line 30"/>
            <p:cNvSpPr>
              <a:spLocks noChangeShapeType="1"/>
            </p:cNvSpPr>
            <p:nvPr/>
          </p:nvSpPr>
          <p:spPr bwMode="auto">
            <a:xfrm>
              <a:off x="821591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81" name="Line 32"/>
            <p:cNvSpPr>
              <a:spLocks noChangeShapeType="1"/>
            </p:cNvSpPr>
            <p:nvPr/>
          </p:nvSpPr>
          <p:spPr bwMode="auto">
            <a:xfrm>
              <a:off x="828294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82" name="Line 28"/>
            <p:cNvSpPr>
              <a:spLocks noChangeShapeType="1"/>
            </p:cNvSpPr>
            <p:nvPr/>
          </p:nvSpPr>
          <p:spPr bwMode="auto">
            <a:xfrm>
              <a:off x="844665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83" name="Line 30"/>
            <p:cNvSpPr>
              <a:spLocks noChangeShapeType="1"/>
            </p:cNvSpPr>
            <p:nvPr/>
          </p:nvSpPr>
          <p:spPr bwMode="auto">
            <a:xfrm>
              <a:off x="851309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84" name="Line 32"/>
            <p:cNvSpPr>
              <a:spLocks noChangeShapeType="1"/>
            </p:cNvSpPr>
            <p:nvPr/>
          </p:nvSpPr>
          <p:spPr bwMode="auto">
            <a:xfrm>
              <a:off x="858012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185" name="Text Box 25"/>
          <p:cNvSpPr txBox="1">
            <a:spLocks noChangeArrowheads="1"/>
          </p:cNvSpPr>
          <p:nvPr/>
        </p:nvSpPr>
        <p:spPr bwMode="auto">
          <a:xfrm>
            <a:off x="2099729" y="3891101"/>
            <a:ext cx="1516141" cy="2223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>
              <a:tabLst>
                <a:tab pos="723816" algn="l"/>
              </a:tabLst>
            </a:pPr>
            <a:r>
              <a:rPr lang="en-US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FXS/FXO/4W, RS-232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89" name="Straight Connector 188"/>
          <p:cNvCxnSpPr/>
          <p:nvPr/>
        </p:nvCxnSpPr>
        <p:spPr bwMode="auto">
          <a:xfrm>
            <a:off x="1397594" y="3474912"/>
            <a:ext cx="1089488" cy="1637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518465" y="3092083"/>
            <a:ext cx="1096450" cy="748397"/>
            <a:chOff x="518465" y="2893963"/>
            <a:chExt cx="1096450" cy="748397"/>
          </a:xfrm>
        </p:grpSpPr>
        <p:sp>
          <p:nvSpPr>
            <p:cNvPr id="109" name="Freeform 7"/>
            <p:cNvSpPr>
              <a:spLocks/>
            </p:cNvSpPr>
            <p:nvPr/>
          </p:nvSpPr>
          <p:spPr bwMode="auto">
            <a:xfrm>
              <a:off x="518465" y="2893963"/>
              <a:ext cx="1096450" cy="748397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6959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Text Box 16"/>
            <p:cNvSpPr txBox="1">
              <a:spLocks noChangeArrowheads="1"/>
            </p:cNvSpPr>
            <p:nvPr/>
          </p:nvSpPr>
          <p:spPr bwMode="auto">
            <a:xfrm>
              <a:off x="667497" y="3151637"/>
              <a:ext cx="798386" cy="270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9989" tIns="44995" rIns="89989" bIns="44995" anchor="ctr" anchorCtr="0">
              <a:noAutofit/>
            </a:bodyPr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LAN #1</a:t>
              </a:r>
              <a:endParaRPr lang="ru-RU" sz="130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190" name="Straight Connector 189"/>
          <p:cNvCxnSpPr/>
          <p:nvPr/>
        </p:nvCxnSpPr>
        <p:spPr bwMode="auto">
          <a:xfrm rot="16200000">
            <a:off x="957548" y="4541065"/>
            <a:ext cx="2011680" cy="1588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2" name="Text Box 26"/>
          <p:cNvSpPr txBox="1">
            <a:spLocks noChangeArrowheads="1"/>
          </p:cNvSpPr>
          <p:nvPr/>
        </p:nvSpPr>
        <p:spPr bwMode="auto">
          <a:xfrm>
            <a:off x="1451052" y="5570624"/>
            <a:ext cx="982825" cy="262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>
              <a:tabLst>
                <a:tab pos="723816" algn="l"/>
              </a:tabLs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10/100</a:t>
            </a:r>
            <a:r>
              <a:rPr lang="en-US" sz="1000" b="0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BaseT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7" name="Group 192"/>
          <p:cNvGrpSpPr/>
          <p:nvPr/>
        </p:nvGrpSpPr>
        <p:grpSpPr>
          <a:xfrm>
            <a:off x="2484369" y="5909192"/>
            <a:ext cx="727706" cy="282692"/>
            <a:chOff x="7852299" y="6261086"/>
            <a:chExt cx="727821" cy="274320"/>
          </a:xfrm>
        </p:grpSpPr>
        <p:sp>
          <p:nvSpPr>
            <p:cNvPr id="194" name="Line 28"/>
            <p:cNvSpPr>
              <a:spLocks noChangeShapeType="1"/>
            </p:cNvSpPr>
            <p:nvPr/>
          </p:nvSpPr>
          <p:spPr bwMode="auto">
            <a:xfrm>
              <a:off x="785229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95" name="Line 30"/>
            <p:cNvSpPr>
              <a:spLocks noChangeShapeType="1"/>
            </p:cNvSpPr>
            <p:nvPr/>
          </p:nvSpPr>
          <p:spPr bwMode="auto">
            <a:xfrm>
              <a:off x="791873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96" name="Line 32"/>
            <p:cNvSpPr>
              <a:spLocks noChangeShapeType="1"/>
            </p:cNvSpPr>
            <p:nvPr/>
          </p:nvSpPr>
          <p:spPr bwMode="auto">
            <a:xfrm>
              <a:off x="798576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97" name="Line 28"/>
            <p:cNvSpPr>
              <a:spLocks noChangeShapeType="1"/>
            </p:cNvSpPr>
            <p:nvPr/>
          </p:nvSpPr>
          <p:spPr bwMode="auto">
            <a:xfrm>
              <a:off x="814947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98" name="Line 30"/>
            <p:cNvSpPr>
              <a:spLocks noChangeShapeType="1"/>
            </p:cNvSpPr>
            <p:nvPr/>
          </p:nvSpPr>
          <p:spPr bwMode="auto">
            <a:xfrm>
              <a:off x="821591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99" name="Line 32"/>
            <p:cNvSpPr>
              <a:spLocks noChangeShapeType="1"/>
            </p:cNvSpPr>
            <p:nvPr/>
          </p:nvSpPr>
          <p:spPr bwMode="auto">
            <a:xfrm>
              <a:off x="828294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00" name="Line 28"/>
            <p:cNvSpPr>
              <a:spLocks noChangeShapeType="1"/>
            </p:cNvSpPr>
            <p:nvPr/>
          </p:nvSpPr>
          <p:spPr bwMode="auto">
            <a:xfrm>
              <a:off x="8446659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01" name="Line 30"/>
            <p:cNvSpPr>
              <a:spLocks noChangeShapeType="1"/>
            </p:cNvSpPr>
            <p:nvPr/>
          </p:nvSpPr>
          <p:spPr bwMode="auto">
            <a:xfrm>
              <a:off x="8513096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02" name="Line 32"/>
            <p:cNvSpPr>
              <a:spLocks noChangeShapeType="1"/>
            </p:cNvSpPr>
            <p:nvPr/>
          </p:nvSpPr>
          <p:spPr bwMode="auto">
            <a:xfrm>
              <a:off x="8580120" y="6261086"/>
              <a:ext cx="0" cy="27432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>
                <a:latin typeface="+mn-lt"/>
                <a:cs typeface="Arial" pitchFamily="34" charset="0"/>
              </a:endParaRPr>
            </a:p>
          </p:txBody>
        </p:sp>
      </p:grpSp>
      <p:sp>
        <p:nvSpPr>
          <p:cNvPr id="203" name="Text Box 25"/>
          <p:cNvSpPr txBox="1">
            <a:spLocks noChangeArrowheads="1"/>
          </p:cNvSpPr>
          <p:nvPr/>
        </p:nvSpPr>
        <p:spPr bwMode="auto">
          <a:xfrm>
            <a:off x="2099729" y="6194519"/>
            <a:ext cx="1516141" cy="2223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>
              <a:tabLst>
                <a:tab pos="723816" algn="l"/>
              </a:tabLst>
            </a:pPr>
            <a:r>
              <a:rPr lang="en-US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FXS/FXO/4W, RS-232</a:t>
            </a:r>
            <a:endParaRPr lang="ru-RU" sz="1000" b="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05" name="Straight Connector 204"/>
          <p:cNvCxnSpPr/>
          <p:nvPr/>
        </p:nvCxnSpPr>
        <p:spPr bwMode="auto">
          <a:xfrm>
            <a:off x="1397594" y="5793569"/>
            <a:ext cx="1089488" cy="1637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18465" y="5423803"/>
            <a:ext cx="1096450" cy="748397"/>
            <a:chOff x="518465" y="5210443"/>
            <a:chExt cx="1096450" cy="748397"/>
          </a:xfrm>
        </p:grpSpPr>
        <p:sp>
          <p:nvSpPr>
            <p:cNvPr id="111" name="Freeform 7"/>
            <p:cNvSpPr>
              <a:spLocks/>
            </p:cNvSpPr>
            <p:nvPr/>
          </p:nvSpPr>
          <p:spPr bwMode="auto">
            <a:xfrm>
              <a:off x="518465" y="5210443"/>
              <a:ext cx="1096450" cy="748397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6959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Text Box 16"/>
            <p:cNvSpPr txBox="1">
              <a:spLocks noChangeArrowheads="1"/>
            </p:cNvSpPr>
            <p:nvPr/>
          </p:nvSpPr>
          <p:spPr bwMode="auto">
            <a:xfrm>
              <a:off x="667497" y="5456805"/>
              <a:ext cx="798386" cy="270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9989" tIns="44995" rIns="89989" bIns="44995" anchor="ctr" anchorCtr="0">
              <a:noAutofit/>
            </a:bodyPr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LAN #n</a:t>
              </a:r>
              <a:endParaRPr lang="ru-RU" sz="130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130" name="Picture 129" descr="RAD 3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1387" y="4215349"/>
            <a:ext cx="862586" cy="627889"/>
          </a:xfrm>
          <a:prstGeom prst="rect">
            <a:avLst/>
          </a:prstGeom>
        </p:spPr>
      </p:pic>
      <p:grpSp>
        <p:nvGrpSpPr>
          <p:cNvPr id="132" name="Group 131"/>
          <p:cNvGrpSpPr/>
          <p:nvPr/>
        </p:nvGrpSpPr>
        <p:grpSpPr>
          <a:xfrm>
            <a:off x="2214007" y="3010918"/>
            <a:ext cx="1249483" cy="635980"/>
            <a:chOff x="4728607" y="2256538"/>
            <a:chExt cx="1249483" cy="635980"/>
          </a:xfrm>
        </p:grpSpPr>
        <p:sp>
          <p:nvSpPr>
            <p:cNvPr id="187" name="Text Box 16"/>
            <p:cNvSpPr txBox="1">
              <a:spLocks noChangeArrowheads="1"/>
            </p:cNvSpPr>
            <p:nvPr/>
          </p:nvSpPr>
          <p:spPr bwMode="auto">
            <a:xfrm>
              <a:off x="4728607" y="2256538"/>
              <a:ext cx="1249483" cy="196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9989" tIns="44995" rIns="89989" bIns="44995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Megaplex-2100</a:t>
              </a:r>
              <a:endParaRPr lang="ru-RU" sz="110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131" name="Picture 130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2055" y="2456653"/>
              <a:ext cx="862586" cy="435865"/>
            </a:xfrm>
            <a:prstGeom prst="rect">
              <a:avLst/>
            </a:prstGeom>
          </p:spPr>
        </p:pic>
      </p:grpSp>
      <p:sp>
        <p:nvSpPr>
          <p:cNvPr id="159" name="Text Box 16"/>
          <p:cNvSpPr txBox="1">
            <a:spLocks noChangeArrowheads="1"/>
          </p:cNvSpPr>
          <p:nvPr/>
        </p:nvSpPr>
        <p:spPr bwMode="auto">
          <a:xfrm>
            <a:off x="6767898" y="4790942"/>
            <a:ext cx="1127595" cy="27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4995" rIns="89989" bIns="44995" anchor="ctr" anchorCtr="0">
            <a:no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Megaplex-4100</a:t>
            </a:r>
            <a:endParaRPr lang="ru-RU" sz="11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2214007" y="5342638"/>
            <a:ext cx="1249483" cy="635980"/>
            <a:chOff x="4728607" y="2256538"/>
            <a:chExt cx="1249483" cy="635980"/>
          </a:xfrm>
        </p:grpSpPr>
        <p:sp>
          <p:nvSpPr>
            <p:cNvPr id="134" name="Text Box 16"/>
            <p:cNvSpPr txBox="1">
              <a:spLocks noChangeArrowheads="1"/>
            </p:cNvSpPr>
            <p:nvPr/>
          </p:nvSpPr>
          <p:spPr bwMode="auto">
            <a:xfrm>
              <a:off x="4728607" y="2256538"/>
              <a:ext cx="1249483" cy="196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9989" tIns="44995" rIns="89989" bIns="44995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Megaplex-2100</a:t>
              </a:r>
              <a:endParaRPr lang="ru-RU" sz="110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135" name="Picture 134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2055" y="2456653"/>
              <a:ext cx="862586" cy="435865"/>
            </a:xfrm>
            <a:prstGeom prst="rect">
              <a:avLst/>
            </a:prstGeom>
          </p:spPr>
        </p:pic>
      </p:grpSp>
      <p:grpSp>
        <p:nvGrpSpPr>
          <p:cNvPr id="136" name="Group 135"/>
          <p:cNvGrpSpPr/>
          <p:nvPr/>
        </p:nvGrpSpPr>
        <p:grpSpPr>
          <a:xfrm>
            <a:off x="4080907" y="5952238"/>
            <a:ext cx="1249483" cy="635980"/>
            <a:chOff x="4728607" y="2256538"/>
            <a:chExt cx="1249483" cy="635980"/>
          </a:xfrm>
        </p:grpSpPr>
        <p:sp>
          <p:nvSpPr>
            <p:cNvPr id="137" name="Text Box 16"/>
            <p:cNvSpPr txBox="1">
              <a:spLocks noChangeArrowheads="1"/>
            </p:cNvSpPr>
            <p:nvPr/>
          </p:nvSpPr>
          <p:spPr bwMode="auto">
            <a:xfrm>
              <a:off x="4728607" y="2256538"/>
              <a:ext cx="1249483" cy="196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9989" tIns="44995" rIns="89989" bIns="44995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Megaplex-2100</a:t>
              </a:r>
              <a:endParaRPr lang="ru-RU" sz="110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138" name="Picture 137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2055" y="2456653"/>
              <a:ext cx="862586" cy="435865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8020447" y="5952238"/>
            <a:ext cx="1249483" cy="635980"/>
            <a:chOff x="4728607" y="2256538"/>
            <a:chExt cx="1249483" cy="635980"/>
          </a:xfrm>
        </p:grpSpPr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4728607" y="2256538"/>
              <a:ext cx="1249483" cy="196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9989" tIns="44995" rIns="89989" bIns="44995" anchor="ctr" anchorCtr="0">
              <a:no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Megaplex-2100</a:t>
              </a:r>
              <a:endParaRPr lang="ru-RU" sz="110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141" name="Picture 140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2055" y="2456653"/>
              <a:ext cx="862586" cy="435865"/>
            </a:xfrm>
            <a:prstGeom prst="rect">
              <a:avLst/>
            </a:prstGeom>
          </p:spPr>
        </p:pic>
      </p:grpSp>
      <p:pic>
        <p:nvPicPr>
          <p:cNvPr id="156" name="Picture 155" descr="LS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9026" y="4407902"/>
            <a:ext cx="359665" cy="359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and Copper Aggregation for Carrier Applications</a:t>
            </a:r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10"/>
          </p:nvPr>
        </p:nvSpPr>
        <p:spPr>
          <a:xfrm>
            <a:off x="822484" y="1361661"/>
            <a:ext cx="7837170" cy="2260769"/>
          </a:xfrm>
        </p:spPr>
        <p:txBody>
          <a:bodyPr/>
          <a:lstStyle/>
          <a:p>
            <a:pPr marL="357098" lvl="1" indent="-357098" defTabSz="1120798">
              <a:buClr>
                <a:srgbClr val="C00000"/>
              </a:buClr>
              <a:buChar char="•"/>
            </a:pPr>
            <a:r>
              <a:rPr lang="en-US" sz="1600" dirty="0" smtClean="0">
                <a:ea typeface="+mn-ea"/>
              </a:rPr>
              <a:t>Transport TDM and Ethernet from multiple branches over Fiber and/or copper to a central site, and aggregate the traffic towards SDH/SONET and/or PSN</a:t>
            </a:r>
          </a:p>
          <a:p>
            <a:pPr marL="357098" indent="-357098" defTabSz="1120798"/>
            <a:r>
              <a:rPr lang="en-US" sz="1600" dirty="0" smtClean="0"/>
              <a:t>Utilize existing copper/fiber infrastructure saving forklift expenses</a:t>
            </a:r>
          </a:p>
          <a:p>
            <a:pPr marL="357098" lvl="1" indent="-357098" defTabSz="1120798">
              <a:buClr>
                <a:srgbClr val="C00000"/>
              </a:buClr>
              <a:buChar char="•"/>
            </a:pPr>
            <a:r>
              <a:rPr lang="en-US" sz="1600" dirty="0" smtClean="0">
                <a:ea typeface="+mn-ea"/>
              </a:rPr>
              <a:t>Multiplex services at the CPE to optimize bandwidth and lower </a:t>
            </a:r>
            <a:r>
              <a:rPr lang="en-US" sz="1600" dirty="0" err="1" smtClean="0">
                <a:ea typeface="+mn-ea"/>
              </a:rPr>
              <a:t>CapEx</a:t>
            </a:r>
            <a:r>
              <a:rPr lang="en-US" sz="1600" dirty="0" smtClean="0">
                <a:ea typeface="+mn-ea"/>
              </a:rPr>
              <a:t> and </a:t>
            </a:r>
            <a:r>
              <a:rPr lang="en-US" sz="1600" dirty="0" err="1" smtClean="0">
                <a:ea typeface="+mn-ea"/>
              </a:rPr>
              <a:t>OpEx</a:t>
            </a:r>
            <a:endParaRPr lang="en-US" sz="1600" dirty="0" smtClean="0">
              <a:ea typeface="+mn-ea"/>
            </a:endParaRPr>
          </a:p>
          <a:p>
            <a:pPr marL="357098" lvl="1" indent="-357098" defTabSz="1120798">
              <a:buClr>
                <a:srgbClr val="C00000"/>
              </a:buClr>
              <a:buChar char="•"/>
            </a:pPr>
            <a:r>
              <a:rPr lang="en-US" sz="1600" dirty="0" smtClean="0">
                <a:ea typeface="+mn-ea"/>
              </a:rPr>
              <a:t>Aggregate Ethernet and TDM to SDH/SONET and/or PSN to optimize bandwidth towards the network</a:t>
            </a:r>
          </a:p>
          <a:p>
            <a:pPr marL="357098" lvl="1" indent="-357098" defTabSz="1120798">
              <a:buClr>
                <a:srgbClr val="C00000"/>
              </a:buClr>
              <a:buChar char="•"/>
            </a:pPr>
            <a:r>
              <a:rPr lang="en-US" sz="1600" dirty="0" smtClean="0">
                <a:ea typeface="+mn-ea"/>
              </a:rPr>
              <a:t>Smoothly migrate services reducing forklift costs and network downtime</a:t>
            </a:r>
          </a:p>
        </p:txBody>
      </p:sp>
      <p:sp>
        <p:nvSpPr>
          <p:cNvPr id="77" name="AutoShape 63"/>
          <p:cNvSpPr>
            <a:spLocks noChangeArrowheads="1"/>
          </p:cNvSpPr>
          <p:nvPr/>
        </p:nvSpPr>
        <p:spPr bwMode="auto">
          <a:xfrm>
            <a:off x="6830686" y="3778109"/>
            <a:ext cx="1834134" cy="10019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83" name="AutoShape 63"/>
          <p:cNvSpPr>
            <a:spLocks noChangeArrowheads="1"/>
          </p:cNvSpPr>
          <p:nvPr/>
        </p:nvSpPr>
        <p:spPr bwMode="auto">
          <a:xfrm>
            <a:off x="6830686" y="6099278"/>
            <a:ext cx="1834134" cy="10019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605337" y="6708527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20705" y="4387359"/>
            <a:ext cx="91440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utoShape 63"/>
          <p:cNvSpPr>
            <a:spLocks noChangeArrowheads="1"/>
          </p:cNvSpPr>
          <p:nvPr/>
        </p:nvSpPr>
        <p:spPr bwMode="auto">
          <a:xfrm>
            <a:off x="6830686" y="4912317"/>
            <a:ext cx="1834134" cy="105765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87" name="AutoShape 2"/>
          <p:cNvSpPr>
            <a:spLocks noChangeArrowheads="1"/>
          </p:cNvSpPr>
          <p:nvPr/>
        </p:nvSpPr>
        <p:spPr bwMode="auto">
          <a:xfrm>
            <a:off x="2396196" y="4120014"/>
            <a:ext cx="2962165" cy="2119676"/>
          </a:xfrm>
          <a:prstGeom prst="roundRect">
            <a:avLst>
              <a:gd name="adj" fmla="val 1201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8" name="Elbow Connector 87"/>
          <p:cNvCxnSpPr/>
          <p:nvPr/>
        </p:nvCxnSpPr>
        <p:spPr bwMode="auto">
          <a:xfrm>
            <a:off x="1558220" y="4920394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3"/>
          <p:cNvSpPr>
            <a:spLocks/>
          </p:cNvSpPr>
          <p:nvPr/>
        </p:nvSpPr>
        <p:spPr bwMode="auto">
          <a:xfrm flipV="1">
            <a:off x="3146175" y="5001611"/>
            <a:ext cx="1182960" cy="448506"/>
          </a:xfrm>
          <a:custGeom>
            <a:avLst/>
            <a:gdLst>
              <a:gd name="T0" fmla="*/ 0 w 1044"/>
              <a:gd name="T1" fmla="*/ 2147483647 h 376"/>
              <a:gd name="T2" fmla="*/ 2147483647 w 1044"/>
              <a:gd name="T3" fmla="*/ 2147483647 h 376"/>
              <a:gd name="T4" fmla="*/ 2147483647 w 1044"/>
              <a:gd name="T5" fmla="*/ 0 h 376"/>
              <a:gd name="T6" fmla="*/ 2147483647 w 1044"/>
              <a:gd name="T7" fmla="*/ 0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1044"/>
              <a:gd name="T13" fmla="*/ 0 h 376"/>
              <a:gd name="T14" fmla="*/ 1044 w 1044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4" h="376">
                <a:moveTo>
                  <a:pt x="0" y="376"/>
                </a:moveTo>
                <a:lnTo>
                  <a:pt x="764" y="376"/>
                </a:lnTo>
                <a:lnTo>
                  <a:pt x="764" y="0"/>
                </a:lnTo>
                <a:lnTo>
                  <a:pt x="1044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816139" y="4708343"/>
            <a:ext cx="405131" cy="611717"/>
            <a:chOff x="2789763" y="4594047"/>
            <a:chExt cx="405131" cy="61171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>
              <a:off x="3123292" y="4594047"/>
              <a:ext cx="0" cy="611717"/>
            </a:xfrm>
            <a:prstGeom prst="line">
              <a:avLst/>
            </a:prstGeom>
            <a:ln w="28575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2" name="Line 16"/>
            <p:cNvSpPr>
              <a:spLocks noChangeShapeType="1"/>
            </p:cNvSpPr>
            <p:nvPr/>
          </p:nvSpPr>
          <p:spPr bwMode="auto">
            <a:xfrm flipH="1">
              <a:off x="2789763" y="4773962"/>
              <a:ext cx="331788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 flipH="1">
              <a:off x="3121551" y="4655217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4" name="Line 18"/>
            <p:cNvSpPr>
              <a:spLocks noChangeShapeType="1"/>
            </p:cNvSpPr>
            <p:nvPr/>
          </p:nvSpPr>
          <p:spPr bwMode="auto">
            <a:xfrm flipH="1">
              <a:off x="3048209" y="5025845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Line 19"/>
            <p:cNvSpPr>
              <a:spLocks noChangeShapeType="1"/>
            </p:cNvSpPr>
            <p:nvPr/>
          </p:nvSpPr>
          <p:spPr bwMode="auto">
            <a:xfrm flipH="1">
              <a:off x="3121551" y="5148188"/>
              <a:ext cx="7334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101818" tIns="50910" rIns="101818" bIns="50910" anchor="ctr" anchorCtr="0">
              <a:noAutofit/>
            </a:bodyPr>
            <a:lstStyle/>
            <a:p>
              <a:pPr algn="ctr"/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3234241" y="4137238"/>
            <a:ext cx="1286074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Central Office</a:t>
            </a:r>
          </a:p>
        </p:txBody>
      </p:sp>
      <p:sp>
        <p:nvSpPr>
          <p:cNvPr id="97" name="Text Box 56"/>
          <p:cNvSpPr txBox="1">
            <a:spLocks noChangeArrowheads="1"/>
          </p:cNvSpPr>
          <p:nvPr/>
        </p:nvSpPr>
        <p:spPr bwMode="auto">
          <a:xfrm>
            <a:off x="6034354" y="4188795"/>
            <a:ext cx="729933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SHDSL.bis</a:t>
            </a:r>
          </a:p>
        </p:txBody>
      </p:sp>
      <p:sp>
        <p:nvSpPr>
          <p:cNvPr id="98" name="Rectangle 74"/>
          <p:cNvSpPr>
            <a:spLocks noChangeArrowheads="1"/>
          </p:cNvSpPr>
          <p:nvPr/>
        </p:nvSpPr>
        <p:spPr bwMode="auto">
          <a:xfrm>
            <a:off x="2682709" y="5332198"/>
            <a:ext cx="450533" cy="255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err="1">
                <a:latin typeface="+mn-lt"/>
              </a:rPr>
              <a:t>GbE</a:t>
            </a:r>
            <a:endParaRPr lang="en-US" sz="1000" b="0" dirty="0">
              <a:latin typeface="+mn-lt"/>
            </a:endParaRPr>
          </a:p>
        </p:txBody>
      </p:sp>
      <p:sp>
        <p:nvSpPr>
          <p:cNvPr id="99" name="Rectangle 74"/>
          <p:cNvSpPr>
            <a:spLocks noChangeArrowheads="1"/>
          </p:cNvSpPr>
          <p:nvPr/>
        </p:nvSpPr>
        <p:spPr bwMode="auto">
          <a:xfrm>
            <a:off x="2469609" y="5680178"/>
            <a:ext cx="920273" cy="259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760" tIns="49496" rIns="100760" bIns="49496" anchor="ctr" anchorCtr="0">
            <a:noAutofit/>
          </a:bodyPr>
          <a:lstStyle/>
          <a:p>
            <a:pPr algn="ctr" eaLnBrk="0" hangingPunct="0"/>
            <a:r>
              <a:rPr lang="en-US" sz="1000" b="0" dirty="0" smtClean="0">
                <a:latin typeface="+mn-lt"/>
              </a:rPr>
              <a:t>STM-1/OC-3</a:t>
            </a:r>
          </a:p>
          <a:p>
            <a:pPr algn="ctr" eaLnBrk="0" hangingPunct="0"/>
            <a:r>
              <a:rPr lang="en-US" sz="1000" b="0" dirty="0" smtClean="0">
                <a:latin typeface="+mn-lt"/>
              </a:rPr>
              <a:t>STM-4/OC-12</a:t>
            </a:r>
            <a:endParaRPr lang="en-US" sz="1000" b="0" dirty="0">
              <a:latin typeface="+mn-lt"/>
            </a:endParaRPr>
          </a:p>
        </p:txBody>
      </p:sp>
      <p:sp>
        <p:nvSpPr>
          <p:cNvPr id="100" name="Text Box 56"/>
          <p:cNvSpPr txBox="1">
            <a:spLocks noChangeArrowheads="1"/>
          </p:cNvSpPr>
          <p:nvPr/>
        </p:nvSpPr>
        <p:spPr bwMode="auto">
          <a:xfrm>
            <a:off x="6186826" y="5341805"/>
            <a:ext cx="424990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FO</a:t>
            </a:r>
            <a:endParaRPr lang="en-US" sz="1000" b="0" dirty="0">
              <a:latin typeface="+mn-lt"/>
            </a:endParaRPr>
          </a:p>
        </p:txBody>
      </p:sp>
      <p:sp>
        <p:nvSpPr>
          <p:cNvPr id="101" name="Text Box 56"/>
          <p:cNvSpPr txBox="1">
            <a:spLocks noChangeArrowheads="1"/>
          </p:cNvSpPr>
          <p:nvPr/>
        </p:nvSpPr>
        <p:spPr bwMode="auto">
          <a:xfrm>
            <a:off x="6186826" y="6497075"/>
            <a:ext cx="424990" cy="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000" b="0" dirty="0">
                <a:latin typeface="+mn-lt"/>
              </a:rPr>
              <a:t> </a:t>
            </a:r>
            <a:r>
              <a:rPr lang="en-US" sz="1000" b="0" dirty="0" smtClean="0">
                <a:latin typeface="+mn-lt"/>
              </a:rPr>
              <a:t>E1</a:t>
            </a:r>
            <a:endParaRPr lang="en-US" sz="1000" b="0" dirty="0">
              <a:latin typeface="+mn-lt"/>
            </a:endParaRPr>
          </a:p>
        </p:txBody>
      </p:sp>
      <p:sp>
        <p:nvSpPr>
          <p:cNvPr id="102" name="Freeform 60"/>
          <p:cNvSpPr>
            <a:spLocks/>
          </p:cNvSpPr>
          <p:nvPr/>
        </p:nvSpPr>
        <p:spPr bwMode="auto">
          <a:xfrm flipV="1">
            <a:off x="4739859" y="5634708"/>
            <a:ext cx="2437416" cy="1073818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03" name="Freeform 60"/>
          <p:cNvSpPr>
            <a:spLocks/>
          </p:cNvSpPr>
          <p:nvPr/>
        </p:nvSpPr>
        <p:spPr bwMode="auto">
          <a:xfrm>
            <a:off x="4739859" y="4390558"/>
            <a:ext cx="2437416" cy="1073818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818" tIns="50910" rIns="101818" bIns="50910" anchor="ctr" anchorCtr="0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4681179" y="5543874"/>
            <a:ext cx="2560320" cy="180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45"/>
          <p:cNvSpPr txBox="1">
            <a:spLocks noChangeArrowheads="1"/>
          </p:cNvSpPr>
          <p:nvPr/>
        </p:nvSpPr>
        <p:spPr bwMode="auto">
          <a:xfrm>
            <a:off x="7391253" y="4875414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2512287" y="4518483"/>
            <a:ext cx="391160" cy="564034"/>
            <a:chOff x="2485911" y="4259407"/>
            <a:chExt cx="391160" cy="564034"/>
          </a:xfrm>
        </p:grpSpPr>
        <p:sp>
          <p:nvSpPr>
            <p:cNvPr id="121" name="Text Box 23"/>
            <p:cNvSpPr txBox="1">
              <a:spLocks noChangeArrowheads="1"/>
            </p:cNvSpPr>
            <p:nvPr/>
          </p:nvSpPr>
          <p:spPr bwMode="auto">
            <a:xfrm>
              <a:off x="2485911" y="4259407"/>
              <a:ext cx="391160" cy="25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084" tIns="40084" rIns="40084" bIns="40084" anchor="ctr" anchorCtr="0">
              <a:noAutofit/>
            </a:bodyPr>
            <a:lstStyle/>
            <a:p>
              <a:pPr algn="ctr" defTabSz="1134846"/>
              <a:r>
                <a:rPr lang="en-US" sz="1100" dirty="0">
                  <a:latin typeface="+mn-lt"/>
                </a:rPr>
                <a:t>NMS</a:t>
              </a:r>
            </a:p>
          </p:txBody>
        </p:sp>
        <p:pic>
          <p:nvPicPr>
            <p:cNvPr id="122" name="Picture 121" descr="NM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1659" y="4463776"/>
              <a:ext cx="359665" cy="359665"/>
            </a:xfrm>
            <a:prstGeom prst="rect">
              <a:avLst/>
            </a:prstGeom>
          </p:spPr>
        </p:pic>
      </p:grpSp>
      <p:cxnSp>
        <p:nvCxnSpPr>
          <p:cNvPr id="123" name="Elbow Connector 122"/>
          <p:cNvCxnSpPr/>
          <p:nvPr/>
        </p:nvCxnSpPr>
        <p:spPr bwMode="auto">
          <a:xfrm flipV="1">
            <a:off x="1558220" y="5644294"/>
            <a:ext cx="2834640" cy="621792"/>
          </a:xfrm>
          <a:prstGeom prst="bentConnector3">
            <a:avLst>
              <a:gd name="adj1" fmla="val 234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7"/>
          <p:cNvSpPr>
            <a:spLocks/>
          </p:cNvSpPr>
          <p:nvPr/>
        </p:nvSpPr>
        <p:spPr bwMode="auto">
          <a:xfrm>
            <a:off x="720998" y="4571315"/>
            <a:ext cx="1096732" cy="748590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785988" y="5792185"/>
            <a:ext cx="966752" cy="9667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Rectangle 111"/>
          <p:cNvSpPr>
            <a:spLocks noChangeArrowheads="1"/>
          </p:cNvSpPr>
          <p:nvPr/>
        </p:nvSpPr>
        <p:spPr bwMode="auto">
          <a:xfrm>
            <a:off x="855503" y="5996827"/>
            <a:ext cx="827723" cy="554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1786" tIns="50892" rIns="101786" bIns="50892" anchor="ctr" anchorCtr="0">
            <a:noAutofit/>
          </a:bodyPr>
          <a:lstStyle/>
          <a:p>
            <a:pPr algn="ctr"/>
            <a:r>
              <a:rPr lang="en-US" sz="1300" dirty="0">
                <a:latin typeface="+mn-lt"/>
              </a:rPr>
              <a:t>SDH/</a:t>
            </a:r>
            <a:br>
              <a:rPr lang="en-US" sz="1300" dirty="0">
                <a:latin typeface="+mn-lt"/>
              </a:rPr>
            </a:br>
            <a:r>
              <a:rPr lang="en-US" sz="1300" dirty="0">
                <a:latin typeface="+mn-lt"/>
              </a:rPr>
              <a:t>SONET</a:t>
            </a:r>
          </a:p>
        </p:txBody>
      </p:sp>
      <p:sp>
        <p:nvSpPr>
          <p:cNvPr id="127" name="Text Box 77"/>
          <p:cNvSpPr txBox="1">
            <a:spLocks noChangeArrowheads="1"/>
          </p:cNvSpPr>
          <p:nvPr/>
        </p:nvSpPr>
        <p:spPr bwMode="auto">
          <a:xfrm>
            <a:off x="862557" y="4790527"/>
            <a:ext cx="813615" cy="325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0760" tIns="49496" rIns="100760" bIns="49496" anchor="ctr" anchorCtr="0">
            <a:noAutofit/>
          </a:bodyPr>
          <a:lstStyle/>
          <a:p>
            <a:pPr algn="ctr" eaLnBrk="0" hangingPunct="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300" dirty="0" smtClean="0">
                <a:latin typeface="+mn-lt"/>
              </a:rPr>
              <a:t>PSN</a:t>
            </a:r>
            <a:endParaRPr lang="en-US" sz="1300" dirty="0">
              <a:latin typeface="+mn-lt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4136980" y="4955897"/>
            <a:ext cx="1101684" cy="857419"/>
            <a:chOff x="4186596" y="4391046"/>
            <a:chExt cx="1101684" cy="857419"/>
          </a:xfrm>
        </p:grpSpPr>
        <p:sp>
          <p:nvSpPr>
            <p:cNvPr id="151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52" name="Picture 151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grpSp>
        <p:nvGrpSpPr>
          <p:cNvPr id="153" name="Group 152"/>
          <p:cNvGrpSpPr/>
          <p:nvPr/>
        </p:nvGrpSpPr>
        <p:grpSpPr>
          <a:xfrm>
            <a:off x="6969001" y="4053800"/>
            <a:ext cx="742696" cy="442815"/>
            <a:chOff x="5486046" y="7329585"/>
            <a:chExt cx="742696" cy="442815"/>
          </a:xfrm>
        </p:grpSpPr>
        <p:sp>
          <p:nvSpPr>
            <p:cNvPr id="154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ASMi-54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55" name="Picture 154" descr="RAD Smile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160" name="Text Box 45"/>
          <p:cNvSpPr txBox="1">
            <a:spLocks noChangeArrowheads="1"/>
          </p:cNvSpPr>
          <p:nvPr/>
        </p:nvSpPr>
        <p:spPr bwMode="auto">
          <a:xfrm>
            <a:off x="7391253" y="3741206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sp>
        <p:nvSpPr>
          <p:cNvPr id="162" name="Text Box 46"/>
          <p:cNvSpPr txBox="1">
            <a:spLocks noChangeArrowheads="1"/>
          </p:cNvSpPr>
          <p:nvPr/>
        </p:nvSpPr>
        <p:spPr bwMode="auto">
          <a:xfrm>
            <a:off x="7792507" y="4202512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sp>
        <p:nvSpPr>
          <p:cNvPr id="169" name="Text Box 64"/>
          <p:cNvSpPr txBox="1">
            <a:spLocks noChangeArrowheads="1"/>
          </p:cNvSpPr>
          <p:nvPr/>
        </p:nvSpPr>
        <p:spPr bwMode="auto">
          <a:xfrm>
            <a:off x="6986585" y="6339801"/>
            <a:ext cx="742696" cy="2373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3069" tIns="41535" rIns="83069" bIns="41535" anchor="ctr" anchorCtr="0">
            <a:noAutofit/>
          </a:bodyPr>
          <a:lstStyle/>
          <a:p>
            <a:pPr algn="ctr" defTabSz="926260"/>
            <a:r>
              <a:rPr lang="en-US" sz="1100" dirty="0" smtClean="0">
                <a:latin typeface="+mn-lt"/>
                <a:cs typeface="Arial" charset="0"/>
              </a:rPr>
              <a:t>FCD-IP</a:t>
            </a:r>
            <a:endParaRPr lang="en-US" sz="1100" dirty="0">
              <a:latin typeface="+mn-lt"/>
              <a:cs typeface="Arial" charset="0"/>
            </a:endParaRPr>
          </a:p>
        </p:txBody>
      </p:sp>
      <p:sp>
        <p:nvSpPr>
          <p:cNvPr id="171" name="Text Box 45"/>
          <p:cNvSpPr txBox="1">
            <a:spLocks noChangeArrowheads="1"/>
          </p:cNvSpPr>
          <p:nvPr/>
        </p:nvSpPr>
        <p:spPr bwMode="auto">
          <a:xfrm>
            <a:off x="7391253" y="6062375"/>
            <a:ext cx="713000" cy="3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>
                <a:latin typeface="+mn-lt"/>
              </a:rPr>
              <a:t>Branch</a:t>
            </a:r>
          </a:p>
        </p:txBody>
      </p:sp>
      <p:sp>
        <p:nvSpPr>
          <p:cNvPr id="173" name="Text Box 46"/>
          <p:cNvSpPr txBox="1">
            <a:spLocks noChangeArrowheads="1"/>
          </p:cNvSpPr>
          <p:nvPr/>
        </p:nvSpPr>
        <p:spPr bwMode="auto">
          <a:xfrm>
            <a:off x="7818883" y="6523681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pic>
        <p:nvPicPr>
          <p:cNvPr id="174" name="Picture 173" descr="Rou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5360" y="4214865"/>
            <a:ext cx="359665" cy="359665"/>
          </a:xfrm>
          <a:prstGeom prst="rect">
            <a:avLst/>
          </a:prstGeom>
        </p:spPr>
      </p:pic>
      <p:cxnSp>
        <p:nvCxnSpPr>
          <p:cNvPr id="175" name="Straight Connector 68"/>
          <p:cNvCxnSpPr/>
          <p:nvPr/>
        </p:nvCxnSpPr>
        <p:spPr bwMode="auto">
          <a:xfrm flipV="1">
            <a:off x="7483002" y="5325191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 Box 46"/>
          <p:cNvSpPr txBox="1">
            <a:spLocks noChangeArrowheads="1"/>
          </p:cNvSpPr>
          <p:nvPr/>
        </p:nvSpPr>
        <p:spPr bwMode="auto">
          <a:xfrm>
            <a:off x="7792507" y="5143523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pic>
        <p:nvPicPr>
          <p:cNvPr id="177" name="Picture 176" descr="PB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65360" y="5129974"/>
            <a:ext cx="359665" cy="359665"/>
          </a:xfrm>
          <a:prstGeom prst="rect">
            <a:avLst/>
          </a:prstGeom>
        </p:spPr>
      </p:pic>
      <p:cxnSp>
        <p:nvCxnSpPr>
          <p:cNvPr id="178" name="Straight Connector 68"/>
          <p:cNvCxnSpPr/>
          <p:nvPr/>
        </p:nvCxnSpPr>
        <p:spPr bwMode="auto">
          <a:xfrm>
            <a:off x="7483002" y="5565221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 Box 46"/>
          <p:cNvSpPr txBox="1">
            <a:spLocks noChangeArrowheads="1"/>
          </p:cNvSpPr>
          <p:nvPr/>
        </p:nvSpPr>
        <p:spPr bwMode="auto">
          <a:xfrm>
            <a:off x="7792507" y="5565554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969001" y="5196800"/>
            <a:ext cx="742696" cy="442815"/>
            <a:chOff x="5486046" y="7329585"/>
            <a:chExt cx="742696" cy="442815"/>
          </a:xfrm>
        </p:grpSpPr>
        <p:sp>
          <p:nvSpPr>
            <p:cNvPr id="106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Optimux-108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08" name="Picture 107" descr="RAD Smile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pic>
        <p:nvPicPr>
          <p:cNvPr id="181" name="Picture 180" descr="Rou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5360" y="5560089"/>
            <a:ext cx="359665" cy="359665"/>
          </a:xfrm>
          <a:prstGeom prst="rect">
            <a:avLst/>
          </a:prstGeom>
        </p:spPr>
      </p:pic>
      <p:pic>
        <p:nvPicPr>
          <p:cNvPr id="182" name="Picture 181" descr="RAD 1U_Wi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6640" y="6537571"/>
            <a:ext cx="862586" cy="249937"/>
          </a:xfrm>
          <a:prstGeom prst="rect">
            <a:avLst/>
          </a:prstGeom>
        </p:spPr>
      </p:pic>
      <p:pic>
        <p:nvPicPr>
          <p:cNvPr id="183" name="Picture 182" descr="Rou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5360" y="6527243"/>
            <a:ext cx="359665" cy="3596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/>
              <a:t>Introduction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536448" y="1537125"/>
            <a:ext cx="7546848" cy="5797953"/>
          </a:xfrm>
        </p:spPr>
        <p:txBody>
          <a:bodyPr/>
          <a:lstStyle/>
          <a:p>
            <a:r>
              <a:rPr lang="en-US" sz="2400" dirty="0" smtClean="0"/>
              <a:t>Solution for</a:t>
            </a:r>
          </a:p>
          <a:p>
            <a:pPr lvl="1"/>
            <a:r>
              <a:rPr lang="en-US" sz="2000" dirty="0" smtClean="0"/>
              <a:t>Legacy services migration to PSN</a:t>
            </a:r>
          </a:p>
          <a:p>
            <a:pPr lvl="1"/>
            <a:r>
              <a:rPr lang="en-US" sz="2000" dirty="0" smtClean="0"/>
              <a:t>Single box simultaneously supporting native TDM/legacy and native Ethernet services</a:t>
            </a:r>
          </a:p>
          <a:p>
            <a:pPr lvl="1"/>
            <a:r>
              <a:rPr lang="en-US" sz="2000" dirty="0" smtClean="0"/>
              <a:t>Fiber and copper aggregation</a:t>
            </a:r>
          </a:p>
          <a:p>
            <a:pPr lvl="1"/>
            <a:endParaRPr lang="en-US" sz="2000" dirty="0" smtClean="0"/>
          </a:p>
        </p:txBody>
      </p:sp>
      <p:pic>
        <p:nvPicPr>
          <p:cNvPr id="37" name="Picture 93" descr="stltdish-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91999" y="2881048"/>
            <a:ext cx="168150" cy="3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8101411" y="3183920"/>
            <a:ext cx="549326" cy="2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094" tIns="41547" rIns="83094" bIns="41547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Military</a:t>
            </a:r>
            <a:endParaRPr lang="en-US" sz="100" dirty="0">
              <a:latin typeface="+mn-lt"/>
              <a:cs typeface="Arial" pitchFamily="34" charset="0"/>
            </a:endParaRP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7972759" y="2349692"/>
            <a:ext cx="8066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Government</a:t>
            </a:r>
            <a:endParaRPr lang="en-US" sz="100" dirty="0">
              <a:latin typeface="+mn-lt"/>
              <a:cs typeface="Arial" pitchFamily="34" charset="0"/>
            </a:endParaRPr>
          </a:p>
        </p:txBody>
      </p:sp>
      <p:pic>
        <p:nvPicPr>
          <p:cNvPr id="36" name="Picture 39"/>
          <p:cNvPicPr>
            <a:picLocks noChangeAspect="1" noChangeArrowheads="1"/>
          </p:cNvPicPr>
          <p:nvPr/>
        </p:nvPicPr>
        <p:blipFill>
          <a:blip r:embed="rId4" cstate="screen">
            <a:lum bright="6000"/>
          </a:blip>
          <a:srcRect/>
          <a:stretch>
            <a:fillRect/>
          </a:stretch>
        </p:blipFill>
        <p:spPr bwMode="auto">
          <a:xfrm>
            <a:off x="8195550" y="2025104"/>
            <a:ext cx="361049" cy="3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8044505" y="4137619"/>
            <a:ext cx="663139" cy="2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094" tIns="41547" rIns="83094" bIns="41547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Enterprise</a:t>
            </a:r>
            <a:endParaRPr lang="en-US" sz="100" dirty="0">
              <a:latin typeface="+mn-lt"/>
              <a:cs typeface="Arial" pitchFamily="34" charset="0"/>
            </a:endParaRPr>
          </a:p>
        </p:txBody>
      </p:sp>
      <p:pic>
        <p:nvPicPr>
          <p:cNvPr id="34" name="Picture 31" descr="Headquarter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01577" y="3706881"/>
            <a:ext cx="348994" cy="4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8747772" y="2883071"/>
            <a:ext cx="924428" cy="2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094" tIns="41547" rIns="83094" bIns="41547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Transportation</a:t>
            </a:r>
            <a:endParaRPr lang="en-US" sz="100" dirty="0">
              <a:latin typeface="+mn-lt"/>
              <a:cs typeface="Arial" pitchFamily="34" charset="0"/>
            </a:endParaRPr>
          </a:p>
        </p:txBody>
      </p:sp>
      <p:pic>
        <p:nvPicPr>
          <p:cNvPr id="32" name="Picture 17" descr="trntroly-r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74259" y="2714831"/>
            <a:ext cx="471455" cy="19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8925293" y="4901123"/>
            <a:ext cx="5693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Utilities</a:t>
            </a:r>
            <a:endParaRPr lang="en-US" sz="100" dirty="0">
              <a:latin typeface="+mn-lt"/>
              <a:cs typeface="Arial" pitchFamily="34" charset="0"/>
            </a:endParaRPr>
          </a:p>
        </p:txBody>
      </p:sp>
      <p:pic>
        <p:nvPicPr>
          <p:cNvPr id="30" name="Picture 19" descr="electric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098625" y="4491156"/>
            <a:ext cx="222722" cy="42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7991193" y="5190788"/>
            <a:ext cx="7697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PMR/TETRA</a:t>
            </a:r>
            <a:endParaRPr lang="en-US" sz="100" dirty="0">
              <a:latin typeface="+mn-lt"/>
              <a:cs typeface="Arial" pitchFamily="34" charset="0"/>
            </a:endParaRPr>
          </a:p>
        </p:txBody>
      </p:sp>
      <p:pic>
        <p:nvPicPr>
          <p:cNvPr id="28" name="Picture 9" descr="bts-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303738" y="4660573"/>
            <a:ext cx="144673" cy="50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8894034" y="3933580"/>
            <a:ext cx="6319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Oil &amp; Gas</a:t>
            </a:r>
            <a:endParaRPr lang="en-US" sz="100" dirty="0">
              <a:latin typeface="+mn-lt"/>
              <a:cs typeface="Arial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026925" y="3432255"/>
            <a:ext cx="366122" cy="50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8920484" y="2157254"/>
            <a:ext cx="57900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latin typeface="+mn-lt"/>
              </a:rPr>
              <a:t>Airports</a:t>
            </a:r>
            <a:endParaRPr lang="en-US" sz="100" dirty="0">
              <a:latin typeface="+mn-lt"/>
              <a:cs typeface="Arial" pitchFamily="34" charset="0"/>
            </a:endParaRPr>
          </a:p>
        </p:txBody>
      </p:sp>
      <p:pic>
        <p:nvPicPr>
          <p:cNvPr id="24" name="Picture 5" descr="http://upload.wikimedia.org/wikipedia/commons/thumb/4/49/Airport_symbol.svg/120px-Airport_symbol.svg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012330" y="1782532"/>
            <a:ext cx="395313" cy="40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8929300" y="6784914"/>
            <a:ext cx="56137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Carriers</a:t>
            </a:r>
            <a:endParaRPr lang="en-US" sz="100" dirty="0">
              <a:latin typeface="+mn-lt"/>
              <a:cs typeface="Arial" pitchFamily="34" charset="0"/>
            </a:endParaRPr>
          </a:p>
        </p:txBody>
      </p:sp>
      <p:pic>
        <p:nvPicPr>
          <p:cNvPr id="22" name="Picture 29" descr="branch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9084032" y="6357075"/>
            <a:ext cx="251908" cy="41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and Cursor Click On 3d Computer Monitor Keyboard Royalty Free Stock Photography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9077722" y="5458717"/>
            <a:ext cx="264529" cy="354232"/>
          </a:xfrm>
          <a:prstGeom prst="rect">
            <a:avLst/>
          </a:prstGeom>
          <a:noFill/>
        </p:spPr>
      </p:pic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8704880" y="5799481"/>
            <a:ext cx="10102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Service Providers</a:t>
            </a:r>
            <a:endParaRPr lang="en-US" sz="100" dirty="0">
              <a:latin typeface="+mn-lt"/>
              <a:cs typeface="Arial" pitchFamily="34" charset="0"/>
            </a:endParaRPr>
          </a:p>
        </p:txBody>
      </p:sp>
      <p:pic>
        <p:nvPicPr>
          <p:cNvPr id="17" name="Picture 16" descr="nodeb-l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270203" y="5722148"/>
            <a:ext cx="211742" cy="6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7842915" y="6370745"/>
            <a:ext cx="10663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latin typeface="+mn-lt"/>
              </a:rPr>
              <a:t>Mobile Operators</a:t>
            </a:r>
            <a:endParaRPr lang="en-US" sz="100" dirty="0">
              <a:latin typeface="+mn-lt"/>
              <a:cs typeface="Arial" pitchFamily="34" charset="0"/>
            </a:endParaRPr>
          </a:p>
        </p:txBody>
      </p:sp>
      <p:pic>
        <p:nvPicPr>
          <p:cNvPr id="40" name="Picture 39" descr="NEW MEGAPLEX 410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892808" y="4438132"/>
            <a:ext cx="3544824" cy="19337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utoShape 33"/>
          <p:cNvSpPr>
            <a:spLocks noChangeArrowheads="1"/>
          </p:cNvSpPr>
          <p:nvPr/>
        </p:nvSpPr>
        <p:spPr bwMode="auto">
          <a:xfrm>
            <a:off x="6089083" y="4173768"/>
            <a:ext cx="1073718" cy="1115568"/>
          </a:xfrm>
          <a:prstGeom prst="roundRect">
            <a:avLst>
              <a:gd name="adj" fmla="val 12699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392" name="AutoShape 33"/>
          <p:cNvSpPr>
            <a:spLocks noChangeArrowheads="1"/>
          </p:cNvSpPr>
          <p:nvPr/>
        </p:nvSpPr>
        <p:spPr bwMode="auto">
          <a:xfrm>
            <a:off x="2894779" y="4173768"/>
            <a:ext cx="1073718" cy="1115568"/>
          </a:xfrm>
          <a:prstGeom prst="roundRect">
            <a:avLst>
              <a:gd name="adj" fmla="val 12699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393" name="Line 77"/>
          <p:cNvSpPr>
            <a:spLocks noChangeShapeType="1"/>
          </p:cNvSpPr>
          <p:nvPr/>
        </p:nvSpPr>
        <p:spPr bwMode="auto">
          <a:xfrm>
            <a:off x="3237991" y="4830963"/>
            <a:ext cx="3352271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72" tIns="50286" rIns="100572" bIns="50286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2" name="Freeform 7"/>
          <p:cNvSpPr>
            <a:spLocks/>
          </p:cNvSpPr>
          <p:nvPr/>
        </p:nvSpPr>
        <p:spPr bwMode="auto">
          <a:xfrm>
            <a:off x="4171333" y="4149166"/>
            <a:ext cx="1717403" cy="1402766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AutoShape 32"/>
          <p:cNvSpPr>
            <a:spLocks noChangeArrowheads="1"/>
          </p:cNvSpPr>
          <p:nvPr/>
        </p:nvSpPr>
        <p:spPr bwMode="auto">
          <a:xfrm>
            <a:off x="3485602" y="6315456"/>
            <a:ext cx="1942793" cy="12606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390" name="AutoShape 32"/>
          <p:cNvSpPr>
            <a:spLocks noChangeArrowheads="1"/>
          </p:cNvSpPr>
          <p:nvPr/>
        </p:nvSpPr>
        <p:spPr bwMode="auto">
          <a:xfrm>
            <a:off x="8063227" y="4466147"/>
            <a:ext cx="1869780" cy="11360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395" name="AutoShape 33"/>
          <p:cNvSpPr>
            <a:spLocks noChangeArrowheads="1"/>
          </p:cNvSpPr>
          <p:nvPr/>
        </p:nvSpPr>
        <p:spPr bwMode="auto">
          <a:xfrm>
            <a:off x="538081" y="5344651"/>
            <a:ext cx="1330115" cy="1361111"/>
          </a:xfrm>
          <a:prstGeom prst="roundRect">
            <a:avLst>
              <a:gd name="adj" fmla="val 12699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396" name="AutoShape 32"/>
          <p:cNvSpPr>
            <a:spLocks noChangeArrowheads="1"/>
          </p:cNvSpPr>
          <p:nvPr/>
        </p:nvSpPr>
        <p:spPr bwMode="auto">
          <a:xfrm>
            <a:off x="115869" y="3046142"/>
            <a:ext cx="1941206" cy="13447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402" name="Text Box 16"/>
          <p:cNvSpPr txBox="1">
            <a:spLocks noChangeArrowheads="1"/>
          </p:cNvSpPr>
          <p:nvPr/>
        </p:nvSpPr>
        <p:spPr bwMode="auto">
          <a:xfrm>
            <a:off x="1871369" y="5473890"/>
            <a:ext cx="669819" cy="38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2W SHDSL</a:t>
            </a:r>
          </a:p>
        </p:txBody>
      </p:sp>
      <p:sp>
        <p:nvSpPr>
          <p:cNvPr id="16438" name="AutoShape 32"/>
          <p:cNvSpPr>
            <a:spLocks noChangeArrowheads="1"/>
          </p:cNvSpPr>
          <p:nvPr/>
        </p:nvSpPr>
        <p:spPr bwMode="auto">
          <a:xfrm>
            <a:off x="8063227" y="3046142"/>
            <a:ext cx="1869780" cy="13120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479" name="Text Box 14"/>
          <p:cNvSpPr txBox="1">
            <a:spLocks noChangeArrowheads="1"/>
          </p:cNvSpPr>
          <p:nvPr/>
        </p:nvSpPr>
        <p:spPr bwMode="auto">
          <a:xfrm flipH="1">
            <a:off x="7102942" y="4834233"/>
            <a:ext cx="419034" cy="26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E1</a:t>
            </a:r>
          </a:p>
        </p:txBody>
      </p:sp>
      <p:cxnSp>
        <p:nvCxnSpPr>
          <p:cNvPr id="16386" name="Straight Connector 121"/>
          <p:cNvCxnSpPr>
            <a:cxnSpLocks noChangeShapeType="1"/>
          </p:cNvCxnSpPr>
          <p:nvPr/>
        </p:nvCxnSpPr>
        <p:spPr bwMode="auto">
          <a:xfrm>
            <a:off x="6742637" y="6264058"/>
            <a:ext cx="693628" cy="1635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8" name="Straight Connector 107"/>
          <p:cNvCxnSpPr>
            <a:cxnSpLocks noChangeShapeType="1"/>
          </p:cNvCxnSpPr>
          <p:nvPr/>
        </p:nvCxnSpPr>
        <p:spPr bwMode="auto">
          <a:xfrm>
            <a:off x="4022092" y="6825399"/>
            <a:ext cx="938065" cy="1635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Line 18"/>
          <p:cNvSpPr>
            <a:spLocks noChangeShapeType="1"/>
          </p:cNvSpPr>
          <p:nvPr/>
        </p:nvSpPr>
        <p:spPr bwMode="auto">
          <a:xfrm>
            <a:off x="519824" y="3479064"/>
            <a:ext cx="0" cy="518597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72" tIns="50286" rIns="100572" bIns="50286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596807" y="3535289"/>
            <a:ext cx="1006316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72" tIns="50286" rIns="100572" bIns="50286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3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sz="2400" dirty="0" smtClean="0"/>
              <a:t>Carrier: in Africa: Bank – Branches Connectivity over PSN</a:t>
            </a:r>
          </a:p>
        </p:txBody>
      </p:sp>
      <p:sp>
        <p:nvSpPr>
          <p:cNvPr id="16400" name="Text Box 13"/>
          <p:cNvSpPr txBox="1">
            <a:spLocks noChangeArrowheads="1"/>
          </p:cNvSpPr>
          <p:nvPr/>
        </p:nvSpPr>
        <p:spPr bwMode="auto">
          <a:xfrm>
            <a:off x="2020569" y="3314850"/>
            <a:ext cx="419034" cy="2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E1</a:t>
            </a:r>
          </a:p>
        </p:txBody>
      </p:sp>
      <p:sp>
        <p:nvSpPr>
          <p:cNvPr id="16401" name="Text Box 14"/>
          <p:cNvSpPr txBox="1">
            <a:spLocks noChangeArrowheads="1"/>
          </p:cNvSpPr>
          <p:nvPr/>
        </p:nvSpPr>
        <p:spPr bwMode="auto">
          <a:xfrm>
            <a:off x="2526901" y="4551625"/>
            <a:ext cx="419034" cy="26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E1</a:t>
            </a:r>
          </a:p>
        </p:txBody>
      </p:sp>
      <p:sp>
        <p:nvSpPr>
          <p:cNvPr id="16403" name="Text Box 17"/>
          <p:cNvSpPr txBox="1">
            <a:spLocks noChangeArrowheads="1"/>
          </p:cNvSpPr>
          <p:nvPr/>
        </p:nvSpPr>
        <p:spPr bwMode="auto">
          <a:xfrm>
            <a:off x="739661" y="3178652"/>
            <a:ext cx="671407" cy="3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2/4W SHDSL</a:t>
            </a:r>
          </a:p>
        </p:txBody>
      </p:sp>
      <p:sp>
        <p:nvSpPr>
          <p:cNvPr id="16404" name="Text Box 19"/>
          <p:cNvSpPr txBox="1">
            <a:spLocks noChangeArrowheads="1"/>
          </p:cNvSpPr>
          <p:nvPr/>
        </p:nvSpPr>
        <p:spPr bwMode="auto">
          <a:xfrm>
            <a:off x="404749" y="3643263"/>
            <a:ext cx="579346" cy="2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ETH</a:t>
            </a:r>
          </a:p>
        </p:txBody>
      </p:sp>
      <p:pic>
        <p:nvPicPr>
          <p:cNvPr id="16407" name="Picture 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2361" y="5974492"/>
            <a:ext cx="449191" cy="566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408" name="Text Box 27"/>
          <p:cNvSpPr txBox="1">
            <a:spLocks noChangeArrowheads="1"/>
          </p:cNvSpPr>
          <p:nvPr/>
        </p:nvSpPr>
        <p:spPr bwMode="auto">
          <a:xfrm>
            <a:off x="544429" y="6466914"/>
            <a:ext cx="585695" cy="22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latin typeface="+mn-lt"/>
                <a:cs typeface="Arial" charset="0"/>
              </a:rPr>
              <a:t>ATM</a:t>
            </a:r>
          </a:p>
        </p:txBody>
      </p:sp>
      <p:sp>
        <p:nvSpPr>
          <p:cNvPr id="16411" name="Text Box 34"/>
          <p:cNvSpPr txBox="1">
            <a:spLocks noChangeArrowheads="1"/>
          </p:cNvSpPr>
          <p:nvPr/>
        </p:nvSpPr>
        <p:spPr bwMode="auto">
          <a:xfrm>
            <a:off x="655534" y="2771301"/>
            <a:ext cx="861876" cy="33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+mn-lt"/>
                <a:cs typeface="Arial" charset="0"/>
              </a:rPr>
              <a:t>Branch</a:t>
            </a:r>
          </a:p>
        </p:txBody>
      </p:sp>
      <p:sp>
        <p:nvSpPr>
          <p:cNvPr id="16412" name="Text Box 78"/>
          <p:cNvSpPr txBox="1">
            <a:spLocks noChangeArrowheads="1"/>
          </p:cNvSpPr>
          <p:nvPr/>
        </p:nvSpPr>
        <p:spPr bwMode="auto">
          <a:xfrm>
            <a:off x="3820511" y="4616654"/>
            <a:ext cx="585695" cy="2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 err="1">
                <a:latin typeface="+mn-lt"/>
                <a:cs typeface="Arial" charset="0"/>
              </a:rPr>
              <a:t>GbE</a:t>
            </a:r>
            <a:endParaRPr lang="en-US" sz="1000" b="0" dirty="0">
              <a:latin typeface="+mn-lt"/>
              <a:cs typeface="Arial" charset="0"/>
            </a:endParaRPr>
          </a:p>
        </p:txBody>
      </p:sp>
      <p:sp>
        <p:nvSpPr>
          <p:cNvPr id="16413" name="Text Box 80"/>
          <p:cNvSpPr txBox="1">
            <a:spLocks noChangeArrowheads="1"/>
          </p:cNvSpPr>
          <p:nvPr/>
        </p:nvSpPr>
        <p:spPr bwMode="auto">
          <a:xfrm>
            <a:off x="4395134" y="5007781"/>
            <a:ext cx="1269800" cy="44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+mn-lt"/>
                <a:cs typeface="Arial" charset="0"/>
              </a:rPr>
              <a:t>GT-IP/MPLS</a:t>
            </a:r>
          </a:p>
        </p:txBody>
      </p:sp>
      <p:sp>
        <p:nvSpPr>
          <p:cNvPr id="16414" name="Line 84"/>
          <p:cNvSpPr>
            <a:spLocks noChangeShapeType="1"/>
          </p:cNvSpPr>
          <p:nvPr/>
        </p:nvSpPr>
        <p:spPr bwMode="auto">
          <a:xfrm>
            <a:off x="4363038" y="4796606"/>
            <a:ext cx="1334878" cy="0"/>
          </a:xfrm>
          <a:prstGeom prst="line">
            <a:avLst/>
          </a:prstGeom>
          <a:ln w="19050">
            <a:solidFill>
              <a:srgbClr val="4D49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72" tIns="50286" rIns="100572" bIns="50286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415" name="Line 85"/>
          <p:cNvSpPr>
            <a:spLocks noChangeShapeType="1"/>
          </p:cNvSpPr>
          <p:nvPr/>
        </p:nvSpPr>
        <p:spPr bwMode="auto">
          <a:xfrm>
            <a:off x="4297959" y="4837505"/>
            <a:ext cx="1463444" cy="0"/>
          </a:xfrm>
          <a:prstGeom prst="line">
            <a:avLst/>
          </a:prstGeom>
          <a:ln w="19050">
            <a:solidFill>
              <a:srgbClr val="4D49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72" tIns="50286" rIns="100572" bIns="50286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416" name="Line 86"/>
          <p:cNvSpPr>
            <a:spLocks noChangeShapeType="1"/>
          </p:cNvSpPr>
          <p:nvPr/>
        </p:nvSpPr>
        <p:spPr bwMode="auto">
          <a:xfrm flipV="1">
            <a:off x="4335779" y="4269832"/>
            <a:ext cx="695801" cy="549818"/>
          </a:xfrm>
          <a:prstGeom prst="line">
            <a:avLst/>
          </a:prstGeom>
          <a:ln w="19050">
            <a:solidFill>
              <a:srgbClr val="4D49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72" tIns="50286" rIns="100572" bIns="50286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417" name="Text Box 88"/>
          <p:cNvSpPr txBox="1">
            <a:spLocks noChangeArrowheads="1"/>
          </p:cNvSpPr>
          <p:nvPr/>
        </p:nvSpPr>
        <p:spPr bwMode="auto">
          <a:xfrm>
            <a:off x="4671277" y="4819512"/>
            <a:ext cx="669819" cy="22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 err="1">
                <a:latin typeface="+mn-lt"/>
                <a:cs typeface="Arial" charset="0"/>
              </a:rPr>
              <a:t>VLANx</a:t>
            </a:r>
            <a:endParaRPr lang="en-US" sz="1000" b="0" dirty="0">
              <a:latin typeface="+mn-lt"/>
              <a:cs typeface="Arial" charset="0"/>
            </a:endParaRPr>
          </a:p>
        </p:txBody>
      </p:sp>
      <p:sp>
        <p:nvSpPr>
          <p:cNvPr id="16418" name="Text Box 89"/>
          <p:cNvSpPr txBox="1">
            <a:spLocks noChangeArrowheads="1"/>
          </p:cNvSpPr>
          <p:nvPr/>
        </p:nvSpPr>
        <p:spPr bwMode="auto">
          <a:xfrm>
            <a:off x="4671277" y="4575756"/>
            <a:ext cx="669819" cy="22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 err="1">
                <a:latin typeface="+mn-lt"/>
                <a:cs typeface="Arial" charset="0"/>
              </a:rPr>
              <a:t>VLANy</a:t>
            </a:r>
            <a:endParaRPr lang="en-US" sz="1000" b="0" dirty="0">
              <a:latin typeface="+mn-lt"/>
              <a:cs typeface="Arial" charset="0"/>
            </a:endParaRPr>
          </a:p>
        </p:txBody>
      </p:sp>
      <p:sp>
        <p:nvSpPr>
          <p:cNvPr id="16419" name="Text Box 90"/>
          <p:cNvSpPr txBox="1">
            <a:spLocks noChangeArrowheads="1"/>
          </p:cNvSpPr>
          <p:nvPr/>
        </p:nvSpPr>
        <p:spPr bwMode="auto">
          <a:xfrm>
            <a:off x="4189393" y="4328728"/>
            <a:ext cx="671406" cy="22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 err="1">
                <a:latin typeface="+mn-lt"/>
                <a:cs typeface="Arial" charset="0"/>
              </a:rPr>
              <a:t>VLANz</a:t>
            </a:r>
            <a:endParaRPr lang="en-US" sz="1000" b="0" dirty="0">
              <a:latin typeface="+mn-lt"/>
              <a:cs typeface="Arial" charset="0"/>
            </a:endParaRPr>
          </a:p>
        </p:txBody>
      </p:sp>
      <p:sp>
        <p:nvSpPr>
          <p:cNvPr id="16420" name="Text Box 12"/>
          <p:cNvSpPr txBox="1">
            <a:spLocks noChangeArrowheads="1"/>
          </p:cNvSpPr>
          <p:nvPr/>
        </p:nvSpPr>
        <p:spPr bwMode="auto">
          <a:xfrm>
            <a:off x="3137994" y="3924940"/>
            <a:ext cx="587282" cy="2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+mn-lt"/>
                <a:cs typeface="Arial" charset="0"/>
              </a:rPr>
              <a:t>POP</a:t>
            </a:r>
          </a:p>
        </p:txBody>
      </p:sp>
      <p:cxnSp>
        <p:nvCxnSpPr>
          <p:cNvPr id="16423" name="Elbow Connector 92"/>
          <p:cNvCxnSpPr>
            <a:cxnSpLocks noChangeShapeType="1"/>
          </p:cNvCxnSpPr>
          <p:nvPr/>
        </p:nvCxnSpPr>
        <p:spPr bwMode="auto">
          <a:xfrm>
            <a:off x="1818919" y="3535290"/>
            <a:ext cx="1307895" cy="1243322"/>
          </a:xfrm>
          <a:prstGeom prst="bentConnector3">
            <a:avLst>
              <a:gd name="adj1" fmla="val 5180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27" name="Elbow Connector 94"/>
          <p:cNvCxnSpPr>
            <a:cxnSpLocks noChangeShapeType="1"/>
          </p:cNvCxnSpPr>
          <p:nvPr/>
        </p:nvCxnSpPr>
        <p:spPr bwMode="auto">
          <a:xfrm flipV="1">
            <a:off x="1580834" y="4881678"/>
            <a:ext cx="1645977" cy="942307"/>
          </a:xfrm>
          <a:prstGeom prst="bentConnector3">
            <a:avLst>
              <a:gd name="adj1" fmla="val 55495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8" name="Line 18"/>
          <p:cNvSpPr>
            <a:spLocks noChangeShapeType="1"/>
          </p:cNvSpPr>
          <p:nvPr/>
        </p:nvSpPr>
        <p:spPr bwMode="auto">
          <a:xfrm>
            <a:off x="1434077" y="5766708"/>
            <a:ext cx="0" cy="51696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72" tIns="50286" rIns="100572" bIns="50286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429" name="Text Box 19"/>
          <p:cNvSpPr txBox="1">
            <a:spLocks noChangeArrowheads="1"/>
          </p:cNvSpPr>
          <p:nvPr/>
        </p:nvSpPr>
        <p:spPr bwMode="auto">
          <a:xfrm>
            <a:off x="1314243" y="5892695"/>
            <a:ext cx="579347" cy="2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ETH</a:t>
            </a:r>
          </a:p>
        </p:txBody>
      </p:sp>
      <p:sp>
        <p:nvSpPr>
          <p:cNvPr id="16435" name="Text Box 78"/>
          <p:cNvSpPr txBox="1">
            <a:spLocks noChangeArrowheads="1"/>
          </p:cNvSpPr>
          <p:nvPr/>
        </p:nvSpPr>
        <p:spPr bwMode="auto">
          <a:xfrm>
            <a:off x="5636326" y="4616654"/>
            <a:ext cx="587282" cy="2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 err="1">
                <a:latin typeface="+mn-lt"/>
                <a:cs typeface="Arial" charset="0"/>
              </a:rPr>
              <a:t>GbE</a:t>
            </a:r>
            <a:endParaRPr lang="en-US" sz="1000" b="0" dirty="0">
              <a:latin typeface="+mn-lt"/>
              <a:cs typeface="Arial" charset="0"/>
            </a:endParaRPr>
          </a:p>
        </p:txBody>
      </p:sp>
      <p:sp>
        <p:nvSpPr>
          <p:cNvPr id="16439" name="Line 18"/>
          <p:cNvSpPr>
            <a:spLocks noChangeShapeType="1"/>
          </p:cNvSpPr>
          <p:nvPr/>
        </p:nvSpPr>
        <p:spPr bwMode="auto">
          <a:xfrm flipH="1">
            <a:off x="9539369" y="3460776"/>
            <a:ext cx="0" cy="518597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72" tIns="50286" rIns="100572" bIns="50286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440" name="Line 15"/>
          <p:cNvSpPr>
            <a:spLocks noChangeShapeType="1"/>
          </p:cNvSpPr>
          <p:nvPr/>
        </p:nvSpPr>
        <p:spPr bwMode="auto">
          <a:xfrm flipH="1">
            <a:off x="8444167" y="3535289"/>
            <a:ext cx="1006316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72" tIns="50286" rIns="100572" bIns="50286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441" name="Text Box 13"/>
          <p:cNvSpPr txBox="1">
            <a:spLocks noChangeArrowheads="1"/>
          </p:cNvSpPr>
          <p:nvPr/>
        </p:nvSpPr>
        <p:spPr bwMode="auto">
          <a:xfrm flipH="1">
            <a:off x="7590227" y="3312801"/>
            <a:ext cx="419034" cy="2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E1</a:t>
            </a:r>
          </a:p>
        </p:txBody>
      </p:sp>
      <p:sp>
        <p:nvSpPr>
          <p:cNvPr id="16442" name="Text Box 14"/>
          <p:cNvSpPr txBox="1">
            <a:spLocks noChangeArrowheads="1"/>
          </p:cNvSpPr>
          <p:nvPr/>
        </p:nvSpPr>
        <p:spPr bwMode="auto">
          <a:xfrm flipH="1">
            <a:off x="7102942" y="4551625"/>
            <a:ext cx="419034" cy="26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E1</a:t>
            </a:r>
          </a:p>
        </p:txBody>
      </p:sp>
      <p:sp>
        <p:nvSpPr>
          <p:cNvPr id="16443" name="Text Box 16"/>
          <p:cNvSpPr txBox="1">
            <a:spLocks noChangeArrowheads="1"/>
          </p:cNvSpPr>
          <p:nvPr/>
        </p:nvSpPr>
        <p:spPr bwMode="auto">
          <a:xfrm flipH="1">
            <a:off x="6863268" y="6071014"/>
            <a:ext cx="466651" cy="21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ETH</a:t>
            </a:r>
          </a:p>
        </p:txBody>
      </p:sp>
      <p:sp>
        <p:nvSpPr>
          <p:cNvPr id="16444" name="Text Box 17"/>
          <p:cNvSpPr txBox="1">
            <a:spLocks noChangeArrowheads="1"/>
          </p:cNvSpPr>
          <p:nvPr/>
        </p:nvSpPr>
        <p:spPr bwMode="auto">
          <a:xfrm flipH="1">
            <a:off x="8653686" y="3175380"/>
            <a:ext cx="669819" cy="3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2/4W SHDSL</a:t>
            </a:r>
          </a:p>
        </p:txBody>
      </p:sp>
      <p:sp>
        <p:nvSpPr>
          <p:cNvPr id="16445" name="Text Box 19"/>
          <p:cNvSpPr txBox="1">
            <a:spLocks noChangeArrowheads="1"/>
          </p:cNvSpPr>
          <p:nvPr/>
        </p:nvSpPr>
        <p:spPr bwMode="auto">
          <a:xfrm flipH="1">
            <a:off x="9075895" y="3631811"/>
            <a:ext cx="580933" cy="2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ETH</a:t>
            </a:r>
          </a:p>
        </p:txBody>
      </p:sp>
      <p:pic>
        <p:nvPicPr>
          <p:cNvPr id="16448" name="Picture 2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363185" y="5018493"/>
            <a:ext cx="447604" cy="564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449" name="Text Box 27"/>
          <p:cNvSpPr txBox="1">
            <a:spLocks noChangeArrowheads="1"/>
          </p:cNvSpPr>
          <p:nvPr/>
        </p:nvSpPr>
        <p:spPr bwMode="auto">
          <a:xfrm flipH="1">
            <a:off x="8867965" y="5136884"/>
            <a:ext cx="587282" cy="2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latin typeface="+mn-lt"/>
                <a:cs typeface="Arial" charset="0"/>
              </a:rPr>
              <a:t>ATM</a:t>
            </a:r>
          </a:p>
        </p:txBody>
      </p:sp>
      <p:sp>
        <p:nvSpPr>
          <p:cNvPr id="16451" name="Text Box 34"/>
          <p:cNvSpPr txBox="1">
            <a:spLocks noChangeArrowheads="1"/>
          </p:cNvSpPr>
          <p:nvPr/>
        </p:nvSpPr>
        <p:spPr bwMode="auto">
          <a:xfrm flipH="1">
            <a:off x="8434646" y="2771301"/>
            <a:ext cx="1126947" cy="33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+mn-lt"/>
                <a:cs typeface="Arial" charset="0"/>
              </a:rPr>
              <a:t>Branches</a:t>
            </a:r>
          </a:p>
        </p:txBody>
      </p:sp>
      <p:cxnSp>
        <p:nvCxnSpPr>
          <p:cNvPr id="16454" name="Elbow Connector 128"/>
          <p:cNvCxnSpPr>
            <a:cxnSpLocks noChangeShapeType="1"/>
          </p:cNvCxnSpPr>
          <p:nvPr/>
        </p:nvCxnSpPr>
        <p:spPr bwMode="auto">
          <a:xfrm flipH="1">
            <a:off x="6889997" y="3535290"/>
            <a:ext cx="1463040" cy="1243322"/>
          </a:xfrm>
          <a:prstGeom prst="bentConnector3">
            <a:avLst>
              <a:gd name="adj1" fmla="val 5180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58" name="Elbow Connector 132"/>
          <p:cNvCxnSpPr>
            <a:cxnSpLocks noChangeShapeType="1"/>
          </p:cNvCxnSpPr>
          <p:nvPr/>
        </p:nvCxnSpPr>
        <p:spPr bwMode="auto">
          <a:xfrm flipH="1" flipV="1">
            <a:off x="6877804" y="4881676"/>
            <a:ext cx="731520" cy="1320212"/>
          </a:xfrm>
          <a:prstGeom prst="bentConnector3">
            <a:avLst>
              <a:gd name="adj1" fmla="val 116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59" name="Text Box 19"/>
          <p:cNvSpPr txBox="1">
            <a:spLocks noChangeArrowheads="1"/>
          </p:cNvSpPr>
          <p:nvPr/>
        </p:nvSpPr>
        <p:spPr bwMode="auto">
          <a:xfrm flipH="1">
            <a:off x="8721936" y="4621561"/>
            <a:ext cx="579346" cy="2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ETH</a:t>
            </a:r>
          </a:p>
        </p:txBody>
      </p:sp>
      <p:cxnSp>
        <p:nvCxnSpPr>
          <p:cNvPr id="16461" name="Straight Connector 150"/>
          <p:cNvCxnSpPr>
            <a:cxnSpLocks noChangeShapeType="1"/>
          </p:cNvCxnSpPr>
          <p:nvPr/>
        </p:nvCxnSpPr>
        <p:spPr bwMode="auto">
          <a:xfrm>
            <a:off x="6683911" y="4830964"/>
            <a:ext cx="2834827" cy="1635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62" name="Text Box 16"/>
          <p:cNvSpPr txBox="1">
            <a:spLocks noChangeArrowheads="1"/>
          </p:cNvSpPr>
          <p:nvPr/>
        </p:nvSpPr>
        <p:spPr bwMode="auto">
          <a:xfrm flipH="1">
            <a:off x="7466424" y="4480870"/>
            <a:ext cx="669819" cy="3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2W SHDSL</a:t>
            </a:r>
          </a:p>
        </p:txBody>
      </p:sp>
      <p:sp>
        <p:nvSpPr>
          <p:cNvPr id="16467" name="Text Box 48"/>
          <p:cNvSpPr txBox="1">
            <a:spLocks noChangeArrowheads="1"/>
          </p:cNvSpPr>
          <p:nvPr/>
        </p:nvSpPr>
        <p:spPr bwMode="auto">
          <a:xfrm>
            <a:off x="622962" y="1288928"/>
            <a:ext cx="4350651" cy="143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62" tIns="50282" rIns="100562" bIns="50282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00" u="sng" dirty="0">
                <a:solidFill>
                  <a:srgbClr val="0000FF"/>
                </a:solidFill>
                <a:latin typeface="+mn-lt"/>
                <a:cs typeface="Arial" charset="0"/>
              </a:rPr>
              <a:t>Customer Benefits</a:t>
            </a:r>
            <a:r>
              <a:rPr lang="en-US" sz="1300" dirty="0">
                <a:solidFill>
                  <a:srgbClr val="0000FF"/>
                </a:solidFill>
                <a:latin typeface="+mn-lt"/>
                <a:cs typeface="Arial" charset="0"/>
              </a:rPr>
              <a:t>:</a:t>
            </a:r>
            <a:endParaRPr lang="en-US" sz="1300" dirty="0">
              <a:latin typeface="+mn-lt"/>
              <a:cs typeface="Arial" charset="0"/>
            </a:endParaRPr>
          </a:p>
          <a:p>
            <a:pPr eaLnBrk="0" hangingPunct="0">
              <a:lnSpc>
                <a:spcPct val="110000"/>
              </a:lnSpc>
              <a:spcBef>
                <a:spcPts val="199"/>
              </a:spcBef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Branches connectivity over any </a:t>
            </a:r>
            <a:r>
              <a:rPr lang="en-US" sz="1300" b="0" dirty="0" smtClean="0">
                <a:latin typeface="+mn-lt"/>
                <a:cs typeface="Arial" charset="0"/>
              </a:rPr>
              <a:t>existing  Last Mile</a:t>
            </a:r>
            <a:r>
              <a:rPr lang="en-US" sz="1300" b="0" dirty="0">
                <a:latin typeface="+mn-lt"/>
                <a:cs typeface="Arial" charset="0"/>
              </a:rPr>
              <a:t/>
            </a:r>
            <a:br>
              <a:rPr lang="en-US" sz="1300" b="0" dirty="0">
                <a:latin typeface="+mn-lt"/>
                <a:cs typeface="Arial" charset="0"/>
              </a:rPr>
            </a:br>
            <a:r>
              <a:rPr lang="en-US" sz="1300" b="0" dirty="0">
                <a:latin typeface="+mn-lt"/>
                <a:cs typeface="Arial" charset="0"/>
              </a:rPr>
              <a:t>  infrastructure: Copper, PDH and Wireless</a:t>
            </a:r>
          </a:p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Reduce </a:t>
            </a:r>
            <a:r>
              <a:rPr lang="en-US" sz="1300" b="0" dirty="0" err="1" smtClean="0">
                <a:latin typeface="+mn-lt"/>
                <a:cs typeface="Arial" charset="0"/>
              </a:rPr>
              <a:t>CapEx</a:t>
            </a:r>
            <a:r>
              <a:rPr lang="en-US" sz="1300" b="0" dirty="0" smtClean="0">
                <a:latin typeface="+mn-lt"/>
                <a:cs typeface="Arial" charset="0"/>
              </a:rPr>
              <a:t>/</a:t>
            </a:r>
            <a:r>
              <a:rPr lang="en-US" sz="1300" b="0" dirty="0" err="1" smtClean="0">
                <a:latin typeface="+mn-lt"/>
                <a:cs typeface="Arial" charset="0"/>
              </a:rPr>
              <a:t>OpEx</a:t>
            </a:r>
            <a:r>
              <a:rPr lang="en-US" sz="1300" b="0" dirty="0" smtClean="0">
                <a:latin typeface="+mn-lt"/>
                <a:cs typeface="Arial" charset="0"/>
              </a:rPr>
              <a:t> </a:t>
            </a:r>
            <a:r>
              <a:rPr lang="en-US" sz="1300" b="0" dirty="0">
                <a:latin typeface="+mn-lt"/>
                <a:cs typeface="Arial" charset="0"/>
              </a:rPr>
              <a:t>by leveraging </a:t>
            </a:r>
            <a:r>
              <a:rPr lang="en-US" sz="1300" b="0" dirty="0" smtClean="0">
                <a:latin typeface="+mn-lt"/>
                <a:cs typeface="Arial" charset="0"/>
              </a:rPr>
              <a:t>existing </a:t>
            </a:r>
            <a:r>
              <a:rPr lang="en-US" sz="1300" b="0" dirty="0">
                <a:latin typeface="+mn-lt"/>
                <a:cs typeface="Arial" charset="0"/>
              </a:rPr>
              <a:t>infrastructure</a:t>
            </a:r>
            <a:br>
              <a:rPr lang="en-US" sz="1300" b="0" dirty="0">
                <a:latin typeface="+mn-lt"/>
                <a:cs typeface="Arial" charset="0"/>
              </a:rPr>
            </a:br>
            <a:r>
              <a:rPr lang="en-US" sz="1300" b="0" dirty="0">
                <a:latin typeface="+mn-lt"/>
                <a:cs typeface="Arial" charset="0"/>
              </a:rPr>
              <a:t>  for providing ETH/IP connectivity for the branches over new</a:t>
            </a:r>
            <a:br>
              <a:rPr lang="en-US" sz="1300" b="0" dirty="0">
                <a:latin typeface="+mn-lt"/>
                <a:cs typeface="Arial" charset="0"/>
              </a:rPr>
            </a:br>
            <a:r>
              <a:rPr lang="en-US" sz="1300" b="0" dirty="0">
                <a:latin typeface="+mn-lt"/>
                <a:cs typeface="Arial" charset="0"/>
              </a:rPr>
              <a:t>  IP-MPLS network, enabling fast delivery</a:t>
            </a:r>
          </a:p>
        </p:txBody>
      </p:sp>
      <p:sp>
        <p:nvSpPr>
          <p:cNvPr id="16468" name="Text Box 49"/>
          <p:cNvSpPr txBox="1">
            <a:spLocks noChangeArrowheads="1"/>
          </p:cNvSpPr>
          <p:nvPr/>
        </p:nvSpPr>
        <p:spPr bwMode="auto">
          <a:xfrm>
            <a:off x="4979963" y="1288928"/>
            <a:ext cx="3920506" cy="143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62" tIns="50282" rIns="100562" bIns="50282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300" u="sng" dirty="0">
                <a:solidFill>
                  <a:srgbClr val="0000FE"/>
                </a:solidFill>
                <a:latin typeface="+mn-lt"/>
                <a:cs typeface="Arial" charset="0"/>
              </a:rPr>
              <a:t>RAD  Advantages:</a:t>
            </a:r>
            <a:endParaRPr lang="en-US" sz="1300" dirty="0">
              <a:latin typeface="+mn-lt"/>
              <a:cs typeface="Arial" charset="0"/>
            </a:endParaRPr>
          </a:p>
          <a:p>
            <a:pPr eaLnBrk="0" hangingPunct="0">
              <a:lnSpc>
                <a:spcPct val="110000"/>
              </a:lnSpc>
              <a:spcBef>
                <a:spcPts val="199"/>
              </a:spcBef>
              <a:buClr>
                <a:schemeClr val="tx1"/>
              </a:buClr>
              <a:buFontTx/>
              <a:buChar char="•"/>
            </a:pPr>
            <a:r>
              <a:rPr lang="en-US" sz="1300" dirty="0">
                <a:latin typeface="+mn-lt"/>
                <a:cs typeface="Arial" charset="0"/>
              </a:rPr>
              <a:t> </a:t>
            </a:r>
            <a:r>
              <a:rPr lang="en-US" sz="1300" b="0" dirty="0">
                <a:latin typeface="+mn-lt"/>
                <a:cs typeface="Arial" charset="0"/>
              </a:rPr>
              <a:t>Support ETH services over any available access</a:t>
            </a:r>
            <a:br>
              <a:rPr lang="en-US" sz="1300" b="0" dirty="0">
                <a:latin typeface="+mn-lt"/>
                <a:cs typeface="Arial" charset="0"/>
              </a:rPr>
            </a:br>
            <a:r>
              <a:rPr lang="en-US" sz="1300" b="0" dirty="0">
                <a:latin typeface="+mn-lt"/>
                <a:cs typeface="Arial" charset="0"/>
              </a:rPr>
              <a:t>  infrastructure</a:t>
            </a:r>
          </a:p>
          <a:p>
            <a:pPr eaLnBrk="0" hangingPunct="0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Complete Access solution with Aggregation platform</a:t>
            </a:r>
            <a:br>
              <a:rPr lang="en-US" sz="1300" b="0" dirty="0">
                <a:latin typeface="+mn-lt"/>
                <a:cs typeface="Arial" charset="0"/>
              </a:rPr>
            </a:br>
            <a:r>
              <a:rPr lang="en-US" sz="1300" b="0" dirty="0">
                <a:latin typeface="+mn-lt"/>
                <a:cs typeface="Arial" charset="0"/>
              </a:rPr>
              <a:t>  (MP-4100), Aggregate any ETH/IP traffic coming from </a:t>
            </a:r>
            <a:br>
              <a:rPr lang="en-US" sz="1300" b="0" dirty="0">
                <a:latin typeface="+mn-lt"/>
                <a:cs typeface="Arial" charset="0"/>
              </a:rPr>
            </a:br>
            <a:r>
              <a:rPr lang="en-US" sz="1300" b="0" dirty="0">
                <a:latin typeface="+mn-lt"/>
                <a:cs typeface="Arial" charset="0"/>
              </a:rPr>
              <a:t>  DSL, PDH, Wireless towards IP/MPLS Network.</a:t>
            </a:r>
          </a:p>
        </p:txBody>
      </p:sp>
      <p:pic>
        <p:nvPicPr>
          <p:cNvPr id="16471" name="Picture 2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91937" y="6996569"/>
            <a:ext cx="447604" cy="564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472" name="Text Box 27"/>
          <p:cNvSpPr txBox="1">
            <a:spLocks noChangeArrowheads="1"/>
          </p:cNvSpPr>
          <p:nvPr/>
        </p:nvSpPr>
        <p:spPr bwMode="auto">
          <a:xfrm flipH="1">
            <a:off x="3423699" y="7114957"/>
            <a:ext cx="587282" cy="2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latin typeface="+mn-lt"/>
                <a:cs typeface="Arial" charset="0"/>
              </a:rPr>
              <a:t>ATM</a:t>
            </a:r>
          </a:p>
        </p:txBody>
      </p:sp>
      <p:sp>
        <p:nvSpPr>
          <p:cNvPr id="16473" name="Text Box 19"/>
          <p:cNvSpPr txBox="1">
            <a:spLocks noChangeArrowheads="1"/>
          </p:cNvSpPr>
          <p:nvPr/>
        </p:nvSpPr>
        <p:spPr bwMode="auto">
          <a:xfrm flipH="1">
            <a:off x="4204625" y="6599636"/>
            <a:ext cx="579346" cy="2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ETH</a:t>
            </a:r>
          </a:p>
        </p:txBody>
      </p:sp>
      <p:sp>
        <p:nvSpPr>
          <p:cNvPr id="16484" name="Text Box 14"/>
          <p:cNvSpPr txBox="1">
            <a:spLocks noChangeArrowheads="1"/>
          </p:cNvSpPr>
          <p:nvPr/>
        </p:nvSpPr>
        <p:spPr bwMode="auto">
          <a:xfrm flipH="1">
            <a:off x="7490622" y="5817441"/>
            <a:ext cx="419034" cy="2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000" b="0" dirty="0">
                <a:latin typeface="+mn-lt"/>
                <a:cs typeface="Arial" charset="0"/>
              </a:rPr>
              <a:t>E1</a:t>
            </a:r>
          </a:p>
        </p:txBody>
      </p:sp>
      <p:sp>
        <p:nvSpPr>
          <p:cNvPr id="16485" name="Freeform 122"/>
          <p:cNvSpPr>
            <a:spLocks noChangeArrowheads="1"/>
          </p:cNvSpPr>
          <p:nvPr/>
        </p:nvSpPr>
        <p:spPr bwMode="auto">
          <a:xfrm rot="-712908">
            <a:off x="5099524" y="6142658"/>
            <a:ext cx="1455800" cy="247946"/>
          </a:xfrm>
          <a:custGeom>
            <a:avLst/>
            <a:gdLst>
              <a:gd name="T0" fmla="*/ 0 w 1196340"/>
              <a:gd name="T1" fmla="*/ 9692 h 441960"/>
              <a:gd name="T2" fmla="*/ 2990077 w 1196340"/>
              <a:gd name="T3" fmla="*/ 2506 h 441960"/>
              <a:gd name="T4" fmla="*/ 1524944 w 1196340"/>
              <a:gd name="T5" fmla="*/ 7352 h 441960"/>
              <a:gd name="T6" fmla="*/ 4694427 w 1196340"/>
              <a:gd name="T7" fmla="*/ 0 h 441960"/>
              <a:gd name="T8" fmla="*/ 0 60000 65536"/>
              <a:gd name="T9" fmla="*/ 0 60000 65536"/>
              <a:gd name="T10" fmla="*/ 0 60000 65536"/>
              <a:gd name="T11" fmla="*/ 0 60000 65536"/>
              <a:gd name="T12" fmla="*/ 0 w 1196340"/>
              <a:gd name="T13" fmla="*/ 0 h 441960"/>
              <a:gd name="T14" fmla="*/ 1196340 w 1196340"/>
              <a:gd name="T15" fmla="*/ 441960 h 441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6340" h="441960">
                <a:moveTo>
                  <a:pt x="0" y="441960"/>
                </a:moveTo>
                <a:lnTo>
                  <a:pt x="762000" y="114300"/>
                </a:lnTo>
                <a:lnTo>
                  <a:pt x="388620" y="335280"/>
                </a:lnTo>
                <a:lnTo>
                  <a:pt x="1196340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6486" name="Text Box 34"/>
          <p:cNvSpPr txBox="1">
            <a:spLocks noChangeArrowheads="1"/>
          </p:cNvSpPr>
          <p:nvPr/>
        </p:nvSpPr>
        <p:spPr bwMode="auto">
          <a:xfrm>
            <a:off x="771406" y="5048543"/>
            <a:ext cx="861878" cy="33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+mn-lt"/>
                <a:cs typeface="Arial" charset="0"/>
              </a:rPr>
              <a:t>Branch</a:t>
            </a:r>
          </a:p>
        </p:txBody>
      </p:sp>
      <p:sp>
        <p:nvSpPr>
          <p:cNvPr id="16487" name="Text Box 34"/>
          <p:cNvSpPr txBox="1">
            <a:spLocks noChangeArrowheads="1"/>
          </p:cNvSpPr>
          <p:nvPr/>
        </p:nvSpPr>
        <p:spPr bwMode="auto">
          <a:xfrm>
            <a:off x="4014154" y="6033870"/>
            <a:ext cx="861876" cy="33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+mn-lt"/>
                <a:cs typeface="Arial" charset="0"/>
              </a:rPr>
              <a:t>Branch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2912003" y="4249614"/>
            <a:ext cx="1021798" cy="887841"/>
            <a:chOff x="4186596" y="4400739"/>
            <a:chExt cx="1101684" cy="847726"/>
          </a:xfrm>
        </p:grpSpPr>
        <p:sp>
          <p:nvSpPr>
            <p:cNvPr id="104" name="Text Box 19"/>
            <p:cNvSpPr txBox="1">
              <a:spLocks noChangeArrowheads="1"/>
            </p:cNvSpPr>
            <p:nvPr/>
          </p:nvSpPr>
          <p:spPr bwMode="auto">
            <a:xfrm>
              <a:off x="4186596" y="4400739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05" name="Picture 104" descr="RAD 3U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1088904" y="5454410"/>
            <a:ext cx="688842" cy="464806"/>
            <a:chOff x="5486046" y="7329585"/>
            <a:chExt cx="742696" cy="442815"/>
          </a:xfrm>
        </p:grpSpPr>
        <p:sp>
          <p:nvSpPr>
            <p:cNvPr id="107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ASMi-52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08" name="Picture 107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2166266" y="3845181"/>
            <a:ext cx="662278" cy="501978"/>
            <a:chOff x="2154074" y="3845181"/>
            <a:chExt cx="662278" cy="501978"/>
          </a:xfrm>
        </p:grpSpPr>
        <p:sp>
          <p:nvSpPr>
            <p:cNvPr id="109" name="Freeform 7"/>
            <p:cNvSpPr>
              <a:spLocks/>
            </p:cNvSpPr>
            <p:nvPr/>
          </p:nvSpPr>
          <p:spPr bwMode="auto">
            <a:xfrm>
              <a:off x="2154074" y="3845181"/>
              <a:ext cx="662278" cy="501978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6426" name="Text Box 12"/>
            <p:cNvSpPr txBox="1">
              <a:spLocks noChangeArrowheads="1"/>
            </p:cNvSpPr>
            <p:nvPr/>
          </p:nvSpPr>
          <p:spPr bwMode="auto">
            <a:xfrm>
              <a:off x="2192365" y="3981498"/>
              <a:ext cx="585696" cy="27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72" tIns="50286" rIns="100572" bIns="50286" anchor="ctr"/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+mn-lt"/>
                  <a:cs typeface="Arial" charset="0"/>
                </a:rPr>
                <a:t>PDH 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262522" y="3845181"/>
            <a:ext cx="662278" cy="501978"/>
            <a:chOff x="2154074" y="3845181"/>
            <a:chExt cx="662278" cy="501978"/>
          </a:xfrm>
        </p:grpSpPr>
        <p:sp>
          <p:nvSpPr>
            <p:cNvPr id="112" name="Freeform 7"/>
            <p:cNvSpPr>
              <a:spLocks/>
            </p:cNvSpPr>
            <p:nvPr/>
          </p:nvSpPr>
          <p:spPr bwMode="auto">
            <a:xfrm>
              <a:off x="2154074" y="3845181"/>
              <a:ext cx="662278" cy="501978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13" name="Text Box 12"/>
            <p:cNvSpPr txBox="1">
              <a:spLocks noChangeArrowheads="1"/>
            </p:cNvSpPr>
            <p:nvPr/>
          </p:nvSpPr>
          <p:spPr bwMode="auto">
            <a:xfrm>
              <a:off x="2192365" y="3981498"/>
              <a:ext cx="585696" cy="27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72" tIns="50286" rIns="100572" bIns="50286" anchor="ctr"/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+mn-lt"/>
                  <a:cs typeface="Arial" charset="0"/>
                </a:rPr>
                <a:t>PDH 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262522" y="5198493"/>
            <a:ext cx="662278" cy="501978"/>
            <a:chOff x="2154074" y="3845181"/>
            <a:chExt cx="662278" cy="501978"/>
          </a:xfrm>
        </p:grpSpPr>
        <p:sp>
          <p:nvSpPr>
            <p:cNvPr id="115" name="Freeform 7"/>
            <p:cNvSpPr>
              <a:spLocks/>
            </p:cNvSpPr>
            <p:nvPr/>
          </p:nvSpPr>
          <p:spPr bwMode="auto">
            <a:xfrm>
              <a:off x="2154074" y="3845181"/>
              <a:ext cx="662278" cy="501978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695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16" name="Text Box 12"/>
            <p:cNvSpPr txBox="1">
              <a:spLocks noChangeArrowheads="1"/>
            </p:cNvSpPr>
            <p:nvPr/>
          </p:nvSpPr>
          <p:spPr bwMode="auto">
            <a:xfrm>
              <a:off x="2192365" y="3981498"/>
              <a:ext cx="585696" cy="27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72" tIns="50286" rIns="100572" bIns="50286" anchor="ctr"/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+mn-lt"/>
                  <a:cs typeface="Arial" charset="0"/>
                </a:rPr>
                <a:t>PDH </a:t>
              </a:r>
            </a:p>
          </p:txBody>
        </p:sp>
      </p:grpSp>
      <p:sp>
        <p:nvSpPr>
          <p:cNvPr id="118" name="Text Box 12"/>
          <p:cNvSpPr txBox="1">
            <a:spLocks noChangeArrowheads="1"/>
          </p:cNvSpPr>
          <p:nvPr/>
        </p:nvSpPr>
        <p:spPr bwMode="auto">
          <a:xfrm>
            <a:off x="6332298" y="3924940"/>
            <a:ext cx="587282" cy="2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2" tIns="50286" rIns="100572" bIns="50286" anchor="ctr"/>
          <a:lstStyle/>
          <a:p>
            <a:pPr algn="ctr">
              <a:spcBef>
                <a:spcPct val="50000"/>
              </a:spcBef>
            </a:pPr>
            <a:r>
              <a:rPr lang="en-US" sz="1300" dirty="0">
                <a:latin typeface="+mn-lt"/>
                <a:cs typeface="Arial" charset="0"/>
              </a:rPr>
              <a:t>POP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6106307" y="4249614"/>
            <a:ext cx="1021798" cy="887841"/>
            <a:chOff x="4186596" y="4400739"/>
            <a:chExt cx="1101684" cy="847726"/>
          </a:xfrm>
        </p:grpSpPr>
        <p:sp>
          <p:nvSpPr>
            <p:cNvPr id="120" name="Text Box 19"/>
            <p:cNvSpPr txBox="1">
              <a:spLocks noChangeArrowheads="1"/>
            </p:cNvSpPr>
            <p:nvPr/>
          </p:nvSpPr>
          <p:spPr bwMode="auto">
            <a:xfrm>
              <a:off x="4186596" y="4400739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21" name="Picture 120" descr="RAD 3U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6279161" y="5826483"/>
            <a:ext cx="755531" cy="745131"/>
            <a:chOff x="6279161" y="5826483"/>
            <a:chExt cx="755531" cy="745131"/>
          </a:xfrm>
        </p:grpSpPr>
        <p:sp>
          <p:nvSpPr>
            <p:cNvPr id="16483" name="Text Box 29"/>
            <p:cNvSpPr txBox="1">
              <a:spLocks noChangeArrowheads="1"/>
            </p:cNvSpPr>
            <p:nvPr/>
          </p:nvSpPr>
          <p:spPr bwMode="auto">
            <a:xfrm flipH="1">
              <a:off x="6279161" y="6313134"/>
              <a:ext cx="755531" cy="25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72" tIns="50286" rIns="100572" bIns="50286" anchor="ctr"/>
            <a:lstStyle/>
            <a:p>
              <a:pPr algn="ctr">
                <a:spcBef>
                  <a:spcPct val="50000"/>
                </a:spcBef>
              </a:pPr>
              <a:r>
                <a:rPr lang="en-US" sz="1100" dirty="0" err="1">
                  <a:latin typeface="+mn-lt"/>
                  <a:cs typeface="Arial" charset="0"/>
                </a:rPr>
                <a:t>Airmux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23" name="Picture 122" descr="RAD Airmux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3764" y="5826483"/>
              <a:ext cx="526325" cy="537705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4645433" y="6398219"/>
            <a:ext cx="755531" cy="745131"/>
            <a:chOff x="6279161" y="5826483"/>
            <a:chExt cx="755531" cy="745131"/>
          </a:xfrm>
        </p:grpSpPr>
        <p:sp>
          <p:nvSpPr>
            <p:cNvPr id="126" name="Text Box 29"/>
            <p:cNvSpPr txBox="1">
              <a:spLocks noChangeArrowheads="1"/>
            </p:cNvSpPr>
            <p:nvPr/>
          </p:nvSpPr>
          <p:spPr bwMode="auto">
            <a:xfrm flipH="1">
              <a:off x="6279161" y="6313134"/>
              <a:ext cx="755531" cy="25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72" tIns="50286" rIns="100572" bIns="50286" anchor="ctr"/>
            <a:lstStyle/>
            <a:p>
              <a:pPr algn="ctr">
                <a:spcBef>
                  <a:spcPct val="50000"/>
                </a:spcBef>
              </a:pPr>
              <a:r>
                <a:rPr lang="en-US" sz="1100" dirty="0" err="1">
                  <a:latin typeface="+mn-lt"/>
                  <a:cs typeface="Arial" charset="0"/>
                </a:rPr>
                <a:t>Airmux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27" name="Picture 126" descr="RAD Airmux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3764" y="5826483"/>
              <a:ext cx="526325" cy="537705"/>
            </a:xfrm>
            <a:prstGeom prst="rect">
              <a:avLst/>
            </a:prstGeom>
          </p:spPr>
        </p:pic>
      </p:grpSp>
      <p:grpSp>
        <p:nvGrpSpPr>
          <p:cNvPr id="128" name="Group 127"/>
          <p:cNvGrpSpPr/>
          <p:nvPr/>
        </p:nvGrpSpPr>
        <p:grpSpPr>
          <a:xfrm>
            <a:off x="1283976" y="3162314"/>
            <a:ext cx="688842" cy="464806"/>
            <a:chOff x="5486046" y="7329585"/>
            <a:chExt cx="742696" cy="442815"/>
          </a:xfrm>
        </p:grpSpPr>
        <p:sp>
          <p:nvSpPr>
            <p:cNvPr id="129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ASMi-52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30" name="Picture 129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>
            <a:off x="174504" y="3162314"/>
            <a:ext cx="688842" cy="464806"/>
            <a:chOff x="5486046" y="7329585"/>
            <a:chExt cx="742696" cy="442815"/>
          </a:xfrm>
        </p:grpSpPr>
        <p:sp>
          <p:nvSpPr>
            <p:cNvPr id="132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ASMi-52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33" name="Picture 132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9193349" y="3818625"/>
            <a:ext cx="692041" cy="533453"/>
            <a:chOff x="9193349" y="3824721"/>
            <a:chExt cx="692041" cy="533453"/>
          </a:xfrm>
        </p:grpSpPr>
        <p:sp>
          <p:nvSpPr>
            <p:cNvPr id="16447" name="Text Box 24"/>
            <p:cNvSpPr txBox="1">
              <a:spLocks noChangeArrowheads="1"/>
            </p:cNvSpPr>
            <p:nvPr/>
          </p:nvSpPr>
          <p:spPr bwMode="auto">
            <a:xfrm flipH="1">
              <a:off x="9193349" y="4132413"/>
              <a:ext cx="692041" cy="22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72" tIns="50286" rIns="100572" bIns="50286" anchor="ctr"/>
            <a:lstStyle/>
            <a:p>
              <a:pPr algn="ctr">
                <a:spcBef>
                  <a:spcPct val="50000"/>
                </a:spcBef>
              </a:pPr>
              <a:r>
                <a:rPr lang="en-US" sz="1100" dirty="0">
                  <a:latin typeface="+mn-lt"/>
                  <a:cs typeface="Arial" charset="0"/>
                </a:rPr>
                <a:t>Router</a:t>
              </a:r>
            </a:p>
          </p:txBody>
        </p:sp>
        <p:pic>
          <p:nvPicPr>
            <p:cNvPr id="134" name="Picture 133" descr="Rout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9537" y="3824721"/>
              <a:ext cx="359665" cy="359665"/>
            </a:xfrm>
            <a:prstGeom prst="rect">
              <a:avLst/>
            </a:prstGeom>
          </p:spPr>
        </p:pic>
      </p:grpSp>
      <p:grpSp>
        <p:nvGrpSpPr>
          <p:cNvPr id="136" name="Group 135"/>
          <p:cNvGrpSpPr/>
          <p:nvPr/>
        </p:nvGrpSpPr>
        <p:grpSpPr>
          <a:xfrm>
            <a:off x="171269" y="3855201"/>
            <a:ext cx="692041" cy="533453"/>
            <a:chOff x="9193349" y="3824721"/>
            <a:chExt cx="692041" cy="533453"/>
          </a:xfrm>
        </p:grpSpPr>
        <p:sp>
          <p:nvSpPr>
            <p:cNvPr id="137" name="Text Box 24"/>
            <p:cNvSpPr txBox="1">
              <a:spLocks noChangeArrowheads="1"/>
            </p:cNvSpPr>
            <p:nvPr/>
          </p:nvSpPr>
          <p:spPr bwMode="auto">
            <a:xfrm flipH="1">
              <a:off x="9193349" y="4132413"/>
              <a:ext cx="692041" cy="22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72" tIns="50286" rIns="100572" bIns="50286" anchor="ctr"/>
            <a:lstStyle/>
            <a:p>
              <a:pPr algn="ctr">
                <a:spcBef>
                  <a:spcPct val="50000"/>
                </a:spcBef>
              </a:pPr>
              <a:r>
                <a:rPr lang="en-US" sz="1100" dirty="0">
                  <a:latin typeface="+mn-lt"/>
                  <a:cs typeface="Arial" charset="0"/>
                </a:rPr>
                <a:t>Router</a:t>
              </a:r>
            </a:p>
          </p:txBody>
        </p:sp>
        <p:pic>
          <p:nvPicPr>
            <p:cNvPr id="138" name="Picture 137" descr="Rout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9537" y="3824721"/>
              <a:ext cx="359665" cy="359665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091765" y="6171681"/>
            <a:ext cx="692041" cy="533453"/>
            <a:chOff x="9193349" y="3824721"/>
            <a:chExt cx="692041" cy="533453"/>
          </a:xfrm>
        </p:grpSpPr>
        <p:sp>
          <p:nvSpPr>
            <p:cNvPr id="140" name="Text Box 24"/>
            <p:cNvSpPr txBox="1">
              <a:spLocks noChangeArrowheads="1"/>
            </p:cNvSpPr>
            <p:nvPr/>
          </p:nvSpPr>
          <p:spPr bwMode="auto">
            <a:xfrm flipH="1">
              <a:off x="9193349" y="4132413"/>
              <a:ext cx="692041" cy="22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72" tIns="50286" rIns="100572" bIns="50286" anchor="ctr"/>
            <a:lstStyle/>
            <a:p>
              <a:pPr algn="ctr">
                <a:spcBef>
                  <a:spcPct val="50000"/>
                </a:spcBef>
              </a:pPr>
              <a:r>
                <a:rPr lang="en-US" sz="1100" dirty="0">
                  <a:latin typeface="+mn-lt"/>
                  <a:cs typeface="Arial" charset="0"/>
                </a:rPr>
                <a:t>Router</a:t>
              </a:r>
            </a:p>
          </p:txBody>
        </p:sp>
        <p:pic>
          <p:nvPicPr>
            <p:cNvPr id="141" name="Picture 140" descr="Rout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9537" y="3824721"/>
              <a:ext cx="359665" cy="359665"/>
            </a:xfrm>
            <a:prstGeom prst="rect">
              <a:avLst/>
            </a:prstGeom>
          </p:spPr>
        </p:pic>
      </p:grpSp>
      <p:grpSp>
        <p:nvGrpSpPr>
          <p:cNvPr id="142" name="Group 141"/>
          <p:cNvGrpSpPr/>
          <p:nvPr/>
        </p:nvGrpSpPr>
        <p:grpSpPr>
          <a:xfrm>
            <a:off x="9193349" y="4461597"/>
            <a:ext cx="692041" cy="551845"/>
            <a:chOff x="9193349" y="3632541"/>
            <a:chExt cx="692041" cy="551845"/>
          </a:xfrm>
        </p:grpSpPr>
        <p:sp>
          <p:nvSpPr>
            <p:cNvPr id="143" name="Text Box 24"/>
            <p:cNvSpPr txBox="1">
              <a:spLocks noChangeArrowheads="1"/>
            </p:cNvSpPr>
            <p:nvPr/>
          </p:nvSpPr>
          <p:spPr bwMode="auto">
            <a:xfrm flipH="1">
              <a:off x="9193349" y="3632541"/>
              <a:ext cx="692041" cy="22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72" tIns="50286" rIns="100572" bIns="50286" anchor="ctr"/>
            <a:lstStyle/>
            <a:p>
              <a:pPr algn="ctr">
                <a:spcBef>
                  <a:spcPct val="50000"/>
                </a:spcBef>
              </a:pPr>
              <a:r>
                <a:rPr lang="en-US" sz="1100" dirty="0">
                  <a:latin typeface="+mn-lt"/>
                  <a:cs typeface="Arial" charset="0"/>
                </a:rPr>
                <a:t>Router</a:t>
              </a:r>
            </a:p>
          </p:txBody>
        </p:sp>
        <p:pic>
          <p:nvPicPr>
            <p:cNvPr id="144" name="Picture 143" descr="Rout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9537" y="3824721"/>
              <a:ext cx="359665" cy="359665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8123688" y="3162314"/>
            <a:ext cx="688842" cy="464806"/>
            <a:chOff x="5486046" y="7329585"/>
            <a:chExt cx="742696" cy="442815"/>
          </a:xfrm>
        </p:grpSpPr>
        <p:sp>
          <p:nvSpPr>
            <p:cNvPr id="146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ASMi-52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47" name="Picture 146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8123688" y="4472954"/>
            <a:ext cx="688842" cy="464806"/>
            <a:chOff x="5486046" y="7329585"/>
            <a:chExt cx="742696" cy="442815"/>
          </a:xfrm>
        </p:grpSpPr>
        <p:sp>
          <p:nvSpPr>
            <p:cNvPr id="149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ASMi-52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50" name="Picture 149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grpSp>
        <p:nvGrpSpPr>
          <p:cNvPr id="151" name="Group 150"/>
          <p:cNvGrpSpPr/>
          <p:nvPr/>
        </p:nvGrpSpPr>
        <p:grpSpPr>
          <a:xfrm>
            <a:off x="7264152" y="6108277"/>
            <a:ext cx="688842" cy="479218"/>
            <a:chOff x="5486046" y="7528560"/>
            <a:chExt cx="742696" cy="456545"/>
          </a:xfrm>
        </p:grpSpPr>
        <p:sp>
          <p:nvSpPr>
            <p:cNvPr id="152" name="Text Box 64"/>
            <p:cNvSpPr txBox="1">
              <a:spLocks noChangeArrowheads="1"/>
            </p:cNvSpPr>
            <p:nvPr/>
          </p:nvSpPr>
          <p:spPr bwMode="auto">
            <a:xfrm>
              <a:off x="5486046" y="7747731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RICi-E1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53" name="Picture 152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grpSp>
        <p:nvGrpSpPr>
          <p:cNvPr id="154" name="Group 153"/>
          <p:cNvGrpSpPr/>
          <p:nvPr/>
        </p:nvGrpSpPr>
        <p:grpSpPr>
          <a:xfrm>
            <a:off x="9196584" y="3162314"/>
            <a:ext cx="688842" cy="464806"/>
            <a:chOff x="5486046" y="7329585"/>
            <a:chExt cx="742696" cy="442815"/>
          </a:xfrm>
        </p:grpSpPr>
        <p:sp>
          <p:nvSpPr>
            <p:cNvPr id="155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ASMi-52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56" name="Picture 155" descr="RAD Smil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3725237" y="6447605"/>
            <a:ext cx="692041" cy="551845"/>
            <a:chOff x="9193349" y="3632541"/>
            <a:chExt cx="692041" cy="551845"/>
          </a:xfrm>
        </p:grpSpPr>
        <p:sp>
          <p:nvSpPr>
            <p:cNvPr id="158" name="Text Box 24"/>
            <p:cNvSpPr txBox="1">
              <a:spLocks noChangeArrowheads="1"/>
            </p:cNvSpPr>
            <p:nvPr/>
          </p:nvSpPr>
          <p:spPr bwMode="auto">
            <a:xfrm flipH="1">
              <a:off x="9193349" y="3632541"/>
              <a:ext cx="692041" cy="22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572" tIns="50286" rIns="100572" bIns="50286" anchor="ctr"/>
            <a:lstStyle/>
            <a:p>
              <a:pPr algn="ctr">
                <a:spcBef>
                  <a:spcPct val="50000"/>
                </a:spcBef>
              </a:pPr>
              <a:r>
                <a:rPr lang="en-US" sz="1100" dirty="0">
                  <a:latin typeface="+mn-lt"/>
                  <a:cs typeface="Arial" charset="0"/>
                </a:rPr>
                <a:t>Router</a:t>
              </a:r>
            </a:p>
          </p:txBody>
        </p:sp>
        <p:pic>
          <p:nvPicPr>
            <p:cNvPr id="159" name="Picture 158" descr="Rout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9537" y="3824721"/>
              <a:ext cx="359665" cy="359665"/>
            </a:xfrm>
            <a:prstGeom prst="rect">
              <a:avLst/>
            </a:prstGeom>
          </p:spPr>
        </p:pic>
      </p:grpSp>
      <p:pic>
        <p:nvPicPr>
          <p:cNvPr id="160" name="Picture 159" descr="LS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1506" y="3956798"/>
            <a:ext cx="359665" cy="35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utoShape 23"/>
          <p:cNvSpPr>
            <a:spLocks noChangeArrowheads="1"/>
          </p:cNvSpPr>
          <p:nvPr/>
        </p:nvSpPr>
        <p:spPr bwMode="auto">
          <a:xfrm flipH="1">
            <a:off x="236470" y="3648803"/>
            <a:ext cx="1755082" cy="1178169"/>
          </a:xfrm>
          <a:prstGeom prst="roundRect">
            <a:avLst>
              <a:gd name="adj" fmla="val 1358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3" name="Rectangle 2186"/>
          <p:cNvSpPr>
            <a:spLocks noChangeArrowheads="1"/>
          </p:cNvSpPr>
          <p:nvPr/>
        </p:nvSpPr>
        <p:spPr bwMode="auto">
          <a:xfrm>
            <a:off x="1997358" y="4163200"/>
            <a:ext cx="471209" cy="15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FO Link</a:t>
            </a:r>
          </a:p>
        </p:txBody>
      </p:sp>
      <p:sp>
        <p:nvSpPr>
          <p:cNvPr id="194" name="Rectangle 2186"/>
          <p:cNvSpPr>
            <a:spLocks noChangeArrowheads="1"/>
          </p:cNvSpPr>
          <p:nvPr/>
        </p:nvSpPr>
        <p:spPr bwMode="auto">
          <a:xfrm>
            <a:off x="1898349" y="6448417"/>
            <a:ext cx="669228" cy="20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 algn="ctr"/>
            <a:r>
              <a:rPr lang="fr-FR" sz="1000" b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n x E1</a:t>
            </a:r>
            <a:endParaRPr lang="fr-FR" sz="1000" b="0" dirty="0">
              <a:latin typeface="+mn-lt"/>
              <a:cs typeface="Arial" pitchFamily="34" charset="0"/>
            </a:endParaRPr>
          </a:p>
        </p:txBody>
      </p:sp>
      <p:sp>
        <p:nvSpPr>
          <p:cNvPr id="195" name="Rectangle 2186"/>
          <p:cNvSpPr>
            <a:spLocks noChangeArrowheads="1"/>
          </p:cNvSpPr>
          <p:nvPr/>
        </p:nvSpPr>
        <p:spPr bwMode="auto">
          <a:xfrm>
            <a:off x="554630" y="3603555"/>
            <a:ext cx="1118761" cy="3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300" dirty="0">
                <a:solidFill>
                  <a:srgbClr val="000000"/>
                </a:solidFill>
                <a:latin typeface="+mn-lt"/>
                <a:cs typeface="Arial" pitchFamily="34" charset="0"/>
              </a:rPr>
              <a:t>Customer A</a:t>
            </a:r>
          </a:p>
        </p:txBody>
      </p:sp>
      <p:sp>
        <p:nvSpPr>
          <p:cNvPr id="196" name="AutoShape 23"/>
          <p:cNvSpPr>
            <a:spLocks noChangeArrowheads="1"/>
          </p:cNvSpPr>
          <p:nvPr/>
        </p:nvSpPr>
        <p:spPr bwMode="auto">
          <a:xfrm flipH="1">
            <a:off x="236470" y="4976618"/>
            <a:ext cx="1755082" cy="954628"/>
          </a:xfrm>
          <a:prstGeom prst="roundRect">
            <a:avLst>
              <a:gd name="adj" fmla="val 1358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7" name="Rectangle 2186"/>
          <p:cNvSpPr>
            <a:spLocks noChangeArrowheads="1"/>
          </p:cNvSpPr>
          <p:nvPr/>
        </p:nvSpPr>
        <p:spPr bwMode="auto">
          <a:xfrm>
            <a:off x="901056" y="5460154"/>
            <a:ext cx="181111" cy="17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FE</a:t>
            </a:r>
            <a:endParaRPr lang="fr-FR" sz="1000" b="0" dirty="0">
              <a:latin typeface="+mn-lt"/>
              <a:cs typeface="Arial" pitchFamily="34" charset="0"/>
            </a:endParaRPr>
          </a:p>
        </p:txBody>
      </p:sp>
      <p:sp>
        <p:nvSpPr>
          <p:cNvPr id="198" name="Rectangle 2186"/>
          <p:cNvSpPr>
            <a:spLocks noChangeArrowheads="1"/>
          </p:cNvSpPr>
          <p:nvPr/>
        </p:nvSpPr>
        <p:spPr bwMode="auto">
          <a:xfrm>
            <a:off x="554630" y="4952388"/>
            <a:ext cx="1118761" cy="3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300" dirty="0">
                <a:solidFill>
                  <a:srgbClr val="000000"/>
                </a:solidFill>
                <a:latin typeface="+mn-lt"/>
                <a:cs typeface="Arial" pitchFamily="34" charset="0"/>
              </a:rPr>
              <a:t>Customer </a:t>
            </a:r>
            <a:r>
              <a:rPr lang="fr-FR" sz="13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B</a:t>
            </a:r>
            <a:endParaRPr lang="fr-FR" sz="13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99" name="Connecteur droit 169"/>
          <p:cNvCxnSpPr>
            <a:cxnSpLocks noChangeShapeType="1"/>
          </p:cNvCxnSpPr>
          <p:nvPr/>
        </p:nvCxnSpPr>
        <p:spPr bwMode="auto">
          <a:xfrm>
            <a:off x="588237" y="5627018"/>
            <a:ext cx="219456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AutoShape 23"/>
          <p:cNvSpPr>
            <a:spLocks noChangeArrowheads="1"/>
          </p:cNvSpPr>
          <p:nvPr/>
        </p:nvSpPr>
        <p:spPr bwMode="auto">
          <a:xfrm flipH="1">
            <a:off x="236470" y="6052419"/>
            <a:ext cx="1755082" cy="954628"/>
          </a:xfrm>
          <a:prstGeom prst="roundRect">
            <a:avLst>
              <a:gd name="adj" fmla="val 1358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1" name="Rectangle 2186"/>
          <p:cNvSpPr>
            <a:spLocks noChangeArrowheads="1"/>
          </p:cNvSpPr>
          <p:nvPr/>
        </p:nvSpPr>
        <p:spPr bwMode="auto">
          <a:xfrm>
            <a:off x="901056" y="6535956"/>
            <a:ext cx="181111" cy="17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FE</a:t>
            </a:r>
            <a:endParaRPr lang="fr-FR" sz="1000" b="0" dirty="0">
              <a:latin typeface="+mn-lt"/>
              <a:cs typeface="Arial" pitchFamily="34" charset="0"/>
            </a:endParaRPr>
          </a:p>
        </p:txBody>
      </p:sp>
      <p:sp>
        <p:nvSpPr>
          <p:cNvPr id="202" name="Rectangle 2186"/>
          <p:cNvSpPr>
            <a:spLocks noChangeArrowheads="1"/>
          </p:cNvSpPr>
          <p:nvPr/>
        </p:nvSpPr>
        <p:spPr bwMode="auto">
          <a:xfrm>
            <a:off x="554630" y="6028190"/>
            <a:ext cx="1118761" cy="3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300" dirty="0">
                <a:solidFill>
                  <a:srgbClr val="000000"/>
                </a:solidFill>
                <a:latin typeface="+mn-lt"/>
                <a:cs typeface="Arial" pitchFamily="34" charset="0"/>
              </a:rPr>
              <a:t>Customer </a:t>
            </a:r>
            <a:r>
              <a:rPr lang="fr-FR" sz="13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C</a:t>
            </a:r>
            <a:endParaRPr lang="fr-FR" sz="13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03" name="Connecteur droit 169"/>
          <p:cNvCxnSpPr>
            <a:cxnSpLocks noChangeShapeType="1"/>
          </p:cNvCxnSpPr>
          <p:nvPr/>
        </p:nvCxnSpPr>
        <p:spPr bwMode="auto">
          <a:xfrm>
            <a:off x="646153" y="6702818"/>
            <a:ext cx="963788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165"/>
          <p:cNvGrpSpPr/>
          <p:nvPr/>
        </p:nvGrpSpPr>
        <p:grpSpPr>
          <a:xfrm>
            <a:off x="1780451" y="5715665"/>
            <a:ext cx="1097280" cy="1036538"/>
            <a:chOff x="2696210" y="4710113"/>
            <a:chExt cx="731520" cy="1023937"/>
          </a:xfrm>
        </p:grpSpPr>
        <p:cxnSp>
          <p:nvCxnSpPr>
            <p:cNvPr id="205" name="Elbow Connector 204"/>
            <p:cNvCxnSpPr/>
            <p:nvPr/>
          </p:nvCxnSpPr>
          <p:spPr bwMode="auto">
            <a:xfrm rot="10800000" flipV="1">
              <a:off x="2696210" y="4710113"/>
              <a:ext cx="731520" cy="914400"/>
            </a:xfrm>
            <a:prstGeom prst="bentConnector3">
              <a:avLst>
                <a:gd name="adj1" fmla="val 39713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Elbow Connector 205"/>
            <p:cNvCxnSpPr/>
            <p:nvPr/>
          </p:nvCxnSpPr>
          <p:spPr bwMode="auto">
            <a:xfrm rot="10800000" flipV="1">
              <a:off x="2696210" y="4746625"/>
              <a:ext cx="731520" cy="914400"/>
            </a:xfrm>
            <a:prstGeom prst="bentConnector3">
              <a:avLst>
                <a:gd name="adj1" fmla="val 35915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Elbow Connector 206"/>
            <p:cNvCxnSpPr/>
            <p:nvPr/>
          </p:nvCxnSpPr>
          <p:spPr bwMode="auto">
            <a:xfrm rot="10800000" flipV="1">
              <a:off x="2696210" y="4783137"/>
              <a:ext cx="731520" cy="914400"/>
            </a:xfrm>
            <a:prstGeom prst="bentConnector3">
              <a:avLst>
                <a:gd name="adj1" fmla="val 32487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Elbow Connector 207"/>
            <p:cNvCxnSpPr/>
            <p:nvPr/>
          </p:nvCxnSpPr>
          <p:spPr bwMode="auto">
            <a:xfrm rot="10800000" flipV="1">
              <a:off x="2696210" y="4819650"/>
              <a:ext cx="731520" cy="914400"/>
            </a:xfrm>
            <a:prstGeom prst="bentConnector3">
              <a:avLst>
                <a:gd name="adj1" fmla="val 29015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Elbow Connector 208"/>
          <p:cNvCxnSpPr/>
          <p:nvPr/>
        </p:nvCxnSpPr>
        <p:spPr bwMode="auto">
          <a:xfrm rot="10800000">
            <a:off x="1715404" y="4341343"/>
            <a:ext cx="1188720" cy="1188720"/>
          </a:xfrm>
          <a:prstGeom prst="bentConnector3">
            <a:avLst>
              <a:gd name="adj1" fmla="val 31762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186"/>
          <p:cNvSpPr>
            <a:spLocks noChangeArrowheads="1"/>
          </p:cNvSpPr>
          <p:nvPr/>
        </p:nvSpPr>
        <p:spPr bwMode="auto">
          <a:xfrm>
            <a:off x="2023804" y="5461242"/>
            <a:ext cx="418318" cy="15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SHDSL</a:t>
            </a:r>
          </a:p>
        </p:txBody>
      </p:sp>
      <p:cxnSp>
        <p:nvCxnSpPr>
          <p:cNvPr id="211" name="Straight Connector 68"/>
          <p:cNvCxnSpPr/>
          <p:nvPr/>
        </p:nvCxnSpPr>
        <p:spPr bwMode="auto">
          <a:xfrm flipH="1" flipV="1">
            <a:off x="576035" y="4129433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 Box 46"/>
          <p:cNvSpPr txBox="1">
            <a:spLocks noChangeArrowheads="1"/>
          </p:cNvSpPr>
          <p:nvPr/>
        </p:nvSpPr>
        <p:spPr bwMode="auto">
          <a:xfrm flipH="1">
            <a:off x="762780" y="3947765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pic>
        <p:nvPicPr>
          <p:cNvPr id="213" name="Picture 212" descr="PB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972" y="3934216"/>
            <a:ext cx="359665" cy="359665"/>
          </a:xfrm>
          <a:prstGeom prst="rect">
            <a:avLst/>
          </a:prstGeom>
        </p:spPr>
      </p:pic>
      <p:cxnSp>
        <p:nvCxnSpPr>
          <p:cNvPr id="214" name="Straight Connector 68"/>
          <p:cNvCxnSpPr/>
          <p:nvPr/>
        </p:nvCxnSpPr>
        <p:spPr bwMode="auto">
          <a:xfrm flipH="1">
            <a:off x="576035" y="4369463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 Box 46"/>
          <p:cNvSpPr txBox="1">
            <a:spLocks noChangeArrowheads="1"/>
          </p:cNvSpPr>
          <p:nvPr/>
        </p:nvSpPr>
        <p:spPr bwMode="auto">
          <a:xfrm flipH="1">
            <a:off x="762780" y="4369796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1170300" y="4001042"/>
            <a:ext cx="742696" cy="442815"/>
            <a:chOff x="5486046" y="7329585"/>
            <a:chExt cx="742696" cy="442815"/>
          </a:xfrm>
        </p:grpSpPr>
        <p:sp>
          <p:nvSpPr>
            <p:cNvPr id="217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Optimux-108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218" name="Picture 217" descr="RAD Smil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pic>
        <p:nvPicPr>
          <p:cNvPr id="219" name="Picture 218" descr="Ro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972" y="4364331"/>
            <a:ext cx="359665" cy="359665"/>
          </a:xfrm>
          <a:prstGeom prst="rect">
            <a:avLst/>
          </a:prstGeom>
        </p:spPr>
      </p:pic>
      <p:grpSp>
        <p:nvGrpSpPr>
          <p:cNvPr id="220" name="Group 219"/>
          <p:cNvGrpSpPr/>
          <p:nvPr/>
        </p:nvGrpSpPr>
        <p:grpSpPr>
          <a:xfrm>
            <a:off x="1170300" y="5284719"/>
            <a:ext cx="742696" cy="442815"/>
            <a:chOff x="5486046" y="7329585"/>
            <a:chExt cx="742696" cy="442815"/>
          </a:xfrm>
        </p:grpSpPr>
        <p:sp>
          <p:nvSpPr>
            <p:cNvPr id="221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ASMi-54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222" name="Picture 221" descr="RAD Smil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pic>
        <p:nvPicPr>
          <p:cNvPr id="223" name="Picture 222" descr="Ro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972" y="5445785"/>
            <a:ext cx="359665" cy="359665"/>
          </a:xfrm>
          <a:prstGeom prst="rect">
            <a:avLst/>
          </a:prstGeom>
        </p:spPr>
      </p:pic>
      <p:grpSp>
        <p:nvGrpSpPr>
          <p:cNvPr id="224" name="Group 223"/>
          <p:cNvGrpSpPr/>
          <p:nvPr/>
        </p:nvGrpSpPr>
        <p:grpSpPr>
          <a:xfrm>
            <a:off x="1170300" y="6357381"/>
            <a:ext cx="742696" cy="442815"/>
            <a:chOff x="5486046" y="7329585"/>
            <a:chExt cx="742696" cy="442815"/>
          </a:xfrm>
        </p:grpSpPr>
        <p:sp>
          <p:nvSpPr>
            <p:cNvPr id="225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RICi-4E1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226" name="Picture 225" descr="RAD Smil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pic>
        <p:nvPicPr>
          <p:cNvPr id="227" name="Picture 226" descr="Ro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972" y="6518447"/>
            <a:ext cx="359665" cy="359665"/>
          </a:xfrm>
          <a:prstGeom prst="rect">
            <a:avLst/>
          </a:prstGeom>
        </p:spPr>
      </p:pic>
      <p:cxnSp>
        <p:nvCxnSpPr>
          <p:cNvPr id="140" name="Straight Connector 139"/>
          <p:cNvCxnSpPr/>
          <p:nvPr/>
        </p:nvCxnSpPr>
        <p:spPr bwMode="auto">
          <a:xfrm>
            <a:off x="6213953" y="4860127"/>
            <a:ext cx="548554" cy="1637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3" name="Straight Connector 536"/>
          <p:cNvCxnSpPr>
            <a:cxnSpLocks noChangeShapeType="1"/>
          </p:cNvCxnSpPr>
          <p:nvPr/>
        </p:nvCxnSpPr>
        <p:spPr bwMode="auto">
          <a:xfrm rot="5400000" flipH="1" flipV="1">
            <a:off x="5957616" y="4600101"/>
            <a:ext cx="1790384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br>
              <a:rPr lang="en-US" dirty="0" smtClean="0"/>
            </a:br>
            <a:r>
              <a:rPr lang="en-US" sz="2000" dirty="0" smtClean="0"/>
              <a:t>Carrier in Africa: Ethernet and TDM Services over Copper or Fiber</a:t>
            </a:r>
          </a:p>
        </p:txBody>
      </p:sp>
      <p:grpSp>
        <p:nvGrpSpPr>
          <p:cNvPr id="183" name="Group 182"/>
          <p:cNvGrpSpPr/>
          <p:nvPr/>
        </p:nvGrpSpPr>
        <p:grpSpPr>
          <a:xfrm>
            <a:off x="4281407" y="4973333"/>
            <a:ext cx="1378231" cy="1378231"/>
            <a:chOff x="4296647" y="4999709"/>
            <a:chExt cx="1378231" cy="1378231"/>
          </a:xfrm>
        </p:grpSpPr>
        <p:sp>
          <p:nvSpPr>
            <p:cNvPr id="182" name="Oval 181"/>
            <p:cNvSpPr/>
            <p:nvPr/>
          </p:nvSpPr>
          <p:spPr>
            <a:xfrm>
              <a:off x="4296647" y="4999709"/>
              <a:ext cx="1378231" cy="137823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79" name="Text Box 1040"/>
            <p:cNvSpPr txBox="1">
              <a:spLocks noChangeArrowheads="1"/>
            </p:cNvSpPr>
            <p:nvPr/>
          </p:nvSpPr>
          <p:spPr bwMode="auto">
            <a:xfrm>
              <a:off x="4332665" y="5481021"/>
              <a:ext cx="1306195" cy="415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/>
              <a:r>
                <a:rPr lang="en-US" sz="1300" dirty="0">
                  <a:latin typeface="+mn-lt"/>
                  <a:cs typeface="Arial" pitchFamily="34" charset="0"/>
                </a:rPr>
                <a:t>SDH</a:t>
              </a:r>
              <a:br>
                <a:rPr lang="en-US" sz="1300" dirty="0">
                  <a:latin typeface="+mn-lt"/>
                  <a:cs typeface="Arial" pitchFamily="34" charset="0"/>
                </a:rPr>
              </a:br>
              <a:r>
                <a:rPr lang="en-US" sz="1300" dirty="0">
                  <a:latin typeface="+mn-lt"/>
                  <a:cs typeface="Arial" pitchFamily="34" charset="0"/>
                </a:rPr>
                <a:t>Network </a:t>
              </a:r>
            </a:p>
          </p:txBody>
        </p:sp>
      </p:grpSp>
      <p:sp>
        <p:nvSpPr>
          <p:cNvPr id="7181" name="Rectangle 2186"/>
          <p:cNvSpPr>
            <a:spLocks noChangeArrowheads="1"/>
          </p:cNvSpPr>
          <p:nvPr/>
        </p:nvSpPr>
        <p:spPr bwMode="auto">
          <a:xfrm>
            <a:off x="3651905" y="5459370"/>
            <a:ext cx="422593" cy="1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latin typeface="+mn-lt"/>
                <a:cs typeface="Arial" pitchFamily="34" charset="0"/>
              </a:rPr>
              <a:t>STM-1</a:t>
            </a:r>
          </a:p>
        </p:txBody>
      </p:sp>
      <p:grpSp>
        <p:nvGrpSpPr>
          <p:cNvPr id="2" name="Group 135"/>
          <p:cNvGrpSpPr/>
          <p:nvPr/>
        </p:nvGrpSpPr>
        <p:grpSpPr>
          <a:xfrm>
            <a:off x="3456757" y="5638276"/>
            <a:ext cx="701993" cy="97155"/>
            <a:chOff x="3292466" y="5316407"/>
            <a:chExt cx="702103" cy="94278"/>
          </a:xfrm>
        </p:grpSpPr>
        <p:cxnSp>
          <p:nvCxnSpPr>
            <p:cNvPr id="7182" name="Straight Connector 412"/>
            <p:cNvCxnSpPr>
              <a:cxnSpLocks noChangeShapeType="1"/>
            </p:cNvCxnSpPr>
            <p:nvPr/>
          </p:nvCxnSpPr>
          <p:spPr bwMode="auto">
            <a:xfrm>
              <a:off x="3292466" y="5316407"/>
              <a:ext cx="70210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3" name="Straight Connector 413"/>
            <p:cNvCxnSpPr>
              <a:cxnSpLocks noChangeShapeType="1"/>
            </p:cNvCxnSpPr>
            <p:nvPr/>
          </p:nvCxnSpPr>
          <p:spPr bwMode="auto">
            <a:xfrm>
              <a:off x="3292466" y="5410685"/>
              <a:ext cx="70210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85" name="Rectangle 2186"/>
          <p:cNvSpPr>
            <a:spLocks noChangeArrowheads="1"/>
          </p:cNvSpPr>
          <p:nvPr/>
        </p:nvSpPr>
        <p:spPr bwMode="auto">
          <a:xfrm>
            <a:off x="5930158" y="5439007"/>
            <a:ext cx="422593" cy="1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latin typeface="+mn-lt"/>
                <a:cs typeface="Arial" pitchFamily="34" charset="0"/>
              </a:rPr>
              <a:t>STM-1</a:t>
            </a:r>
          </a:p>
        </p:txBody>
      </p:sp>
      <p:cxnSp>
        <p:nvCxnSpPr>
          <p:cNvPr id="7186" name="Straight Connector 415"/>
          <p:cNvCxnSpPr>
            <a:cxnSpLocks noChangeShapeType="1"/>
          </p:cNvCxnSpPr>
          <p:nvPr/>
        </p:nvCxnSpPr>
        <p:spPr bwMode="auto">
          <a:xfrm>
            <a:off x="5780927" y="5613671"/>
            <a:ext cx="701993" cy="1799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7" name="Straight Connector 416"/>
          <p:cNvCxnSpPr>
            <a:cxnSpLocks noChangeShapeType="1"/>
          </p:cNvCxnSpPr>
          <p:nvPr/>
        </p:nvCxnSpPr>
        <p:spPr bwMode="auto">
          <a:xfrm>
            <a:off x="5759972" y="5700031"/>
            <a:ext cx="701993" cy="1799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1" name="Rectangle 2186"/>
          <p:cNvSpPr>
            <a:spLocks noChangeArrowheads="1"/>
          </p:cNvSpPr>
          <p:nvPr/>
        </p:nvSpPr>
        <p:spPr bwMode="auto">
          <a:xfrm flipH="1">
            <a:off x="6862419" y="5098104"/>
            <a:ext cx="184317" cy="15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GE</a:t>
            </a:r>
          </a:p>
        </p:txBody>
      </p:sp>
      <p:grpSp>
        <p:nvGrpSpPr>
          <p:cNvPr id="190" name="Group 189"/>
          <p:cNvGrpSpPr/>
          <p:nvPr/>
        </p:nvGrpSpPr>
        <p:grpSpPr>
          <a:xfrm>
            <a:off x="6304442" y="3020939"/>
            <a:ext cx="1096732" cy="748590"/>
            <a:chOff x="6308998" y="3047315"/>
            <a:chExt cx="1096732" cy="748590"/>
          </a:xfrm>
        </p:grpSpPr>
        <p:sp>
          <p:nvSpPr>
            <p:cNvPr id="189" name="Freeform 7"/>
            <p:cNvSpPr>
              <a:spLocks/>
            </p:cNvSpPr>
            <p:nvPr/>
          </p:nvSpPr>
          <p:spPr bwMode="auto">
            <a:xfrm>
              <a:off x="6308998" y="3047315"/>
              <a:ext cx="1096732" cy="748590"/>
            </a:xfrm>
            <a:custGeom>
              <a:avLst/>
              <a:gdLst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8636 w 10000"/>
                <a:gd name="connsiteY12" fmla="*/ 10000 h 10000"/>
                <a:gd name="connsiteX13" fmla="*/ 10000 w 10000"/>
                <a:gd name="connsiteY13" fmla="*/ 7308 h 10000"/>
                <a:gd name="connsiteX0" fmla="*/ 10000 w 10000"/>
                <a:gd name="connsiteY0" fmla="*/ 7308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13" fmla="*/ 10000 w 10000"/>
                <a:gd name="connsiteY13" fmla="*/ 7308 h 10000"/>
                <a:gd name="connsiteX0" fmla="*/ 7589 w 10000"/>
                <a:gd name="connsiteY0" fmla="*/ 9973 h 10000"/>
                <a:gd name="connsiteX1" fmla="*/ 10000 w 10000"/>
                <a:gd name="connsiteY1" fmla="*/ 7308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8636 w 10000"/>
                <a:gd name="connsiteY3" fmla="*/ 4615 h 10000"/>
                <a:gd name="connsiteX4" fmla="*/ 6818 w 10000"/>
                <a:gd name="connsiteY4" fmla="*/ 2308 h 10000"/>
                <a:gd name="connsiteX5" fmla="*/ 5227 w 10000"/>
                <a:gd name="connsiteY5" fmla="*/ 0 h 10000"/>
                <a:gd name="connsiteX6" fmla="*/ 3864 w 10000"/>
                <a:gd name="connsiteY6" fmla="*/ 0 h 10000"/>
                <a:gd name="connsiteX7" fmla="*/ 2273 w 10000"/>
                <a:gd name="connsiteY7" fmla="*/ 2692 h 10000"/>
                <a:gd name="connsiteX8" fmla="*/ 1136 w 10000"/>
                <a:gd name="connsiteY8" fmla="*/ 4615 h 10000"/>
                <a:gd name="connsiteX9" fmla="*/ 0 w 10000"/>
                <a:gd name="connsiteY9" fmla="*/ 7308 h 10000"/>
                <a:gd name="connsiteX10" fmla="*/ 0 w 10000"/>
                <a:gd name="connsiteY10" fmla="*/ 7308 h 10000"/>
                <a:gd name="connsiteX11" fmla="*/ 1364 w 10000"/>
                <a:gd name="connsiteY11" fmla="*/ 10000 h 10000"/>
                <a:gd name="connsiteX12" fmla="*/ 7589 w 10000"/>
                <a:gd name="connsiteY12" fmla="*/ 9973 h 10000"/>
                <a:gd name="connsiteX0" fmla="*/ 7589 w 10000"/>
                <a:gd name="connsiteY0" fmla="*/ 9973 h 10000"/>
                <a:gd name="connsiteX1" fmla="*/ 8679 w 10000"/>
                <a:gd name="connsiteY1" fmla="*/ 7254 h 10000"/>
                <a:gd name="connsiteX2" fmla="*/ 8636 w 10000"/>
                <a:gd name="connsiteY2" fmla="*/ 4615 h 10000"/>
                <a:gd name="connsiteX3" fmla="*/ 6818 w 10000"/>
                <a:gd name="connsiteY3" fmla="*/ 2308 h 10000"/>
                <a:gd name="connsiteX4" fmla="*/ 5227 w 10000"/>
                <a:gd name="connsiteY4" fmla="*/ 0 h 10000"/>
                <a:gd name="connsiteX5" fmla="*/ 3864 w 10000"/>
                <a:gd name="connsiteY5" fmla="*/ 0 h 10000"/>
                <a:gd name="connsiteX6" fmla="*/ 2273 w 10000"/>
                <a:gd name="connsiteY6" fmla="*/ 2692 h 10000"/>
                <a:gd name="connsiteX7" fmla="*/ 1136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364 w 10000"/>
                <a:gd name="connsiteY10" fmla="*/ 10000 h 10000"/>
                <a:gd name="connsiteX11" fmla="*/ 7589 w 10000"/>
                <a:gd name="connsiteY11" fmla="*/ 9973 h 10000"/>
                <a:gd name="connsiteX0" fmla="*/ 7589 w 9162"/>
                <a:gd name="connsiteY0" fmla="*/ 9973 h 10000"/>
                <a:gd name="connsiteX1" fmla="*/ 8679 w 9162"/>
                <a:gd name="connsiteY1" fmla="*/ 7254 h 10000"/>
                <a:gd name="connsiteX2" fmla="*/ 7798 w 9162"/>
                <a:gd name="connsiteY2" fmla="*/ 4479 h 10000"/>
                <a:gd name="connsiteX3" fmla="*/ 6818 w 9162"/>
                <a:gd name="connsiteY3" fmla="*/ 2308 h 10000"/>
                <a:gd name="connsiteX4" fmla="*/ 5227 w 9162"/>
                <a:gd name="connsiteY4" fmla="*/ 0 h 10000"/>
                <a:gd name="connsiteX5" fmla="*/ 3864 w 9162"/>
                <a:gd name="connsiteY5" fmla="*/ 0 h 10000"/>
                <a:gd name="connsiteX6" fmla="*/ 2273 w 9162"/>
                <a:gd name="connsiteY6" fmla="*/ 2692 h 10000"/>
                <a:gd name="connsiteX7" fmla="*/ 1136 w 9162"/>
                <a:gd name="connsiteY7" fmla="*/ 4615 h 10000"/>
                <a:gd name="connsiteX8" fmla="*/ 0 w 9162"/>
                <a:gd name="connsiteY8" fmla="*/ 7308 h 10000"/>
                <a:gd name="connsiteX9" fmla="*/ 0 w 9162"/>
                <a:gd name="connsiteY9" fmla="*/ 7308 h 10000"/>
                <a:gd name="connsiteX10" fmla="*/ 1364 w 9162"/>
                <a:gd name="connsiteY10" fmla="*/ 10000 h 10000"/>
                <a:gd name="connsiteX11" fmla="*/ 7589 w 9162"/>
                <a:gd name="connsiteY11" fmla="*/ 9973 h 10000"/>
                <a:gd name="connsiteX0" fmla="*/ 8283 w 9854"/>
                <a:gd name="connsiteY0" fmla="*/ 9973 h 10000"/>
                <a:gd name="connsiteX1" fmla="*/ 9473 w 9854"/>
                <a:gd name="connsiteY1" fmla="*/ 7254 h 10000"/>
                <a:gd name="connsiteX2" fmla="*/ 8230 w 9854"/>
                <a:gd name="connsiteY2" fmla="*/ 4533 h 10000"/>
                <a:gd name="connsiteX3" fmla="*/ 7442 w 9854"/>
                <a:gd name="connsiteY3" fmla="*/ 2308 h 10000"/>
                <a:gd name="connsiteX4" fmla="*/ 5705 w 9854"/>
                <a:gd name="connsiteY4" fmla="*/ 0 h 10000"/>
                <a:gd name="connsiteX5" fmla="*/ 4217 w 9854"/>
                <a:gd name="connsiteY5" fmla="*/ 0 h 10000"/>
                <a:gd name="connsiteX6" fmla="*/ 2481 w 9854"/>
                <a:gd name="connsiteY6" fmla="*/ 2692 h 10000"/>
                <a:gd name="connsiteX7" fmla="*/ 1240 w 9854"/>
                <a:gd name="connsiteY7" fmla="*/ 4615 h 10000"/>
                <a:gd name="connsiteX8" fmla="*/ 0 w 9854"/>
                <a:gd name="connsiteY8" fmla="*/ 7308 h 10000"/>
                <a:gd name="connsiteX9" fmla="*/ 0 w 9854"/>
                <a:gd name="connsiteY9" fmla="*/ 7308 h 10000"/>
                <a:gd name="connsiteX10" fmla="*/ 1489 w 9854"/>
                <a:gd name="connsiteY10" fmla="*/ 10000 h 10000"/>
                <a:gd name="connsiteX11" fmla="*/ 8283 w 9854"/>
                <a:gd name="connsiteY11" fmla="*/ 9973 h 10000"/>
                <a:gd name="connsiteX0" fmla="*/ 8406 w 10000"/>
                <a:gd name="connsiteY0" fmla="*/ 9973 h 10000"/>
                <a:gd name="connsiteX1" fmla="*/ 9613 w 10000"/>
                <a:gd name="connsiteY1" fmla="*/ 7254 h 10000"/>
                <a:gd name="connsiteX2" fmla="*/ 8352 w 10000"/>
                <a:gd name="connsiteY2" fmla="*/ 4533 h 10000"/>
                <a:gd name="connsiteX3" fmla="*/ 7552 w 10000"/>
                <a:gd name="connsiteY3" fmla="*/ 2308 h 10000"/>
                <a:gd name="connsiteX4" fmla="*/ 5790 w 10000"/>
                <a:gd name="connsiteY4" fmla="*/ 0 h 10000"/>
                <a:gd name="connsiteX5" fmla="*/ 4279 w 10000"/>
                <a:gd name="connsiteY5" fmla="*/ 0 h 10000"/>
                <a:gd name="connsiteX6" fmla="*/ 2518 w 10000"/>
                <a:gd name="connsiteY6" fmla="*/ 2692 h 10000"/>
                <a:gd name="connsiteX7" fmla="*/ 125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11 w 10000"/>
                <a:gd name="connsiteY10" fmla="*/ 10000 h 10000"/>
                <a:gd name="connsiteX11" fmla="*/ 8406 w 10000"/>
                <a:gd name="connsiteY11" fmla="*/ 9973 h 10000"/>
                <a:gd name="connsiteX0" fmla="*/ 8103 w 9863"/>
                <a:gd name="connsiteY0" fmla="*/ 10000 h 10000"/>
                <a:gd name="connsiteX1" fmla="*/ 9613 w 9863"/>
                <a:gd name="connsiteY1" fmla="*/ 7254 h 10000"/>
                <a:gd name="connsiteX2" fmla="*/ 8352 w 9863"/>
                <a:gd name="connsiteY2" fmla="*/ 4533 h 10000"/>
                <a:gd name="connsiteX3" fmla="*/ 7552 w 9863"/>
                <a:gd name="connsiteY3" fmla="*/ 2308 h 10000"/>
                <a:gd name="connsiteX4" fmla="*/ 5790 w 9863"/>
                <a:gd name="connsiteY4" fmla="*/ 0 h 10000"/>
                <a:gd name="connsiteX5" fmla="*/ 4279 w 9863"/>
                <a:gd name="connsiteY5" fmla="*/ 0 h 10000"/>
                <a:gd name="connsiteX6" fmla="*/ 2518 w 9863"/>
                <a:gd name="connsiteY6" fmla="*/ 2692 h 10000"/>
                <a:gd name="connsiteX7" fmla="*/ 1258 w 9863"/>
                <a:gd name="connsiteY7" fmla="*/ 4615 h 10000"/>
                <a:gd name="connsiteX8" fmla="*/ 0 w 9863"/>
                <a:gd name="connsiteY8" fmla="*/ 7308 h 10000"/>
                <a:gd name="connsiteX9" fmla="*/ 0 w 9863"/>
                <a:gd name="connsiteY9" fmla="*/ 7308 h 10000"/>
                <a:gd name="connsiteX10" fmla="*/ 1511 w 9863"/>
                <a:gd name="connsiteY10" fmla="*/ 10000 h 10000"/>
                <a:gd name="connsiteX11" fmla="*/ 8103 w 9863"/>
                <a:gd name="connsiteY11" fmla="*/ 10000 h 10000"/>
                <a:gd name="connsiteX0" fmla="*/ 8216 w 10000"/>
                <a:gd name="connsiteY0" fmla="*/ 10000 h 10000"/>
                <a:gd name="connsiteX1" fmla="*/ 9747 w 10000"/>
                <a:gd name="connsiteY1" fmla="*/ 7254 h 10000"/>
                <a:gd name="connsiteX2" fmla="*/ 8468 w 10000"/>
                <a:gd name="connsiteY2" fmla="*/ 4533 h 10000"/>
                <a:gd name="connsiteX3" fmla="*/ 7657 w 10000"/>
                <a:gd name="connsiteY3" fmla="*/ 2308 h 10000"/>
                <a:gd name="connsiteX4" fmla="*/ 5870 w 10000"/>
                <a:gd name="connsiteY4" fmla="*/ 0 h 10000"/>
                <a:gd name="connsiteX5" fmla="*/ 4338 w 10000"/>
                <a:gd name="connsiteY5" fmla="*/ 0 h 10000"/>
                <a:gd name="connsiteX6" fmla="*/ 2553 w 10000"/>
                <a:gd name="connsiteY6" fmla="*/ 2692 h 10000"/>
                <a:gd name="connsiteX7" fmla="*/ 1275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32 w 10000"/>
                <a:gd name="connsiteY10" fmla="*/ 10000 h 10000"/>
                <a:gd name="connsiteX11" fmla="*/ 8216 w 10000"/>
                <a:gd name="connsiteY11" fmla="*/ 10000 h 10000"/>
                <a:gd name="connsiteX0" fmla="*/ 8216 w 9747"/>
                <a:gd name="connsiteY0" fmla="*/ 10000 h 10000"/>
                <a:gd name="connsiteX1" fmla="*/ 9747 w 9747"/>
                <a:gd name="connsiteY1" fmla="*/ 7254 h 10000"/>
                <a:gd name="connsiteX2" fmla="*/ 8468 w 9747"/>
                <a:gd name="connsiteY2" fmla="*/ 4533 h 10000"/>
                <a:gd name="connsiteX3" fmla="*/ 7657 w 9747"/>
                <a:gd name="connsiteY3" fmla="*/ 2308 h 10000"/>
                <a:gd name="connsiteX4" fmla="*/ 5870 w 9747"/>
                <a:gd name="connsiteY4" fmla="*/ 0 h 10000"/>
                <a:gd name="connsiteX5" fmla="*/ 4338 w 9747"/>
                <a:gd name="connsiteY5" fmla="*/ 0 h 10000"/>
                <a:gd name="connsiteX6" fmla="*/ 2553 w 9747"/>
                <a:gd name="connsiteY6" fmla="*/ 2692 h 10000"/>
                <a:gd name="connsiteX7" fmla="*/ 1275 w 9747"/>
                <a:gd name="connsiteY7" fmla="*/ 4615 h 10000"/>
                <a:gd name="connsiteX8" fmla="*/ 0 w 9747"/>
                <a:gd name="connsiteY8" fmla="*/ 7308 h 10000"/>
                <a:gd name="connsiteX9" fmla="*/ 0 w 9747"/>
                <a:gd name="connsiteY9" fmla="*/ 7308 h 10000"/>
                <a:gd name="connsiteX10" fmla="*/ 1532 w 9747"/>
                <a:gd name="connsiteY10" fmla="*/ 10000 h 10000"/>
                <a:gd name="connsiteX11" fmla="*/ 8216 w 9747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856 w 10000"/>
                <a:gd name="connsiteY3" fmla="*/ 2308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22 w 10000"/>
                <a:gd name="connsiteY4" fmla="*/ 0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  <a:gd name="connsiteX0" fmla="*/ 8429 w 10000"/>
                <a:gd name="connsiteY0" fmla="*/ 10000 h 10000"/>
                <a:gd name="connsiteX1" fmla="*/ 10000 w 10000"/>
                <a:gd name="connsiteY1" fmla="*/ 7254 h 10000"/>
                <a:gd name="connsiteX2" fmla="*/ 8688 w 10000"/>
                <a:gd name="connsiteY2" fmla="*/ 4533 h 10000"/>
                <a:gd name="connsiteX3" fmla="*/ 7540 w 10000"/>
                <a:gd name="connsiteY3" fmla="*/ 2362 h 10000"/>
                <a:gd name="connsiteX4" fmla="*/ 6003 w 10000"/>
                <a:gd name="connsiteY4" fmla="*/ 82 h 10000"/>
                <a:gd name="connsiteX5" fmla="*/ 4451 w 10000"/>
                <a:gd name="connsiteY5" fmla="*/ 0 h 10000"/>
                <a:gd name="connsiteX6" fmla="*/ 2619 w 10000"/>
                <a:gd name="connsiteY6" fmla="*/ 2692 h 10000"/>
                <a:gd name="connsiteX7" fmla="*/ 1308 w 10000"/>
                <a:gd name="connsiteY7" fmla="*/ 4615 h 10000"/>
                <a:gd name="connsiteX8" fmla="*/ 0 w 10000"/>
                <a:gd name="connsiteY8" fmla="*/ 7308 h 10000"/>
                <a:gd name="connsiteX9" fmla="*/ 0 w 10000"/>
                <a:gd name="connsiteY9" fmla="*/ 7308 h 10000"/>
                <a:gd name="connsiteX10" fmla="*/ 1572 w 10000"/>
                <a:gd name="connsiteY10" fmla="*/ 10000 h 10000"/>
                <a:gd name="connsiteX11" fmla="*/ 8429 w 10000"/>
                <a:gd name="connsiteY1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00">
                  <a:moveTo>
                    <a:pt x="8429" y="10000"/>
                  </a:moveTo>
                  <a:cubicBezTo>
                    <a:pt x="9623" y="9932"/>
                    <a:pt x="9985" y="8392"/>
                    <a:pt x="10000" y="7254"/>
                  </a:cubicBezTo>
                  <a:cubicBezTo>
                    <a:pt x="10000" y="7254"/>
                    <a:pt x="9888" y="4533"/>
                    <a:pt x="8688" y="4533"/>
                  </a:cubicBezTo>
                  <a:cubicBezTo>
                    <a:pt x="8652" y="3301"/>
                    <a:pt x="8096" y="2397"/>
                    <a:pt x="7540" y="2362"/>
                  </a:cubicBezTo>
                  <a:cubicBezTo>
                    <a:pt x="7278" y="1592"/>
                    <a:pt x="7184" y="55"/>
                    <a:pt x="6003" y="82"/>
                  </a:cubicBezTo>
                  <a:lnTo>
                    <a:pt x="4451" y="0"/>
                  </a:lnTo>
                  <a:cubicBezTo>
                    <a:pt x="4451" y="0"/>
                    <a:pt x="2880" y="0"/>
                    <a:pt x="2619" y="2692"/>
                  </a:cubicBezTo>
                  <a:cubicBezTo>
                    <a:pt x="2356" y="2692"/>
                    <a:pt x="1308" y="2692"/>
                    <a:pt x="1308" y="4615"/>
                  </a:cubicBezTo>
                  <a:cubicBezTo>
                    <a:pt x="785" y="4615"/>
                    <a:pt x="0" y="5000"/>
                    <a:pt x="0" y="7308"/>
                  </a:cubicBezTo>
                  <a:lnTo>
                    <a:pt x="0" y="7308"/>
                  </a:lnTo>
                  <a:cubicBezTo>
                    <a:pt x="0" y="7308"/>
                    <a:pt x="0" y="10000"/>
                    <a:pt x="1572" y="10000"/>
                  </a:cubicBezTo>
                  <a:lnTo>
                    <a:pt x="8429" y="10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Text Box 7"/>
            <p:cNvSpPr txBox="1">
              <a:spLocks noChangeArrowheads="1"/>
            </p:cNvSpPr>
            <p:nvPr/>
          </p:nvSpPr>
          <p:spPr bwMode="auto">
            <a:xfrm>
              <a:off x="6542167" y="3383753"/>
              <a:ext cx="630395" cy="17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/>
              <a:r>
                <a:rPr lang="en-US" sz="1300" dirty="0">
                  <a:latin typeface="+mn-lt"/>
                  <a:cs typeface="Arial" pitchFamily="34" charset="0"/>
                </a:rPr>
                <a:t>Internet</a:t>
              </a:r>
            </a:p>
          </p:txBody>
        </p:sp>
      </p:grpSp>
      <p:sp>
        <p:nvSpPr>
          <p:cNvPr id="7200" name="Rectangle 112"/>
          <p:cNvSpPr>
            <a:spLocks noChangeArrowheads="1"/>
          </p:cNvSpPr>
          <p:nvPr/>
        </p:nvSpPr>
        <p:spPr bwMode="auto">
          <a:xfrm>
            <a:off x="4909838" y="1372766"/>
            <a:ext cx="3598412" cy="14475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572" tIns="50286" rIns="100572" bIns="50286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300" u="sng" dirty="0">
                <a:solidFill>
                  <a:srgbClr val="0000FF"/>
                </a:solidFill>
                <a:latin typeface="+mn-lt"/>
                <a:cs typeface="Arial" charset="0"/>
              </a:rPr>
              <a:t>RAD Advantage:</a:t>
            </a:r>
            <a:r>
              <a:rPr lang="en-US" altLang="he-IL" sz="1300" u="sng" dirty="0">
                <a:latin typeface="+mn-lt"/>
                <a:cs typeface="Arial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199"/>
              </a:spcBef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Wide range of interfaces (</a:t>
            </a:r>
            <a:r>
              <a:rPr lang="en-US" sz="1300" b="0" dirty="0" smtClean="0">
                <a:latin typeface="+mn-lt"/>
                <a:cs typeface="Arial" charset="0"/>
              </a:rPr>
              <a:t>SHDSL/E1/ETH</a:t>
            </a:r>
            <a:r>
              <a:rPr lang="en-US" sz="1300" b="0" dirty="0">
                <a:latin typeface="+mn-lt"/>
                <a:cs typeface="Arial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4D4D"/>
              </a:buClr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</a:t>
            </a:r>
            <a:r>
              <a:rPr lang="en-US" sz="1300" b="0" dirty="0" smtClean="0">
                <a:latin typeface="+mn-lt"/>
                <a:cs typeface="Arial" charset="0"/>
              </a:rPr>
              <a:t>MP-4100  high capacity. STM-1 and </a:t>
            </a:r>
            <a:r>
              <a:rPr lang="en-US" sz="1300" b="0" dirty="0">
                <a:latin typeface="+mn-lt"/>
                <a:cs typeface="Arial" charset="0"/>
              </a:rPr>
              <a:t>legacy </a:t>
            </a:r>
            <a:br>
              <a:rPr lang="en-US" sz="1300" b="0" dirty="0">
                <a:latin typeface="+mn-lt"/>
                <a:cs typeface="Arial" charset="0"/>
              </a:rPr>
            </a:br>
            <a:r>
              <a:rPr lang="en-US" sz="1300" b="0" dirty="0">
                <a:latin typeface="+mn-lt"/>
                <a:cs typeface="Arial" charset="0"/>
              </a:rPr>
              <a:t> </a:t>
            </a:r>
            <a:r>
              <a:rPr lang="en-US" sz="1300" b="0" dirty="0" smtClean="0">
                <a:latin typeface="+mn-lt"/>
                <a:cs typeface="Arial" charset="0"/>
              </a:rPr>
              <a:t>  </a:t>
            </a:r>
            <a:r>
              <a:rPr lang="en-US" sz="1300" b="0" dirty="0">
                <a:latin typeface="+mn-lt"/>
                <a:cs typeface="Arial" charset="0"/>
              </a:rPr>
              <a:t>services on single </a:t>
            </a:r>
            <a:r>
              <a:rPr lang="en-US" sz="1300" b="0" dirty="0" smtClean="0">
                <a:latin typeface="+mn-lt"/>
                <a:cs typeface="Arial" charset="0"/>
              </a:rPr>
              <a:t>BOX.</a:t>
            </a:r>
            <a:endParaRPr lang="en-US" sz="1300" b="0" dirty="0">
              <a:latin typeface="+mn-lt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4D4D"/>
              </a:buClr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</a:t>
            </a:r>
            <a:r>
              <a:rPr lang="en-US" sz="1300" b="0" dirty="0" err="1" smtClean="0">
                <a:latin typeface="+mn-lt"/>
                <a:cs typeface="Arial" charset="0"/>
              </a:rPr>
              <a:t>Multirate</a:t>
            </a:r>
            <a:r>
              <a:rPr lang="en-US" sz="1300" b="0" dirty="0" smtClean="0">
                <a:latin typeface="+mn-lt"/>
                <a:cs typeface="Arial" charset="0"/>
              </a:rPr>
              <a:t> </a:t>
            </a:r>
            <a:r>
              <a:rPr lang="en-US" sz="1300" b="0" dirty="0">
                <a:latin typeface="+mn-lt"/>
                <a:cs typeface="Arial" charset="0"/>
              </a:rPr>
              <a:t>support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4D4D4D"/>
              </a:buClr>
              <a:buFontTx/>
              <a:buChar char="•"/>
            </a:pPr>
            <a:r>
              <a:rPr lang="en-US" sz="1300" b="0" dirty="0" smtClean="0">
                <a:latin typeface="+mn-lt"/>
                <a:cs typeface="Arial" charset="0"/>
              </a:rPr>
              <a:t> Single </a:t>
            </a:r>
            <a:r>
              <a:rPr lang="en-US" sz="1300" b="0" dirty="0">
                <a:latin typeface="+mn-lt"/>
                <a:cs typeface="Arial" charset="0"/>
              </a:rPr>
              <a:t>multi-functional platform</a:t>
            </a:r>
          </a:p>
        </p:txBody>
      </p:sp>
      <p:sp>
        <p:nvSpPr>
          <p:cNvPr id="7201" name="Text Box 191"/>
          <p:cNvSpPr txBox="1">
            <a:spLocks noChangeArrowheads="1"/>
          </p:cNvSpPr>
          <p:nvPr/>
        </p:nvSpPr>
        <p:spPr bwMode="auto">
          <a:xfrm>
            <a:off x="783840" y="1372766"/>
            <a:ext cx="3562141" cy="14688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21631" tIns="60816" rIns="121631" bIns="60816">
            <a:spAutoFit/>
          </a:bodyPr>
          <a:lstStyle/>
          <a:p>
            <a:pPr defTabSz="1216995">
              <a:lnSpc>
                <a:spcPct val="110000"/>
              </a:lnSpc>
              <a:spcBef>
                <a:spcPts val="0"/>
              </a:spcBef>
            </a:pPr>
            <a:r>
              <a:rPr lang="en-US" sz="1300" u="sng" dirty="0">
                <a:solidFill>
                  <a:srgbClr val="0000FF"/>
                </a:solidFill>
                <a:latin typeface="+mn-lt"/>
                <a:cs typeface="Arial" charset="0"/>
              </a:rPr>
              <a:t>Customer Benefits</a:t>
            </a:r>
          </a:p>
          <a:p>
            <a:pPr defTabSz="1216995">
              <a:lnSpc>
                <a:spcPct val="110000"/>
              </a:lnSpc>
              <a:spcBef>
                <a:spcPts val="199"/>
              </a:spcBef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Reduce </a:t>
            </a:r>
            <a:r>
              <a:rPr lang="en-US" sz="1300" b="0" dirty="0" err="1" smtClean="0">
                <a:latin typeface="+mn-lt"/>
                <a:cs typeface="Arial" charset="0"/>
              </a:rPr>
              <a:t>OpEx</a:t>
            </a:r>
            <a:r>
              <a:rPr lang="en-US" sz="1300" b="0" dirty="0" smtClean="0">
                <a:latin typeface="+mn-lt"/>
                <a:cs typeface="Arial" charset="0"/>
              </a:rPr>
              <a:t>/</a:t>
            </a:r>
            <a:r>
              <a:rPr lang="en-US" sz="1300" b="0" dirty="0" err="1" smtClean="0">
                <a:latin typeface="+mn-lt"/>
                <a:cs typeface="Arial" charset="0"/>
              </a:rPr>
              <a:t>CapEx</a:t>
            </a:r>
            <a:r>
              <a:rPr lang="en-US" sz="1300" b="0" dirty="0" smtClean="0">
                <a:latin typeface="+mn-lt"/>
                <a:cs typeface="Arial" charset="0"/>
              </a:rPr>
              <a:t> </a:t>
            </a:r>
            <a:r>
              <a:rPr lang="en-US" sz="1300" b="0" dirty="0">
                <a:latin typeface="+mn-lt"/>
                <a:cs typeface="Arial" charset="0"/>
              </a:rPr>
              <a:t>by Multiservice </a:t>
            </a:r>
            <a:br>
              <a:rPr lang="en-US" sz="1300" b="0" dirty="0">
                <a:latin typeface="+mn-lt"/>
                <a:cs typeface="Arial" charset="0"/>
              </a:rPr>
            </a:br>
            <a:r>
              <a:rPr lang="en-US" sz="1300" b="0" dirty="0">
                <a:latin typeface="+mn-lt"/>
                <a:cs typeface="Arial" charset="0"/>
              </a:rPr>
              <a:t>  </a:t>
            </a:r>
            <a:r>
              <a:rPr lang="en-US" sz="1300" b="0" dirty="0" smtClean="0">
                <a:latin typeface="+mn-lt"/>
                <a:cs typeface="Arial" charset="0"/>
              </a:rPr>
              <a:t> aggregation </a:t>
            </a:r>
            <a:r>
              <a:rPr lang="en-US" sz="1300" b="0" dirty="0">
                <a:latin typeface="+mn-lt"/>
                <a:cs typeface="Arial" charset="0"/>
              </a:rPr>
              <a:t>device at the </a:t>
            </a:r>
            <a:r>
              <a:rPr lang="en-US" sz="1300" b="0" dirty="0" err="1" smtClean="0">
                <a:latin typeface="+mn-lt"/>
                <a:cs typeface="Arial" charset="0"/>
              </a:rPr>
              <a:t>PoP</a:t>
            </a:r>
            <a:endParaRPr lang="en-US" sz="1300" b="0" dirty="0">
              <a:latin typeface="+mn-lt"/>
              <a:cs typeface="Arial" charset="0"/>
            </a:endParaRPr>
          </a:p>
          <a:p>
            <a:pPr defTabSz="1216995">
              <a:lnSpc>
                <a:spcPct val="110000"/>
              </a:lnSpc>
              <a:spcBef>
                <a:spcPts val="0"/>
              </a:spcBef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Both E1 and Eth services over single </a:t>
            </a:r>
            <a:r>
              <a:rPr lang="en-US" sz="1300" b="0" dirty="0" smtClean="0">
                <a:latin typeface="+mn-lt"/>
                <a:cs typeface="Arial" charset="0"/>
              </a:rPr>
              <a:t>Fiber</a:t>
            </a:r>
            <a:endParaRPr lang="en-US" sz="1300" b="0" dirty="0">
              <a:latin typeface="+mn-lt"/>
              <a:cs typeface="Arial" charset="0"/>
            </a:endParaRPr>
          </a:p>
          <a:p>
            <a:pPr defTabSz="1216995">
              <a:lnSpc>
                <a:spcPct val="110000"/>
              </a:lnSpc>
              <a:spcBef>
                <a:spcPts val="0"/>
              </a:spcBef>
              <a:buFontTx/>
              <a:buChar char="•"/>
            </a:pPr>
            <a:r>
              <a:rPr lang="en-US" sz="1300" b="0" dirty="0">
                <a:latin typeface="+mn-lt"/>
                <a:cs typeface="Arial" charset="0"/>
              </a:rPr>
              <a:t> Ensure SLA by providing advance ETH</a:t>
            </a:r>
            <a:br>
              <a:rPr lang="en-US" sz="1300" b="0" dirty="0">
                <a:latin typeface="+mn-lt"/>
                <a:cs typeface="Arial" charset="0"/>
              </a:rPr>
            </a:br>
            <a:r>
              <a:rPr lang="en-US" sz="1300" b="0" dirty="0">
                <a:latin typeface="+mn-lt"/>
                <a:cs typeface="Arial" charset="0"/>
              </a:rPr>
              <a:t> </a:t>
            </a:r>
            <a:r>
              <a:rPr lang="en-US" sz="1300" b="0" dirty="0" smtClean="0">
                <a:latin typeface="+mn-lt"/>
                <a:cs typeface="Arial" charset="0"/>
              </a:rPr>
              <a:t>  </a:t>
            </a:r>
            <a:r>
              <a:rPr lang="en-US" sz="1300" b="0" dirty="0">
                <a:latin typeface="+mn-lt"/>
                <a:cs typeface="Arial" charset="0"/>
              </a:rPr>
              <a:t>services with </a:t>
            </a:r>
            <a:r>
              <a:rPr lang="en-US" sz="1300" b="0" dirty="0" err="1">
                <a:latin typeface="+mn-lt"/>
                <a:cs typeface="Arial" charset="0"/>
              </a:rPr>
              <a:t>QoS</a:t>
            </a:r>
            <a:endParaRPr lang="en-US" sz="1300" b="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41" name="Rectangle 2186"/>
          <p:cNvSpPr>
            <a:spLocks noChangeArrowheads="1"/>
          </p:cNvSpPr>
          <p:nvPr/>
        </p:nvSpPr>
        <p:spPr bwMode="auto">
          <a:xfrm flipH="1">
            <a:off x="6862419" y="4425728"/>
            <a:ext cx="184317" cy="15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GE</a:t>
            </a:r>
          </a:p>
        </p:txBody>
      </p:sp>
      <p:sp>
        <p:nvSpPr>
          <p:cNvPr id="142" name="AutoShape 23"/>
          <p:cNvSpPr>
            <a:spLocks noChangeArrowheads="1"/>
          </p:cNvSpPr>
          <p:nvPr/>
        </p:nvSpPr>
        <p:spPr bwMode="auto">
          <a:xfrm flipH="1">
            <a:off x="8024651" y="3648803"/>
            <a:ext cx="1755082" cy="1178169"/>
          </a:xfrm>
          <a:prstGeom prst="roundRect">
            <a:avLst>
              <a:gd name="adj" fmla="val 1358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3" name="Rectangle 2186"/>
          <p:cNvSpPr>
            <a:spLocks noChangeArrowheads="1"/>
          </p:cNvSpPr>
          <p:nvPr/>
        </p:nvSpPr>
        <p:spPr bwMode="auto">
          <a:xfrm flipH="1">
            <a:off x="7547636" y="4163200"/>
            <a:ext cx="471209" cy="15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FO Link</a:t>
            </a:r>
          </a:p>
        </p:txBody>
      </p:sp>
      <p:sp>
        <p:nvSpPr>
          <p:cNvPr id="144" name="Rectangle 2186"/>
          <p:cNvSpPr>
            <a:spLocks noChangeArrowheads="1"/>
          </p:cNvSpPr>
          <p:nvPr/>
        </p:nvSpPr>
        <p:spPr bwMode="auto">
          <a:xfrm flipH="1">
            <a:off x="7448626" y="6448417"/>
            <a:ext cx="669228" cy="20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 algn="ctr"/>
            <a:r>
              <a:rPr lang="fr-FR" sz="1000" b="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n x E1</a:t>
            </a:r>
            <a:endParaRPr lang="fr-FR" sz="1000" b="0" dirty="0">
              <a:latin typeface="+mn-lt"/>
              <a:cs typeface="Arial" pitchFamily="34" charset="0"/>
            </a:endParaRPr>
          </a:p>
        </p:txBody>
      </p:sp>
      <p:sp>
        <p:nvSpPr>
          <p:cNvPr id="147" name="Rectangle 2186"/>
          <p:cNvSpPr>
            <a:spLocks noChangeArrowheads="1"/>
          </p:cNvSpPr>
          <p:nvPr/>
        </p:nvSpPr>
        <p:spPr bwMode="auto">
          <a:xfrm flipH="1">
            <a:off x="8342812" y="3603555"/>
            <a:ext cx="1118761" cy="3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300" dirty="0">
                <a:solidFill>
                  <a:srgbClr val="000000"/>
                </a:solidFill>
                <a:latin typeface="+mn-lt"/>
                <a:cs typeface="Arial" pitchFamily="34" charset="0"/>
              </a:rPr>
              <a:t>Customer A</a:t>
            </a:r>
          </a:p>
        </p:txBody>
      </p:sp>
      <p:sp>
        <p:nvSpPr>
          <p:cNvPr id="152" name="AutoShape 23"/>
          <p:cNvSpPr>
            <a:spLocks noChangeArrowheads="1"/>
          </p:cNvSpPr>
          <p:nvPr/>
        </p:nvSpPr>
        <p:spPr bwMode="auto">
          <a:xfrm flipH="1">
            <a:off x="8024651" y="4976618"/>
            <a:ext cx="1755082" cy="954628"/>
          </a:xfrm>
          <a:prstGeom prst="roundRect">
            <a:avLst>
              <a:gd name="adj" fmla="val 1358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" name="Rectangle 2186"/>
          <p:cNvSpPr>
            <a:spLocks noChangeArrowheads="1"/>
          </p:cNvSpPr>
          <p:nvPr/>
        </p:nvSpPr>
        <p:spPr bwMode="auto">
          <a:xfrm flipH="1">
            <a:off x="8934036" y="5460154"/>
            <a:ext cx="181111" cy="17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FE</a:t>
            </a:r>
            <a:endParaRPr lang="fr-FR" sz="1000" b="0" dirty="0">
              <a:latin typeface="+mn-lt"/>
              <a:cs typeface="Arial" pitchFamily="34" charset="0"/>
            </a:endParaRPr>
          </a:p>
        </p:txBody>
      </p:sp>
      <p:sp>
        <p:nvSpPr>
          <p:cNvPr id="154" name="Rectangle 2186"/>
          <p:cNvSpPr>
            <a:spLocks noChangeArrowheads="1"/>
          </p:cNvSpPr>
          <p:nvPr/>
        </p:nvSpPr>
        <p:spPr bwMode="auto">
          <a:xfrm flipH="1">
            <a:off x="8342812" y="4952388"/>
            <a:ext cx="1118761" cy="3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300" dirty="0">
                <a:solidFill>
                  <a:srgbClr val="000000"/>
                </a:solidFill>
                <a:latin typeface="+mn-lt"/>
                <a:cs typeface="Arial" pitchFamily="34" charset="0"/>
              </a:rPr>
              <a:t>Customer </a:t>
            </a:r>
            <a:r>
              <a:rPr lang="fr-FR" sz="13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B</a:t>
            </a:r>
            <a:endParaRPr lang="fr-FR" sz="13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55" name="Connecteur droit 169"/>
          <p:cNvCxnSpPr>
            <a:cxnSpLocks noChangeShapeType="1"/>
          </p:cNvCxnSpPr>
          <p:nvPr/>
        </p:nvCxnSpPr>
        <p:spPr bwMode="auto">
          <a:xfrm flipH="1">
            <a:off x="7233406" y="5627018"/>
            <a:ext cx="219456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AutoShape 23"/>
          <p:cNvSpPr>
            <a:spLocks noChangeArrowheads="1"/>
          </p:cNvSpPr>
          <p:nvPr/>
        </p:nvSpPr>
        <p:spPr bwMode="auto">
          <a:xfrm flipH="1">
            <a:off x="8024651" y="6052419"/>
            <a:ext cx="1755082" cy="954628"/>
          </a:xfrm>
          <a:prstGeom prst="roundRect">
            <a:avLst>
              <a:gd name="adj" fmla="val 1358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1" name="Rectangle 2186"/>
          <p:cNvSpPr>
            <a:spLocks noChangeArrowheads="1"/>
          </p:cNvSpPr>
          <p:nvPr/>
        </p:nvSpPr>
        <p:spPr bwMode="auto">
          <a:xfrm flipH="1">
            <a:off x="8934036" y="6535956"/>
            <a:ext cx="181111" cy="17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FE</a:t>
            </a:r>
            <a:endParaRPr lang="fr-FR" sz="1000" b="0" dirty="0">
              <a:latin typeface="+mn-lt"/>
              <a:cs typeface="Arial" pitchFamily="34" charset="0"/>
            </a:endParaRPr>
          </a:p>
        </p:txBody>
      </p:sp>
      <p:sp>
        <p:nvSpPr>
          <p:cNvPr id="162" name="Rectangle 2186"/>
          <p:cNvSpPr>
            <a:spLocks noChangeArrowheads="1"/>
          </p:cNvSpPr>
          <p:nvPr/>
        </p:nvSpPr>
        <p:spPr bwMode="auto">
          <a:xfrm flipH="1">
            <a:off x="8342812" y="6028190"/>
            <a:ext cx="1118761" cy="3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300" dirty="0">
                <a:solidFill>
                  <a:srgbClr val="000000"/>
                </a:solidFill>
                <a:latin typeface="+mn-lt"/>
                <a:cs typeface="Arial" pitchFamily="34" charset="0"/>
              </a:rPr>
              <a:t>Customer </a:t>
            </a:r>
            <a:r>
              <a:rPr lang="fr-FR" sz="13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C</a:t>
            </a:r>
            <a:endParaRPr lang="fr-FR" sz="13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3" name="Connecteur droit 169"/>
          <p:cNvCxnSpPr>
            <a:cxnSpLocks noChangeShapeType="1"/>
          </p:cNvCxnSpPr>
          <p:nvPr/>
        </p:nvCxnSpPr>
        <p:spPr bwMode="auto">
          <a:xfrm flipH="1">
            <a:off x="8406262" y="6702818"/>
            <a:ext cx="963788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65"/>
          <p:cNvGrpSpPr/>
          <p:nvPr/>
        </p:nvGrpSpPr>
        <p:grpSpPr>
          <a:xfrm flipH="1">
            <a:off x="7138472" y="5715665"/>
            <a:ext cx="1097280" cy="1036538"/>
            <a:chOff x="2696210" y="4710113"/>
            <a:chExt cx="731520" cy="1023937"/>
          </a:xfrm>
        </p:grpSpPr>
        <p:cxnSp>
          <p:nvCxnSpPr>
            <p:cNvPr id="167" name="Elbow Connector 166"/>
            <p:cNvCxnSpPr/>
            <p:nvPr/>
          </p:nvCxnSpPr>
          <p:spPr bwMode="auto">
            <a:xfrm rot="10800000" flipV="1">
              <a:off x="2696210" y="4710113"/>
              <a:ext cx="731520" cy="914400"/>
            </a:xfrm>
            <a:prstGeom prst="bentConnector3">
              <a:avLst>
                <a:gd name="adj1" fmla="val 39713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Elbow Connector 167"/>
            <p:cNvCxnSpPr/>
            <p:nvPr/>
          </p:nvCxnSpPr>
          <p:spPr bwMode="auto">
            <a:xfrm rot="10800000" flipV="1">
              <a:off x="2696210" y="4746625"/>
              <a:ext cx="731520" cy="914400"/>
            </a:xfrm>
            <a:prstGeom prst="bentConnector3">
              <a:avLst>
                <a:gd name="adj1" fmla="val 35915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Elbow Connector 168"/>
            <p:cNvCxnSpPr/>
            <p:nvPr/>
          </p:nvCxnSpPr>
          <p:spPr bwMode="auto">
            <a:xfrm rot="10800000" flipV="1">
              <a:off x="2696210" y="4783137"/>
              <a:ext cx="731520" cy="914400"/>
            </a:xfrm>
            <a:prstGeom prst="bentConnector3">
              <a:avLst>
                <a:gd name="adj1" fmla="val 32487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lbow Connector 169"/>
            <p:cNvCxnSpPr/>
            <p:nvPr/>
          </p:nvCxnSpPr>
          <p:spPr bwMode="auto">
            <a:xfrm rot="10800000" flipV="1">
              <a:off x="2696210" y="4819650"/>
              <a:ext cx="731520" cy="914400"/>
            </a:xfrm>
            <a:prstGeom prst="bentConnector3">
              <a:avLst>
                <a:gd name="adj1" fmla="val 29015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2" name="Elbow Connector 171"/>
          <p:cNvCxnSpPr/>
          <p:nvPr/>
        </p:nvCxnSpPr>
        <p:spPr bwMode="auto">
          <a:xfrm rot="10800000" flipH="1">
            <a:off x="7112079" y="4341343"/>
            <a:ext cx="1188720" cy="1188720"/>
          </a:xfrm>
          <a:prstGeom prst="bentConnector3">
            <a:avLst>
              <a:gd name="adj1" fmla="val 31762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2186"/>
          <p:cNvSpPr>
            <a:spLocks noChangeArrowheads="1"/>
          </p:cNvSpPr>
          <p:nvPr/>
        </p:nvSpPr>
        <p:spPr bwMode="auto">
          <a:xfrm flipH="1">
            <a:off x="7574081" y="5461242"/>
            <a:ext cx="418318" cy="15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1000" b="0" dirty="0">
                <a:solidFill>
                  <a:srgbClr val="000000"/>
                </a:solidFill>
                <a:latin typeface="+mn-lt"/>
                <a:cs typeface="Arial" pitchFamily="34" charset="0"/>
              </a:rPr>
              <a:t>SHDSL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6301966" y="5308520"/>
            <a:ext cx="1101684" cy="837185"/>
            <a:chOff x="4186596" y="4620576"/>
            <a:chExt cx="1101684" cy="837185"/>
          </a:xfrm>
        </p:grpSpPr>
        <p:sp>
          <p:nvSpPr>
            <p:cNvPr id="97" name="Text Box 19"/>
            <p:cNvSpPr txBox="1">
              <a:spLocks noChangeArrowheads="1"/>
            </p:cNvSpPr>
            <p:nvPr/>
          </p:nvSpPr>
          <p:spPr bwMode="auto">
            <a:xfrm>
              <a:off x="4186596" y="5191145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98" name="Picture 97" descr="RAD 3U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cxnSp>
        <p:nvCxnSpPr>
          <p:cNvPr id="99" name="Straight Connector 68"/>
          <p:cNvCxnSpPr/>
          <p:nvPr/>
        </p:nvCxnSpPr>
        <p:spPr bwMode="auto">
          <a:xfrm flipV="1">
            <a:off x="8617208" y="4129433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46"/>
          <p:cNvSpPr txBox="1">
            <a:spLocks noChangeArrowheads="1"/>
          </p:cNvSpPr>
          <p:nvPr/>
        </p:nvSpPr>
        <p:spPr bwMode="auto">
          <a:xfrm>
            <a:off x="8926713" y="3947765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</a:t>
            </a:r>
            <a:endParaRPr lang="en-US" sz="1200" b="0" dirty="0">
              <a:latin typeface="+mn-lt"/>
            </a:endParaRPr>
          </a:p>
        </p:txBody>
      </p:sp>
      <p:pic>
        <p:nvPicPr>
          <p:cNvPr id="101" name="Picture 100" descr="PB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9566" y="3934216"/>
            <a:ext cx="359665" cy="359665"/>
          </a:xfrm>
          <a:prstGeom prst="rect">
            <a:avLst/>
          </a:prstGeom>
        </p:spPr>
      </p:pic>
      <p:cxnSp>
        <p:nvCxnSpPr>
          <p:cNvPr id="102" name="Straight Connector 68"/>
          <p:cNvCxnSpPr/>
          <p:nvPr/>
        </p:nvCxnSpPr>
        <p:spPr bwMode="auto">
          <a:xfrm>
            <a:off x="8617208" y="4369463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46"/>
          <p:cNvSpPr txBox="1">
            <a:spLocks noChangeArrowheads="1"/>
          </p:cNvSpPr>
          <p:nvPr/>
        </p:nvSpPr>
        <p:spPr bwMode="auto">
          <a:xfrm>
            <a:off x="8926713" y="4369796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8103207" y="4001042"/>
            <a:ext cx="742696" cy="442815"/>
            <a:chOff x="5486046" y="7329585"/>
            <a:chExt cx="742696" cy="442815"/>
          </a:xfrm>
        </p:grpSpPr>
        <p:sp>
          <p:nvSpPr>
            <p:cNvPr id="107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Optimux-108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08" name="Picture 107" descr="RAD Smil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pic>
        <p:nvPicPr>
          <p:cNvPr id="109" name="Picture 108" descr="Ro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9566" y="4364331"/>
            <a:ext cx="359665" cy="359665"/>
          </a:xfrm>
          <a:prstGeom prst="rect">
            <a:avLst/>
          </a:prstGeom>
        </p:spPr>
      </p:pic>
      <p:grpSp>
        <p:nvGrpSpPr>
          <p:cNvPr id="111" name="Group 110"/>
          <p:cNvGrpSpPr/>
          <p:nvPr/>
        </p:nvGrpSpPr>
        <p:grpSpPr>
          <a:xfrm>
            <a:off x="8103207" y="5284719"/>
            <a:ext cx="742696" cy="442815"/>
            <a:chOff x="5486046" y="7329585"/>
            <a:chExt cx="742696" cy="442815"/>
          </a:xfrm>
        </p:grpSpPr>
        <p:sp>
          <p:nvSpPr>
            <p:cNvPr id="122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ASMi-54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26" name="Picture 125" descr="RAD Smil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pic>
        <p:nvPicPr>
          <p:cNvPr id="131" name="Picture 130" descr="Ro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9566" y="5445785"/>
            <a:ext cx="359665" cy="359665"/>
          </a:xfrm>
          <a:prstGeom prst="rect">
            <a:avLst/>
          </a:prstGeom>
        </p:spPr>
      </p:pic>
      <p:grpSp>
        <p:nvGrpSpPr>
          <p:cNvPr id="132" name="Group 131"/>
          <p:cNvGrpSpPr/>
          <p:nvPr/>
        </p:nvGrpSpPr>
        <p:grpSpPr>
          <a:xfrm>
            <a:off x="8103207" y="6357381"/>
            <a:ext cx="742696" cy="442815"/>
            <a:chOff x="5486046" y="7329585"/>
            <a:chExt cx="742696" cy="442815"/>
          </a:xfrm>
        </p:grpSpPr>
        <p:sp>
          <p:nvSpPr>
            <p:cNvPr id="133" name="Text Box 64"/>
            <p:cNvSpPr txBox="1">
              <a:spLocks noChangeArrowheads="1"/>
            </p:cNvSpPr>
            <p:nvPr/>
          </p:nvSpPr>
          <p:spPr bwMode="auto">
            <a:xfrm>
              <a:off x="5486046" y="7329585"/>
              <a:ext cx="742696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RICi-4E1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34" name="Picture 133" descr="RAD Smile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pic>
        <p:nvPicPr>
          <p:cNvPr id="136" name="Picture 135" descr="Rou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9566" y="6518447"/>
            <a:ext cx="359665" cy="359665"/>
          </a:xfrm>
          <a:prstGeom prst="rect">
            <a:avLst/>
          </a:prstGeom>
        </p:spPr>
      </p:pic>
      <p:grpSp>
        <p:nvGrpSpPr>
          <p:cNvPr id="179" name="Group 178"/>
          <p:cNvGrpSpPr/>
          <p:nvPr/>
        </p:nvGrpSpPr>
        <p:grpSpPr>
          <a:xfrm>
            <a:off x="2627047" y="5308520"/>
            <a:ext cx="1101684" cy="837185"/>
            <a:chOff x="4186596" y="4620576"/>
            <a:chExt cx="1101684" cy="837185"/>
          </a:xfrm>
        </p:grpSpPr>
        <p:sp>
          <p:nvSpPr>
            <p:cNvPr id="180" name="Text Box 19"/>
            <p:cNvSpPr txBox="1">
              <a:spLocks noChangeArrowheads="1"/>
            </p:cNvSpPr>
            <p:nvPr/>
          </p:nvSpPr>
          <p:spPr bwMode="auto">
            <a:xfrm>
              <a:off x="4186596" y="5191145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81" name="Picture 180" descr="RAD 3U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pic>
        <p:nvPicPr>
          <p:cNvPr id="184" name="Picture 183" descr="AD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81040" y="5487481"/>
            <a:ext cx="359665" cy="359665"/>
          </a:xfrm>
          <a:prstGeom prst="rect">
            <a:avLst/>
          </a:prstGeom>
        </p:spPr>
      </p:pic>
      <p:pic>
        <p:nvPicPr>
          <p:cNvPr id="185" name="Picture 184" descr="AD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5980" y="5487481"/>
            <a:ext cx="359665" cy="359665"/>
          </a:xfrm>
          <a:prstGeom prst="rect">
            <a:avLst/>
          </a:prstGeom>
        </p:spPr>
      </p:pic>
      <p:pic>
        <p:nvPicPr>
          <p:cNvPr id="186" name="Picture 185" descr="Swit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72976" y="4681113"/>
            <a:ext cx="359665" cy="359665"/>
          </a:xfrm>
          <a:prstGeom prst="rect">
            <a:avLst/>
          </a:prstGeom>
        </p:spPr>
      </p:pic>
      <p:grpSp>
        <p:nvGrpSpPr>
          <p:cNvPr id="191" name="Group 190"/>
          <p:cNvGrpSpPr/>
          <p:nvPr/>
        </p:nvGrpSpPr>
        <p:grpSpPr>
          <a:xfrm>
            <a:off x="5963238" y="4513763"/>
            <a:ext cx="419100" cy="527015"/>
            <a:chOff x="5963238" y="4540139"/>
            <a:chExt cx="419100" cy="527015"/>
          </a:xfrm>
        </p:grpSpPr>
        <p:sp>
          <p:nvSpPr>
            <p:cNvPr id="7196" name="Rectangle 2186"/>
            <p:cNvSpPr>
              <a:spLocks noChangeArrowheads="1"/>
            </p:cNvSpPr>
            <p:nvPr/>
          </p:nvSpPr>
          <p:spPr bwMode="auto">
            <a:xfrm>
              <a:off x="5963238" y="4540139"/>
              <a:ext cx="419100" cy="174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NMS</a:t>
              </a:r>
              <a:endParaRPr lang="fr-FR" sz="1100" dirty="0">
                <a:latin typeface="+mn-lt"/>
                <a:cs typeface="Arial" pitchFamily="34" charset="0"/>
              </a:endParaRPr>
            </a:p>
          </p:txBody>
        </p:sp>
        <p:pic>
          <p:nvPicPr>
            <p:cNvPr id="187" name="Picture 186" descr="NM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92956" y="4707489"/>
              <a:ext cx="359665" cy="359665"/>
            </a:xfrm>
            <a:prstGeom prst="rect">
              <a:avLst/>
            </a:prstGeom>
          </p:spPr>
        </p:pic>
      </p:grpSp>
      <p:pic>
        <p:nvPicPr>
          <p:cNvPr id="188" name="Picture 187" descr="Rout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72976" y="3994353"/>
            <a:ext cx="359665" cy="35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ounded Rectangle 195"/>
          <p:cNvSpPr/>
          <p:nvPr/>
        </p:nvSpPr>
        <p:spPr>
          <a:xfrm>
            <a:off x="7327610" y="3554717"/>
            <a:ext cx="1302724" cy="6867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TDM to PSN Migration</a:t>
            </a:r>
            <a:endParaRPr lang="en-US" dirty="0"/>
          </a:p>
        </p:txBody>
      </p:sp>
      <p:sp>
        <p:nvSpPr>
          <p:cNvPr id="168" name="Text Placeholder 167"/>
          <p:cNvSpPr>
            <a:spLocks noGrp="1"/>
          </p:cNvSpPr>
          <p:nvPr>
            <p:ph type="body" sz="quarter" idx="10"/>
          </p:nvPr>
        </p:nvSpPr>
        <p:spPr>
          <a:xfrm>
            <a:off x="822484" y="1282536"/>
            <a:ext cx="8497362" cy="1637448"/>
          </a:xfrm>
        </p:spPr>
        <p:txBody>
          <a:bodyPr/>
          <a:lstStyle/>
          <a:p>
            <a:r>
              <a:rPr lang="en-US" sz="1500" dirty="0" smtClean="0"/>
              <a:t>Smoothly migrate Legacy services from SDH/SONET to PSN</a:t>
            </a:r>
          </a:p>
          <a:p>
            <a:r>
              <a:rPr lang="en-US" sz="1500" dirty="0" smtClean="0"/>
              <a:t>Utilize existing copper/fiber infrastructure saving forklift expenses</a:t>
            </a:r>
          </a:p>
          <a:p>
            <a:r>
              <a:rPr lang="en-US" sz="1500" dirty="0" smtClean="0"/>
              <a:t>Multiplex services at the CPE to optimize bandwidth and lower </a:t>
            </a:r>
            <a:r>
              <a:rPr lang="en-US" sz="1500" dirty="0" err="1" smtClean="0"/>
              <a:t>CapEx</a:t>
            </a:r>
            <a:r>
              <a:rPr lang="en-US" sz="1500" dirty="0" smtClean="0"/>
              <a:t> and </a:t>
            </a:r>
            <a:r>
              <a:rPr lang="en-US" sz="1500" dirty="0" err="1" smtClean="0"/>
              <a:t>OpEx</a:t>
            </a:r>
            <a:endParaRPr lang="en-US" sz="1500" dirty="0" smtClean="0"/>
          </a:p>
          <a:p>
            <a:r>
              <a:rPr lang="en-US" sz="1500" dirty="0" smtClean="0"/>
              <a:t>Aggregate Ethernet and TDM to SDH/SONET and/or PSN to optimize bandwidth towards the network</a:t>
            </a:r>
          </a:p>
          <a:p>
            <a:r>
              <a:rPr lang="en-US" sz="1500" dirty="0" smtClean="0"/>
              <a:t>Smoothly migrate services reducing forklift costs and network downtime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327610" y="2785097"/>
            <a:ext cx="1302724" cy="6867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Rounded Rectangle 41"/>
          <p:cNvSpPr/>
          <p:nvPr/>
        </p:nvSpPr>
        <p:spPr>
          <a:xfrm>
            <a:off x="7305971" y="4330677"/>
            <a:ext cx="1328703" cy="708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8" name="Rounded Rectangle 47"/>
          <p:cNvSpPr/>
          <p:nvPr/>
        </p:nvSpPr>
        <p:spPr>
          <a:xfrm>
            <a:off x="7305588" y="5116147"/>
            <a:ext cx="1329164" cy="7841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2" name="Rounded Rectangle 61"/>
          <p:cNvSpPr/>
          <p:nvPr/>
        </p:nvSpPr>
        <p:spPr>
          <a:xfrm>
            <a:off x="7340957" y="5967017"/>
            <a:ext cx="1286701" cy="7073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Rounded Rectangle 73"/>
          <p:cNvSpPr/>
          <p:nvPr/>
        </p:nvSpPr>
        <p:spPr>
          <a:xfrm>
            <a:off x="7319600" y="6744479"/>
            <a:ext cx="1312341" cy="7841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6" name="Rounded Rectangle 95"/>
          <p:cNvSpPr/>
          <p:nvPr/>
        </p:nvSpPr>
        <p:spPr>
          <a:xfrm>
            <a:off x="1453592" y="5710945"/>
            <a:ext cx="1503903" cy="7841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3" name="Rounded Rectangle 112"/>
          <p:cNvSpPr/>
          <p:nvPr/>
        </p:nvSpPr>
        <p:spPr>
          <a:xfrm>
            <a:off x="1453592" y="6559813"/>
            <a:ext cx="1503903" cy="75791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7" name="Rounded Rectangle 116"/>
          <p:cNvSpPr/>
          <p:nvPr/>
        </p:nvSpPr>
        <p:spPr>
          <a:xfrm>
            <a:off x="1453592" y="4923283"/>
            <a:ext cx="1503903" cy="7255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Rounded Rectangle 126"/>
          <p:cNvSpPr/>
          <p:nvPr/>
        </p:nvSpPr>
        <p:spPr>
          <a:xfrm>
            <a:off x="1285240" y="3810000"/>
            <a:ext cx="1794980" cy="1046071"/>
          </a:xfrm>
          <a:prstGeom prst="roundRect">
            <a:avLst>
              <a:gd name="adj" fmla="val 14791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ounded Rectangle 6"/>
          <p:cNvSpPr/>
          <p:nvPr/>
        </p:nvSpPr>
        <p:spPr>
          <a:xfrm>
            <a:off x="3771393" y="4945381"/>
            <a:ext cx="875574" cy="19996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Elbow Connector 8"/>
          <p:cNvCxnSpPr/>
          <p:nvPr/>
        </p:nvCxnSpPr>
        <p:spPr>
          <a:xfrm>
            <a:off x="4438641" y="5724769"/>
            <a:ext cx="768786" cy="960983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4438641" y="4663684"/>
            <a:ext cx="768786" cy="960983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776694" y="4128450"/>
            <a:ext cx="764846" cy="9102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7" name="Freeform 7"/>
          <p:cNvSpPr>
            <a:spLocks/>
          </p:cNvSpPr>
          <p:nvPr/>
        </p:nvSpPr>
        <p:spPr bwMode="auto">
          <a:xfrm>
            <a:off x="5072217" y="4389120"/>
            <a:ext cx="907464" cy="619402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9134" y="4623978"/>
            <a:ext cx="533627" cy="2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latin typeface="+mn-lt"/>
              </a:rPr>
              <a:t>PSN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2303" y="4117772"/>
            <a:ext cx="533627" cy="2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latin typeface="+mn-lt"/>
              </a:rPr>
              <a:t>POP</a:t>
            </a:r>
          </a:p>
        </p:txBody>
      </p:sp>
      <p:cxnSp>
        <p:nvCxnSpPr>
          <p:cNvPr id="15" name="Shape 14"/>
          <p:cNvCxnSpPr/>
          <p:nvPr/>
        </p:nvCxnSpPr>
        <p:spPr>
          <a:xfrm flipV="1">
            <a:off x="6347966" y="3651115"/>
            <a:ext cx="365760" cy="914400"/>
          </a:xfrm>
          <a:prstGeom prst="bentConnector2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28553" y="3012304"/>
            <a:ext cx="579862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Wireless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759945" y="3265588"/>
            <a:ext cx="6400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76235" y="2960610"/>
            <a:ext cx="453511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 dirty="0" smtClean="0">
                <a:latin typeface="+mn-lt"/>
              </a:rPr>
              <a:t>Video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4739" y="3099030"/>
            <a:ext cx="295154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FE</a:t>
            </a:r>
          </a:p>
        </p:txBody>
      </p:sp>
      <p:cxnSp>
        <p:nvCxnSpPr>
          <p:cNvPr id="27" name="Elbow Connector 26"/>
          <p:cNvCxnSpPr/>
          <p:nvPr/>
        </p:nvCxnSpPr>
        <p:spPr>
          <a:xfrm flipV="1">
            <a:off x="7751249" y="3729396"/>
            <a:ext cx="548640" cy="144147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7751249" y="3919590"/>
            <a:ext cx="548640" cy="144147"/>
          </a:xfrm>
          <a:prstGeom prst="bentConnector3">
            <a:avLst>
              <a:gd name="adj1" fmla="val 4083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14151" y="3641932"/>
            <a:ext cx="431612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 dirty="0" err="1" smtClean="0">
                <a:latin typeface="+mn-lt"/>
              </a:rPr>
              <a:t>ASMi</a:t>
            </a:r>
            <a:endParaRPr lang="en-US" sz="800" b="1" dirty="0" smtClean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81440" y="3897568"/>
            <a:ext cx="295154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78913" y="3563226"/>
            <a:ext cx="300208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E1</a:t>
            </a:r>
          </a:p>
        </p:txBody>
      </p:sp>
      <p:cxnSp>
        <p:nvCxnSpPr>
          <p:cNvPr id="34" name="Elbow Connector 33"/>
          <p:cNvCxnSpPr/>
          <p:nvPr/>
        </p:nvCxnSpPr>
        <p:spPr>
          <a:xfrm flipV="1">
            <a:off x="6420016" y="3894898"/>
            <a:ext cx="1097280" cy="730347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84254" y="3818044"/>
            <a:ext cx="295154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68944" y="3731398"/>
            <a:ext cx="601447" cy="197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SHDSL.bis</a:t>
            </a:r>
          </a:p>
        </p:txBody>
      </p:sp>
      <p:cxnSp>
        <p:nvCxnSpPr>
          <p:cNvPr id="38" name="Elbow Connector 37"/>
          <p:cNvCxnSpPr/>
          <p:nvPr/>
        </p:nvCxnSpPr>
        <p:spPr>
          <a:xfrm flipV="1">
            <a:off x="7872707" y="4522874"/>
            <a:ext cx="548640" cy="144147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7872707" y="4713068"/>
            <a:ext cx="548640" cy="144147"/>
          </a:xfrm>
          <a:prstGeom prst="bentConnector3">
            <a:avLst>
              <a:gd name="adj1" fmla="val 4083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97370" y="4360708"/>
            <a:ext cx="347379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FXS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69910" y="4825183"/>
            <a:ext cx="389495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V.35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398647" y="4692380"/>
            <a:ext cx="10972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46774" y="4534219"/>
            <a:ext cx="448459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E1/T1</a:t>
            </a:r>
          </a:p>
        </p:txBody>
      </p:sp>
      <p:sp>
        <p:nvSpPr>
          <p:cNvPr id="47" name="Freeform 46"/>
          <p:cNvSpPr/>
          <p:nvPr/>
        </p:nvSpPr>
        <p:spPr>
          <a:xfrm>
            <a:off x="6817128" y="3022673"/>
            <a:ext cx="706120" cy="391087"/>
          </a:xfrm>
          <a:custGeom>
            <a:avLst/>
            <a:gdLst>
              <a:gd name="connsiteX0" fmla="*/ 0 w 411480"/>
              <a:gd name="connsiteY0" fmla="*/ 325120 h 325120"/>
              <a:gd name="connsiteX1" fmla="*/ 264160 w 411480"/>
              <a:gd name="connsiteY1" fmla="*/ 93980 h 325120"/>
              <a:gd name="connsiteX2" fmla="*/ 167640 w 411480"/>
              <a:gd name="connsiteY2" fmla="*/ 220980 h 325120"/>
              <a:gd name="connsiteX3" fmla="*/ 411480 w 411480"/>
              <a:gd name="connsiteY3" fmla="*/ 0 h 3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" h="325120">
                <a:moveTo>
                  <a:pt x="0" y="325120"/>
                </a:moveTo>
                <a:lnTo>
                  <a:pt x="264160" y="93980"/>
                </a:lnTo>
                <a:lnTo>
                  <a:pt x="167640" y="220980"/>
                </a:lnTo>
                <a:lnTo>
                  <a:pt x="411480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Elbow Connector 48"/>
          <p:cNvCxnSpPr/>
          <p:nvPr/>
        </p:nvCxnSpPr>
        <p:spPr>
          <a:xfrm flipV="1">
            <a:off x="7751249" y="5305007"/>
            <a:ext cx="548640" cy="144147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>
            <a:off x="7751249" y="5495201"/>
            <a:ext cx="548640" cy="144147"/>
          </a:xfrm>
          <a:prstGeom prst="bentConnector3">
            <a:avLst>
              <a:gd name="adj1" fmla="val 4083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981440" y="5473179"/>
            <a:ext cx="295154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75425" y="5138837"/>
            <a:ext cx="448459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E1/T1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02346" y="5727439"/>
            <a:ext cx="401288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 dirty="0" smtClean="0">
                <a:latin typeface="+mn-lt"/>
              </a:rPr>
              <a:t>VoIP</a:t>
            </a:r>
          </a:p>
        </p:txBody>
      </p:sp>
      <p:cxnSp>
        <p:nvCxnSpPr>
          <p:cNvPr id="56" name="Elbow Connector 55"/>
          <p:cNvCxnSpPr/>
          <p:nvPr/>
        </p:nvCxnSpPr>
        <p:spPr>
          <a:xfrm>
            <a:off x="6420016" y="4751774"/>
            <a:ext cx="1097280" cy="730347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914160" y="5311013"/>
            <a:ext cx="313686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39183" y="5216726"/>
            <a:ext cx="581548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 dirty="0" err="1" smtClean="0">
                <a:latin typeface="+mn-lt"/>
              </a:rPr>
              <a:t>Optimux</a:t>
            </a:r>
            <a:endParaRPr lang="en-US" sz="800" b="1" dirty="0" smtClean="0">
              <a:latin typeface="+mn-lt"/>
            </a:endParaRPr>
          </a:p>
        </p:txBody>
      </p:sp>
      <p:cxnSp>
        <p:nvCxnSpPr>
          <p:cNvPr id="63" name="Elbow Connector 62"/>
          <p:cNvCxnSpPr/>
          <p:nvPr/>
        </p:nvCxnSpPr>
        <p:spPr>
          <a:xfrm flipV="1">
            <a:off x="7751249" y="6163885"/>
            <a:ext cx="548640" cy="144147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7751249" y="6354079"/>
            <a:ext cx="548640" cy="144147"/>
          </a:xfrm>
          <a:prstGeom prst="bentConnector3">
            <a:avLst>
              <a:gd name="adj1" fmla="val 4083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981440" y="6332057"/>
            <a:ext cx="295154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78913" y="5997715"/>
            <a:ext cx="300208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E1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784790" y="6165887"/>
            <a:ext cx="569754" cy="194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00" dirty="0" smtClean="0">
                <a:latin typeface="+mn-lt"/>
              </a:rPr>
              <a:t>SHDSL.bis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776693" y="6111600"/>
            <a:ext cx="764846" cy="9102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2" name="TextBox 71"/>
          <p:cNvSpPr txBox="1"/>
          <p:nvPr/>
        </p:nvSpPr>
        <p:spPr>
          <a:xfrm>
            <a:off x="5892302" y="6100922"/>
            <a:ext cx="533627" cy="2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latin typeface="+mn-lt"/>
              </a:rPr>
              <a:t>POP</a:t>
            </a:r>
          </a:p>
        </p:txBody>
      </p:sp>
      <p:sp>
        <p:nvSpPr>
          <p:cNvPr id="160" name="Oval 12"/>
          <p:cNvSpPr>
            <a:spLocks noChangeArrowheads="1"/>
          </p:cNvSpPr>
          <p:nvPr/>
        </p:nvSpPr>
        <p:spPr bwMode="auto">
          <a:xfrm>
            <a:off x="5077683" y="6245206"/>
            <a:ext cx="896528" cy="89652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Text Box 80"/>
          <p:cNvSpPr txBox="1">
            <a:spLocks noChangeArrowheads="1"/>
          </p:cNvSpPr>
          <p:nvPr/>
        </p:nvSpPr>
        <p:spPr bwMode="auto">
          <a:xfrm>
            <a:off x="5134092" y="6558718"/>
            <a:ext cx="783709" cy="2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+mn-lt"/>
              </a:rPr>
              <a:t>SDH</a:t>
            </a:r>
            <a:r>
              <a:rPr lang="en-US" sz="1000" b="1" dirty="0" smtClean="0">
                <a:latin typeface="+mn-lt"/>
              </a:rPr>
              <a:t>/</a:t>
            </a:r>
            <a:br>
              <a:rPr lang="en-US" sz="1000" b="1" dirty="0" smtClean="0">
                <a:latin typeface="+mn-lt"/>
              </a:rPr>
            </a:br>
            <a:r>
              <a:rPr lang="en-US" sz="1000" b="1" dirty="0" smtClean="0">
                <a:latin typeface="+mn-lt"/>
              </a:rPr>
              <a:t>SONET</a:t>
            </a:r>
            <a:endParaRPr lang="en-US" sz="1000" b="1" dirty="0">
              <a:latin typeface="+mn-lt"/>
            </a:endParaRPr>
          </a:p>
        </p:txBody>
      </p:sp>
      <p:cxnSp>
        <p:nvCxnSpPr>
          <p:cNvPr id="75" name="Elbow Connector 74"/>
          <p:cNvCxnSpPr/>
          <p:nvPr/>
        </p:nvCxnSpPr>
        <p:spPr>
          <a:xfrm flipV="1">
            <a:off x="7751249" y="6930669"/>
            <a:ext cx="548640" cy="144147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>
            <a:off x="7751249" y="7120863"/>
            <a:ext cx="548640" cy="144147"/>
          </a:xfrm>
          <a:prstGeom prst="bentConnector3">
            <a:avLst>
              <a:gd name="adj1" fmla="val 4083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981440" y="7098841"/>
            <a:ext cx="295154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875425" y="6764499"/>
            <a:ext cx="448459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E1/T1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914160" y="6936675"/>
            <a:ext cx="313686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164043" y="7353678"/>
            <a:ext cx="453511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 dirty="0" smtClean="0">
                <a:latin typeface="+mn-lt"/>
              </a:rPr>
              <a:t>Video</a:t>
            </a:r>
          </a:p>
        </p:txBody>
      </p:sp>
      <p:cxnSp>
        <p:nvCxnSpPr>
          <p:cNvPr id="84" name="Elbow Connector 83"/>
          <p:cNvCxnSpPr/>
          <p:nvPr/>
        </p:nvCxnSpPr>
        <p:spPr>
          <a:xfrm>
            <a:off x="6322226" y="6765834"/>
            <a:ext cx="1188720" cy="326734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flipV="1">
            <a:off x="6322226" y="6317375"/>
            <a:ext cx="1188720" cy="326734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753435" y="4982421"/>
            <a:ext cx="91149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latin typeface="+mn-lt"/>
              </a:rPr>
              <a:t>Central Office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688222" y="6432159"/>
            <a:ext cx="477097" cy="29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00" dirty="0" smtClean="0">
                <a:latin typeface="+mn-lt"/>
              </a:rPr>
              <a:t>STM-1/</a:t>
            </a:r>
          </a:p>
          <a:p>
            <a:pPr algn="ctr">
              <a:lnSpc>
                <a:spcPct val="85000"/>
              </a:lnSpc>
            </a:pPr>
            <a:r>
              <a:rPr lang="en-US" sz="700" dirty="0" smtClean="0">
                <a:latin typeface="+mn-lt"/>
              </a:rPr>
              <a:t>OC-12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73101" y="4508192"/>
            <a:ext cx="347379" cy="194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00" dirty="0" err="1" smtClean="0">
                <a:latin typeface="+mn-lt"/>
              </a:rPr>
              <a:t>GbE</a:t>
            </a:r>
            <a:endParaRPr lang="en-US" sz="700" dirty="0" smtClean="0">
              <a:latin typeface="+mn-lt"/>
            </a:endParaRPr>
          </a:p>
        </p:txBody>
      </p:sp>
      <p:cxnSp>
        <p:nvCxnSpPr>
          <p:cNvPr id="97" name="Elbow Connector 96"/>
          <p:cNvCxnSpPr/>
          <p:nvPr/>
        </p:nvCxnSpPr>
        <p:spPr>
          <a:xfrm flipH="1" flipV="1">
            <a:off x="1884528" y="5899805"/>
            <a:ext cx="822960" cy="144147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flipH="1">
            <a:off x="1884528" y="6089999"/>
            <a:ext cx="822960" cy="144147"/>
          </a:xfrm>
          <a:prstGeom prst="bentConnector3">
            <a:avLst>
              <a:gd name="adj1" fmla="val 4083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flipH="1">
            <a:off x="2009676" y="6075597"/>
            <a:ext cx="295154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FE</a:t>
            </a:r>
          </a:p>
        </p:txBody>
      </p:sp>
      <p:sp>
        <p:nvSpPr>
          <p:cNvPr id="101" name="TextBox 100"/>
          <p:cNvSpPr txBox="1"/>
          <p:nvPr/>
        </p:nvSpPr>
        <p:spPr>
          <a:xfrm flipH="1">
            <a:off x="1933024" y="5741255"/>
            <a:ext cx="448459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E1/T1</a:t>
            </a:r>
          </a:p>
        </p:txBody>
      </p:sp>
      <p:sp>
        <p:nvSpPr>
          <p:cNvPr id="103" name="TextBox 102"/>
          <p:cNvSpPr txBox="1"/>
          <p:nvPr/>
        </p:nvSpPr>
        <p:spPr>
          <a:xfrm flipH="1">
            <a:off x="1623439" y="6322237"/>
            <a:ext cx="401288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 dirty="0" smtClean="0">
                <a:latin typeface="+mn-lt"/>
              </a:rPr>
              <a:t>VoIP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972377" y="5914964"/>
            <a:ext cx="613961" cy="19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SHDSL.bis</a:t>
            </a:r>
          </a:p>
        </p:txBody>
      </p:sp>
      <p:cxnSp>
        <p:nvCxnSpPr>
          <p:cNvPr id="106" name="Elbow Connector 105"/>
          <p:cNvCxnSpPr/>
          <p:nvPr/>
        </p:nvCxnSpPr>
        <p:spPr>
          <a:xfrm flipH="1" flipV="1">
            <a:off x="1868363" y="6788524"/>
            <a:ext cx="822960" cy="144147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/>
          <p:nvPr/>
        </p:nvCxnSpPr>
        <p:spPr>
          <a:xfrm flipH="1">
            <a:off x="1875983" y="6978718"/>
            <a:ext cx="822960" cy="144147"/>
          </a:xfrm>
          <a:prstGeom prst="bentConnector3">
            <a:avLst>
              <a:gd name="adj1" fmla="val 4083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 flipH="1">
            <a:off x="2009676" y="6964316"/>
            <a:ext cx="295154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FE</a:t>
            </a:r>
          </a:p>
        </p:txBody>
      </p:sp>
      <p:sp>
        <p:nvSpPr>
          <p:cNvPr id="112" name="TextBox 111"/>
          <p:cNvSpPr txBox="1"/>
          <p:nvPr/>
        </p:nvSpPr>
        <p:spPr>
          <a:xfrm flipH="1">
            <a:off x="1933024" y="6629974"/>
            <a:ext cx="448459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E1/T1</a:t>
            </a:r>
          </a:p>
        </p:txBody>
      </p:sp>
      <p:cxnSp>
        <p:nvCxnSpPr>
          <p:cNvPr id="114" name="Elbow Connector 113"/>
          <p:cNvCxnSpPr/>
          <p:nvPr/>
        </p:nvCxnSpPr>
        <p:spPr>
          <a:xfrm flipH="1">
            <a:off x="2765483" y="5782161"/>
            <a:ext cx="1371600" cy="1182009"/>
          </a:xfrm>
          <a:prstGeom prst="bentConnector3">
            <a:avLst>
              <a:gd name="adj1" fmla="val 35972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122514" y="6812240"/>
            <a:ext cx="313686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FO</a:t>
            </a:r>
          </a:p>
        </p:txBody>
      </p:sp>
      <p:cxnSp>
        <p:nvCxnSpPr>
          <p:cNvPr id="116" name="Elbow Connector 115"/>
          <p:cNvCxnSpPr/>
          <p:nvPr/>
        </p:nvCxnSpPr>
        <p:spPr>
          <a:xfrm flipH="1">
            <a:off x="2765483" y="5723435"/>
            <a:ext cx="1371600" cy="345954"/>
          </a:xfrm>
          <a:prstGeom prst="bentConnector3">
            <a:avLst>
              <a:gd name="adj1" fmla="val 4263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 flipH="1" flipV="1">
            <a:off x="1812677" y="5128827"/>
            <a:ext cx="822960" cy="144147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flipH="1">
            <a:off x="1820297" y="5319021"/>
            <a:ext cx="822960" cy="144147"/>
          </a:xfrm>
          <a:prstGeom prst="bentConnector3">
            <a:avLst>
              <a:gd name="adj1" fmla="val 4083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 flipH="1">
            <a:off x="1983564" y="4974281"/>
            <a:ext cx="347379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FXS</a:t>
            </a:r>
          </a:p>
        </p:txBody>
      </p:sp>
      <p:sp>
        <p:nvSpPr>
          <p:cNvPr id="151" name="TextBox 150"/>
          <p:cNvSpPr txBox="1"/>
          <p:nvPr/>
        </p:nvSpPr>
        <p:spPr>
          <a:xfrm flipH="1">
            <a:off x="1965033" y="5438756"/>
            <a:ext cx="384441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X.21</a:t>
            </a:r>
          </a:p>
        </p:txBody>
      </p:sp>
      <p:sp>
        <p:nvSpPr>
          <p:cNvPr id="119" name="TextBox 118"/>
          <p:cNvSpPr txBox="1"/>
          <p:nvPr/>
        </p:nvSpPr>
        <p:spPr>
          <a:xfrm flipH="1">
            <a:off x="1675956" y="4680558"/>
            <a:ext cx="500682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 dirty="0" smtClean="0">
                <a:latin typeface="+mn-lt"/>
              </a:rPr>
              <a:t>SCADA</a:t>
            </a:r>
          </a:p>
        </p:txBody>
      </p:sp>
      <p:sp>
        <p:nvSpPr>
          <p:cNvPr id="120" name="TextBox 119"/>
          <p:cNvSpPr txBox="1"/>
          <p:nvPr/>
        </p:nvSpPr>
        <p:spPr>
          <a:xfrm flipH="1">
            <a:off x="1986386" y="4545390"/>
            <a:ext cx="497314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RS-232</a:t>
            </a:r>
          </a:p>
        </p:txBody>
      </p:sp>
      <p:cxnSp>
        <p:nvCxnSpPr>
          <p:cNvPr id="121" name="Elbow Connector 120"/>
          <p:cNvCxnSpPr/>
          <p:nvPr/>
        </p:nvCxnSpPr>
        <p:spPr>
          <a:xfrm flipH="1" flipV="1">
            <a:off x="2014442" y="4108032"/>
            <a:ext cx="384393" cy="182880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flipH="1">
            <a:off x="2014442" y="4397455"/>
            <a:ext cx="384393" cy="182880"/>
          </a:xfrm>
          <a:prstGeom prst="bentConnector3">
            <a:avLst>
              <a:gd name="adj1" fmla="val 395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flipH="1">
            <a:off x="2007149" y="3942530"/>
            <a:ext cx="413081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E&amp;M</a:t>
            </a:r>
          </a:p>
        </p:txBody>
      </p:sp>
      <p:sp>
        <p:nvSpPr>
          <p:cNvPr id="124" name="TextBox 123"/>
          <p:cNvSpPr txBox="1"/>
          <p:nvPr/>
        </p:nvSpPr>
        <p:spPr>
          <a:xfrm flipH="1">
            <a:off x="1740815" y="3823742"/>
            <a:ext cx="370964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 dirty="0" smtClean="0">
                <a:latin typeface="+mn-lt"/>
              </a:rPr>
              <a:t>TAC</a:t>
            </a:r>
          </a:p>
        </p:txBody>
      </p:sp>
      <p:sp>
        <p:nvSpPr>
          <p:cNvPr id="125" name="TextBox 124"/>
          <p:cNvSpPr txBox="1"/>
          <p:nvPr/>
        </p:nvSpPr>
        <p:spPr>
          <a:xfrm flipH="1">
            <a:off x="1218365" y="4042621"/>
            <a:ext cx="598394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 dirty="0" smtClean="0">
                <a:latin typeface="+mn-lt"/>
              </a:rPr>
              <a:t>Ticketing</a:t>
            </a:r>
          </a:p>
        </p:txBody>
      </p:sp>
      <p:cxnSp>
        <p:nvCxnSpPr>
          <p:cNvPr id="126" name="Straight Connector 125"/>
          <p:cNvCxnSpPr/>
          <p:nvPr/>
        </p:nvCxnSpPr>
        <p:spPr>
          <a:xfrm>
            <a:off x="1622987" y="4343405"/>
            <a:ext cx="778796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 flipH="1">
            <a:off x="1945314" y="4185433"/>
            <a:ext cx="365910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ETH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515004" y="3610634"/>
            <a:ext cx="1335453" cy="2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 dirty="0" smtClean="0">
                <a:latin typeface="+mn-lt"/>
              </a:rPr>
              <a:t>Remote Sites</a:t>
            </a:r>
          </a:p>
        </p:txBody>
      </p:sp>
      <p:cxnSp>
        <p:nvCxnSpPr>
          <p:cNvPr id="135" name="Elbow Connector 134"/>
          <p:cNvCxnSpPr/>
          <p:nvPr/>
        </p:nvCxnSpPr>
        <p:spPr>
          <a:xfrm flipH="1" flipV="1">
            <a:off x="2765483" y="5312348"/>
            <a:ext cx="1371600" cy="345954"/>
          </a:xfrm>
          <a:prstGeom prst="bentConnector3">
            <a:avLst>
              <a:gd name="adj1" fmla="val 42083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H="1" flipV="1">
            <a:off x="2884480" y="4348614"/>
            <a:ext cx="1280160" cy="1252728"/>
          </a:xfrm>
          <a:prstGeom prst="bentConnector3">
            <a:avLst>
              <a:gd name="adj1" fmla="val 4013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3055128" y="5149604"/>
            <a:ext cx="448459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E1/T1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055128" y="4185871"/>
            <a:ext cx="448459" cy="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dirty="0" smtClean="0">
                <a:latin typeface="+mn-lt"/>
              </a:rPr>
              <a:t>E1/T1</a:t>
            </a:r>
          </a:p>
        </p:txBody>
      </p:sp>
      <p:pic>
        <p:nvPicPr>
          <p:cNvPr id="176" name="Picture 175" descr="RAD Smil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716" y="3786948"/>
            <a:ext cx="400482" cy="173181"/>
          </a:xfrm>
          <a:prstGeom prst="rect">
            <a:avLst/>
          </a:prstGeom>
        </p:spPr>
      </p:pic>
      <p:grpSp>
        <p:nvGrpSpPr>
          <p:cNvPr id="217" name="Group 216"/>
          <p:cNvGrpSpPr/>
          <p:nvPr/>
        </p:nvGrpSpPr>
        <p:grpSpPr>
          <a:xfrm>
            <a:off x="2491914" y="5055050"/>
            <a:ext cx="385327" cy="321553"/>
            <a:chOff x="2645841" y="5100770"/>
            <a:chExt cx="385327" cy="321553"/>
          </a:xfrm>
        </p:grpSpPr>
        <p:sp>
          <p:nvSpPr>
            <p:cNvPr id="146" name="TextBox 145"/>
            <p:cNvSpPr txBox="1"/>
            <p:nvPr/>
          </p:nvSpPr>
          <p:spPr>
            <a:xfrm flipH="1">
              <a:off x="2654707" y="5100770"/>
              <a:ext cx="367594" cy="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>
                  <a:latin typeface="+mn-lt"/>
                </a:rPr>
                <a:t>FCD</a:t>
              </a:r>
            </a:p>
          </p:txBody>
        </p:sp>
        <p:pic>
          <p:nvPicPr>
            <p:cNvPr id="177" name="Picture 176" descr="RAD 1U_N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5841" y="5244812"/>
              <a:ext cx="385327" cy="177511"/>
            </a:xfrm>
            <a:prstGeom prst="rect">
              <a:avLst/>
            </a:prstGeom>
          </p:spPr>
        </p:pic>
      </p:grpSp>
      <p:grpSp>
        <p:nvGrpSpPr>
          <p:cNvPr id="201" name="Group 200"/>
          <p:cNvGrpSpPr/>
          <p:nvPr/>
        </p:nvGrpSpPr>
        <p:grpSpPr>
          <a:xfrm>
            <a:off x="5738969" y="4256479"/>
            <a:ext cx="840295" cy="605081"/>
            <a:chOff x="5876361" y="4286959"/>
            <a:chExt cx="840295" cy="605081"/>
          </a:xfrm>
        </p:grpSpPr>
        <p:sp>
          <p:nvSpPr>
            <p:cNvPr id="163" name="TextBox 162"/>
            <p:cNvSpPr txBox="1"/>
            <p:nvPr/>
          </p:nvSpPr>
          <p:spPr>
            <a:xfrm>
              <a:off x="5876361" y="4286959"/>
              <a:ext cx="840295" cy="196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>
                  <a:latin typeface="+mn-lt"/>
                </a:rPr>
                <a:t>Megaplex-4100</a:t>
              </a:r>
            </a:p>
          </p:txBody>
        </p:sp>
        <p:pic>
          <p:nvPicPr>
            <p:cNvPr id="178" name="Picture 177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0194" y="4446099"/>
              <a:ext cx="612628" cy="445941"/>
            </a:xfrm>
            <a:prstGeom prst="rect">
              <a:avLst/>
            </a:prstGeom>
          </p:spPr>
        </p:pic>
      </p:grpSp>
      <p:grpSp>
        <p:nvGrpSpPr>
          <p:cNvPr id="183" name="Group 182"/>
          <p:cNvGrpSpPr/>
          <p:nvPr/>
        </p:nvGrpSpPr>
        <p:grpSpPr>
          <a:xfrm>
            <a:off x="7370350" y="2776846"/>
            <a:ext cx="519214" cy="565138"/>
            <a:chOff x="6798604" y="3208646"/>
            <a:chExt cx="519214" cy="565138"/>
          </a:xfrm>
        </p:grpSpPr>
        <p:sp>
          <p:nvSpPr>
            <p:cNvPr id="17" name="TextBox 16"/>
            <p:cNvSpPr txBox="1"/>
            <p:nvPr/>
          </p:nvSpPr>
          <p:spPr>
            <a:xfrm>
              <a:off x="6798604" y="3208646"/>
              <a:ext cx="519214" cy="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err="1" smtClean="0">
                  <a:latin typeface="+mn-lt"/>
                </a:rPr>
                <a:t>Airmux</a:t>
              </a:r>
              <a:endParaRPr lang="en-US" sz="800" b="1" dirty="0" smtClean="0">
                <a:latin typeface="+mn-lt"/>
              </a:endParaRPr>
            </a:p>
          </p:txBody>
        </p:sp>
        <p:pic>
          <p:nvPicPr>
            <p:cNvPr id="179" name="Picture 178" descr="RAD Airmux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7971" y="3364644"/>
              <a:ext cx="400481" cy="409140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7265690" y="4359809"/>
            <a:ext cx="840295" cy="465760"/>
            <a:chOff x="7342122" y="4436009"/>
            <a:chExt cx="840295" cy="465760"/>
          </a:xfrm>
        </p:grpSpPr>
        <p:sp>
          <p:nvSpPr>
            <p:cNvPr id="164" name="TextBox 54"/>
            <p:cNvSpPr txBox="1"/>
            <p:nvPr/>
          </p:nvSpPr>
          <p:spPr>
            <a:xfrm>
              <a:off x="7342122" y="4436009"/>
              <a:ext cx="840295" cy="196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>
                  <a:latin typeface="+mn-lt"/>
                </a:rPr>
                <a:t>Megaplex-2100</a:t>
              </a:r>
            </a:p>
          </p:txBody>
        </p:sp>
        <p:pic>
          <p:nvPicPr>
            <p:cNvPr id="180" name="Picture 179" descr="RAD 2U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5956" y="4592208"/>
              <a:ext cx="612627" cy="309561"/>
            </a:xfrm>
            <a:prstGeom prst="rect">
              <a:avLst/>
            </a:prstGeom>
          </p:spPr>
        </p:pic>
      </p:grpSp>
      <p:sp>
        <p:nvSpPr>
          <p:cNvPr id="181" name="TextBox 180"/>
          <p:cNvSpPr txBox="1"/>
          <p:nvPr/>
        </p:nvSpPr>
        <p:spPr>
          <a:xfrm>
            <a:off x="5738969" y="6283399"/>
            <a:ext cx="840295" cy="19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 dirty="0" smtClean="0">
                <a:latin typeface="+mn-lt"/>
              </a:rPr>
              <a:t>Megaplex-4100</a:t>
            </a:r>
          </a:p>
        </p:txBody>
      </p:sp>
      <p:pic>
        <p:nvPicPr>
          <p:cNvPr id="182" name="Picture 181" descr="RAD 3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2802" y="6442539"/>
            <a:ext cx="612628" cy="445941"/>
          </a:xfrm>
          <a:prstGeom prst="rect">
            <a:avLst/>
          </a:prstGeom>
        </p:spPr>
      </p:pic>
      <p:pic>
        <p:nvPicPr>
          <p:cNvPr id="185" name="Picture 184" descr="RAD Smil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716" y="5361748"/>
            <a:ext cx="400482" cy="173181"/>
          </a:xfrm>
          <a:prstGeom prst="rect">
            <a:avLst/>
          </a:prstGeom>
        </p:spPr>
      </p:pic>
      <p:grpSp>
        <p:nvGrpSpPr>
          <p:cNvPr id="210" name="Group 209"/>
          <p:cNvGrpSpPr/>
          <p:nvPr/>
        </p:nvGrpSpPr>
        <p:grpSpPr>
          <a:xfrm>
            <a:off x="7414151" y="6075252"/>
            <a:ext cx="431612" cy="318197"/>
            <a:chOff x="7551543" y="6105732"/>
            <a:chExt cx="431612" cy="318197"/>
          </a:xfrm>
        </p:grpSpPr>
        <p:sp>
          <p:nvSpPr>
            <p:cNvPr id="186" name="TextBox 185"/>
            <p:cNvSpPr txBox="1"/>
            <p:nvPr/>
          </p:nvSpPr>
          <p:spPr>
            <a:xfrm>
              <a:off x="7551543" y="6105732"/>
              <a:ext cx="431612" cy="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err="1" smtClean="0">
                  <a:latin typeface="+mn-lt"/>
                </a:rPr>
                <a:t>ASMi</a:t>
              </a:r>
              <a:endParaRPr lang="en-US" sz="800" b="1" dirty="0" smtClean="0">
                <a:latin typeface="+mn-lt"/>
              </a:endParaRPr>
            </a:p>
          </p:txBody>
        </p:sp>
        <p:pic>
          <p:nvPicPr>
            <p:cNvPr id="187" name="Picture 186" descr="RAD Smile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7108" y="6250748"/>
              <a:ext cx="400482" cy="173181"/>
            </a:xfrm>
            <a:prstGeom prst="rect">
              <a:avLst/>
            </a:prstGeom>
          </p:spPr>
        </p:pic>
      </p:grpSp>
      <p:grpSp>
        <p:nvGrpSpPr>
          <p:cNvPr id="209" name="Group 208"/>
          <p:cNvGrpSpPr/>
          <p:nvPr/>
        </p:nvGrpSpPr>
        <p:grpSpPr>
          <a:xfrm>
            <a:off x="7339183" y="6857566"/>
            <a:ext cx="581548" cy="318203"/>
            <a:chOff x="7476575" y="6888046"/>
            <a:chExt cx="581548" cy="318203"/>
          </a:xfrm>
        </p:grpSpPr>
        <p:sp>
          <p:nvSpPr>
            <p:cNvPr id="188" name="TextBox 187"/>
            <p:cNvSpPr txBox="1"/>
            <p:nvPr/>
          </p:nvSpPr>
          <p:spPr>
            <a:xfrm>
              <a:off x="7476575" y="6888046"/>
              <a:ext cx="581548" cy="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err="1" smtClean="0">
                  <a:latin typeface="+mn-lt"/>
                </a:rPr>
                <a:t>Optimux</a:t>
              </a:r>
              <a:endParaRPr lang="en-US" sz="800" b="1" dirty="0" smtClean="0">
                <a:latin typeface="+mn-lt"/>
              </a:endParaRPr>
            </a:p>
          </p:txBody>
        </p:sp>
        <p:pic>
          <p:nvPicPr>
            <p:cNvPr id="189" name="Picture 188" descr="RAD Smile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7108" y="7033068"/>
              <a:ext cx="400482" cy="173181"/>
            </a:xfrm>
            <a:prstGeom prst="rect">
              <a:avLst/>
            </a:prstGeom>
          </p:spPr>
        </p:pic>
      </p:grpSp>
      <p:grpSp>
        <p:nvGrpSpPr>
          <p:cNvPr id="190" name="Group 189"/>
          <p:cNvGrpSpPr/>
          <p:nvPr/>
        </p:nvGrpSpPr>
        <p:grpSpPr>
          <a:xfrm>
            <a:off x="6455950" y="3140574"/>
            <a:ext cx="519214" cy="565138"/>
            <a:chOff x="6798604" y="3208646"/>
            <a:chExt cx="519214" cy="565138"/>
          </a:xfrm>
        </p:grpSpPr>
        <p:sp>
          <p:nvSpPr>
            <p:cNvPr id="191" name="TextBox 190"/>
            <p:cNvSpPr txBox="1"/>
            <p:nvPr/>
          </p:nvSpPr>
          <p:spPr>
            <a:xfrm>
              <a:off x="6798604" y="3208646"/>
              <a:ext cx="519214" cy="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err="1" smtClean="0">
                  <a:latin typeface="+mn-lt"/>
                </a:rPr>
                <a:t>Airmux</a:t>
              </a:r>
              <a:endParaRPr lang="en-US" sz="800" b="1" dirty="0" smtClean="0">
                <a:latin typeface="+mn-lt"/>
              </a:endParaRPr>
            </a:p>
          </p:txBody>
        </p:sp>
        <p:pic>
          <p:nvPicPr>
            <p:cNvPr id="192" name="Picture 191" descr="RAD Airmux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7971" y="3364644"/>
              <a:ext cx="400481" cy="409140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2253254" y="4018179"/>
            <a:ext cx="840295" cy="465760"/>
            <a:chOff x="7342122" y="4436009"/>
            <a:chExt cx="840295" cy="465760"/>
          </a:xfrm>
        </p:grpSpPr>
        <p:sp>
          <p:nvSpPr>
            <p:cNvPr id="194" name="TextBox 54"/>
            <p:cNvSpPr txBox="1"/>
            <p:nvPr/>
          </p:nvSpPr>
          <p:spPr>
            <a:xfrm>
              <a:off x="7342122" y="4436009"/>
              <a:ext cx="840295" cy="196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>
                  <a:latin typeface="+mn-lt"/>
                </a:rPr>
                <a:t>Megaplex-2100</a:t>
              </a:r>
            </a:p>
          </p:txBody>
        </p:sp>
        <p:pic>
          <p:nvPicPr>
            <p:cNvPr id="195" name="Picture 194" descr="RAD 2U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5956" y="4592208"/>
              <a:ext cx="612627" cy="309561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3789033" y="5269939"/>
            <a:ext cx="840295" cy="605081"/>
            <a:chOff x="5876361" y="4286959"/>
            <a:chExt cx="840295" cy="605081"/>
          </a:xfrm>
        </p:grpSpPr>
        <p:sp>
          <p:nvSpPr>
            <p:cNvPr id="203" name="TextBox 202"/>
            <p:cNvSpPr txBox="1"/>
            <p:nvPr/>
          </p:nvSpPr>
          <p:spPr>
            <a:xfrm>
              <a:off x="5876361" y="4286959"/>
              <a:ext cx="840295" cy="196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>
                  <a:latin typeface="+mn-lt"/>
                </a:rPr>
                <a:t>Megaplex-4100</a:t>
              </a:r>
            </a:p>
          </p:txBody>
        </p:sp>
        <p:pic>
          <p:nvPicPr>
            <p:cNvPr id="204" name="Picture 203" descr="RAD 3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0194" y="4446099"/>
              <a:ext cx="612628" cy="445941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2468771" y="5812362"/>
            <a:ext cx="431612" cy="318197"/>
            <a:chOff x="7551543" y="6105732"/>
            <a:chExt cx="431612" cy="318197"/>
          </a:xfrm>
        </p:grpSpPr>
        <p:sp>
          <p:nvSpPr>
            <p:cNvPr id="212" name="TextBox 211"/>
            <p:cNvSpPr txBox="1"/>
            <p:nvPr/>
          </p:nvSpPr>
          <p:spPr>
            <a:xfrm>
              <a:off x="7551543" y="6105732"/>
              <a:ext cx="431612" cy="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err="1" smtClean="0">
                  <a:latin typeface="+mn-lt"/>
                </a:rPr>
                <a:t>ASMi</a:t>
              </a:r>
              <a:endParaRPr lang="en-US" sz="800" b="1" dirty="0" smtClean="0">
                <a:latin typeface="+mn-lt"/>
              </a:endParaRPr>
            </a:p>
          </p:txBody>
        </p:sp>
        <p:pic>
          <p:nvPicPr>
            <p:cNvPr id="213" name="Picture 212" descr="RAD Smile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7108" y="6250748"/>
              <a:ext cx="400482" cy="173181"/>
            </a:xfrm>
            <a:prstGeom prst="rect">
              <a:avLst/>
            </a:prstGeom>
          </p:spPr>
        </p:pic>
      </p:grpSp>
      <p:grpSp>
        <p:nvGrpSpPr>
          <p:cNvPr id="214" name="Group 213"/>
          <p:cNvGrpSpPr/>
          <p:nvPr/>
        </p:nvGrpSpPr>
        <p:grpSpPr>
          <a:xfrm>
            <a:off x="2393803" y="6708976"/>
            <a:ext cx="581548" cy="318203"/>
            <a:chOff x="7476575" y="6888046"/>
            <a:chExt cx="581548" cy="318203"/>
          </a:xfrm>
        </p:grpSpPr>
        <p:sp>
          <p:nvSpPr>
            <p:cNvPr id="215" name="TextBox 214"/>
            <p:cNvSpPr txBox="1"/>
            <p:nvPr/>
          </p:nvSpPr>
          <p:spPr>
            <a:xfrm>
              <a:off x="7476575" y="6888046"/>
              <a:ext cx="581548" cy="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err="1" smtClean="0">
                  <a:latin typeface="+mn-lt"/>
                </a:rPr>
                <a:t>Optimux</a:t>
              </a:r>
              <a:endParaRPr lang="en-US" sz="800" b="1" dirty="0" smtClean="0">
                <a:latin typeface="+mn-lt"/>
              </a:endParaRPr>
            </a:p>
          </p:txBody>
        </p:sp>
        <p:pic>
          <p:nvPicPr>
            <p:cNvPr id="216" name="Picture 215" descr="RAD Smile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7108" y="7033068"/>
              <a:ext cx="400482" cy="173181"/>
            </a:xfrm>
            <a:prstGeom prst="rect">
              <a:avLst/>
            </a:prstGeom>
          </p:spPr>
        </p:pic>
      </p:grpSp>
      <p:pic>
        <p:nvPicPr>
          <p:cNvPr id="218" name="Picture 217" descr="Generic Un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5421" y="3958968"/>
            <a:ext cx="301752" cy="301752"/>
          </a:xfrm>
          <a:prstGeom prst="rect">
            <a:avLst/>
          </a:prstGeom>
        </p:spPr>
      </p:pic>
      <p:pic>
        <p:nvPicPr>
          <p:cNvPr id="219" name="Picture 218" descr="LA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2114" y="3905445"/>
            <a:ext cx="301752" cy="301752"/>
          </a:xfrm>
          <a:prstGeom prst="rect">
            <a:avLst/>
          </a:prstGeom>
        </p:spPr>
      </p:pic>
      <p:pic>
        <p:nvPicPr>
          <p:cNvPr id="220" name="Picture 219" descr="PB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2114" y="5150239"/>
            <a:ext cx="301752" cy="301752"/>
          </a:xfrm>
          <a:prstGeom prst="rect">
            <a:avLst/>
          </a:prstGeom>
        </p:spPr>
      </p:pic>
      <p:pic>
        <p:nvPicPr>
          <p:cNvPr id="221" name="Picture 220" descr="Mobile phon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52114" y="5467933"/>
            <a:ext cx="301752" cy="301752"/>
          </a:xfrm>
          <a:prstGeom prst="rect">
            <a:avLst/>
          </a:prstGeom>
        </p:spPr>
      </p:pic>
      <p:pic>
        <p:nvPicPr>
          <p:cNvPr id="222" name="Picture 221" descr="PC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52114" y="4700949"/>
            <a:ext cx="301752" cy="301752"/>
          </a:xfrm>
          <a:prstGeom prst="rect">
            <a:avLst/>
          </a:prstGeom>
        </p:spPr>
      </p:pic>
      <p:pic>
        <p:nvPicPr>
          <p:cNvPr id="223" name="Picture 222" descr="Telephon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52114" y="4377584"/>
            <a:ext cx="301752" cy="301752"/>
          </a:xfrm>
          <a:prstGeom prst="rect">
            <a:avLst/>
          </a:prstGeom>
        </p:spPr>
      </p:pic>
      <p:pic>
        <p:nvPicPr>
          <p:cNvPr id="224" name="Picture 223" descr="PO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66686" y="4193945"/>
            <a:ext cx="301752" cy="301752"/>
          </a:xfrm>
          <a:prstGeom prst="rect">
            <a:avLst/>
          </a:prstGeom>
        </p:spPr>
      </p:pic>
      <p:pic>
        <p:nvPicPr>
          <p:cNvPr id="225" name="Picture 224" descr="Video Camer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52114" y="3107681"/>
            <a:ext cx="301752" cy="301752"/>
          </a:xfrm>
          <a:prstGeom prst="rect">
            <a:avLst/>
          </a:prstGeom>
        </p:spPr>
      </p:pic>
      <p:grpSp>
        <p:nvGrpSpPr>
          <p:cNvPr id="231" name="Group 230"/>
          <p:cNvGrpSpPr/>
          <p:nvPr/>
        </p:nvGrpSpPr>
        <p:grpSpPr>
          <a:xfrm>
            <a:off x="4004325" y="5945866"/>
            <a:ext cx="409710" cy="498230"/>
            <a:chOff x="4141717" y="5957296"/>
            <a:chExt cx="409710" cy="498230"/>
          </a:xfrm>
        </p:grpSpPr>
        <p:sp>
          <p:nvSpPr>
            <p:cNvPr id="155" name="TextBox 154"/>
            <p:cNvSpPr txBox="1"/>
            <p:nvPr/>
          </p:nvSpPr>
          <p:spPr>
            <a:xfrm>
              <a:off x="4141717" y="6247503"/>
              <a:ext cx="409710" cy="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>
                  <a:latin typeface="+mn-lt"/>
                </a:rPr>
                <a:t>NMS</a:t>
              </a:r>
            </a:p>
          </p:txBody>
        </p:sp>
        <p:pic>
          <p:nvPicPr>
            <p:cNvPr id="228" name="Picture 227" descr="NMS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86552" y="5957296"/>
              <a:ext cx="320040" cy="320040"/>
            </a:xfrm>
            <a:prstGeom prst="rect">
              <a:avLst/>
            </a:prstGeom>
          </p:spPr>
        </p:pic>
      </p:grpSp>
      <p:grpSp>
        <p:nvGrpSpPr>
          <p:cNvPr id="230" name="Group 229"/>
          <p:cNvGrpSpPr/>
          <p:nvPr/>
        </p:nvGrpSpPr>
        <p:grpSpPr>
          <a:xfrm>
            <a:off x="3860565" y="6411353"/>
            <a:ext cx="697230" cy="514164"/>
            <a:chOff x="4063689" y="6430403"/>
            <a:chExt cx="697230" cy="514164"/>
          </a:xfrm>
        </p:grpSpPr>
        <p:sp>
          <p:nvSpPr>
            <p:cNvPr id="94" name="TextBox 93"/>
            <p:cNvSpPr txBox="1"/>
            <p:nvPr/>
          </p:nvSpPr>
          <p:spPr>
            <a:xfrm>
              <a:off x="4155865" y="6736544"/>
              <a:ext cx="524268" cy="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800" b="1" dirty="0" smtClean="0">
                  <a:latin typeface="+mn-lt"/>
                </a:rPr>
                <a:t>Servers</a:t>
              </a:r>
            </a:p>
          </p:txBody>
        </p:sp>
        <p:pic>
          <p:nvPicPr>
            <p:cNvPr id="227" name="Picture 226" descr="Server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63689" y="6430403"/>
              <a:ext cx="320040" cy="320040"/>
            </a:xfrm>
            <a:prstGeom prst="rect">
              <a:avLst/>
            </a:prstGeom>
          </p:spPr>
        </p:pic>
        <p:pic>
          <p:nvPicPr>
            <p:cNvPr id="229" name="Picture 228" descr="Server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40879" y="6430403"/>
              <a:ext cx="320040" cy="320040"/>
            </a:xfrm>
            <a:prstGeom prst="rect">
              <a:avLst/>
            </a:prstGeom>
          </p:spPr>
        </p:pic>
      </p:grpSp>
      <p:pic>
        <p:nvPicPr>
          <p:cNvPr id="232" name="Picture 231" descr="PB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2114" y="3580519"/>
            <a:ext cx="301752" cy="301752"/>
          </a:xfrm>
          <a:prstGeom prst="rect">
            <a:avLst/>
          </a:prstGeom>
        </p:spPr>
      </p:pic>
      <p:pic>
        <p:nvPicPr>
          <p:cNvPr id="233" name="Picture 232" descr="Telephon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73207" y="4977024"/>
            <a:ext cx="301752" cy="301752"/>
          </a:xfrm>
          <a:prstGeom prst="rect">
            <a:avLst/>
          </a:prstGeom>
        </p:spPr>
      </p:pic>
      <p:pic>
        <p:nvPicPr>
          <p:cNvPr id="234" name="Picture 233" descr="PC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73207" y="5310549"/>
            <a:ext cx="301752" cy="301752"/>
          </a:xfrm>
          <a:prstGeom prst="rect">
            <a:avLst/>
          </a:prstGeom>
        </p:spPr>
      </p:pic>
      <p:pic>
        <p:nvPicPr>
          <p:cNvPr id="235" name="Picture 234" descr="Generic Uni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5421" y="4415533"/>
            <a:ext cx="301752" cy="301752"/>
          </a:xfrm>
          <a:prstGeom prst="rect">
            <a:avLst/>
          </a:prstGeom>
        </p:spPr>
      </p:pic>
      <p:pic>
        <p:nvPicPr>
          <p:cNvPr id="236" name="Picture 235" descr="Mobile phon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3207" y="6077533"/>
            <a:ext cx="301752" cy="301752"/>
          </a:xfrm>
          <a:prstGeom prst="rect">
            <a:avLst/>
          </a:prstGeom>
        </p:spPr>
      </p:pic>
      <p:pic>
        <p:nvPicPr>
          <p:cNvPr id="237" name="Picture 236" descr="PB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3207" y="5754759"/>
            <a:ext cx="301752" cy="301752"/>
          </a:xfrm>
          <a:prstGeom prst="rect">
            <a:avLst/>
          </a:prstGeom>
        </p:spPr>
      </p:pic>
      <p:pic>
        <p:nvPicPr>
          <p:cNvPr id="238" name="Picture 237" descr="LA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2114" y="6333685"/>
            <a:ext cx="301752" cy="301752"/>
          </a:xfrm>
          <a:prstGeom prst="rect">
            <a:avLst/>
          </a:prstGeom>
        </p:spPr>
      </p:pic>
      <p:pic>
        <p:nvPicPr>
          <p:cNvPr id="239" name="Picture 238" descr="PB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2114" y="6008759"/>
            <a:ext cx="301752" cy="301752"/>
          </a:xfrm>
          <a:prstGeom prst="rect">
            <a:avLst/>
          </a:prstGeom>
        </p:spPr>
      </p:pic>
      <p:pic>
        <p:nvPicPr>
          <p:cNvPr id="240" name="Picture 239" descr="PB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2114" y="6785999"/>
            <a:ext cx="301752" cy="301752"/>
          </a:xfrm>
          <a:prstGeom prst="rect">
            <a:avLst/>
          </a:prstGeom>
        </p:spPr>
      </p:pic>
      <p:pic>
        <p:nvPicPr>
          <p:cNvPr id="241" name="Picture 240" descr="Video Camer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52114" y="7106657"/>
            <a:ext cx="301752" cy="301752"/>
          </a:xfrm>
          <a:prstGeom prst="rect">
            <a:avLst/>
          </a:prstGeom>
        </p:spPr>
      </p:pic>
      <p:pic>
        <p:nvPicPr>
          <p:cNvPr id="242" name="Picture 241" descr="LA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673207" y="6955477"/>
            <a:ext cx="301752" cy="301752"/>
          </a:xfrm>
          <a:prstGeom prst="rect">
            <a:avLst/>
          </a:prstGeom>
        </p:spPr>
      </p:pic>
      <p:pic>
        <p:nvPicPr>
          <p:cNvPr id="243" name="Picture 242" descr="PB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3207" y="6630551"/>
            <a:ext cx="301752" cy="301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615113"/>
            <a:ext cx="8893175" cy="6604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Broad Perspective. Direct Control.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 descr="D:\Ben-k-data\My Documents\My Pictures\RADview\Broshure\Woman_blue (Large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879065"/>
            <a:ext cx="10058400" cy="2478644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4350" y="1989879"/>
            <a:ext cx="8893651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492" tIns="50246" rIns="100492" bIns="50246" numCol="1" anchor="t" anchorCtr="0" compatLnSpc="1">
            <a:prstTxWarp prst="textNoShape">
              <a:avLst/>
            </a:prstTxWarp>
          </a:bodyPr>
          <a:lstStyle/>
          <a:p>
            <a:pPr marL="321052" indent="-321052">
              <a:lnSpc>
                <a:spcPct val="12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en-US" sz="2000" kern="0" dirty="0" smtClean="0">
                <a:latin typeface="+mn-lt"/>
                <a:cs typeface="+mn-cs"/>
              </a:rPr>
              <a:t>	</a:t>
            </a:r>
            <a:r>
              <a:rPr lang="en-US" sz="2000" kern="0" dirty="0" err="1" smtClean="0">
                <a:latin typeface="+mn-lt"/>
                <a:cs typeface="+mn-cs"/>
              </a:rPr>
              <a:t>RADview</a:t>
            </a:r>
            <a:r>
              <a:rPr lang="en-US" sz="2000" kern="0" dirty="0" smtClean="0">
                <a:latin typeface="+mn-lt"/>
                <a:cs typeface="+mn-cs"/>
              </a:rPr>
              <a:t>-EMS is a unified carrier-class management platform for RAD devices using a variety of access channels, such as SNMPv1/3, HTTP/S, TFTP and Telnet/SSH. In addition, it features third-party device monitoring capabilities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89093" y="1375238"/>
            <a:ext cx="1532245" cy="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Benefits &amp; Features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17143" y="1722239"/>
            <a:ext cx="6384807" cy="2646644"/>
          </a:xfrm>
          <a:prstGeom prst="roundRect">
            <a:avLst>
              <a:gd name="adj" fmla="val 1875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251826" rIns="91378" bIns="45688" numCol="1" rtlCol="0" anchor="t" anchorCtr="0" compatLnSpc="1">
            <a:prstTxWarp prst="textNoShape">
              <a:avLst/>
            </a:prstTxWarp>
          </a:bodyPr>
          <a:lstStyle/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Turnkey system including hardware and software!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Fully compliant with TMN standards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Client/server architecture with multi-user support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Interoperable with third-party NMS and leading OSS systems 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IBM Tivoli’s 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  <a:cs typeface="Vrinda" pitchFamily="2" charset="0"/>
              </a:rPr>
              <a:t>Netcool</a:t>
            </a: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®/</a:t>
            </a:r>
            <a:r>
              <a:rPr lang="en-US" sz="1400" dirty="0" err="1" smtClean="0">
                <a:solidFill>
                  <a:srgbClr val="C00000"/>
                </a:solidFill>
                <a:latin typeface="+mn-lt"/>
                <a:cs typeface="Vrinda" pitchFamily="2" charset="0"/>
              </a:rPr>
              <a:t>OMNIbus</a:t>
            </a: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™ plug-in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Minimize integration cost of adding network elements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8846" y="1512456"/>
            <a:ext cx="2383398" cy="414598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294" tIns="0" rIns="177294" bIns="0" numCol="1" spcCol="1270" anchor="ctr" anchorCtr="0">
            <a:noAutofit/>
          </a:bodyPr>
          <a:lstStyle/>
          <a:p>
            <a:r>
              <a:rPr lang="en-US" sz="1700" dirty="0" smtClean="0">
                <a:solidFill>
                  <a:srgbClr val="FFFFFF"/>
                </a:solidFill>
              </a:rPr>
              <a:t>Benefits </a:t>
            </a:r>
          </a:p>
        </p:txBody>
      </p:sp>
      <p:pic>
        <p:nvPicPr>
          <p:cNvPr id="4" name="Picture 2" descr="D:\Ben-k-data\My Documents\My Pictures\RADview\Broshure\RADView_contro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68865" y="1875487"/>
            <a:ext cx="3251443" cy="2479252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 bwMode="auto">
          <a:xfrm>
            <a:off x="317147" y="4752724"/>
            <a:ext cx="6373700" cy="2639396"/>
          </a:xfrm>
          <a:prstGeom prst="roundRect">
            <a:avLst>
              <a:gd name="adj" fmla="val 1875"/>
            </a:avLst>
          </a:prstGeom>
          <a:solidFill>
            <a:srgbClr val="C00000">
              <a:alpha val="10000"/>
            </a:srgbClr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251826" rIns="91378" bIns="45688" numCol="1" rtlCol="0" anchor="t" anchorCtr="0" compatLnSpc="1">
            <a:prstTxWarp prst="textNoShape">
              <a:avLst/>
            </a:prstTxWarp>
          </a:bodyPr>
          <a:lstStyle/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Ensures device health and congestion control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Topology maps and network inventory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Advanced FCAPS functionality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Software &amp; configuration management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Business continuity - High-Availability and Disaster Recovery 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solidFill>
                  <a:srgbClr val="C00000"/>
                </a:solidFill>
                <a:latin typeface="+mn-lt"/>
                <a:cs typeface="Vrinda" pitchFamily="2" charset="0"/>
              </a:rPr>
              <a:t>Handover between operators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38568" y="4542938"/>
            <a:ext cx="2549491" cy="414598"/>
          </a:xfrm>
          <a:prstGeom prst="roundRect">
            <a:avLst>
              <a:gd name="adj" fmla="val 8013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294" tIns="0" rIns="177294" bIns="0" numCol="1" spcCol="1270" anchor="ctr" anchorCtr="0">
            <a:noAutofit/>
          </a:bodyPr>
          <a:lstStyle/>
          <a:p>
            <a:r>
              <a:rPr lang="en-US" sz="1700" dirty="0" smtClean="0">
                <a:solidFill>
                  <a:srgbClr val="FFFFFF"/>
                </a:solidFill>
              </a:rPr>
              <a:t>Key features</a:t>
            </a:r>
          </a:p>
        </p:txBody>
      </p:sp>
      <p:pic>
        <p:nvPicPr>
          <p:cNvPr id="21" name="Picture 20" descr="Updated_Look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46376" y="4906818"/>
            <a:ext cx="2896406" cy="2250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89093" y="1375238"/>
            <a:ext cx="1532245" cy="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654800" y="4506096"/>
            <a:ext cx="3403600" cy="3266305"/>
            <a:chOff x="6654800" y="4373563"/>
            <a:chExt cx="3403600" cy="3170237"/>
          </a:xfrm>
        </p:grpSpPr>
        <p:pic>
          <p:nvPicPr>
            <p:cNvPr id="1026" name="Picture 2" descr="D:\Ben-k-data\My Documents\My Pictures\RADview\Broshure\Man_wScreens2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659563" y="4373563"/>
              <a:ext cx="3398837" cy="3170237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 bwMode="auto">
            <a:xfrm>
              <a:off x="6654800" y="4373880"/>
              <a:ext cx="3403600" cy="316992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92000">
                  <a:schemeClr val="bg1"/>
                </a:gs>
              </a:gsLst>
              <a:path path="rect">
                <a:fillToRect l="100000" t="10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3759"/>
              <a:endParaRPr lang="en-US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RADview</a:t>
            </a:r>
            <a:r>
              <a:rPr lang="en-US" dirty="0" smtClean="0"/>
              <a:t>-EMS Advanced FCAPS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0" y="1365250"/>
          <a:ext cx="7753350" cy="604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489093" y="1375238"/>
            <a:ext cx="1532245" cy="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</a:t>
            </a:r>
            <a:br>
              <a:rPr lang="en-US" dirty="0" smtClean="0"/>
            </a:br>
            <a:r>
              <a:rPr lang="en-US" sz="3200" dirty="0" smtClean="0"/>
              <a:t>FCAPS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94074" y="1915976"/>
            <a:ext cx="9616046" cy="53374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68" tIns="251798" rIns="91368" bIns="45682" numCol="1" rtlCol="0" anchor="t" anchorCtr="0" compatLnSpc="1">
            <a:prstTxWarp prst="textNoShape">
              <a:avLst/>
            </a:prstTxWarp>
          </a:bodyPr>
          <a:lstStyle/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Manage Event Log parameters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Manage Events display in the Event Browser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Manage system response upon occurrence of specific Events.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Trap Synchronization upon connection failure between </a:t>
            </a:r>
            <a:r>
              <a:rPr lang="en-US" sz="1400" dirty="0" err="1" smtClean="0">
                <a:latin typeface="+mn-lt"/>
                <a:cs typeface="Vrinda" pitchFamily="2" charset="0"/>
              </a:rPr>
              <a:t>RADview</a:t>
            </a:r>
            <a:r>
              <a:rPr lang="en-US" sz="1400" dirty="0" smtClean="0">
                <a:latin typeface="+mn-lt"/>
                <a:cs typeface="Vrinda" pitchFamily="2" charset="0"/>
              </a:rPr>
              <a:t>-EMS and NE</a:t>
            </a:r>
            <a:r>
              <a:rPr lang="en-US" sz="900" dirty="0" smtClean="0">
                <a:latin typeface="+mn-lt"/>
                <a:cs typeface="Vrinda" pitchFamily="2" charset="0"/>
              </a:rPr>
              <a:t> </a:t>
            </a:r>
            <a:r>
              <a:rPr lang="en-US" sz="1050" dirty="0" smtClean="0">
                <a:latin typeface="+mn-lt"/>
                <a:cs typeface="Vrinda" pitchFamily="2" charset="0"/>
              </a:rPr>
              <a:t>(supported devices only)</a:t>
            </a:r>
            <a:endParaRPr lang="en-US" sz="1400" dirty="0" smtClean="0">
              <a:latin typeface="+mn-lt"/>
              <a:cs typeface="Vrinda" pitchFamily="2" charset="0"/>
            </a:endParaRP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Modify – Mask, Severity, Duplication, Forwarding, Threshold, Clearing, Formatting </a:t>
            </a:r>
          </a:p>
          <a:p>
            <a:pPr marL="266485" indent="-174485">
              <a:buSzPct val="110000"/>
            </a:pPr>
            <a:endParaRPr lang="en-US" sz="1200" dirty="0" smtClean="0">
              <a:latin typeface="+mn-lt"/>
              <a:cs typeface="Vrinda" pitchFamily="2" charset="0"/>
            </a:endParaRPr>
          </a:p>
        </p:txBody>
      </p:sp>
      <p:pic>
        <p:nvPicPr>
          <p:cNvPr id="24" name="Picture 23" descr="EB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40538" y="3968000"/>
            <a:ext cx="7353300" cy="3091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ound Same Side Corner Rectangle 24"/>
          <p:cNvSpPr/>
          <p:nvPr/>
        </p:nvSpPr>
        <p:spPr bwMode="auto">
          <a:xfrm>
            <a:off x="294065" y="1354950"/>
            <a:ext cx="1888876" cy="564925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278" tIns="0" rIns="177278" bIns="0" numCol="1" spcCol="1269" anchor="ctr" anchorCtr="0">
            <a:no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Fault</a:t>
            </a: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2233705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Configuration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4173345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Administration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6112985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Performance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8052623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Security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56856" y="695617"/>
            <a:ext cx="1532245" cy="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</a:t>
            </a:r>
            <a:br>
              <a:rPr lang="en-US" dirty="0" smtClean="0"/>
            </a:br>
            <a:r>
              <a:rPr lang="en-US" sz="3200" dirty="0" smtClean="0"/>
              <a:t>FCAPS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91896" y="1915976"/>
            <a:ext cx="9618223" cy="525094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68" tIns="251798" rIns="91368" bIns="45682" numCol="1" rtlCol="0" anchor="t" anchorCtr="0" compatLnSpc="1">
            <a:prstTxWarp prst="textNoShape">
              <a:avLst/>
            </a:prstTxWarp>
          </a:bodyPr>
          <a:lstStyle/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Realistic representation of the devices (shelf-view)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Tracks configuration changes 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Configures, installs, and distributes software and configuration files across the network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Viewing and/or modifying configuration (system, ports, and alarms)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Enables viewing the diagnostics and status information</a:t>
            </a:r>
            <a:endParaRPr lang="en-US" sz="1200" dirty="0" smtClean="0">
              <a:latin typeface="+mn-lt"/>
              <a:cs typeface="Vrinda" pitchFamily="2" charset="0"/>
            </a:endParaRPr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2232073" y="1354950"/>
            <a:ext cx="1888876" cy="564925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278" tIns="0" rIns="177278" bIns="0" numCol="1" spcCol="1269" anchor="ctr" anchorCtr="0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Configuration</a:t>
            </a:r>
            <a:endParaRPr lang="en-US" sz="1700" dirty="0" smtClean="0">
              <a:solidFill>
                <a:schemeClr val="bg1"/>
              </a:solidFill>
            </a:endParaRP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291889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Fault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4172257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Administration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6112441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Performance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8052623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Security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4"/>
          <p:cNvGrpSpPr>
            <a:grpSpLocks noChangeAspect="1"/>
          </p:cNvGrpSpPr>
          <p:nvPr/>
        </p:nvGrpSpPr>
        <p:grpSpPr>
          <a:xfrm>
            <a:off x="2521253" y="3944298"/>
            <a:ext cx="5049979" cy="2922188"/>
            <a:chOff x="411391" y="4027471"/>
            <a:chExt cx="4920897" cy="2763745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411391" y="4181580"/>
              <a:ext cx="4920897" cy="260963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485" indent="-174485">
                <a:lnSpc>
                  <a:spcPct val="150000"/>
                </a:lnSpc>
                <a:buSzPct val="110000"/>
              </a:pPr>
              <a:endParaRPr lang="en-US" sz="1700" dirty="0" smtClean="0">
                <a:latin typeface="+mn-lt"/>
                <a:cs typeface="Vrinda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05550" y="4027471"/>
              <a:ext cx="1652024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400" dirty="0" smtClean="0"/>
                <a:t>Shelf-View</a:t>
              </a:r>
            </a:p>
          </p:txBody>
        </p:sp>
        <p:pic>
          <p:nvPicPr>
            <p:cNvPr id="10" name="Picture 2" descr="C:\Documents and Settings\ben_k\Desktop\01_27_2008 06_09 PM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943269" y="4437478"/>
              <a:ext cx="3857138" cy="220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56856" y="695617"/>
            <a:ext cx="1532245" cy="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</a:t>
            </a:r>
            <a:br>
              <a:rPr lang="en-US" dirty="0" smtClean="0"/>
            </a:br>
            <a:r>
              <a:rPr lang="en-US" sz="3200" dirty="0" smtClean="0"/>
              <a:t>FCAPS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94074" y="1915976"/>
            <a:ext cx="9616046" cy="52015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68" tIns="251798" rIns="91368" bIns="45682" numCol="1" rtlCol="0" anchor="t" anchorCtr="0" compatLnSpc="1">
            <a:prstTxWarp prst="textNoShape">
              <a:avLst/>
            </a:prstTxWarp>
          </a:bodyPr>
          <a:lstStyle/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Audit trails for Security, System and Application activities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Tracks and logs the shelf-view user activity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Create and manage user accounts and groups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Manage various server settings 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1400" dirty="0" smtClean="0">
              <a:latin typeface="+mn-lt"/>
              <a:cs typeface="Vrinda" pitchFamily="2" charset="0"/>
            </a:endParaRPr>
          </a:p>
          <a:p>
            <a:pPr marL="266485" indent="-174485">
              <a:buSzPct val="110000"/>
            </a:pPr>
            <a:endParaRPr lang="en-US" sz="1400" dirty="0" smtClean="0">
              <a:latin typeface="+mn-lt"/>
              <a:cs typeface="Vrinda" pitchFamily="2" charset="0"/>
            </a:endParaRPr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4173344" y="1354951"/>
            <a:ext cx="1888876" cy="564925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378" tIns="0" rIns="91378" bIns="0" numCol="1" spcCol="1269" anchor="ctr" anchorCtr="0">
            <a:noAutofit/>
          </a:bodyPr>
          <a:lstStyle/>
          <a:p>
            <a:pPr algn="ctr"/>
            <a:r>
              <a:rPr lang="en-US" sz="1700" dirty="0" smtClean="0"/>
              <a:t>Administration</a:t>
            </a:r>
            <a:endParaRPr lang="en-US" sz="1700" dirty="0" smtClean="0">
              <a:solidFill>
                <a:schemeClr val="bg1"/>
              </a:solidFill>
            </a:endParaRP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2233704" y="1434554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Configuration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294065" y="1434554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Fault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6112983" y="1434554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Performance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8052623" y="1434554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Security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5333261" y="3582000"/>
            <a:ext cx="3724241" cy="3436638"/>
            <a:chOff x="5412826" y="3479611"/>
            <a:chExt cx="4088524" cy="3661826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412826" y="3635351"/>
              <a:ext cx="4088524" cy="350608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485" indent="-174485">
                <a:lnSpc>
                  <a:spcPct val="150000"/>
                </a:lnSpc>
                <a:buSzPct val="110000"/>
              </a:pPr>
              <a:endParaRPr lang="en-US" sz="1700" dirty="0" smtClean="0">
                <a:latin typeface="+mn-lt"/>
                <a:cs typeface="Vrinda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538393" y="3479611"/>
              <a:ext cx="2638655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400" dirty="0" smtClean="0"/>
                <a:t>Applications activities</a:t>
              </a:r>
            </a:p>
          </p:txBody>
        </p:sp>
        <p:pic>
          <p:nvPicPr>
            <p:cNvPr id="11" name="Picture 10" descr="Log Viewer2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565278" y="3872530"/>
              <a:ext cx="3783620" cy="3136828"/>
            </a:xfrm>
            <a:prstGeom prst="rect">
              <a:avLst/>
            </a:prstGeom>
          </p:spPr>
        </p:pic>
      </p:grpSp>
      <p:grpSp>
        <p:nvGrpSpPr>
          <p:cNvPr id="4" name="Group 16"/>
          <p:cNvGrpSpPr/>
          <p:nvPr/>
        </p:nvGrpSpPr>
        <p:grpSpPr>
          <a:xfrm>
            <a:off x="813811" y="3582000"/>
            <a:ext cx="3724241" cy="3436638"/>
            <a:chOff x="493984" y="3479611"/>
            <a:chExt cx="4088524" cy="3661826"/>
          </a:xfrm>
        </p:grpSpPr>
        <p:pic>
          <p:nvPicPr>
            <p:cNvPr id="10" name="Picture 9" descr="log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75363" y="3893905"/>
              <a:ext cx="3747185" cy="3147102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 bwMode="auto">
            <a:xfrm>
              <a:off x="493984" y="3635351"/>
              <a:ext cx="4088524" cy="350608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485" indent="-174485">
                <a:lnSpc>
                  <a:spcPct val="150000"/>
                </a:lnSpc>
                <a:buSzPct val="110000"/>
              </a:pPr>
              <a:endParaRPr lang="en-US" sz="1700" dirty="0" smtClean="0">
                <a:latin typeface="+mn-lt"/>
                <a:cs typeface="Vrinda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19551" y="3479611"/>
              <a:ext cx="2638655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400" dirty="0" smtClean="0"/>
                <a:t>Security logs</a:t>
              </a:r>
            </a:p>
          </p:txBody>
        </p:sp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56856" y="695617"/>
            <a:ext cx="1532245" cy="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</a:t>
            </a:r>
            <a:br>
              <a:rPr lang="en-US" dirty="0" smtClean="0"/>
            </a:br>
            <a:r>
              <a:rPr lang="en-US" sz="3200" dirty="0" smtClean="0"/>
              <a:t>FCAPS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94074" y="1915976"/>
            <a:ext cx="9616046" cy="52138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68" tIns="251798" rIns="91368" bIns="45682" numCol="1" rtlCol="0" anchor="t" anchorCtr="0" compatLnSpc="1">
            <a:prstTxWarp prst="textNoShape">
              <a:avLst/>
            </a:prstTxWarp>
          </a:bodyPr>
          <a:lstStyle/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Monitors network performance (QoS, CoS)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Current statistics (real-time)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Interval statistics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Reflects Agent statistics</a:t>
            </a:r>
          </a:p>
          <a:p>
            <a:pPr marL="266485" indent="-174485">
              <a:lnSpc>
                <a:spcPct val="150000"/>
              </a:lnSpc>
              <a:buSzPct val="110000"/>
            </a:pPr>
            <a:endParaRPr lang="en-US" sz="1400" dirty="0" smtClean="0">
              <a:latin typeface="+mn-lt"/>
              <a:cs typeface="Vrinda" pitchFamily="2" charset="0"/>
            </a:endParaRP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RADview statistics collector </a:t>
            </a:r>
            <a:r>
              <a:rPr lang="en-US" sz="1000" dirty="0" smtClean="0">
                <a:latin typeface="+mn-lt"/>
                <a:cs typeface="Vrinda" pitchFamily="2" charset="0"/>
              </a:rPr>
              <a:t>(supported devices only)</a:t>
            </a:r>
            <a:endParaRPr lang="en-US" sz="1800" dirty="0" smtClean="0">
              <a:latin typeface="+mn-lt"/>
              <a:cs typeface="Vrinda" pitchFamily="2" charset="0"/>
            </a:endParaRPr>
          </a:p>
          <a:p>
            <a:pPr marL="769004" lvl="1" indent="-174485">
              <a:lnSpc>
                <a:spcPct val="150000"/>
              </a:lnSpc>
              <a:buSzPct val="110000"/>
              <a:buFont typeface="Wingdings" pitchFamily="2" charset="2"/>
              <a:buChar char="§"/>
            </a:pPr>
            <a:r>
              <a:rPr lang="en-US" sz="1400" dirty="0" smtClean="0">
                <a:latin typeface="+mn-lt"/>
                <a:cs typeface="Vrinda" pitchFamily="2" charset="0"/>
              </a:rPr>
              <a:t>Collects and compresses the data</a:t>
            </a:r>
          </a:p>
          <a:p>
            <a:pPr marL="769004" lvl="1" indent="-174485">
              <a:lnSpc>
                <a:spcPct val="150000"/>
              </a:lnSpc>
              <a:buSzPct val="110000"/>
              <a:buFont typeface="Wingdings" pitchFamily="2" charset="2"/>
              <a:buChar char="§"/>
            </a:pPr>
            <a:r>
              <a:rPr lang="en-US" sz="1400" dirty="0" smtClean="0">
                <a:latin typeface="+mn-lt"/>
                <a:cs typeface="Vrinda" pitchFamily="2" charset="0"/>
              </a:rPr>
              <a:t>Retrieves lost data upon connection failure</a:t>
            </a:r>
          </a:p>
          <a:p>
            <a:pPr marL="769004" lvl="1" indent="-174485">
              <a:lnSpc>
                <a:spcPct val="150000"/>
              </a:lnSpc>
              <a:buSzPct val="110000"/>
              <a:buFont typeface="Wingdings" pitchFamily="2" charset="2"/>
              <a:buChar char="§"/>
            </a:pPr>
            <a:r>
              <a:rPr lang="en-US" sz="1400" dirty="0" smtClean="0">
                <a:latin typeface="+mn-lt"/>
                <a:cs typeface="Vrinda" pitchFamily="2" charset="0"/>
              </a:rPr>
              <a:t>Minimizes management traffic</a:t>
            </a:r>
          </a:p>
          <a:p>
            <a:pPr marL="769004" lvl="1" indent="-174485">
              <a:lnSpc>
                <a:spcPct val="150000"/>
              </a:lnSpc>
              <a:buSzPct val="110000"/>
              <a:buFont typeface="Wingdings" pitchFamily="2" charset="2"/>
              <a:buChar char="§"/>
            </a:pPr>
            <a:r>
              <a:rPr lang="en-US" sz="1400" dirty="0" smtClean="0">
                <a:latin typeface="+mn-lt"/>
                <a:cs typeface="Vrinda" pitchFamily="2" charset="0"/>
              </a:rPr>
              <a:t>Exports CSV ASCII files for OSS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1400" dirty="0" smtClean="0">
              <a:latin typeface="+mn-lt"/>
              <a:cs typeface="Vrinda" pitchFamily="2" charset="0"/>
            </a:endParaRPr>
          </a:p>
          <a:p>
            <a:pPr marL="266485" indent="-174485">
              <a:buSzPct val="110000"/>
            </a:pPr>
            <a:endParaRPr lang="en-US" sz="1200" dirty="0" smtClean="0">
              <a:latin typeface="+mn-lt"/>
              <a:cs typeface="Vrinda" pitchFamily="2" charset="0"/>
            </a:endParaRPr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6112982" y="1354951"/>
            <a:ext cx="1888876" cy="564925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278" tIns="0" rIns="177278" bIns="0" numCol="1" spcCol="1269" anchor="ctr" anchorCtr="0">
            <a:noAutofit/>
          </a:bodyPr>
          <a:lstStyle/>
          <a:p>
            <a:pPr algn="ctr"/>
            <a:r>
              <a:rPr lang="en-US" sz="1700" dirty="0" smtClean="0"/>
              <a:t>Performance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2233704" y="1434554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Configuration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4173343" y="1434554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Administration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294065" y="1434554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Fault</a:t>
            </a: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8052623" y="1434554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Security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5072141" y="2144820"/>
            <a:ext cx="4566129" cy="4824391"/>
            <a:chOff x="4973281" y="2081736"/>
            <a:chExt cx="4696235" cy="4844581"/>
          </a:xfrm>
        </p:grpSpPr>
        <p:grpSp>
          <p:nvGrpSpPr>
            <p:cNvPr id="4" name="Group 12"/>
            <p:cNvGrpSpPr/>
            <p:nvPr/>
          </p:nvGrpSpPr>
          <p:grpSpPr>
            <a:xfrm>
              <a:off x="4973281" y="2081736"/>
              <a:ext cx="4696235" cy="4844581"/>
              <a:chOff x="4952261" y="2081736"/>
              <a:chExt cx="4696235" cy="4844581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4952261" y="2243073"/>
                <a:ext cx="4696235" cy="4683244"/>
              </a:xfrm>
              <a:prstGeom prst="roundRect">
                <a:avLst>
                  <a:gd name="adj" fmla="val 1875"/>
                </a:avLst>
              </a:prstGeom>
              <a:solidFill>
                <a:schemeClr val="bg1">
                  <a:lumMod val="50000"/>
                  <a:alpha val="20000"/>
                </a:schemeClr>
              </a:solidFill>
              <a:ln w="63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252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6485" indent="-174485">
                  <a:lnSpc>
                    <a:spcPct val="150000"/>
                  </a:lnSpc>
                  <a:buSzPct val="110000"/>
                </a:pPr>
                <a:endParaRPr lang="en-US" sz="1700" dirty="0" smtClean="0">
                  <a:latin typeface="+mn-lt"/>
                  <a:cs typeface="Vrinda" pitchFamily="2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5086448" y="2081736"/>
                <a:ext cx="1452113" cy="313006"/>
              </a:xfrm>
              <a:prstGeom prst="roundRect">
                <a:avLst>
                  <a:gd name="adj" fmla="val 8013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419" tIns="0" rIns="177419" bIns="0" numCol="1" spcCol="1270" anchor="ctr" anchorCtr="0">
                <a:noAutofit/>
              </a:bodyPr>
              <a:lstStyle/>
              <a:p>
                <a:r>
                  <a:rPr lang="en-US" sz="1400" dirty="0" smtClean="0"/>
                  <a:t>Statistics</a:t>
                </a:r>
              </a:p>
            </p:txBody>
          </p:sp>
          <p:pic>
            <p:nvPicPr>
              <p:cNvPr id="10" name="Picture 9" descr="LA-210 statistics.PNG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5106257" y="2484930"/>
                <a:ext cx="4404578" cy="4306697"/>
              </a:xfrm>
              <a:prstGeom prst="rect">
                <a:avLst/>
              </a:prstGeom>
              <a:effectLst/>
            </p:spPr>
          </p:pic>
        </p:grpSp>
        <p:pic>
          <p:nvPicPr>
            <p:cNvPr id="80898" name="Picture 2" descr="D:\Ben-k-data\My Documents\My Pictures\שונות\RAD Logos\flow_statistics.bmp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47912" y="2659380"/>
              <a:ext cx="4352425" cy="4107180"/>
            </a:xfrm>
            <a:prstGeom prst="rect">
              <a:avLst/>
            </a:prstGeom>
            <a:noFill/>
          </p:spPr>
        </p:pic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56856" y="695617"/>
            <a:ext cx="1532245" cy="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Elbow Connector 89"/>
          <p:cNvCxnSpPr/>
          <p:nvPr/>
        </p:nvCxnSpPr>
        <p:spPr>
          <a:xfrm>
            <a:off x="975945" y="4035670"/>
            <a:ext cx="914400" cy="54864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flipV="1">
            <a:off x="879233" y="4756640"/>
            <a:ext cx="1097280" cy="54864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534936" y="5926952"/>
            <a:ext cx="3017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46528" y="4668128"/>
            <a:ext cx="1072896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AutoShape 44"/>
          <p:cNvSpPr>
            <a:spLocks noChangeArrowheads="1"/>
          </p:cNvSpPr>
          <p:nvPr/>
        </p:nvSpPr>
        <p:spPr bwMode="auto">
          <a:xfrm>
            <a:off x="6566683" y="2881238"/>
            <a:ext cx="3325337" cy="2190750"/>
          </a:xfrm>
          <a:prstGeom prst="roundRect">
            <a:avLst>
              <a:gd name="adj" fmla="val 10921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5534936" y="4665080"/>
            <a:ext cx="25450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1894591" y="4432897"/>
            <a:ext cx="1632231" cy="16322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1" name="Freeform 7"/>
          <p:cNvSpPr>
            <a:spLocks/>
          </p:cNvSpPr>
          <p:nvPr/>
        </p:nvSpPr>
        <p:spPr bwMode="auto">
          <a:xfrm>
            <a:off x="3907609" y="4583855"/>
            <a:ext cx="1948997" cy="1330315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latin typeface="+mn-lt"/>
            </a:endParaRPr>
          </a:p>
        </p:txBody>
      </p:sp>
      <p:sp>
        <p:nvSpPr>
          <p:cNvPr id="1229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Application</a:t>
            </a:r>
            <a:endParaRPr lang="en-US" sz="3600" dirty="0" smtClean="0"/>
          </a:p>
        </p:txBody>
      </p:sp>
      <p:sp>
        <p:nvSpPr>
          <p:cNvPr id="13316" name="Content Placeholder 103"/>
          <p:cNvSpPr>
            <a:spLocks noGrp="1"/>
          </p:cNvSpPr>
          <p:nvPr>
            <p:ph type="body" sz="quarter" idx="10"/>
          </p:nvPr>
        </p:nvSpPr>
        <p:spPr>
          <a:xfrm>
            <a:off x="822484" y="1283003"/>
            <a:ext cx="7837170" cy="1966821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Star, ring and daisy-chain topologies</a:t>
            </a:r>
          </a:p>
          <a:p>
            <a:pPr eaLnBrk="1" hangingPunct="1">
              <a:defRPr/>
            </a:pPr>
            <a:r>
              <a:rPr lang="en-US" sz="1800" dirty="0" smtClean="0"/>
              <a:t>Fiber and copper aggregation</a:t>
            </a:r>
          </a:p>
          <a:p>
            <a:pPr eaLnBrk="1" hangingPunct="1">
              <a:defRPr/>
            </a:pPr>
            <a:r>
              <a:rPr lang="en-US" sz="1800" dirty="0" smtClean="0"/>
              <a:t>SDH/SONET, TDM and PSN networks</a:t>
            </a:r>
          </a:p>
          <a:p>
            <a:pPr eaLnBrk="1" hangingPunct="1">
              <a:defRPr/>
            </a:pPr>
            <a:r>
              <a:rPr lang="en-US" sz="1800" dirty="0" smtClean="0"/>
              <a:t>Standard and industry-specific data and voice traffic</a:t>
            </a:r>
          </a:p>
          <a:p>
            <a:pPr eaLnBrk="1" hangingPunct="1">
              <a:defRPr/>
            </a:pPr>
            <a:r>
              <a:rPr lang="en-US" sz="1800" dirty="0" smtClean="0"/>
              <a:t>Central site solution for MAP and Last Mile products</a:t>
            </a:r>
          </a:p>
        </p:txBody>
      </p:sp>
      <p:sp>
        <p:nvSpPr>
          <p:cNvPr id="12294" name="Line 21"/>
          <p:cNvSpPr>
            <a:spLocks noChangeShapeType="1"/>
          </p:cNvSpPr>
          <p:nvPr/>
        </p:nvSpPr>
        <p:spPr bwMode="auto">
          <a:xfrm flipV="1">
            <a:off x="3761334" y="4733538"/>
            <a:ext cx="3493" cy="545148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792" tIns="50896" rIns="101792" bIns="50896"/>
          <a:lstStyle/>
          <a:p>
            <a:endParaRPr lang="en-US" sz="1100" dirty="0"/>
          </a:p>
        </p:txBody>
      </p:sp>
      <p:sp>
        <p:nvSpPr>
          <p:cNvPr id="12296" name="Line 21"/>
          <p:cNvSpPr>
            <a:spLocks noChangeShapeType="1"/>
          </p:cNvSpPr>
          <p:nvPr/>
        </p:nvSpPr>
        <p:spPr bwMode="auto">
          <a:xfrm>
            <a:off x="741671" y="5896853"/>
            <a:ext cx="1341120" cy="0"/>
          </a:xfrm>
          <a:custGeom>
            <a:avLst/>
            <a:gdLst>
              <a:gd name="T0" fmla="*/ 2147483647 w 647"/>
              <a:gd name="T1" fmla="*/ 0 h 90"/>
              <a:gd name="T2" fmla="*/ 2147483647 w 647"/>
              <a:gd name="T3" fmla="*/ 0 h 90"/>
              <a:gd name="T4" fmla="*/ 2147483647 w 647"/>
              <a:gd name="T5" fmla="*/ 0 h 90"/>
              <a:gd name="T6" fmla="*/ 0 w 647"/>
              <a:gd name="T7" fmla="*/ 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647"/>
              <a:gd name="T13" fmla="*/ 0 h 90"/>
              <a:gd name="T14" fmla="*/ 647 w 647"/>
              <a:gd name="T15" fmla="*/ 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7" h="90">
                <a:moveTo>
                  <a:pt x="647" y="0"/>
                </a:moveTo>
                <a:lnTo>
                  <a:pt x="259" y="0"/>
                </a:lnTo>
                <a:lnTo>
                  <a:pt x="259" y="90"/>
                </a:lnTo>
                <a:lnTo>
                  <a:pt x="0" y="9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792" tIns="50896" rIns="101792" bIns="50896"/>
          <a:lstStyle/>
          <a:p>
            <a:pPr algn="ctr"/>
            <a:endParaRPr lang="en-US" sz="1100" dirty="0">
              <a:cs typeface="Arial" pitchFamily="34" charset="0"/>
            </a:endParaRPr>
          </a:p>
        </p:txBody>
      </p:sp>
      <p:sp>
        <p:nvSpPr>
          <p:cNvPr id="12297" name="Line 21"/>
          <p:cNvSpPr>
            <a:spLocks noChangeShapeType="1"/>
          </p:cNvSpPr>
          <p:nvPr/>
        </p:nvSpPr>
        <p:spPr bwMode="auto">
          <a:xfrm>
            <a:off x="741671" y="5954384"/>
            <a:ext cx="1157001" cy="448045"/>
          </a:xfrm>
          <a:custGeom>
            <a:avLst/>
            <a:gdLst>
              <a:gd name="T0" fmla="*/ 2147483647 w 600"/>
              <a:gd name="T1" fmla="*/ 0 h 344"/>
              <a:gd name="T2" fmla="*/ 2147483647 w 600"/>
              <a:gd name="T3" fmla="*/ 2147483647 h 344"/>
              <a:gd name="T4" fmla="*/ 2147483647 w 600"/>
              <a:gd name="T5" fmla="*/ 2147483647 h 344"/>
              <a:gd name="T6" fmla="*/ 0 w 600"/>
              <a:gd name="T7" fmla="*/ 2147483647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44"/>
              <a:gd name="T14" fmla="*/ 600 w 600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44">
                <a:moveTo>
                  <a:pt x="600" y="0"/>
                </a:moveTo>
                <a:lnTo>
                  <a:pt x="296" y="1"/>
                </a:lnTo>
                <a:lnTo>
                  <a:pt x="296" y="339"/>
                </a:lnTo>
                <a:lnTo>
                  <a:pt x="0" y="344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792" tIns="50896" rIns="101792" bIns="50896"/>
          <a:lstStyle/>
          <a:p>
            <a:pPr algn="ctr"/>
            <a:endParaRPr lang="en-US" sz="1100" dirty="0">
              <a:cs typeface="Arial" pitchFamily="34" charset="0"/>
            </a:endParaRPr>
          </a:p>
        </p:txBody>
      </p:sp>
      <p:sp>
        <p:nvSpPr>
          <p:cNvPr id="12299" name="Line 21"/>
          <p:cNvSpPr>
            <a:spLocks noChangeShapeType="1"/>
          </p:cNvSpPr>
          <p:nvPr/>
        </p:nvSpPr>
        <p:spPr bwMode="auto">
          <a:xfrm>
            <a:off x="862353" y="6051585"/>
            <a:ext cx="1310640" cy="1414607"/>
          </a:xfrm>
          <a:custGeom>
            <a:avLst/>
            <a:gdLst>
              <a:gd name="T0" fmla="*/ 2147483647 w 616"/>
              <a:gd name="T1" fmla="*/ 2147483647 h 889"/>
              <a:gd name="T2" fmla="*/ 2147483647 w 616"/>
              <a:gd name="T3" fmla="*/ 0 h 889"/>
              <a:gd name="T4" fmla="*/ 2147483647 w 616"/>
              <a:gd name="T5" fmla="*/ 2147483647 h 889"/>
              <a:gd name="T6" fmla="*/ 0 w 616"/>
              <a:gd name="T7" fmla="*/ 2147483647 h 889"/>
              <a:gd name="T8" fmla="*/ 0 60000 65536"/>
              <a:gd name="T9" fmla="*/ 0 60000 65536"/>
              <a:gd name="T10" fmla="*/ 0 60000 65536"/>
              <a:gd name="T11" fmla="*/ 0 60000 65536"/>
              <a:gd name="T12" fmla="*/ 0 w 616"/>
              <a:gd name="T13" fmla="*/ 0 h 889"/>
              <a:gd name="T14" fmla="*/ 616 w 616"/>
              <a:gd name="T15" fmla="*/ 889 h 8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6" h="889">
                <a:moveTo>
                  <a:pt x="616" y="1"/>
                </a:moveTo>
                <a:lnTo>
                  <a:pt x="264" y="0"/>
                </a:lnTo>
                <a:lnTo>
                  <a:pt x="270" y="888"/>
                </a:lnTo>
                <a:lnTo>
                  <a:pt x="0" y="889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792" tIns="50896" rIns="101792" bIns="50896"/>
          <a:lstStyle/>
          <a:p>
            <a:pPr algn="ctr"/>
            <a:endParaRPr lang="en-US" sz="1100" dirty="0">
              <a:cs typeface="Arial" pitchFamily="34" charset="0"/>
            </a:endParaRPr>
          </a:p>
        </p:txBody>
      </p:sp>
      <p:sp>
        <p:nvSpPr>
          <p:cNvPr id="12377" name="Text Box 1082"/>
          <p:cNvSpPr txBox="1">
            <a:spLocks noChangeArrowheads="1"/>
          </p:cNvSpPr>
          <p:nvPr/>
        </p:nvSpPr>
        <p:spPr bwMode="auto">
          <a:xfrm>
            <a:off x="2140397" y="4995029"/>
            <a:ext cx="1140618" cy="5079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094" tIns="41547" rIns="83094" bIns="41547"/>
          <a:lstStyle/>
          <a:p>
            <a:pPr algn="ctr"/>
            <a:r>
              <a:rPr lang="en-US" sz="1300" dirty="0">
                <a:latin typeface="+mn-lt"/>
                <a:cs typeface="Arial" pitchFamily="34" charset="0"/>
              </a:rPr>
              <a:t>E1/SHDSL/</a:t>
            </a:r>
          </a:p>
          <a:p>
            <a:pPr algn="ctr"/>
            <a:r>
              <a:rPr lang="en-US" sz="1300" dirty="0">
                <a:latin typeface="+mn-lt"/>
                <a:cs typeface="Arial" pitchFamily="34" charset="0"/>
              </a:rPr>
              <a:t>RFER/STM-1</a:t>
            </a:r>
          </a:p>
        </p:txBody>
      </p:sp>
      <p:sp>
        <p:nvSpPr>
          <p:cNvPr id="12306" name="Text Box 1082"/>
          <p:cNvSpPr txBox="1">
            <a:spLocks noChangeArrowheads="1"/>
          </p:cNvSpPr>
          <p:nvPr/>
        </p:nvSpPr>
        <p:spPr bwMode="auto">
          <a:xfrm>
            <a:off x="4363280" y="5011522"/>
            <a:ext cx="1037654" cy="4749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00" tIns="46252" rIns="92500" bIns="46252"/>
          <a:lstStyle/>
          <a:p>
            <a:pPr algn="ctr"/>
            <a:r>
              <a:rPr lang="en-US" sz="1300" dirty="0">
                <a:latin typeface="+mn-lt"/>
                <a:cs typeface="Arial" pitchFamily="34" charset="0"/>
              </a:rPr>
              <a:t>PDH/SDH/</a:t>
            </a:r>
          </a:p>
          <a:p>
            <a:pPr algn="ctr"/>
            <a:r>
              <a:rPr lang="en-US" sz="1300" dirty="0">
                <a:latin typeface="+mn-lt"/>
                <a:cs typeface="Arial" pitchFamily="34" charset="0"/>
              </a:rPr>
              <a:t>PSN</a:t>
            </a:r>
          </a:p>
        </p:txBody>
      </p:sp>
      <p:sp>
        <p:nvSpPr>
          <p:cNvPr id="7353" name="Text Box 185"/>
          <p:cNvSpPr txBox="1">
            <a:spLocks noChangeArrowheads="1"/>
          </p:cNvSpPr>
          <p:nvPr/>
        </p:nvSpPr>
        <p:spPr bwMode="auto">
          <a:xfrm>
            <a:off x="340842" y="5522929"/>
            <a:ext cx="687423" cy="2626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/>
          <a:lstStyle/>
          <a:p>
            <a:pPr algn="ctr">
              <a:defRPr/>
            </a:pPr>
            <a:r>
              <a:rPr lang="en-US" sz="1100" dirty="0">
                <a:latin typeface="+mn-lt"/>
                <a:cs typeface="Arial" pitchFamily="34" charset="0"/>
              </a:rPr>
              <a:t>FCD-IP</a:t>
            </a:r>
          </a:p>
        </p:txBody>
      </p:sp>
      <p:sp>
        <p:nvSpPr>
          <p:cNvPr id="7356" name="Text Box 188"/>
          <p:cNvSpPr txBox="1">
            <a:spLocks noChangeArrowheads="1"/>
          </p:cNvSpPr>
          <p:nvPr/>
        </p:nvSpPr>
        <p:spPr bwMode="auto">
          <a:xfrm>
            <a:off x="317883" y="6522967"/>
            <a:ext cx="733340" cy="2626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/>
          <a:lstStyle/>
          <a:p>
            <a:pPr algn="ctr">
              <a:defRPr/>
            </a:pPr>
            <a:r>
              <a:rPr lang="en-US" sz="1100" dirty="0">
                <a:latin typeface="+mn-lt"/>
                <a:cs typeface="Arial" pitchFamily="34" charset="0"/>
              </a:rPr>
              <a:t>RICi-4/8</a:t>
            </a:r>
          </a:p>
        </p:txBody>
      </p:sp>
      <p:sp>
        <p:nvSpPr>
          <p:cNvPr id="6" name="Text Box 2108"/>
          <p:cNvSpPr txBox="1">
            <a:spLocks noChangeArrowheads="1"/>
          </p:cNvSpPr>
          <p:nvPr/>
        </p:nvSpPr>
        <p:spPr bwMode="auto">
          <a:xfrm>
            <a:off x="3458359" y="4316128"/>
            <a:ext cx="609442" cy="2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82" tIns="50892" rIns="101782" bIns="50892"/>
          <a:lstStyle/>
          <a:p>
            <a:pPr algn="ctr">
              <a:defRPr/>
            </a:pPr>
            <a:r>
              <a:rPr lang="en-US" sz="1100" dirty="0">
                <a:latin typeface="+mn-lt"/>
                <a:cs typeface="Arial" pitchFamily="34" charset="0"/>
              </a:rPr>
              <a:t>NMS</a:t>
            </a:r>
          </a:p>
        </p:txBody>
      </p:sp>
      <p:sp>
        <p:nvSpPr>
          <p:cNvPr id="12330" name="Line 21"/>
          <p:cNvSpPr>
            <a:spLocks noChangeShapeType="1"/>
          </p:cNvSpPr>
          <p:nvPr/>
        </p:nvSpPr>
        <p:spPr bwMode="auto">
          <a:xfrm>
            <a:off x="8376434" y="3175824"/>
            <a:ext cx="850908" cy="1336294"/>
          </a:xfrm>
          <a:custGeom>
            <a:avLst/>
            <a:gdLst>
              <a:gd name="T0" fmla="*/ 2147483647 w 666"/>
              <a:gd name="T1" fmla="*/ 0 h 638"/>
              <a:gd name="T2" fmla="*/ 2147483647 w 666"/>
              <a:gd name="T3" fmla="*/ 2147483647 h 638"/>
              <a:gd name="T4" fmla="*/ 0 w 666"/>
              <a:gd name="T5" fmla="*/ 2147483647 h 638"/>
              <a:gd name="T6" fmla="*/ 0 60000 65536"/>
              <a:gd name="T7" fmla="*/ 0 60000 65536"/>
              <a:gd name="T8" fmla="*/ 0 60000 65536"/>
              <a:gd name="T9" fmla="*/ 0 w 666"/>
              <a:gd name="T10" fmla="*/ 0 h 638"/>
              <a:gd name="T11" fmla="*/ 666 w 666"/>
              <a:gd name="T12" fmla="*/ 638 h 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638">
                <a:moveTo>
                  <a:pt x="664" y="0"/>
                </a:moveTo>
                <a:cubicBezTo>
                  <a:pt x="665" y="110"/>
                  <a:pt x="665" y="220"/>
                  <a:pt x="666" y="330"/>
                </a:cubicBezTo>
                <a:lnTo>
                  <a:pt x="0" y="638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/>
          <a:lstStyle/>
          <a:p>
            <a:pPr algn="ctr"/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2331" name="Line 45"/>
          <p:cNvSpPr>
            <a:spLocks noChangeShapeType="1"/>
          </p:cNvSpPr>
          <p:nvPr/>
        </p:nvSpPr>
        <p:spPr bwMode="auto">
          <a:xfrm>
            <a:off x="8293188" y="3809148"/>
            <a:ext cx="1979" cy="700853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/>
          <a:lstStyle/>
          <a:p>
            <a:pPr algn="ctr"/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2332" name="Freeform 46"/>
          <p:cNvSpPr>
            <a:spLocks/>
          </p:cNvSpPr>
          <p:nvPr/>
        </p:nvSpPr>
        <p:spPr bwMode="auto">
          <a:xfrm rot="5400000">
            <a:off x="8254152" y="3539466"/>
            <a:ext cx="725235" cy="100583"/>
          </a:xfrm>
          <a:custGeom>
            <a:avLst/>
            <a:gdLst>
              <a:gd name="T0" fmla="*/ 2147483647 w 599"/>
              <a:gd name="T1" fmla="*/ 2147483647 h 107"/>
              <a:gd name="T2" fmla="*/ 2147483647 w 599"/>
              <a:gd name="T3" fmla="*/ 2147483647 h 107"/>
              <a:gd name="T4" fmla="*/ 2147483647 w 599"/>
              <a:gd name="T5" fmla="*/ 0 h 107"/>
              <a:gd name="T6" fmla="*/ 0 w 599"/>
              <a:gd name="T7" fmla="*/ 0 h 107"/>
              <a:gd name="T8" fmla="*/ 0 60000 65536"/>
              <a:gd name="T9" fmla="*/ 0 60000 65536"/>
              <a:gd name="T10" fmla="*/ 0 60000 65536"/>
              <a:gd name="T11" fmla="*/ 0 60000 65536"/>
              <a:gd name="T12" fmla="*/ 0 w 599"/>
              <a:gd name="T13" fmla="*/ 0 h 107"/>
              <a:gd name="T14" fmla="*/ 599 w 599"/>
              <a:gd name="T15" fmla="*/ 107 h 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/>
          <a:lstStyle/>
          <a:p>
            <a:pPr algn="ctr"/>
            <a:endParaRPr lang="en-US" sz="1100" dirty="0">
              <a:latin typeface="+mn-lt"/>
              <a:cs typeface="Arial" pitchFamily="34" charset="0"/>
            </a:endParaRPr>
          </a:p>
        </p:txBody>
      </p:sp>
      <p:sp>
        <p:nvSpPr>
          <p:cNvPr id="12334" name="Freeform 65"/>
          <p:cNvSpPr>
            <a:spLocks/>
          </p:cNvSpPr>
          <p:nvPr/>
        </p:nvSpPr>
        <p:spPr bwMode="auto">
          <a:xfrm rot="5400000" flipV="1">
            <a:off x="8121618" y="3541802"/>
            <a:ext cx="725235" cy="100583"/>
          </a:xfrm>
          <a:custGeom>
            <a:avLst/>
            <a:gdLst>
              <a:gd name="T0" fmla="*/ 2147483647 w 599"/>
              <a:gd name="T1" fmla="*/ 2147483647 h 107"/>
              <a:gd name="T2" fmla="*/ 2147483647 w 599"/>
              <a:gd name="T3" fmla="*/ 2147483647 h 107"/>
              <a:gd name="T4" fmla="*/ 2147483647 w 599"/>
              <a:gd name="T5" fmla="*/ 0 h 107"/>
              <a:gd name="T6" fmla="*/ 0 w 599"/>
              <a:gd name="T7" fmla="*/ 0 h 107"/>
              <a:gd name="T8" fmla="*/ 0 60000 65536"/>
              <a:gd name="T9" fmla="*/ 0 60000 65536"/>
              <a:gd name="T10" fmla="*/ 0 60000 65536"/>
              <a:gd name="T11" fmla="*/ 0 60000 65536"/>
              <a:gd name="T12" fmla="*/ 0 w 599"/>
              <a:gd name="T13" fmla="*/ 0 h 107"/>
              <a:gd name="T14" fmla="*/ 599 w 599"/>
              <a:gd name="T15" fmla="*/ 107 h 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/>
          <a:lstStyle/>
          <a:p>
            <a:pPr algn="ctr"/>
            <a:endParaRPr lang="en-US" sz="1100" dirty="0">
              <a:latin typeface="+mn-lt"/>
              <a:cs typeface="Arial" pitchFamily="34" charset="0"/>
            </a:endParaRPr>
          </a:p>
        </p:txBody>
      </p:sp>
      <p:sp>
        <p:nvSpPr>
          <p:cNvPr id="12335" name="Line 71"/>
          <p:cNvSpPr>
            <a:spLocks noChangeShapeType="1"/>
          </p:cNvSpPr>
          <p:nvPr/>
        </p:nvSpPr>
        <p:spPr bwMode="auto">
          <a:xfrm flipH="1">
            <a:off x="8334524" y="3953772"/>
            <a:ext cx="220248" cy="558146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/>
          <a:lstStyle/>
          <a:p>
            <a:pPr algn="ctr"/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2336" name="Oval 73"/>
          <p:cNvSpPr>
            <a:spLocks noChangeArrowheads="1"/>
          </p:cNvSpPr>
          <p:nvPr/>
        </p:nvSpPr>
        <p:spPr bwMode="auto">
          <a:xfrm>
            <a:off x="8504512" y="3900929"/>
            <a:ext cx="96564" cy="1033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round/>
            <a:headEnd/>
            <a:tailEnd/>
          </a:ln>
        </p:spPr>
        <p:txBody>
          <a:bodyPr wrap="none" lIns="91422" tIns="45711" rIns="91422" bIns="45711" anchor="ctr"/>
          <a:lstStyle/>
          <a:p>
            <a:pPr algn="ctr"/>
            <a:endParaRPr lang="en-US" sz="1100" dirty="0">
              <a:latin typeface="+mn-lt"/>
              <a:cs typeface="Arial" pitchFamily="34" charset="0"/>
            </a:endParaRPr>
          </a:p>
        </p:txBody>
      </p:sp>
      <p:sp>
        <p:nvSpPr>
          <p:cNvPr id="12338" name="Line 21"/>
          <p:cNvSpPr>
            <a:spLocks noChangeShapeType="1"/>
          </p:cNvSpPr>
          <p:nvPr/>
        </p:nvSpPr>
        <p:spPr bwMode="auto">
          <a:xfrm>
            <a:off x="8437394" y="3526251"/>
            <a:ext cx="1189535" cy="967178"/>
          </a:xfrm>
          <a:custGeom>
            <a:avLst/>
            <a:gdLst>
              <a:gd name="T0" fmla="*/ 2147483647 w 666"/>
              <a:gd name="T1" fmla="*/ 0 h 465"/>
              <a:gd name="T2" fmla="*/ 2147483647 w 666"/>
              <a:gd name="T3" fmla="*/ 2147483647 h 465"/>
              <a:gd name="T4" fmla="*/ 0 w 666"/>
              <a:gd name="T5" fmla="*/ 2147483647 h 465"/>
              <a:gd name="T6" fmla="*/ 0 60000 65536"/>
              <a:gd name="T7" fmla="*/ 0 60000 65536"/>
              <a:gd name="T8" fmla="*/ 0 60000 65536"/>
              <a:gd name="T9" fmla="*/ 0 w 666"/>
              <a:gd name="T10" fmla="*/ 0 h 465"/>
              <a:gd name="T11" fmla="*/ 666 w 666"/>
              <a:gd name="T12" fmla="*/ 465 h 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465">
                <a:moveTo>
                  <a:pt x="664" y="0"/>
                </a:moveTo>
                <a:lnTo>
                  <a:pt x="666" y="157"/>
                </a:lnTo>
                <a:lnTo>
                  <a:pt x="0" y="465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/>
          <a:lstStyle/>
          <a:p>
            <a:pPr algn="ctr"/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2342" name="Line 21"/>
          <p:cNvSpPr>
            <a:spLocks noChangeShapeType="1"/>
          </p:cNvSpPr>
          <p:nvPr/>
        </p:nvSpPr>
        <p:spPr bwMode="auto">
          <a:xfrm>
            <a:off x="8372624" y="3671094"/>
            <a:ext cx="538215" cy="798973"/>
          </a:xfrm>
          <a:custGeom>
            <a:avLst/>
            <a:gdLst>
              <a:gd name="T0" fmla="*/ 2147483647 w 666"/>
              <a:gd name="T1" fmla="*/ 0 h 465"/>
              <a:gd name="T2" fmla="*/ 2147483647 w 666"/>
              <a:gd name="T3" fmla="*/ 2147483647 h 465"/>
              <a:gd name="T4" fmla="*/ 0 w 666"/>
              <a:gd name="T5" fmla="*/ 2147483647 h 465"/>
              <a:gd name="T6" fmla="*/ 0 60000 65536"/>
              <a:gd name="T7" fmla="*/ 0 60000 65536"/>
              <a:gd name="T8" fmla="*/ 0 60000 65536"/>
              <a:gd name="T9" fmla="*/ 0 w 666"/>
              <a:gd name="T10" fmla="*/ 0 h 465"/>
              <a:gd name="T11" fmla="*/ 666 w 666"/>
              <a:gd name="T12" fmla="*/ 465 h 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465">
                <a:moveTo>
                  <a:pt x="664" y="0"/>
                </a:moveTo>
                <a:lnTo>
                  <a:pt x="666" y="157"/>
                </a:lnTo>
                <a:lnTo>
                  <a:pt x="0" y="465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/>
          <a:lstStyle/>
          <a:p>
            <a:pPr algn="ctr"/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2344" name="Line 21"/>
          <p:cNvSpPr>
            <a:spLocks noChangeShapeType="1"/>
          </p:cNvSpPr>
          <p:nvPr/>
        </p:nvSpPr>
        <p:spPr bwMode="auto">
          <a:xfrm flipH="1">
            <a:off x="6837194" y="3540368"/>
            <a:ext cx="1409700" cy="953061"/>
          </a:xfrm>
          <a:custGeom>
            <a:avLst/>
            <a:gdLst>
              <a:gd name="T0" fmla="*/ 2147483647 w 666"/>
              <a:gd name="T1" fmla="*/ 0 h 465"/>
              <a:gd name="T2" fmla="*/ 2147483647 w 666"/>
              <a:gd name="T3" fmla="*/ 2147483647 h 465"/>
              <a:gd name="T4" fmla="*/ 0 w 666"/>
              <a:gd name="T5" fmla="*/ 2147483647 h 465"/>
              <a:gd name="T6" fmla="*/ 0 60000 65536"/>
              <a:gd name="T7" fmla="*/ 0 60000 65536"/>
              <a:gd name="T8" fmla="*/ 0 60000 65536"/>
              <a:gd name="T9" fmla="*/ 0 w 666"/>
              <a:gd name="T10" fmla="*/ 0 h 465"/>
              <a:gd name="T11" fmla="*/ 666 w 666"/>
              <a:gd name="T12" fmla="*/ 465 h 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465">
                <a:moveTo>
                  <a:pt x="664" y="0"/>
                </a:moveTo>
                <a:lnTo>
                  <a:pt x="666" y="157"/>
                </a:lnTo>
                <a:lnTo>
                  <a:pt x="0" y="465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/>
          <a:lstStyle/>
          <a:p>
            <a:pPr algn="ctr"/>
            <a:endParaRPr lang="en-US" sz="1100" b="1">
              <a:latin typeface="+mn-lt"/>
              <a:cs typeface="Arial" pitchFamily="34" charset="0"/>
            </a:endParaRPr>
          </a:p>
        </p:txBody>
      </p:sp>
      <p:sp>
        <p:nvSpPr>
          <p:cNvPr id="12345" name="Line 21"/>
          <p:cNvSpPr>
            <a:spLocks noChangeShapeType="1"/>
          </p:cNvSpPr>
          <p:nvPr/>
        </p:nvSpPr>
        <p:spPr bwMode="auto">
          <a:xfrm flipH="1">
            <a:off x="7844558" y="3479527"/>
            <a:ext cx="430325" cy="990539"/>
          </a:xfrm>
          <a:custGeom>
            <a:avLst/>
            <a:gdLst>
              <a:gd name="T0" fmla="*/ 2147483647 w 666"/>
              <a:gd name="T1" fmla="*/ 0 h 465"/>
              <a:gd name="T2" fmla="*/ 2147483647 w 666"/>
              <a:gd name="T3" fmla="*/ 2147483647 h 465"/>
              <a:gd name="T4" fmla="*/ 0 w 666"/>
              <a:gd name="T5" fmla="*/ 2147483647 h 465"/>
              <a:gd name="T6" fmla="*/ 0 60000 65536"/>
              <a:gd name="T7" fmla="*/ 0 60000 65536"/>
              <a:gd name="T8" fmla="*/ 0 60000 65536"/>
              <a:gd name="T9" fmla="*/ 0 w 666"/>
              <a:gd name="T10" fmla="*/ 0 h 465"/>
              <a:gd name="T11" fmla="*/ 666 w 666"/>
              <a:gd name="T12" fmla="*/ 465 h 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465">
                <a:moveTo>
                  <a:pt x="664" y="0"/>
                </a:moveTo>
                <a:lnTo>
                  <a:pt x="666" y="157"/>
                </a:lnTo>
                <a:lnTo>
                  <a:pt x="0" y="465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/>
          <a:lstStyle/>
          <a:p>
            <a:pPr algn="ctr"/>
            <a:endParaRPr lang="en-US" sz="1100">
              <a:latin typeface="+mn-lt"/>
              <a:cs typeface="Arial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00378" y="4949865"/>
            <a:ext cx="768350" cy="455684"/>
            <a:chOff x="352886" y="4731817"/>
            <a:chExt cx="768350" cy="455684"/>
          </a:xfrm>
        </p:grpSpPr>
        <p:sp>
          <p:nvSpPr>
            <p:cNvPr id="7451" name="Text Box 283"/>
            <p:cNvSpPr txBox="1">
              <a:spLocks noChangeArrowheads="1"/>
            </p:cNvSpPr>
            <p:nvPr/>
          </p:nvSpPr>
          <p:spPr bwMode="auto">
            <a:xfrm>
              <a:off x="352886" y="4731817"/>
              <a:ext cx="768350" cy="2623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 smtClean="0">
                  <a:latin typeface="+mn-lt"/>
                  <a:cs typeface="Arial" pitchFamily="34" charset="0"/>
                </a:rPr>
                <a:t>Optimux-108</a:t>
              </a:r>
              <a:endParaRPr lang="en-US" sz="1100" dirty="0">
                <a:latin typeface="+mn-lt"/>
                <a:cs typeface="Arial" pitchFamily="34" charset="0"/>
              </a:endParaRPr>
            </a:p>
          </p:txBody>
        </p:sp>
        <p:pic>
          <p:nvPicPr>
            <p:cNvPr id="94" name="Picture 93" descr="RAD Smil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121" y="4943661"/>
              <a:ext cx="563881" cy="243840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6656538" y="4219501"/>
            <a:ext cx="791052" cy="616033"/>
            <a:chOff x="6387784" y="4184333"/>
            <a:chExt cx="791052" cy="616033"/>
          </a:xfrm>
        </p:grpSpPr>
        <p:sp>
          <p:nvSpPr>
            <p:cNvPr id="7341" name="Text Box 173"/>
            <p:cNvSpPr txBox="1">
              <a:spLocks noChangeArrowheads="1"/>
            </p:cNvSpPr>
            <p:nvPr/>
          </p:nvSpPr>
          <p:spPr bwMode="auto">
            <a:xfrm>
              <a:off x="6387784" y="4184333"/>
              <a:ext cx="791052" cy="2630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>
                  <a:latin typeface="+mn-lt"/>
                  <a:cs typeface="Arial" pitchFamily="34" charset="0"/>
                </a:rPr>
                <a:t>Megaplex</a:t>
              </a:r>
            </a:p>
          </p:txBody>
        </p:sp>
        <p:pic>
          <p:nvPicPr>
            <p:cNvPr id="95" name="Picture 94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1120" y="4404020"/>
              <a:ext cx="784380" cy="396346"/>
            </a:xfrm>
            <a:prstGeom prst="rect">
              <a:avLst/>
            </a:prstGeom>
          </p:spPr>
        </p:pic>
      </p:grpSp>
      <p:pic>
        <p:nvPicPr>
          <p:cNvPr id="97" name="Picture 96" descr="PB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14345" y="3510013"/>
            <a:ext cx="359665" cy="359665"/>
          </a:xfrm>
          <a:prstGeom prst="rect">
            <a:avLst/>
          </a:prstGeom>
        </p:spPr>
      </p:pic>
      <p:pic>
        <p:nvPicPr>
          <p:cNvPr id="99" name="Picture 98" descr="Access Devic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8443" y="2951734"/>
            <a:ext cx="359665" cy="359665"/>
          </a:xfrm>
          <a:prstGeom prst="rect">
            <a:avLst/>
          </a:prstGeom>
        </p:spPr>
      </p:pic>
      <p:pic>
        <p:nvPicPr>
          <p:cNvPr id="100" name="Picture 99" descr="Rack Devi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2700" y="3224953"/>
            <a:ext cx="359665" cy="359665"/>
          </a:xfrm>
          <a:prstGeom prst="rect">
            <a:avLst/>
          </a:prstGeom>
        </p:spPr>
      </p:pic>
      <p:pic>
        <p:nvPicPr>
          <p:cNvPr id="101" name="Picture 100" descr="Tes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0720" y="3224953"/>
            <a:ext cx="359665" cy="359665"/>
          </a:xfrm>
          <a:prstGeom prst="rect">
            <a:avLst/>
          </a:prstGeom>
        </p:spPr>
      </p:pic>
      <p:pic>
        <p:nvPicPr>
          <p:cNvPr id="102" name="Picture 101" descr="Generic Uni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17896" y="2951734"/>
            <a:ext cx="359665" cy="359665"/>
          </a:xfrm>
          <a:prstGeom prst="rect">
            <a:avLst/>
          </a:prstGeom>
        </p:spPr>
      </p:pic>
      <p:pic>
        <p:nvPicPr>
          <p:cNvPr id="103" name="Picture 102" descr="Generic Uni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42076" y="3224953"/>
            <a:ext cx="359665" cy="359665"/>
          </a:xfrm>
          <a:prstGeom prst="rect">
            <a:avLst/>
          </a:prstGeom>
        </p:spPr>
      </p:pic>
      <p:pic>
        <p:nvPicPr>
          <p:cNvPr id="107" name="Picture 106" descr="NM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3248" y="4514384"/>
            <a:ext cx="359665" cy="359665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3367554" y="5108478"/>
            <a:ext cx="791052" cy="605974"/>
            <a:chOff x="6387784" y="4355760"/>
            <a:chExt cx="791052" cy="605974"/>
          </a:xfrm>
        </p:grpSpPr>
        <p:sp>
          <p:nvSpPr>
            <p:cNvPr id="109" name="Text Box 173"/>
            <p:cNvSpPr txBox="1">
              <a:spLocks noChangeArrowheads="1"/>
            </p:cNvSpPr>
            <p:nvPr/>
          </p:nvSpPr>
          <p:spPr bwMode="auto">
            <a:xfrm>
              <a:off x="6387784" y="4698683"/>
              <a:ext cx="791052" cy="2630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>
                  <a:latin typeface="+mn-lt"/>
                  <a:cs typeface="Arial" pitchFamily="34" charset="0"/>
                </a:rPr>
                <a:t>Megaplex</a:t>
              </a:r>
            </a:p>
          </p:txBody>
        </p:sp>
        <p:pic>
          <p:nvPicPr>
            <p:cNvPr id="110" name="Picture 109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1120" y="4355760"/>
              <a:ext cx="784380" cy="396346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4971248" y="4219501"/>
            <a:ext cx="791052" cy="616033"/>
            <a:chOff x="6387784" y="4184333"/>
            <a:chExt cx="791052" cy="616033"/>
          </a:xfrm>
        </p:grpSpPr>
        <p:sp>
          <p:nvSpPr>
            <p:cNvPr id="112" name="Text Box 173"/>
            <p:cNvSpPr txBox="1">
              <a:spLocks noChangeArrowheads="1"/>
            </p:cNvSpPr>
            <p:nvPr/>
          </p:nvSpPr>
          <p:spPr bwMode="auto">
            <a:xfrm>
              <a:off x="6387784" y="4184333"/>
              <a:ext cx="791052" cy="2630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>
                  <a:latin typeface="+mn-lt"/>
                  <a:cs typeface="Arial" pitchFamily="34" charset="0"/>
                </a:rPr>
                <a:t>Megaplex</a:t>
              </a:r>
            </a:p>
          </p:txBody>
        </p:sp>
        <p:pic>
          <p:nvPicPr>
            <p:cNvPr id="113" name="Picture 112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1120" y="4404020"/>
              <a:ext cx="784380" cy="396346"/>
            </a:xfrm>
            <a:prstGeom prst="rect">
              <a:avLst/>
            </a:prstGeom>
          </p:spPr>
        </p:pic>
      </p:grpSp>
      <p:pic>
        <p:nvPicPr>
          <p:cNvPr id="119" name="Picture 118" descr="Telephon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33812" y="3510013"/>
            <a:ext cx="359665" cy="359665"/>
          </a:xfrm>
          <a:prstGeom prst="rect">
            <a:avLst/>
          </a:prstGeom>
        </p:spPr>
      </p:pic>
      <p:sp>
        <p:nvSpPr>
          <p:cNvPr id="120" name="Line 21"/>
          <p:cNvSpPr>
            <a:spLocks noChangeShapeType="1"/>
          </p:cNvSpPr>
          <p:nvPr/>
        </p:nvSpPr>
        <p:spPr bwMode="auto">
          <a:xfrm flipH="1">
            <a:off x="7376689" y="3479527"/>
            <a:ext cx="860855" cy="990539"/>
          </a:xfrm>
          <a:custGeom>
            <a:avLst/>
            <a:gdLst>
              <a:gd name="T0" fmla="*/ 2147483647 w 666"/>
              <a:gd name="T1" fmla="*/ 0 h 465"/>
              <a:gd name="T2" fmla="*/ 2147483647 w 666"/>
              <a:gd name="T3" fmla="*/ 2147483647 h 465"/>
              <a:gd name="T4" fmla="*/ 0 w 666"/>
              <a:gd name="T5" fmla="*/ 2147483647 h 465"/>
              <a:gd name="T6" fmla="*/ 0 60000 65536"/>
              <a:gd name="T7" fmla="*/ 0 60000 65536"/>
              <a:gd name="T8" fmla="*/ 0 60000 65536"/>
              <a:gd name="T9" fmla="*/ 0 w 666"/>
              <a:gd name="T10" fmla="*/ 0 h 465"/>
              <a:gd name="T11" fmla="*/ 666 w 666"/>
              <a:gd name="T12" fmla="*/ 465 h 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465">
                <a:moveTo>
                  <a:pt x="664" y="0"/>
                </a:moveTo>
                <a:lnTo>
                  <a:pt x="666" y="157"/>
                </a:lnTo>
                <a:lnTo>
                  <a:pt x="0" y="465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2" tIns="45711" rIns="91422" bIns="45711"/>
          <a:lstStyle/>
          <a:p>
            <a:pPr algn="ctr"/>
            <a:endParaRPr lang="en-US" sz="1100">
              <a:latin typeface="+mn-lt"/>
              <a:cs typeface="Arial" pitchFamily="34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7954794" y="4437918"/>
            <a:ext cx="791052" cy="605974"/>
            <a:chOff x="6387784" y="4355760"/>
            <a:chExt cx="791052" cy="605974"/>
          </a:xfrm>
        </p:grpSpPr>
        <p:sp>
          <p:nvSpPr>
            <p:cNvPr id="117" name="Text Box 173"/>
            <p:cNvSpPr txBox="1">
              <a:spLocks noChangeArrowheads="1"/>
            </p:cNvSpPr>
            <p:nvPr/>
          </p:nvSpPr>
          <p:spPr bwMode="auto">
            <a:xfrm>
              <a:off x="6387784" y="4698683"/>
              <a:ext cx="791052" cy="2630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>
                  <a:latin typeface="+mn-lt"/>
                  <a:cs typeface="Arial" pitchFamily="34" charset="0"/>
                </a:rPr>
                <a:t>Megaplex</a:t>
              </a:r>
            </a:p>
          </p:txBody>
        </p:sp>
        <p:pic>
          <p:nvPicPr>
            <p:cNvPr id="118" name="Picture 117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1120" y="4355760"/>
              <a:ext cx="784380" cy="396346"/>
            </a:xfrm>
            <a:prstGeom prst="rect">
              <a:avLst/>
            </a:prstGeom>
          </p:spPr>
        </p:pic>
      </p:grpSp>
      <p:pic>
        <p:nvPicPr>
          <p:cNvPr id="96" name="Picture 95" descr="Generic Uni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0272" y="3224953"/>
            <a:ext cx="359665" cy="359665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1722080" y="4219501"/>
            <a:ext cx="791052" cy="616033"/>
            <a:chOff x="6387784" y="4184333"/>
            <a:chExt cx="791052" cy="616033"/>
          </a:xfrm>
        </p:grpSpPr>
        <p:sp>
          <p:nvSpPr>
            <p:cNvPr id="122" name="Text Box 173"/>
            <p:cNvSpPr txBox="1">
              <a:spLocks noChangeArrowheads="1"/>
            </p:cNvSpPr>
            <p:nvPr/>
          </p:nvSpPr>
          <p:spPr bwMode="auto">
            <a:xfrm>
              <a:off x="6387784" y="4184333"/>
              <a:ext cx="791052" cy="2630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>
                  <a:latin typeface="+mn-lt"/>
                  <a:cs typeface="Arial" pitchFamily="34" charset="0"/>
                </a:rPr>
                <a:t>Megaplex</a:t>
              </a:r>
            </a:p>
          </p:txBody>
        </p:sp>
        <p:pic>
          <p:nvPicPr>
            <p:cNvPr id="123" name="Picture 122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1120" y="4404020"/>
              <a:ext cx="784380" cy="396346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289027" y="3579421"/>
            <a:ext cx="791052" cy="616033"/>
            <a:chOff x="6387784" y="4184333"/>
            <a:chExt cx="791052" cy="616033"/>
          </a:xfrm>
        </p:grpSpPr>
        <p:sp>
          <p:nvSpPr>
            <p:cNvPr id="128" name="Text Box 173"/>
            <p:cNvSpPr txBox="1">
              <a:spLocks noChangeArrowheads="1"/>
            </p:cNvSpPr>
            <p:nvPr/>
          </p:nvSpPr>
          <p:spPr bwMode="auto">
            <a:xfrm>
              <a:off x="6387784" y="4184333"/>
              <a:ext cx="791052" cy="2630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>
                  <a:latin typeface="+mn-lt"/>
                  <a:cs typeface="Arial" pitchFamily="34" charset="0"/>
                </a:rPr>
                <a:t>Megaplex</a:t>
              </a:r>
            </a:p>
          </p:txBody>
        </p:sp>
        <p:pic>
          <p:nvPicPr>
            <p:cNvPr id="129" name="Picture 128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1120" y="4404020"/>
              <a:ext cx="784380" cy="396346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89027" y="4207309"/>
            <a:ext cx="791052" cy="616033"/>
            <a:chOff x="6387784" y="4184333"/>
            <a:chExt cx="791052" cy="616033"/>
          </a:xfrm>
        </p:grpSpPr>
        <p:sp>
          <p:nvSpPr>
            <p:cNvPr id="131" name="Text Box 173"/>
            <p:cNvSpPr txBox="1">
              <a:spLocks noChangeArrowheads="1"/>
            </p:cNvSpPr>
            <p:nvPr/>
          </p:nvSpPr>
          <p:spPr bwMode="auto">
            <a:xfrm>
              <a:off x="6387784" y="4184333"/>
              <a:ext cx="791052" cy="2630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>
                  <a:latin typeface="+mn-lt"/>
                  <a:cs typeface="Arial" pitchFamily="34" charset="0"/>
                </a:rPr>
                <a:t>Megaplex</a:t>
              </a:r>
            </a:p>
          </p:txBody>
        </p:sp>
        <p:pic>
          <p:nvPicPr>
            <p:cNvPr id="132" name="Picture 131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1120" y="4404020"/>
              <a:ext cx="784380" cy="396346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300378" y="7101753"/>
            <a:ext cx="768350" cy="455684"/>
            <a:chOff x="352886" y="4731817"/>
            <a:chExt cx="768350" cy="455684"/>
          </a:xfrm>
        </p:grpSpPr>
        <p:sp>
          <p:nvSpPr>
            <p:cNvPr id="138" name="Text Box 283"/>
            <p:cNvSpPr txBox="1">
              <a:spLocks noChangeArrowheads="1"/>
            </p:cNvSpPr>
            <p:nvPr/>
          </p:nvSpPr>
          <p:spPr bwMode="auto">
            <a:xfrm>
              <a:off x="352886" y="4731817"/>
              <a:ext cx="768350" cy="2623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 smtClean="0">
                  <a:latin typeface="+mn-lt"/>
                  <a:cs typeface="Arial" pitchFamily="34" charset="0"/>
                </a:rPr>
                <a:t>Optimux-108</a:t>
              </a:r>
              <a:endParaRPr lang="en-US" sz="1100" dirty="0">
                <a:latin typeface="+mn-lt"/>
                <a:cs typeface="Arial" pitchFamily="34" charset="0"/>
              </a:endParaRPr>
            </a:p>
          </p:txBody>
        </p:sp>
        <p:pic>
          <p:nvPicPr>
            <p:cNvPr id="139" name="Picture 138" descr="RAD Smil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121" y="4943661"/>
              <a:ext cx="563881" cy="243840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400020" y="6028194"/>
            <a:ext cx="569067" cy="456347"/>
            <a:chOff x="470356" y="5993026"/>
            <a:chExt cx="569067" cy="456347"/>
          </a:xfrm>
        </p:grpSpPr>
        <p:sp>
          <p:nvSpPr>
            <p:cNvPr id="7355" name="Text Box 187"/>
            <p:cNvSpPr txBox="1">
              <a:spLocks noChangeArrowheads="1"/>
            </p:cNvSpPr>
            <p:nvPr/>
          </p:nvSpPr>
          <p:spPr bwMode="auto">
            <a:xfrm>
              <a:off x="470356" y="5993026"/>
              <a:ext cx="569067" cy="2627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 err="1">
                  <a:latin typeface="+mn-lt"/>
                  <a:cs typeface="Arial" pitchFamily="34" charset="0"/>
                </a:rPr>
                <a:t>ASMi</a:t>
              </a:r>
              <a:endParaRPr lang="en-US" sz="1100" dirty="0">
                <a:latin typeface="+mn-lt"/>
                <a:cs typeface="Arial" pitchFamily="34" charset="0"/>
              </a:endParaRPr>
            </a:p>
          </p:txBody>
        </p:sp>
        <p:pic>
          <p:nvPicPr>
            <p:cNvPr id="141" name="Picture 140" descr="RAD Smil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949" y="6205533"/>
              <a:ext cx="563881" cy="243840"/>
            </a:xfrm>
            <a:prstGeom prst="rect">
              <a:avLst/>
            </a:prstGeom>
          </p:spPr>
        </p:pic>
      </p:grpSp>
      <p:pic>
        <p:nvPicPr>
          <p:cNvPr id="143" name="Picture 142" descr="RAD 1U_Narro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3281" y="5731845"/>
            <a:ext cx="542545" cy="249937"/>
          </a:xfrm>
          <a:prstGeom prst="rect">
            <a:avLst/>
          </a:prstGeom>
        </p:spPr>
      </p:pic>
      <p:sp>
        <p:nvSpPr>
          <p:cNvPr id="144" name="Line 21"/>
          <p:cNvSpPr>
            <a:spLocks noChangeShapeType="1"/>
          </p:cNvSpPr>
          <p:nvPr/>
        </p:nvSpPr>
        <p:spPr bwMode="auto">
          <a:xfrm>
            <a:off x="741671" y="6003152"/>
            <a:ext cx="1272825" cy="920496"/>
          </a:xfrm>
          <a:custGeom>
            <a:avLst/>
            <a:gdLst>
              <a:gd name="T0" fmla="*/ 2147483647 w 600"/>
              <a:gd name="T1" fmla="*/ 0 h 344"/>
              <a:gd name="T2" fmla="*/ 2147483647 w 600"/>
              <a:gd name="T3" fmla="*/ 2147483647 h 344"/>
              <a:gd name="T4" fmla="*/ 2147483647 w 600"/>
              <a:gd name="T5" fmla="*/ 2147483647 h 344"/>
              <a:gd name="T6" fmla="*/ 0 w 600"/>
              <a:gd name="T7" fmla="*/ 2147483647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600"/>
              <a:gd name="T13" fmla="*/ 0 h 344"/>
              <a:gd name="T14" fmla="*/ 600 w 600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0" h="344">
                <a:moveTo>
                  <a:pt x="600" y="0"/>
                </a:moveTo>
                <a:lnTo>
                  <a:pt x="296" y="1"/>
                </a:lnTo>
                <a:lnTo>
                  <a:pt x="296" y="339"/>
                </a:lnTo>
                <a:lnTo>
                  <a:pt x="0" y="344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1792" tIns="50896" rIns="101792" bIns="50896"/>
          <a:lstStyle/>
          <a:p>
            <a:pPr algn="ctr"/>
            <a:endParaRPr lang="en-US" sz="1100" dirty="0">
              <a:cs typeface="Arial" pitchFamily="34" charset="0"/>
            </a:endParaRPr>
          </a:p>
        </p:txBody>
      </p:sp>
      <p:pic>
        <p:nvPicPr>
          <p:cNvPr id="140" name="Picture 139" descr="RAD Smil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613" y="6764957"/>
            <a:ext cx="563881" cy="243840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1722080" y="5524045"/>
            <a:ext cx="791052" cy="616033"/>
            <a:chOff x="6387784" y="4184333"/>
            <a:chExt cx="791052" cy="616033"/>
          </a:xfrm>
        </p:grpSpPr>
        <p:sp>
          <p:nvSpPr>
            <p:cNvPr id="125" name="Text Box 173"/>
            <p:cNvSpPr txBox="1">
              <a:spLocks noChangeArrowheads="1"/>
            </p:cNvSpPr>
            <p:nvPr/>
          </p:nvSpPr>
          <p:spPr bwMode="auto">
            <a:xfrm>
              <a:off x="6387784" y="4184333"/>
              <a:ext cx="791052" cy="2630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>
                  <a:latin typeface="+mn-lt"/>
                  <a:cs typeface="Arial" pitchFamily="34" charset="0"/>
                </a:rPr>
                <a:t>Megaplex</a:t>
              </a:r>
            </a:p>
          </p:txBody>
        </p:sp>
        <p:pic>
          <p:nvPicPr>
            <p:cNvPr id="126" name="Picture 125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1120" y="4404020"/>
              <a:ext cx="784380" cy="396346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4971248" y="5688868"/>
            <a:ext cx="791052" cy="610292"/>
            <a:chOff x="6387784" y="4404020"/>
            <a:chExt cx="791052" cy="610292"/>
          </a:xfrm>
        </p:grpSpPr>
        <p:sp>
          <p:nvSpPr>
            <p:cNvPr id="146" name="Text Box 173"/>
            <p:cNvSpPr txBox="1">
              <a:spLocks noChangeArrowheads="1"/>
            </p:cNvSpPr>
            <p:nvPr/>
          </p:nvSpPr>
          <p:spPr bwMode="auto">
            <a:xfrm>
              <a:off x="6387784" y="4751261"/>
              <a:ext cx="791052" cy="2630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>
                  <a:latin typeface="+mn-lt"/>
                  <a:cs typeface="Arial" pitchFamily="34" charset="0"/>
                </a:rPr>
                <a:t>Megaplex</a:t>
              </a:r>
            </a:p>
          </p:txBody>
        </p:sp>
        <p:pic>
          <p:nvPicPr>
            <p:cNvPr id="147" name="Picture 146" descr="RAD 2U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1120" y="4404020"/>
              <a:ext cx="784380" cy="396346"/>
            </a:xfrm>
            <a:prstGeom prst="rect">
              <a:avLst/>
            </a:prstGeom>
          </p:spPr>
        </p:pic>
      </p:grpSp>
      <p:grpSp>
        <p:nvGrpSpPr>
          <p:cNvPr id="149" name="Group 148"/>
          <p:cNvGrpSpPr/>
          <p:nvPr/>
        </p:nvGrpSpPr>
        <p:grpSpPr>
          <a:xfrm>
            <a:off x="6264372" y="5558802"/>
            <a:ext cx="569067" cy="456347"/>
            <a:chOff x="470356" y="5993026"/>
            <a:chExt cx="569067" cy="456347"/>
          </a:xfrm>
        </p:grpSpPr>
        <p:sp>
          <p:nvSpPr>
            <p:cNvPr id="150" name="Text Box 187"/>
            <p:cNvSpPr txBox="1">
              <a:spLocks noChangeArrowheads="1"/>
            </p:cNvSpPr>
            <p:nvPr/>
          </p:nvSpPr>
          <p:spPr bwMode="auto">
            <a:xfrm>
              <a:off x="470356" y="5993026"/>
              <a:ext cx="569067" cy="2627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 err="1">
                  <a:latin typeface="+mn-lt"/>
                  <a:cs typeface="Arial" pitchFamily="34" charset="0"/>
                </a:rPr>
                <a:t>ASMi</a:t>
              </a:r>
              <a:endParaRPr lang="en-US" sz="1100" dirty="0">
                <a:latin typeface="+mn-lt"/>
                <a:cs typeface="Arial" pitchFamily="34" charset="0"/>
              </a:endParaRPr>
            </a:p>
          </p:txBody>
        </p:sp>
        <p:pic>
          <p:nvPicPr>
            <p:cNvPr id="151" name="Picture 150" descr="RAD Smil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949" y="6205533"/>
              <a:ext cx="563881" cy="243840"/>
            </a:xfrm>
            <a:prstGeom prst="rect">
              <a:avLst/>
            </a:prstGeom>
          </p:spPr>
        </p:pic>
      </p:grpSp>
      <p:grpSp>
        <p:nvGrpSpPr>
          <p:cNvPr id="153" name="Group 152"/>
          <p:cNvGrpSpPr/>
          <p:nvPr/>
        </p:nvGrpSpPr>
        <p:grpSpPr>
          <a:xfrm>
            <a:off x="7239732" y="5558802"/>
            <a:ext cx="569067" cy="456347"/>
            <a:chOff x="470356" y="5993026"/>
            <a:chExt cx="569067" cy="456347"/>
          </a:xfrm>
        </p:grpSpPr>
        <p:sp>
          <p:nvSpPr>
            <p:cNvPr id="154" name="Text Box 187"/>
            <p:cNvSpPr txBox="1">
              <a:spLocks noChangeArrowheads="1"/>
            </p:cNvSpPr>
            <p:nvPr/>
          </p:nvSpPr>
          <p:spPr bwMode="auto">
            <a:xfrm>
              <a:off x="470356" y="5993026"/>
              <a:ext cx="569067" cy="2627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 err="1">
                  <a:latin typeface="+mn-lt"/>
                  <a:cs typeface="Arial" pitchFamily="34" charset="0"/>
                </a:rPr>
                <a:t>ASMi</a:t>
              </a:r>
              <a:endParaRPr lang="en-US" sz="1100" dirty="0">
                <a:latin typeface="+mn-lt"/>
                <a:cs typeface="Arial" pitchFamily="34" charset="0"/>
              </a:endParaRPr>
            </a:p>
          </p:txBody>
        </p:sp>
        <p:pic>
          <p:nvPicPr>
            <p:cNvPr id="155" name="Picture 154" descr="RAD Smil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949" y="6205533"/>
              <a:ext cx="563881" cy="243840"/>
            </a:xfrm>
            <a:prstGeom prst="rect">
              <a:avLst/>
            </a:prstGeom>
          </p:spPr>
        </p:pic>
      </p:grpSp>
      <p:grpSp>
        <p:nvGrpSpPr>
          <p:cNvPr id="156" name="Group 155"/>
          <p:cNvGrpSpPr/>
          <p:nvPr/>
        </p:nvGrpSpPr>
        <p:grpSpPr>
          <a:xfrm>
            <a:off x="8215092" y="5558802"/>
            <a:ext cx="569067" cy="456347"/>
            <a:chOff x="470356" y="5993026"/>
            <a:chExt cx="569067" cy="456347"/>
          </a:xfrm>
        </p:grpSpPr>
        <p:sp>
          <p:nvSpPr>
            <p:cNvPr id="157" name="Text Box 187"/>
            <p:cNvSpPr txBox="1">
              <a:spLocks noChangeArrowheads="1"/>
            </p:cNvSpPr>
            <p:nvPr/>
          </p:nvSpPr>
          <p:spPr bwMode="auto">
            <a:xfrm>
              <a:off x="470356" y="5993026"/>
              <a:ext cx="569067" cy="2627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100" dirty="0" err="1">
                  <a:latin typeface="+mn-lt"/>
                  <a:cs typeface="Arial" pitchFamily="34" charset="0"/>
                </a:rPr>
                <a:t>ASMi</a:t>
              </a:r>
              <a:endParaRPr lang="en-US" sz="1100" dirty="0">
                <a:latin typeface="+mn-lt"/>
                <a:cs typeface="Arial" pitchFamily="34" charset="0"/>
              </a:endParaRPr>
            </a:p>
          </p:txBody>
        </p:sp>
        <p:pic>
          <p:nvPicPr>
            <p:cNvPr id="158" name="Picture 157" descr="RAD Smil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949" y="6205533"/>
              <a:ext cx="563881" cy="24384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RADview-EMS</a:t>
            </a:r>
            <a:br>
              <a:rPr lang="en-US" dirty="0" smtClean="0"/>
            </a:br>
            <a:r>
              <a:rPr lang="en-US" sz="3200" dirty="0" smtClean="0"/>
              <a:t>FCAPS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94073" y="1915976"/>
            <a:ext cx="9603689" cy="52385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68" tIns="251798" rIns="91368" bIns="45682" numCol="1" rtlCol="0" anchor="t" anchorCtr="0" compatLnSpc="1">
            <a:prstTxWarp prst="textNoShape">
              <a:avLst/>
            </a:prstTxWarp>
          </a:bodyPr>
          <a:lstStyle/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View and manage EMS Security profiles in a graphical interface.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Create and edit security profiles.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Create Common/Private view profiles per user/group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Collects accounting data and generates network usage reports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400" dirty="0" smtClean="0">
                <a:latin typeface="+mn-lt"/>
                <a:cs typeface="Vrinda" pitchFamily="2" charset="0"/>
              </a:rPr>
              <a:t>Define password policies </a:t>
            </a:r>
            <a:endParaRPr lang="en-US" sz="1200" dirty="0" smtClean="0">
              <a:latin typeface="+mn-lt"/>
              <a:cs typeface="Vrinda" pitchFamily="2" charset="0"/>
            </a:endParaRPr>
          </a:p>
        </p:txBody>
      </p:sp>
      <p:sp>
        <p:nvSpPr>
          <p:cNvPr id="25" name="Round Same Side Corner Rectangle 24"/>
          <p:cNvSpPr/>
          <p:nvPr/>
        </p:nvSpPr>
        <p:spPr bwMode="auto">
          <a:xfrm>
            <a:off x="8052623" y="1354950"/>
            <a:ext cx="1888876" cy="564925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278" tIns="0" rIns="177278" bIns="0" numCol="1" spcCol="1269" anchor="ctr" anchorCtr="0">
            <a:no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2233705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Configuration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4173345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Administration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6112985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Performance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294065" y="1434553"/>
            <a:ext cx="1888876" cy="485316"/>
          </a:xfrm>
          <a:prstGeom prst="round2SameRect">
            <a:avLst/>
          </a:prstGeom>
          <a:gradFill>
            <a:gsLst>
              <a:gs pos="9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1" tIns="35971" rIns="71941" bIns="35971" anchor="ctr"/>
          <a:lstStyle/>
          <a:p>
            <a:pPr algn="ctr">
              <a:defRPr/>
            </a:pPr>
            <a:r>
              <a:rPr lang="en-US" sz="1700" dirty="0" smtClean="0"/>
              <a:t>Fault</a:t>
            </a:r>
            <a:endParaRPr lang="en-US" sz="1700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444963" y="3855308"/>
            <a:ext cx="4755062" cy="3110219"/>
            <a:chOff x="297951" y="3772144"/>
            <a:chExt cx="5322013" cy="337866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97951" y="3924728"/>
              <a:ext cx="5322013" cy="3226085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485" indent="-174485">
                <a:lnSpc>
                  <a:spcPct val="150000"/>
                </a:lnSpc>
                <a:buSzPct val="110000"/>
              </a:pPr>
              <a:endParaRPr lang="en-US" sz="1700" dirty="0" smtClean="0">
                <a:latin typeface="+mn-lt"/>
                <a:cs typeface="Vrinda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443906" y="3772144"/>
              <a:ext cx="2186278" cy="313006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400" dirty="0" smtClean="0"/>
                <a:t>Security profiles</a:t>
              </a:r>
            </a:p>
          </p:txBody>
        </p:sp>
        <p:pic>
          <p:nvPicPr>
            <p:cNvPr id="12" name="Picture 2" descr="C:\Documents and Settings\ben_k\Desktop\01_27_2008 04_51 PM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55645" y="4153871"/>
              <a:ext cx="5006624" cy="289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6"/>
          <p:cNvGrpSpPr/>
          <p:nvPr/>
        </p:nvGrpSpPr>
        <p:grpSpPr>
          <a:xfrm>
            <a:off x="5917249" y="3745297"/>
            <a:ext cx="3530001" cy="3310411"/>
            <a:chOff x="5782640" y="3626593"/>
            <a:chExt cx="3950886" cy="359614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782640" y="3770617"/>
              <a:ext cx="3950886" cy="3452116"/>
            </a:xfrm>
            <a:prstGeom prst="roundRect">
              <a:avLst>
                <a:gd name="adj" fmla="val 1875"/>
              </a:avLst>
            </a:prstGeom>
            <a:solidFill>
              <a:schemeClr val="bg1">
                <a:lumMod val="50000"/>
                <a:alpha val="20000"/>
              </a:schemeClr>
            </a:solid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25200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6485" indent="-174485">
                <a:lnSpc>
                  <a:spcPct val="150000"/>
                </a:lnSpc>
                <a:buSzPct val="110000"/>
              </a:pPr>
              <a:endParaRPr lang="en-US" sz="1700" dirty="0" smtClean="0">
                <a:latin typeface="+mn-lt"/>
                <a:cs typeface="Vrinda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928594" y="3626593"/>
              <a:ext cx="2198264" cy="309185"/>
            </a:xfrm>
            <a:prstGeom prst="roundRect">
              <a:avLst>
                <a:gd name="adj" fmla="val 80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419" tIns="0" rIns="177419" bIns="0" numCol="1" spcCol="1270" anchor="ctr" anchorCtr="0">
              <a:noAutofit/>
            </a:bodyPr>
            <a:lstStyle/>
            <a:p>
              <a:r>
                <a:rPr lang="en-US" sz="1400" dirty="0" smtClean="0"/>
                <a:t>Password policy</a:t>
              </a:r>
            </a:p>
          </p:txBody>
        </p:sp>
        <p:pic>
          <p:nvPicPr>
            <p:cNvPr id="11" name="Picture 3" descr="C:\Documents and Settings\ben_k\Desktop\01_27_2008 04_53 PM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892389" y="4006921"/>
              <a:ext cx="3731388" cy="307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56856" y="695617"/>
            <a:ext cx="1532245" cy="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6565900" y="4030133"/>
            <a:ext cx="3492500" cy="3742267"/>
            <a:chOff x="6908800" y="4445000"/>
            <a:chExt cx="3149600" cy="3098800"/>
          </a:xfrm>
        </p:grpSpPr>
        <p:pic>
          <p:nvPicPr>
            <p:cNvPr id="23" name="Picture 5" descr="D:\Ben-k-data\My Documents\My Pictures\Microsoft Clip Organizer\j040269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936133" y="4457700"/>
              <a:ext cx="3122267" cy="3086100"/>
            </a:xfrm>
            <a:prstGeom prst="rect">
              <a:avLst/>
            </a:prstGeom>
            <a:noFill/>
            <a:effectLst/>
          </p:spPr>
        </p:pic>
        <p:sp>
          <p:nvSpPr>
            <p:cNvPr id="24" name="Rectangle 23"/>
            <p:cNvSpPr/>
            <p:nvPr/>
          </p:nvSpPr>
          <p:spPr bwMode="auto">
            <a:xfrm>
              <a:off x="6908800" y="4445000"/>
              <a:ext cx="3149600" cy="309880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92000">
                  <a:schemeClr val="bg1"/>
                </a:gs>
              </a:gsLst>
              <a:path path="rect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3759">
                <a:spcBef>
                  <a:spcPct val="50000"/>
                </a:spcBef>
              </a:pPr>
              <a:endParaRPr lang="en-US" sz="1200" b="0" dirty="0" smtClean="0">
                <a:latin typeface="Arial" charset="0"/>
                <a:cs typeface="Arial" charset="0"/>
              </a:endParaRPr>
            </a:p>
          </p:txBody>
        </p:sp>
      </p:grpSp>
      <p:sp>
        <p:nvSpPr>
          <p:cNvPr id="220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Management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Megaplex-4100 supports the following management capabilities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747935" y="3388978"/>
            <a:ext cx="6033873" cy="3727225"/>
          </a:xfrm>
          <a:prstGeom prst="roundRect">
            <a:avLst>
              <a:gd name="adj" fmla="val 1875"/>
            </a:avLst>
          </a:prstGeom>
          <a:solidFill>
            <a:srgbClr val="00B0F0">
              <a:alpha val="10000"/>
            </a:srgbClr>
          </a:solidFill>
          <a:ln w="63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78" tIns="274128" rIns="0" bIns="91378" numCol="2" rtlCol="0" anchor="t" anchorCtr="0" compatLnSpc="1">
            <a:prstTxWarp prst="textNoShape">
              <a:avLst/>
            </a:prstTxWarp>
            <a:spAutoFit/>
          </a:bodyPr>
          <a:lstStyle/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+mn-lt"/>
                <a:cs typeface="Vrinda" pitchFamily="2" charset="0"/>
              </a:rPr>
              <a:t>CLI driven terminal </a:t>
            </a:r>
            <a:br>
              <a:rPr lang="en-US" sz="1600" dirty="0" smtClean="0">
                <a:solidFill>
                  <a:srgbClr val="0070C0"/>
                </a:solidFill>
                <a:latin typeface="+mn-lt"/>
                <a:cs typeface="Vrinda" pitchFamily="2" charset="0"/>
              </a:rPr>
            </a:br>
            <a:r>
              <a:rPr lang="en-US" sz="1600" dirty="0" smtClean="0">
                <a:solidFill>
                  <a:srgbClr val="0070C0"/>
                </a:solidFill>
                <a:latin typeface="+mn-lt"/>
                <a:cs typeface="Vrinda" pitchFamily="2" charset="0"/>
              </a:rPr>
              <a:t>(MP-4100 V3.x CLI, V2.x menu)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+mn-lt"/>
                <a:cs typeface="Vrinda" pitchFamily="2" charset="0"/>
              </a:rPr>
              <a:t>Radius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+mn-lt"/>
                <a:cs typeface="Vrinda" pitchFamily="2" charset="0"/>
              </a:rPr>
              <a:t>TFTP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+mn-lt"/>
                <a:cs typeface="Vrinda" pitchFamily="2" charset="0"/>
              </a:rPr>
              <a:t>Web-GUI (4100 V2.x)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+mn-lt"/>
                <a:cs typeface="Vrinda" pitchFamily="2" charset="0"/>
              </a:rPr>
              <a:t>SSL (MP-4100 V2.x)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+mn-lt"/>
                <a:cs typeface="Vrinda" pitchFamily="2" charset="0"/>
              </a:rPr>
              <a:t>SSH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1600" dirty="0" smtClean="0">
              <a:solidFill>
                <a:srgbClr val="0070C0"/>
              </a:solidFill>
              <a:latin typeface="+mn-lt"/>
              <a:cs typeface="Vrinda" pitchFamily="2" charset="0"/>
            </a:endParaRP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1600" dirty="0" smtClean="0">
              <a:solidFill>
                <a:srgbClr val="0070C0"/>
              </a:solidFill>
              <a:latin typeface="+mn-lt"/>
              <a:cs typeface="Vrinda" pitchFamily="2" charset="0"/>
            </a:endParaRP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+mn-lt"/>
                <a:cs typeface="Vrinda" pitchFamily="2" charset="0"/>
              </a:rPr>
              <a:t>SNMP v1, v3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+mn-lt"/>
                <a:cs typeface="Vrinda" pitchFamily="2" charset="0"/>
              </a:rPr>
              <a:t>Out-of-band mgt port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r>
              <a:rPr lang="en-US" sz="1600" dirty="0" smtClean="0">
                <a:solidFill>
                  <a:srgbClr val="0070C0"/>
                </a:solidFill>
                <a:latin typeface="+mn-lt"/>
                <a:cs typeface="Vrinda" pitchFamily="2" charset="0"/>
              </a:rPr>
              <a:t>In-band mgt</a:t>
            </a:r>
          </a:p>
          <a:p>
            <a:pPr marL="266485" indent="-174485">
              <a:lnSpc>
                <a:spcPct val="150000"/>
              </a:lnSpc>
              <a:buSzPct val="110000"/>
              <a:buFont typeface="Verdana" pitchFamily="34" charset="0"/>
              <a:buChar char="●"/>
            </a:pPr>
            <a:endParaRPr lang="en-US" sz="1600" dirty="0" smtClean="0">
              <a:solidFill>
                <a:srgbClr val="0070C0"/>
              </a:solidFill>
              <a:latin typeface="+mn-lt"/>
              <a:cs typeface="Vrinda" pitchFamily="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970917" y="3204710"/>
            <a:ext cx="2839085" cy="414598"/>
          </a:xfrm>
          <a:prstGeom prst="roundRect">
            <a:avLst>
              <a:gd name="adj" fmla="val 8013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294" tIns="0" rIns="177294" bIns="0" numCol="1" spcCol="1270" anchor="ctr" anchorCtr="0">
            <a:noAutofit/>
          </a:bodyPr>
          <a:lstStyle/>
          <a:p>
            <a:r>
              <a:rPr lang="en-US" sz="1700" dirty="0" smtClean="0">
                <a:solidFill>
                  <a:srgbClr val="FFFFFF"/>
                </a:solidFill>
              </a:rPr>
              <a:t>Device Management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89093" y="1375238"/>
            <a:ext cx="1532245" cy="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Comparison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4770" y="2280239"/>
          <a:ext cx="9144000" cy="38362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35206"/>
                <a:gridCol w="729763"/>
                <a:gridCol w="670611"/>
                <a:gridCol w="1303429"/>
                <a:gridCol w="1046851"/>
                <a:gridCol w="1064535"/>
                <a:gridCol w="1064535"/>
                <a:gridCol w="1064535"/>
                <a:gridCol w="1064535"/>
              </a:tblGrid>
              <a:tr h="6614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Product</a:t>
                      </a:r>
                      <a:endParaRPr lang="en-US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Height</a:t>
                      </a:r>
                      <a:endParaRPr lang="en-US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IO Slots</a:t>
                      </a:r>
                      <a:endParaRPr lang="en-US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TDM Capacity</a:t>
                      </a:r>
                      <a:endParaRPr lang="en-US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Ethernet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Capacity</a:t>
                      </a:r>
                      <a:endParaRPr lang="en-US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PS, CL Redundancy</a:t>
                      </a:r>
                      <a:endParaRPr lang="en-US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LS, HS, PW, Voice</a:t>
                      </a:r>
                      <a:endParaRPr lang="en-US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SDH/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SONET</a:t>
                      </a:r>
                      <a:endParaRPr lang="en-US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Fiber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Copper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Aggregation</a:t>
                      </a:r>
                      <a:endParaRPr lang="en-US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01401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+mn-lt"/>
                          <a:cs typeface="Arial" pitchFamily="34" charset="0"/>
                        </a:rPr>
                        <a:t>MP-2104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2U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5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4 x E1/5 x T1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FE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B05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B05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4015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+mn-lt"/>
                          <a:cs typeface="Arial" pitchFamily="34" charset="0"/>
                        </a:rPr>
                        <a:t>MP-2100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4U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12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4 x E1/5 x T1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B05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B05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FF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6764">
                <a:tc>
                  <a:txBody>
                    <a:bodyPr/>
                    <a:lstStyle/>
                    <a:p>
                      <a:pPr marL="0" marR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latin typeface="+mn-lt"/>
                          <a:cs typeface="Arial" pitchFamily="34" charset="0"/>
                        </a:rPr>
                        <a:t>MP-4100</a:t>
                      </a:r>
                      <a:endParaRPr lang="en-US" sz="1300" b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4U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10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n-lt"/>
                          <a:cs typeface="Arial" pitchFamily="34" charset="0"/>
                        </a:rPr>
                        <a:t>STM-4/OC-12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n-lt"/>
                          <a:cs typeface="Arial" pitchFamily="34" charset="0"/>
                        </a:rPr>
                        <a:t>GbE</a:t>
                      </a:r>
                      <a:endParaRPr lang="en-US" sz="13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rgbClr val="00B05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rgbClr val="00B05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rgbClr val="00B05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rgbClr val="00B05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2" descr="Mp2100sma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811" y="4285043"/>
            <a:ext cx="804532" cy="50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Mp2100smal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6052" y="5341616"/>
            <a:ext cx="802328" cy="49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Mp2104smal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5884" y="3366430"/>
            <a:ext cx="820380" cy="36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kobi_g\Local Settings\Temporary Internet Files\Content.IE5\E6VPT6ML\MCj04395840000[1]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95752" y="4219234"/>
            <a:ext cx="443777" cy="375678"/>
          </a:xfrm>
          <a:prstGeom prst="rect">
            <a:avLst/>
          </a:prstGeom>
          <a:noFill/>
        </p:spPr>
      </p:pic>
      <p:pic>
        <p:nvPicPr>
          <p:cNvPr id="12" name="Picture 4" descr="C:\Documents and Settings\kobi_g\Local Settings\Temporary Internet Files\Content.IE5\E6VPT6ML\MCj04395840000[1]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2996" y="4219234"/>
            <a:ext cx="443777" cy="375678"/>
          </a:xfrm>
          <a:prstGeom prst="rect">
            <a:avLst/>
          </a:prstGeom>
          <a:noFill/>
        </p:spPr>
      </p:pic>
      <p:pic>
        <p:nvPicPr>
          <p:cNvPr id="13" name="Picture 4" descr="C:\Documents and Settings\kobi_g\Local Settings\Temporary Internet Files\Content.IE5\E6VPT6ML\MCj04395840000[1]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95752" y="3197622"/>
            <a:ext cx="443777" cy="375678"/>
          </a:xfrm>
          <a:prstGeom prst="rect">
            <a:avLst/>
          </a:prstGeom>
          <a:noFill/>
        </p:spPr>
      </p:pic>
      <p:pic>
        <p:nvPicPr>
          <p:cNvPr id="14" name="Picture 4" descr="C:\Documents and Settings\kobi_g\Local Settings\Temporary Internet Files\Content.IE5\E6VPT6ML\MCj04395840000[1]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2996" y="3197622"/>
            <a:ext cx="443777" cy="375678"/>
          </a:xfrm>
          <a:prstGeom prst="rect">
            <a:avLst/>
          </a:prstGeom>
          <a:noFill/>
        </p:spPr>
      </p:pic>
      <p:pic>
        <p:nvPicPr>
          <p:cNvPr id="15" name="Picture 3" descr="C:\Documents and Settings\kobi_g\Local Settings\Temporary Internet Files\Content.IE5\4VL1LI06\MCj04413100000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07698" y="5266475"/>
            <a:ext cx="469728" cy="469728"/>
          </a:xfrm>
          <a:prstGeom prst="rect">
            <a:avLst/>
          </a:prstGeom>
          <a:noFill/>
        </p:spPr>
      </p:pic>
      <p:pic>
        <p:nvPicPr>
          <p:cNvPr id="16" name="Picture 3" descr="C:\Documents and Settings\kobi_g\Local Settings\Temporary Internet Files\Content.IE5\4VL1LI06\MCj04413100000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07698" y="4172208"/>
            <a:ext cx="469728" cy="469728"/>
          </a:xfrm>
          <a:prstGeom prst="rect">
            <a:avLst/>
          </a:prstGeom>
          <a:noFill/>
        </p:spPr>
      </p:pic>
      <p:pic>
        <p:nvPicPr>
          <p:cNvPr id="17" name="Picture 3" descr="C:\Documents and Settings\kobi_g\Local Settings\Temporary Internet Files\Content.IE5\4VL1LI06\MCj04413100000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86451" y="3150596"/>
            <a:ext cx="469728" cy="469728"/>
          </a:xfrm>
          <a:prstGeom prst="rect">
            <a:avLst/>
          </a:prstGeom>
          <a:noFill/>
        </p:spPr>
      </p:pic>
      <p:pic>
        <p:nvPicPr>
          <p:cNvPr id="18" name="Picture 3" descr="C:\Documents and Settings\kobi_g\Local Settings\Temporary Internet Files\Content.IE5\4VL1LI06\MCj04413100000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86451" y="4172208"/>
            <a:ext cx="469728" cy="469728"/>
          </a:xfrm>
          <a:prstGeom prst="rect">
            <a:avLst/>
          </a:prstGeom>
          <a:noFill/>
        </p:spPr>
      </p:pic>
      <p:pic>
        <p:nvPicPr>
          <p:cNvPr id="19" name="Picture 3" descr="C:\Documents and Settings\kobi_g\Local Settings\Temporary Internet Files\Content.IE5\4VL1LI06\MCj04413100000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86451" y="5266475"/>
            <a:ext cx="469728" cy="469728"/>
          </a:xfrm>
          <a:prstGeom prst="rect">
            <a:avLst/>
          </a:prstGeom>
          <a:noFill/>
        </p:spPr>
      </p:pic>
      <p:pic>
        <p:nvPicPr>
          <p:cNvPr id="20" name="Picture 3" descr="C:\Documents and Settings\kobi_g\Local Settings\Temporary Internet Files\Content.IE5\4VL1LI06\MCj04413100000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40021" y="5266475"/>
            <a:ext cx="469728" cy="469728"/>
          </a:xfrm>
          <a:prstGeom prst="rect">
            <a:avLst/>
          </a:prstGeom>
          <a:noFill/>
        </p:spPr>
      </p:pic>
      <p:pic>
        <p:nvPicPr>
          <p:cNvPr id="21" name="Picture 3" descr="C:\Documents and Settings\kobi_g\Local Settings\Temporary Internet Files\Content.IE5\4VL1LI06\MCj04413100000[1]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882777" y="5266475"/>
            <a:ext cx="469728" cy="469728"/>
          </a:xfrm>
          <a:prstGeom prst="rect">
            <a:avLst/>
          </a:prstGeom>
          <a:noFill/>
        </p:spPr>
      </p:pic>
      <p:pic>
        <p:nvPicPr>
          <p:cNvPr id="22" name="Picture 4" descr="C:\Documents and Settings\kobi_g\Local Settings\Temporary Internet Files\Content.IE5\E6VPT6ML\MCj04395840000[1]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20675" y="3197622"/>
            <a:ext cx="443777" cy="3756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Value Proposition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255713"/>
          <a:ext cx="9051925" cy="644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Sales Tools On-Line</a:t>
            </a:r>
          </a:p>
        </p:txBody>
      </p:sp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071291">
            <a:off x="1462379" y="1862580"/>
            <a:ext cx="1460144" cy="1591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761538" y="3677477"/>
            <a:ext cx="862393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MP-4100 web page</a:t>
            </a:r>
          </a:p>
        </p:txBody>
      </p:sp>
      <p:pic>
        <p:nvPicPr>
          <p:cNvPr id="1032" name="Picture 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78189">
            <a:off x="2999303" y="1789045"/>
            <a:ext cx="1420502" cy="1850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371926" y="3780185"/>
            <a:ext cx="782587" cy="38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MP-4100 Datasheet</a:t>
            </a:r>
          </a:p>
        </p:txBody>
      </p:sp>
      <p:pic>
        <p:nvPicPr>
          <p:cNvPr id="1029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851690">
            <a:off x="6326879" y="1848681"/>
            <a:ext cx="2486642" cy="1458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340952" y="3535020"/>
            <a:ext cx="782587" cy="38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AXCESS+ web page</a:t>
            </a:r>
          </a:p>
        </p:txBody>
      </p:sp>
      <p:pic>
        <p:nvPicPr>
          <p:cNvPr id="1026" name="Picture 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 l="2759"/>
          <a:stretch>
            <a:fillRect/>
          </a:stretch>
        </p:blipFill>
        <p:spPr bwMode="auto">
          <a:xfrm rot="672501">
            <a:off x="5123937" y="1868557"/>
            <a:ext cx="1367299" cy="1789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505526" y="3796748"/>
            <a:ext cx="782587" cy="38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AXCESS+ brochure</a:t>
            </a:r>
          </a:p>
        </p:txBody>
      </p:sp>
      <p:pic>
        <p:nvPicPr>
          <p:cNvPr id="12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963471" y="5084110"/>
            <a:ext cx="2454965" cy="1381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758608" y="6596270"/>
            <a:ext cx="1262270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Customer testimonial video</a:t>
            </a:r>
          </a:p>
        </p:txBody>
      </p:sp>
      <p:pic>
        <p:nvPicPr>
          <p:cNvPr id="1031" name="Picture 7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screen"/>
          <a:srcRect l="2449" t="572" r="3330"/>
          <a:stretch>
            <a:fillRect/>
          </a:stretch>
        </p:blipFill>
        <p:spPr bwMode="auto">
          <a:xfrm rot="926134">
            <a:off x="4182341" y="4621697"/>
            <a:ext cx="1622103" cy="2195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075043" y="6964018"/>
            <a:ext cx="1302027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Power Grid communications brochure</a:t>
            </a:r>
          </a:p>
        </p:txBody>
      </p:sp>
      <p:pic>
        <p:nvPicPr>
          <p:cNvPr id="1030" name="Picture 6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screen"/>
          <a:srcRect l="1349" t="1452"/>
          <a:stretch>
            <a:fillRect/>
          </a:stretch>
        </p:blipFill>
        <p:spPr bwMode="auto">
          <a:xfrm rot="241564">
            <a:off x="2062570" y="4615541"/>
            <a:ext cx="1623571" cy="2098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256183" y="6874567"/>
            <a:ext cx="1262269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latin typeface="+mn-lt"/>
              </a:rPr>
              <a:t>Railway communications brochure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822484" y="1641351"/>
            <a:ext cx="7837170" cy="5167221"/>
          </a:xfrm>
        </p:spPr>
        <p:txBody>
          <a:bodyPr/>
          <a:lstStyle/>
          <a:p>
            <a:r>
              <a:rPr lang="en-US" sz="2000" dirty="0" smtClean="0"/>
              <a:t>Even though the market is changing there is still a need for legacy equipment</a:t>
            </a:r>
          </a:p>
          <a:p>
            <a:r>
              <a:rPr lang="en-US" sz="2000" dirty="0" smtClean="0"/>
              <a:t>Co-existence of network technology requires hybrid solutions</a:t>
            </a:r>
          </a:p>
          <a:p>
            <a:r>
              <a:rPr lang="en-US" sz="2000" dirty="0" smtClean="0"/>
              <a:t>The Megaplex platform answers both legacy and future needs with its unique value proposition:</a:t>
            </a:r>
          </a:p>
          <a:p>
            <a:pPr lvl="1"/>
            <a:r>
              <a:rPr lang="en-US" sz="1800" dirty="0" smtClean="0"/>
              <a:t>Lower </a:t>
            </a:r>
            <a:r>
              <a:rPr lang="en-US" sz="1800" dirty="0" err="1" smtClean="0"/>
              <a:t>CapEx</a:t>
            </a:r>
            <a:r>
              <a:rPr lang="en-US" sz="1800" dirty="0" smtClean="0"/>
              <a:t> using a single box solution</a:t>
            </a:r>
          </a:p>
          <a:p>
            <a:pPr lvl="1"/>
            <a:r>
              <a:rPr lang="en-US" sz="1800" dirty="0" smtClean="0"/>
              <a:t>Lower </a:t>
            </a:r>
            <a:r>
              <a:rPr lang="en-US" sz="1800" dirty="0" err="1" smtClean="0"/>
              <a:t>OpEx</a:t>
            </a:r>
            <a:r>
              <a:rPr lang="en-US" sz="1800" dirty="0" smtClean="0"/>
              <a:t> by bandwidth optimization and low TCO</a:t>
            </a:r>
          </a:p>
          <a:p>
            <a:pPr lvl="1"/>
            <a:r>
              <a:rPr lang="en-US" sz="1800" dirty="0" smtClean="0"/>
              <a:t>Support for legacy and for new services</a:t>
            </a:r>
          </a:p>
          <a:p>
            <a:pPr lvl="1"/>
            <a:r>
              <a:rPr lang="en-US" sz="1800" dirty="0" smtClean="0"/>
              <a:t>Fiber and copper aggregation in the same box!</a:t>
            </a:r>
          </a:p>
          <a:p>
            <a:pPr lvl="1"/>
            <a:r>
              <a:rPr lang="en-US" sz="1800" dirty="0" smtClean="0"/>
              <a:t>Clear migration path to PSN saves forklift upgrade costs</a:t>
            </a:r>
          </a:p>
          <a:p>
            <a:pPr lvl="1"/>
            <a:r>
              <a:rPr lang="en-US" sz="1800" dirty="0" smtClean="0"/>
              <a:t>Unified solution as a central solution for multiple types of CPE</a:t>
            </a:r>
          </a:p>
          <a:p>
            <a:pPr lvl="1"/>
            <a:r>
              <a:rPr lang="en-US" sz="1800" dirty="0" smtClean="0"/>
              <a:t>Powerful management</a:t>
            </a:r>
          </a:p>
          <a:p>
            <a:pPr lvl="1"/>
            <a:r>
              <a:rPr lang="en-US" sz="1800" dirty="0" smtClean="0"/>
              <a:t>Clear roadmap with State of the Art innovations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90497" y="5990278"/>
            <a:ext cx="34448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787" tIns="50894" rIns="101787" bIns="50894" anchor="b"/>
          <a:lstStyle/>
          <a:p>
            <a:pPr defTabSz="1018341">
              <a:spcBef>
                <a:spcPct val="20000"/>
              </a:spcBef>
              <a:buClr>
                <a:srgbClr val="4D4D4D"/>
              </a:buClr>
            </a:pPr>
            <a:r>
              <a:rPr lang="en-US" sz="1800" dirty="0" smtClean="0">
                <a:latin typeface="Calibri" pitchFamily="34" charset="0"/>
              </a:rPr>
              <a:t>Raz Korn</a:t>
            </a:r>
            <a:endParaRPr lang="en-US" sz="1800" dirty="0">
              <a:latin typeface="Calibri" pitchFamily="34" charset="0"/>
            </a:endParaRPr>
          </a:p>
          <a:p>
            <a:pPr defTabSz="1018341">
              <a:spcBef>
                <a:spcPct val="20000"/>
              </a:spcBef>
              <a:buClr>
                <a:srgbClr val="4D4D4D"/>
              </a:buClr>
            </a:pPr>
            <a:r>
              <a:rPr lang="en-US" sz="1800" b="0" dirty="0" smtClean="0">
                <a:latin typeface="Calibri" pitchFamily="34" charset="0"/>
              </a:rPr>
              <a:t>Product Line Manager</a:t>
            </a:r>
            <a:endParaRPr lang="en-US" sz="1800" b="0" dirty="0">
              <a:latin typeface="Calibri" pitchFamily="34" charset="0"/>
            </a:endParaRPr>
          </a:p>
          <a:p>
            <a:pPr defTabSz="1018341">
              <a:spcBef>
                <a:spcPct val="20000"/>
              </a:spcBef>
              <a:buClr>
                <a:srgbClr val="4D4D4D"/>
              </a:buClr>
            </a:pPr>
            <a:r>
              <a:rPr lang="en-US" sz="1800" b="0" smtClean="0">
                <a:latin typeface="Calibri" pitchFamily="34" charset="0"/>
              </a:rPr>
              <a:t>raz_k@rad.com</a:t>
            </a:r>
            <a:endParaRPr lang="en-US" sz="1800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 bwMode="auto">
          <a:xfrm>
            <a:off x="7394022" y="2074229"/>
            <a:ext cx="1619076" cy="17868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4008" tIns="457200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1000" dirty="0" smtClean="0">
                <a:solidFill>
                  <a:schemeClr val="tx1"/>
                </a:solidFill>
                <a:cs typeface="Times New Roman" charset="0"/>
              </a:rPr>
              <a:t>CL.2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8341876" y="3013921"/>
            <a:ext cx="577811" cy="493665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TDM Engine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7480399" y="3026076"/>
            <a:ext cx="577811" cy="493665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Packet Engine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 rot="5400000">
            <a:off x="7288873" y="1972362"/>
            <a:ext cx="768546" cy="2243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bg1"/>
                </a:solidFill>
                <a:cs typeface="Times New Roman" charset="0"/>
              </a:rPr>
              <a:t>GBE</a:t>
            </a:r>
          </a:p>
        </p:txBody>
      </p:sp>
      <p:sp>
        <p:nvSpPr>
          <p:cNvPr id="58" name="Rounded Rectangle 57"/>
          <p:cNvSpPr/>
          <p:nvPr/>
        </p:nvSpPr>
        <p:spPr bwMode="auto">
          <a:xfrm rot="5400000">
            <a:off x="7575911" y="1978904"/>
            <a:ext cx="768546" cy="2243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bg1"/>
                </a:solidFill>
                <a:cs typeface="Times New Roman" charset="0"/>
              </a:rPr>
              <a:t>GBE</a:t>
            </a:r>
          </a:p>
        </p:txBody>
      </p:sp>
      <p:sp>
        <p:nvSpPr>
          <p:cNvPr id="59" name="Rounded Rectangle 58"/>
          <p:cNvSpPr/>
          <p:nvPr/>
        </p:nvSpPr>
        <p:spPr bwMode="auto">
          <a:xfrm rot="5400000">
            <a:off x="8349877" y="1965860"/>
            <a:ext cx="768546" cy="224393"/>
          </a:xfrm>
          <a:prstGeom prst="round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700" dirty="0" smtClean="0">
                <a:solidFill>
                  <a:schemeClr val="tx1"/>
                </a:solidFill>
                <a:cs typeface="Times New Roman" charset="0"/>
              </a:rPr>
              <a:t>STM-1/4</a:t>
            </a:r>
          </a:p>
          <a:p>
            <a:pPr algn="ctr" defTabSz="913608"/>
            <a:r>
              <a:rPr lang="en-US" sz="700" dirty="0" smtClean="0">
                <a:solidFill>
                  <a:schemeClr val="tx1"/>
                </a:solidFill>
                <a:cs typeface="Times New Roman" charset="0"/>
              </a:rPr>
              <a:t> OC-3/12</a:t>
            </a:r>
          </a:p>
        </p:txBody>
      </p:sp>
      <p:sp>
        <p:nvSpPr>
          <p:cNvPr id="60" name="Rounded Rectangle 59"/>
          <p:cNvSpPr/>
          <p:nvPr/>
        </p:nvSpPr>
        <p:spPr bwMode="auto">
          <a:xfrm rot="5400000">
            <a:off x="8098240" y="1969405"/>
            <a:ext cx="768546" cy="224393"/>
          </a:xfrm>
          <a:prstGeom prst="round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700" dirty="0" smtClean="0">
                <a:solidFill>
                  <a:schemeClr val="tx1"/>
                </a:solidFill>
                <a:cs typeface="Times New Roman" charset="0"/>
              </a:rPr>
              <a:t>STM-1/4 </a:t>
            </a:r>
          </a:p>
          <a:p>
            <a:pPr algn="ctr" defTabSz="913608"/>
            <a:r>
              <a:rPr lang="en-US" sz="700" dirty="0" smtClean="0">
                <a:solidFill>
                  <a:schemeClr val="tx1"/>
                </a:solidFill>
                <a:cs typeface="Times New Roman" charset="0"/>
              </a:rPr>
              <a:t>OC-3/12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TDM and Ethernet Architecture</a:t>
            </a:r>
            <a:endParaRPr lang="en-US" sz="44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8127892" y="4892304"/>
            <a:ext cx="1619076" cy="1786855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  <a:p>
            <a:pPr algn="ctr" defTabSz="913608"/>
            <a:endParaRPr lang="en-US" sz="200" dirty="0">
              <a:solidFill>
                <a:schemeClr val="tx1"/>
              </a:solidFill>
              <a:cs typeface="Times New Roman" charset="0"/>
            </a:endParaRPr>
          </a:p>
          <a:p>
            <a:pPr algn="ctr" defTabSz="913608"/>
            <a:r>
              <a:rPr lang="en-US" sz="200" dirty="0" smtClean="0">
                <a:solidFill>
                  <a:schemeClr val="tx1"/>
                </a:solidFill>
                <a:cs typeface="Times New Roman" charset="0"/>
              </a:rPr>
              <a:t>IO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9002598" y="5574822"/>
            <a:ext cx="577811" cy="493665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TDM Interface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63036" y="5586975"/>
            <a:ext cx="577811" cy="493665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Ethernet</a:t>
            </a:r>
          </a:p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Switch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 rot="5400000">
            <a:off x="8767917" y="6490561"/>
            <a:ext cx="768546" cy="2243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TDM ports</a:t>
            </a:r>
          </a:p>
        </p:txBody>
      </p:sp>
      <p:sp>
        <p:nvSpPr>
          <p:cNvPr id="16" name="Rounded Rectangle 15"/>
          <p:cNvSpPr/>
          <p:nvPr/>
        </p:nvSpPr>
        <p:spPr bwMode="auto">
          <a:xfrm rot="5400000">
            <a:off x="9054947" y="6497103"/>
            <a:ext cx="768546" cy="2243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TDM ports</a:t>
            </a:r>
          </a:p>
        </p:txBody>
      </p:sp>
      <p:sp>
        <p:nvSpPr>
          <p:cNvPr id="17" name="Rounded Rectangle 16"/>
          <p:cNvSpPr/>
          <p:nvPr/>
        </p:nvSpPr>
        <p:spPr bwMode="auto">
          <a:xfrm rot="5400000">
            <a:off x="8022745" y="6485888"/>
            <a:ext cx="768546" cy="22439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cs typeface="Times New Roman" charset="0"/>
              </a:rPr>
              <a:t>Ethernet ports</a:t>
            </a:r>
          </a:p>
        </p:txBody>
      </p:sp>
      <p:sp>
        <p:nvSpPr>
          <p:cNvPr id="18" name="Rounded Rectangle 17"/>
          <p:cNvSpPr/>
          <p:nvPr/>
        </p:nvSpPr>
        <p:spPr bwMode="auto">
          <a:xfrm rot="5400000">
            <a:off x="8309777" y="6492428"/>
            <a:ext cx="768546" cy="22439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Ethernet ports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136916" y="2091954"/>
            <a:ext cx="1619076" cy="17868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4008" tIns="457200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1000" dirty="0" smtClean="0">
                <a:solidFill>
                  <a:schemeClr val="tx1"/>
                </a:solidFill>
                <a:cs typeface="Times New Roman" charset="0"/>
              </a:rPr>
              <a:t>CL.2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084770" y="3031646"/>
            <a:ext cx="577811" cy="493665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TDM Engine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223293" y="3043801"/>
            <a:ext cx="577811" cy="493665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Packet Engine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 rot="5400000">
            <a:off x="4031767" y="1990087"/>
            <a:ext cx="768546" cy="2243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bg1"/>
                </a:solidFill>
                <a:cs typeface="Times New Roman" charset="0"/>
              </a:rPr>
              <a:t>GBE</a:t>
            </a:r>
          </a:p>
        </p:txBody>
      </p:sp>
      <p:sp>
        <p:nvSpPr>
          <p:cNvPr id="25" name="Rounded Rectangle 24"/>
          <p:cNvSpPr/>
          <p:nvPr/>
        </p:nvSpPr>
        <p:spPr bwMode="auto">
          <a:xfrm rot="5400000">
            <a:off x="4318805" y="1996629"/>
            <a:ext cx="768546" cy="2243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bg1"/>
                </a:solidFill>
                <a:cs typeface="Times New Roman" charset="0"/>
              </a:rPr>
              <a:t>GBE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32440" y="4901830"/>
            <a:ext cx="1619076" cy="1786855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  <a:p>
            <a:pPr algn="ctr" defTabSz="913608"/>
            <a:endParaRPr lang="en-US" sz="200" dirty="0">
              <a:solidFill>
                <a:schemeClr val="tx1"/>
              </a:solidFill>
              <a:cs typeface="Times New Roman" charset="0"/>
            </a:endParaRPr>
          </a:p>
          <a:p>
            <a:pPr algn="ctr" defTabSz="913608"/>
            <a:r>
              <a:rPr lang="en-US" sz="200" dirty="0" smtClean="0">
                <a:solidFill>
                  <a:schemeClr val="tx1"/>
                </a:solidFill>
                <a:cs typeface="Times New Roman" charset="0"/>
              </a:rPr>
              <a:t>IO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307146" y="5584346"/>
            <a:ext cx="577811" cy="493665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TDM Interface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67589" y="5596501"/>
            <a:ext cx="577811" cy="493665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Ethernet</a:t>
            </a:r>
          </a:p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Switch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 rot="5400000">
            <a:off x="7072465" y="6500085"/>
            <a:ext cx="768546" cy="2243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TDM ports</a:t>
            </a:r>
          </a:p>
        </p:txBody>
      </p:sp>
      <p:sp>
        <p:nvSpPr>
          <p:cNvPr id="30" name="Rounded Rectangle 29"/>
          <p:cNvSpPr/>
          <p:nvPr/>
        </p:nvSpPr>
        <p:spPr bwMode="auto">
          <a:xfrm rot="5400000">
            <a:off x="7359503" y="6506628"/>
            <a:ext cx="768546" cy="2243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TDM ports</a:t>
            </a:r>
          </a:p>
        </p:txBody>
      </p:sp>
      <p:sp>
        <p:nvSpPr>
          <p:cNvPr id="31" name="Rounded Rectangle 30"/>
          <p:cNvSpPr/>
          <p:nvPr/>
        </p:nvSpPr>
        <p:spPr bwMode="auto">
          <a:xfrm rot="5400000">
            <a:off x="6327295" y="6495409"/>
            <a:ext cx="768546" cy="22439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cs typeface="Times New Roman" charset="0"/>
              </a:rPr>
              <a:t>Ethernet ports</a:t>
            </a:r>
          </a:p>
        </p:txBody>
      </p:sp>
      <p:sp>
        <p:nvSpPr>
          <p:cNvPr id="32" name="Rounded Rectangle 31"/>
          <p:cNvSpPr/>
          <p:nvPr/>
        </p:nvSpPr>
        <p:spPr bwMode="auto">
          <a:xfrm rot="5400000">
            <a:off x="6614327" y="6501954"/>
            <a:ext cx="768546" cy="22439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Ethernet ports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2946293" y="4901830"/>
            <a:ext cx="1619076" cy="1786855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  <a:p>
            <a:pPr algn="ctr" defTabSz="913608"/>
            <a:endParaRPr lang="en-US" sz="200" dirty="0">
              <a:solidFill>
                <a:schemeClr val="tx1"/>
              </a:solidFill>
              <a:cs typeface="Times New Roman" charset="0"/>
            </a:endParaRPr>
          </a:p>
          <a:p>
            <a:pPr algn="ctr" defTabSz="913608"/>
            <a:r>
              <a:rPr lang="en-US" sz="200" dirty="0" smtClean="0">
                <a:solidFill>
                  <a:schemeClr val="tx1"/>
                </a:solidFill>
                <a:cs typeface="Times New Roman" charset="0"/>
              </a:rPr>
              <a:t>IO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3820999" y="5584346"/>
            <a:ext cx="577811" cy="493665"/>
          </a:xfrm>
          <a:prstGeom prst="round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TDM Interface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081436" y="5596501"/>
            <a:ext cx="577811" cy="493665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Ethernet</a:t>
            </a:r>
          </a:p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Switch</a:t>
            </a:r>
            <a:endParaRPr lang="en-US" sz="200" dirty="0" smtClean="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 rot="5400000">
            <a:off x="3586316" y="6500085"/>
            <a:ext cx="768546" cy="2243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TDM ports</a:t>
            </a:r>
          </a:p>
        </p:txBody>
      </p:sp>
      <p:sp>
        <p:nvSpPr>
          <p:cNvPr id="37" name="Rounded Rectangle 36"/>
          <p:cNvSpPr/>
          <p:nvPr/>
        </p:nvSpPr>
        <p:spPr bwMode="auto">
          <a:xfrm rot="5400000">
            <a:off x="3873348" y="6506628"/>
            <a:ext cx="768546" cy="22439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TDM ports</a:t>
            </a:r>
          </a:p>
        </p:txBody>
      </p:sp>
      <p:sp>
        <p:nvSpPr>
          <p:cNvPr id="38" name="Rounded Rectangle 37"/>
          <p:cNvSpPr/>
          <p:nvPr/>
        </p:nvSpPr>
        <p:spPr bwMode="auto">
          <a:xfrm rot="5400000">
            <a:off x="2841144" y="6495409"/>
            <a:ext cx="768546" cy="22439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  <a:cs typeface="Times New Roman" charset="0"/>
              </a:rPr>
              <a:t>Ethernet ports</a:t>
            </a:r>
          </a:p>
        </p:txBody>
      </p:sp>
      <p:sp>
        <p:nvSpPr>
          <p:cNvPr id="39" name="Rounded Rectangle 38"/>
          <p:cNvSpPr/>
          <p:nvPr/>
        </p:nvSpPr>
        <p:spPr bwMode="auto">
          <a:xfrm rot="5400000">
            <a:off x="3128183" y="6501954"/>
            <a:ext cx="768546" cy="22439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800" dirty="0" smtClean="0">
                <a:solidFill>
                  <a:schemeClr val="tx1"/>
                </a:solidFill>
                <a:cs typeface="Times New Roman" charset="0"/>
              </a:rPr>
              <a:t>Ethernet ports</a:t>
            </a:r>
          </a:p>
        </p:txBody>
      </p:sp>
      <p:cxnSp>
        <p:nvCxnSpPr>
          <p:cNvPr id="40" name="Straight Connector 39"/>
          <p:cNvCxnSpPr>
            <a:stCxn id="33" idx="3"/>
            <a:endCxn id="26" idx="1"/>
          </p:cNvCxnSpPr>
          <p:nvPr/>
        </p:nvCxnSpPr>
        <p:spPr bwMode="auto">
          <a:xfrm>
            <a:off x="4565369" y="5795253"/>
            <a:ext cx="1867074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358353" y="5613263"/>
            <a:ext cx="419410" cy="215367"/>
          </a:xfrm>
          <a:prstGeom prst="rect">
            <a:avLst/>
          </a:prstGeom>
          <a:noFill/>
        </p:spPr>
        <p:txBody>
          <a:bodyPr wrap="none" lIns="64008" tIns="45682" rIns="64008" bIns="45682" rtlCol="0" anchor="ctr" anchorCtr="0">
            <a:spAutoFit/>
          </a:bodyPr>
          <a:lstStyle/>
          <a:p>
            <a:pPr algn="ctr"/>
            <a:r>
              <a:rPr lang="en-US" sz="800" dirty="0" smtClean="0">
                <a:latin typeface="+mn-lt"/>
              </a:rPr>
              <a:t>10 x IO</a:t>
            </a:r>
            <a:endParaRPr lang="en-US" sz="800" dirty="0">
              <a:latin typeface="+mn-lt"/>
            </a:endParaRPr>
          </a:p>
        </p:txBody>
      </p:sp>
      <p:cxnSp>
        <p:nvCxnSpPr>
          <p:cNvPr id="42" name="Elbow Connector 41"/>
          <p:cNvCxnSpPr>
            <a:stCxn id="20" idx="0"/>
          </p:cNvCxnSpPr>
          <p:nvPr/>
        </p:nvCxnSpPr>
        <p:spPr bwMode="auto">
          <a:xfrm rot="5400000" flipH="1" flipV="1">
            <a:off x="7002450" y="1402869"/>
            <a:ext cx="1588" cy="3257550"/>
          </a:xfrm>
          <a:prstGeom prst="bentConnector3">
            <a:avLst>
              <a:gd name="adj1" fmla="val 14395466"/>
            </a:avLst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Elbow Connector 110"/>
          <p:cNvCxnSpPr>
            <a:stCxn id="21" idx="1"/>
          </p:cNvCxnSpPr>
          <p:nvPr/>
        </p:nvCxnSpPr>
        <p:spPr bwMode="auto">
          <a:xfrm rot="10800000" flipH="1">
            <a:off x="4223294" y="3290627"/>
            <a:ext cx="3257550" cy="1588"/>
          </a:xfrm>
          <a:prstGeom prst="bentConnector5">
            <a:avLst>
              <a:gd name="adj1" fmla="val -2632"/>
              <a:gd name="adj2" fmla="val 21644654"/>
              <a:gd name="adj3" fmla="val 97758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3" idx="0"/>
          </p:cNvCxnSpPr>
          <p:nvPr/>
        </p:nvCxnSpPr>
        <p:spPr bwMode="auto">
          <a:xfrm rot="16200000" flipV="1">
            <a:off x="7900032" y="4183354"/>
            <a:ext cx="2049510" cy="733425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0"/>
          </p:cNvCxnSpPr>
          <p:nvPr/>
        </p:nvCxnSpPr>
        <p:spPr bwMode="auto">
          <a:xfrm rot="5400000" flipH="1" flipV="1">
            <a:off x="7047548" y="4073817"/>
            <a:ext cx="2059035" cy="962025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4" idx="0"/>
          </p:cNvCxnSpPr>
          <p:nvPr/>
        </p:nvCxnSpPr>
        <p:spPr bwMode="auto">
          <a:xfrm rot="5400000">
            <a:off x="5304474" y="2330742"/>
            <a:ext cx="2059035" cy="4448175"/>
          </a:xfrm>
          <a:prstGeom prst="line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4" idx="0"/>
          </p:cNvCxnSpPr>
          <p:nvPr/>
        </p:nvCxnSpPr>
        <p:spPr bwMode="auto">
          <a:xfrm rot="16200000" flipV="1">
            <a:off x="7160473" y="4195504"/>
            <a:ext cx="2049510" cy="73342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8" idx="0"/>
          </p:cNvCxnSpPr>
          <p:nvPr/>
        </p:nvCxnSpPr>
        <p:spPr bwMode="auto">
          <a:xfrm rot="5400000">
            <a:off x="6307990" y="4085967"/>
            <a:ext cx="2059035" cy="96202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5" idx="0"/>
          </p:cNvCxnSpPr>
          <p:nvPr/>
        </p:nvCxnSpPr>
        <p:spPr bwMode="auto">
          <a:xfrm rot="5400000">
            <a:off x="4564913" y="2342896"/>
            <a:ext cx="2059035" cy="444817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539450" y="2106563"/>
            <a:ext cx="1464049" cy="1045334"/>
          </a:xfrm>
          <a:custGeom>
            <a:avLst/>
            <a:gdLst>
              <a:gd name="connsiteX0" fmla="*/ 0 w 1464049"/>
              <a:gd name="connsiteY0" fmla="*/ 174226 h 1045334"/>
              <a:gd name="connsiteX1" fmla="*/ 51030 w 1464049"/>
              <a:gd name="connsiteY1" fmla="*/ 51030 h 1045334"/>
              <a:gd name="connsiteX2" fmla="*/ 174227 w 1464049"/>
              <a:gd name="connsiteY2" fmla="*/ 1 h 1045334"/>
              <a:gd name="connsiteX3" fmla="*/ 1289823 w 1464049"/>
              <a:gd name="connsiteY3" fmla="*/ 0 h 1045334"/>
              <a:gd name="connsiteX4" fmla="*/ 1413019 w 1464049"/>
              <a:gd name="connsiteY4" fmla="*/ 51030 h 1045334"/>
              <a:gd name="connsiteX5" fmla="*/ 1464048 w 1464049"/>
              <a:gd name="connsiteY5" fmla="*/ 174227 h 1045334"/>
              <a:gd name="connsiteX6" fmla="*/ 1464049 w 1464049"/>
              <a:gd name="connsiteY6" fmla="*/ 871108 h 1045334"/>
              <a:gd name="connsiteX7" fmla="*/ 1413019 w 1464049"/>
              <a:gd name="connsiteY7" fmla="*/ 994304 h 1045334"/>
              <a:gd name="connsiteX8" fmla="*/ 1289823 w 1464049"/>
              <a:gd name="connsiteY8" fmla="*/ 1045334 h 1045334"/>
              <a:gd name="connsiteX9" fmla="*/ 174226 w 1464049"/>
              <a:gd name="connsiteY9" fmla="*/ 1045334 h 1045334"/>
              <a:gd name="connsiteX10" fmla="*/ 51030 w 1464049"/>
              <a:gd name="connsiteY10" fmla="*/ 994304 h 1045334"/>
              <a:gd name="connsiteX11" fmla="*/ 0 w 1464049"/>
              <a:gd name="connsiteY11" fmla="*/ 871108 h 1045334"/>
              <a:gd name="connsiteX12" fmla="*/ 0 w 1464049"/>
              <a:gd name="connsiteY12" fmla="*/ 174226 h 10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049" h="1045334">
                <a:moveTo>
                  <a:pt x="0" y="174226"/>
                </a:moveTo>
                <a:cubicBezTo>
                  <a:pt x="0" y="128018"/>
                  <a:pt x="18356" y="83703"/>
                  <a:pt x="51030" y="51030"/>
                </a:cubicBezTo>
                <a:cubicBezTo>
                  <a:pt x="83704" y="18356"/>
                  <a:pt x="128019" y="0"/>
                  <a:pt x="174227" y="1"/>
                </a:cubicBezTo>
                <a:lnTo>
                  <a:pt x="1289823" y="0"/>
                </a:lnTo>
                <a:cubicBezTo>
                  <a:pt x="1336031" y="0"/>
                  <a:pt x="1380346" y="18356"/>
                  <a:pt x="1413019" y="51030"/>
                </a:cubicBezTo>
                <a:cubicBezTo>
                  <a:pt x="1445693" y="83704"/>
                  <a:pt x="1464049" y="128019"/>
                  <a:pt x="1464048" y="174227"/>
                </a:cubicBezTo>
                <a:cubicBezTo>
                  <a:pt x="1464048" y="406521"/>
                  <a:pt x="1464049" y="638814"/>
                  <a:pt x="1464049" y="871108"/>
                </a:cubicBezTo>
                <a:cubicBezTo>
                  <a:pt x="1464049" y="917316"/>
                  <a:pt x="1445693" y="961631"/>
                  <a:pt x="1413019" y="994304"/>
                </a:cubicBezTo>
                <a:cubicBezTo>
                  <a:pt x="1380345" y="1026978"/>
                  <a:pt x="1336030" y="1045334"/>
                  <a:pt x="1289823" y="1045334"/>
                </a:cubicBezTo>
                <a:lnTo>
                  <a:pt x="174226" y="1045334"/>
                </a:lnTo>
                <a:cubicBezTo>
                  <a:pt x="128018" y="1045334"/>
                  <a:pt x="83703" y="1026978"/>
                  <a:pt x="51030" y="994304"/>
                </a:cubicBezTo>
                <a:cubicBezTo>
                  <a:pt x="18356" y="961630"/>
                  <a:pt x="0" y="917315"/>
                  <a:pt x="0" y="871108"/>
                </a:cubicBezTo>
                <a:lnTo>
                  <a:pt x="0" y="1742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08" tIns="71984" rIns="64008" bIns="71984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Powerful DS0 cross connect for all IO slots</a:t>
            </a:r>
            <a:endParaRPr lang="en-US" sz="1400" kern="1200" dirty="0"/>
          </a:p>
        </p:txBody>
      </p:sp>
      <p:sp>
        <p:nvSpPr>
          <p:cNvPr id="65" name="Freeform 64"/>
          <p:cNvSpPr/>
          <p:nvPr/>
        </p:nvSpPr>
        <p:spPr>
          <a:xfrm>
            <a:off x="539450" y="3256431"/>
            <a:ext cx="1464049" cy="1045334"/>
          </a:xfrm>
          <a:custGeom>
            <a:avLst/>
            <a:gdLst>
              <a:gd name="connsiteX0" fmla="*/ 0 w 1464049"/>
              <a:gd name="connsiteY0" fmla="*/ 174226 h 1045334"/>
              <a:gd name="connsiteX1" fmla="*/ 51030 w 1464049"/>
              <a:gd name="connsiteY1" fmla="*/ 51030 h 1045334"/>
              <a:gd name="connsiteX2" fmla="*/ 174227 w 1464049"/>
              <a:gd name="connsiteY2" fmla="*/ 1 h 1045334"/>
              <a:gd name="connsiteX3" fmla="*/ 1289823 w 1464049"/>
              <a:gd name="connsiteY3" fmla="*/ 0 h 1045334"/>
              <a:gd name="connsiteX4" fmla="*/ 1413019 w 1464049"/>
              <a:gd name="connsiteY4" fmla="*/ 51030 h 1045334"/>
              <a:gd name="connsiteX5" fmla="*/ 1464048 w 1464049"/>
              <a:gd name="connsiteY5" fmla="*/ 174227 h 1045334"/>
              <a:gd name="connsiteX6" fmla="*/ 1464049 w 1464049"/>
              <a:gd name="connsiteY6" fmla="*/ 871108 h 1045334"/>
              <a:gd name="connsiteX7" fmla="*/ 1413019 w 1464049"/>
              <a:gd name="connsiteY7" fmla="*/ 994304 h 1045334"/>
              <a:gd name="connsiteX8" fmla="*/ 1289823 w 1464049"/>
              <a:gd name="connsiteY8" fmla="*/ 1045334 h 1045334"/>
              <a:gd name="connsiteX9" fmla="*/ 174226 w 1464049"/>
              <a:gd name="connsiteY9" fmla="*/ 1045334 h 1045334"/>
              <a:gd name="connsiteX10" fmla="*/ 51030 w 1464049"/>
              <a:gd name="connsiteY10" fmla="*/ 994304 h 1045334"/>
              <a:gd name="connsiteX11" fmla="*/ 0 w 1464049"/>
              <a:gd name="connsiteY11" fmla="*/ 871108 h 1045334"/>
              <a:gd name="connsiteX12" fmla="*/ 0 w 1464049"/>
              <a:gd name="connsiteY12" fmla="*/ 174226 h 10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049" h="1045334">
                <a:moveTo>
                  <a:pt x="0" y="174226"/>
                </a:moveTo>
                <a:cubicBezTo>
                  <a:pt x="0" y="128018"/>
                  <a:pt x="18356" y="83703"/>
                  <a:pt x="51030" y="51030"/>
                </a:cubicBezTo>
                <a:cubicBezTo>
                  <a:pt x="83704" y="18356"/>
                  <a:pt x="128019" y="0"/>
                  <a:pt x="174227" y="1"/>
                </a:cubicBezTo>
                <a:lnTo>
                  <a:pt x="1289823" y="0"/>
                </a:lnTo>
                <a:cubicBezTo>
                  <a:pt x="1336031" y="0"/>
                  <a:pt x="1380346" y="18356"/>
                  <a:pt x="1413019" y="51030"/>
                </a:cubicBezTo>
                <a:cubicBezTo>
                  <a:pt x="1445693" y="83704"/>
                  <a:pt x="1464049" y="128019"/>
                  <a:pt x="1464048" y="174227"/>
                </a:cubicBezTo>
                <a:cubicBezTo>
                  <a:pt x="1464048" y="406521"/>
                  <a:pt x="1464049" y="638814"/>
                  <a:pt x="1464049" y="871108"/>
                </a:cubicBezTo>
                <a:cubicBezTo>
                  <a:pt x="1464049" y="917316"/>
                  <a:pt x="1445693" y="961631"/>
                  <a:pt x="1413019" y="994304"/>
                </a:cubicBezTo>
                <a:cubicBezTo>
                  <a:pt x="1380345" y="1026978"/>
                  <a:pt x="1336030" y="1045334"/>
                  <a:pt x="1289823" y="1045334"/>
                </a:cubicBezTo>
                <a:lnTo>
                  <a:pt x="174226" y="1045334"/>
                </a:lnTo>
                <a:cubicBezTo>
                  <a:pt x="128018" y="1045334"/>
                  <a:pt x="83703" y="1026978"/>
                  <a:pt x="51030" y="994304"/>
                </a:cubicBezTo>
                <a:cubicBezTo>
                  <a:pt x="18356" y="961630"/>
                  <a:pt x="0" y="917315"/>
                  <a:pt x="0" y="871108"/>
                </a:cubicBezTo>
                <a:lnTo>
                  <a:pt x="0" y="1742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08" tIns="71984" rIns="64008" bIns="71984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tx1"/>
                </a:solidFill>
              </a:rPr>
              <a:t>Native Ethernet connectivity and aggregation for all modules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539450" y="4406298"/>
            <a:ext cx="1464049" cy="1045334"/>
          </a:xfrm>
          <a:custGeom>
            <a:avLst/>
            <a:gdLst>
              <a:gd name="connsiteX0" fmla="*/ 0 w 1464049"/>
              <a:gd name="connsiteY0" fmla="*/ 174226 h 1045334"/>
              <a:gd name="connsiteX1" fmla="*/ 51030 w 1464049"/>
              <a:gd name="connsiteY1" fmla="*/ 51030 h 1045334"/>
              <a:gd name="connsiteX2" fmla="*/ 174227 w 1464049"/>
              <a:gd name="connsiteY2" fmla="*/ 1 h 1045334"/>
              <a:gd name="connsiteX3" fmla="*/ 1289823 w 1464049"/>
              <a:gd name="connsiteY3" fmla="*/ 0 h 1045334"/>
              <a:gd name="connsiteX4" fmla="*/ 1413019 w 1464049"/>
              <a:gd name="connsiteY4" fmla="*/ 51030 h 1045334"/>
              <a:gd name="connsiteX5" fmla="*/ 1464048 w 1464049"/>
              <a:gd name="connsiteY5" fmla="*/ 174227 h 1045334"/>
              <a:gd name="connsiteX6" fmla="*/ 1464049 w 1464049"/>
              <a:gd name="connsiteY6" fmla="*/ 871108 h 1045334"/>
              <a:gd name="connsiteX7" fmla="*/ 1413019 w 1464049"/>
              <a:gd name="connsiteY7" fmla="*/ 994304 h 1045334"/>
              <a:gd name="connsiteX8" fmla="*/ 1289823 w 1464049"/>
              <a:gd name="connsiteY8" fmla="*/ 1045334 h 1045334"/>
              <a:gd name="connsiteX9" fmla="*/ 174226 w 1464049"/>
              <a:gd name="connsiteY9" fmla="*/ 1045334 h 1045334"/>
              <a:gd name="connsiteX10" fmla="*/ 51030 w 1464049"/>
              <a:gd name="connsiteY10" fmla="*/ 994304 h 1045334"/>
              <a:gd name="connsiteX11" fmla="*/ 0 w 1464049"/>
              <a:gd name="connsiteY11" fmla="*/ 871108 h 1045334"/>
              <a:gd name="connsiteX12" fmla="*/ 0 w 1464049"/>
              <a:gd name="connsiteY12" fmla="*/ 174226 h 10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049" h="1045334">
                <a:moveTo>
                  <a:pt x="0" y="174226"/>
                </a:moveTo>
                <a:cubicBezTo>
                  <a:pt x="0" y="128018"/>
                  <a:pt x="18356" y="83703"/>
                  <a:pt x="51030" y="51030"/>
                </a:cubicBezTo>
                <a:cubicBezTo>
                  <a:pt x="83704" y="18356"/>
                  <a:pt x="128019" y="0"/>
                  <a:pt x="174227" y="1"/>
                </a:cubicBezTo>
                <a:lnTo>
                  <a:pt x="1289823" y="0"/>
                </a:lnTo>
                <a:cubicBezTo>
                  <a:pt x="1336031" y="0"/>
                  <a:pt x="1380346" y="18356"/>
                  <a:pt x="1413019" y="51030"/>
                </a:cubicBezTo>
                <a:cubicBezTo>
                  <a:pt x="1445693" y="83704"/>
                  <a:pt x="1464049" y="128019"/>
                  <a:pt x="1464048" y="174227"/>
                </a:cubicBezTo>
                <a:cubicBezTo>
                  <a:pt x="1464048" y="406521"/>
                  <a:pt x="1464049" y="638814"/>
                  <a:pt x="1464049" y="871108"/>
                </a:cubicBezTo>
                <a:cubicBezTo>
                  <a:pt x="1464049" y="917316"/>
                  <a:pt x="1445693" y="961631"/>
                  <a:pt x="1413019" y="994304"/>
                </a:cubicBezTo>
                <a:cubicBezTo>
                  <a:pt x="1380345" y="1026978"/>
                  <a:pt x="1336030" y="1045334"/>
                  <a:pt x="1289823" y="1045334"/>
                </a:cubicBezTo>
                <a:lnTo>
                  <a:pt x="174226" y="1045334"/>
                </a:lnTo>
                <a:cubicBezTo>
                  <a:pt x="128018" y="1045334"/>
                  <a:pt x="83703" y="1026978"/>
                  <a:pt x="51030" y="994304"/>
                </a:cubicBezTo>
                <a:cubicBezTo>
                  <a:pt x="18356" y="961630"/>
                  <a:pt x="0" y="917315"/>
                  <a:pt x="0" y="871108"/>
                </a:cubicBezTo>
                <a:lnTo>
                  <a:pt x="0" y="1742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08" tIns="79604" rIns="64008" bIns="79604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TDM and Ethernet cross connectivity capabilities</a:t>
            </a:r>
            <a:endParaRPr lang="en-US" sz="1400" kern="1200" dirty="0"/>
          </a:p>
        </p:txBody>
      </p:sp>
      <p:sp>
        <p:nvSpPr>
          <p:cNvPr id="69" name="Freeform 68"/>
          <p:cNvSpPr/>
          <p:nvPr/>
        </p:nvSpPr>
        <p:spPr>
          <a:xfrm>
            <a:off x="539450" y="5556166"/>
            <a:ext cx="1464049" cy="1045334"/>
          </a:xfrm>
          <a:custGeom>
            <a:avLst/>
            <a:gdLst>
              <a:gd name="connsiteX0" fmla="*/ 0 w 1464049"/>
              <a:gd name="connsiteY0" fmla="*/ 174226 h 1045334"/>
              <a:gd name="connsiteX1" fmla="*/ 51030 w 1464049"/>
              <a:gd name="connsiteY1" fmla="*/ 51030 h 1045334"/>
              <a:gd name="connsiteX2" fmla="*/ 174227 w 1464049"/>
              <a:gd name="connsiteY2" fmla="*/ 1 h 1045334"/>
              <a:gd name="connsiteX3" fmla="*/ 1289823 w 1464049"/>
              <a:gd name="connsiteY3" fmla="*/ 0 h 1045334"/>
              <a:gd name="connsiteX4" fmla="*/ 1413019 w 1464049"/>
              <a:gd name="connsiteY4" fmla="*/ 51030 h 1045334"/>
              <a:gd name="connsiteX5" fmla="*/ 1464048 w 1464049"/>
              <a:gd name="connsiteY5" fmla="*/ 174227 h 1045334"/>
              <a:gd name="connsiteX6" fmla="*/ 1464049 w 1464049"/>
              <a:gd name="connsiteY6" fmla="*/ 871108 h 1045334"/>
              <a:gd name="connsiteX7" fmla="*/ 1413019 w 1464049"/>
              <a:gd name="connsiteY7" fmla="*/ 994304 h 1045334"/>
              <a:gd name="connsiteX8" fmla="*/ 1289823 w 1464049"/>
              <a:gd name="connsiteY8" fmla="*/ 1045334 h 1045334"/>
              <a:gd name="connsiteX9" fmla="*/ 174226 w 1464049"/>
              <a:gd name="connsiteY9" fmla="*/ 1045334 h 1045334"/>
              <a:gd name="connsiteX10" fmla="*/ 51030 w 1464049"/>
              <a:gd name="connsiteY10" fmla="*/ 994304 h 1045334"/>
              <a:gd name="connsiteX11" fmla="*/ 0 w 1464049"/>
              <a:gd name="connsiteY11" fmla="*/ 871108 h 1045334"/>
              <a:gd name="connsiteX12" fmla="*/ 0 w 1464049"/>
              <a:gd name="connsiteY12" fmla="*/ 174226 h 104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049" h="1045334">
                <a:moveTo>
                  <a:pt x="0" y="174226"/>
                </a:moveTo>
                <a:cubicBezTo>
                  <a:pt x="0" y="128018"/>
                  <a:pt x="18356" y="83703"/>
                  <a:pt x="51030" y="51030"/>
                </a:cubicBezTo>
                <a:cubicBezTo>
                  <a:pt x="83704" y="18356"/>
                  <a:pt x="128019" y="0"/>
                  <a:pt x="174227" y="1"/>
                </a:cubicBezTo>
                <a:lnTo>
                  <a:pt x="1289823" y="0"/>
                </a:lnTo>
                <a:cubicBezTo>
                  <a:pt x="1336031" y="0"/>
                  <a:pt x="1380346" y="18356"/>
                  <a:pt x="1413019" y="51030"/>
                </a:cubicBezTo>
                <a:cubicBezTo>
                  <a:pt x="1445693" y="83704"/>
                  <a:pt x="1464049" y="128019"/>
                  <a:pt x="1464048" y="174227"/>
                </a:cubicBezTo>
                <a:cubicBezTo>
                  <a:pt x="1464048" y="406521"/>
                  <a:pt x="1464049" y="638814"/>
                  <a:pt x="1464049" y="871108"/>
                </a:cubicBezTo>
                <a:cubicBezTo>
                  <a:pt x="1464049" y="917316"/>
                  <a:pt x="1445693" y="961631"/>
                  <a:pt x="1413019" y="994304"/>
                </a:cubicBezTo>
                <a:cubicBezTo>
                  <a:pt x="1380345" y="1026978"/>
                  <a:pt x="1336030" y="1045334"/>
                  <a:pt x="1289823" y="1045334"/>
                </a:cubicBezTo>
                <a:lnTo>
                  <a:pt x="174226" y="1045334"/>
                </a:lnTo>
                <a:cubicBezTo>
                  <a:pt x="128018" y="1045334"/>
                  <a:pt x="83703" y="1026978"/>
                  <a:pt x="51030" y="994304"/>
                </a:cubicBezTo>
                <a:cubicBezTo>
                  <a:pt x="18356" y="961630"/>
                  <a:pt x="0" y="917315"/>
                  <a:pt x="0" y="871108"/>
                </a:cubicBezTo>
                <a:lnTo>
                  <a:pt x="0" y="1742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08" tIns="79604" rIns="64008" bIns="79604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tx1"/>
                </a:solidFill>
              </a:rPr>
              <a:t>Dual </a:t>
            </a:r>
            <a:br>
              <a:rPr lang="en-US" sz="1400" kern="1200" dirty="0" smtClean="0">
                <a:solidFill>
                  <a:schemeClr val="tx1"/>
                </a:solidFill>
              </a:rPr>
            </a:br>
            <a:r>
              <a:rPr lang="en-US" sz="1400" kern="1200" dirty="0" smtClean="0">
                <a:solidFill>
                  <a:schemeClr val="tx1"/>
                </a:solidFill>
              </a:rPr>
              <a:t>functionality modules 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 rot="5400000">
            <a:off x="5092771" y="1983585"/>
            <a:ext cx="768546" cy="224393"/>
          </a:xfrm>
          <a:prstGeom prst="round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700" dirty="0" smtClean="0">
                <a:solidFill>
                  <a:schemeClr val="tx1"/>
                </a:solidFill>
                <a:cs typeface="Times New Roman" charset="0"/>
              </a:rPr>
              <a:t>STM-1/4 </a:t>
            </a:r>
          </a:p>
          <a:p>
            <a:pPr algn="ctr" defTabSz="913608"/>
            <a:r>
              <a:rPr lang="en-US" sz="700" dirty="0" smtClean="0">
                <a:solidFill>
                  <a:schemeClr val="tx1"/>
                </a:solidFill>
                <a:cs typeface="Times New Roman" charset="0"/>
              </a:rPr>
              <a:t>OC-3/12</a:t>
            </a:r>
          </a:p>
        </p:txBody>
      </p:sp>
      <p:sp>
        <p:nvSpPr>
          <p:cNvPr id="53" name="Rounded Rectangle 52"/>
          <p:cNvSpPr/>
          <p:nvPr/>
        </p:nvSpPr>
        <p:spPr bwMode="auto">
          <a:xfrm rot="5400000">
            <a:off x="4841134" y="1987130"/>
            <a:ext cx="768546" cy="224393"/>
          </a:xfrm>
          <a:prstGeom prst="round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64008" tIns="45682" rIns="64008" bIns="45682" numCol="1" rtlCol="0" anchor="ctr" anchorCtr="0" compatLnSpc="1">
            <a:prstTxWarp prst="textNoShape">
              <a:avLst/>
            </a:prstTxWarp>
          </a:bodyPr>
          <a:lstStyle/>
          <a:p>
            <a:pPr algn="ctr" defTabSz="913608"/>
            <a:r>
              <a:rPr lang="en-US" sz="700" dirty="0" smtClean="0">
                <a:solidFill>
                  <a:schemeClr val="tx1"/>
                </a:solidFill>
                <a:cs typeface="Times New Roman" charset="0"/>
              </a:rPr>
              <a:t>STM-1/4 </a:t>
            </a:r>
          </a:p>
          <a:p>
            <a:pPr algn="ctr" defTabSz="913608"/>
            <a:r>
              <a:rPr lang="en-US" sz="700" dirty="0" smtClean="0">
                <a:solidFill>
                  <a:schemeClr val="tx1"/>
                </a:solidFill>
                <a:cs typeface="Times New Roman" charset="0"/>
              </a:rPr>
              <a:t>OC-3/12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472605" y="1481988"/>
          <a:ext cx="9057762" cy="5882640"/>
        </p:xfrm>
        <a:graphic>
          <a:graphicData uri="http://schemas.openxmlformats.org/drawingml/2006/table">
            <a:tbl>
              <a:tblPr/>
              <a:tblGrid>
                <a:gridCol w="1567027"/>
                <a:gridCol w="3013514"/>
                <a:gridCol w="4477221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/>
                        </a:rPr>
                        <a:t>Feature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/>
                        </a:rPr>
                        <a:t>Description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/>
                        </a:rPr>
                        <a:t>Customer Benefits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Times New Roman"/>
                          <a:cs typeface="Arial"/>
                        </a:rPr>
                        <a:t>Common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Logic (CL.2) with hybrid Ethernet and TDM architecture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10188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New and enhanced hardware with increased SONET/SDH capacity and Ethernet over SONET/SDH capacity</a:t>
                      </a:r>
                    </a:p>
                    <a:p>
                      <a:pPr marL="228600" marR="0" lvl="0" indent="-228600" algn="l" defTabSz="10188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Based on Dual Star Connection architecture with separate Ethernet and TDM engines</a:t>
                      </a:r>
                    </a:p>
                    <a:p>
                      <a:pPr marL="228600" marR="0" lvl="0" indent="-228600" algn="l" defTabSz="10188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Future upgradable carrier Ethernet capabilities.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10188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Lower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price</a:t>
                      </a:r>
                    </a:p>
                    <a:p>
                      <a:pPr marL="228600" marR="0" lvl="0" indent="-228600" algn="l" defTabSz="10188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Future upgradable</a:t>
                      </a:r>
                    </a:p>
                    <a:p>
                      <a:pPr marL="228600" marR="0" lvl="0" indent="-228600" algn="l" defTabSz="10188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NG Ethernet mapping over SDH/SONET networks</a:t>
                      </a:r>
                    </a:p>
                    <a:p>
                      <a:pPr marL="228600" marR="0" lvl="0" indent="-228600" algn="l" defTabSz="10188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Optimal bandwidth utilization and minimal encapsulation delays</a:t>
                      </a:r>
                    </a:p>
                    <a:p>
                      <a:pPr marL="228600" marR="0" lvl="0" indent="-228600" algn="l" defTabSz="10188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Dual TDM-Ethernet mode modules </a:t>
                      </a:r>
                    </a:p>
                    <a:p>
                      <a:pPr marL="228600" marR="0" lvl="0" indent="-228600" algn="l" defTabSz="101882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Native Ethernet aggregation from a variety of interfaces—fiber, copper, etc.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Times New Roman"/>
                          <a:cs typeface="Arial"/>
                        </a:rPr>
                        <a:t>Cross-Connect </a:t>
                      </a: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Up to </a:t>
                      </a:r>
                      <a:r>
                        <a:rPr lang="en-US" sz="1200" dirty="0" smtClean="0"/>
                        <a:t>8384 </a:t>
                      </a:r>
                      <a:r>
                        <a:rPr lang="en-US" sz="1200" dirty="0" smtClean="0">
                          <a:latin typeface="Calibri"/>
                          <a:ea typeface="Times New Roman"/>
                          <a:cs typeface="Arial"/>
                        </a:rPr>
                        <a:t>DS0 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for E1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Up to </a:t>
                      </a:r>
                      <a:r>
                        <a:rPr lang="en-US" sz="1200" dirty="0" smtClean="0"/>
                        <a:t>7296 </a:t>
                      </a:r>
                      <a:r>
                        <a:rPr lang="en-US" sz="1200" dirty="0" smtClean="0">
                          <a:latin typeface="Calibri"/>
                          <a:ea typeface="Times New Roman"/>
                          <a:cs typeface="Arial"/>
                        </a:rPr>
                        <a:t>DS0 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for T1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Up to 1168 DS1 for E1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Up to 1504 DS1 for T1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Bandwidth optimization using grooming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Maximum flexibility between ports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Times New Roman"/>
                          <a:cs typeface="Arial"/>
                        </a:rPr>
                        <a:t>SDH/SONET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NG ADM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0" lvl="0" indent="-16002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SW configurable  ports</a:t>
                      </a:r>
                    </a:p>
                    <a:p>
                      <a:pPr marL="160020" marR="0" lvl="0" indent="-16002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STM-1/STM-4 as well as OC‑3/OC-12</a:t>
                      </a:r>
                    </a:p>
                    <a:p>
                      <a:pPr marL="160020" marR="0" lvl="0" indent="-16002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Up to 32 VCG per Common Logic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Add-and-Drop services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High capacity  with configuration flexibility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Increased number of remote sites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Standard and interoperable with 3</a:t>
                      </a:r>
                      <a:r>
                        <a:rPr lang="en-US" sz="1200" baseline="30000" dirty="0">
                          <a:latin typeface="Calibri"/>
                          <a:ea typeface="Times New Roman"/>
                          <a:cs typeface="Arial"/>
                        </a:rPr>
                        <a:t>rd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 party devices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Times New Roman"/>
                          <a:cs typeface="Arial"/>
                        </a:rPr>
                        <a:t>Command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Line Interface (CLI)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0" lvl="0" indent="-16002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Command line interface similar to other new RAD devices</a:t>
                      </a:r>
                    </a:p>
                    <a:p>
                      <a:pPr marL="160020" marR="0" lvl="0" indent="-16002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Text-based configuration database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Easy database configuration and manipulation (ease of support)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 Mass configuration update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 Support for configuration scripts, automated processes and predefined configurations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 Easy integration to 3rd party NMS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Times New Roman"/>
                          <a:cs typeface="Arial"/>
                        </a:rPr>
                        <a:t>Transparent 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E1/T1 over SDH/SONET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0" lvl="0" indent="-16002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E1/T1 streams can be mapped to SDH/SONET transparently</a:t>
                      </a:r>
                    </a:p>
                    <a:p>
                      <a:pPr marL="160020" marR="0" lvl="0" indent="-16002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The individual E1/T1 clock </a:t>
                      </a:r>
                      <a:r>
                        <a:rPr lang="en-US" sz="1200" dirty="0" smtClean="0">
                          <a:latin typeface="Calibri"/>
                          <a:ea typeface="Times New Roman"/>
                          <a:cs typeface="Arial"/>
                        </a:rPr>
                        <a:t>“floats” 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over the SDH/SONET network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Multiple sites can have different clock domains 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Different customer services can be transported without synchronization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7"/>
          <p:cNvSpPr>
            <a:spLocks/>
          </p:cNvSpPr>
          <p:nvPr/>
        </p:nvSpPr>
        <p:spPr bwMode="auto">
          <a:xfrm>
            <a:off x="250943" y="3122747"/>
            <a:ext cx="1489938" cy="1016978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latin typeface="+mn-lt"/>
            </a:endParaRPr>
          </a:p>
        </p:txBody>
      </p:sp>
      <p:sp>
        <p:nvSpPr>
          <p:cNvPr id="57" name="Freeform 7"/>
          <p:cNvSpPr>
            <a:spLocks/>
          </p:cNvSpPr>
          <p:nvPr/>
        </p:nvSpPr>
        <p:spPr bwMode="auto">
          <a:xfrm>
            <a:off x="250943" y="4863623"/>
            <a:ext cx="1489938" cy="1016978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AXCESS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Portfolio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107105" y="2747956"/>
            <a:ext cx="836999" cy="3611433"/>
          </a:xfrm>
          <a:prstGeom prst="rect">
            <a:avLst/>
          </a:prstGeom>
          <a:noFill/>
        </p:spPr>
        <p:txBody>
          <a:bodyPr wrap="square" lIns="101791" tIns="50893" rIns="101791" bIns="50893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200" dirty="0" smtClean="0">
                <a:latin typeface="+mn-lt"/>
                <a:cs typeface="Arial" pitchFamily="34" charset="0"/>
              </a:rPr>
              <a:t>E1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+mn-lt"/>
                <a:cs typeface="Arial" pitchFamily="34" charset="0"/>
              </a:rPr>
              <a:t>T1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+mn-lt"/>
                <a:cs typeface="Arial" pitchFamily="34" charset="0"/>
              </a:rPr>
              <a:t>FXS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+mn-lt"/>
                <a:cs typeface="Arial" pitchFamily="34" charset="0"/>
              </a:rPr>
              <a:t>FXO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+mn-lt"/>
                <a:cs typeface="Arial" pitchFamily="34" charset="0"/>
              </a:rPr>
              <a:t>E&amp;M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+mn-lt"/>
                <a:cs typeface="Arial" pitchFamily="34" charset="0"/>
              </a:rPr>
              <a:t>ETH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+mn-lt"/>
                <a:cs typeface="Arial" pitchFamily="34" charset="0"/>
              </a:rPr>
              <a:t>V.35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+mn-lt"/>
                <a:cs typeface="Arial" pitchFamily="34" charset="0"/>
              </a:rPr>
              <a:t>X.21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+mn-lt"/>
                <a:cs typeface="Arial" pitchFamily="34" charset="0"/>
              </a:rPr>
              <a:t>RS-530 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8603876" y="2892668"/>
            <a:ext cx="516699" cy="3288323"/>
            <a:chOff x="7572736" y="2205399"/>
            <a:chExt cx="469726" cy="2544836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7585262" y="2205399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7572736" y="2523305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7585262" y="2841211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7572736" y="3159117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7585262" y="3477023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585262" y="3794929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572736" y="4112835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572736" y="4430741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7585262" y="4748647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15" name="AutoShape 23"/>
          <p:cNvSpPr>
            <a:spLocks noChangeArrowheads="1"/>
          </p:cNvSpPr>
          <p:nvPr/>
        </p:nvSpPr>
        <p:spPr bwMode="auto">
          <a:xfrm flipH="1">
            <a:off x="5334166" y="1730178"/>
            <a:ext cx="3208686" cy="5492698"/>
          </a:xfrm>
          <a:prstGeom prst="roundRect">
            <a:avLst>
              <a:gd name="adj" fmla="val 10995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120432" y="1447340"/>
            <a:ext cx="1636155" cy="318224"/>
          </a:xfrm>
          <a:prstGeom prst="rect">
            <a:avLst/>
          </a:prstGeom>
          <a:noFill/>
        </p:spPr>
        <p:txBody>
          <a:bodyPr wrap="none" lIns="101791" tIns="50893" rIns="101791" bIns="50893" rtlCol="0">
            <a:spAutoFit/>
          </a:bodyPr>
          <a:lstStyle/>
          <a:p>
            <a:pPr lvl="0" algn="ctr"/>
            <a:r>
              <a:rPr lang="en-US" sz="1400" dirty="0" smtClean="0">
                <a:latin typeface="+mn-lt"/>
                <a:cs typeface="Arial" pitchFamily="34" charset="0"/>
              </a:rPr>
              <a:t>Customer Premises</a:t>
            </a:r>
          </a:p>
        </p:txBody>
      </p:sp>
      <p:pic>
        <p:nvPicPr>
          <p:cNvPr id="20" name="Picture 50" descr="Airmux-400+TDM+antena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1090" y="4436440"/>
            <a:ext cx="1386114" cy="91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043"/>
          <p:cNvSpPr txBox="1">
            <a:spLocks noChangeArrowheads="1"/>
          </p:cNvSpPr>
          <p:nvPr/>
        </p:nvSpPr>
        <p:spPr bwMode="auto">
          <a:xfrm>
            <a:off x="6988783" y="4438997"/>
            <a:ext cx="1844040" cy="66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50" tIns="57424" rIns="114850" bIns="57424">
            <a:spAutoFit/>
          </a:bodyPr>
          <a:lstStyle/>
          <a:p>
            <a:pPr defTabSz="1149137">
              <a:defRPr/>
            </a:pPr>
            <a:r>
              <a:rPr lang="en-US" sz="1200" dirty="0">
                <a:latin typeface="+mn-lt"/>
                <a:cs typeface="Arial" charset="0"/>
              </a:rPr>
              <a:t>Airmux</a:t>
            </a:r>
          </a:p>
          <a:p>
            <a:pPr defTabSz="1149137">
              <a:defRPr/>
            </a:pPr>
            <a:r>
              <a:rPr lang="en-US" sz="1200" dirty="0">
                <a:latin typeface="+mn-lt"/>
                <a:cs typeface="Arial" charset="0"/>
              </a:rPr>
              <a:t>Broadband </a:t>
            </a:r>
            <a:endParaRPr lang="en-US" sz="1200" dirty="0" smtClean="0">
              <a:latin typeface="+mn-lt"/>
              <a:cs typeface="Arial" charset="0"/>
            </a:endParaRPr>
          </a:p>
          <a:p>
            <a:pPr defTabSz="1149137">
              <a:defRPr/>
            </a:pPr>
            <a:r>
              <a:rPr lang="en-US" sz="1200" dirty="0" smtClean="0">
                <a:latin typeface="+mn-lt"/>
                <a:cs typeface="Arial" charset="0"/>
              </a:rPr>
              <a:t>Wireless Radios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22" name="Text Box 1063"/>
          <p:cNvSpPr txBox="1">
            <a:spLocks noChangeArrowheads="1"/>
          </p:cNvSpPr>
          <p:nvPr/>
        </p:nvSpPr>
        <p:spPr bwMode="auto">
          <a:xfrm>
            <a:off x="6988783" y="2070533"/>
            <a:ext cx="1552067" cy="48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799" tIns="57401" rIns="114799" bIns="57401">
            <a:spAutoFit/>
          </a:bodyPr>
          <a:lstStyle/>
          <a:p>
            <a:pPr defTabSz="1149137">
              <a:defRPr/>
            </a:pPr>
            <a:r>
              <a:rPr lang="en-US" sz="1200" dirty="0">
                <a:latin typeface="+mn-lt"/>
                <a:cs typeface="Arial" charset="0"/>
              </a:rPr>
              <a:t>Optimux</a:t>
            </a:r>
          </a:p>
          <a:p>
            <a:pPr defTabSz="1149137">
              <a:defRPr/>
            </a:pPr>
            <a:r>
              <a:rPr lang="en-US" sz="1200" dirty="0">
                <a:latin typeface="+mn-lt"/>
                <a:cs typeface="Arial" charset="0"/>
              </a:rPr>
              <a:t>Fiber Multiplexers</a:t>
            </a:r>
          </a:p>
        </p:txBody>
      </p: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5624504" y="1960937"/>
            <a:ext cx="1450261" cy="808486"/>
            <a:chOff x="6477000" y="3886200"/>
            <a:chExt cx="2397125" cy="1258888"/>
          </a:xfrm>
        </p:grpSpPr>
        <p:pic>
          <p:nvPicPr>
            <p:cNvPr id="24" name="Picture 1027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391400" y="3886200"/>
              <a:ext cx="1238250" cy="5556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23" name="Group 48"/>
            <p:cNvGrpSpPr>
              <a:grpSpLocks/>
            </p:cNvGrpSpPr>
            <p:nvPr/>
          </p:nvGrpSpPr>
          <p:grpSpPr bwMode="auto">
            <a:xfrm>
              <a:off x="6477000" y="4038600"/>
              <a:ext cx="2397125" cy="1106488"/>
              <a:chOff x="6477000" y="3886200"/>
              <a:chExt cx="2397125" cy="1106488"/>
            </a:xfrm>
          </p:grpSpPr>
          <p:pic>
            <p:nvPicPr>
              <p:cNvPr id="26" name="Picture 1061" descr="OP family photo small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77000" y="3886200"/>
                <a:ext cx="2397125" cy="1106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062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15200" y="4572000"/>
                <a:ext cx="708025" cy="3095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" name="Group 55"/>
          <p:cNvGrpSpPr>
            <a:grpSpLocks/>
          </p:cNvGrpSpPr>
          <p:nvPr/>
        </p:nvGrpSpPr>
        <p:grpSpPr bwMode="auto">
          <a:xfrm>
            <a:off x="5669283" y="2930005"/>
            <a:ext cx="1236083" cy="534029"/>
            <a:chOff x="5781856" y="3577359"/>
            <a:chExt cx="1135062" cy="461241"/>
          </a:xfrm>
        </p:grpSpPr>
        <p:pic>
          <p:nvPicPr>
            <p:cNvPr id="29" name="Picture 1065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08529" y="3629314"/>
              <a:ext cx="708389" cy="3088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" name="Picture 1066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81856" y="3577359"/>
              <a:ext cx="708389" cy="3088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1" name="Picture 1068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34256" y="3729759"/>
              <a:ext cx="708389" cy="3088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2" name="Text Box 1067"/>
          <p:cNvSpPr txBox="1">
            <a:spLocks noChangeArrowheads="1"/>
          </p:cNvSpPr>
          <p:nvPr/>
        </p:nvSpPr>
        <p:spPr bwMode="auto">
          <a:xfrm>
            <a:off x="6988783" y="2818940"/>
            <a:ext cx="1509601" cy="66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850" tIns="57424" rIns="114850" bIns="57424">
            <a:spAutoFit/>
          </a:bodyPr>
          <a:lstStyle/>
          <a:p>
            <a:pPr defTabSz="1149137">
              <a:defRPr/>
            </a:pPr>
            <a:r>
              <a:rPr lang="en-US" sz="1200" dirty="0">
                <a:latin typeface="+mn-lt"/>
                <a:cs typeface="Arial" charset="0"/>
              </a:rPr>
              <a:t>ASMi</a:t>
            </a:r>
          </a:p>
          <a:p>
            <a:pPr defTabSz="1149137">
              <a:defRPr/>
            </a:pPr>
            <a:r>
              <a:rPr lang="en-US" sz="1200" dirty="0">
                <a:latin typeface="+mn-lt"/>
                <a:cs typeface="Arial" charset="0"/>
              </a:rPr>
              <a:t>SHDSL Multiplexers </a:t>
            </a:r>
            <a:endParaRPr lang="en-US" sz="1200" dirty="0" smtClean="0">
              <a:latin typeface="+mn-lt"/>
              <a:cs typeface="Arial" charset="0"/>
            </a:endParaRPr>
          </a:p>
          <a:p>
            <a:pPr defTabSz="1149137">
              <a:defRPr/>
            </a:pPr>
            <a:r>
              <a:rPr lang="en-US" sz="1200" dirty="0" smtClean="0">
                <a:latin typeface="+mn-lt"/>
                <a:cs typeface="Arial" charset="0"/>
              </a:rPr>
              <a:t>&amp; Modems</a:t>
            </a:r>
            <a:endParaRPr lang="en-US" sz="1200" dirty="0">
              <a:latin typeface="+mn-lt"/>
              <a:cs typeface="Arial" charset="0"/>
            </a:endParaRPr>
          </a:p>
        </p:txBody>
      </p:sp>
      <p:pic>
        <p:nvPicPr>
          <p:cNvPr id="33" name="Picture 1045" descr="Mp2100 &amp; 2104 new look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8113" y="3708427"/>
            <a:ext cx="812712" cy="61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046"/>
          <p:cNvSpPr txBox="1">
            <a:spLocks noChangeArrowheads="1"/>
          </p:cNvSpPr>
          <p:nvPr/>
        </p:nvSpPr>
        <p:spPr bwMode="auto">
          <a:xfrm>
            <a:off x="6988783" y="3640273"/>
            <a:ext cx="1760352" cy="66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50" tIns="57424" rIns="114850" bIns="57424">
            <a:spAutoFit/>
          </a:bodyPr>
          <a:lstStyle/>
          <a:p>
            <a:pPr defTabSz="1149137">
              <a:defRPr/>
            </a:pPr>
            <a:r>
              <a:rPr lang="en-US" sz="1200" dirty="0">
                <a:latin typeface="+mn-lt"/>
                <a:cs typeface="Arial" charset="0"/>
              </a:rPr>
              <a:t>Megaplex</a:t>
            </a:r>
          </a:p>
          <a:p>
            <a:pPr defTabSz="1149137">
              <a:defRPr/>
            </a:pPr>
            <a:r>
              <a:rPr lang="en-US" sz="1200" dirty="0" smtClean="0">
                <a:latin typeface="+mn-lt"/>
                <a:cs typeface="Arial" charset="0"/>
              </a:rPr>
              <a:t>Multiservice Access Nodes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35" name="Text Box 1039"/>
          <p:cNvSpPr txBox="1">
            <a:spLocks noChangeArrowheads="1"/>
          </p:cNvSpPr>
          <p:nvPr/>
        </p:nvSpPr>
        <p:spPr bwMode="auto">
          <a:xfrm>
            <a:off x="6988783" y="5473683"/>
            <a:ext cx="1363047" cy="66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799" tIns="57401" rIns="114799" bIns="57401">
            <a:spAutoFit/>
          </a:bodyPr>
          <a:lstStyle/>
          <a:p>
            <a:pPr defTabSz="1149137" rtl="1">
              <a:defRPr/>
            </a:pPr>
            <a:r>
              <a:rPr lang="en-US" sz="1200" dirty="0" smtClean="0">
                <a:latin typeface="+mn-lt"/>
                <a:cs typeface="Arial" charset="0"/>
              </a:rPr>
              <a:t>IPmux </a:t>
            </a:r>
          </a:p>
          <a:p>
            <a:pPr defTabSz="1149137">
              <a:defRPr/>
            </a:pPr>
            <a:r>
              <a:rPr lang="en-US" sz="1200" dirty="0" smtClean="0">
                <a:latin typeface="+mn-lt"/>
                <a:cs typeface="Arial" charset="0"/>
              </a:rPr>
              <a:t>TDM Pseudowire</a:t>
            </a:r>
          </a:p>
          <a:p>
            <a:pPr defTabSz="1149137">
              <a:defRPr/>
            </a:pPr>
            <a:r>
              <a:rPr lang="en-US" sz="1200" dirty="0" smtClean="0">
                <a:latin typeface="+mn-lt"/>
                <a:cs typeface="Arial" charset="0"/>
              </a:rPr>
              <a:t>Gateways</a:t>
            </a:r>
            <a:endParaRPr lang="en-US" sz="1200" dirty="0">
              <a:latin typeface="+mn-lt"/>
              <a:cs typeface="Arial" charset="0"/>
            </a:endParaRPr>
          </a:p>
        </p:txBody>
      </p:sp>
      <p:pic>
        <p:nvPicPr>
          <p:cNvPr id="36" name="Picture 1059" descr="FCD-IPM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2282" y="6431090"/>
            <a:ext cx="1299423" cy="3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51" descr="FCD-E1LC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5671" y="5641996"/>
            <a:ext cx="904731" cy="4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1046"/>
          <p:cNvSpPr txBox="1">
            <a:spLocks noChangeArrowheads="1"/>
          </p:cNvSpPr>
          <p:nvPr/>
        </p:nvSpPr>
        <p:spPr bwMode="auto">
          <a:xfrm>
            <a:off x="6988783" y="6263847"/>
            <a:ext cx="1760352" cy="66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50" tIns="57424" rIns="114850" bIns="57424">
            <a:spAutoFit/>
          </a:bodyPr>
          <a:lstStyle/>
          <a:p>
            <a:pPr defTabSz="1149137">
              <a:defRPr/>
            </a:pPr>
            <a:r>
              <a:rPr lang="en-US" sz="1200" dirty="0" smtClean="0">
                <a:latin typeface="+mn-lt"/>
                <a:cs typeface="Arial" charset="0"/>
              </a:rPr>
              <a:t>Kilomux</a:t>
            </a:r>
            <a:endParaRPr lang="en-US" sz="1200" dirty="0">
              <a:latin typeface="+mn-lt"/>
              <a:cs typeface="Arial" charset="0"/>
            </a:endParaRPr>
          </a:p>
          <a:p>
            <a:pPr defTabSz="1149137">
              <a:defRPr/>
            </a:pPr>
            <a:r>
              <a:rPr lang="en-US" sz="1200" dirty="0" smtClean="0">
                <a:latin typeface="+mn-lt"/>
                <a:cs typeface="Arial" charset="0"/>
              </a:rPr>
              <a:t>Subrate Multiservice</a:t>
            </a:r>
          </a:p>
          <a:p>
            <a:pPr defTabSz="1149137">
              <a:defRPr/>
            </a:pPr>
            <a:r>
              <a:rPr lang="en-US" sz="1200" dirty="0" smtClean="0">
                <a:latin typeface="+mn-lt"/>
                <a:cs typeface="Arial" charset="0"/>
              </a:rPr>
              <a:t>Multiplexers</a:t>
            </a:r>
            <a:endParaRPr lang="en-US" sz="1200" dirty="0">
              <a:latin typeface="+mn-lt"/>
              <a:cs typeface="Arial" charset="0"/>
            </a:endParaRPr>
          </a:p>
        </p:txBody>
      </p:sp>
      <p:sp>
        <p:nvSpPr>
          <p:cNvPr id="39" name="AutoShape 23"/>
          <p:cNvSpPr>
            <a:spLocks noChangeArrowheads="1"/>
          </p:cNvSpPr>
          <p:nvPr/>
        </p:nvSpPr>
        <p:spPr bwMode="auto">
          <a:xfrm>
            <a:off x="2152296" y="1730178"/>
            <a:ext cx="2339162" cy="5492698"/>
          </a:xfrm>
          <a:prstGeom prst="roundRect">
            <a:avLst>
              <a:gd name="adj" fmla="val 10995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91703" y="1447292"/>
            <a:ext cx="1060348" cy="318321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pPr lvl="0" algn="ctr"/>
            <a:r>
              <a:rPr lang="en-US" sz="1400" dirty="0" smtClean="0">
                <a:latin typeface="+mn-lt"/>
                <a:cs typeface="Arial" pitchFamily="34" charset="0"/>
              </a:rPr>
              <a:t>Central Site</a:t>
            </a: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561145" y="4311210"/>
            <a:ext cx="1363736" cy="743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2209711" y="3795489"/>
            <a:ext cx="2063356" cy="47220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  <a:cs typeface="Arial" pitchFamily="34" charset="0"/>
              </a:rPr>
              <a:t>Central Rack, Grooming,</a:t>
            </a:r>
          </a:p>
          <a:p>
            <a:pPr algn="ctr"/>
            <a:r>
              <a:rPr lang="en-US" sz="1200" dirty="0" smtClean="0">
                <a:latin typeface="+mn-lt"/>
                <a:cs typeface="Arial" pitchFamily="34" charset="0"/>
              </a:rPr>
              <a:t>Multiplexing &amp; Aggregation</a:t>
            </a:r>
          </a:p>
        </p:txBody>
      </p:sp>
      <p:sp>
        <p:nvSpPr>
          <p:cNvPr id="17" name="Left-Right Arrow 16"/>
          <p:cNvSpPr/>
          <p:nvPr/>
        </p:nvSpPr>
        <p:spPr bwMode="auto">
          <a:xfrm>
            <a:off x="4162958" y="4135752"/>
            <a:ext cx="1609344" cy="51816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101791" tIns="50893" rIns="101791" bIns="5089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Copper</a:t>
            </a:r>
          </a:p>
        </p:txBody>
      </p:sp>
      <p:sp>
        <p:nvSpPr>
          <p:cNvPr id="18" name="Left-Right Arrow 17"/>
          <p:cNvSpPr/>
          <p:nvPr/>
        </p:nvSpPr>
        <p:spPr bwMode="auto">
          <a:xfrm>
            <a:off x="4141463" y="5335379"/>
            <a:ext cx="1609344" cy="51816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101791" tIns="50893" rIns="101791" bIns="5089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Wireless</a:t>
            </a:r>
          </a:p>
        </p:txBody>
      </p:sp>
      <p:sp>
        <p:nvSpPr>
          <p:cNvPr id="19" name="Left-Right Arrow 18"/>
          <p:cNvSpPr/>
          <p:nvPr/>
        </p:nvSpPr>
        <p:spPr bwMode="auto">
          <a:xfrm>
            <a:off x="4104219" y="2524425"/>
            <a:ext cx="1609344" cy="51816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101791" tIns="50893" rIns="101791" bIns="5089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Fiber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3642" y="3477348"/>
            <a:ext cx="86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  <a:cs typeface="Arial" pitchFamily="34" charset="0"/>
              </a:rPr>
              <a:t>PSN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5455" y="5218224"/>
            <a:ext cx="1120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n-lt"/>
                <a:cs typeface="Arial" pitchFamily="34" charset="0"/>
              </a:rPr>
              <a:t>TDM</a:t>
            </a:r>
          </a:p>
        </p:txBody>
      </p:sp>
      <p:sp>
        <p:nvSpPr>
          <p:cNvPr id="53" name="Right Arrow 52"/>
          <p:cNvSpPr/>
          <p:nvPr/>
        </p:nvSpPr>
        <p:spPr bwMode="auto">
          <a:xfrm rot="10800000">
            <a:off x="1494377" y="3414168"/>
            <a:ext cx="929269" cy="434135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101791" tIns="50893" rIns="101791" bIns="50893" numCol="1" rtlCol="0" anchor="ctr" anchorCtr="0" compatLnSpc="1">
            <a:prstTxWarp prst="textNoShape">
              <a:avLst/>
            </a:prstTxWarp>
          </a:bodyPr>
          <a:lstStyle/>
          <a:p>
            <a:pPr algn="ctr" defTabSz="1017872"/>
            <a:endParaRPr lang="en-US" sz="13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 rot="10800000">
            <a:off x="1523710" y="5155045"/>
            <a:ext cx="929269" cy="434135"/>
          </a:xfrm>
          <a:prstGeom prst="right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101791" tIns="50893" rIns="101791" bIns="50893" numCol="1" rtlCol="0" anchor="ctr" anchorCtr="0" compatLnSpc="1">
            <a:prstTxWarp prst="textNoShape">
              <a:avLst/>
            </a:prstTxWarp>
          </a:bodyPr>
          <a:lstStyle/>
          <a:p>
            <a:pPr algn="ctr" defTabSz="1017872"/>
            <a:endParaRPr lang="en-US" sz="13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5" name="Picture 54" descr="Axcess+ Logo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257943" y="442861"/>
            <a:ext cx="1662989" cy="65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Features </a:t>
            </a:r>
            <a:r>
              <a:rPr lang="en-US" sz="2400" dirty="0" smtClean="0"/>
              <a:t>(continued)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545120" y="1521879"/>
          <a:ext cx="9057762" cy="4968240"/>
        </p:xfrm>
        <a:graphic>
          <a:graphicData uri="http://schemas.openxmlformats.org/drawingml/2006/table">
            <a:tbl>
              <a:tblPr/>
              <a:tblGrid>
                <a:gridCol w="1567027"/>
                <a:gridCol w="3013514"/>
                <a:gridCol w="4477221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/>
                        </a:rPr>
                        <a:t>Feature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/>
                        </a:rPr>
                        <a:t>Description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Arial"/>
                        </a:rPr>
                        <a:t>Customer Benefits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Central Solution for CPE Devices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Interoperability with MAP and Last Mile products: DXC, MP-210x, FCD,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Arial"/>
                        </a:rPr>
                        <a:t>ASMi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, and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Arial"/>
                        </a:rPr>
                        <a:t>Optimux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; as well as ETX,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Arial"/>
                        </a:rPr>
                        <a:t>RICi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 and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Arial"/>
                        </a:rPr>
                        <a:t>IPmux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31775" algn="l"/>
                          <a:tab pos="4572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Provides a complete solution with  a unified management platform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Arial"/>
                        </a:rPr>
                        <a:t>Smooth Migration of TDM to PSN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>
                          <a:latin typeface="Calibri"/>
                          <a:ea typeface="Times New Roman"/>
                          <a:cs typeface="Arial"/>
                        </a:rPr>
                        <a:t>Multi-standard TDM Pseudowire: TDMoIP, CESoPSN, SAToP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Provides a balanced migration path to packet switched networks while ensuring TDM service quality</a:t>
                      </a: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Features standards-based, enhanced pseudowire performance with minimal processing delay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284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Multiservice Node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Compact node with high port density:</a:t>
                      </a: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160 x E1/T1</a:t>
                      </a: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160 x analog voice</a:t>
                      </a: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120 x serial ports</a:t>
                      </a: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80 x DSL</a:t>
                      </a: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20 x Fiber </a:t>
                      </a:r>
                    </a:p>
                    <a:p>
                      <a:pPr marL="4572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34 x Ethernet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Reduces CapEx with a single device handling all enterprise communication requirements </a:t>
                      </a: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Standard protocols allow easy interoperability with 3rd party devices</a:t>
                      </a: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Supports multiple services over diverse infrastructure with fine granularity, including DS0, sub-DS0, E1/T1, SHDSL, SHDSL.bis, EFM,  analog voice, data and Ethernet services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  <a:tr h="284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Arial"/>
                        </a:rPr>
                        <a:t>Carrier Class Service Reliability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Hot-swappable modules, Common Logic and power supply redundancy</a:t>
                      </a: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Link redundancy (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Arial"/>
                        </a:rPr>
                        <a:t>GbE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, SDH/ SONET, E1/T1, Fiber,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Arial"/>
                        </a:rPr>
                        <a:t>xDSL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) </a:t>
                      </a: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Path protection for E1/T1, VC12, VT1.5 </a:t>
                      </a: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Arial"/>
                        </a:rPr>
                        <a:t>Ring support: E1/T1, TDM over xDSL, TDM over Fiber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Minimizes service downtime</a:t>
                      </a: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Provides carrier-class service reliability with no single point of failure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D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Elbow Connector 120"/>
          <p:cNvCxnSpPr/>
          <p:nvPr/>
        </p:nvCxnSpPr>
        <p:spPr>
          <a:xfrm flipV="1">
            <a:off x="6268488" y="5135096"/>
            <a:ext cx="1097280" cy="365760"/>
          </a:xfrm>
          <a:prstGeom prst="bentConnector3">
            <a:avLst>
              <a:gd name="adj1" fmla="val 72685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>
            <a:off x="6268488" y="5602456"/>
            <a:ext cx="1097280" cy="365760"/>
          </a:xfrm>
          <a:prstGeom prst="bentConnector3">
            <a:avLst>
              <a:gd name="adj1" fmla="val 72685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273568" y="5551656"/>
            <a:ext cx="109728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3" name="AutoShape 63"/>
          <p:cNvSpPr>
            <a:spLocks noChangeArrowheads="1"/>
          </p:cNvSpPr>
          <p:nvPr/>
        </p:nvSpPr>
        <p:spPr bwMode="auto">
          <a:xfrm>
            <a:off x="5239280" y="6422982"/>
            <a:ext cx="1834134" cy="10616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13" name="Elbow Connector 112"/>
          <p:cNvCxnSpPr/>
          <p:nvPr/>
        </p:nvCxnSpPr>
        <p:spPr>
          <a:xfrm>
            <a:off x="3611648" y="6364456"/>
            <a:ext cx="2103120" cy="640080"/>
          </a:xfrm>
          <a:prstGeom prst="bentConnector3">
            <a:avLst>
              <a:gd name="adj1" fmla="val 125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54" name="AutoShape 54"/>
          <p:cNvSpPr>
            <a:spLocks noChangeArrowheads="1"/>
          </p:cNvSpPr>
          <p:nvPr/>
        </p:nvSpPr>
        <p:spPr bwMode="auto">
          <a:xfrm>
            <a:off x="3982578" y="5666750"/>
            <a:ext cx="1140878" cy="1124426"/>
          </a:xfrm>
          <a:prstGeom prst="roundRect">
            <a:avLst>
              <a:gd name="adj" fmla="val 12601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3611648" y="6234916"/>
            <a:ext cx="11887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/>
          <p:nvPr/>
        </p:nvCxnSpPr>
        <p:spPr>
          <a:xfrm flipV="1">
            <a:off x="3611648" y="5987266"/>
            <a:ext cx="895350" cy="18288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/>
          <p:nvPr/>
        </p:nvCxnSpPr>
        <p:spPr>
          <a:xfrm>
            <a:off x="3611648" y="6295876"/>
            <a:ext cx="895350" cy="182880"/>
          </a:xfrm>
          <a:prstGeom prst="bentConnector3">
            <a:avLst>
              <a:gd name="adj1" fmla="val 5000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395774" y="3676522"/>
            <a:ext cx="2705284" cy="27052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120707"/>
            <a:r>
              <a:rPr lang="en-US" dirty="0" smtClean="0"/>
              <a:t>STM-4/OC-12 Uplink</a:t>
            </a:r>
            <a:endParaRPr lang="en-US" dirty="0"/>
          </a:p>
        </p:txBody>
      </p:sp>
      <p:sp>
        <p:nvSpPr>
          <p:cNvPr id="71" name="Content Placeholder 70"/>
          <p:cNvSpPr>
            <a:spLocks noGrp="1"/>
          </p:cNvSpPr>
          <p:nvPr>
            <p:ph type="body" sz="quarter" idx="10"/>
          </p:nvPr>
        </p:nvSpPr>
        <p:spPr>
          <a:xfrm>
            <a:off x="822484" y="1352870"/>
            <a:ext cx="7837170" cy="206733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1700" dirty="0" smtClean="0"/>
              <a:t>SDH/SONET uplink can be STM-1/OC-3 or STM-4/OC-12 (user configurable)</a:t>
            </a:r>
          </a:p>
          <a:p>
            <a:pPr>
              <a:lnSpc>
                <a:spcPct val="114000"/>
              </a:lnSpc>
            </a:pPr>
            <a:r>
              <a:rPr lang="en-US" sz="1700" dirty="0" smtClean="0"/>
              <a:t>A single chassis can participate in an STM-1/OC-3 and an STM-4/OC-12 ring</a:t>
            </a:r>
          </a:p>
          <a:p>
            <a:pPr>
              <a:lnSpc>
                <a:spcPct val="114000"/>
              </a:lnSpc>
            </a:pPr>
            <a:r>
              <a:rPr lang="en-US" sz="1700" dirty="0" smtClean="0"/>
              <a:t>All of the services (sub-64 kbps to </a:t>
            </a:r>
            <a:r>
              <a:rPr lang="en-US" sz="1700" dirty="0" err="1" smtClean="0"/>
              <a:t>GbE</a:t>
            </a:r>
            <a:r>
              <a:rPr lang="en-US" sz="1700" dirty="0" smtClean="0"/>
              <a:t>) can be mapped directly over the SDH/SONET</a:t>
            </a:r>
          </a:p>
          <a:p>
            <a:pPr>
              <a:lnSpc>
                <a:spcPct val="114000"/>
              </a:lnSpc>
            </a:pPr>
            <a:r>
              <a:rPr lang="en-US" sz="1700" dirty="0" smtClean="0"/>
              <a:t>Ethernet over SDH/SONET capacity is enhanced (up to STM-4/OC-12 with 32 VCG)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 flipV="1">
            <a:off x="5935556" y="6802302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4723135" y="4171788"/>
            <a:ext cx="1443753" cy="1443753"/>
            <a:chOff x="5073887" y="4253852"/>
            <a:chExt cx="1443753" cy="1443753"/>
          </a:xfrm>
        </p:grpSpPr>
        <p:sp>
          <p:nvSpPr>
            <p:cNvPr id="72" name="Oval 71"/>
            <p:cNvSpPr/>
            <p:nvPr/>
          </p:nvSpPr>
          <p:spPr>
            <a:xfrm>
              <a:off x="5073887" y="4253852"/>
              <a:ext cx="1443753" cy="14437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6959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5205760" y="4629129"/>
              <a:ext cx="1180007" cy="693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300" dirty="0">
                  <a:latin typeface="+mn-lt"/>
                  <a:cs typeface="Arial" charset="0"/>
                </a:rPr>
                <a:t>SDH/SONET</a:t>
              </a:r>
            </a:p>
            <a:p>
              <a:pPr algn="ctr"/>
              <a:r>
                <a:rPr lang="en-US" sz="1300" dirty="0">
                  <a:latin typeface="+mn-lt"/>
                  <a:cs typeface="Arial" charset="0"/>
                </a:rPr>
                <a:t>STM-1/OC-3</a:t>
              </a:r>
            </a:p>
            <a:p>
              <a:pPr algn="ctr"/>
              <a:r>
                <a:rPr lang="en-US" sz="1300" dirty="0">
                  <a:latin typeface="+mn-lt"/>
                  <a:cs typeface="Arial" charset="0"/>
                </a:rPr>
                <a:t> Ring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347719" y="3492084"/>
            <a:ext cx="1443753" cy="1443753"/>
            <a:chOff x="6648687" y="3415652"/>
            <a:chExt cx="1443753" cy="1443753"/>
          </a:xfrm>
        </p:grpSpPr>
        <p:sp>
          <p:nvSpPr>
            <p:cNvPr id="87" name="Oval 86"/>
            <p:cNvSpPr/>
            <p:nvPr/>
          </p:nvSpPr>
          <p:spPr>
            <a:xfrm>
              <a:off x="6648687" y="3415652"/>
              <a:ext cx="1443753" cy="14437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6959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6738666" y="3889834"/>
              <a:ext cx="1263794" cy="4953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300" dirty="0">
                  <a:latin typeface="+mn-lt"/>
                  <a:cs typeface="Arial" charset="0"/>
                </a:rPr>
                <a:t>E1/T1/SHDSL</a:t>
              </a:r>
            </a:p>
            <a:p>
              <a:pPr algn="ctr"/>
              <a:r>
                <a:rPr lang="en-US" sz="1300" dirty="0">
                  <a:latin typeface="+mn-lt"/>
                  <a:cs typeface="Arial" charset="0"/>
                </a:rPr>
                <a:t>Rings</a:t>
              </a:r>
            </a:p>
          </p:txBody>
        </p:sp>
      </p:grp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2126120" y="4682565"/>
            <a:ext cx="1244593" cy="693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374" tIns="45687" rIns="91374" bIns="45687" anchor="ctr" anchorCtr="0">
            <a:noAutofit/>
          </a:bodyPr>
          <a:lstStyle/>
          <a:p>
            <a:pPr algn="ctr"/>
            <a:r>
              <a:rPr lang="en-US" sz="1300" dirty="0">
                <a:latin typeface="+mn-lt"/>
                <a:cs typeface="Arial" charset="0"/>
              </a:rPr>
              <a:t>SDH/SONET</a:t>
            </a:r>
          </a:p>
          <a:p>
            <a:pPr algn="ctr"/>
            <a:r>
              <a:rPr lang="en-US" sz="1300" dirty="0">
                <a:latin typeface="+mn-lt"/>
                <a:cs typeface="Arial" charset="0"/>
              </a:rPr>
              <a:t>STM-4/OC-12</a:t>
            </a:r>
          </a:p>
          <a:p>
            <a:pPr algn="ctr"/>
            <a:r>
              <a:rPr lang="en-US" sz="1300" dirty="0">
                <a:latin typeface="+mn-lt"/>
                <a:cs typeface="Arial" charset="0"/>
              </a:rPr>
              <a:t> Ring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264925" y="5804206"/>
            <a:ext cx="453849" cy="68804"/>
            <a:chOff x="3831" y="1901"/>
            <a:chExt cx="285" cy="43"/>
          </a:xfrm>
        </p:grpSpPr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3831" y="1944"/>
              <a:ext cx="28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3831" y="1922"/>
              <a:ext cx="28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auto">
            <a:xfrm>
              <a:off x="3831" y="1901"/>
              <a:ext cx="285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4214851" y="6824774"/>
            <a:ext cx="436392" cy="2218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3069" tIns="41535" rIns="83069" bIns="41535" anchor="ctr" anchorCtr="0">
            <a:noAutofit/>
          </a:bodyPr>
          <a:lstStyle/>
          <a:p>
            <a:pPr algn="ctr" defTabSz="926260"/>
            <a:r>
              <a:rPr lang="en-US" sz="900" b="0" dirty="0">
                <a:latin typeface="+mn-lt"/>
                <a:cs typeface="Arial" charset="0"/>
              </a:rPr>
              <a:t>Fiber</a:t>
            </a:r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6277593" y="6620634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E1/T1</a:t>
            </a:r>
            <a:endParaRPr lang="en-US" sz="1200" b="0" dirty="0">
              <a:latin typeface="+mn-lt"/>
            </a:endParaRPr>
          </a:p>
        </p:txBody>
      </p:sp>
      <p:sp>
        <p:nvSpPr>
          <p:cNvPr id="80" name="AutoShape 1345"/>
          <p:cNvSpPr>
            <a:spLocks noChangeAspect="1" noChangeArrowheads="1"/>
          </p:cNvSpPr>
          <p:nvPr/>
        </p:nvSpPr>
        <p:spPr bwMode="auto">
          <a:xfrm>
            <a:off x="4061810" y="5681818"/>
            <a:ext cx="805153" cy="190590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</p:spPr>
        <p:txBody>
          <a:bodyPr wrap="none" lIns="85912" tIns="42956" rIns="85912" bIns="42956" anchor="ctr" anchorCtr="0">
            <a:noAutofit/>
          </a:bodyPr>
          <a:lstStyle/>
          <a:p>
            <a:pPr algn="ctr" defTabSz="958366">
              <a:spcBef>
                <a:spcPts val="0"/>
              </a:spcBef>
            </a:pPr>
            <a:r>
              <a:rPr lang="en-US" sz="1000" dirty="0" err="1">
                <a:latin typeface="+mn-lt"/>
              </a:rPr>
              <a:t>Teleprotection</a:t>
            </a:r>
            <a:endParaRPr lang="en-US" sz="1000" dirty="0">
              <a:latin typeface="+mn-lt"/>
            </a:endParaRPr>
          </a:p>
        </p:txBody>
      </p:sp>
      <p:sp>
        <p:nvSpPr>
          <p:cNvPr id="82" name="AutoShape 1348"/>
          <p:cNvSpPr>
            <a:spLocks noChangeAspect="1" noChangeArrowheads="1"/>
          </p:cNvSpPr>
          <p:nvPr/>
        </p:nvSpPr>
        <p:spPr bwMode="auto">
          <a:xfrm>
            <a:off x="4256651" y="6587616"/>
            <a:ext cx="415470" cy="190590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</p:spPr>
        <p:txBody>
          <a:bodyPr wrap="none" lIns="85912" tIns="42956" rIns="85912" bIns="42956" anchor="ctr" anchorCtr="0">
            <a:noAutofit/>
          </a:bodyPr>
          <a:lstStyle/>
          <a:p>
            <a:pPr algn="ctr" defTabSz="958366">
              <a:spcBef>
                <a:spcPts val="0"/>
              </a:spcBef>
            </a:pPr>
            <a:r>
              <a:rPr lang="en-US" sz="1000" dirty="0">
                <a:latin typeface="+mn-lt"/>
              </a:rPr>
              <a:t>Voice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835844" y="4308982"/>
            <a:ext cx="1101684" cy="857419"/>
            <a:chOff x="4186596" y="4391046"/>
            <a:chExt cx="1101684" cy="857419"/>
          </a:xfrm>
        </p:grpSpPr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67" name="Picture 66" descr="RAD 3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pic>
        <p:nvPicPr>
          <p:cNvPr id="73" name="Picture 72" descr="Generic Un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7226" y="5856529"/>
            <a:ext cx="274320" cy="274320"/>
          </a:xfrm>
          <a:prstGeom prst="rect">
            <a:avLst/>
          </a:prstGeom>
        </p:spPr>
      </p:pic>
      <p:pic>
        <p:nvPicPr>
          <p:cNvPr id="76" name="Picture 75" descr="PB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31102" y="6607085"/>
            <a:ext cx="359665" cy="359665"/>
          </a:xfrm>
          <a:prstGeom prst="rect">
            <a:avLst/>
          </a:prstGeom>
        </p:spPr>
      </p:pic>
      <p:pic>
        <p:nvPicPr>
          <p:cNvPr id="77" name="Picture 76" descr="P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3639" y="5778395"/>
            <a:ext cx="359665" cy="359665"/>
          </a:xfrm>
          <a:prstGeom prst="rect">
            <a:avLst/>
          </a:prstGeom>
        </p:spPr>
      </p:pic>
      <p:pic>
        <p:nvPicPr>
          <p:cNvPr id="78" name="Picture 77" descr="Serv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3639" y="5374095"/>
            <a:ext cx="359665" cy="359665"/>
          </a:xfrm>
          <a:prstGeom prst="rect">
            <a:avLst/>
          </a:prstGeom>
        </p:spPr>
      </p:pic>
      <p:pic>
        <p:nvPicPr>
          <p:cNvPr id="79" name="Picture 78" descr="Telepho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0560" y="5657468"/>
            <a:ext cx="359665" cy="359665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5462460" y="3671950"/>
            <a:ext cx="1101684" cy="857419"/>
            <a:chOff x="4186596" y="4391046"/>
            <a:chExt cx="1101684" cy="857419"/>
          </a:xfrm>
        </p:grpSpPr>
        <p:sp>
          <p:nvSpPr>
            <p:cNvPr id="94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95" name="Picture 94" descr="RAD 3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cxnSp>
        <p:nvCxnSpPr>
          <p:cNvPr id="101" name="Straight Connector 68"/>
          <p:cNvCxnSpPr/>
          <p:nvPr/>
        </p:nvCxnSpPr>
        <p:spPr bwMode="auto">
          <a:xfrm>
            <a:off x="5935556" y="7042332"/>
            <a:ext cx="822960" cy="18288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L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1102" y="7042435"/>
            <a:ext cx="359665" cy="359665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241619" y="6589153"/>
            <a:ext cx="995374" cy="522063"/>
            <a:chOff x="5359707" y="7250337"/>
            <a:chExt cx="995374" cy="522063"/>
          </a:xfrm>
        </p:grpSpPr>
        <p:sp>
          <p:nvSpPr>
            <p:cNvPr id="25664" name="Text Box 64"/>
            <p:cNvSpPr txBox="1">
              <a:spLocks noChangeArrowheads="1"/>
            </p:cNvSpPr>
            <p:nvPr/>
          </p:nvSpPr>
          <p:spPr bwMode="auto">
            <a:xfrm>
              <a:off x="5359707" y="7250337"/>
              <a:ext cx="995374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Optimux-108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66" name="Picture 65" descr="RAD Smiley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2769044" y="5711062"/>
            <a:ext cx="1101684" cy="857419"/>
            <a:chOff x="4186596" y="4391046"/>
            <a:chExt cx="1101684" cy="857419"/>
          </a:xfrm>
        </p:grpSpPr>
        <p:sp>
          <p:nvSpPr>
            <p:cNvPr id="103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04" name="Picture 103" descr="RAD 3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4575393" y="5936428"/>
            <a:ext cx="494267" cy="438261"/>
            <a:chOff x="4987105" y="5991822"/>
            <a:chExt cx="494267" cy="438261"/>
          </a:xfrm>
        </p:grpSpPr>
        <p:sp>
          <p:nvSpPr>
            <p:cNvPr id="81" name="AutoShape 1347"/>
            <p:cNvSpPr>
              <a:spLocks noChangeAspect="1" noChangeArrowheads="1"/>
            </p:cNvSpPr>
            <p:nvPr/>
          </p:nvSpPr>
          <p:spPr bwMode="auto">
            <a:xfrm>
              <a:off x="4987105" y="5991822"/>
              <a:ext cx="494267" cy="190590"/>
            </a:xfrm>
            <a:prstGeom prst="roundRect">
              <a:avLst>
                <a:gd name="adj" fmla="val 16667"/>
              </a:avLst>
            </a:prstGeom>
            <a:noFill/>
            <a:ln w="3175">
              <a:noFill/>
              <a:round/>
              <a:headEnd/>
              <a:tailEnd/>
            </a:ln>
          </p:spPr>
          <p:txBody>
            <a:bodyPr wrap="none" lIns="85912" tIns="42956" rIns="85912" bIns="42956" anchor="ctr" anchorCtr="0">
              <a:noAutofit/>
            </a:bodyPr>
            <a:lstStyle/>
            <a:p>
              <a:pPr algn="ctr" defTabSz="958366"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SCADA</a:t>
              </a:r>
            </a:p>
          </p:txBody>
        </p:sp>
        <p:pic>
          <p:nvPicPr>
            <p:cNvPr id="105" name="Picture 104" descr="Generic Uni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0888" y="6155763"/>
              <a:ext cx="274320" cy="274320"/>
            </a:xfrm>
            <a:prstGeom prst="rect">
              <a:avLst/>
            </a:prstGeom>
          </p:spPr>
        </p:pic>
      </p:grpSp>
      <p:pic>
        <p:nvPicPr>
          <p:cNvPr id="106" name="Picture 105" descr="Telepho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27226" y="6348348"/>
            <a:ext cx="274320" cy="274320"/>
          </a:xfrm>
          <a:prstGeom prst="rect">
            <a:avLst/>
          </a:prstGeom>
        </p:spPr>
      </p:pic>
      <p:grpSp>
        <p:nvGrpSpPr>
          <p:cNvPr id="116" name="Group 115"/>
          <p:cNvGrpSpPr/>
          <p:nvPr/>
        </p:nvGrpSpPr>
        <p:grpSpPr>
          <a:xfrm>
            <a:off x="5428424" y="5296702"/>
            <a:ext cx="1101684" cy="833376"/>
            <a:chOff x="4186596" y="4620576"/>
            <a:chExt cx="1101684" cy="833376"/>
          </a:xfrm>
        </p:grpSpPr>
        <p:sp>
          <p:nvSpPr>
            <p:cNvPr id="117" name="Text Box 19"/>
            <p:cNvSpPr txBox="1">
              <a:spLocks noChangeArrowheads="1"/>
            </p:cNvSpPr>
            <p:nvPr/>
          </p:nvSpPr>
          <p:spPr bwMode="auto">
            <a:xfrm>
              <a:off x="4186596" y="518733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118" name="Picture 117" descr="RAD 3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pic>
        <p:nvPicPr>
          <p:cNvPr id="119" name="Picture 118" descr="L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3639" y="4969795"/>
            <a:ext cx="359665" cy="359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AutoShape 63"/>
          <p:cNvSpPr>
            <a:spLocks noChangeArrowheads="1"/>
          </p:cNvSpPr>
          <p:nvPr/>
        </p:nvSpPr>
        <p:spPr bwMode="auto">
          <a:xfrm>
            <a:off x="5865004" y="6016479"/>
            <a:ext cx="1933188" cy="9380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180882" y="4277360"/>
            <a:ext cx="1266441" cy="1513977"/>
          </a:xfrm>
          <a:prstGeom prst="roundRect">
            <a:avLst>
              <a:gd name="adj" fmla="val 12014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0" name="AutoShape 63"/>
          <p:cNvSpPr>
            <a:spLocks noChangeArrowheads="1"/>
          </p:cNvSpPr>
          <p:nvPr/>
        </p:nvSpPr>
        <p:spPr bwMode="auto">
          <a:xfrm>
            <a:off x="5865004" y="3410439"/>
            <a:ext cx="1933188" cy="10185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886592" y="3972560"/>
            <a:ext cx="2834640" cy="1315720"/>
            <a:chOff x="3921760" y="3972560"/>
            <a:chExt cx="2834640" cy="1315720"/>
          </a:xfrm>
        </p:grpSpPr>
        <p:cxnSp>
          <p:nvCxnSpPr>
            <p:cNvPr id="94" name="Elbow Connector 93"/>
            <p:cNvCxnSpPr/>
            <p:nvPr/>
          </p:nvCxnSpPr>
          <p:spPr>
            <a:xfrm flipV="1">
              <a:off x="3921760" y="4057226"/>
              <a:ext cx="2834640" cy="1188720"/>
            </a:xfrm>
            <a:prstGeom prst="bentConnector3">
              <a:avLst>
                <a:gd name="adj1" fmla="val 35663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/>
            <p:nvPr/>
          </p:nvCxnSpPr>
          <p:spPr>
            <a:xfrm flipV="1">
              <a:off x="3921760" y="4099560"/>
              <a:ext cx="2834640" cy="1188720"/>
            </a:xfrm>
            <a:prstGeom prst="bentConnector3">
              <a:avLst>
                <a:gd name="adj1" fmla="val 37186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flipV="1">
              <a:off x="3921760" y="3972560"/>
              <a:ext cx="2834640" cy="1188720"/>
            </a:xfrm>
            <a:prstGeom prst="bentConnector3">
              <a:avLst>
                <a:gd name="adj1" fmla="val 32527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/>
            <p:nvPr/>
          </p:nvCxnSpPr>
          <p:spPr>
            <a:xfrm flipV="1">
              <a:off x="3921760" y="4014893"/>
              <a:ext cx="2834640" cy="1188720"/>
            </a:xfrm>
            <a:prstGeom prst="bentConnector3">
              <a:avLst>
                <a:gd name="adj1" fmla="val 34140"/>
              </a:avLst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Elbow Connector 104"/>
          <p:cNvCxnSpPr/>
          <p:nvPr/>
        </p:nvCxnSpPr>
        <p:spPr>
          <a:xfrm>
            <a:off x="3886592" y="5450840"/>
            <a:ext cx="2834640" cy="1280160"/>
          </a:xfrm>
          <a:prstGeom prst="bentConnector3">
            <a:avLst>
              <a:gd name="adj1" fmla="val 3718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24"/>
          <p:cNvSpPr txBox="1">
            <a:spLocks noChangeArrowheads="1"/>
          </p:cNvSpPr>
          <p:nvPr/>
        </p:nvSpPr>
        <p:spPr bwMode="auto">
          <a:xfrm>
            <a:off x="6503303" y="5984383"/>
            <a:ext cx="656590" cy="28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Site C</a:t>
            </a:r>
            <a:endParaRPr lang="en-US" sz="1300" dirty="0">
              <a:latin typeface="+mn-lt"/>
            </a:endParaRPr>
          </a:p>
        </p:txBody>
      </p:sp>
      <p:sp>
        <p:nvSpPr>
          <p:cNvPr id="52" name="AutoShape 63"/>
          <p:cNvSpPr>
            <a:spLocks noChangeArrowheads="1"/>
          </p:cNvSpPr>
          <p:nvPr/>
        </p:nvSpPr>
        <p:spPr bwMode="auto">
          <a:xfrm>
            <a:off x="5865004" y="4597988"/>
            <a:ext cx="1933188" cy="13233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cs typeface="+mn-cs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3991709" y="5363308"/>
            <a:ext cx="2189285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Transparent E1/T1 over SDH/SONET</a:t>
            </a:r>
            <a:endParaRPr lang="en-US" sz="3600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0"/>
          </p:nvPr>
        </p:nvSpPr>
        <p:spPr>
          <a:xfrm>
            <a:off x="822484" y="1396831"/>
            <a:ext cx="7837170" cy="1557384"/>
          </a:xfrm>
        </p:spPr>
        <p:txBody>
          <a:bodyPr/>
          <a:lstStyle/>
          <a:p>
            <a:r>
              <a:rPr lang="en-US" sz="2000" dirty="0" smtClean="0"/>
              <a:t>E1/T1 streams can be mapped to SDH/SONET transparently</a:t>
            </a:r>
          </a:p>
          <a:p>
            <a:r>
              <a:rPr lang="en-US" sz="2000" dirty="0" smtClean="0"/>
              <a:t>The individual E1/T1 clock “floats” over the SDH/SONET network</a:t>
            </a:r>
          </a:p>
          <a:p>
            <a:r>
              <a:rPr lang="en-US" sz="2000" dirty="0" smtClean="0"/>
              <a:t>Multiple sites can have different clock domains – suitable for carriers or service providers with multiple customers</a:t>
            </a:r>
            <a:endParaRPr lang="en-US" sz="2000" dirty="0"/>
          </a:p>
        </p:txBody>
      </p:sp>
      <p:sp>
        <p:nvSpPr>
          <p:cNvPr id="36" name="Text Box 53"/>
          <p:cNvSpPr txBox="1">
            <a:spLocks noChangeArrowheads="1"/>
          </p:cNvSpPr>
          <p:nvPr/>
        </p:nvSpPr>
        <p:spPr bwMode="auto">
          <a:xfrm>
            <a:off x="3224743" y="4315192"/>
            <a:ext cx="1178718" cy="3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Aggregation</a:t>
            </a:r>
            <a:br>
              <a:rPr lang="en-US" sz="13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>Site</a:t>
            </a:r>
            <a:endParaRPr lang="en-US" sz="1300" dirty="0">
              <a:latin typeface="+mn-lt"/>
            </a:endParaRPr>
          </a:p>
        </p:txBody>
      </p:sp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5091410" y="3758005"/>
            <a:ext cx="607471" cy="2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100" b="0" dirty="0">
                <a:latin typeface="+mn-lt"/>
              </a:rPr>
              <a:t> </a:t>
            </a:r>
            <a:r>
              <a:rPr lang="en-US" sz="1100" b="0" dirty="0" smtClean="0">
                <a:latin typeface="+mn-lt"/>
              </a:rPr>
              <a:t>n x E1/T1</a:t>
            </a:r>
            <a:endParaRPr lang="en-US" sz="1100" b="0" dirty="0">
              <a:latin typeface="+mn-lt"/>
            </a:endParaRPr>
          </a:p>
        </p:txBody>
      </p: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5266796" y="5151884"/>
            <a:ext cx="256699" cy="2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100" b="0" dirty="0">
                <a:latin typeface="+mn-lt"/>
              </a:rPr>
              <a:t>FO</a:t>
            </a:r>
          </a:p>
        </p:txBody>
      </p:sp>
      <p:sp>
        <p:nvSpPr>
          <p:cNvPr id="41" name="Text Box 59"/>
          <p:cNvSpPr txBox="1">
            <a:spLocks noChangeArrowheads="1"/>
          </p:cNvSpPr>
          <p:nvPr/>
        </p:nvSpPr>
        <p:spPr bwMode="auto">
          <a:xfrm>
            <a:off x="5281639" y="6516123"/>
            <a:ext cx="227013" cy="23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100" b="0" dirty="0" smtClean="0">
                <a:latin typeface="+mn-lt"/>
              </a:rPr>
              <a:t>FO</a:t>
            </a:r>
            <a:endParaRPr lang="en-US" sz="1100" b="0" dirty="0">
              <a:latin typeface="+mn-lt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675566" y="4378082"/>
            <a:ext cx="1831003" cy="1831003"/>
            <a:chOff x="1710734" y="4378082"/>
            <a:chExt cx="1831003" cy="1831003"/>
          </a:xfrm>
        </p:grpSpPr>
        <p:sp>
          <p:nvSpPr>
            <p:cNvPr id="51" name="Oval 50"/>
            <p:cNvSpPr/>
            <p:nvPr/>
          </p:nvSpPr>
          <p:spPr>
            <a:xfrm>
              <a:off x="1710734" y="4378082"/>
              <a:ext cx="1831003" cy="1831003"/>
            </a:xfrm>
            <a:prstGeom prst="ellipse">
              <a:avLst/>
            </a:prstGeom>
            <a:noFill/>
            <a:ln w="38100">
              <a:solidFill>
                <a:srgbClr val="F3AE4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Rectangle 111"/>
            <p:cNvSpPr>
              <a:spLocks noChangeArrowheads="1"/>
            </p:cNvSpPr>
            <p:nvPr/>
          </p:nvSpPr>
          <p:spPr bwMode="auto">
            <a:xfrm>
              <a:off x="2164917" y="5016512"/>
              <a:ext cx="922636" cy="5541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01786" tIns="50892" rIns="101786" bIns="50892" anchor="ctr" anchorCtr="0">
              <a:noAutofit/>
            </a:bodyPr>
            <a:lstStyle/>
            <a:p>
              <a:pPr algn="ctr"/>
              <a:r>
                <a:rPr lang="en-US" sz="1300" dirty="0">
                  <a:latin typeface="+mn-lt"/>
                </a:rPr>
                <a:t>SDH/</a:t>
              </a:r>
              <a:br>
                <a:rPr lang="en-US" sz="1300" dirty="0">
                  <a:latin typeface="+mn-lt"/>
                </a:rPr>
              </a:br>
              <a:r>
                <a:rPr lang="en-US" sz="1300" dirty="0">
                  <a:latin typeface="+mn-lt"/>
                </a:rPr>
                <a:t>SONET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63260" y="4719681"/>
            <a:ext cx="1101684" cy="857419"/>
            <a:chOff x="4186596" y="4391046"/>
            <a:chExt cx="1101684" cy="857419"/>
          </a:xfrm>
        </p:grpSpPr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4186596" y="4391046"/>
              <a:ext cx="1101684" cy="266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374" tIns="45687" rIns="91374" bIns="45687" anchor="ctr" anchorCtr="0">
              <a:noAutofit/>
            </a:bodyPr>
            <a:lstStyle/>
            <a:p>
              <a:pPr algn="ctr"/>
              <a:r>
                <a:rPr lang="en-US" sz="1100" dirty="0" smtClean="0">
                  <a:latin typeface="+mn-lt"/>
                  <a:cs typeface="Arial" charset="0"/>
                </a:rPr>
                <a:t>Megaplex-4100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50" name="Picture 49" descr="RAD 3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6145" y="4620576"/>
              <a:ext cx="862586" cy="627889"/>
            </a:xfrm>
            <a:prstGeom prst="rect">
              <a:avLst/>
            </a:prstGeom>
          </p:spPr>
        </p:pic>
      </p:grpSp>
      <p:cxnSp>
        <p:nvCxnSpPr>
          <p:cNvPr id="53" name="Straight Connector 68"/>
          <p:cNvCxnSpPr/>
          <p:nvPr/>
        </p:nvCxnSpPr>
        <p:spPr bwMode="auto">
          <a:xfrm flipV="1">
            <a:off x="6587947" y="5111642"/>
            <a:ext cx="822960" cy="22860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6929984" y="4929974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T1</a:t>
            </a:r>
            <a:endParaRPr lang="en-US" sz="1200" b="0" dirty="0">
              <a:latin typeface="+mn-lt"/>
            </a:endParaRPr>
          </a:p>
        </p:txBody>
      </p:sp>
      <p:pic>
        <p:nvPicPr>
          <p:cNvPr id="55" name="Picture 54" descr="PB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4646" y="4916425"/>
            <a:ext cx="359665" cy="359665"/>
          </a:xfrm>
          <a:prstGeom prst="rect">
            <a:avLst/>
          </a:prstGeom>
        </p:spPr>
      </p:pic>
      <p:cxnSp>
        <p:nvCxnSpPr>
          <p:cNvPr id="56" name="Straight Connector 68"/>
          <p:cNvCxnSpPr/>
          <p:nvPr/>
        </p:nvCxnSpPr>
        <p:spPr bwMode="auto">
          <a:xfrm>
            <a:off x="6587947" y="5405012"/>
            <a:ext cx="822960" cy="228600"/>
          </a:xfrm>
          <a:prstGeom prst="bentConnector3">
            <a:avLst>
              <a:gd name="adj1" fmla="val 3794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894010" y="4944213"/>
            <a:ext cx="995374" cy="527143"/>
            <a:chOff x="5359707" y="7245257"/>
            <a:chExt cx="995374" cy="527143"/>
          </a:xfrm>
        </p:grpSpPr>
        <p:sp>
          <p:nvSpPr>
            <p:cNvPr id="69" name="Text Box 64"/>
            <p:cNvSpPr txBox="1">
              <a:spLocks noChangeArrowheads="1"/>
            </p:cNvSpPr>
            <p:nvPr/>
          </p:nvSpPr>
          <p:spPr bwMode="auto">
            <a:xfrm>
              <a:off x="5359707" y="7245257"/>
              <a:ext cx="995374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Optimux-108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70" name="Picture 69" descr="RAD Smile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pic>
        <p:nvPicPr>
          <p:cNvPr id="74" name="Picture 73" descr="Rou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94646" y="5454389"/>
            <a:ext cx="359665" cy="359665"/>
          </a:xfrm>
          <a:prstGeom prst="rect">
            <a:avLst/>
          </a:prstGeom>
        </p:spPr>
      </p:pic>
      <p:sp>
        <p:nvSpPr>
          <p:cNvPr id="75" name="Text Box 46"/>
          <p:cNvSpPr txBox="1">
            <a:spLocks noChangeArrowheads="1"/>
          </p:cNvSpPr>
          <p:nvPr/>
        </p:nvSpPr>
        <p:spPr bwMode="auto">
          <a:xfrm>
            <a:off x="6929984" y="5455754"/>
            <a:ext cx="326710" cy="1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5985" tIns="35985" rIns="35985" bIns="35985" anchor="ctr" anchorCtr="0">
            <a:noAutofit/>
          </a:bodyPr>
          <a:lstStyle/>
          <a:p>
            <a:pPr algn="ctr" defTabSz="1134846"/>
            <a:r>
              <a:rPr lang="en-US" sz="1000" b="0" dirty="0" smtClean="0">
                <a:latin typeface="+mn-lt"/>
              </a:rPr>
              <a:t>FE</a:t>
            </a:r>
            <a:endParaRPr lang="en-US" sz="1200" b="0" dirty="0">
              <a:latin typeface="+mn-lt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503303" y="4581132"/>
            <a:ext cx="656590" cy="28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Site B</a:t>
            </a:r>
            <a:endParaRPr lang="en-US" sz="1300" dirty="0">
              <a:latin typeface="+mn-lt"/>
            </a:endParaRP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auto">
          <a:xfrm>
            <a:off x="7290249" y="4721466"/>
            <a:ext cx="368458" cy="25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100" dirty="0">
                <a:latin typeface="+mn-lt"/>
              </a:rPr>
              <a:t>PBX</a:t>
            </a:r>
          </a:p>
        </p:txBody>
      </p:sp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7187629" y="5273631"/>
            <a:ext cx="573698" cy="23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fr-FR" sz="1100" dirty="0" smtClean="0">
                <a:latin typeface="+mn-lt"/>
              </a:rPr>
              <a:t>Router </a:t>
            </a:r>
            <a:endParaRPr lang="fr-FR" sz="1100" dirty="0">
              <a:latin typeface="+mn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333911" y="6297837"/>
            <a:ext cx="995374" cy="527143"/>
            <a:chOff x="5359707" y="7245257"/>
            <a:chExt cx="995374" cy="527143"/>
          </a:xfrm>
        </p:grpSpPr>
        <p:sp>
          <p:nvSpPr>
            <p:cNvPr id="82" name="Text Box 64"/>
            <p:cNvSpPr txBox="1">
              <a:spLocks noChangeArrowheads="1"/>
            </p:cNvSpPr>
            <p:nvPr/>
          </p:nvSpPr>
          <p:spPr bwMode="auto">
            <a:xfrm>
              <a:off x="5359707" y="7245257"/>
              <a:ext cx="995374" cy="2373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3069" tIns="41535" rIns="83069" bIns="41535" anchor="ctr" anchorCtr="0">
              <a:noAutofit/>
            </a:bodyPr>
            <a:lstStyle/>
            <a:p>
              <a:pPr algn="ctr" defTabSz="926260"/>
              <a:r>
                <a:rPr lang="en-US" sz="1100" dirty="0" smtClean="0">
                  <a:latin typeface="+mn-lt"/>
                  <a:cs typeface="Arial" charset="0"/>
                </a:rPr>
                <a:t>Optimux-34</a:t>
              </a:r>
              <a:endParaRPr lang="en-US" sz="1100" dirty="0">
                <a:latin typeface="+mn-lt"/>
                <a:cs typeface="Arial" charset="0"/>
              </a:endParaRPr>
            </a:p>
          </p:txBody>
        </p:sp>
        <p:pic>
          <p:nvPicPr>
            <p:cNvPr id="83" name="Picture 82" descr="RAD Smile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5453" y="7528560"/>
              <a:ext cx="563881" cy="243840"/>
            </a:xfrm>
            <a:prstGeom prst="rect">
              <a:avLst/>
            </a:prstGeom>
          </p:spPr>
        </p:pic>
      </p:grpSp>
      <p:sp>
        <p:nvSpPr>
          <p:cNvPr id="84" name="Text Box 24"/>
          <p:cNvSpPr txBox="1">
            <a:spLocks noChangeArrowheads="1"/>
          </p:cNvSpPr>
          <p:nvPr/>
        </p:nvSpPr>
        <p:spPr bwMode="auto">
          <a:xfrm>
            <a:off x="6503303" y="3393583"/>
            <a:ext cx="656590" cy="28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0084" tIns="40084" rIns="40084" bIns="40084" anchor="ctr" anchorCtr="0">
            <a:noAutofit/>
          </a:bodyPr>
          <a:lstStyle/>
          <a:p>
            <a:pPr algn="ctr" defTabSz="1134846"/>
            <a:r>
              <a:rPr lang="en-US" sz="1300" dirty="0" smtClean="0">
                <a:latin typeface="+mn-lt"/>
              </a:rPr>
              <a:t>Site A</a:t>
            </a:r>
            <a:endParaRPr lang="en-US" sz="1300" dirty="0">
              <a:latin typeface="+mn-lt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755534" y="4228776"/>
            <a:ext cx="391160" cy="556765"/>
            <a:chOff x="1389382" y="4401496"/>
            <a:chExt cx="391160" cy="556765"/>
          </a:xfrm>
        </p:grpSpPr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1389382" y="4401496"/>
              <a:ext cx="391160" cy="25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084" tIns="40084" rIns="40084" bIns="40084" anchor="ctr" anchorCtr="0">
              <a:noAutofit/>
            </a:bodyPr>
            <a:lstStyle/>
            <a:p>
              <a:pPr algn="ctr" defTabSz="1134846"/>
              <a:r>
                <a:rPr lang="en-US" sz="1100" dirty="0">
                  <a:latin typeface="+mn-lt"/>
                </a:rPr>
                <a:t>NMS</a:t>
              </a:r>
            </a:p>
          </p:txBody>
        </p:sp>
        <p:pic>
          <p:nvPicPr>
            <p:cNvPr id="85" name="Picture 84" descr="NMS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5130" y="4598596"/>
              <a:ext cx="359665" cy="359665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6459572" y="3750412"/>
            <a:ext cx="718391" cy="531291"/>
            <a:chOff x="6362855" y="3926258"/>
            <a:chExt cx="718391" cy="531291"/>
          </a:xfrm>
        </p:grpSpPr>
        <p:pic>
          <p:nvPicPr>
            <p:cNvPr id="87" name="Picture 86" descr="RAD 1U_Narrow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8701" y="3926258"/>
              <a:ext cx="542545" cy="249937"/>
            </a:xfrm>
            <a:prstGeom prst="rect">
              <a:avLst/>
            </a:prstGeom>
          </p:spPr>
        </p:pic>
        <p:pic>
          <p:nvPicPr>
            <p:cNvPr id="88" name="Picture 87" descr="RAD 1U_Narrow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50778" y="4066935"/>
              <a:ext cx="542545" cy="249937"/>
            </a:xfrm>
            <a:prstGeom prst="rect">
              <a:avLst/>
            </a:prstGeom>
          </p:spPr>
        </p:pic>
        <p:pic>
          <p:nvPicPr>
            <p:cNvPr id="89" name="Picture 88" descr="RAD 1U_Narrow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62855" y="4207612"/>
              <a:ext cx="542545" cy="24993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Interface (CLI)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2484" y="1651809"/>
            <a:ext cx="7837170" cy="3021402"/>
          </a:xfrm>
        </p:spPr>
        <p:txBody>
          <a:bodyPr/>
          <a:lstStyle/>
          <a:p>
            <a:r>
              <a:rPr lang="en-US" sz="2000" dirty="0" smtClean="0"/>
              <a:t>Text file for easy configuration manipulation</a:t>
            </a:r>
          </a:p>
          <a:p>
            <a:r>
              <a:rPr lang="en-US" sz="2000" dirty="0" smtClean="0"/>
              <a:t>Mass configuration update</a:t>
            </a:r>
          </a:p>
          <a:p>
            <a:r>
              <a:rPr lang="en-US" sz="2000" dirty="0" smtClean="0"/>
              <a:t>Support for configuration scripts, automated processes and predefined configurations</a:t>
            </a:r>
          </a:p>
          <a:p>
            <a:r>
              <a:rPr lang="en-US" sz="2000" dirty="0" smtClean="0"/>
              <a:t>Easy integration to 3rd party NMS</a:t>
            </a:r>
          </a:p>
          <a:p>
            <a:r>
              <a:rPr lang="en-US" sz="2000" dirty="0" smtClean="0"/>
              <a:t>Uniformity with RAD CLI based products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63119" y="3554237"/>
            <a:ext cx="4124643" cy="352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AXCESS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800" dirty="0" smtClean="0"/>
              <a:t>Target Market, Major Customers</a:t>
            </a:r>
            <a:endParaRPr lang="en-US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0913" y="1343839"/>
            <a:ext cx="3838609" cy="301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54592" y="1332970"/>
            <a:ext cx="3840480" cy="301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7670" y="4472384"/>
            <a:ext cx="3841719" cy="301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53025" y="4462753"/>
            <a:ext cx="3840480" cy="301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Axcess+ Logo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57943" y="442861"/>
            <a:ext cx="1662989" cy="65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122"/>
          <p:cNvSpPr txBox="1">
            <a:spLocks noChangeArrowheads="1"/>
          </p:cNvSpPr>
          <p:nvPr/>
        </p:nvSpPr>
        <p:spPr bwMode="auto">
          <a:xfrm>
            <a:off x="9103201" y="2949590"/>
            <a:ext cx="352404" cy="235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231" tIns="52121" rIns="100231" bIns="52121" anchor="b"/>
          <a:lstStyle/>
          <a:p>
            <a:pPr algn="ctr" defTabSz="1030313"/>
            <a:r>
              <a:rPr lang="en-US" sz="1000" b="0" dirty="0">
                <a:latin typeface="+mn-lt"/>
              </a:rPr>
              <a:t>8 x E1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3227981" y="3791380"/>
            <a:ext cx="1416209" cy="17741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2173679" y="4923692"/>
            <a:ext cx="1466342" cy="1397977"/>
          </a:xfrm>
          <a:custGeom>
            <a:avLst/>
            <a:gdLst>
              <a:gd name="T0" fmla="*/ 0 w 628"/>
              <a:gd name="T1" fmla="*/ 2147483647 h 580"/>
              <a:gd name="T2" fmla="*/ 2147483647 w 628"/>
              <a:gd name="T3" fmla="*/ 2147483647 h 580"/>
              <a:gd name="T4" fmla="*/ 2147483647 w 628"/>
              <a:gd name="T5" fmla="*/ 0 h 580"/>
              <a:gd name="T6" fmla="*/ 2147483647 w 628"/>
              <a:gd name="T7" fmla="*/ 0 h 580"/>
              <a:gd name="T8" fmla="*/ 0 60000 65536"/>
              <a:gd name="T9" fmla="*/ 0 60000 65536"/>
              <a:gd name="T10" fmla="*/ 0 60000 65536"/>
              <a:gd name="T11" fmla="*/ 0 60000 65536"/>
              <a:gd name="T12" fmla="*/ 0 w 628"/>
              <a:gd name="T13" fmla="*/ 0 h 580"/>
              <a:gd name="T14" fmla="*/ 628 w 628"/>
              <a:gd name="T15" fmla="*/ 580 h 5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8" h="580">
                <a:moveTo>
                  <a:pt x="0" y="580"/>
                </a:moveTo>
                <a:lnTo>
                  <a:pt x="356" y="580"/>
                </a:lnTo>
                <a:lnTo>
                  <a:pt x="356" y="0"/>
                </a:lnTo>
                <a:lnTo>
                  <a:pt x="628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0000" tIns="46800" rIns="90000" bIns="46800" anchor="b"/>
          <a:lstStyle/>
          <a:p>
            <a:pPr algn="ctr">
              <a:defRPr/>
            </a:pPr>
            <a:endParaRPr lang="en-US">
              <a:latin typeface="+mn-lt"/>
            </a:endParaRPr>
          </a:p>
        </p:txBody>
      </p:sp>
      <p:sp>
        <p:nvSpPr>
          <p:cNvPr id="149" name="Freeform 9"/>
          <p:cNvSpPr>
            <a:spLocks/>
          </p:cNvSpPr>
          <p:nvPr/>
        </p:nvSpPr>
        <p:spPr bwMode="auto">
          <a:xfrm flipV="1">
            <a:off x="2173679" y="3349868"/>
            <a:ext cx="1466342" cy="1397977"/>
          </a:xfrm>
          <a:custGeom>
            <a:avLst/>
            <a:gdLst>
              <a:gd name="T0" fmla="*/ 0 w 628"/>
              <a:gd name="T1" fmla="*/ 2147483647 h 580"/>
              <a:gd name="T2" fmla="*/ 2147483647 w 628"/>
              <a:gd name="T3" fmla="*/ 2147483647 h 580"/>
              <a:gd name="T4" fmla="*/ 2147483647 w 628"/>
              <a:gd name="T5" fmla="*/ 0 h 580"/>
              <a:gd name="T6" fmla="*/ 2147483647 w 628"/>
              <a:gd name="T7" fmla="*/ 0 h 580"/>
              <a:gd name="T8" fmla="*/ 0 60000 65536"/>
              <a:gd name="T9" fmla="*/ 0 60000 65536"/>
              <a:gd name="T10" fmla="*/ 0 60000 65536"/>
              <a:gd name="T11" fmla="*/ 0 60000 65536"/>
              <a:gd name="T12" fmla="*/ 0 w 628"/>
              <a:gd name="T13" fmla="*/ 0 h 580"/>
              <a:gd name="T14" fmla="*/ 628 w 628"/>
              <a:gd name="T15" fmla="*/ 580 h 5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8" h="580">
                <a:moveTo>
                  <a:pt x="0" y="580"/>
                </a:moveTo>
                <a:lnTo>
                  <a:pt x="356" y="580"/>
                </a:lnTo>
                <a:lnTo>
                  <a:pt x="356" y="0"/>
                </a:lnTo>
                <a:lnTo>
                  <a:pt x="628" y="0"/>
                </a:lnTo>
              </a:path>
            </a:pathLst>
          </a:cu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0000" tIns="46800" rIns="90000" bIns="46800" anchor="b"/>
          <a:lstStyle/>
          <a:p>
            <a:pPr algn="ctr">
              <a:defRPr/>
            </a:pPr>
            <a:endParaRPr lang="en-US">
              <a:latin typeface="+mn-lt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944728" y="5496767"/>
            <a:ext cx="1632231" cy="16322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8" name="Freeform 7"/>
          <p:cNvSpPr>
            <a:spLocks/>
          </p:cNvSpPr>
          <p:nvPr/>
        </p:nvSpPr>
        <p:spPr bwMode="auto">
          <a:xfrm>
            <a:off x="857611" y="2750946"/>
            <a:ext cx="1806464" cy="1233026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3AE4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MP-4100 Interoperability</a:t>
            </a:r>
            <a:br>
              <a:rPr lang="en-US" dirty="0" smtClean="0"/>
            </a:br>
            <a:r>
              <a:rPr lang="en-US" sz="2800" dirty="0" smtClean="0"/>
              <a:t>RAD Portfolio and Standard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Devices</a:t>
            </a:r>
            <a:endParaRPr lang="en-US" sz="2100" dirty="0"/>
          </a:p>
        </p:txBody>
      </p:sp>
      <p:sp>
        <p:nvSpPr>
          <p:cNvPr id="9" name="Text Box 111"/>
          <p:cNvSpPr txBox="1">
            <a:spLocks noChangeArrowheads="1"/>
          </p:cNvSpPr>
          <p:nvPr/>
        </p:nvSpPr>
        <p:spPr bwMode="auto">
          <a:xfrm>
            <a:off x="1364677" y="3301296"/>
            <a:ext cx="792332" cy="2829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400" dirty="0">
                <a:latin typeface="+mn-lt"/>
              </a:rPr>
              <a:t>PSN</a:t>
            </a:r>
            <a:endParaRPr lang="en-US" sz="1600" dirty="0">
              <a:latin typeface="+mn-lt"/>
            </a:endParaRPr>
          </a:p>
        </p:txBody>
      </p:sp>
      <p:sp>
        <p:nvSpPr>
          <p:cNvPr id="10" name="Text Box 115"/>
          <p:cNvSpPr txBox="1">
            <a:spLocks noChangeArrowheads="1"/>
          </p:cNvSpPr>
          <p:nvPr/>
        </p:nvSpPr>
        <p:spPr bwMode="auto">
          <a:xfrm>
            <a:off x="2546405" y="4164058"/>
            <a:ext cx="409637" cy="2354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>
                <a:latin typeface="+mn-lt"/>
              </a:rPr>
              <a:t>FE/</a:t>
            </a:r>
            <a:r>
              <a:rPr lang="en-US" sz="1000" b="0" dirty="0" err="1">
                <a:latin typeface="+mn-lt"/>
              </a:rPr>
              <a:t>GbE</a:t>
            </a:r>
            <a:endParaRPr lang="en-US" sz="1000" b="0" dirty="0">
              <a:latin typeface="+mn-lt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407674" y="6140936"/>
            <a:ext cx="706338" cy="4709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400" dirty="0">
                <a:latin typeface="+mn-lt"/>
              </a:rPr>
              <a:t>SDH/</a:t>
            </a:r>
          </a:p>
          <a:p>
            <a:pPr algn="ctr" defTabSz="1030313"/>
            <a:r>
              <a:rPr lang="en-US" sz="1400" dirty="0">
                <a:latin typeface="+mn-lt"/>
              </a:rPr>
              <a:t>SONET</a:t>
            </a:r>
          </a:p>
        </p:txBody>
      </p:sp>
      <p:sp>
        <p:nvSpPr>
          <p:cNvPr id="15" name="Text Box 116"/>
          <p:cNvSpPr txBox="1">
            <a:spLocks noChangeArrowheads="1"/>
          </p:cNvSpPr>
          <p:nvPr/>
        </p:nvSpPr>
        <p:spPr bwMode="auto">
          <a:xfrm>
            <a:off x="2083362" y="5152128"/>
            <a:ext cx="1088571" cy="376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 smtClean="0">
                <a:latin typeface="+mn-lt"/>
              </a:rPr>
              <a:t>STM-1/OC-3</a:t>
            </a:r>
          </a:p>
          <a:p>
            <a:pPr algn="ctr" defTabSz="1030313"/>
            <a:r>
              <a:rPr lang="en-US" sz="1000" b="0" dirty="0" smtClean="0">
                <a:latin typeface="+mn-lt"/>
              </a:rPr>
              <a:t>STM-4/OC-12</a:t>
            </a:r>
            <a:endParaRPr lang="en-US" sz="1000" b="0" dirty="0">
              <a:latin typeface="+mn-lt"/>
            </a:endParaRPr>
          </a:p>
        </p:txBody>
      </p:sp>
      <p:cxnSp>
        <p:nvCxnSpPr>
          <p:cNvPr id="16" name="Elbow Connector 304"/>
          <p:cNvCxnSpPr>
            <a:cxnSpLocks noChangeShapeType="1"/>
          </p:cNvCxnSpPr>
          <p:nvPr/>
        </p:nvCxnSpPr>
        <p:spPr bwMode="auto">
          <a:xfrm>
            <a:off x="4240984" y="4976653"/>
            <a:ext cx="2924797" cy="1007446"/>
          </a:xfrm>
          <a:prstGeom prst="bentConnector3">
            <a:avLst>
              <a:gd name="adj1" fmla="val 2656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8"/>
          <p:cNvSpPr txBox="1">
            <a:spLocks noChangeArrowheads="1"/>
          </p:cNvSpPr>
          <p:nvPr/>
        </p:nvSpPr>
        <p:spPr bwMode="auto">
          <a:xfrm>
            <a:off x="6901602" y="5645211"/>
            <a:ext cx="604637" cy="2517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192" tIns="52101" rIns="100192" bIns="52101" anchor="b"/>
          <a:lstStyle/>
          <a:p>
            <a:pPr algn="ctr" defTabSz="1030313"/>
            <a:r>
              <a:rPr lang="en-US" sz="1100" dirty="0">
                <a:latin typeface="+mn-lt"/>
              </a:rPr>
              <a:t>FCD-IP</a:t>
            </a:r>
          </a:p>
        </p:txBody>
      </p:sp>
      <p:sp>
        <p:nvSpPr>
          <p:cNvPr id="18" name="Text Box 116"/>
          <p:cNvSpPr txBox="1">
            <a:spLocks noChangeArrowheads="1"/>
          </p:cNvSpPr>
          <p:nvPr/>
        </p:nvSpPr>
        <p:spPr bwMode="auto">
          <a:xfrm>
            <a:off x="5866745" y="5820109"/>
            <a:ext cx="360243" cy="194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192" tIns="52101" rIns="100192" bIns="52101" anchor="b"/>
          <a:lstStyle/>
          <a:p>
            <a:pPr algn="ctr" defTabSz="1030313"/>
            <a:r>
              <a:rPr lang="en-US" sz="1000" b="0" dirty="0">
                <a:latin typeface="+mn-lt"/>
              </a:rPr>
              <a:t>E1</a:t>
            </a:r>
          </a:p>
        </p:txBody>
      </p:sp>
      <p:cxnSp>
        <p:nvCxnSpPr>
          <p:cNvPr id="19" name="Straight Connector 117"/>
          <p:cNvCxnSpPr>
            <a:cxnSpLocks noChangeShapeType="1"/>
          </p:cNvCxnSpPr>
          <p:nvPr/>
        </p:nvCxnSpPr>
        <p:spPr bwMode="auto">
          <a:xfrm flipH="1">
            <a:off x="7352381" y="5999887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16"/>
          <p:cNvSpPr txBox="1">
            <a:spLocks noChangeArrowheads="1"/>
          </p:cNvSpPr>
          <p:nvPr/>
        </p:nvSpPr>
        <p:spPr bwMode="auto">
          <a:xfrm>
            <a:off x="7677329" y="5847869"/>
            <a:ext cx="426896" cy="1945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192" tIns="52101" rIns="100192" bIns="52101" anchor="b"/>
          <a:lstStyle/>
          <a:p>
            <a:pPr algn="ctr" defTabSz="1030313"/>
            <a:r>
              <a:rPr lang="en-US" sz="1000" b="0" dirty="0">
                <a:latin typeface="+mn-lt"/>
              </a:rPr>
              <a:t>ETH</a:t>
            </a:r>
          </a:p>
        </p:txBody>
      </p:sp>
      <p:cxnSp>
        <p:nvCxnSpPr>
          <p:cNvPr id="23" name="Elbow Connector 306"/>
          <p:cNvCxnSpPr>
            <a:cxnSpLocks noChangeShapeType="1"/>
          </p:cNvCxnSpPr>
          <p:nvPr/>
        </p:nvCxnSpPr>
        <p:spPr bwMode="auto">
          <a:xfrm flipV="1">
            <a:off x="4240986" y="3761809"/>
            <a:ext cx="2924969" cy="1065106"/>
          </a:xfrm>
          <a:prstGeom prst="bentConnector3">
            <a:avLst>
              <a:gd name="adj1" fmla="val 26560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09"/>
          <p:cNvCxnSpPr>
            <a:cxnSpLocks noChangeShapeType="1"/>
          </p:cNvCxnSpPr>
          <p:nvPr/>
        </p:nvCxnSpPr>
        <p:spPr bwMode="auto">
          <a:xfrm flipV="1">
            <a:off x="4240986" y="3202267"/>
            <a:ext cx="2924969" cy="1583266"/>
          </a:xfrm>
          <a:prstGeom prst="bentConnector3">
            <a:avLst>
              <a:gd name="adj1" fmla="val 23634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16"/>
          <p:cNvSpPr txBox="1">
            <a:spLocks noChangeArrowheads="1"/>
          </p:cNvSpPr>
          <p:nvPr/>
        </p:nvSpPr>
        <p:spPr bwMode="auto">
          <a:xfrm>
            <a:off x="5769145" y="3040416"/>
            <a:ext cx="555442" cy="194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>
                <a:latin typeface="+mn-lt"/>
              </a:rPr>
              <a:t>FE</a:t>
            </a:r>
          </a:p>
        </p:txBody>
      </p:sp>
      <p:sp>
        <p:nvSpPr>
          <p:cNvPr id="27" name="Text Box 116"/>
          <p:cNvSpPr txBox="1">
            <a:spLocks noChangeArrowheads="1"/>
          </p:cNvSpPr>
          <p:nvPr/>
        </p:nvSpPr>
        <p:spPr bwMode="auto">
          <a:xfrm>
            <a:off x="5769145" y="3599986"/>
            <a:ext cx="555442" cy="194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>
                <a:latin typeface="+mn-lt"/>
              </a:rPr>
              <a:t>FE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6863514" y="2847302"/>
            <a:ext cx="680812" cy="251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100" dirty="0">
                <a:latin typeface="+mn-lt"/>
              </a:rPr>
              <a:t>ETX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6863514" y="3397615"/>
            <a:ext cx="680812" cy="251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100" dirty="0" err="1">
                <a:latin typeface="+mn-lt"/>
              </a:rPr>
              <a:t>IPmux</a:t>
            </a:r>
            <a:r>
              <a:rPr lang="en-US" sz="1100" dirty="0">
                <a:latin typeface="+mn-lt"/>
              </a:rPr>
              <a:t>-xx</a:t>
            </a:r>
          </a:p>
        </p:txBody>
      </p:sp>
      <p:cxnSp>
        <p:nvCxnSpPr>
          <p:cNvPr id="30" name="Straight Connector 129"/>
          <p:cNvCxnSpPr>
            <a:cxnSpLocks noChangeShapeType="1"/>
          </p:cNvCxnSpPr>
          <p:nvPr/>
        </p:nvCxnSpPr>
        <p:spPr bwMode="auto">
          <a:xfrm flipH="1">
            <a:off x="7352381" y="3752149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16"/>
          <p:cNvSpPr txBox="1">
            <a:spLocks noChangeArrowheads="1"/>
          </p:cNvSpPr>
          <p:nvPr/>
        </p:nvSpPr>
        <p:spPr bwMode="auto">
          <a:xfrm>
            <a:off x="7677329" y="3599986"/>
            <a:ext cx="426896" cy="194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>
                <a:latin typeface="+mn-lt"/>
              </a:rPr>
              <a:t>E1</a:t>
            </a:r>
          </a:p>
        </p:txBody>
      </p:sp>
      <p:cxnSp>
        <p:nvCxnSpPr>
          <p:cNvPr id="32" name="Straight Connector 137"/>
          <p:cNvCxnSpPr>
            <a:cxnSpLocks noChangeShapeType="1"/>
          </p:cNvCxnSpPr>
          <p:nvPr/>
        </p:nvCxnSpPr>
        <p:spPr bwMode="auto">
          <a:xfrm flipH="1">
            <a:off x="7352381" y="3197488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16"/>
          <p:cNvSpPr txBox="1">
            <a:spLocks noChangeArrowheads="1"/>
          </p:cNvSpPr>
          <p:nvPr/>
        </p:nvSpPr>
        <p:spPr bwMode="auto">
          <a:xfrm>
            <a:off x="7677329" y="3045324"/>
            <a:ext cx="426896" cy="194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>
                <a:latin typeface="+mn-lt"/>
              </a:rPr>
              <a:t>ETH</a:t>
            </a: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863490" y="6172442"/>
            <a:ext cx="680860" cy="2519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192" tIns="52101" rIns="100192" bIns="52101" anchor="b"/>
          <a:lstStyle/>
          <a:p>
            <a:pPr algn="ctr" defTabSz="1030313"/>
            <a:r>
              <a:rPr lang="en-US" sz="1100" dirty="0">
                <a:latin typeface="+mn-lt"/>
              </a:rPr>
              <a:t>ASMi-52</a:t>
            </a:r>
          </a:p>
        </p:txBody>
      </p:sp>
      <p:cxnSp>
        <p:nvCxnSpPr>
          <p:cNvPr id="37" name="Elbow Connector 307"/>
          <p:cNvCxnSpPr>
            <a:cxnSpLocks noChangeShapeType="1"/>
          </p:cNvCxnSpPr>
          <p:nvPr/>
        </p:nvCxnSpPr>
        <p:spPr bwMode="auto">
          <a:xfrm>
            <a:off x="4240982" y="5032365"/>
            <a:ext cx="2925006" cy="1488680"/>
          </a:xfrm>
          <a:prstGeom prst="bentConnector3">
            <a:avLst>
              <a:gd name="adj1" fmla="val 23796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3"/>
          <p:cNvCxnSpPr>
            <a:cxnSpLocks noChangeShapeType="1"/>
          </p:cNvCxnSpPr>
          <p:nvPr/>
        </p:nvCxnSpPr>
        <p:spPr bwMode="auto">
          <a:xfrm flipH="1">
            <a:off x="7352381" y="6401489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15"/>
          <p:cNvCxnSpPr>
            <a:cxnSpLocks noChangeShapeType="1"/>
          </p:cNvCxnSpPr>
          <p:nvPr/>
        </p:nvCxnSpPr>
        <p:spPr bwMode="auto">
          <a:xfrm flipH="1">
            <a:off x="7352381" y="6578153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16"/>
          <p:cNvSpPr txBox="1">
            <a:spLocks noChangeArrowheads="1"/>
          </p:cNvSpPr>
          <p:nvPr/>
        </p:nvSpPr>
        <p:spPr bwMode="auto">
          <a:xfrm>
            <a:off x="7677314" y="6249371"/>
            <a:ext cx="426927" cy="194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192" tIns="52101" rIns="100192" bIns="52101" anchor="b"/>
          <a:lstStyle/>
          <a:p>
            <a:pPr algn="ctr" defTabSz="1030313"/>
            <a:r>
              <a:rPr lang="en-US" sz="1000" b="0" dirty="0">
                <a:latin typeface="+mn-lt"/>
              </a:rPr>
              <a:t>ETH</a:t>
            </a:r>
          </a:p>
        </p:txBody>
      </p:sp>
      <p:sp>
        <p:nvSpPr>
          <p:cNvPr id="41" name="Text Box 116"/>
          <p:cNvSpPr txBox="1">
            <a:spLocks noChangeArrowheads="1"/>
          </p:cNvSpPr>
          <p:nvPr/>
        </p:nvSpPr>
        <p:spPr bwMode="auto">
          <a:xfrm>
            <a:off x="7677314" y="6426035"/>
            <a:ext cx="426927" cy="194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192" tIns="52101" rIns="100192" bIns="52101" anchor="b"/>
          <a:lstStyle/>
          <a:p>
            <a:pPr algn="ctr" defTabSz="1030313"/>
            <a:r>
              <a:rPr lang="en-US" sz="1000" b="0" dirty="0">
                <a:latin typeface="+mn-lt"/>
              </a:rPr>
              <a:t>E1</a:t>
            </a:r>
          </a:p>
        </p:txBody>
      </p:sp>
      <p:sp>
        <p:nvSpPr>
          <p:cNvPr id="43" name="Text Box 116"/>
          <p:cNvSpPr txBox="1">
            <a:spLocks noChangeArrowheads="1"/>
          </p:cNvSpPr>
          <p:nvPr/>
        </p:nvSpPr>
        <p:spPr bwMode="auto">
          <a:xfrm>
            <a:off x="5833402" y="6344566"/>
            <a:ext cx="426928" cy="194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192" tIns="52101" rIns="100192" bIns="52101" anchor="b"/>
          <a:lstStyle/>
          <a:p>
            <a:pPr algn="ctr" defTabSz="1030313"/>
            <a:r>
              <a:rPr lang="en-US" sz="1000" b="0" dirty="0">
                <a:latin typeface="+mn-lt"/>
              </a:rPr>
              <a:t>SHDSL</a:t>
            </a:r>
          </a:p>
        </p:txBody>
      </p:sp>
      <p:cxnSp>
        <p:nvCxnSpPr>
          <p:cNvPr id="45" name="Elbow Connector 301"/>
          <p:cNvCxnSpPr>
            <a:cxnSpLocks noChangeShapeType="1"/>
          </p:cNvCxnSpPr>
          <p:nvPr/>
        </p:nvCxnSpPr>
        <p:spPr bwMode="auto">
          <a:xfrm>
            <a:off x="4240987" y="4921283"/>
            <a:ext cx="2879141" cy="418813"/>
          </a:xfrm>
          <a:prstGeom prst="bentConnector3">
            <a:avLst>
              <a:gd name="adj1" fmla="val 29251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116"/>
          <p:cNvSpPr txBox="1">
            <a:spLocks noChangeArrowheads="1"/>
          </p:cNvSpPr>
          <p:nvPr/>
        </p:nvSpPr>
        <p:spPr bwMode="auto">
          <a:xfrm>
            <a:off x="5842928" y="5208018"/>
            <a:ext cx="407877" cy="19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>
                <a:latin typeface="+mn-lt"/>
              </a:rPr>
              <a:t>FO</a:t>
            </a:r>
          </a:p>
        </p:txBody>
      </p:sp>
      <p:cxnSp>
        <p:nvCxnSpPr>
          <p:cNvPr id="54" name="Straight Connector 123"/>
          <p:cNvCxnSpPr>
            <a:cxnSpLocks noChangeShapeType="1"/>
          </p:cNvCxnSpPr>
          <p:nvPr/>
        </p:nvCxnSpPr>
        <p:spPr bwMode="auto">
          <a:xfrm flipH="1">
            <a:off x="7352381" y="5248972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6"/>
          <p:cNvSpPr txBox="1">
            <a:spLocks noChangeArrowheads="1"/>
          </p:cNvSpPr>
          <p:nvPr/>
        </p:nvSpPr>
        <p:spPr bwMode="auto">
          <a:xfrm>
            <a:off x="7677317" y="5096932"/>
            <a:ext cx="426920" cy="1945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>
                <a:latin typeface="+mn-lt"/>
              </a:rPr>
              <a:t>ETH</a:t>
            </a:r>
          </a:p>
        </p:txBody>
      </p:sp>
      <p:sp>
        <p:nvSpPr>
          <p:cNvPr id="57" name="Text Box 116"/>
          <p:cNvSpPr txBox="1">
            <a:spLocks noChangeArrowheads="1"/>
          </p:cNvSpPr>
          <p:nvPr/>
        </p:nvSpPr>
        <p:spPr bwMode="auto">
          <a:xfrm>
            <a:off x="7677317" y="5273494"/>
            <a:ext cx="426920" cy="1945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>
                <a:latin typeface="+mn-lt"/>
              </a:rPr>
              <a:t>n</a:t>
            </a:r>
            <a:r>
              <a:rPr lang="en-US" sz="1000" b="0" dirty="0" smtClean="0">
                <a:latin typeface="+mn-lt"/>
              </a:rPr>
              <a:t> </a:t>
            </a:r>
            <a:r>
              <a:rPr lang="en-US" sz="1000" b="0" dirty="0">
                <a:latin typeface="+mn-lt"/>
              </a:rPr>
              <a:t>x E1</a:t>
            </a: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6672069" y="5001203"/>
            <a:ext cx="1063702" cy="251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100" dirty="0" smtClean="0">
                <a:latin typeface="+mn-lt"/>
              </a:rPr>
              <a:t>Optimux-108/34</a:t>
            </a:r>
            <a:endParaRPr lang="en-US" sz="1100" dirty="0">
              <a:latin typeface="+mn-lt"/>
            </a:endParaRPr>
          </a:p>
        </p:txBody>
      </p:sp>
      <p:cxnSp>
        <p:nvCxnSpPr>
          <p:cNvPr id="61" name="Elbow Connector 336"/>
          <p:cNvCxnSpPr>
            <a:cxnSpLocks noChangeShapeType="1"/>
          </p:cNvCxnSpPr>
          <p:nvPr/>
        </p:nvCxnSpPr>
        <p:spPr bwMode="auto">
          <a:xfrm flipV="1">
            <a:off x="4197211" y="1676198"/>
            <a:ext cx="2924969" cy="2971800"/>
          </a:xfrm>
          <a:prstGeom prst="bentConnector3">
            <a:avLst>
              <a:gd name="adj1" fmla="val 17935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31"/>
          <p:cNvCxnSpPr>
            <a:cxnSpLocks noChangeShapeType="1"/>
          </p:cNvCxnSpPr>
          <p:nvPr/>
        </p:nvCxnSpPr>
        <p:spPr bwMode="auto">
          <a:xfrm flipH="1">
            <a:off x="7352381" y="2200186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16"/>
          <p:cNvSpPr txBox="1">
            <a:spLocks noChangeArrowheads="1"/>
          </p:cNvSpPr>
          <p:nvPr/>
        </p:nvSpPr>
        <p:spPr bwMode="auto">
          <a:xfrm>
            <a:off x="7677232" y="2052525"/>
            <a:ext cx="427090" cy="188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192" tIns="52101" rIns="100192" bIns="52101" anchor="b"/>
          <a:lstStyle/>
          <a:p>
            <a:pPr algn="ctr" defTabSz="1030313"/>
            <a:r>
              <a:rPr lang="en-US" sz="1000" b="0" dirty="0">
                <a:latin typeface="+mn-lt"/>
              </a:rPr>
              <a:t>ETH</a:t>
            </a:r>
          </a:p>
        </p:txBody>
      </p:sp>
      <p:cxnSp>
        <p:nvCxnSpPr>
          <p:cNvPr id="64" name="Elbow Connector 336"/>
          <p:cNvCxnSpPr>
            <a:cxnSpLocks noChangeShapeType="1"/>
          </p:cNvCxnSpPr>
          <p:nvPr/>
        </p:nvCxnSpPr>
        <p:spPr bwMode="auto">
          <a:xfrm flipV="1">
            <a:off x="4263685" y="2205223"/>
            <a:ext cx="2926125" cy="2495954"/>
          </a:xfrm>
          <a:prstGeom prst="bentConnector3">
            <a:avLst>
              <a:gd name="adj1" fmla="val 17935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6857009" y="1849295"/>
            <a:ext cx="693823" cy="244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192" tIns="52101" rIns="100192" bIns="52101" anchor="b"/>
          <a:lstStyle/>
          <a:p>
            <a:pPr algn="ctr" defTabSz="1030313"/>
            <a:r>
              <a:rPr lang="en-US" sz="1100" dirty="0" smtClean="0">
                <a:latin typeface="+mn-lt"/>
              </a:rPr>
              <a:t>RICi-16</a:t>
            </a:r>
            <a:endParaRPr lang="en-US" sz="1100" dirty="0">
              <a:latin typeface="+mn-lt"/>
            </a:endParaRPr>
          </a:p>
        </p:txBody>
      </p:sp>
      <p:sp>
        <p:nvSpPr>
          <p:cNvPr id="66" name="Text Box 116"/>
          <p:cNvSpPr txBox="1">
            <a:spLocks noChangeArrowheads="1"/>
          </p:cNvSpPr>
          <p:nvPr/>
        </p:nvSpPr>
        <p:spPr bwMode="auto">
          <a:xfrm>
            <a:off x="5769019" y="2070731"/>
            <a:ext cx="555694" cy="188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192" tIns="52101" rIns="100192" bIns="52101" anchor="b"/>
          <a:lstStyle/>
          <a:p>
            <a:pPr algn="ctr" defTabSz="1030313"/>
            <a:r>
              <a:rPr lang="en-US" sz="1000" b="0" dirty="0">
                <a:latin typeface="+mn-lt"/>
              </a:rPr>
              <a:t>n x E1</a:t>
            </a: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981159" y="2432860"/>
            <a:ext cx="693705" cy="2518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dirty="0">
                <a:latin typeface="+mn-lt"/>
              </a:rPr>
              <a:t>RV Station</a:t>
            </a: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981159" y="7236239"/>
            <a:ext cx="693705" cy="251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dirty="0">
                <a:latin typeface="+mn-lt"/>
              </a:rPr>
              <a:t>RV Station</a:t>
            </a:r>
          </a:p>
        </p:txBody>
      </p:sp>
      <p:sp>
        <p:nvSpPr>
          <p:cNvPr id="74" name="Text Box 111"/>
          <p:cNvSpPr txBox="1">
            <a:spLocks noChangeArrowheads="1"/>
          </p:cNvSpPr>
          <p:nvPr/>
        </p:nvSpPr>
        <p:spPr bwMode="auto">
          <a:xfrm>
            <a:off x="3540560" y="3794202"/>
            <a:ext cx="791051" cy="282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75" tIns="47358" rIns="91075" bIns="47358" anchor="b"/>
          <a:lstStyle/>
          <a:p>
            <a:pPr algn="ctr" defTabSz="1030313"/>
            <a:r>
              <a:rPr lang="en-US" sz="1300" dirty="0">
                <a:latin typeface="+mn-lt"/>
              </a:rPr>
              <a:t>POP</a:t>
            </a: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6856987" y="1297982"/>
            <a:ext cx="693867" cy="2519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100" dirty="0">
                <a:latin typeface="+mn-lt"/>
              </a:rPr>
              <a:t>Router</a:t>
            </a:r>
          </a:p>
        </p:txBody>
      </p:sp>
      <p:sp>
        <p:nvSpPr>
          <p:cNvPr id="77" name="Text Box 116"/>
          <p:cNvSpPr txBox="1">
            <a:spLocks noChangeArrowheads="1"/>
          </p:cNvSpPr>
          <p:nvPr/>
        </p:nvSpPr>
        <p:spPr bwMode="auto">
          <a:xfrm>
            <a:off x="5880147" y="1512636"/>
            <a:ext cx="333438" cy="1982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>
                <a:latin typeface="+mn-lt"/>
              </a:rPr>
              <a:t>E3</a:t>
            </a:r>
          </a:p>
        </p:txBody>
      </p:sp>
      <p:sp>
        <p:nvSpPr>
          <p:cNvPr id="84" name="Text Box 116"/>
          <p:cNvSpPr txBox="1">
            <a:spLocks noChangeArrowheads="1"/>
          </p:cNvSpPr>
          <p:nvPr/>
        </p:nvSpPr>
        <p:spPr bwMode="auto">
          <a:xfrm>
            <a:off x="7677272" y="6889206"/>
            <a:ext cx="427011" cy="194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231" tIns="52121" rIns="100231" bIns="52121" anchor="b"/>
          <a:lstStyle/>
          <a:p>
            <a:pPr algn="ctr" defTabSz="1030313"/>
            <a:r>
              <a:rPr lang="en-US" sz="1000" b="0" dirty="0">
                <a:latin typeface="+mn-lt"/>
              </a:rPr>
              <a:t>ETH</a:t>
            </a:r>
          </a:p>
        </p:txBody>
      </p:sp>
      <p:cxnSp>
        <p:nvCxnSpPr>
          <p:cNvPr id="87" name="Elbow Connector 310"/>
          <p:cNvCxnSpPr>
            <a:cxnSpLocks noChangeShapeType="1"/>
          </p:cNvCxnSpPr>
          <p:nvPr/>
        </p:nvCxnSpPr>
        <p:spPr bwMode="auto">
          <a:xfrm>
            <a:off x="4249774" y="5075204"/>
            <a:ext cx="2603658" cy="1903518"/>
          </a:xfrm>
          <a:prstGeom prst="bentConnector3">
            <a:avLst>
              <a:gd name="adj1" fmla="val 23197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352"/>
          <p:cNvCxnSpPr>
            <a:cxnSpLocks noChangeShapeType="1"/>
          </p:cNvCxnSpPr>
          <p:nvPr/>
        </p:nvCxnSpPr>
        <p:spPr bwMode="auto">
          <a:xfrm flipV="1">
            <a:off x="7484682" y="2090387"/>
            <a:ext cx="1188720" cy="518518"/>
          </a:xfrm>
          <a:prstGeom prst="bentConnector3">
            <a:avLst>
              <a:gd name="adj1" fmla="val 61921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355"/>
          <p:cNvCxnSpPr>
            <a:cxnSpLocks noChangeShapeType="1"/>
          </p:cNvCxnSpPr>
          <p:nvPr/>
        </p:nvCxnSpPr>
        <p:spPr bwMode="auto">
          <a:xfrm>
            <a:off x="7478332" y="2699944"/>
            <a:ext cx="1188720" cy="518518"/>
          </a:xfrm>
          <a:prstGeom prst="bentConnector3">
            <a:avLst>
              <a:gd name="adj1" fmla="val 6307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357"/>
          <p:cNvCxnSpPr>
            <a:cxnSpLocks noChangeShapeType="1"/>
          </p:cNvCxnSpPr>
          <p:nvPr/>
        </p:nvCxnSpPr>
        <p:spPr bwMode="auto">
          <a:xfrm>
            <a:off x="7545633" y="2653067"/>
            <a:ext cx="1188720" cy="1637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321"/>
          <p:cNvCxnSpPr>
            <a:cxnSpLocks noChangeShapeType="1"/>
          </p:cNvCxnSpPr>
          <p:nvPr/>
        </p:nvCxnSpPr>
        <p:spPr bwMode="auto">
          <a:xfrm flipV="1">
            <a:off x="4258566" y="2658927"/>
            <a:ext cx="2924968" cy="2092431"/>
          </a:xfrm>
          <a:prstGeom prst="bentConnector3">
            <a:avLst>
              <a:gd name="adj1" fmla="val 2069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39"/>
          <p:cNvSpPr txBox="1">
            <a:spLocks noChangeArrowheads="1"/>
          </p:cNvSpPr>
          <p:nvPr/>
        </p:nvSpPr>
        <p:spPr bwMode="auto">
          <a:xfrm>
            <a:off x="8471418" y="2306304"/>
            <a:ext cx="680997" cy="251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100" dirty="0">
                <a:latin typeface="+mn-lt"/>
              </a:rPr>
              <a:t>FCD-E1E</a:t>
            </a:r>
          </a:p>
        </p:txBody>
      </p:sp>
      <p:sp>
        <p:nvSpPr>
          <p:cNvPr id="95" name="Text Box 122"/>
          <p:cNvSpPr txBox="1">
            <a:spLocks noChangeArrowheads="1"/>
          </p:cNvSpPr>
          <p:nvPr/>
        </p:nvSpPr>
        <p:spPr bwMode="auto">
          <a:xfrm>
            <a:off x="8271401" y="3022720"/>
            <a:ext cx="277796" cy="235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231" tIns="52121" rIns="100231" bIns="52121" anchor="b"/>
          <a:lstStyle/>
          <a:p>
            <a:pPr algn="ctr" defTabSz="1030313"/>
            <a:r>
              <a:rPr lang="en-US" sz="1000" b="0" dirty="0">
                <a:latin typeface="+mn-lt"/>
              </a:rPr>
              <a:t>E1</a:t>
            </a:r>
          </a:p>
        </p:txBody>
      </p:sp>
      <p:cxnSp>
        <p:nvCxnSpPr>
          <p:cNvPr id="107" name="Straight Connector 360"/>
          <p:cNvCxnSpPr>
            <a:cxnSpLocks noChangeShapeType="1"/>
          </p:cNvCxnSpPr>
          <p:nvPr/>
        </p:nvCxnSpPr>
        <p:spPr bwMode="auto">
          <a:xfrm>
            <a:off x="8955577" y="3134422"/>
            <a:ext cx="53813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361"/>
          <p:cNvCxnSpPr>
            <a:cxnSpLocks noChangeShapeType="1"/>
          </p:cNvCxnSpPr>
          <p:nvPr/>
        </p:nvCxnSpPr>
        <p:spPr bwMode="auto">
          <a:xfrm>
            <a:off x="8955577" y="3181857"/>
            <a:ext cx="53813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362"/>
          <p:cNvCxnSpPr>
            <a:cxnSpLocks noChangeShapeType="1"/>
          </p:cNvCxnSpPr>
          <p:nvPr/>
        </p:nvCxnSpPr>
        <p:spPr bwMode="auto">
          <a:xfrm>
            <a:off x="8955577" y="3229292"/>
            <a:ext cx="53813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363"/>
          <p:cNvCxnSpPr>
            <a:cxnSpLocks noChangeShapeType="1"/>
          </p:cNvCxnSpPr>
          <p:nvPr/>
        </p:nvCxnSpPr>
        <p:spPr bwMode="auto">
          <a:xfrm>
            <a:off x="8955577" y="3276727"/>
            <a:ext cx="53813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 Box 20"/>
          <p:cNvSpPr txBox="1">
            <a:spLocks noChangeArrowheads="1"/>
          </p:cNvSpPr>
          <p:nvPr/>
        </p:nvSpPr>
        <p:spPr bwMode="auto">
          <a:xfrm>
            <a:off x="8465065" y="2859684"/>
            <a:ext cx="693696" cy="25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100" dirty="0">
                <a:latin typeface="+mn-lt"/>
              </a:rPr>
              <a:t>DXC-4</a:t>
            </a:r>
          </a:p>
        </p:txBody>
      </p:sp>
      <p:sp>
        <p:nvSpPr>
          <p:cNvPr id="101" name="Text Box 39"/>
          <p:cNvSpPr txBox="1">
            <a:spLocks noChangeArrowheads="1"/>
          </p:cNvSpPr>
          <p:nvPr/>
        </p:nvSpPr>
        <p:spPr bwMode="auto">
          <a:xfrm>
            <a:off x="6863422" y="6620679"/>
            <a:ext cx="680996" cy="2501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56" tIns="46777" rIns="89956" bIns="46777" anchor="b"/>
          <a:lstStyle/>
          <a:p>
            <a:pPr algn="ctr" defTabSz="1030313"/>
            <a:r>
              <a:rPr lang="en-US" sz="1100" dirty="0">
                <a:latin typeface="+mn-lt"/>
              </a:rPr>
              <a:t>FCD-155E</a:t>
            </a: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6863422" y="2288310"/>
            <a:ext cx="680996" cy="251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56" tIns="46777" rIns="89956" bIns="46777" anchor="b"/>
          <a:lstStyle/>
          <a:p>
            <a:pPr algn="ctr" defTabSz="1030313"/>
            <a:r>
              <a:rPr lang="en-US" sz="1100" dirty="0">
                <a:latin typeface="+mn-lt"/>
              </a:rPr>
              <a:t>DXC-8R</a:t>
            </a:r>
          </a:p>
        </p:txBody>
      </p:sp>
      <p:sp>
        <p:nvSpPr>
          <p:cNvPr id="103" name="Text Box 116"/>
          <p:cNvSpPr txBox="1">
            <a:spLocks noChangeArrowheads="1"/>
          </p:cNvSpPr>
          <p:nvPr/>
        </p:nvSpPr>
        <p:spPr bwMode="auto">
          <a:xfrm>
            <a:off x="5769070" y="2500948"/>
            <a:ext cx="555592" cy="1946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56" tIns="46777" rIns="89956" bIns="46777" anchor="b"/>
          <a:lstStyle/>
          <a:p>
            <a:pPr algn="ctr" defTabSz="1030313"/>
            <a:r>
              <a:rPr lang="en-US" sz="1000" b="0" dirty="0">
                <a:latin typeface="+mn-lt"/>
              </a:rPr>
              <a:t>STM-1</a:t>
            </a:r>
          </a:p>
        </p:txBody>
      </p:sp>
      <p:sp>
        <p:nvSpPr>
          <p:cNvPr id="104" name="Text Box 116"/>
          <p:cNvSpPr txBox="1">
            <a:spLocks noChangeArrowheads="1"/>
          </p:cNvSpPr>
          <p:nvPr/>
        </p:nvSpPr>
        <p:spPr bwMode="auto">
          <a:xfrm>
            <a:off x="5833360" y="6810709"/>
            <a:ext cx="427012" cy="194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56" tIns="46777" rIns="89956" bIns="46777" anchor="b"/>
          <a:lstStyle/>
          <a:p>
            <a:pPr algn="ctr" defTabSz="1030313"/>
            <a:r>
              <a:rPr lang="en-US" sz="1000" b="0" dirty="0" smtClean="0">
                <a:latin typeface="+mn-lt"/>
              </a:rPr>
              <a:t>STM-1/OC-3</a:t>
            </a:r>
            <a:endParaRPr lang="en-US" sz="1000" b="0" dirty="0">
              <a:latin typeface="+mn-lt"/>
            </a:endParaRPr>
          </a:p>
        </p:txBody>
      </p:sp>
      <p:sp>
        <p:nvSpPr>
          <p:cNvPr id="81" name="Rectangle 168"/>
          <p:cNvSpPr>
            <a:spLocks noChangeArrowheads="1"/>
          </p:cNvSpPr>
          <p:nvPr/>
        </p:nvSpPr>
        <p:spPr bwMode="auto">
          <a:xfrm>
            <a:off x="7627647" y="6668690"/>
            <a:ext cx="526260" cy="26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5" tIns="50917" rIns="101835" bIns="50917">
            <a:spAutoFit/>
          </a:bodyPr>
          <a:lstStyle/>
          <a:p>
            <a:pPr algn="ctr"/>
            <a:r>
              <a:rPr lang="en-US" sz="1000" b="0" dirty="0" smtClean="0">
                <a:latin typeface="+mn-lt"/>
              </a:rPr>
              <a:t>E1/T1</a:t>
            </a:r>
            <a:endParaRPr lang="en-US" sz="1000" dirty="0">
              <a:latin typeface="+mn-lt"/>
            </a:endParaRPr>
          </a:p>
        </p:txBody>
      </p:sp>
      <p:cxnSp>
        <p:nvCxnSpPr>
          <p:cNvPr id="113" name="Elbow Connector 301"/>
          <p:cNvCxnSpPr>
            <a:cxnSpLocks noChangeShapeType="1"/>
          </p:cNvCxnSpPr>
          <p:nvPr/>
        </p:nvCxnSpPr>
        <p:spPr bwMode="auto">
          <a:xfrm flipV="1">
            <a:off x="4232252" y="4413504"/>
            <a:ext cx="2863492" cy="463384"/>
          </a:xfrm>
          <a:prstGeom prst="bentConnector3">
            <a:avLst>
              <a:gd name="adj1" fmla="val 29989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39"/>
          <p:cNvSpPr txBox="1">
            <a:spLocks noChangeArrowheads="1"/>
          </p:cNvSpPr>
          <p:nvPr/>
        </p:nvSpPr>
        <p:spPr bwMode="auto">
          <a:xfrm>
            <a:off x="6863631" y="4076899"/>
            <a:ext cx="680579" cy="251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100" dirty="0">
                <a:latin typeface="+mn-lt"/>
              </a:rPr>
              <a:t>ASMi-54</a:t>
            </a:r>
          </a:p>
        </p:txBody>
      </p:sp>
      <p:sp>
        <p:nvSpPr>
          <p:cNvPr id="120" name="Text Box 116"/>
          <p:cNvSpPr txBox="1">
            <a:spLocks noChangeArrowheads="1"/>
          </p:cNvSpPr>
          <p:nvPr/>
        </p:nvSpPr>
        <p:spPr bwMode="auto">
          <a:xfrm>
            <a:off x="5728786" y="4265143"/>
            <a:ext cx="636160" cy="19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>
                <a:latin typeface="+mn-lt"/>
              </a:rPr>
              <a:t>SHDSL.bis</a:t>
            </a:r>
          </a:p>
        </p:txBody>
      </p:sp>
      <p:cxnSp>
        <p:nvCxnSpPr>
          <p:cNvPr id="121" name="Straight Connector 127"/>
          <p:cNvCxnSpPr>
            <a:cxnSpLocks noChangeShapeType="1"/>
          </p:cNvCxnSpPr>
          <p:nvPr/>
        </p:nvCxnSpPr>
        <p:spPr bwMode="auto">
          <a:xfrm flipH="1">
            <a:off x="7352381" y="4437848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116"/>
          <p:cNvSpPr txBox="1">
            <a:spLocks noChangeArrowheads="1"/>
          </p:cNvSpPr>
          <p:nvPr/>
        </p:nvSpPr>
        <p:spPr bwMode="auto">
          <a:xfrm>
            <a:off x="7677402" y="4285738"/>
            <a:ext cx="426750" cy="194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000" b="0" dirty="0">
                <a:latin typeface="+mn-lt"/>
              </a:rPr>
              <a:t>ETH</a:t>
            </a:r>
          </a:p>
        </p:txBody>
      </p:sp>
      <p:sp>
        <p:nvSpPr>
          <p:cNvPr id="125" name="Text Box 39"/>
          <p:cNvSpPr txBox="1">
            <a:spLocks noChangeArrowheads="1"/>
          </p:cNvSpPr>
          <p:nvPr/>
        </p:nvSpPr>
        <p:spPr bwMode="auto">
          <a:xfrm>
            <a:off x="8470580" y="1739332"/>
            <a:ext cx="680862" cy="2519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100" dirty="0">
                <a:latin typeface="+mn-lt"/>
              </a:rPr>
              <a:t>ASMi-52</a:t>
            </a:r>
          </a:p>
        </p:txBody>
      </p:sp>
      <p:cxnSp>
        <p:nvCxnSpPr>
          <p:cNvPr id="119" name="Elbow Connector 310"/>
          <p:cNvCxnSpPr>
            <a:cxnSpLocks noChangeShapeType="1"/>
          </p:cNvCxnSpPr>
          <p:nvPr/>
        </p:nvCxnSpPr>
        <p:spPr bwMode="auto">
          <a:xfrm>
            <a:off x="4172601" y="5119981"/>
            <a:ext cx="2713739" cy="2286000"/>
          </a:xfrm>
          <a:prstGeom prst="bentConnector3">
            <a:avLst>
              <a:gd name="adj1" fmla="val 21921"/>
            </a:avLst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 Box 116"/>
          <p:cNvSpPr txBox="1">
            <a:spLocks noChangeArrowheads="1"/>
          </p:cNvSpPr>
          <p:nvPr/>
        </p:nvSpPr>
        <p:spPr bwMode="auto">
          <a:xfrm>
            <a:off x="7677272" y="7326085"/>
            <a:ext cx="427011" cy="194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231" tIns="52121" rIns="100231" bIns="52121" anchor="b"/>
          <a:lstStyle/>
          <a:p>
            <a:pPr algn="ctr" defTabSz="1030313"/>
            <a:r>
              <a:rPr lang="en-US" sz="1000" b="0" dirty="0" smtClean="0">
                <a:latin typeface="+mn-lt"/>
              </a:rPr>
              <a:t>Serial</a:t>
            </a:r>
            <a:endParaRPr lang="en-US" sz="1000" b="0" dirty="0">
              <a:latin typeface="+mn-lt"/>
            </a:endParaRPr>
          </a:p>
        </p:txBody>
      </p:sp>
      <p:sp>
        <p:nvSpPr>
          <p:cNvPr id="136" name="Text Box 39"/>
          <p:cNvSpPr txBox="1">
            <a:spLocks noChangeArrowheads="1"/>
          </p:cNvSpPr>
          <p:nvPr/>
        </p:nvSpPr>
        <p:spPr bwMode="auto">
          <a:xfrm>
            <a:off x="6863422" y="7065182"/>
            <a:ext cx="680996" cy="2501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56" tIns="46777" rIns="89956" bIns="46777" anchor="b"/>
          <a:lstStyle/>
          <a:p>
            <a:pPr algn="ctr" defTabSz="1030313"/>
            <a:r>
              <a:rPr lang="en-US" sz="1100" dirty="0" smtClean="0">
                <a:latin typeface="+mn-lt"/>
              </a:rPr>
              <a:t>MP-2104</a:t>
            </a:r>
            <a:endParaRPr lang="en-US" sz="1100" dirty="0">
              <a:latin typeface="+mn-lt"/>
            </a:endParaRPr>
          </a:p>
        </p:txBody>
      </p:sp>
      <p:sp>
        <p:nvSpPr>
          <p:cNvPr id="137" name="Rectangle 168"/>
          <p:cNvSpPr>
            <a:spLocks noChangeArrowheads="1"/>
          </p:cNvSpPr>
          <p:nvPr/>
        </p:nvSpPr>
        <p:spPr bwMode="auto">
          <a:xfrm>
            <a:off x="7636464" y="7112993"/>
            <a:ext cx="508627" cy="26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35" tIns="50917" rIns="101835" bIns="50917">
            <a:spAutoFit/>
          </a:bodyPr>
          <a:lstStyle/>
          <a:p>
            <a:pPr algn="ctr"/>
            <a:r>
              <a:rPr lang="en-US" sz="1000" b="0" dirty="0" smtClean="0">
                <a:latin typeface="+mn-lt"/>
              </a:rPr>
              <a:t>Voice</a:t>
            </a:r>
            <a:endParaRPr lang="en-US" sz="1000" dirty="0">
              <a:latin typeface="+mn-lt"/>
            </a:endParaRPr>
          </a:p>
        </p:txBody>
      </p:sp>
      <p:sp>
        <p:nvSpPr>
          <p:cNvPr id="138" name="Text Box 116"/>
          <p:cNvSpPr txBox="1">
            <a:spLocks noChangeArrowheads="1"/>
          </p:cNvSpPr>
          <p:nvPr/>
        </p:nvSpPr>
        <p:spPr bwMode="auto">
          <a:xfrm>
            <a:off x="5833360" y="7245048"/>
            <a:ext cx="427012" cy="194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56" tIns="46777" rIns="89956" bIns="46777" anchor="b"/>
          <a:lstStyle/>
          <a:p>
            <a:pPr algn="ctr" defTabSz="1030313"/>
            <a:r>
              <a:rPr lang="en-US" sz="1000" b="0" dirty="0" smtClean="0">
                <a:latin typeface="+mn-lt"/>
              </a:rPr>
              <a:t>n x E1/T1</a:t>
            </a:r>
            <a:endParaRPr lang="en-US" sz="1000" b="0" dirty="0">
              <a:latin typeface="+mn-lt"/>
            </a:endParaRPr>
          </a:p>
        </p:txBody>
      </p:sp>
      <p:sp>
        <p:nvSpPr>
          <p:cNvPr id="115" name="Text Box 20"/>
          <p:cNvSpPr txBox="1">
            <a:spLocks noChangeArrowheads="1"/>
          </p:cNvSpPr>
          <p:nvPr/>
        </p:nvSpPr>
        <p:spPr bwMode="auto">
          <a:xfrm>
            <a:off x="3456862" y="4261352"/>
            <a:ext cx="958446" cy="251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b"/>
          <a:lstStyle/>
          <a:p>
            <a:pPr algn="ctr" defTabSz="1030313"/>
            <a:r>
              <a:rPr lang="en-US" sz="1100" dirty="0">
                <a:latin typeface="+mn-lt"/>
              </a:rPr>
              <a:t>Megaplex-4100</a:t>
            </a:r>
          </a:p>
        </p:txBody>
      </p:sp>
      <p:pic>
        <p:nvPicPr>
          <p:cNvPr id="129" name="Picture 128" descr="RAD RAD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931" y="2647621"/>
            <a:ext cx="518161" cy="524257"/>
          </a:xfrm>
          <a:prstGeom prst="rect">
            <a:avLst/>
          </a:prstGeom>
        </p:spPr>
      </p:pic>
      <p:pic>
        <p:nvPicPr>
          <p:cNvPr id="130" name="Picture 129" descr="RAD RAD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931" y="6762422"/>
            <a:ext cx="518161" cy="524257"/>
          </a:xfrm>
          <a:prstGeom prst="rect">
            <a:avLst/>
          </a:prstGeom>
        </p:spPr>
      </p:pic>
      <p:cxnSp>
        <p:nvCxnSpPr>
          <p:cNvPr id="140" name="Straight Connector 115"/>
          <p:cNvCxnSpPr>
            <a:cxnSpLocks noChangeShapeType="1"/>
          </p:cNvCxnSpPr>
          <p:nvPr/>
        </p:nvCxnSpPr>
        <p:spPr bwMode="auto">
          <a:xfrm flipH="1">
            <a:off x="7352381" y="7312213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15"/>
          <p:cNvCxnSpPr>
            <a:cxnSpLocks noChangeShapeType="1"/>
          </p:cNvCxnSpPr>
          <p:nvPr/>
        </p:nvCxnSpPr>
        <p:spPr bwMode="auto">
          <a:xfrm flipH="1">
            <a:off x="7352381" y="7025193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15"/>
          <p:cNvCxnSpPr>
            <a:cxnSpLocks noChangeShapeType="1"/>
          </p:cNvCxnSpPr>
          <p:nvPr/>
        </p:nvCxnSpPr>
        <p:spPr bwMode="auto">
          <a:xfrm flipH="1">
            <a:off x="7352381" y="7464613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15"/>
          <p:cNvCxnSpPr>
            <a:cxnSpLocks noChangeShapeType="1"/>
          </p:cNvCxnSpPr>
          <p:nvPr/>
        </p:nvCxnSpPr>
        <p:spPr bwMode="auto">
          <a:xfrm flipH="1">
            <a:off x="7352381" y="6876603"/>
            <a:ext cx="73152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Picture 143" descr="RAD Smil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7536" y="1936988"/>
            <a:ext cx="563881" cy="243840"/>
          </a:xfrm>
          <a:prstGeom prst="rect">
            <a:avLst/>
          </a:prstGeom>
        </p:spPr>
      </p:pic>
      <p:pic>
        <p:nvPicPr>
          <p:cNvPr id="145" name="Picture 144" descr="RAD 1U_N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2648" y="2041610"/>
            <a:ext cx="542545" cy="249937"/>
          </a:xfrm>
          <a:prstGeom prst="rect">
            <a:avLst/>
          </a:prstGeom>
        </p:spPr>
      </p:pic>
      <p:pic>
        <p:nvPicPr>
          <p:cNvPr id="146" name="Picture 145" descr="RAD 1U_Wi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2627" y="2493150"/>
            <a:ext cx="862586" cy="249937"/>
          </a:xfrm>
          <a:prstGeom prst="rect">
            <a:avLst/>
          </a:prstGeom>
        </p:spPr>
      </p:pic>
      <p:pic>
        <p:nvPicPr>
          <p:cNvPr id="147" name="Picture 146" descr="RAD 3U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47354" y="4484746"/>
            <a:ext cx="977463" cy="711510"/>
          </a:xfrm>
          <a:prstGeom prst="rect">
            <a:avLst/>
          </a:prstGeom>
        </p:spPr>
      </p:pic>
      <p:pic>
        <p:nvPicPr>
          <p:cNvPr id="148" name="Picture 147" descr="Rou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4088" y="1485939"/>
            <a:ext cx="359665" cy="359665"/>
          </a:xfrm>
          <a:prstGeom prst="rect">
            <a:avLst/>
          </a:prstGeom>
        </p:spPr>
      </p:pic>
      <p:pic>
        <p:nvPicPr>
          <p:cNvPr id="150" name="Picture 149" descr="RAD Smil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7536" y="2516108"/>
            <a:ext cx="563881" cy="243840"/>
          </a:xfrm>
          <a:prstGeom prst="rect">
            <a:avLst/>
          </a:prstGeom>
        </p:spPr>
      </p:pic>
      <p:pic>
        <p:nvPicPr>
          <p:cNvPr id="151" name="Picture 150" descr="RAD 1U_N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54426" y="3055070"/>
            <a:ext cx="542545" cy="249937"/>
          </a:xfrm>
          <a:prstGeom prst="rect">
            <a:avLst/>
          </a:prstGeom>
        </p:spPr>
      </p:pic>
      <p:pic>
        <p:nvPicPr>
          <p:cNvPr id="152" name="Picture 151" descr="RAD Smil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1980" y="3057128"/>
            <a:ext cx="563881" cy="243840"/>
          </a:xfrm>
          <a:prstGeom prst="rect">
            <a:avLst/>
          </a:prstGeom>
        </p:spPr>
      </p:pic>
      <p:pic>
        <p:nvPicPr>
          <p:cNvPr id="153" name="Picture 152" descr="RAD Smil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1980" y="3613388"/>
            <a:ext cx="563881" cy="243840"/>
          </a:xfrm>
          <a:prstGeom prst="rect">
            <a:avLst/>
          </a:prstGeom>
        </p:spPr>
      </p:pic>
      <p:pic>
        <p:nvPicPr>
          <p:cNvPr id="154" name="Picture 153" descr="RAD Smil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1980" y="4280900"/>
            <a:ext cx="563881" cy="243840"/>
          </a:xfrm>
          <a:prstGeom prst="rect">
            <a:avLst/>
          </a:prstGeom>
        </p:spPr>
      </p:pic>
      <p:pic>
        <p:nvPicPr>
          <p:cNvPr id="155" name="Picture 154" descr="RAD Smil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1980" y="5216636"/>
            <a:ext cx="563881" cy="243840"/>
          </a:xfrm>
          <a:prstGeom prst="rect">
            <a:avLst/>
          </a:prstGeom>
        </p:spPr>
      </p:pic>
      <p:pic>
        <p:nvPicPr>
          <p:cNvPr id="157" name="Picture 156" descr="RAD Smil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1980" y="6371828"/>
            <a:ext cx="563881" cy="243840"/>
          </a:xfrm>
          <a:prstGeom prst="rect">
            <a:avLst/>
          </a:prstGeom>
        </p:spPr>
      </p:pic>
      <p:pic>
        <p:nvPicPr>
          <p:cNvPr id="158" name="Picture 157" descr="RAD 1U_N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2648" y="5839418"/>
            <a:ext cx="542545" cy="249937"/>
          </a:xfrm>
          <a:prstGeom prst="rect">
            <a:avLst/>
          </a:prstGeom>
        </p:spPr>
      </p:pic>
      <p:pic>
        <p:nvPicPr>
          <p:cNvPr id="159" name="Picture 158" descr="RAD 1U_Wi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2627" y="6813690"/>
            <a:ext cx="862586" cy="249937"/>
          </a:xfrm>
          <a:prstGeom prst="rect">
            <a:avLst/>
          </a:prstGeom>
        </p:spPr>
      </p:pic>
      <p:pic>
        <p:nvPicPr>
          <p:cNvPr id="160" name="Picture 159" descr="RAD 1U_Wi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2627" y="7255650"/>
            <a:ext cx="862586" cy="2499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P-4100rear_3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5324" y="1617780"/>
            <a:ext cx="5743957" cy="313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type="body" sz="quarter" idx="10"/>
          </p:nvPr>
        </p:nvSpPr>
        <p:spPr>
          <a:xfrm>
            <a:off x="822484" y="5376672"/>
            <a:ext cx="7837170" cy="2192528"/>
          </a:xfrm>
        </p:spPr>
        <p:txBody>
          <a:bodyPr/>
          <a:lstStyle/>
          <a:p>
            <a:r>
              <a:rPr lang="en-US" sz="1600" b="1" dirty="0" smtClean="0"/>
              <a:t>Compact</a:t>
            </a:r>
            <a:r>
              <a:rPr lang="en-US" sz="1600" dirty="0" smtClean="0"/>
              <a:t> 4U high, 19” modular chassis</a:t>
            </a:r>
          </a:p>
          <a:p>
            <a:r>
              <a:rPr lang="en-US" sz="1600" b="1" dirty="0" smtClean="0"/>
              <a:t>Redundant</a:t>
            </a:r>
            <a:r>
              <a:rPr lang="en-US" sz="1600" dirty="0" smtClean="0"/>
              <a:t> common logic, power supply and IO modules</a:t>
            </a:r>
          </a:p>
          <a:p>
            <a:r>
              <a:rPr lang="en-US" sz="1600" b="1" dirty="0" smtClean="0"/>
              <a:t>Hot swappable </a:t>
            </a:r>
            <a:r>
              <a:rPr lang="en-US" sz="1600" dirty="0" smtClean="0"/>
              <a:t>common logic, power supply and IO modules</a:t>
            </a:r>
          </a:p>
          <a:p>
            <a:r>
              <a:rPr lang="en-US" sz="1600" dirty="0" smtClean="0"/>
              <a:t>Separate </a:t>
            </a:r>
            <a:r>
              <a:rPr lang="en-US" sz="1600" b="1" dirty="0" smtClean="0"/>
              <a:t>Ethernet and TDM star</a:t>
            </a:r>
            <a:r>
              <a:rPr lang="en-US" sz="1600" dirty="0" smtClean="0"/>
              <a:t> topology backplane to all IO modules</a:t>
            </a:r>
          </a:p>
          <a:p>
            <a:r>
              <a:rPr lang="en-US" sz="1600" dirty="0" smtClean="0"/>
              <a:t>DS1/DS0 Cross connect, up to 4*STM-1/STM-4 or OC-3/OC-12, Up to 4*</a:t>
            </a:r>
            <a:r>
              <a:rPr lang="en-US" sz="1600" dirty="0" err="1" smtClean="0"/>
              <a:t>GbE</a:t>
            </a:r>
            <a:endParaRPr lang="en-US" sz="1600" dirty="0" smtClean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04447" y="2079137"/>
            <a:ext cx="1216015" cy="611438"/>
          </a:xfrm>
          <a:prstGeom prst="wedgeRoundRectCallout">
            <a:avLst>
              <a:gd name="adj1" fmla="val 120548"/>
              <a:gd name="adj2" fmla="val 183135"/>
              <a:gd name="adj3" fmla="val 16667"/>
            </a:avLst>
          </a:prstGeom>
          <a:solidFill>
            <a:srgbClr val="FFFFD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1794" tIns="50898" rIns="101794" bIns="50898" numCol="1" rtlCol="0" anchor="ctr" anchorCtr="0" compatLnSpc="1">
            <a:prstTxWarp prst="textNoShape">
              <a:avLst/>
            </a:prstTxWarp>
          </a:bodyPr>
          <a:lstStyle/>
          <a:p>
            <a:pPr defTabSz="1017942"/>
            <a:r>
              <a:rPr lang="en-US" sz="1400" dirty="0" smtClean="0">
                <a:latin typeface="+mn-lt"/>
              </a:rPr>
              <a:t>2 Power supplies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8093919" y="3703373"/>
            <a:ext cx="1742060" cy="1304562"/>
          </a:xfrm>
          <a:prstGeom prst="wedgeRoundRectCallout">
            <a:avLst>
              <a:gd name="adj1" fmla="val -233928"/>
              <a:gd name="adj2" fmla="val -51209"/>
              <a:gd name="adj3" fmla="val 16667"/>
            </a:avLst>
          </a:prstGeom>
          <a:solidFill>
            <a:srgbClr val="FFFFD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1794" tIns="50898" rIns="101794" bIns="50898" numCol="1" rtlCol="0" anchor="ctr" anchorCtr="0" compatLnSpc="1">
            <a:prstTxWarp prst="textNoShape">
              <a:avLst/>
            </a:prstTxWarp>
          </a:bodyPr>
          <a:lstStyle/>
          <a:p>
            <a:pPr defTabSz="1017942"/>
            <a:r>
              <a:rPr lang="en-US" sz="1400" dirty="0" smtClean="0">
                <a:latin typeface="+mn-lt"/>
              </a:rPr>
              <a:t>2 Common Logic Ethernet/TDM processing cards</a:t>
            </a:r>
          </a:p>
          <a:p>
            <a:pPr defTabSz="1017942"/>
            <a:r>
              <a:rPr lang="en-US" sz="1400" dirty="0" smtClean="0">
                <a:latin typeface="+mn-lt"/>
              </a:rPr>
              <a:t>With SONET/SDH and </a:t>
            </a:r>
            <a:r>
              <a:rPr lang="en-US" sz="1400" dirty="0" err="1" smtClean="0">
                <a:latin typeface="+mn-lt"/>
              </a:rPr>
              <a:t>GbE</a:t>
            </a:r>
            <a:r>
              <a:rPr lang="en-US" sz="1400" dirty="0" smtClean="0">
                <a:latin typeface="+mn-lt"/>
              </a:rPr>
              <a:t> network ports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8165684" y="2086243"/>
            <a:ext cx="1666644" cy="452246"/>
          </a:xfrm>
          <a:prstGeom prst="wedgeRoundRectCallout">
            <a:avLst>
              <a:gd name="adj1" fmla="val -177957"/>
              <a:gd name="adj2" fmla="val 145898"/>
              <a:gd name="adj3" fmla="val 16667"/>
            </a:avLst>
          </a:prstGeom>
          <a:solidFill>
            <a:srgbClr val="FFFFD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1794" tIns="50898" rIns="101794" bIns="50898" numCol="1" rtlCol="0" anchor="ctr" anchorCtr="0" compatLnSpc="1">
            <a:prstTxWarp prst="textNoShape">
              <a:avLst/>
            </a:prstTxWarp>
          </a:bodyPr>
          <a:lstStyle/>
          <a:p>
            <a:pPr defTabSz="1017942"/>
            <a:r>
              <a:rPr lang="en-US" sz="1400" dirty="0" smtClean="0">
                <a:latin typeface="+mn-lt"/>
              </a:rPr>
              <a:t>10x  IO modules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8168183" y="2088819"/>
            <a:ext cx="1666644" cy="452246"/>
          </a:xfrm>
          <a:prstGeom prst="wedgeRoundRectCallout">
            <a:avLst>
              <a:gd name="adj1" fmla="val -319377"/>
              <a:gd name="adj2" fmla="val 145898"/>
              <a:gd name="adj3" fmla="val 16667"/>
            </a:avLst>
          </a:prstGeom>
          <a:solidFill>
            <a:srgbClr val="FFFFD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1794" tIns="50898" rIns="101794" bIns="50898" numCol="1" rtlCol="0" anchor="ctr" anchorCtr="0" compatLnSpc="1">
            <a:prstTxWarp prst="textNoShape">
              <a:avLst/>
            </a:prstTxWarp>
          </a:bodyPr>
          <a:lstStyle/>
          <a:p>
            <a:pPr defTabSz="1017942"/>
            <a:r>
              <a:rPr lang="en-US" sz="1400" dirty="0" smtClean="0">
                <a:latin typeface="+mn-lt"/>
              </a:rPr>
              <a:t>10 IO modules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194270" y="2178300"/>
            <a:ext cx="1913549" cy="1996812"/>
            <a:chOff x="0" y="1616927"/>
            <a:chExt cx="1739590" cy="1761893"/>
          </a:xfrm>
          <a:solidFill>
            <a:srgbClr val="FFFFD1"/>
          </a:solidFill>
        </p:grpSpPr>
        <p:sp>
          <p:nvSpPr>
            <p:cNvPr id="11" name="Left Brace 10"/>
            <p:cNvSpPr/>
            <p:nvPr/>
          </p:nvSpPr>
          <p:spPr bwMode="auto">
            <a:xfrm>
              <a:off x="1159727" y="1616927"/>
              <a:ext cx="579863" cy="1761893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1018348"/>
              <a:endParaRPr lang="en-US" sz="1400" dirty="0" smtClean="0">
                <a:latin typeface="+mn-lt"/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 bwMode="auto">
            <a:xfrm>
              <a:off x="0" y="2306830"/>
              <a:ext cx="735980" cy="539504"/>
            </a:xfrm>
            <a:prstGeom prst="wedgeRoundRectCallout">
              <a:avLst>
                <a:gd name="adj1" fmla="val 108818"/>
                <a:gd name="adj2" fmla="val -13559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04" tIns="45702" rIns="91404" bIns="45702" numCol="1" rtlCol="0" anchor="ctr" anchorCtr="0" compatLnSpc="1">
              <a:prstTxWarp prst="textNoShape">
                <a:avLst/>
              </a:prstTxWarp>
            </a:bodyPr>
            <a:lstStyle/>
            <a:p>
              <a:pPr defTabSz="1017942"/>
              <a:r>
                <a:rPr lang="en-US" sz="1400" dirty="0" smtClean="0">
                  <a:latin typeface="+mn-lt"/>
                </a:rPr>
                <a:t>4U (6.8”)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1120444"/>
            <a:r>
              <a:rPr lang="en-US" dirty="0" smtClean="0"/>
              <a:t>MP-4100 – Feature Highlights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sz="quarter" idx="10"/>
          </p:nvPr>
        </p:nvSpPr>
        <p:spPr>
          <a:xfrm>
            <a:off x="822484" y="1542499"/>
            <a:ext cx="7837170" cy="5043652"/>
          </a:xfrm>
        </p:spPr>
        <p:txBody>
          <a:bodyPr/>
          <a:lstStyle/>
          <a:p>
            <a:pPr marL="356986" indent="-356986" defTabSz="1120444"/>
            <a:r>
              <a:rPr lang="en-US" sz="2000" dirty="0" smtClean="0"/>
              <a:t>Multiservice – Voice, Data, Ethernet</a:t>
            </a:r>
          </a:p>
          <a:p>
            <a:pPr marL="356986" indent="-356986" defTabSz="1120444"/>
            <a:r>
              <a:rPr lang="en-US" sz="2000" dirty="0" smtClean="0"/>
              <a:t>Fiber and copper aggregation</a:t>
            </a:r>
          </a:p>
          <a:p>
            <a:pPr marL="356986" indent="-356986" defTabSz="1120444"/>
            <a:r>
              <a:rPr lang="en-US" sz="2000" dirty="0" smtClean="0"/>
              <a:t>Bridges TDM and PSN networks (both directions!)</a:t>
            </a:r>
          </a:p>
          <a:p>
            <a:pPr marL="356986" indent="-356986" defTabSz="1120444"/>
            <a:r>
              <a:rPr lang="en-US" sz="2000" dirty="0" smtClean="0"/>
              <a:t>Powerful T1/E1 DS0/DS1 cross-connect</a:t>
            </a:r>
          </a:p>
          <a:p>
            <a:pPr marL="356986" indent="-356986" defTabSz="1120444"/>
            <a:r>
              <a:rPr lang="en-US" sz="2000" dirty="0" smtClean="0"/>
              <a:t>Carrier grade resiliency</a:t>
            </a:r>
          </a:p>
          <a:p>
            <a:pPr marL="728110" lvl="1" indent="-356986" defTabSz="1120444"/>
            <a:r>
              <a:rPr lang="en-US" sz="1800" dirty="0" smtClean="0"/>
              <a:t>Common Logic (CPU) redundancy </a:t>
            </a:r>
          </a:p>
          <a:p>
            <a:pPr marL="728110" lvl="1" indent="-356986" defTabSz="1120444"/>
            <a:r>
              <a:rPr lang="en-US" sz="1800" dirty="0" smtClean="0"/>
              <a:t>Power supply redundancy </a:t>
            </a:r>
          </a:p>
          <a:p>
            <a:pPr marL="728110" lvl="1" indent="-356986" defTabSz="1120444"/>
            <a:r>
              <a:rPr lang="en-US" sz="1800" dirty="0" smtClean="0"/>
              <a:t>SDH/SONET and </a:t>
            </a:r>
            <a:r>
              <a:rPr lang="en-US" sz="1800" dirty="0" err="1" smtClean="0"/>
              <a:t>GbE</a:t>
            </a:r>
            <a:r>
              <a:rPr lang="en-US" sz="1800" dirty="0" smtClean="0"/>
              <a:t> uplink redundancy </a:t>
            </a:r>
          </a:p>
          <a:p>
            <a:pPr marL="728110" lvl="1" indent="-356986" defTabSz="1120444"/>
            <a:r>
              <a:rPr lang="en-US" sz="1800" dirty="0" smtClean="0"/>
              <a:t>DS1 and higher level hierarchy protection</a:t>
            </a:r>
          </a:p>
          <a:p>
            <a:pPr marL="728110" lvl="1" indent="-356986" defTabSz="1120444"/>
            <a:r>
              <a:rPr lang="en-US" sz="1800" dirty="0" smtClean="0"/>
              <a:t>Ring resiliency</a:t>
            </a:r>
          </a:p>
        </p:txBody>
      </p:sp>
      <p:sp>
        <p:nvSpPr>
          <p:cNvPr id="5" name="TextBox 4"/>
          <p:cNvSpPr txBox="1"/>
          <p:nvPr/>
        </p:nvSpPr>
        <p:spPr>
          <a:xfrm rot="19913671">
            <a:off x="8371863" y="6100271"/>
            <a:ext cx="980730" cy="296480"/>
          </a:xfrm>
          <a:prstGeom prst="rect">
            <a:avLst/>
          </a:prstGeom>
          <a:noFill/>
        </p:spPr>
        <p:txBody>
          <a:bodyPr wrap="none" lIns="101794" tIns="50898" rIns="101794" bIns="50898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cs typeface="Arial" charset="0"/>
              </a:rPr>
              <a:t>MP-4100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 r="1867"/>
          <a:stretch>
            <a:fillRect/>
          </a:stretch>
        </p:blipFill>
        <p:spPr bwMode="auto">
          <a:xfrm>
            <a:off x="5914693" y="3720027"/>
            <a:ext cx="3972061" cy="359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RADtemplate-2012</Template>
  <TotalTime>1770275901</TotalTime>
  <Pages>18</Pages>
  <Words>3872</Words>
  <Application>Microsoft Office PowerPoint</Application>
  <PresentationFormat>Custom</PresentationFormat>
  <Paragraphs>1300</Paragraphs>
  <Slides>53</Slides>
  <Notes>46</Notes>
  <HiddenSlides>14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new</vt:lpstr>
      <vt:lpstr>Megaplex-4100 Version 3.06 General Availability</vt:lpstr>
      <vt:lpstr>Agenda</vt:lpstr>
      <vt:lpstr>Introduction</vt:lpstr>
      <vt:lpstr>General Application</vt:lpstr>
      <vt:lpstr>AXCESS+ Portfolio</vt:lpstr>
      <vt:lpstr>AXCESS+  Target Market, Major Customers</vt:lpstr>
      <vt:lpstr>MP-4100 Interoperability RAD Portfolio and Standard 3rd Party Devices</vt:lpstr>
      <vt:lpstr>Physical View</vt:lpstr>
      <vt:lpstr>MP-4100 – Feature Highlights</vt:lpstr>
      <vt:lpstr>Main Features – v3.06</vt:lpstr>
      <vt:lpstr>New in Version 3.06</vt:lpstr>
      <vt:lpstr>Supported Cards MP-4100 V3.06</vt:lpstr>
      <vt:lpstr>New Modules – V3.06</vt:lpstr>
      <vt:lpstr>ASMi-54C/N E1+Ethernet Combo SHSDL Optional Power Feeding</vt:lpstr>
      <vt:lpstr>Voice Modules </vt:lpstr>
      <vt:lpstr>Data Modules</vt:lpstr>
      <vt:lpstr>Data Modules</vt:lpstr>
      <vt:lpstr>M8E1, M8T1, M8SL</vt:lpstr>
      <vt:lpstr>ASMi-54C/N E1+Ethernet Combo SHSDL</vt:lpstr>
      <vt:lpstr>ASMi-54C G.SHDSL.bis Module</vt:lpstr>
      <vt:lpstr>OP-108C Fiber Multiplexer Modules </vt:lpstr>
      <vt:lpstr>MPW-1 Pseudowire Module</vt:lpstr>
      <vt:lpstr>16 E1/T1 Module</vt:lpstr>
      <vt:lpstr>Optimux-34 Fiber Multiplexer Modules</vt:lpstr>
      <vt:lpstr>ACM (Alarm and Diagnostics) </vt:lpstr>
      <vt:lpstr>Substation Multiservice Connectivity</vt:lpstr>
      <vt:lpstr>Substation Multiservice Connectivity</vt:lpstr>
      <vt:lpstr>Case Study: Utilities in Russia: Integrated Data and Voice Services over SDH</vt:lpstr>
      <vt:lpstr>Fiber and Copper Aggregation for Carrier Applications</vt:lpstr>
      <vt:lpstr>Case Study: Carrier: in Africa: Bank – Branches Connectivity over PSN</vt:lpstr>
      <vt:lpstr>Case Study:  Carrier in Africa: Ethernet and TDM Services over Copper or Fiber</vt:lpstr>
      <vt:lpstr>TDM to PSN Migration</vt:lpstr>
      <vt:lpstr>Management</vt:lpstr>
      <vt:lpstr>Management Benefits &amp; Features </vt:lpstr>
      <vt:lpstr>RADview-EMS Advanced FCAPS</vt:lpstr>
      <vt:lpstr>RADview-EMS FCAPS</vt:lpstr>
      <vt:lpstr>RADview-EMS FCAPS</vt:lpstr>
      <vt:lpstr>RADview-EMS FCAPS</vt:lpstr>
      <vt:lpstr>RADview-EMS FCAPS</vt:lpstr>
      <vt:lpstr>RADview-EMS FCAPS</vt:lpstr>
      <vt:lpstr>Device Management</vt:lpstr>
      <vt:lpstr>Feature Comparison</vt:lpstr>
      <vt:lpstr>Value Proposition</vt:lpstr>
      <vt:lpstr>Sales Tools On-Line</vt:lpstr>
      <vt:lpstr>Summary</vt:lpstr>
      <vt:lpstr>Slide 46</vt:lpstr>
      <vt:lpstr>Backup Slides</vt:lpstr>
      <vt:lpstr>Hybrid TDM and Ethernet Architecture</vt:lpstr>
      <vt:lpstr>Main Features</vt:lpstr>
      <vt:lpstr>Main Features (continued)</vt:lpstr>
      <vt:lpstr>STM-4/OC-12 Uplink</vt:lpstr>
      <vt:lpstr>Transparent E1/T1 over SDH/SONET</vt:lpstr>
      <vt:lpstr>Command Line Interface (CLI)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Loop</dc:title>
  <dc:subject>Master</dc:subject>
  <dc:creator>ELad Harf</dc:creator>
  <cp:lastModifiedBy>raz_k</cp:lastModifiedBy>
  <cp:revision>2834</cp:revision>
  <cp:lastPrinted>2000-12-28T12:07:23Z</cp:lastPrinted>
  <dcterms:created xsi:type="dcterms:W3CDTF">1998-05-19T12:55:12Z</dcterms:created>
  <dcterms:modified xsi:type="dcterms:W3CDTF">2012-09-03T14:05:27Z</dcterms:modified>
</cp:coreProperties>
</file>