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5" r:id="rId2"/>
    <p:sldId id="276" r:id="rId3"/>
    <p:sldId id="282" r:id="rId4"/>
    <p:sldId id="332" r:id="rId5"/>
    <p:sldId id="333" r:id="rId6"/>
    <p:sldId id="334" r:id="rId7"/>
    <p:sldId id="335" r:id="rId8"/>
    <p:sldId id="336" r:id="rId9"/>
    <p:sldId id="337" r:id="rId10"/>
    <p:sldId id="338" r:id="rId11"/>
    <p:sldId id="339" r:id="rId12"/>
    <p:sldId id="385" r:id="rId13"/>
    <p:sldId id="389" r:id="rId14"/>
    <p:sldId id="340" r:id="rId15"/>
    <p:sldId id="341" r:id="rId16"/>
    <p:sldId id="342" r:id="rId17"/>
    <p:sldId id="271" r:id="rId18"/>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7A68FFA3-2871-489C-98E7-A7386DAE51C7}">
          <p14:sldIdLst>
            <p14:sldId id="275"/>
            <p14:sldId id="276"/>
            <p14:sldId id="282"/>
            <p14:sldId id="332"/>
            <p14:sldId id="333"/>
            <p14:sldId id="334"/>
            <p14:sldId id="335"/>
            <p14:sldId id="336"/>
            <p14:sldId id="337"/>
            <p14:sldId id="338"/>
            <p14:sldId id="339"/>
            <p14:sldId id="385"/>
            <p14:sldId id="389"/>
            <p14:sldId id="340"/>
            <p14:sldId id="341"/>
            <p14:sldId id="342"/>
            <p14:sldId id="271"/>
          </p14:sldIdLst>
        </p14:section>
      </p14:sectionLst>
    </p:ext>
    <p:ext uri="{EFAFB233-063F-42B5-8137-9DF3F51BA10A}">
      <p15:sldGuideLst xmlns:p15="http://schemas.microsoft.com/office/powerpoint/2012/main" xmlns="">
        <p15:guide id="1" orient="horz" pos="2147">
          <p15:clr>
            <a:srgbClr val="A4A3A4"/>
          </p15:clr>
        </p15:guide>
        <p15:guide id="2" orient="horz" pos="3178">
          <p15:clr>
            <a:srgbClr val="A4A3A4"/>
          </p15:clr>
        </p15:guide>
        <p15:guide id="3" orient="horz" pos="4224">
          <p15:clr>
            <a:srgbClr val="A4A3A4"/>
          </p15:clr>
        </p15:guide>
        <p15:guide id="4" orient="horz" pos="2688">
          <p15:clr>
            <a:srgbClr val="A4A3A4"/>
          </p15:clr>
        </p15:guide>
        <p15:guide id="5" pos="487">
          <p15:clr>
            <a:srgbClr val="A4A3A4"/>
          </p15:clr>
        </p15:guide>
        <p15:guide id="6" pos="2757">
          <p15:clr>
            <a:srgbClr val="A4A3A4"/>
          </p15:clr>
        </p15:guide>
        <p15:guide id="7" pos="480">
          <p15:clr>
            <a:srgbClr val="A4A3A4"/>
          </p15:clr>
        </p15:guide>
        <p15:guide id="8" orient="horz" pos="972">
          <p15:clr>
            <a:srgbClr val="A4A3A4"/>
          </p15:clr>
        </p15:guide>
        <p15:guide id="9" pos="5620">
          <p15:clr>
            <a:srgbClr val="A4A3A4"/>
          </p15:clr>
        </p15:guide>
      </p15:sldGuideLst>
    </p:ext>
    <p:ext uri="{2D200454-40CA-4A62-9FC3-DE9A4176ACB9}">
      <p15:notesGuideLst xmlns:p15="http://schemas.microsoft.com/office/powerpoint/2012/main" xmlns="">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008000"/>
    <a:srgbClr val="66FF66"/>
    <a:srgbClr val="CCFFCC"/>
    <a:srgbClr val="D28280"/>
    <a:srgbClr val="CBDCA8"/>
    <a:srgbClr val="AC9AC2"/>
    <a:srgbClr val="AAD8E4"/>
    <a:srgbClr val="D73A36"/>
    <a:srgbClr val="E46C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20" autoAdjust="0"/>
    <p:restoredTop sz="88216" autoAdjust="0"/>
  </p:normalViewPr>
  <p:slideViewPr>
    <p:cSldViewPr snapToGrid="0">
      <p:cViewPr varScale="1">
        <p:scale>
          <a:sx n="110" d="100"/>
          <a:sy n="110" d="100"/>
        </p:scale>
        <p:origin x="-594" y="-96"/>
      </p:cViewPr>
      <p:guideLst>
        <p:guide orient="horz" pos="2147"/>
        <p:guide orient="horz" pos="3178"/>
        <p:guide orient="horz" pos="4224"/>
        <p:guide orient="horz" pos="2688"/>
        <p:guide orient="horz" pos="972"/>
        <p:guide pos="487"/>
        <p:guide pos="2757"/>
        <p:guide pos="480"/>
        <p:guide pos="562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3" d="100"/>
          <a:sy n="73" d="100"/>
        </p:scale>
        <p:origin x="-2226" y="-96"/>
      </p:cViewPr>
      <p:guideLst>
        <p:guide orient="horz" pos="3126"/>
        <p:guide pos="20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4C5E-8E33-40A5-80D6-DB5FEFAD9BD6}" type="doc">
      <dgm:prSet loTypeId="urn:microsoft.com/office/officeart/2005/8/layout/bList2#1" loCatId="list" qsTypeId="urn:microsoft.com/office/officeart/2005/8/quickstyle/simple1" qsCatId="simple" csTypeId="urn:microsoft.com/office/officeart/2005/8/colors/accent1_2" csCatId="accent1" phldr="1"/>
      <dgm:spPr/>
    </dgm:pt>
    <dgm:pt modelId="{61736B6F-EB5A-4D13-A58C-7B115882A38B}">
      <dgm:prSet phldrT="[Text]" custT="1"/>
      <dgm:spPr/>
      <dgm:t>
        <a:bodyPr/>
        <a:lstStyle/>
        <a:p>
          <a:pPr algn="ctr"/>
          <a:r>
            <a:rPr lang="ru-RU" sz="2000" dirty="0" smtClean="0">
              <a:latin typeface="MS Reference Sans Serif" panose="020B0604030504040204" pitchFamily="34" charset="0"/>
            </a:rPr>
            <a:t>«Магазин приложений»</a:t>
          </a:r>
          <a:endParaRPr lang="en-US" sz="2000" dirty="0">
            <a:latin typeface="MS Reference Sans Serif" panose="020B0604030504040204" pitchFamily="34" charset="0"/>
          </a:endParaRPr>
        </a:p>
      </dgm:t>
    </dgm:pt>
    <dgm:pt modelId="{FA608380-E229-479C-A357-3EE1876AEC4A}" type="parTrans" cxnId="{3A8CE3B1-DC27-44DA-99D3-F96D4D5A8531}">
      <dgm:prSet/>
      <dgm:spPr/>
      <dgm:t>
        <a:bodyPr/>
        <a:lstStyle/>
        <a:p>
          <a:endParaRPr lang="en-US"/>
        </a:p>
      </dgm:t>
    </dgm:pt>
    <dgm:pt modelId="{EFEB2E59-C3A4-4D96-B98C-88C4F616F6A3}" type="sibTrans" cxnId="{3A8CE3B1-DC27-44DA-99D3-F96D4D5A8531}">
      <dgm:prSet/>
      <dgm:spPr/>
      <dgm:t>
        <a:bodyPr/>
        <a:lstStyle/>
        <a:p>
          <a:endParaRPr lang="en-US"/>
        </a:p>
      </dgm:t>
    </dgm:pt>
    <dgm:pt modelId="{2B884883-1EDD-47A4-BA62-0E7B279B7AD1}">
      <dgm:prSet phldrT="[Text]" custT="1"/>
      <dgm:spPr/>
      <dgm:t>
        <a:bodyPr/>
        <a:lstStyle/>
        <a:p>
          <a:pPr algn="ctr"/>
          <a:r>
            <a:rPr lang="ru-RU" sz="2000" dirty="0" smtClean="0">
              <a:latin typeface="MS Reference Sans Serif" panose="020B0604030504040204" pitchFamily="34" charset="0"/>
            </a:rPr>
            <a:t>Платформа</a:t>
          </a:r>
          <a:endParaRPr lang="en-US" sz="2000" dirty="0">
            <a:latin typeface="MS Reference Sans Serif" panose="020B0604030504040204" pitchFamily="34" charset="0"/>
          </a:endParaRPr>
        </a:p>
      </dgm:t>
    </dgm:pt>
    <dgm:pt modelId="{DE532A70-0062-4F05-B5D7-D8B3A071E864}" type="parTrans" cxnId="{39CB59B6-5645-4EDA-B906-AB23D6775047}">
      <dgm:prSet/>
      <dgm:spPr/>
      <dgm:t>
        <a:bodyPr/>
        <a:lstStyle/>
        <a:p>
          <a:endParaRPr lang="en-US"/>
        </a:p>
      </dgm:t>
    </dgm:pt>
    <dgm:pt modelId="{F1D3FA5A-867B-4BBB-B92D-42C88EC9CA47}" type="sibTrans" cxnId="{39CB59B6-5645-4EDA-B906-AB23D6775047}">
      <dgm:prSet/>
      <dgm:spPr/>
      <dgm:t>
        <a:bodyPr/>
        <a:lstStyle/>
        <a:p>
          <a:endParaRPr lang="en-US"/>
        </a:p>
      </dgm:t>
    </dgm:pt>
    <dgm:pt modelId="{FB7D682E-9B15-423D-B5D9-F71A35F5A78A}">
      <dgm:prSet custT="1"/>
      <dgm:spPr/>
      <dgm:t>
        <a:bodyPr/>
        <a:lstStyle/>
        <a:p>
          <a:r>
            <a:rPr lang="ru-RU" sz="1600" dirty="0" smtClean="0">
              <a:latin typeface="MS Reference Sans Serif" panose="020B0604030504040204" pitchFamily="34" charset="0"/>
            </a:rPr>
            <a:t>Инфраструктура виртуальных машин (</a:t>
          </a:r>
          <a:r>
            <a:rPr lang="en-US" sz="1600" dirty="0" smtClean="0">
              <a:latin typeface="MS Reference Sans Serif" panose="020B0604030504040204" pitchFamily="34" charset="0"/>
            </a:rPr>
            <a:t>VM</a:t>
          </a:r>
          <a:r>
            <a:rPr lang="ru-RU" sz="1600" dirty="0" smtClean="0">
              <a:latin typeface="MS Reference Sans Serif" panose="020B0604030504040204" pitchFamily="34" charset="0"/>
            </a:rPr>
            <a:t>)</a:t>
          </a:r>
          <a:endParaRPr lang="en-US" sz="1600" dirty="0">
            <a:latin typeface="MS Reference Sans Serif" panose="020B0604030504040204" pitchFamily="34" charset="0"/>
          </a:endParaRPr>
        </a:p>
      </dgm:t>
    </dgm:pt>
    <dgm:pt modelId="{4E1DE62E-5CEC-4D77-A4EA-B97328AB5EDC}" type="parTrans" cxnId="{874A8217-71D3-4A41-84D2-D1289B757302}">
      <dgm:prSet/>
      <dgm:spPr/>
      <dgm:t>
        <a:bodyPr/>
        <a:lstStyle/>
        <a:p>
          <a:endParaRPr lang="en-US"/>
        </a:p>
      </dgm:t>
    </dgm:pt>
    <dgm:pt modelId="{21C449F5-24AC-4526-A3B1-05E89BFFD405}" type="sibTrans" cxnId="{874A8217-71D3-4A41-84D2-D1289B757302}">
      <dgm:prSet/>
      <dgm:spPr/>
      <dgm:t>
        <a:bodyPr/>
        <a:lstStyle/>
        <a:p>
          <a:endParaRPr lang="en-US"/>
        </a:p>
      </dgm:t>
    </dgm:pt>
    <dgm:pt modelId="{C6FA9104-8CFD-4CA2-9C53-51F5E377DE3C}">
      <dgm:prSet custT="1"/>
      <dgm:spPr/>
      <dgm:t>
        <a:bodyPr/>
        <a:lstStyle/>
        <a:p>
          <a:r>
            <a:rPr lang="ru-RU" sz="1600" dirty="0" smtClean="0">
              <a:latin typeface="MS Reference Sans Serif" panose="020B0604030504040204" pitchFamily="34" charset="0"/>
            </a:rPr>
            <a:t>Виртуализация сетевых функций (</a:t>
          </a:r>
          <a:r>
            <a:rPr lang="en-US" sz="1600" dirty="0" smtClean="0">
              <a:latin typeface="MS Reference Sans Serif" panose="020B0604030504040204" pitchFamily="34" charset="0"/>
            </a:rPr>
            <a:t>NFV</a:t>
          </a:r>
          <a:r>
            <a:rPr lang="ru-RU" sz="1600" dirty="0" smtClean="0">
              <a:latin typeface="MS Reference Sans Serif" panose="020B0604030504040204" pitchFamily="34" charset="0"/>
            </a:rPr>
            <a:t>)</a:t>
          </a:r>
          <a:endParaRPr lang="en-US" sz="1600" dirty="0">
            <a:latin typeface="MS Reference Sans Serif" panose="020B0604030504040204" pitchFamily="34" charset="0"/>
          </a:endParaRPr>
        </a:p>
      </dgm:t>
    </dgm:pt>
    <dgm:pt modelId="{330BCDE8-72A3-46AD-B7F3-BBDFF5B0DD7F}" type="parTrans" cxnId="{4103D673-EC16-4CEE-BE3C-F6C8AD796042}">
      <dgm:prSet/>
      <dgm:spPr/>
      <dgm:t>
        <a:bodyPr/>
        <a:lstStyle/>
        <a:p>
          <a:endParaRPr lang="en-US"/>
        </a:p>
      </dgm:t>
    </dgm:pt>
    <dgm:pt modelId="{AA543AC3-022E-494A-89EE-D1E5382FE98B}" type="sibTrans" cxnId="{4103D673-EC16-4CEE-BE3C-F6C8AD796042}">
      <dgm:prSet/>
      <dgm:spPr/>
      <dgm:t>
        <a:bodyPr/>
        <a:lstStyle/>
        <a:p>
          <a:endParaRPr lang="en-US"/>
        </a:p>
      </dgm:t>
    </dgm:pt>
    <dgm:pt modelId="{DB732E6E-31B0-4B2E-A4E0-E968B152463E}" type="pres">
      <dgm:prSet presAssocID="{98A04C5E-8E33-40A5-80D6-DB5FEFAD9BD6}" presName="diagram" presStyleCnt="0">
        <dgm:presLayoutVars>
          <dgm:dir/>
          <dgm:animLvl val="lvl"/>
          <dgm:resizeHandles val="exact"/>
        </dgm:presLayoutVars>
      </dgm:prSet>
      <dgm:spPr/>
    </dgm:pt>
    <dgm:pt modelId="{7D582793-678B-4B74-A6A6-B5E72EDEA295}" type="pres">
      <dgm:prSet presAssocID="{61736B6F-EB5A-4D13-A58C-7B115882A38B}" presName="compNode" presStyleCnt="0"/>
      <dgm:spPr/>
    </dgm:pt>
    <dgm:pt modelId="{F5602234-3FF3-4A88-8B24-68D2BFAB4F64}" type="pres">
      <dgm:prSet presAssocID="{61736B6F-EB5A-4D13-A58C-7B115882A38B}" presName="childRect" presStyleLbl="bgAcc1" presStyleIdx="0" presStyleCnt="2" custScaleY="30492" custLinFactNeighborX="75" custLinFactNeighborY="39935">
        <dgm:presLayoutVars>
          <dgm:bulletEnabled val="1"/>
        </dgm:presLayoutVars>
      </dgm:prSet>
      <dgm:spPr/>
      <dgm:t>
        <a:bodyPr/>
        <a:lstStyle/>
        <a:p>
          <a:endParaRPr lang="en-US"/>
        </a:p>
      </dgm:t>
    </dgm:pt>
    <dgm:pt modelId="{E7E9C072-6C87-4FD7-AC5C-D948FE4966D0}" type="pres">
      <dgm:prSet presAssocID="{61736B6F-EB5A-4D13-A58C-7B115882A38B}" presName="parentText" presStyleLbl="node1" presStyleIdx="0" presStyleCnt="0">
        <dgm:presLayoutVars>
          <dgm:chMax val="0"/>
          <dgm:bulletEnabled val="1"/>
        </dgm:presLayoutVars>
      </dgm:prSet>
      <dgm:spPr/>
      <dgm:t>
        <a:bodyPr/>
        <a:lstStyle/>
        <a:p>
          <a:endParaRPr lang="en-US"/>
        </a:p>
      </dgm:t>
    </dgm:pt>
    <dgm:pt modelId="{9776007D-D39D-46F3-AE55-F1EDCADD283D}" type="pres">
      <dgm:prSet presAssocID="{61736B6F-EB5A-4D13-A58C-7B115882A38B}" presName="parentRect" presStyleLbl="alignNode1" presStyleIdx="0" presStyleCnt="2" custScaleY="72911"/>
      <dgm:spPr/>
      <dgm:t>
        <a:bodyPr/>
        <a:lstStyle/>
        <a:p>
          <a:endParaRPr lang="en-US"/>
        </a:p>
      </dgm:t>
    </dgm:pt>
    <dgm:pt modelId="{9B27D3D3-8C64-4770-8BE8-1B13C51A9694}" type="pres">
      <dgm:prSet presAssocID="{61736B6F-EB5A-4D13-A58C-7B115882A38B}" presName="adorn" presStyleLbl="fgAccFollowNode1" presStyleIdx="0" presStyleCnt="2" custLinFactNeighborX="-7638" custLinFactNeighborY="-19052"/>
      <dgm:spPr>
        <a:blipFill rotWithShape="0">
          <a:blip xmlns:r="http://schemas.openxmlformats.org/officeDocument/2006/relationships" r:embed="rId1"/>
          <a:stretch>
            <a:fillRect/>
          </a:stretch>
        </a:blipFill>
      </dgm:spPr>
      <dgm:t>
        <a:bodyPr/>
        <a:lstStyle/>
        <a:p>
          <a:endParaRPr lang="ru-RU"/>
        </a:p>
      </dgm:t>
    </dgm:pt>
    <dgm:pt modelId="{97BDDD41-D551-43F9-8F58-0D49C7CEDC17}" type="pres">
      <dgm:prSet presAssocID="{EFEB2E59-C3A4-4D96-B98C-88C4F616F6A3}" presName="sibTrans" presStyleLbl="sibTrans2D1" presStyleIdx="0" presStyleCnt="0"/>
      <dgm:spPr/>
      <dgm:t>
        <a:bodyPr/>
        <a:lstStyle/>
        <a:p>
          <a:endParaRPr lang="en-US"/>
        </a:p>
      </dgm:t>
    </dgm:pt>
    <dgm:pt modelId="{8917A3B6-0B56-4F39-B7E1-9B94D671A3DC}" type="pres">
      <dgm:prSet presAssocID="{2B884883-1EDD-47A4-BA62-0E7B279B7AD1}" presName="compNode" presStyleCnt="0"/>
      <dgm:spPr/>
    </dgm:pt>
    <dgm:pt modelId="{D0D38CB0-B270-46FB-B1E5-8C3FE5D474FC}" type="pres">
      <dgm:prSet presAssocID="{2B884883-1EDD-47A4-BA62-0E7B279B7AD1}" presName="childRect" presStyleLbl="bgAcc1" presStyleIdx="1" presStyleCnt="2" custScaleY="34138" custLinFactNeighborY="41223">
        <dgm:presLayoutVars>
          <dgm:bulletEnabled val="1"/>
        </dgm:presLayoutVars>
      </dgm:prSet>
      <dgm:spPr/>
      <dgm:t>
        <a:bodyPr/>
        <a:lstStyle/>
        <a:p>
          <a:endParaRPr lang="en-US"/>
        </a:p>
      </dgm:t>
    </dgm:pt>
    <dgm:pt modelId="{704C04A1-9B67-4760-A6F0-FC496F5C8067}" type="pres">
      <dgm:prSet presAssocID="{2B884883-1EDD-47A4-BA62-0E7B279B7AD1}" presName="parentText" presStyleLbl="node1" presStyleIdx="0" presStyleCnt="0">
        <dgm:presLayoutVars>
          <dgm:chMax val="0"/>
          <dgm:bulletEnabled val="1"/>
        </dgm:presLayoutVars>
      </dgm:prSet>
      <dgm:spPr/>
      <dgm:t>
        <a:bodyPr/>
        <a:lstStyle/>
        <a:p>
          <a:endParaRPr lang="en-US"/>
        </a:p>
      </dgm:t>
    </dgm:pt>
    <dgm:pt modelId="{943EC52C-ED07-4EB5-859C-6BEFD8E4C330}" type="pres">
      <dgm:prSet presAssocID="{2B884883-1EDD-47A4-BA62-0E7B279B7AD1}" presName="parentRect" presStyleLbl="alignNode1" presStyleIdx="1" presStyleCnt="2" custScaleY="72263"/>
      <dgm:spPr/>
      <dgm:t>
        <a:bodyPr/>
        <a:lstStyle/>
        <a:p>
          <a:endParaRPr lang="en-US"/>
        </a:p>
      </dgm:t>
    </dgm:pt>
    <dgm:pt modelId="{4FC1B799-F94C-4118-A6EC-0FA8519B0223}" type="pres">
      <dgm:prSet presAssocID="{2B884883-1EDD-47A4-BA62-0E7B279B7AD1}" presName="adorn" presStyleLbl="fgAccFollowNode1" presStyleIdx="1" presStyleCnt="2" custLinFactNeighborX="-5461" custLinFactNeighborY="-22077"/>
      <dgm:spPr>
        <a:blipFill rotWithShape="0">
          <a:blip xmlns:r="http://schemas.openxmlformats.org/officeDocument/2006/relationships" r:embed="rId2"/>
          <a:stretch>
            <a:fillRect/>
          </a:stretch>
        </a:blipFill>
      </dgm:spPr>
      <dgm:t>
        <a:bodyPr/>
        <a:lstStyle/>
        <a:p>
          <a:endParaRPr lang="ru-RU"/>
        </a:p>
      </dgm:t>
    </dgm:pt>
  </dgm:ptLst>
  <dgm:cxnLst>
    <dgm:cxn modelId="{9EDE7914-5708-4FB7-A915-373966CF7C41}" type="presOf" srcId="{2B884883-1EDD-47A4-BA62-0E7B279B7AD1}" destId="{704C04A1-9B67-4760-A6F0-FC496F5C8067}" srcOrd="0" destOrd="0" presId="urn:microsoft.com/office/officeart/2005/8/layout/bList2#1"/>
    <dgm:cxn modelId="{3396F1CF-221F-4AB2-8373-366D1FED9E52}" type="presOf" srcId="{61736B6F-EB5A-4D13-A58C-7B115882A38B}" destId="{9776007D-D39D-46F3-AE55-F1EDCADD283D}" srcOrd="1" destOrd="0" presId="urn:microsoft.com/office/officeart/2005/8/layout/bList2#1"/>
    <dgm:cxn modelId="{E3AECB8C-BB26-45E7-A08D-CEDF8D8DC879}" type="presOf" srcId="{61736B6F-EB5A-4D13-A58C-7B115882A38B}" destId="{E7E9C072-6C87-4FD7-AC5C-D948FE4966D0}" srcOrd="0" destOrd="0" presId="urn:microsoft.com/office/officeart/2005/8/layout/bList2#1"/>
    <dgm:cxn modelId="{3A8CE3B1-DC27-44DA-99D3-F96D4D5A8531}" srcId="{98A04C5E-8E33-40A5-80D6-DB5FEFAD9BD6}" destId="{61736B6F-EB5A-4D13-A58C-7B115882A38B}" srcOrd="0" destOrd="0" parTransId="{FA608380-E229-479C-A357-3EE1876AEC4A}" sibTransId="{EFEB2E59-C3A4-4D96-B98C-88C4F616F6A3}"/>
    <dgm:cxn modelId="{874A8217-71D3-4A41-84D2-D1289B757302}" srcId="{2B884883-1EDD-47A4-BA62-0E7B279B7AD1}" destId="{FB7D682E-9B15-423D-B5D9-F71A35F5A78A}" srcOrd="0" destOrd="0" parTransId="{4E1DE62E-5CEC-4D77-A4EA-B97328AB5EDC}" sibTransId="{21C449F5-24AC-4526-A3B1-05E89BFFD405}"/>
    <dgm:cxn modelId="{4103D673-EC16-4CEE-BE3C-F6C8AD796042}" srcId="{61736B6F-EB5A-4D13-A58C-7B115882A38B}" destId="{C6FA9104-8CFD-4CA2-9C53-51F5E377DE3C}" srcOrd="0" destOrd="0" parTransId="{330BCDE8-72A3-46AD-B7F3-BBDFF5B0DD7F}" sibTransId="{AA543AC3-022E-494A-89EE-D1E5382FE98B}"/>
    <dgm:cxn modelId="{E60F22A4-8205-4CE6-BFE7-25ADD4EED0D0}" type="presOf" srcId="{EFEB2E59-C3A4-4D96-B98C-88C4F616F6A3}" destId="{97BDDD41-D551-43F9-8F58-0D49C7CEDC17}" srcOrd="0" destOrd="0" presId="urn:microsoft.com/office/officeart/2005/8/layout/bList2#1"/>
    <dgm:cxn modelId="{03341573-DA99-4FF3-A1BE-9521D738EE16}" type="presOf" srcId="{98A04C5E-8E33-40A5-80D6-DB5FEFAD9BD6}" destId="{DB732E6E-31B0-4B2E-A4E0-E968B152463E}" srcOrd="0" destOrd="0" presId="urn:microsoft.com/office/officeart/2005/8/layout/bList2#1"/>
    <dgm:cxn modelId="{E5B2AD53-A812-4C0B-A3A3-F7C8452E65DD}" type="presOf" srcId="{C6FA9104-8CFD-4CA2-9C53-51F5E377DE3C}" destId="{F5602234-3FF3-4A88-8B24-68D2BFAB4F64}" srcOrd="0" destOrd="0" presId="urn:microsoft.com/office/officeart/2005/8/layout/bList2#1"/>
    <dgm:cxn modelId="{5437D1BF-B561-4C6B-A79E-206D774A783A}" type="presOf" srcId="{FB7D682E-9B15-423D-B5D9-F71A35F5A78A}" destId="{D0D38CB0-B270-46FB-B1E5-8C3FE5D474FC}" srcOrd="0" destOrd="0" presId="urn:microsoft.com/office/officeart/2005/8/layout/bList2#1"/>
    <dgm:cxn modelId="{1512FD8E-70BD-4621-B257-A2848553A444}" type="presOf" srcId="{2B884883-1EDD-47A4-BA62-0E7B279B7AD1}" destId="{943EC52C-ED07-4EB5-859C-6BEFD8E4C330}" srcOrd="1" destOrd="0" presId="urn:microsoft.com/office/officeart/2005/8/layout/bList2#1"/>
    <dgm:cxn modelId="{39CB59B6-5645-4EDA-B906-AB23D6775047}" srcId="{98A04C5E-8E33-40A5-80D6-DB5FEFAD9BD6}" destId="{2B884883-1EDD-47A4-BA62-0E7B279B7AD1}" srcOrd="1" destOrd="0" parTransId="{DE532A70-0062-4F05-B5D7-D8B3A071E864}" sibTransId="{F1D3FA5A-867B-4BBB-B92D-42C88EC9CA47}"/>
    <dgm:cxn modelId="{B3258FFA-05CD-4B18-98C2-8BAC645D6C1D}" type="presParOf" srcId="{DB732E6E-31B0-4B2E-A4E0-E968B152463E}" destId="{7D582793-678B-4B74-A6A6-B5E72EDEA295}" srcOrd="0" destOrd="0" presId="urn:microsoft.com/office/officeart/2005/8/layout/bList2#1"/>
    <dgm:cxn modelId="{D52F3A20-34B9-4C38-A67A-DEFE9DC5B85D}" type="presParOf" srcId="{7D582793-678B-4B74-A6A6-B5E72EDEA295}" destId="{F5602234-3FF3-4A88-8B24-68D2BFAB4F64}" srcOrd="0" destOrd="0" presId="urn:microsoft.com/office/officeart/2005/8/layout/bList2#1"/>
    <dgm:cxn modelId="{3B3E37B6-4D25-47CD-8A91-AE3ACCFB6135}" type="presParOf" srcId="{7D582793-678B-4B74-A6A6-B5E72EDEA295}" destId="{E7E9C072-6C87-4FD7-AC5C-D948FE4966D0}" srcOrd="1" destOrd="0" presId="urn:microsoft.com/office/officeart/2005/8/layout/bList2#1"/>
    <dgm:cxn modelId="{4587B0CF-41B5-4037-A94C-C73A7086856C}" type="presParOf" srcId="{7D582793-678B-4B74-A6A6-B5E72EDEA295}" destId="{9776007D-D39D-46F3-AE55-F1EDCADD283D}" srcOrd="2" destOrd="0" presId="urn:microsoft.com/office/officeart/2005/8/layout/bList2#1"/>
    <dgm:cxn modelId="{5F14FC34-5264-4533-A8C6-ED0E7D075F05}" type="presParOf" srcId="{7D582793-678B-4B74-A6A6-B5E72EDEA295}" destId="{9B27D3D3-8C64-4770-8BE8-1B13C51A9694}" srcOrd="3" destOrd="0" presId="urn:microsoft.com/office/officeart/2005/8/layout/bList2#1"/>
    <dgm:cxn modelId="{F8F15693-6510-486E-8249-382CBC24C7B7}" type="presParOf" srcId="{DB732E6E-31B0-4B2E-A4E0-E968B152463E}" destId="{97BDDD41-D551-43F9-8F58-0D49C7CEDC17}" srcOrd="1" destOrd="0" presId="urn:microsoft.com/office/officeart/2005/8/layout/bList2#1"/>
    <dgm:cxn modelId="{59086BF6-37EC-49B1-99CA-8F182B26DBC7}" type="presParOf" srcId="{DB732E6E-31B0-4B2E-A4E0-E968B152463E}" destId="{8917A3B6-0B56-4F39-B7E1-9B94D671A3DC}" srcOrd="2" destOrd="0" presId="urn:microsoft.com/office/officeart/2005/8/layout/bList2#1"/>
    <dgm:cxn modelId="{E65B161B-5013-413D-883F-B8923BDBD2FE}" type="presParOf" srcId="{8917A3B6-0B56-4F39-B7E1-9B94D671A3DC}" destId="{D0D38CB0-B270-46FB-B1E5-8C3FE5D474FC}" srcOrd="0" destOrd="0" presId="urn:microsoft.com/office/officeart/2005/8/layout/bList2#1"/>
    <dgm:cxn modelId="{ABA9A9EF-EEC2-40EF-BE0F-13AF04E72746}" type="presParOf" srcId="{8917A3B6-0B56-4F39-B7E1-9B94D671A3DC}" destId="{704C04A1-9B67-4760-A6F0-FC496F5C8067}" srcOrd="1" destOrd="0" presId="urn:microsoft.com/office/officeart/2005/8/layout/bList2#1"/>
    <dgm:cxn modelId="{24B8A6C6-EE3C-435B-890E-6D15C6D8D934}" type="presParOf" srcId="{8917A3B6-0B56-4F39-B7E1-9B94D671A3DC}" destId="{943EC52C-ED07-4EB5-859C-6BEFD8E4C330}" srcOrd="2" destOrd="0" presId="urn:microsoft.com/office/officeart/2005/8/layout/bList2#1"/>
    <dgm:cxn modelId="{6463FE41-B704-41C5-B5DB-14828048F5FF}" type="presParOf" srcId="{8917A3B6-0B56-4F39-B7E1-9B94D671A3DC}" destId="{4FC1B799-F94C-4118-A6EC-0FA8519B0223}" srcOrd="3" destOrd="0" presId="urn:microsoft.com/office/officeart/2005/8/layout/bList2#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602234-3FF3-4A88-8B24-68D2BFAB4F64}">
      <dsp:nvSpPr>
        <dsp:cNvPr id="0" name=""/>
        <dsp:cNvSpPr/>
      </dsp:nvSpPr>
      <dsp:spPr>
        <a:xfrm>
          <a:off x="5337" y="1808037"/>
          <a:ext cx="3186513" cy="72530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MS Reference Sans Serif" panose="020B0604030504040204" pitchFamily="34" charset="0"/>
            </a:rPr>
            <a:t>Виртуализация сетевых функций (</a:t>
          </a:r>
          <a:r>
            <a:rPr lang="en-US" sz="1600" kern="1200" dirty="0" smtClean="0">
              <a:latin typeface="MS Reference Sans Serif" panose="020B0604030504040204" pitchFamily="34" charset="0"/>
            </a:rPr>
            <a:t>NFV</a:t>
          </a:r>
          <a:r>
            <a:rPr lang="ru-RU" sz="1600" kern="1200" dirty="0" smtClean="0">
              <a:latin typeface="MS Reference Sans Serif" panose="020B0604030504040204" pitchFamily="34" charset="0"/>
            </a:rPr>
            <a:t>)</a:t>
          </a:r>
          <a:endParaRPr lang="en-US" sz="1600" kern="1200" dirty="0">
            <a:latin typeface="MS Reference Sans Serif" panose="020B0604030504040204" pitchFamily="34" charset="0"/>
          </a:endParaRPr>
        </a:p>
      </dsp:txBody>
      <dsp:txXfrm>
        <a:off x="5337" y="1808037"/>
        <a:ext cx="3186513" cy="725302"/>
      </dsp:txXfrm>
    </dsp:sp>
    <dsp:sp modelId="{9776007D-D39D-46F3-AE55-F1EDCADD283D}">
      <dsp:nvSpPr>
        <dsp:cNvPr id="0" name=""/>
        <dsp:cNvSpPr/>
      </dsp:nvSpPr>
      <dsp:spPr>
        <a:xfrm>
          <a:off x="2947" y="2548637"/>
          <a:ext cx="3186513" cy="7457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ru-RU" sz="2000" kern="1200" dirty="0" smtClean="0">
              <a:latin typeface="MS Reference Sans Serif" panose="020B0604030504040204" pitchFamily="34" charset="0"/>
            </a:rPr>
            <a:t>«Магазин приложений»</a:t>
          </a:r>
          <a:endParaRPr lang="en-US" sz="2000" kern="1200" dirty="0">
            <a:latin typeface="MS Reference Sans Serif" panose="020B0604030504040204" pitchFamily="34" charset="0"/>
          </a:endParaRPr>
        </a:p>
      </dsp:txBody>
      <dsp:txXfrm>
        <a:off x="2947" y="2548637"/>
        <a:ext cx="2244023" cy="745752"/>
      </dsp:txXfrm>
    </dsp:sp>
    <dsp:sp modelId="{9B27D3D3-8C64-4770-8BE8-1B13C51A9694}">
      <dsp:nvSpPr>
        <dsp:cNvPr id="0" name=""/>
        <dsp:cNvSpPr/>
      </dsp:nvSpPr>
      <dsp:spPr>
        <a:xfrm>
          <a:off x="2251927" y="2360084"/>
          <a:ext cx="1115279" cy="1115279"/>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38CB0-B270-46FB-B1E5-8C3FE5D474FC}">
      <dsp:nvSpPr>
        <dsp:cNvPr id="0" name=""/>
        <dsp:cNvSpPr/>
      </dsp:nvSpPr>
      <dsp:spPr>
        <a:xfrm>
          <a:off x="3728695" y="1816992"/>
          <a:ext cx="3186513" cy="81202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MS Reference Sans Serif" panose="020B0604030504040204" pitchFamily="34" charset="0"/>
            </a:rPr>
            <a:t>Инфраструктура виртуальных машин (</a:t>
          </a:r>
          <a:r>
            <a:rPr lang="en-US" sz="1600" kern="1200" dirty="0" smtClean="0">
              <a:latin typeface="MS Reference Sans Serif" panose="020B0604030504040204" pitchFamily="34" charset="0"/>
            </a:rPr>
            <a:t>VM</a:t>
          </a:r>
          <a:r>
            <a:rPr lang="ru-RU" sz="1600" kern="1200" dirty="0" smtClean="0">
              <a:latin typeface="MS Reference Sans Serif" panose="020B0604030504040204" pitchFamily="34" charset="0"/>
            </a:rPr>
            <a:t>)</a:t>
          </a:r>
          <a:endParaRPr lang="en-US" sz="1600" kern="1200" dirty="0">
            <a:latin typeface="MS Reference Sans Serif" panose="020B0604030504040204" pitchFamily="34" charset="0"/>
          </a:endParaRPr>
        </a:p>
      </dsp:txBody>
      <dsp:txXfrm>
        <a:off x="3728695" y="1816992"/>
        <a:ext cx="3186513" cy="812028"/>
      </dsp:txXfrm>
    </dsp:sp>
    <dsp:sp modelId="{943EC52C-ED07-4EB5-859C-6BEFD8E4C330}">
      <dsp:nvSpPr>
        <dsp:cNvPr id="0" name=""/>
        <dsp:cNvSpPr/>
      </dsp:nvSpPr>
      <dsp:spPr>
        <a:xfrm>
          <a:off x="3728695" y="2573633"/>
          <a:ext cx="3186513" cy="7391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ru-RU" sz="2000" kern="1200" dirty="0" smtClean="0">
              <a:latin typeface="MS Reference Sans Serif" panose="020B0604030504040204" pitchFamily="34" charset="0"/>
            </a:rPr>
            <a:t>Платформа</a:t>
          </a:r>
          <a:endParaRPr lang="en-US" sz="2000" kern="1200" dirty="0">
            <a:latin typeface="MS Reference Sans Serif" panose="020B0604030504040204" pitchFamily="34" charset="0"/>
          </a:endParaRPr>
        </a:p>
      </dsp:txBody>
      <dsp:txXfrm>
        <a:off x="3728695" y="2573633"/>
        <a:ext cx="2244023" cy="739124"/>
      </dsp:txXfrm>
    </dsp:sp>
    <dsp:sp modelId="{4FC1B799-F94C-4118-A6EC-0FA8519B0223}">
      <dsp:nvSpPr>
        <dsp:cNvPr id="0" name=""/>
        <dsp:cNvSpPr/>
      </dsp:nvSpPr>
      <dsp:spPr>
        <a:xfrm>
          <a:off x="6001955" y="2348029"/>
          <a:ext cx="1115279" cy="1115279"/>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C049F6FB-C1AE-4F7C-9894-D0E479E8CDEA}" type="datetimeFigureOut">
              <a:rPr lang="en-US" smtClean="0"/>
              <a:pPr/>
              <a:t>12/15/2014</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981F6E6-D61E-48D4-8F53-C581DC6C6F0A}" type="slidenum">
              <a:rPr lang="en-US" smtClean="0"/>
              <a:pPr/>
              <a:t>‹#›</a:t>
            </a:fld>
            <a:endParaRPr lang="en-US"/>
          </a:p>
        </p:txBody>
      </p:sp>
    </p:spTree>
    <p:extLst>
      <p:ext uri="{BB962C8B-B14F-4D97-AF65-F5344CB8AC3E}">
        <p14:creationId xmlns:p14="http://schemas.microsoft.com/office/powerpoint/2010/main" xmlns="" val="381935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9F0906E6-73B2-498B-A373-7CF3B6EEB8E6}" type="datetimeFigureOut">
              <a:rPr lang="en-US" smtClean="0"/>
              <a:pPr/>
              <a:t>12/15/2014</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660D4517-96C9-4380-A28E-A9EE7E734D7A}" type="slidenum">
              <a:rPr lang="en-US" smtClean="0"/>
              <a:pPr/>
              <a:t>‹#›</a:t>
            </a:fld>
            <a:endParaRPr lang="en-US"/>
          </a:p>
        </p:txBody>
      </p:sp>
    </p:spTree>
    <p:extLst>
      <p:ext uri="{BB962C8B-B14F-4D97-AF65-F5344CB8AC3E}">
        <p14:creationId xmlns:p14="http://schemas.microsoft.com/office/powerpoint/2010/main" xmlns="" val="410676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aseline="0" dirty="0" smtClean="0"/>
              <a:t>Компания </a:t>
            </a:r>
            <a:r>
              <a:rPr lang="en-US" baseline="0" dirty="0" smtClean="0"/>
              <a:t>RAD </a:t>
            </a:r>
            <a:r>
              <a:rPr lang="ru-RU" baseline="0" dirty="0" smtClean="0"/>
              <a:t>предлагает решение </a:t>
            </a:r>
            <a:r>
              <a:rPr lang="en-US" baseline="0" dirty="0" smtClean="0"/>
              <a:t>SAA</a:t>
            </a:r>
            <a:r>
              <a:rPr lang="ru-RU" baseline="0" dirty="0" smtClean="0"/>
              <a:t>, решение доступа с гарантией качества сервисов. Решение нацелено в основном на операторов связи, но может применяться как и среди энергетиков, транспортных и государственных организаций.</a:t>
            </a:r>
          </a:p>
          <a:p>
            <a:r>
              <a:rPr lang="ru-RU" baseline="0" dirty="0" smtClean="0"/>
              <a:t>Для операторов связи наше решение позволить сократить совокупную стоимость владения, оптимизировать затраты и как следствие – повысить уровень доходов.</a:t>
            </a:r>
          </a:p>
          <a:p>
            <a:r>
              <a:rPr lang="ru-RU" baseline="0" dirty="0" smtClean="0"/>
              <a:t>Для энергетических, транспортных и ведомственных организаций - </a:t>
            </a:r>
            <a:r>
              <a:rPr lang="ru-RU" sz="1200" dirty="0" smtClean="0">
                <a:solidFill>
                  <a:schemeClr val="tx1"/>
                </a:solidFill>
              </a:rPr>
              <a:t>отказоустойчивый и безопасный переход на более эффективные и современные</a:t>
            </a:r>
            <a:r>
              <a:rPr lang="ru-RU" sz="1200" baseline="0" dirty="0" smtClean="0">
                <a:solidFill>
                  <a:schemeClr val="tx1"/>
                </a:solidFill>
              </a:rPr>
              <a:t> </a:t>
            </a:r>
            <a:r>
              <a:rPr lang="ru-RU" sz="1200" dirty="0" smtClean="0">
                <a:solidFill>
                  <a:schemeClr val="tx1"/>
                </a:solidFill>
              </a:rPr>
              <a:t>сетевые технологии</a:t>
            </a:r>
          </a:p>
          <a:p>
            <a:endParaRPr lang="ru-RU" sz="1200" dirty="0" smtClean="0">
              <a:solidFill>
                <a:schemeClr val="tx1"/>
              </a:solidFill>
            </a:endParaRPr>
          </a:p>
          <a:p>
            <a:r>
              <a:rPr lang="ru-RU" sz="1200" dirty="0" smtClean="0">
                <a:solidFill>
                  <a:schemeClr val="tx1"/>
                </a:solidFill>
              </a:rPr>
              <a:t>Немного о компании.</a:t>
            </a:r>
          </a:p>
          <a:p>
            <a:r>
              <a:rPr lang="ru-RU" sz="1200" dirty="0" smtClean="0">
                <a:solidFill>
                  <a:schemeClr val="tx1"/>
                </a:solidFill>
              </a:rPr>
              <a:t>Компания</a:t>
            </a:r>
            <a:r>
              <a:rPr lang="ru-RU" sz="1200" baseline="0" dirty="0" smtClean="0">
                <a:solidFill>
                  <a:schemeClr val="tx1"/>
                </a:solidFill>
              </a:rPr>
              <a:t> </a:t>
            </a:r>
            <a:r>
              <a:rPr lang="en-US" sz="1200" baseline="0" dirty="0" smtClean="0">
                <a:solidFill>
                  <a:schemeClr val="tx1"/>
                </a:solidFill>
              </a:rPr>
              <a:t>RAD Data Communications </a:t>
            </a:r>
            <a:r>
              <a:rPr lang="ru-RU" sz="1200" baseline="0" dirty="0" smtClean="0">
                <a:solidFill>
                  <a:schemeClr val="tx1"/>
                </a:solidFill>
              </a:rPr>
              <a:t>была основана в </a:t>
            </a:r>
            <a:r>
              <a:rPr lang="en-US" sz="1200" baseline="0" dirty="0" smtClean="0">
                <a:solidFill>
                  <a:schemeClr val="tx1"/>
                </a:solidFill>
              </a:rPr>
              <a:t>1981 </a:t>
            </a:r>
            <a:r>
              <a:rPr lang="ru-RU" sz="1200" baseline="0" dirty="0" smtClean="0">
                <a:solidFill>
                  <a:schemeClr val="tx1"/>
                </a:solidFill>
              </a:rPr>
              <a:t>году, насчитывает около 1800 сотрудников по всему миру.</a:t>
            </a:r>
          </a:p>
          <a:p>
            <a:pPr marL="180975" indent="-180975">
              <a:buClr>
                <a:srgbClr val="C00000"/>
              </a:buClr>
              <a:buFont typeface="Arial" pitchFamily="34" charset="0"/>
              <a:buChar char="•"/>
            </a:pPr>
            <a:r>
              <a:rPr lang="ru-RU" dirty="0" smtClean="0"/>
              <a:t>Глобальная база установленного оборудования содержит более 12 миллионов устройств</a:t>
            </a:r>
            <a:r>
              <a:rPr lang="en-US" dirty="0" smtClean="0"/>
              <a:t> </a:t>
            </a:r>
            <a:endParaRPr lang="ru-RU" dirty="0" smtClean="0"/>
          </a:p>
          <a:p>
            <a:pPr marL="180975" indent="-180975">
              <a:buClr>
                <a:srgbClr val="C00000"/>
              </a:buClr>
              <a:buFont typeface="Arial" pitchFamily="34" charset="0"/>
              <a:buChar char="•"/>
            </a:pPr>
            <a:r>
              <a:rPr lang="ru-RU" dirty="0" smtClean="0"/>
              <a:t>Мы ориентированы на заказчика: мы проводим международные семинары, имеем представительства во многих странах, а авторизованных партнеров – по всему миру</a:t>
            </a:r>
          </a:p>
        </p:txBody>
      </p:sp>
      <p:sp>
        <p:nvSpPr>
          <p:cNvPr id="4" name="Slide Number Placeholder 3"/>
          <p:cNvSpPr>
            <a:spLocks noGrp="1"/>
          </p:cNvSpPr>
          <p:nvPr>
            <p:ph type="sldNum" sz="quarter" idx="10"/>
          </p:nvPr>
        </p:nvSpPr>
        <p:spPr/>
        <p:txBody>
          <a:bodyPr/>
          <a:lstStyle/>
          <a:p>
            <a:fld id="{CC798CA8-EC8D-464C-A614-09C54B586F58}" type="slidenum">
              <a:rPr lang="en-US" smtClean="0"/>
              <a:pPr/>
              <a:t>2</a:t>
            </a:fld>
            <a:endParaRPr lang="en-US" dirty="0"/>
          </a:p>
        </p:txBody>
      </p:sp>
      <p:sp>
        <p:nvSpPr>
          <p:cNvPr id="5" name="Нижний колонтитул 4"/>
          <p:cNvSpPr>
            <a:spLocks noGrp="1"/>
          </p:cNvSpPr>
          <p:nvPr>
            <p:ph type="ftr" sz="quarter" idx="11"/>
          </p:nvPr>
        </p:nvSpPr>
        <p:spPr/>
        <p:txBody>
          <a:bodyPr/>
          <a:lstStyle/>
          <a:p>
            <a:r>
              <a:rPr lang="ru-RU" dirty="0" smtClean="0"/>
              <a:t>Профиль компании 2013 слайд</a:t>
            </a:r>
            <a:endParaRPr lang="en-US" dirty="0"/>
          </a:p>
        </p:txBody>
      </p:sp>
    </p:spTree>
    <p:extLst>
      <p:ext uri="{BB962C8B-B14F-4D97-AF65-F5344CB8AC3E}">
        <p14:creationId xmlns:p14="http://schemas.microsoft.com/office/powerpoint/2010/main" xmlns="" val="227572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high-level our SAA solutions portfolio is geared for mobile backhaul, business services including cloud and data centers, and wholesale carrier connectivity. The solutions are backed, of course, by our global services division. Our global services include priority technical support, pre-sales engineering, staging and installation, remote configuration, certified training services, and more.</a:t>
            </a:r>
            <a:endParaRPr lang="en-US" dirty="0"/>
          </a:p>
        </p:txBody>
      </p:sp>
      <p:sp>
        <p:nvSpPr>
          <p:cNvPr id="4" name="Slide Number Placeholder 3"/>
          <p:cNvSpPr>
            <a:spLocks noGrp="1"/>
          </p:cNvSpPr>
          <p:nvPr>
            <p:ph type="sldNum" sz="quarter" idx="10"/>
          </p:nvPr>
        </p:nvSpPr>
        <p:spPr/>
        <p:txBody>
          <a:bodyPr/>
          <a:lstStyle/>
          <a:p>
            <a:fld id="{CC798CA8-EC8D-464C-A614-09C54B586F58}" type="slidenum">
              <a:rPr lang="en-US" smtClean="0"/>
              <a:pPr/>
              <a:t>3</a:t>
            </a:fld>
            <a:endParaRPr lang="en-US"/>
          </a:p>
        </p:txBody>
      </p:sp>
    </p:spTree>
    <p:extLst>
      <p:ext uri="{BB962C8B-B14F-4D97-AF65-F5344CB8AC3E}">
        <p14:creationId xmlns:p14="http://schemas.microsoft.com/office/powerpoint/2010/main" xmlns="" val="328314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798CA8-EC8D-464C-A614-09C54B586F58}" type="slidenum">
              <a:rPr lang="en-US" smtClean="0"/>
              <a:pPr/>
              <a:t>4</a:t>
            </a:fld>
            <a:endParaRPr lang="en-US"/>
          </a:p>
        </p:txBody>
      </p:sp>
    </p:spTree>
    <p:extLst>
      <p:ext uri="{BB962C8B-B14F-4D97-AF65-F5344CB8AC3E}">
        <p14:creationId xmlns:p14="http://schemas.microsoft.com/office/powerpoint/2010/main" xmlns="" val="149107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IPS- monitor network and/or system activities for malicious activity</a:t>
            </a:r>
            <a:endParaRPr lang="en-US" dirty="0"/>
          </a:p>
        </p:txBody>
      </p:sp>
      <p:sp>
        <p:nvSpPr>
          <p:cNvPr id="4" name="Slide Number Placeholder 3"/>
          <p:cNvSpPr>
            <a:spLocks noGrp="1"/>
          </p:cNvSpPr>
          <p:nvPr>
            <p:ph type="sldNum" sz="quarter" idx="10"/>
          </p:nvPr>
        </p:nvSpPr>
        <p:spPr/>
        <p:txBody>
          <a:bodyPr/>
          <a:lstStyle/>
          <a:p>
            <a:fld id="{CC798CA8-EC8D-464C-A614-09C54B586F58}" type="slidenum">
              <a:rPr lang="en-US" smtClean="0"/>
              <a:pPr/>
              <a:t>7</a:t>
            </a:fld>
            <a:endParaRPr lang="en-US"/>
          </a:p>
        </p:txBody>
      </p:sp>
    </p:spTree>
    <p:extLst>
      <p:ext uri="{BB962C8B-B14F-4D97-AF65-F5344CB8AC3E}">
        <p14:creationId xmlns:p14="http://schemas.microsoft.com/office/powerpoint/2010/main" xmlns="" val="78870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D97D9054-AE0D-4E2C-A10E-35DCBEC25109}" type="slidenum">
              <a:rPr lang="en-US" smtClean="0"/>
              <a:pPr/>
              <a:t>8</a:t>
            </a:fld>
            <a:endParaRPr lang="en-US" dirty="0" smtClean="0"/>
          </a:p>
        </p:txBody>
      </p:sp>
      <p:sp>
        <p:nvSpPr>
          <p:cNvPr id="46083" name="Rectangle 2"/>
          <p:cNvSpPr>
            <a:spLocks noGrp="1" noRot="1" noChangeAspect="1" noChangeArrowheads="1" noTextEdit="1"/>
          </p:cNvSpPr>
          <p:nvPr>
            <p:ph type="sldImg"/>
          </p:nvPr>
        </p:nvSpPr>
        <p:spPr>
          <a:xfrm>
            <a:off x="850900" y="744538"/>
            <a:ext cx="4962525" cy="3722687"/>
          </a:xfrm>
          <a:solidFill>
            <a:srgbClr val="FFFFFF"/>
          </a:solidFill>
          <a:ln/>
        </p:spPr>
      </p:sp>
      <p:sp>
        <p:nvSpPr>
          <p:cNvPr id="46084" name="Rectangle 3"/>
          <p:cNvSpPr>
            <a:spLocks noGrp="1" noChangeArrowheads="1"/>
          </p:cNvSpPr>
          <p:nvPr>
            <p:ph type="body" idx="1"/>
          </p:nvPr>
        </p:nvSpPr>
        <p:spPr>
          <a:xfrm>
            <a:off x="886346" y="4713842"/>
            <a:ext cx="4890056" cy="4467644"/>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xmlns="" val="347761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D97D9054-AE0D-4E2C-A10E-35DCBEC25109}" type="slidenum">
              <a:rPr lang="en-US" smtClean="0"/>
              <a:pPr/>
              <a:t>9</a:t>
            </a:fld>
            <a:endParaRPr lang="en-US" dirty="0" smtClean="0"/>
          </a:p>
        </p:txBody>
      </p:sp>
      <p:sp>
        <p:nvSpPr>
          <p:cNvPr id="46083" name="Rectangle 2"/>
          <p:cNvSpPr>
            <a:spLocks noGrp="1" noRot="1" noChangeAspect="1" noChangeArrowheads="1" noTextEdit="1"/>
          </p:cNvSpPr>
          <p:nvPr>
            <p:ph type="sldImg"/>
          </p:nvPr>
        </p:nvSpPr>
        <p:spPr>
          <a:xfrm>
            <a:off x="850900" y="744538"/>
            <a:ext cx="4962525" cy="3722687"/>
          </a:xfrm>
          <a:solidFill>
            <a:srgbClr val="FFFFFF"/>
          </a:solidFill>
          <a:ln/>
        </p:spPr>
      </p:sp>
      <p:sp>
        <p:nvSpPr>
          <p:cNvPr id="46084" name="Rectangle 3"/>
          <p:cNvSpPr>
            <a:spLocks noGrp="1" noChangeArrowheads="1"/>
          </p:cNvSpPr>
          <p:nvPr>
            <p:ph type="body" idx="1"/>
          </p:nvPr>
        </p:nvSpPr>
        <p:spPr>
          <a:xfrm>
            <a:off x="886346" y="4713842"/>
            <a:ext cx="4890056" cy="4467644"/>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xmlns="" val="1265370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youtube.com/user/radwebmaster"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www.rad.ru/" TargetMode="External"/><Relationship Id="rId1" Type="http://schemas.openxmlformats.org/officeDocument/2006/relationships/slideMaster" Target="../slideMasters/slideMaster1.xml"/><Relationship Id="rId6" Type="http://schemas.openxmlformats.org/officeDocument/2006/relationships/hyperlink" Target="http://www.linkedin.com/company/rad-russia"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www.facebook.com/RAD.Data.Communications" TargetMode="External"/><Relationship Id="rId4" Type="http://schemas.openxmlformats.org/officeDocument/2006/relationships/hyperlink" Target="https://twitter.com/raddatacomms" TargetMode="External"/><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ая страница">
    <p:bg>
      <p:bgPr>
        <a:solidFill>
          <a:srgbClr val="0D0D0D"/>
        </a:solidFill>
        <a:effectLst/>
      </p:bgPr>
    </p:bg>
    <p:spTree>
      <p:nvGrpSpPr>
        <p:cNvPr id="1" name=""/>
        <p:cNvGrpSpPr/>
        <p:nvPr/>
      </p:nvGrpSpPr>
      <p:grpSpPr>
        <a:xfrm>
          <a:off x="0" y="0"/>
          <a:ext cx="0" cy="0"/>
          <a:chOff x="0" y="0"/>
          <a:chExt cx="0" cy="0"/>
        </a:xfrm>
      </p:grpSpPr>
      <p:sp>
        <p:nvSpPr>
          <p:cNvPr id="114" name="Freeform 5"/>
          <p:cNvSpPr>
            <a:spLocks/>
          </p:cNvSpPr>
          <p:nvPr userDrawn="1"/>
        </p:nvSpPr>
        <p:spPr bwMode="auto">
          <a:xfrm>
            <a:off x="510989" y="561494"/>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gradFill flip="none" rotWithShape="1">
            <a:gsLst>
              <a:gs pos="0">
                <a:schemeClr val="bg1">
                  <a:lumMod val="95000"/>
                  <a:shade val="30000"/>
                  <a:satMod val="115000"/>
                </a:schemeClr>
              </a:gs>
              <a:gs pos="42000">
                <a:schemeClr val="bg1">
                  <a:lumMod val="85000"/>
                </a:schemeClr>
              </a:gs>
            </a:gsLst>
            <a:path path="circle">
              <a:fillToRect l="100000" t="100000"/>
            </a:path>
            <a:tileRect r="-100000" b="-100000"/>
          </a:gradFill>
          <a:ln w="9525">
            <a:noFill/>
            <a:round/>
            <a:headEnd/>
            <a:tailEnd/>
          </a:ln>
          <a:effectLst>
            <a:outerShdw blurRad="317500" dist="203200" dir="2700000" algn="tl" rotWithShape="0">
              <a:prstClr val="black">
                <a:alpha val="7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userDrawn="1"/>
        </p:nvSpPr>
        <p:spPr bwMode="auto">
          <a:xfrm>
            <a:off x="4471416" y="3328416"/>
            <a:ext cx="4308475" cy="3248025"/>
          </a:xfrm>
          <a:custGeom>
            <a:avLst/>
            <a:gdLst/>
            <a:ahLst/>
            <a:cxnLst>
              <a:cxn ang="0">
                <a:pos x="0" y="1556"/>
              </a:cxn>
              <a:cxn ang="0">
                <a:pos x="4" y="1604"/>
              </a:cxn>
              <a:cxn ang="0">
                <a:pos x="18" y="1650"/>
              </a:cxn>
              <a:cxn ang="0">
                <a:pos x="40" y="1694"/>
              </a:cxn>
              <a:cxn ang="0">
                <a:pos x="70" y="1732"/>
              </a:cxn>
              <a:cxn ang="0">
                <a:pos x="104" y="1766"/>
              </a:cxn>
              <a:cxn ang="0">
                <a:pos x="146" y="1792"/>
              </a:cxn>
              <a:cxn ang="0">
                <a:pos x="190" y="1810"/>
              </a:cxn>
              <a:cxn ang="0">
                <a:pos x="238" y="1820"/>
              </a:cxn>
              <a:cxn ang="0">
                <a:pos x="2474" y="2044"/>
              </a:cxn>
              <a:cxn ang="0">
                <a:pos x="2522" y="2044"/>
              </a:cxn>
              <a:cxn ang="0">
                <a:pos x="2568" y="2034"/>
              </a:cxn>
              <a:cxn ang="0">
                <a:pos x="2608" y="2016"/>
              </a:cxn>
              <a:cxn ang="0">
                <a:pos x="2644" y="1992"/>
              </a:cxn>
              <a:cxn ang="0">
                <a:pos x="2672" y="1958"/>
              </a:cxn>
              <a:cxn ang="0">
                <a:pos x="2694" y="1920"/>
              </a:cxn>
              <a:cxn ang="0">
                <a:pos x="2708" y="1876"/>
              </a:cxn>
              <a:cxn ang="0">
                <a:pos x="2714" y="1828"/>
              </a:cxn>
              <a:cxn ang="0">
                <a:pos x="2714" y="240"/>
              </a:cxn>
              <a:cxn ang="0">
                <a:pos x="2708" y="192"/>
              </a:cxn>
              <a:cxn ang="0">
                <a:pos x="2694" y="148"/>
              </a:cxn>
              <a:cxn ang="0">
                <a:pos x="2672" y="106"/>
              </a:cxn>
              <a:cxn ang="0">
                <a:pos x="2642" y="72"/>
              </a:cxn>
              <a:cxn ang="0">
                <a:pos x="2608" y="42"/>
              </a:cxn>
              <a:cxn ang="0">
                <a:pos x="2566" y="20"/>
              </a:cxn>
              <a:cxn ang="0">
                <a:pos x="2522" y="6"/>
              </a:cxn>
              <a:cxn ang="0">
                <a:pos x="2474" y="0"/>
              </a:cxn>
              <a:cxn ang="0">
                <a:pos x="238" y="0"/>
              </a:cxn>
              <a:cxn ang="0">
                <a:pos x="190" y="6"/>
              </a:cxn>
              <a:cxn ang="0">
                <a:pos x="146" y="20"/>
              </a:cxn>
              <a:cxn ang="0">
                <a:pos x="106" y="42"/>
              </a:cxn>
              <a:cxn ang="0">
                <a:pos x="70" y="72"/>
              </a:cxn>
              <a:cxn ang="0">
                <a:pos x="40" y="106"/>
              </a:cxn>
              <a:cxn ang="0">
                <a:pos x="18" y="148"/>
              </a:cxn>
              <a:cxn ang="0">
                <a:pos x="4" y="192"/>
              </a:cxn>
              <a:cxn ang="0">
                <a:pos x="0" y="240"/>
              </a:cxn>
            </a:cxnLst>
            <a:rect l="0" t="0" r="r" b="b"/>
            <a:pathLst>
              <a:path w="2714" h="2046">
                <a:moveTo>
                  <a:pt x="0" y="1556"/>
                </a:moveTo>
                <a:lnTo>
                  <a:pt x="0" y="1556"/>
                </a:lnTo>
                <a:lnTo>
                  <a:pt x="0" y="1580"/>
                </a:lnTo>
                <a:lnTo>
                  <a:pt x="4" y="1604"/>
                </a:lnTo>
                <a:lnTo>
                  <a:pt x="10" y="1628"/>
                </a:lnTo>
                <a:lnTo>
                  <a:pt x="18" y="1650"/>
                </a:lnTo>
                <a:lnTo>
                  <a:pt x="28" y="1672"/>
                </a:lnTo>
                <a:lnTo>
                  <a:pt x="40" y="1694"/>
                </a:lnTo>
                <a:lnTo>
                  <a:pt x="54" y="1714"/>
                </a:lnTo>
                <a:lnTo>
                  <a:pt x="70" y="1732"/>
                </a:lnTo>
                <a:lnTo>
                  <a:pt x="86" y="1750"/>
                </a:lnTo>
                <a:lnTo>
                  <a:pt x="104" y="1766"/>
                </a:lnTo>
                <a:lnTo>
                  <a:pt x="124" y="1780"/>
                </a:lnTo>
                <a:lnTo>
                  <a:pt x="146" y="1792"/>
                </a:lnTo>
                <a:lnTo>
                  <a:pt x="166" y="1802"/>
                </a:lnTo>
                <a:lnTo>
                  <a:pt x="190" y="1810"/>
                </a:lnTo>
                <a:lnTo>
                  <a:pt x="214" y="1816"/>
                </a:lnTo>
                <a:lnTo>
                  <a:pt x="238" y="1820"/>
                </a:lnTo>
                <a:lnTo>
                  <a:pt x="2474" y="2044"/>
                </a:lnTo>
                <a:lnTo>
                  <a:pt x="2474" y="2044"/>
                </a:lnTo>
                <a:lnTo>
                  <a:pt x="2500" y="2046"/>
                </a:lnTo>
                <a:lnTo>
                  <a:pt x="2522" y="2044"/>
                </a:lnTo>
                <a:lnTo>
                  <a:pt x="2546" y="2040"/>
                </a:lnTo>
                <a:lnTo>
                  <a:pt x="2568" y="2034"/>
                </a:lnTo>
                <a:lnTo>
                  <a:pt x="2588" y="2026"/>
                </a:lnTo>
                <a:lnTo>
                  <a:pt x="2608" y="2016"/>
                </a:lnTo>
                <a:lnTo>
                  <a:pt x="2626" y="2004"/>
                </a:lnTo>
                <a:lnTo>
                  <a:pt x="2644" y="1992"/>
                </a:lnTo>
                <a:lnTo>
                  <a:pt x="2658" y="1976"/>
                </a:lnTo>
                <a:lnTo>
                  <a:pt x="2672" y="1958"/>
                </a:lnTo>
                <a:lnTo>
                  <a:pt x="2684" y="1940"/>
                </a:lnTo>
                <a:lnTo>
                  <a:pt x="2694" y="1920"/>
                </a:lnTo>
                <a:lnTo>
                  <a:pt x="2702" y="1898"/>
                </a:lnTo>
                <a:lnTo>
                  <a:pt x="2708" y="1876"/>
                </a:lnTo>
                <a:lnTo>
                  <a:pt x="2712" y="1854"/>
                </a:lnTo>
                <a:lnTo>
                  <a:pt x="2714" y="1828"/>
                </a:lnTo>
                <a:lnTo>
                  <a:pt x="2714" y="240"/>
                </a:lnTo>
                <a:lnTo>
                  <a:pt x="2714" y="240"/>
                </a:lnTo>
                <a:lnTo>
                  <a:pt x="2712" y="216"/>
                </a:lnTo>
                <a:lnTo>
                  <a:pt x="2708" y="192"/>
                </a:lnTo>
                <a:lnTo>
                  <a:pt x="2702" y="170"/>
                </a:lnTo>
                <a:lnTo>
                  <a:pt x="2694" y="148"/>
                </a:lnTo>
                <a:lnTo>
                  <a:pt x="2684" y="126"/>
                </a:lnTo>
                <a:lnTo>
                  <a:pt x="2672" y="106"/>
                </a:lnTo>
                <a:lnTo>
                  <a:pt x="2658" y="88"/>
                </a:lnTo>
                <a:lnTo>
                  <a:pt x="2642" y="72"/>
                </a:lnTo>
                <a:lnTo>
                  <a:pt x="2626" y="56"/>
                </a:lnTo>
                <a:lnTo>
                  <a:pt x="2608" y="42"/>
                </a:lnTo>
                <a:lnTo>
                  <a:pt x="2588" y="30"/>
                </a:lnTo>
                <a:lnTo>
                  <a:pt x="2566" y="20"/>
                </a:lnTo>
                <a:lnTo>
                  <a:pt x="2544" y="12"/>
                </a:lnTo>
                <a:lnTo>
                  <a:pt x="2522" y="6"/>
                </a:lnTo>
                <a:lnTo>
                  <a:pt x="2498" y="2"/>
                </a:lnTo>
                <a:lnTo>
                  <a:pt x="2474" y="0"/>
                </a:lnTo>
                <a:lnTo>
                  <a:pt x="238" y="0"/>
                </a:lnTo>
                <a:lnTo>
                  <a:pt x="238" y="0"/>
                </a:lnTo>
                <a:lnTo>
                  <a:pt x="214" y="2"/>
                </a:lnTo>
                <a:lnTo>
                  <a:pt x="190" y="6"/>
                </a:lnTo>
                <a:lnTo>
                  <a:pt x="168" y="12"/>
                </a:lnTo>
                <a:lnTo>
                  <a:pt x="146" y="20"/>
                </a:lnTo>
                <a:lnTo>
                  <a:pt x="124" y="30"/>
                </a:lnTo>
                <a:lnTo>
                  <a:pt x="106" y="42"/>
                </a:lnTo>
                <a:lnTo>
                  <a:pt x="86" y="56"/>
                </a:lnTo>
                <a:lnTo>
                  <a:pt x="70" y="72"/>
                </a:lnTo>
                <a:lnTo>
                  <a:pt x="54" y="88"/>
                </a:lnTo>
                <a:lnTo>
                  <a:pt x="40" y="106"/>
                </a:lnTo>
                <a:lnTo>
                  <a:pt x="28" y="126"/>
                </a:lnTo>
                <a:lnTo>
                  <a:pt x="18" y="148"/>
                </a:lnTo>
                <a:lnTo>
                  <a:pt x="10" y="170"/>
                </a:lnTo>
                <a:lnTo>
                  <a:pt x="4" y="192"/>
                </a:lnTo>
                <a:lnTo>
                  <a:pt x="0" y="216"/>
                </a:lnTo>
                <a:lnTo>
                  <a:pt x="0" y="240"/>
                </a:lnTo>
                <a:lnTo>
                  <a:pt x="0" y="1556"/>
                </a:lnTo>
                <a:close/>
              </a:path>
            </a:pathLst>
          </a:custGeom>
          <a:blipFill>
            <a:blip r:embed="rId2" cstate="print"/>
            <a:stretch>
              <a:fillRect/>
            </a:stretch>
          </a:blipFill>
          <a:ln w="9525">
            <a:noFill/>
            <a:round/>
            <a:headEnd/>
            <a:tailEnd/>
          </a:ln>
          <a:effectLst>
            <a:outerShdw blurRad="228600" dist="152400" dir="42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grpSp>
        <p:nvGrpSpPr>
          <p:cNvPr id="14" name="Group 13"/>
          <p:cNvGrpSpPr/>
          <p:nvPr userDrawn="1"/>
        </p:nvGrpSpPr>
        <p:grpSpPr>
          <a:xfrm>
            <a:off x="7770743" y="238972"/>
            <a:ext cx="1184704" cy="832282"/>
            <a:chOff x="6123132" y="352281"/>
            <a:chExt cx="2390775" cy="1679575"/>
          </a:xfrm>
        </p:grpSpPr>
        <p:sp>
          <p:nvSpPr>
            <p:cNvPr id="15" name="Freeform 5"/>
            <p:cNvSpPr>
              <a:spLocks/>
            </p:cNvSpPr>
            <p:nvPr/>
          </p:nvSpPr>
          <p:spPr bwMode="auto">
            <a:xfrm>
              <a:off x="6323157" y="412606"/>
              <a:ext cx="1990725" cy="11366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6234257" y="352281"/>
              <a:ext cx="2171700" cy="1241425"/>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6389832" y="523731"/>
              <a:ext cx="1860550" cy="898525"/>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6389832" y="523731"/>
              <a:ext cx="1860550" cy="898525"/>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7215332" y="603106"/>
              <a:ext cx="196850" cy="44767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7215332" y="603106"/>
              <a:ext cx="196850" cy="450850"/>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7796357" y="644381"/>
              <a:ext cx="327025" cy="654050"/>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7796357" y="641206"/>
              <a:ext cx="327025" cy="657225"/>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6561282" y="644381"/>
              <a:ext cx="282575" cy="269875"/>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6558107" y="641206"/>
              <a:ext cx="285750" cy="276225"/>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nvSpPr>
          <p:spPr bwMode="auto">
            <a:xfrm>
              <a:off x="6123132" y="1806431"/>
              <a:ext cx="139700" cy="171450"/>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noEditPoints="1"/>
            </p:cNvSpPr>
            <p:nvPr/>
          </p:nvSpPr>
          <p:spPr bwMode="auto">
            <a:xfrm>
              <a:off x="6243782" y="1844531"/>
              <a:ext cx="127000" cy="136525"/>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nvSpPr>
          <p:spPr bwMode="auto">
            <a:xfrm>
              <a:off x="6399357" y="1847706"/>
              <a:ext cx="117475" cy="130175"/>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p:cNvSpPr>
              <a:spLocks/>
            </p:cNvSpPr>
            <p:nvPr/>
          </p:nvSpPr>
          <p:spPr bwMode="auto">
            <a:xfrm>
              <a:off x="6542232" y="1847706"/>
              <a:ext cx="85725" cy="130175"/>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9"/>
            <p:cNvSpPr>
              <a:spLocks/>
            </p:cNvSpPr>
            <p:nvPr/>
          </p:nvSpPr>
          <p:spPr bwMode="auto">
            <a:xfrm>
              <a:off x="6720032" y="1806431"/>
              <a:ext cx="155575" cy="171450"/>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noEditPoints="1"/>
            </p:cNvSpPr>
            <p:nvPr/>
          </p:nvSpPr>
          <p:spPr bwMode="auto">
            <a:xfrm>
              <a:off x="6894657" y="1844531"/>
              <a:ext cx="120650" cy="13652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p:cNvSpPr>
            <p:nvPr/>
          </p:nvSpPr>
          <p:spPr bwMode="auto">
            <a:xfrm>
              <a:off x="7034357" y="1803256"/>
              <a:ext cx="85725" cy="174625"/>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p:cNvSpPr>
            <p:nvPr/>
          </p:nvSpPr>
          <p:spPr bwMode="auto">
            <a:xfrm>
              <a:off x="7132782" y="1847706"/>
              <a:ext cx="187325" cy="130175"/>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
            <p:cNvSpPr>
              <a:spLocks noEditPoints="1"/>
            </p:cNvSpPr>
            <p:nvPr/>
          </p:nvSpPr>
          <p:spPr bwMode="auto">
            <a:xfrm>
              <a:off x="7332807" y="1844531"/>
              <a:ext cx="127000" cy="136525"/>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4"/>
            <p:cNvSpPr>
              <a:spLocks/>
            </p:cNvSpPr>
            <p:nvPr/>
          </p:nvSpPr>
          <p:spPr bwMode="auto">
            <a:xfrm>
              <a:off x="7482032" y="1847706"/>
              <a:ext cx="85725" cy="13017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5"/>
            <p:cNvSpPr>
              <a:spLocks/>
            </p:cNvSpPr>
            <p:nvPr/>
          </p:nvSpPr>
          <p:spPr bwMode="auto">
            <a:xfrm>
              <a:off x="7574107" y="1793731"/>
              <a:ext cx="120650" cy="184150"/>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6"/>
            <p:cNvSpPr>
              <a:spLocks/>
            </p:cNvSpPr>
            <p:nvPr/>
          </p:nvSpPr>
          <p:spPr bwMode="auto">
            <a:xfrm>
              <a:off x="7713807" y="1803256"/>
              <a:ext cx="34925" cy="57150"/>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auto">
            <a:xfrm>
              <a:off x="7764607" y="1844531"/>
              <a:ext cx="104775" cy="13652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
            <p:cNvSpPr>
              <a:spLocks/>
            </p:cNvSpPr>
            <p:nvPr/>
          </p:nvSpPr>
          <p:spPr bwMode="auto">
            <a:xfrm>
              <a:off x="7977332" y="1806431"/>
              <a:ext cx="123825" cy="171450"/>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9"/>
            <p:cNvSpPr>
              <a:spLocks noEditPoints="1"/>
            </p:cNvSpPr>
            <p:nvPr/>
          </p:nvSpPr>
          <p:spPr bwMode="auto">
            <a:xfrm>
              <a:off x="8107507" y="1793731"/>
              <a:ext cx="127000" cy="187325"/>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0"/>
            <p:cNvSpPr>
              <a:spLocks noEditPoints="1"/>
            </p:cNvSpPr>
            <p:nvPr/>
          </p:nvSpPr>
          <p:spPr bwMode="auto">
            <a:xfrm>
              <a:off x="8250382" y="1844531"/>
              <a:ext cx="136525" cy="187325"/>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
            <p:cNvSpPr>
              <a:spLocks noEditPoints="1"/>
            </p:cNvSpPr>
            <p:nvPr/>
          </p:nvSpPr>
          <p:spPr bwMode="auto">
            <a:xfrm>
              <a:off x="8396432" y="1844531"/>
              <a:ext cx="117475" cy="136525"/>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3"/>
          <p:cNvSpPr>
            <a:spLocks noGrp="1"/>
          </p:cNvSpPr>
          <p:nvPr userDrawn="1">
            <p:ph type="title" hasCustomPrompt="1"/>
          </p:nvPr>
        </p:nvSpPr>
        <p:spPr>
          <a:xfrm>
            <a:off x="810769" y="1022309"/>
            <a:ext cx="6581549" cy="1294181"/>
          </a:xfrm>
          <a:prstGeom prst="rect">
            <a:avLst/>
          </a:prstGeom>
        </p:spPr>
        <p:txBody>
          <a:bodyPr anchor="ctr" anchorCtr="0"/>
          <a:lstStyle>
            <a:lvl1pPr algn="l">
              <a:lnSpc>
                <a:spcPct val="85000"/>
              </a:lnSpc>
              <a:defRPr b="1">
                <a:solidFill>
                  <a:schemeClr val="tx2"/>
                </a:solidFill>
              </a:defRPr>
            </a:lvl1pPr>
          </a:lstStyle>
          <a:p>
            <a:r>
              <a:rPr lang="en-US" dirty="0" smtClean="0"/>
              <a:t>Click to edit Master </a:t>
            </a:r>
            <a:br>
              <a:rPr lang="en-US" dirty="0" smtClean="0"/>
            </a:br>
            <a:r>
              <a:rPr lang="en-US" dirty="0" smtClean="0"/>
              <a:t>title style</a:t>
            </a:r>
            <a:endParaRPr lang="en-US" dirty="0"/>
          </a:p>
        </p:txBody>
      </p:sp>
      <p:sp>
        <p:nvSpPr>
          <p:cNvPr id="3" name="Text Placeholder 2"/>
          <p:cNvSpPr>
            <a:spLocks noGrp="1"/>
          </p:cNvSpPr>
          <p:nvPr userDrawn="1">
            <p:ph type="body" sz="quarter" idx="10"/>
          </p:nvPr>
        </p:nvSpPr>
        <p:spPr>
          <a:xfrm>
            <a:off x="810769" y="2274162"/>
            <a:ext cx="3778600" cy="746125"/>
          </a:xfrm>
          <a:prstGeom prst="rect">
            <a:avLst/>
          </a:prstGeom>
        </p:spPr>
        <p:txBody>
          <a:bodyPr/>
          <a:lstStyle>
            <a:lvl1pPr marL="0" indent="0">
              <a:spcBef>
                <a:spcPts val="0"/>
              </a:spcBef>
              <a:buNone/>
              <a:defRPr lang="en-US" sz="2000" b="0" i="1" dirty="0" smtClean="0">
                <a:solidFill>
                  <a:schemeClr val="tx1">
                    <a:lumMod val="65000"/>
                    <a:lumOff val="35000"/>
                  </a:schemeClr>
                </a:solidFill>
                <a:latin typeface="+mn-lt"/>
                <a:ea typeface="+mn-ea"/>
                <a:cs typeface="+mn-cs"/>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ru-RU" dirty="0" smtClean="0"/>
              <a:t>Образец текста</a:t>
            </a:r>
          </a:p>
        </p:txBody>
      </p:sp>
      <p:sp>
        <p:nvSpPr>
          <p:cNvPr id="48" name="Text Placeholder 4"/>
          <p:cNvSpPr>
            <a:spLocks noGrp="1"/>
          </p:cNvSpPr>
          <p:nvPr userDrawn="1">
            <p:ph type="body" sz="quarter" idx="12" hasCustomPrompt="1"/>
          </p:nvPr>
        </p:nvSpPr>
        <p:spPr>
          <a:xfrm>
            <a:off x="810769" y="4231014"/>
            <a:ext cx="3294506" cy="248707"/>
          </a:xfrm>
          <a:prstGeom prst="rect">
            <a:avLst/>
          </a:prstGeom>
        </p:spPr>
        <p:txBody>
          <a:bodyPr anchor="t"/>
          <a:lstStyle>
            <a:lvl1pPr marL="0" marR="0" indent="0" algn="l" defTabSz="914400" rtl="0" eaLnBrk="1" fontAlgn="base" latinLnBrk="0" hangingPunct="1">
              <a:lnSpc>
                <a:spcPct val="100000"/>
              </a:lnSpc>
              <a:spcBef>
                <a:spcPts val="0"/>
              </a:spcBef>
              <a:spcAft>
                <a:spcPct val="0"/>
              </a:spcAft>
              <a:buClrTx/>
              <a:buSzTx/>
              <a:buFontTx/>
              <a:buNone/>
              <a:tabLst/>
              <a:defRPr lang="en-US" sz="1400" b="0" dirty="0" smtClean="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en-US" b="0" dirty="0" smtClean="0"/>
              <a:t>&lt;Presenter,&gt;</a:t>
            </a:r>
            <a:endParaRPr lang="en-US" dirty="0" smtClean="0"/>
          </a:p>
        </p:txBody>
      </p:sp>
      <p:sp>
        <p:nvSpPr>
          <p:cNvPr id="47" name="Text Placeholder 4"/>
          <p:cNvSpPr>
            <a:spLocks noGrp="1"/>
          </p:cNvSpPr>
          <p:nvPr>
            <p:ph type="body" sz="quarter" idx="13" hasCustomPrompt="1"/>
          </p:nvPr>
        </p:nvSpPr>
        <p:spPr>
          <a:xfrm>
            <a:off x="807037" y="4479721"/>
            <a:ext cx="3294506" cy="248707"/>
          </a:xfrm>
          <a:prstGeom prst="rect">
            <a:avLst/>
          </a:prstGeom>
        </p:spPr>
        <p:txBody>
          <a:bodyPr anchor="t"/>
          <a:lstStyle>
            <a:lvl1pPr marL="0" marR="0" indent="0" algn="l" defTabSz="914400" rtl="0" eaLnBrk="1" fontAlgn="base" latinLnBrk="0" hangingPunct="1">
              <a:lnSpc>
                <a:spcPct val="100000"/>
              </a:lnSpc>
              <a:spcBef>
                <a:spcPts val="0"/>
              </a:spcBef>
              <a:spcAft>
                <a:spcPct val="0"/>
              </a:spcAft>
              <a:buClrTx/>
              <a:buSzTx/>
              <a:buFontTx/>
              <a:buNone/>
              <a:tabLst/>
              <a:defRPr lang="en-US" sz="1400" b="0" dirty="0" smtClean="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en-US" b="0" dirty="0" smtClean="0"/>
              <a:t>&lt;Title&gt;</a:t>
            </a:r>
            <a:endParaRPr lang="en-US" dirty="0" smtClean="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ov Разделитель">
    <p:bg>
      <p:bgPr>
        <a:solidFill>
          <a:srgbClr val="0D0D0D"/>
        </a:solidFill>
        <a:effectLst/>
      </p:bgPr>
    </p:bg>
    <p:spTree>
      <p:nvGrpSpPr>
        <p:cNvPr id="1" name=""/>
        <p:cNvGrpSpPr/>
        <p:nvPr/>
      </p:nvGrpSpPr>
      <p:grpSpPr>
        <a:xfrm>
          <a:off x="0" y="0"/>
          <a:ext cx="0" cy="0"/>
          <a:chOff x="0" y="0"/>
          <a:chExt cx="0" cy="0"/>
        </a:xfrm>
      </p:grpSpPr>
      <p:sp>
        <p:nvSpPr>
          <p:cNvPr id="3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044ABC"/>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3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3"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116"/>
            <p:cNvGrpSpPr/>
            <p:nvPr userDrawn="1"/>
          </p:nvGrpSpPr>
          <p:grpSpPr>
            <a:xfrm>
              <a:off x="8024971" y="851993"/>
              <a:ext cx="972753" cy="96765"/>
              <a:chOff x="8024971" y="851993"/>
              <a:chExt cx="972753" cy="96765"/>
            </a:xfrm>
          </p:grpSpPr>
          <p:sp>
            <p:nvSpPr>
              <p:cNvPr id="49"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ехнический разделитель">
    <p:bg>
      <p:bgPr>
        <a:solidFill>
          <a:srgbClr val="0D0D0D"/>
        </a:solidFill>
        <a:effectLst/>
      </p:bgPr>
    </p:bg>
    <p:spTree>
      <p:nvGrpSpPr>
        <p:cNvPr id="1" name=""/>
        <p:cNvGrpSpPr/>
        <p:nvPr/>
      </p:nvGrpSpPr>
      <p:grpSpPr>
        <a:xfrm>
          <a:off x="0" y="0"/>
          <a:ext cx="0" cy="0"/>
          <a:chOff x="0" y="0"/>
          <a:chExt cx="0" cy="0"/>
        </a:xfrm>
      </p:grpSpPr>
      <p:sp>
        <p:nvSpPr>
          <p:cNvPr id="3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3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3"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116"/>
            <p:cNvGrpSpPr/>
            <p:nvPr userDrawn="1"/>
          </p:nvGrpSpPr>
          <p:grpSpPr>
            <a:xfrm>
              <a:off x="8024971" y="851993"/>
              <a:ext cx="972753" cy="96765"/>
              <a:chOff x="8024971" y="851993"/>
              <a:chExt cx="972753" cy="96765"/>
            </a:xfrm>
          </p:grpSpPr>
          <p:sp>
            <p:nvSpPr>
              <p:cNvPr id="49"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8" name="Freeform 5"/>
          <p:cNvSpPr>
            <a:spLocks/>
          </p:cNvSpPr>
          <p:nvPr userDrawn="1"/>
        </p:nvSpPr>
        <p:spPr bwMode="auto">
          <a:xfrm>
            <a:off x="4470573" y="3327892"/>
            <a:ext cx="4308475" cy="3248025"/>
          </a:xfrm>
          <a:custGeom>
            <a:avLst/>
            <a:gdLst/>
            <a:ahLst/>
            <a:cxnLst>
              <a:cxn ang="0">
                <a:pos x="0" y="1556"/>
              </a:cxn>
              <a:cxn ang="0">
                <a:pos x="4" y="1604"/>
              </a:cxn>
              <a:cxn ang="0">
                <a:pos x="18" y="1650"/>
              </a:cxn>
              <a:cxn ang="0">
                <a:pos x="40" y="1694"/>
              </a:cxn>
              <a:cxn ang="0">
                <a:pos x="70" y="1732"/>
              </a:cxn>
              <a:cxn ang="0">
                <a:pos x="104" y="1766"/>
              </a:cxn>
              <a:cxn ang="0">
                <a:pos x="146" y="1792"/>
              </a:cxn>
              <a:cxn ang="0">
                <a:pos x="190" y="1810"/>
              </a:cxn>
              <a:cxn ang="0">
                <a:pos x="238" y="1820"/>
              </a:cxn>
              <a:cxn ang="0">
                <a:pos x="2474" y="2044"/>
              </a:cxn>
              <a:cxn ang="0">
                <a:pos x="2522" y="2044"/>
              </a:cxn>
              <a:cxn ang="0">
                <a:pos x="2568" y="2034"/>
              </a:cxn>
              <a:cxn ang="0">
                <a:pos x="2608" y="2016"/>
              </a:cxn>
              <a:cxn ang="0">
                <a:pos x="2644" y="1992"/>
              </a:cxn>
              <a:cxn ang="0">
                <a:pos x="2672" y="1958"/>
              </a:cxn>
              <a:cxn ang="0">
                <a:pos x="2694" y="1920"/>
              </a:cxn>
              <a:cxn ang="0">
                <a:pos x="2708" y="1876"/>
              </a:cxn>
              <a:cxn ang="0">
                <a:pos x="2714" y="1828"/>
              </a:cxn>
              <a:cxn ang="0">
                <a:pos x="2714" y="240"/>
              </a:cxn>
              <a:cxn ang="0">
                <a:pos x="2708" y="192"/>
              </a:cxn>
              <a:cxn ang="0">
                <a:pos x="2694" y="148"/>
              </a:cxn>
              <a:cxn ang="0">
                <a:pos x="2672" y="106"/>
              </a:cxn>
              <a:cxn ang="0">
                <a:pos x="2642" y="72"/>
              </a:cxn>
              <a:cxn ang="0">
                <a:pos x="2608" y="42"/>
              </a:cxn>
              <a:cxn ang="0">
                <a:pos x="2566" y="20"/>
              </a:cxn>
              <a:cxn ang="0">
                <a:pos x="2522" y="6"/>
              </a:cxn>
              <a:cxn ang="0">
                <a:pos x="2474" y="0"/>
              </a:cxn>
              <a:cxn ang="0">
                <a:pos x="238" y="0"/>
              </a:cxn>
              <a:cxn ang="0">
                <a:pos x="190" y="6"/>
              </a:cxn>
              <a:cxn ang="0">
                <a:pos x="146" y="20"/>
              </a:cxn>
              <a:cxn ang="0">
                <a:pos x="106" y="42"/>
              </a:cxn>
              <a:cxn ang="0">
                <a:pos x="70" y="72"/>
              </a:cxn>
              <a:cxn ang="0">
                <a:pos x="40" y="106"/>
              </a:cxn>
              <a:cxn ang="0">
                <a:pos x="18" y="148"/>
              </a:cxn>
              <a:cxn ang="0">
                <a:pos x="4" y="192"/>
              </a:cxn>
              <a:cxn ang="0">
                <a:pos x="0" y="240"/>
              </a:cxn>
            </a:cxnLst>
            <a:rect l="0" t="0" r="r" b="b"/>
            <a:pathLst>
              <a:path w="2714" h="2046">
                <a:moveTo>
                  <a:pt x="0" y="1556"/>
                </a:moveTo>
                <a:lnTo>
                  <a:pt x="0" y="1556"/>
                </a:lnTo>
                <a:lnTo>
                  <a:pt x="0" y="1580"/>
                </a:lnTo>
                <a:lnTo>
                  <a:pt x="4" y="1604"/>
                </a:lnTo>
                <a:lnTo>
                  <a:pt x="10" y="1628"/>
                </a:lnTo>
                <a:lnTo>
                  <a:pt x="18" y="1650"/>
                </a:lnTo>
                <a:lnTo>
                  <a:pt x="28" y="1672"/>
                </a:lnTo>
                <a:lnTo>
                  <a:pt x="40" y="1694"/>
                </a:lnTo>
                <a:lnTo>
                  <a:pt x="54" y="1714"/>
                </a:lnTo>
                <a:lnTo>
                  <a:pt x="70" y="1732"/>
                </a:lnTo>
                <a:lnTo>
                  <a:pt x="86" y="1750"/>
                </a:lnTo>
                <a:lnTo>
                  <a:pt x="104" y="1766"/>
                </a:lnTo>
                <a:lnTo>
                  <a:pt x="124" y="1780"/>
                </a:lnTo>
                <a:lnTo>
                  <a:pt x="146" y="1792"/>
                </a:lnTo>
                <a:lnTo>
                  <a:pt x="166" y="1802"/>
                </a:lnTo>
                <a:lnTo>
                  <a:pt x="190" y="1810"/>
                </a:lnTo>
                <a:lnTo>
                  <a:pt x="214" y="1816"/>
                </a:lnTo>
                <a:lnTo>
                  <a:pt x="238" y="1820"/>
                </a:lnTo>
                <a:lnTo>
                  <a:pt x="2474" y="2044"/>
                </a:lnTo>
                <a:lnTo>
                  <a:pt x="2474" y="2044"/>
                </a:lnTo>
                <a:lnTo>
                  <a:pt x="2500" y="2046"/>
                </a:lnTo>
                <a:lnTo>
                  <a:pt x="2522" y="2044"/>
                </a:lnTo>
                <a:lnTo>
                  <a:pt x="2546" y="2040"/>
                </a:lnTo>
                <a:lnTo>
                  <a:pt x="2568" y="2034"/>
                </a:lnTo>
                <a:lnTo>
                  <a:pt x="2588" y="2026"/>
                </a:lnTo>
                <a:lnTo>
                  <a:pt x="2608" y="2016"/>
                </a:lnTo>
                <a:lnTo>
                  <a:pt x="2626" y="2004"/>
                </a:lnTo>
                <a:lnTo>
                  <a:pt x="2644" y="1992"/>
                </a:lnTo>
                <a:lnTo>
                  <a:pt x="2658" y="1976"/>
                </a:lnTo>
                <a:lnTo>
                  <a:pt x="2672" y="1958"/>
                </a:lnTo>
                <a:lnTo>
                  <a:pt x="2684" y="1940"/>
                </a:lnTo>
                <a:lnTo>
                  <a:pt x="2694" y="1920"/>
                </a:lnTo>
                <a:lnTo>
                  <a:pt x="2702" y="1898"/>
                </a:lnTo>
                <a:lnTo>
                  <a:pt x="2708" y="1876"/>
                </a:lnTo>
                <a:lnTo>
                  <a:pt x="2712" y="1854"/>
                </a:lnTo>
                <a:lnTo>
                  <a:pt x="2714" y="1828"/>
                </a:lnTo>
                <a:lnTo>
                  <a:pt x="2714" y="240"/>
                </a:lnTo>
                <a:lnTo>
                  <a:pt x="2714" y="240"/>
                </a:lnTo>
                <a:lnTo>
                  <a:pt x="2712" y="216"/>
                </a:lnTo>
                <a:lnTo>
                  <a:pt x="2708" y="192"/>
                </a:lnTo>
                <a:lnTo>
                  <a:pt x="2702" y="170"/>
                </a:lnTo>
                <a:lnTo>
                  <a:pt x="2694" y="148"/>
                </a:lnTo>
                <a:lnTo>
                  <a:pt x="2684" y="126"/>
                </a:lnTo>
                <a:lnTo>
                  <a:pt x="2672" y="106"/>
                </a:lnTo>
                <a:lnTo>
                  <a:pt x="2658" y="88"/>
                </a:lnTo>
                <a:lnTo>
                  <a:pt x="2642" y="72"/>
                </a:lnTo>
                <a:lnTo>
                  <a:pt x="2626" y="56"/>
                </a:lnTo>
                <a:lnTo>
                  <a:pt x="2608" y="42"/>
                </a:lnTo>
                <a:lnTo>
                  <a:pt x="2588" y="30"/>
                </a:lnTo>
                <a:lnTo>
                  <a:pt x="2566" y="20"/>
                </a:lnTo>
                <a:lnTo>
                  <a:pt x="2544" y="12"/>
                </a:lnTo>
                <a:lnTo>
                  <a:pt x="2522" y="6"/>
                </a:lnTo>
                <a:lnTo>
                  <a:pt x="2498" y="2"/>
                </a:lnTo>
                <a:lnTo>
                  <a:pt x="2474" y="0"/>
                </a:lnTo>
                <a:lnTo>
                  <a:pt x="238" y="0"/>
                </a:lnTo>
                <a:lnTo>
                  <a:pt x="238" y="0"/>
                </a:lnTo>
                <a:lnTo>
                  <a:pt x="214" y="2"/>
                </a:lnTo>
                <a:lnTo>
                  <a:pt x="190" y="6"/>
                </a:lnTo>
                <a:lnTo>
                  <a:pt x="168" y="12"/>
                </a:lnTo>
                <a:lnTo>
                  <a:pt x="146" y="20"/>
                </a:lnTo>
                <a:lnTo>
                  <a:pt x="124" y="30"/>
                </a:lnTo>
                <a:lnTo>
                  <a:pt x="106" y="42"/>
                </a:lnTo>
                <a:lnTo>
                  <a:pt x="86" y="56"/>
                </a:lnTo>
                <a:lnTo>
                  <a:pt x="70" y="72"/>
                </a:lnTo>
                <a:lnTo>
                  <a:pt x="54" y="88"/>
                </a:lnTo>
                <a:lnTo>
                  <a:pt x="40" y="106"/>
                </a:lnTo>
                <a:lnTo>
                  <a:pt x="28" y="126"/>
                </a:lnTo>
                <a:lnTo>
                  <a:pt x="18" y="148"/>
                </a:lnTo>
                <a:lnTo>
                  <a:pt x="10" y="170"/>
                </a:lnTo>
                <a:lnTo>
                  <a:pt x="4" y="192"/>
                </a:lnTo>
                <a:lnTo>
                  <a:pt x="0" y="216"/>
                </a:lnTo>
                <a:lnTo>
                  <a:pt x="0" y="240"/>
                </a:lnTo>
                <a:lnTo>
                  <a:pt x="0" y="1556"/>
                </a:ln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w="9525">
            <a:noFill/>
            <a:round/>
            <a:headEnd/>
            <a:tailEnd/>
          </a:ln>
          <a:effectLst>
            <a:outerShdw blurRad="228600" dist="152400" dir="42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xmlns="" val="2233253781"/>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Технический разделитель">
    <p:bg>
      <p:bgPr>
        <a:solidFill>
          <a:srgbClr val="0D0D0D"/>
        </a:solidFill>
        <a:effectLst/>
      </p:bgPr>
    </p:bg>
    <p:spTree>
      <p:nvGrpSpPr>
        <p:cNvPr id="1" name=""/>
        <p:cNvGrpSpPr/>
        <p:nvPr/>
      </p:nvGrpSpPr>
      <p:grpSpPr>
        <a:xfrm>
          <a:off x="0" y="0"/>
          <a:ext cx="0" cy="0"/>
          <a:chOff x="0" y="0"/>
          <a:chExt cx="0" cy="0"/>
        </a:xfrm>
      </p:grpSpPr>
      <p:sp>
        <p:nvSpPr>
          <p:cNvPr id="3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3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accent1">
                    <a:lumMod val="50000"/>
                  </a:schemeClr>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3"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116"/>
            <p:cNvGrpSpPr/>
            <p:nvPr userDrawn="1"/>
          </p:nvGrpSpPr>
          <p:grpSpPr>
            <a:xfrm>
              <a:off x="8024971" y="851993"/>
              <a:ext cx="972753" cy="96765"/>
              <a:chOff x="8024971" y="851993"/>
              <a:chExt cx="972753" cy="96765"/>
            </a:xfrm>
          </p:grpSpPr>
          <p:sp>
            <p:nvSpPr>
              <p:cNvPr id="49"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149377979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Заключение">
    <p:bg>
      <p:bgPr>
        <a:solidFill>
          <a:srgbClr val="0D0D0D"/>
        </a:solidFill>
        <a:effectLst/>
      </p:bgPr>
    </p:bg>
    <p:spTree>
      <p:nvGrpSpPr>
        <p:cNvPr id="1" name=""/>
        <p:cNvGrpSpPr/>
        <p:nvPr/>
      </p:nvGrpSpPr>
      <p:grpSpPr>
        <a:xfrm>
          <a:off x="0" y="0"/>
          <a:ext cx="0" cy="0"/>
          <a:chOff x="0" y="0"/>
          <a:chExt cx="0" cy="0"/>
        </a:xfrm>
      </p:grpSpPr>
      <p:sp>
        <p:nvSpPr>
          <p:cNvPr id="13" name="Freeform 6"/>
          <p:cNvSpPr>
            <a:spLocks/>
          </p:cNvSpPr>
          <p:nvPr userDrawn="1"/>
        </p:nvSpPr>
        <p:spPr bwMode="auto">
          <a:xfrm>
            <a:off x="1202893" y="1336869"/>
            <a:ext cx="3067050" cy="1687513"/>
          </a:xfrm>
          <a:custGeom>
            <a:avLst/>
            <a:gdLst/>
            <a:ahLst/>
            <a:cxnLst>
              <a:cxn ang="0">
                <a:pos x="1932" y="200"/>
              </a:cxn>
              <a:cxn ang="0">
                <a:pos x="1929" y="170"/>
              </a:cxn>
              <a:cxn ang="0">
                <a:pos x="1920" y="142"/>
              </a:cxn>
              <a:cxn ang="0">
                <a:pos x="1906" y="117"/>
              </a:cxn>
              <a:cxn ang="0">
                <a:pos x="1888" y="95"/>
              </a:cxn>
              <a:cxn ang="0">
                <a:pos x="1865" y="75"/>
              </a:cxn>
              <a:cxn ang="0">
                <a:pos x="1841" y="61"/>
              </a:cxn>
              <a:cxn ang="0">
                <a:pos x="1813" y="52"/>
              </a:cxn>
              <a:cxn ang="0">
                <a:pos x="1783" y="47"/>
              </a:cxn>
              <a:cxn ang="0">
                <a:pos x="147" y="0"/>
              </a:cxn>
              <a:cxn ang="0">
                <a:pos x="117" y="2"/>
              </a:cxn>
              <a:cxn ang="0">
                <a:pos x="91" y="9"/>
              </a:cxn>
              <a:cxn ang="0">
                <a:pos x="65" y="23"/>
              </a:cxn>
              <a:cxn ang="0">
                <a:pos x="44" y="40"/>
              </a:cxn>
              <a:cxn ang="0">
                <a:pos x="26" y="61"/>
              </a:cxn>
              <a:cxn ang="0">
                <a:pos x="12" y="86"/>
              </a:cxn>
              <a:cxn ang="0">
                <a:pos x="3" y="114"/>
              </a:cxn>
              <a:cxn ang="0">
                <a:pos x="0" y="144"/>
              </a:cxn>
              <a:cxn ang="0">
                <a:pos x="0" y="928"/>
              </a:cxn>
              <a:cxn ang="0">
                <a:pos x="3" y="958"/>
              </a:cxn>
              <a:cxn ang="0">
                <a:pos x="12" y="984"/>
              </a:cxn>
              <a:cxn ang="0">
                <a:pos x="24" y="1009"/>
              </a:cxn>
              <a:cxn ang="0">
                <a:pos x="44" y="1028"/>
              </a:cxn>
              <a:cxn ang="0">
                <a:pos x="65" y="1046"/>
              </a:cxn>
              <a:cxn ang="0">
                <a:pos x="89" y="1056"/>
              </a:cxn>
              <a:cxn ang="0">
                <a:pos x="117" y="1063"/>
              </a:cxn>
              <a:cxn ang="0">
                <a:pos x="147" y="1063"/>
              </a:cxn>
              <a:cxn ang="0">
                <a:pos x="1785" y="926"/>
              </a:cxn>
              <a:cxn ang="0">
                <a:pos x="1813" y="921"/>
              </a:cxn>
              <a:cxn ang="0">
                <a:pos x="1841" y="909"/>
              </a:cxn>
              <a:cxn ang="0">
                <a:pos x="1865" y="893"/>
              </a:cxn>
              <a:cxn ang="0">
                <a:pos x="1888" y="874"/>
              </a:cxn>
              <a:cxn ang="0">
                <a:pos x="1906" y="851"/>
              </a:cxn>
              <a:cxn ang="0">
                <a:pos x="1920" y="825"/>
              </a:cxn>
              <a:cxn ang="0">
                <a:pos x="1929" y="795"/>
              </a:cxn>
              <a:cxn ang="0">
                <a:pos x="1932" y="765"/>
              </a:cxn>
            </a:cxnLst>
            <a:rect l="0" t="0" r="r" b="b"/>
            <a:pathLst>
              <a:path w="1932" h="1063">
                <a:moveTo>
                  <a:pt x="1932" y="200"/>
                </a:moveTo>
                <a:lnTo>
                  <a:pt x="1932" y="200"/>
                </a:lnTo>
                <a:lnTo>
                  <a:pt x="1930" y="186"/>
                </a:lnTo>
                <a:lnTo>
                  <a:pt x="1929" y="170"/>
                </a:lnTo>
                <a:lnTo>
                  <a:pt x="1925" y="156"/>
                </a:lnTo>
                <a:lnTo>
                  <a:pt x="1920" y="142"/>
                </a:lnTo>
                <a:lnTo>
                  <a:pt x="1913" y="130"/>
                </a:lnTo>
                <a:lnTo>
                  <a:pt x="1906" y="117"/>
                </a:lnTo>
                <a:lnTo>
                  <a:pt x="1897" y="105"/>
                </a:lnTo>
                <a:lnTo>
                  <a:pt x="1888" y="95"/>
                </a:lnTo>
                <a:lnTo>
                  <a:pt x="1878" y="84"/>
                </a:lnTo>
                <a:lnTo>
                  <a:pt x="1865" y="75"/>
                </a:lnTo>
                <a:lnTo>
                  <a:pt x="1853" y="68"/>
                </a:lnTo>
                <a:lnTo>
                  <a:pt x="1841" y="61"/>
                </a:lnTo>
                <a:lnTo>
                  <a:pt x="1827" y="56"/>
                </a:lnTo>
                <a:lnTo>
                  <a:pt x="1813" y="52"/>
                </a:lnTo>
                <a:lnTo>
                  <a:pt x="1799" y="49"/>
                </a:lnTo>
                <a:lnTo>
                  <a:pt x="1783" y="47"/>
                </a:lnTo>
                <a:lnTo>
                  <a:pt x="147" y="0"/>
                </a:lnTo>
                <a:lnTo>
                  <a:pt x="147" y="0"/>
                </a:lnTo>
                <a:lnTo>
                  <a:pt x="133" y="0"/>
                </a:lnTo>
                <a:lnTo>
                  <a:pt x="117" y="2"/>
                </a:lnTo>
                <a:lnTo>
                  <a:pt x="103" y="5"/>
                </a:lnTo>
                <a:lnTo>
                  <a:pt x="91" y="9"/>
                </a:lnTo>
                <a:lnTo>
                  <a:pt x="77" y="16"/>
                </a:lnTo>
                <a:lnTo>
                  <a:pt x="65" y="23"/>
                </a:lnTo>
                <a:lnTo>
                  <a:pt x="54" y="31"/>
                </a:lnTo>
                <a:lnTo>
                  <a:pt x="44" y="40"/>
                </a:lnTo>
                <a:lnTo>
                  <a:pt x="33" y="51"/>
                </a:lnTo>
                <a:lnTo>
                  <a:pt x="26" y="61"/>
                </a:lnTo>
                <a:lnTo>
                  <a:pt x="17" y="73"/>
                </a:lnTo>
                <a:lnTo>
                  <a:pt x="12" y="86"/>
                </a:lnTo>
                <a:lnTo>
                  <a:pt x="7" y="100"/>
                </a:lnTo>
                <a:lnTo>
                  <a:pt x="3" y="114"/>
                </a:lnTo>
                <a:lnTo>
                  <a:pt x="0" y="128"/>
                </a:lnTo>
                <a:lnTo>
                  <a:pt x="0" y="144"/>
                </a:lnTo>
                <a:lnTo>
                  <a:pt x="0" y="928"/>
                </a:lnTo>
                <a:lnTo>
                  <a:pt x="0" y="928"/>
                </a:lnTo>
                <a:lnTo>
                  <a:pt x="0" y="942"/>
                </a:lnTo>
                <a:lnTo>
                  <a:pt x="3" y="958"/>
                </a:lnTo>
                <a:lnTo>
                  <a:pt x="7" y="972"/>
                </a:lnTo>
                <a:lnTo>
                  <a:pt x="12" y="984"/>
                </a:lnTo>
                <a:lnTo>
                  <a:pt x="17" y="997"/>
                </a:lnTo>
                <a:lnTo>
                  <a:pt x="24" y="1009"/>
                </a:lnTo>
                <a:lnTo>
                  <a:pt x="33" y="1019"/>
                </a:lnTo>
                <a:lnTo>
                  <a:pt x="44" y="1028"/>
                </a:lnTo>
                <a:lnTo>
                  <a:pt x="54" y="1037"/>
                </a:lnTo>
                <a:lnTo>
                  <a:pt x="65" y="1046"/>
                </a:lnTo>
                <a:lnTo>
                  <a:pt x="77" y="1051"/>
                </a:lnTo>
                <a:lnTo>
                  <a:pt x="89" y="1056"/>
                </a:lnTo>
                <a:lnTo>
                  <a:pt x="103" y="1060"/>
                </a:lnTo>
                <a:lnTo>
                  <a:pt x="117" y="1063"/>
                </a:lnTo>
                <a:lnTo>
                  <a:pt x="133" y="1063"/>
                </a:lnTo>
                <a:lnTo>
                  <a:pt x="147" y="1063"/>
                </a:lnTo>
                <a:lnTo>
                  <a:pt x="1785" y="926"/>
                </a:lnTo>
                <a:lnTo>
                  <a:pt x="1785" y="926"/>
                </a:lnTo>
                <a:lnTo>
                  <a:pt x="1799" y="925"/>
                </a:lnTo>
                <a:lnTo>
                  <a:pt x="1813" y="921"/>
                </a:lnTo>
                <a:lnTo>
                  <a:pt x="1827" y="916"/>
                </a:lnTo>
                <a:lnTo>
                  <a:pt x="1841" y="909"/>
                </a:lnTo>
                <a:lnTo>
                  <a:pt x="1853" y="902"/>
                </a:lnTo>
                <a:lnTo>
                  <a:pt x="1865" y="893"/>
                </a:lnTo>
                <a:lnTo>
                  <a:pt x="1878" y="884"/>
                </a:lnTo>
                <a:lnTo>
                  <a:pt x="1888" y="874"/>
                </a:lnTo>
                <a:lnTo>
                  <a:pt x="1897" y="863"/>
                </a:lnTo>
                <a:lnTo>
                  <a:pt x="1906" y="851"/>
                </a:lnTo>
                <a:lnTo>
                  <a:pt x="1913" y="837"/>
                </a:lnTo>
                <a:lnTo>
                  <a:pt x="1920" y="825"/>
                </a:lnTo>
                <a:lnTo>
                  <a:pt x="1925" y="811"/>
                </a:lnTo>
                <a:lnTo>
                  <a:pt x="1929" y="795"/>
                </a:lnTo>
                <a:lnTo>
                  <a:pt x="1930" y="781"/>
                </a:lnTo>
                <a:lnTo>
                  <a:pt x="1932" y="765"/>
                </a:lnTo>
                <a:lnTo>
                  <a:pt x="1932" y="200"/>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quarter" idx="10" hasCustomPrompt="1"/>
          </p:nvPr>
        </p:nvSpPr>
        <p:spPr>
          <a:xfrm>
            <a:off x="5832674" y="5412967"/>
            <a:ext cx="2529127" cy="275962"/>
          </a:xfrm>
          <a:prstGeom prst="rect">
            <a:avLst/>
          </a:prstGeom>
        </p:spPr>
        <p:txBody>
          <a:bodyPr/>
          <a:lstStyle>
            <a:lvl1pPr marL="0" indent="0" algn="l">
              <a:buNone/>
              <a:defRPr sz="1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&lt;Presenter&gt;</a:t>
            </a:r>
          </a:p>
        </p:txBody>
      </p:sp>
      <p:sp>
        <p:nvSpPr>
          <p:cNvPr id="47" name="Text Placeholder 2"/>
          <p:cNvSpPr>
            <a:spLocks noGrp="1"/>
          </p:cNvSpPr>
          <p:nvPr>
            <p:ph type="body" sz="quarter" idx="11" hasCustomPrompt="1"/>
          </p:nvPr>
        </p:nvSpPr>
        <p:spPr>
          <a:xfrm>
            <a:off x="5832674" y="5702322"/>
            <a:ext cx="2529127" cy="286439"/>
          </a:xfrm>
          <a:prstGeom prst="rect">
            <a:avLst/>
          </a:prstGeom>
        </p:spPr>
        <p:txBody>
          <a:bodyPr/>
          <a:lstStyle>
            <a:lvl1pPr marL="0" indent="0" algn="l">
              <a:buNone/>
              <a:defRPr sz="1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&lt;Title&gt;</a:t>
            </a:r>
          </a:p>
        </p:txBody>
      </p:sp>
      <p:sp>
        <p:nvSpPr>
          <p:cNvPr id="48" name="Text Placeholder 2"/>
          <p:cNvSpPr>
            <a:spLocks noGrp="1"/>
          </p:cNvSpPr>
          <p:nvPr>
            <p:ph type="body" sz="quarter" idx="12" hasCustomPrompt="1"/>
          </p:nvPr>
        </p:nvSpPr>
        <p:spPr>
          <a:xfrm>
            <a:off x="5832674" y="6002154"/>
            <a:ext cx="2529127" cy="292162"/>
          </a:xfrm>
          <a:prstGeom prst="rect">
            <a:avLst/>
          </a:prstGeom>
        </p:spPr>
        <p:txBody>
          <a:bodyPr/>
          <a:lstStyle>
            <a:lvl1pPr marL="0" indent="0" algn="l">
              <a:buNone/>
              <a:defRPr sz="14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&lt;e-mail&gt;</a:t>
            </a:r>
          </a:p>
        </p:txBody>
      </p:sp>
      <p:grpSp>
        <p:nvGrpSpPr>
          <p:cNvPr id="49" name="Group 40"/>
          <p:cNvGrpSpPr/>
          <p:nvPr userDrawn="1"/>
        </p:nvGrpSpPr>
        <p:grpSpPr>
          <a:xfrm>
            <a:off x="3831124" y="2528499"/>
            <a:ext cx="1481752" cy="1040965"/>
            <a:chOff x="6123132" y="352281"/>
            <a:chExt cx="2390775" cy="1679575"/>
          </a:xfrm>
        </p:grpSpPr>
        <p:sp>
          <p:nvSpPr>
            <p:cNvPr id="50" name="Freeform 5"/>
            <p:cNvSpPr>
              <a:spLocks/>
            </p:cNvSpPr>
            <p:nvPr/>
          </p:nvSpPr>
          <p:spPr bwMode="auto">
            <a:xfrm>
              <a:off x="6323157" y="412606"/>
              <a:ext cx="1990725" cy="11366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6234257" y="352281"/>
              <a:ext cx="2171700" cy="1241425"/>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
            <p:cNvSpPr>
              <a:spLocks/>
            </p:cNvSpPr>
            <p:nvPr/>
          </p:nvSpPr>
          <p:spPr bwMode="auto">
            <a:xfrm>
              <a:off x="6389832" y="523731"/>
              <a:ext cx="1860550" cy="898525"/>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
            <p:cNvSpPr>
              <a:spLocks/>
            </p:cNvSpPr>
            <p:nvPr/>
          </p:nvSpPr>
          <p:spPr bwMode="auto">
            <a:xfrm>
              <a:off x="6389832" y="523731"/>
              <a:ext cx="1860550" cy="898525"/>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9"/>
            <p:cNvSpPr>
              <a:spLocks/>
            </p:cNvSpPr>
            <p:nvPr/>
          </p:nvSpPr>
          <p:spPr bwMode="auto">
            <a:xfrm>
              <a:off x="7215332" y="603106"/>
              <a:ext cx="196850" cy="44767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0"/>
            <p:cNvSpPr>
              <a:spLocks/>
            </p:cNvSpPr>
            <p:nvPr/>
          </p:nvSpPr>
          <p:spPr bwMode="auto">
            <a:xfrm>
              <a:off x="7215332" y="603106"/>
              <a:ext cx="196850" cy="450850"/>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1"/>
            <p:cNvSpPr>
              <a:spLocks/>
            </p:cNvSpPr>
            <p:nvPr/>
          </p:nvSpPr>
          <p:spPr bwMode="auto">
            <a:xfrm>
              <a:off x="7796357" y="644381"/>
              <a:ext cx="327025" cy="654050"/>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2"/>
            <p:cNvSpPr>
              <a:spLocks/>
            </p:cNvSpPr>
            <p:nvPr/>
          </p:nvSpPr>
          <p:spPr bwMode="auto">
            <a:xfrm>
              <a:off x="7796357" y="641206"/>
              <a:ext cx="327025" cy="657225"/>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
            <p:cNvSpPr>
              <a:spLocks/>
            </p:cNvSpPr>
            <p:nvPr/>
          </p:nvSpPr>
          <p:spPr bwMode="auto">
            <a:xfrm>
              <a:off x="6561282" y="644381"/>
              <a:ext cx="282575" cy="269875"/>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p:cNvSpPr>
            <p:nvPr/>
          </p:nvSpPr>
          <p:spPr bwMode="auto">
            <a:xfrm>
              <a:off x="6558107" y="641206"/>
              <a:ext cx="285750" cy="276225"/>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
            <p:cNvSpPr>
              <a:spLocks/>
            </p:cNvSpPr>
            <p:nvPr/>
          </p:nvSpPr>
          <p:spPr bwMode="auto">
            <a:xfrm>
              <a:off x="6123132" y="1806431"/>
              <a:ext cx="139700" cy="171450"/>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6"/>
            <p:cNvSpPr>
              <a:spLocks noEditPoints="1"/>
            </p:cNvSpPr>
            <p:nvPr/>
          </p:nvSpPr>
          <p:spPr bwMode="auto">
            <a:xfrm>
              <a:off x="6243782" y="1844531"/>
              <a:ext cx="127000" cy="136525"/>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7"/>
            <p:cNvSpPr>
              <a:spLocks/>
            </p:cNvSpPr>
            <p:nvPr/>
          </p:nvSpPr>
          <p:spPr bwMode="auto">
            <a:xfrm>
              <a:off x="6399357" y="1847706"/>
              <a:ext cx="117475" cy="130175"/>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8"/>
            <p:cNvSpPr>
              <a:spLocks/>
            </p:cNvSpPr>
            <p:nvPr/>
          </p:nvSpPr>
          <p:spPr bwMode="auto">
            <a:xfrm>
              <a:off x="6542232" y="1847706"/>
              <a:ext cx="85725" cy="130175"/>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9"/>
            <p:cNvSpPr>
              <a:spLocks/>
            </p:cNvSpPr>
            <p:nvPr/>
          </p:nvSpPr>
          <p:spPr bwMode="auto">
            <a:xfrm>
              <a:off x="6720032" y="1806431"/>
              <a:ext cx="155575" cy="171450"/>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noEditPoints="1"/>
            </p:cNvSpPr>
            <p:nvPr/>
          </p:nvSpPr>
          <p:spPr bwMode="auto">
            <a:xfrm>
              <a:off x="6894657" y="1844531"/>
              <a:ext cx="120650" cy="13652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p:cNvSpPr>
            <p:nvPr/>
          </p:nvSpPr>
          <p:spPr bwMode="auto">
            <a:xfrm>
              <a:off x="7034357" y="1803256"/>
              <a:ext cx="85725" cy="174625"/>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2"/>
            <p:cNvSpPr>
              <a:spLocks/>
            </p:cNvSpPr>
            <p:nvPr/>
          </p:nvSpPr>
          <p:spPr bwMode="auto">
            <a:xfrm>
              <a:off x="7132782" y="1847706"/>
              <a:ext cx="187325" cy="130175"/>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
            <p:cNvSpPr>
              <a:spLocks noEditPoints="1"/>
            </p:cNvSpPr>
            <p:nvPr/>
          </p:nvSpPr>
          <p:spPr bwMode="auto">
            <a:xfrm>
              <a:off x="7332807" y="1844531"/>
              <a:ext cx="127000" cy="136525"/>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4"/>
            <p:cNvSpPr>
              <a:spLocks/>
            </p:cNvSpPr>
            <p:nvPr/>
          </p:nvSpPr>
          <p:spPr bwMode="auto">
            <a:xfrm>
              <a:off x="7482032" y="1847706"/>
              <a:ext cx="85725" cy="13017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5"/>
            <p:cNvSpPr>
              <a:spLocks/>
            </p:cNvSpPr>
            <p:nvPr/>
          </p:nvSpPr>
          <p:spPr bwMode="auto">
            <a:xfrm>
              <a:off x="7574107" y="1793731"/>
              <a:ext cx="120650" cy="184150"/>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
            <p:cNvSpPr>
              <a:spLocks/>
            </p:cNvSpPr>
            <p:nvPr/>
          </p:nvSpPr>
          <p:spPr bwMode="auto">
            <a:xfrm>
              <a:off x="7713807" y="1803256"/>
              <a:ext cx="34925" cy="57150"/>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7"/>
            <p:cNvSpPr>
              <a:spLocks/>
            </p:cNvSpPr>
            <p:nvPr/>
          </p:nvSpPr>
          <p:spPr bwMode="auto">
            <a:xfrm>
              <a:off x="7764607" y="1844531"/>
              <a:ext cx="104775" cy="13652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8"/>
            <p:cNvSpPr>
              <a:spLocks/>
            </p:cNvSpPr>
            <p:nvPr/>
          </p:nvSpPr>
          <p:spPr bwMode="auto">
            <a:xfrm>
              <a:off x="7977332" y="1806431"/>
              <a:ext cx="123825" cy="171450"/>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9"/>
            <p:cNvSpPr>
              <a:spLocks noEditPoints="1"/>
            </p:cNvSpPr>
            <p:nvPr/>
          </p:nvSpPr>
          <p:spPr bwMode="auto">
            <a:xfrm>
              <a:off x="8107507" y="1793731"/>
              <a:ext cx="127000" cy="187325"/>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0"/>
            <p:cNvSpPr>
              <a:spLocks noEditPoints="1"/>
            </p:cNvSpPr>
            <p:nvPr/>
          </p:nvSpPr>
          <p:spPr bwMode="auto">
            <a:xfrm>
              <a:off x="8250382" y="1844531"/>
              <a:ext cx="136525" cy="187325"/>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1"/>
            <p:cNvSpPr>
              <a:spLocks noEditPoints="1"/>
            </p:cNvSpPr>
            <p:nvPr/>
          </p:nvSpPr>
          <p:spPr bwMode="auto">
            <a:xfrm>
              <a:off x="8396432" y="1844531"/>
              <a:ext cx="117475" cy="136525"/>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userDrawn="1"/>
        </p:nvSpPr>
        <p:spPr>
          <a:xfrm>
            <a:off x="382503" y="5001246"/>
            <a:ext cx="3045631" cy="329834"/>
          </a:xfrm>
          <a:prstGeom prst="rect">
            <a:avLst/>
          </a:prstGeom>
          <a:noFill/>
        </p:spPr>
        <p:txBody>
          <a:bodyPr wrap="square" rtlCol="0">
            <a:spAutoFit/>
          </a:bodyPr>
          <a:lstStyle/>
          <a:p>
            <a:pPr algn="ctr">
              <a:lnSpc>
                <a:spcPct val="85000"/>
              </a:lnSpc>
            </a:pPr>
            <a:r>
              <a:rPr lang="ru-RU" sz="1800" b="1" kern="1200" dirty="0" smtClean="0">
                <a:solidFill>
                  <a:schemeClr val="bg1"/>
                </a:solidFill>
                <a:latin typeface="+mn-lt"/>
                <a:ea typeface="+mn-ea"/>
                <a:cs typeface="+mn-cs"/>
              </a:rPr>
              <a:t>Следите за нами:</a:t>
            </a:r>
          </a:p>
        </p:txBody>
      </p:sp>
      <p:pic>
        <p:nvPicPr>
          <p:cNvPr id="80" name="Picture 2" descr="http://www.fancyicons.com/free-icons/106/leopard-iphone/png/256/sites_folder_256.png">
            <a:hlinkClick r:id="rId2"/>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2503" y="5431770"/>
            <a:ext cx="507395" cy="507395"/>
          </a:xfrm>
          <a:prstGeom prst="rect">
            <a:avLst/>
          </a:prstGeom>
          <a:noFill/>
          <a:effectLst>
            <a:reflection stA="26000" endPos="41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81" name="Picture 4" descr="http://www.alexcityschools.net/clientuploads/twitter-icon.png">
            <a:hlinkClick r:id="rId4"/>
          </p:cNvPr>
          <p:cNvPicPr>
            <a:picLocks noChangeAspect="1" noChangeArrowheads="1"/>
          </p:cNvPicPr>
          <p:nvPr userDrawn="1"/>
        </p:nvPicPr>
        <p:blipFill rotWithShape="1">
          <a:blip r:embed="rId5" cstate="print">
            <a:clrChange>
              <a:clrFrom>
                <a:srgbClr val="282828">
                  <a:alpha val="37647"/>
                </a:srgbClr>
              </a:clrFrom>
              <a:clrTo>
                <a:srgbClr val="282828">
                  <a:alpha val="0"/>
                </a:srgbClr>
              </a:clrTo>
            </a:clrChange>
            <a:extLst>
              <a:ext uri="{28A0092B-C50C-407E-A947-70E740481C1C}">
                <a14:useLocalDpi xmlns:a14="http://schemas.microsoft.com/office/drawing/2010/main" xmlns="" val="0"/>
              </a:ext>
            </a:extLst>
          </a:blip>
          <a:srcRect t="1812" b="5014"/>
          <a:stretch/>
        </p:blipFill>
        <p:spPr bwMode="auto">
          <a:xfrm>
            <a:off x="1624809" y="5423616"/>
            <a:ext cx="558078" cy="519984"/>
          </a:xfrm>
          <a:prstGeom prst="rect">
            <a:avLst/>
          </a:prstGeom>
          <a:noFill/>
          <a:effectLst>
            <a:reflection stA="26000" endPos="41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82" name="Picture 6" descr="http://captico.com/wp-content/uploads/2011/02/linkedin-icon.png">
            <a:hlinkClick r:id="rId6"/>
          </p:cNvPr>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2294510" y="5428827"/>
            <a:ext cx="510336" cy="510336"/>
          </a:xfrm>
          <a:prstGeom prst="rect">
            <a:avLst/>
          </a:prstGeom>
          <a:noFill/>
          <a:effectLst>
            <a:reflection stA="26000" endPos="41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83" name="Picture 8" descr="http://salonnika.biz/img/soc-seti/youtube.png">
            <a:hlinkClick r:id="rId8"/>
          </p:cNvPr>
          <p:cNvPicPr>
            <a:picLocks noChangeAspect="1" noChangeArrowheads="1"/>
          </p:cNvPicPr>
          <p:nvPr userDrawn="1"/>
        </p:nvPicPr>
        <p:blipFill rotWithShape="1">
          <a:blip r:embed="rId9" cstate="print">
            <a:extLst>
              <a:ext uri="{28A0092B-C50C-407E-A947-70E740481C1C}">
                <a14:useLocalDpi xmlns:a14="http://schemas.microsoft.com/office/drawing/2010/main" xmlns="" val="0"/>
              </a:ext>
            </a:extLst>
          </a:blip>
          <a:srcRect b="5338"/>
          <a:stretch/>
        </p:blipFill>
        <p:spPr bwMode="auto">
          <a:xfrm>
            <a:off x="2916469" y="5427499"/>
            <a:ext cx="540517" cy="511664"/>
          </a:xfrm>
          <a:prstGeom prst="rect">
            <a:avLst/>
          </a:prstGeom>
          <a:noFill/>
          <a:effectLst>
            <a:reflection stA="26000" endPos="41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84" name="Picture 10" descr="http://www.breeze.ru/files/images/facebook_logo.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1001521" y="5427499"/>
            <a:ext cx="511665" cy="511665"/>
          </a:xfrm>
          <a:prstGeom prst="rect">
            <a:avLst/>
          </a:prstGeom>
          <a:noFill/>
          <a:effectLst>
            <a:reflection stA="26000" endPos="41000" dir="5400000" sy="-100000" algn="bl" rotWithShape="0"/>
          </a:effectLst>
          <a:extLst>
            <a:ext uri="{909E8E84-426E-40DD-AFC4-6F175D3DCCD1}">
              <a14:hiddenFill xmlns:a14="http://schemas.microsoft.com/office/drawing/2010/main" xmlns="">
                <a:solidFill>
                  <a:srgbClr val="FFFFFF"/>
                </a:solidFill>
              </a14:hiddenFill>
            </a:ext>
          </a:extLst>
        </p:spPr>
      </p:pic>
      <p:sp>
        <p:nvSpPr>
          <p:cNvPr id="4" name="TextBox 3"/>
          <p:cNvSpPr txBox="1"/>
          <p:nvPr userDrawn="1"/>
        </p:nvSpPr>
        <p:spPr>
          <a:xfrm>
            <a:off x="1202893" y="1522534"/>
            <a:ext cx="3074921" cy="1200329"/>
          </a:xfrm>
          <a:prstGeom prst="rect">
            <a:avLst/>
          </a:prstGeom>
        </p:spPr>
        <p:txBody>
          <a:bodyPr wrap="square" rtlCol="0" anchor="ctr">
            <a:spAutoFit/>
          </a:bodyPr>
          <a:lstStyle/>
          <a:p>
            <a:pPr algn="ctr"/>
            <a:r>
              <a:rPr lang="ru-RU" sz="3600" b="0" kern="1200" dirty="0" smtClean="0">
                <a:solidFill>
                  <a:srgbClr val="0098A1"/>
                </a:solidFill>
                <a:latin typeface="+mj-lt"/>
                <a:ea typeface="+mn-ea"/>
                <a:cs typeface="+mn-cs"/>
              </a:rPr>
              <a:t>Благодарим за внимание!</a:t>
            </a:r>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главление">
    <p:spTree>
      <p:nvGrpSpPr>
        <p:cNvPr id="1" name=""/>
        <p:cNvGrpSpPr/>
        <p:nvPr/>
      </p:nvGrpSpPr>
      <p:grpSpPr>
        <a:xfrm>
          <a:off x="0" y="0"/>
          <a:ext cx="0" cy="0"/>
          <a:chOff x="0" y="0"/>
          <a:chExt cx="0" cy="0"/>
        </a:xfrm>
      </p:grpSpPr>
      <p:sp>
        <p:nvSpPr>
          <p:cNvPr id="53" name="Freeform 5"/>
          <p:cNvSpPr>
            <a:spLocks/>
          </p:cNvSpPr>
          <p:nvPr userDrawn="1"/>
        </p:nvSpPr>
        <p:spPr bwMode="auto">
          <a:xfrm>
            <a:off x="551046" y="1619573"/>
            <a:ext cx="7319011" cy="4700497"/>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chemeClr val="bg1">
              <a:lumMod val="85000"/>
            </a:schemeClr>
          </a:solidFill>
          <a:ln w="9525">
            <a:noFill/>
            <a:round/>
            <a:headEnd/>
            <a:tailEnd/>
          </a:ln>
          <a:effectLst>
            <a:outerShdw blurRad="228600" dist="152400" dir="42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5" name="Title 44"/>
          <p:cNvSpPr>
            <a:spLocks noGrp="1"/>
          </p:cNvSpPr>
          <p:nvPr userDrawn="1">
            <p:ph type="title" hasCustomPrompt="1"/>
          </p:nvPr>
        </p:nvSpPr>
        <p:spPr>
          <a:xfrm>
            <a:off x="361378" y="197590"/>
            <a:ext cx="6922443" cy="787226"/>
          </a:xfrm>
          <a:prstGeom prst="rect">
            <a:avLst/>
          </a:prstGeom>
        </p:spPr>
        <p:txBody>
          <a:bodyPr lIns="0" tIns="0" rIns="0" bIns="0" anchor="ctr"/>
          <a:lstStyle>
            <a:lvl1pPr algn="l">
              <a:lnSpc>
                <a:spcPct val="85000"/>
              </a:lnSpc>
              <a:defRPr lang="en-US" sz="3600" b="0" kern="0" baseline="0" dirty="0" smtClean="0">
                <a:solidFill>
                  <a:srgbClr val="0098A1"/>
                </a:solidFill>
                <a:latin typeface="+mj-lt"/>
                <a:ea typeface="+mj-ea"/>
                <a:cs typeface="+mj-cs"/>
              </a:defRPr>
            </a:lvl1pPr>
          </a:lstStyle>
          <a:p>
            <a:r>
              <a:rPr lang="en-US" dirty="0" smtClean="0"/>
              <a:t>Agenda</a:t>
            </a:r>
            <a:endParaRPr lang="en-US" dirty="0"/>
          </a:p>
        </p:txBody>
      </p:sp>
      <p:sp>
        <p:nvSpPr>
          <p:cNvPr id="39" name="Text Placeholder 3"/>
          <p:cNvSpPr>
            <a:spLocks noGrp="1"/>
          </p:cNvSpPr>
          <p:nvPr userDrawn="1">
            <p:ph type="body" sz="quarter" idx="10" hasCustomPrompt="1"/>
          </p:nvPr>
        </p:nvSpPr>
        <p:spPr>
          <a:xfrm>
            <a:off x="844999" y="1810073"/>
            <a:ext cx="6731103" cy="4164282"/>
          </a:xfrm>
          <a:prstGeom prst="rect">
            <a:avLst/>
          </a:prstGeom>
        </p:spPr>
        <p:txBody>
          <a:bodyPr/>
          <a:lstStyle>
            <a:lvl1pPr marL="342900" marR="0" indent="-342900" algn="l" defTabSz="914400" rtl="0" eaLnBrk="1" fontAlgn="base" latinLnBrk="0" hangingPunct="1">
              <a:lnSpc>
                <a:spcPct val="150000"/>
              </a:lnSpc>
              <a:spcBef>
                <a:spcPts val="600"/>
              </a:spcBef>
              <a:spcAft>
                <a:spcPct val="0"/>
              </a:spcAft>
              <a:buClr>
                <a:srgbClr val="C00000"/>
              </a:buClr>
              <a:buSzTx/>
              <a:buFont typeface="Calibri" pitchFamily="34" charset="0"/>
              <a:buChar char="•"/>
              <a:tabLst/>
              <a:defRPr sz="22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Subject 1</a:t>
            </a:r>
          </a:p>
          <a:p>
            <a:pPr lvl="0"/>
            <a:r>
              <a:rPr lang="en-US" dirty="0" smtClean="0"/>
              <a:t>Subject 2</a:t>
            </a:r>
          </a:p>
          <a:p>
            <a:pPr lvl="0"/>
            <a:r>
              <a:rPr lang="en-US" dirty="0" smtClean="0"/>
              <a:t>Subject 3</a:t>
            </a:r>
          </a:p>
          <a:p>
            <a:pPr lvl="0"/>
            <a:r>
              <a:rPr lang="en-US" dirty="0" smtClean="0"/>
              <a:t>Subject 4</a:t>
            </a:r>
          </a:p>
          <a:p>
            <a:pPr lvl="0"/>
            <a:r>
              <a:rPr lang="en-US" dirty="0" smtClean="0"/>
              <a:t>Subject 5</a:t>
            </a:r>
          </a:p>
          <a:p>
            <a:pPr lvl="0"/>
            <a:r>
              <a:rPr lang="en-US" dirty="0" smtClean="0"/>
              <a:t>Subject 6</a:t>
            </a:r>
          </a:p>
          <a:p>
            <a:pPr marL="342900" marR="0" lvl="0" indent="-342900" algn="l" defTabSz="914400" rtl="0" eaLnBrk="1" fontAlgn="base" latinLnBrk="0" hangingPunct="1">
              <a:lnSpc>
                <a:spcPct val="150000"/>
              </a:lnSpc>
              <a:spcBef>
                <a:spcPct val="20000"/>
              </a:spcBef>
              <a:spcAft>
                <a:spcPct val="0"/>
              </a:spcAft>
              <a:buClr>
                <a:srgbClr val="C00000"/>
              </a:buClr>
              <a:buSzTx/>
              <a:buFont typeface="Calibri" pitchFamily="34" charset="0"/>
              <a:buChar char="•"/>
              <a:tabLst/>
              <a:defRPr/>
            </a:pPr>
            <a:r>
              <a:rPr lang="en-US" dirty="0" smtClean="0"/>
              <a:t>Subject 7</a:t>
            </a:r>
          </a:p>
          <a:p>
            <a:pPr lvl="0"/>
            <a:endParaRPr lang="en-US" dirty="0"/>
          </a:p>
        </p:txBody>
      </p:sp>
    </p:spTree>
    <p:extLst>
      <p:ext uri="{BB962C8B-B14F-4D97-AF65-F5344CB8AC3E}">
        <p14:creationId xmlns:p14="http://schemas.microsoft.com/office/powerpoint/2010/main" xmlns="" val="370776604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тандартный слайд">
    <p:spTree>
      <p:nvGrpSpPr>
        <p:cNvPr id="1" name=""/>
        <p:cNvGrpSpPr/>
        <p:nvPr/>
      </p:nvGrpSpPr>
      <p:grpSpPr>
        <a:xfrm>
          <a:off x="0" y="0"/>
          <a:ext cx="0" cy="0"/>
          <a:chOff x="0" y="0"/>
          <a:chExt cx="0" cy="0"/>
        </a:xfrm>
      </p:grpSpPr>
      <p:sp>
        <p:nvSpPr>
          <p:cNvPr id="35" name="Title 44"/>
          <p:cNvSpPr>
            <a:spLocks noGrp="1"/>
          </p:cNvSpPr>
          <p:nvPr>
            <p:ph type="title"/>
          </p:nvPr>
        </p:nvSpPr>
        <p:spPr>
          <a:xfrm>
            <a:off x="361378" y="197590"/>
            <a:ext cx="6922443" cy="787226"/>
          </a:xfrm>
          <a:prstGeom prst="rect">
            <a:avLst/>
          </a:prstGeom>
        </p:spPr>
        <p:txBody>
          <a:bodyPr lIns="0" tIns="0" rIns="0" bIns="0" anchor="ctr"/>
          <a:lstStyle>
            <a:lvl1pPr algn="l">
              <a:lnSpc>
                <a:spcPct val="85000"/>
              </a:lnSpc>
              <a:defRPr lang="en-US" sz="3600" b="0" kern="0" baseline="0" dirty="0" smtClean="0">
                <a:solidFill>
                  <a:srgbClr val="0098A1"/>
                </a:solidFill>
                <a:latin typeface="+mj-lt"/>
                <a:ea typeface="+mj-ea"/>
                <a:cs typeface="+mj-cs"/>
              </a:defRPr>
            </a:lvl1pPr>
          </a:lstStyle>
          <a:p>
            <a:r>
              <a:rPr lang="ru-RU" dirty="0" smtClean="0"/>
              <a:t>Образец заголовка</a:t>
            </a:r>
            <a:endParaRPr lang="en-US" dirty="0"/>
          </a:p>
        </p:txBody>
      </p:sp>
    </p:spTree>
    <p:extLst>
      <p:ext uri="{BB962C8B-B14F-4D97-AF65-F5344CB8AC3E}">
        <p14:creationId xmlns:p14="http://schemas.microsoft.com/office/powerpoint/2010/main" xmlns="" val="3707766047"/>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Стандартный разделитель">
    <p:bg>
      <p:bgPr>
        <a:solidFill>
          <a:srgbClr val="0D0D0D"/>
        </a:solidFill>
        <a:effectLst/>
      </p:bgPr>
    </p:bg>
    <p:spTree>
      <p:nvGrpSpPr>
        <p:cNvPr id="1" name=""/>
        <p:cNvGrpSpPr/>
        <p:nvPr/>
      </p:nvGrpSpPr>
      <p:grpSpPr>
        <a:xfrm>
          <a:off x="0" y="0"/>
          <a:ext cx="0" cy="0"/>
          <a:chOff x="0" y="0"/>
          <a:chExt cx="0" cy="0"/>
        </a:xfrm>
      </p:grpSpPr>
      <p:sp>
        <p:nvSpPr>
          <p:cNvPr id="103"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5"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186" name="Group 185"/>
          <p:cNvGrpSpPr/>
          <p:nvPr userDrawn="1"/>
        </p:nvGrpSpPr>
        <p:grpSpPr>
          <a:xfrm>
            <a:off x="4470573" y="3327892"/>
            <a:ext cx="4308475" cy="3248025"/>
            <a:chOff x="4394371" y="3371436"/>
            <a:chExt cx="4308475" cy="3248025"/>
          </a:xfrm>
        </p:grpSpPr>
        <p:sp>
          <p:nvSpPr>
            <p:cNvPr id="1029" name="Freeform 5"/>
            <p:cNvSpPr>
              <a:spLocks/>
            </p:cNvSpPr>
            <p:nvPr userDrawn="1"/>
          </p:nvSpPr>
          <p:spPr bwMode="auto">
            <a:xfrm>
              <a:off x="4394371" y="3371436"/>
              <a:ext cx="4308475" cy="3248025"/>
            </a:xfrm>
            <a:custGeom>
              <a:avLst/>
              <a:gdLst/>
              <a:ahLst/>
              <a:cxnLst>
                <a:cxn ang="0">
                  <a:pos x="0" y="1556"/>
                </a:cxn>
                <a:cxn ang="0">
                  <a:pos x="4" y="1604"/>
                </a:cxn>
                <a:cxn ang="0">
                  <a:pos x="18" y="1650"/>
                </a:cxn>
                <a:cxn ang="0">
                  <a:pos x="40" y="1694"/>
                </a:cxn>
                <a:cxn ang="0">
                  <a:pos x="70" y="1732"/>
                </a:cxn>
                <a:cxn ang="0">
                  <a:pos x="104" y="1766"/>
                </a:cxn>
                <a:cxn ang="0">
                  <a:pos x="146" y="1792"/>
                </a:cxn>
                <a:cxn ang="0">
                  <a:pos x="190" y="1810"/>
                </a:cxn>
                <a:cxn ang="0">
                  <a:pos x="238" y="1820"/>
                </a:cxn>
                <a:cxn ang="0">
                  <a:pos x="2474" y="2044"/>
                </a:cxn>
                <a:cxn ang="0">
                  <a:pos x="2522" y="2044"/>
                </a:cxn>
                <a:cxn ang="0">
                  <a:pos x="2568" y="2034"/>
                </a:cxn>
                <a:cxn ang="0">
                  <a:pos x="2608" y="2016"/>
                </a:cxn>
                <a:cxn ang="0">
                  <a:pos x="2644" y="1992"/>
                </a:cxn>
                <a:cxn ang="0">
                  <a:pos x="2672" y="1958"/>
                </a:cxn>
                <a:cxn ang="0">
                  <a:pos x="2694" y="1920"/>
                </a:cxn>
                <a:cxn ang="0">
                  <a:pos x="2708" y="1876"/>
                </a:cxn>
                <a:cxn ang="0">
                  <a:pos x="2714" y="1828"/>
                </a:cxn>
                <a:cxn ang="0">
                  <a:pos x="2714" y="240"/>
                </a:cxn>
                <a:cxn ang="0">
                  <a:pos x="2708" y="192"/>
                </a:cxn>
                <a:cxn ang="0">
                  <a:pos x="2694" y="148"/>
                </a:cxn>
                <a:cxn ang="0">
                  <a:pos x="2672" y="106"/>
                </a:cxn>
                <a:cxn ang="0">
                  <a:pos x="2642" y="72"/>
                </a:cxn>
                <a:cxn ang="0">
                  <a:pos x="2608" y="42"/>
                </a:cxn>
                <a:cxn ang="0">
                  <a:pos x="2566" y="20"/>
                </a:cxn>
                <a:cxn ang="0">
                  <a:pos x="2522" y="6"/>
                </a:cxn>
                <a:cxn ang="0">
                  <a:pos x="2474" y="0"/>
                </a:cxn>
                <a:cxn ang="0">
                  <a:pos x="238" y="0"/>
                </a:cxn>
                <a:cxn ang="0">
                  <a:pos x="190" y="6"/>
                </a:cxn>
                <a:cxn ang="0">
                  <a:pos x="146" y="20"/>
                </a:cxn>
                <a:cxn ang="0">
                  <a:pos x="106" y="42"/>
                </a:cxn>
                <a:cxn ang="0">
                  <a:pos x="70" y="72"/>
                </a:cxn>
                <a:cxn ang="0">
                  <a:pos x="40" y="106"/>
                </a:cxn>
                <a:cxn ang="0">
                  <a:pos x="18" y="148"/>
                </a:cxn>
                <a:cxn ang="0">
                  <a:pos x="4" y="192"/>
                </a:cxn>
                <a:cxn ang="0">
                  <a:pos x="0" y="240"/>
                </a:cxn>
              </a:cxnLst>
              <a:rect l="0" t="0" r="r" b="b"/>
              <a:pathLst>
                <a:path w="2714" h="2046">
                  <a:moveTo>
                    <a:pt x="0" y="1556"/>
                  </a:moveTo>
                  <a:lnTo>
                    <a:pt x="0" y="1556"/>
                  </a:lnTo>
                  <a:lnTo>
                    <a:pt x="0" y="1580"/>
                  </a:lnTo>
                  <a:lnTo>
                    <a:pt x="4" y="1604"/>
                  </a:lnTo>
                  <a:lnTo>
                    <a:pt x="10" y="1628"/>
                  </a:lnTo>
                  <a:lnTo>
                    <a:pt x="18" y="1650"/>
                  </a:lnTo>
                  <a:lnTo>
                    <a:pt x="28" y="1672"/>
                  </a:lnTo>
                  <a:lnTo>
                    <a:pt x="40" y="1694"/>
                  </a:lnTo>
                  <a:lnTo>
                    <a:pt x="54" y="1714"/>
                  </a:lnTo>
                  <a:lnTo>
                    <a:pt x="70" y="1732"/>
                  </a:lnTo>
                  <a:lnTo>
                    <a:pt x="86" y="1750"/>
                  </a:lnTo>
                  <a:lnTo>
                    <a:pt x="104" y="1766"/>
                  </a:lnTo>
                  <a:lnTo>
                    <a:pt x="124" y="1780"/>
                  </a:lnTo>
                  <a:lnTo>
                    <a:pt x="146" y="1792"/>
                  </a:lnTo>
                  <a:lnTo>
                    <a:pt x="166" y="1802"/>
                  </a:lnTo>
                  <a:lnTo>
                    <a:pt x="190" y="1810"/>
                  </a:lnTo>
                  <a:lnTo>
                    <a:pt x="214" y="1816"/>
                  </a:lnTo>
                  <a:lnTo>
                    <a:pt x="238" y="1820"/>
                  </a:lnTo>
                  <a:lnTo>
                    <a:pt x="2474" y="2044"/>
                  </a:lnTo>
                  <a:lnTo>
                    <a:pt x="2474" y="2044"/>
                  </a:lnTo>
                  <a:lnTo>
                    <a:pt x="2500" y="2046"/>
                  </a:lnTo>
                  <a:lnTo>
                    <a:pt x="2522" y="2044"/>
                  </a:lnTo>
                  <a:lnTo>
                    <a:pt x="2546" y="2040"/>
                  </a:lnTo>
                  <a:lnTo>
                    <a:pt x="2568" y="2034"/>
                  </a:lnTo>
                  <a:lnTo>
                    <a:pt x="2588" y="2026"/>
                  </a:lnTo>
                  <a:lnTo>
                    <a:pt x="2608" y="2016"/>
                  </a:lnTo>
                  <a:lnTo>
                    <a:pt x="2626" y="2004"/>
                  </a:lnTo>
                  <a:lnTo>
                    <a:pt x="2644" y="1992"/>
                  </a:lnTo>
                  <a:lnTo>
                    <a:pt x="2658" y="1976"/>
                  </a:lnTo>
                  <a:lnTo>
                    <a:pt x="2672" y="1958"/>
                  </a:lnTo>
                  <a:lnTo>
                    <a:pt x="2684" y="1940"/>
                  </a:lnTo>
                  <a:lnTo>
                    <a:pt x="2694" y="1920"/>
                  </a:lnTo>
                  <a:lnTo>
                    <a:pt x="2702" y="1898"/>
                  </a:lnTo>
                  <a:lnTo>
                    <a:pt x="2708" y="1876"/>
                  </a:lnTo>
                  <a:lnTo>
                    <a:pt x="2712" y="1854"/>
                  </a:lnTo>
                  <a:lnTo>
                    <a:pt x="2714" y="1828"/>
                  </a:lnTo>
                  <a:lnTo>
                    <a:pt x="2714" y="240"/>
                  </a:lnTo>
                  <a:lnTo>
                    <a:pt x="2714" y="240"/>
                  </a:lnTo>
                  <a:lnTo>
                    <a:pt x="2712" y="216"/>
                  </a:lnTo>
                  <a:lnTo>
                    <a:pt x="2708" y="192"/>
                  </a:lnTo>
                  <a:lnTo>
                    <a:pt x="2702" y="170"/>
                  </a:lnTo>
                  <a:lnTo>
                    <a:pt x="2694" y="148"/>
                  </a:lnTo>
                  <a:lnTo>
                    <a:pt x="2684" y="126"/>
                  </a:lnTo>
                  <a:lnTo>
                    <a:pt x="2672" y="106"/>
                  </a:lnTo>
                  <a:lnTo>
                    <a:pt x="2658" y="88"/>
                  </a:lnTo>
                  <a:lnTo>
                    <a:pt x="2642" y="72"/>
                  </a:lnTo>
                  <a:lnTo>
                    <a:pt x="2626" y="56"/>
                  </a:lnTo>
                  <a:lnTo>
                    <a:pt x="2608" y="42"/>
                  </a:lnTo>
                  <a:lnTo>
                    <a:pt x="2588" y="30"/>
                  </a:lnTo>
                  <a:lnTo>
                    <a:pt x="2566" y="20"/>
                  </a:lnTo>
                  <a:lnTo>
                    <a:pt x="2544" y="12"/>
                  </a:lnTo>
                  <a:lnTo>
                    <a:pt x="2522" y="6"/>
                  </a:lnTo>
                  <a:lnTo>
                    <a:pt x="2498" y="2"/>
                  </a:lnTo>
                  <a:lnTo>
                    <a:pt x="2474" y="0"/>
                  </a:lnTo>
                  <a:lnTo>
                    <a:pt x="238" y="0"/>
                  </a:lnTo>
                  <a:lnTo>
                    <a:pt x="238" y="0"/>
                  </a:lnTo>
                  <a:lnTo>
                    <a:pt x="214" y="2"/>
                  </a:lnTo>
                  <a:lnTo>
                    <a:pt x="190" y="6"/>
                  </a:lnTo>
                  <a:lnTo>
                    <a:pt x="168" y="12"/>
                  </a:lnTo>
                  <a:lnTo>
                    <a:pt x="146" y="20"/>
                  </a:lnTo>
                  <a:lnTo>
                    <a:pt x="124" y="30"/>
                  </a:lnTo>
                  <a:lnTo>
                    <a:pt x="106" y="42"/>
                  </a:lnTo>
                  <a:lnTo>
                    <a:pt x="86" y="56"/>
                  </a:lnTo>
                  <a:lnTo>
                    <a:pt x="70" y="72"/>
                  </a:lnTo>
                  <a:lnTo>
                    <a:pt x="54" y="88"/>
                  </a:lnTo>
                  <a:lnTo>
                    <a:pt x="40" y="106"/>
                  </a:lnTo>
                  <a:lnTo>
                    <a:pt x="28" y="126"/>
                  </a:lnTo>
                  <a:lnTo>
                    <a:pt x="18" y="148"/>
                  </a:lnTo>
                  <a:lnTo>
                    <a:pt x="10" y="170"/>
                  </a:lnTo>
                  <a:lnTo>
                    <a:pt x="4" y="192"/>
                  </a:lnTo>
                  <a:lnTo>
                    <a:pt x="0" y="216"/>
                  </a:lnTo>
                  <a:lnTo>
                    <a:pt x="0" y="240"/>
                  </a:lnTo>
                  <a:lnTo>
                    <a:pt x="0" y="1556"/>
                  </a:lnTo>
                  <a:close/>
                </a:path>
              </a:pathLst>
            </a:custGeom>
            <a:blipFill>
              <a:blip r:embed="rId2" cstate="print"/>
              <a:stretch>
                <a:fillRect/>
              </a:stretch>
            </a:blipFill>
            <a:ln w="9525">
              <a:noFill/>
              <a:round/>
              <a:headEnd/>
              <a:tailEnd/>
            </a:ln>
            <a:effectLst>
              <a:outerShdw blurRad="228600" dist="152400" dir="42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grpSp>
          <p:nvGrpSpPr>
            <p:cNvPr id="156" name="Group 70"/>
            <p:cNvGrpSpPr/>
            <p:nvPr userDrawn="1"/>
          </p:nvGrpSpPr>
          <p:grpSpPr>
            <a:xfrm>
              <a:off x="5380472" y="4191707"/>
              <a:ext cx="1194497" cy="855982"/>
              <a:chOff x="2026210" y="1785191"/>
              <a:chExt cx="2543175" cy="1822450"/>
            </a:xfrm>
          </p:grpSpPr>
          <p:pic>
            <p:nvPicPr>
              <p:cNvPr id="157" name="Picture 33"/>
              <p:cNvPicPr>
                <a:picLocks noChangeAspect="1" noChangeArrowheads="1"/>
              </p:cNvPicPr>
              <p:nvPr/>
            </p:nvPicPr>
            <p:blipFill>
              <a:blip r:embed="rId3" cstate="email"/>
              <a:srcRect/>
              <a:stretch>
                <a:fillRect/>
              </a:stretch>
            </p:blipFill>
            <p:spPr bwMode="auto">
              <a:xfrm>
                <a:off x="2026210" y="1785191"/>
                <a:ext cx="2543175" cy="1695450"/>
              </a:xfrm>
              <a:prstGeom prst="rect">
                <a:avLst/>
              </a:prstGeom>
              <a:noFill/>
              <a:ln w="9525">
                <a:noFill/>
                <a:miter lim="800000"/>
                <a:headEnd/>
                <a:tailEnd/>
              </a:ln>
            </p:spPr>
          </p:pic>
          <p:sp>
            <p:nvSpPr>
              <p:cNvPr id="158" name="Freeform 34"/>
              <p:cNvSpPr>
                <a:spLocks/>
              </p:cNvSpPr>
              <p:nvPr/>
            </p:nvSpPr>
            <p:spPr bwMode="auto">
              <a:xfrm>
                <a:off x="2280210" y="1988391"/>
                <a:ext cx="1993900" cy="1136650"/>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5"/>
              <p:cNvSpPr>
                <a:spLocks/>
              </p:cNvSpPr>
              <p:nvPr/>
            </p:nvSpPr>
            <p:spPr bwMode="auto">
              <a:xfrm>
                <a:off x="2191310" y="1928066"/>
                <a:ext cx="2171700" cy="1241425"/>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6"/>
              <p:cNvSpPr>
                <a:spLocks/>
              </p:cNvSpPr>
              <p:nvPr/>
            </p:nvSpPr>
            <p:spPr bwMode="auto">
              <a:xfrm>
                <a:off x="2404035" y="2128091"/>
                <a:ext cx="1746250" cy="841375"/>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7"/>
              <p:cNvSpPr>
                <a:spLocks/>
              </p:cNvSpPr>
              <p:nvPr/>
            </p:nvSpPr>
            <p:spPr bwMode="auto">
              <a:xfrm>
                <a:off x="2404035" y="2128091"/>
                <a:ext cx="1746250" cy="841375"/>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8"/>
              <p:cNvSpPr>
                <a:spLocks/>
              </p:cNvSpPr>
              <p:nvPr/>
            </p:nvSpPr>
            <p:spPr bwMode="auto">
              <a:xfrm>
                <a:off x="3178735" y="2201116"/>
                <a:ext cx="184150" cy="422275"/>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9"/>
              <p:cNvSpPr>
                <a:spLocks/>
              </p:cNvSpPr>
              <p:nvPr/>
            </p:nvSpPr>
            <p:spPr bwMode="auto">
              <a:xfrm>
                <a:off x="3178735" y="2201116"/>
                <a:ext cx="184150" cy="422275"/>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3721660" y="2239216"/>
                <a:ext cx="307975" cy="615950"/>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1"/>
              <p:cNvSpPr>
                <a:spLocks/>
              </p:cNvSpPr>
              <p:nvPr/>
            </p:nvSpPr>
            <p:spPr bwMode="auto">
              <a:xfrm>
                <a:off x="3721660" y="2239216"/>
                <a:ext cx="307975" cy="615950"/>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42"/>
              <p:cNvSpPr>
                <a:spLocks/>
              </p:cNvSpPr>
              <p:nvPr/>
            </p:nvSpPr>
            <p:spPr bwMode="auto">
              <a:xfrm>
                <a:off x="2562785" y="2239216"/>
                <a:ext cx="266700" cy="257175"/>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43"/>
              <p:cNvSpPr>
                <a:spLocks/>
              </p:cNvSpPr>
              <p:nvPr/>
            </p:nvSpPr>
            <p:spPr bwMode="auto">
              <a:xfrm>
                <a:off x="2562785" y="2239216"/>
                <a:ext cx="266700" cy="257175"/>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44"/>
              <p:cNvSpPr>
                <a:spLocks/>
              </p:cNvSpPr>
              <p:nvPr/>
            </p:nvSpPr>
            <p:spPr bwMode="auto">
              <a:xfrm>
                <a:off x="2080185" y="3382216"/>
                <a:ext cx="139700" cy="171450"/>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5"/>
              <p:cNvSpPr>
                <a:spLocks noEditPoints="1"/>
              </p:cNvSpPr>
              <p:nvPr/>
            </p:nvSpPr>
            <p:spPr bwMode="auto">
              <a:xfrm>
                <a:off x="2200835" y="3420316"/>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6"/>
              <p:cNvSpPr>
                <a:spLocks/>
              </p:cNvSpPr>
              <p:nvPr/>
            </p:nvSpPr>
            <p:spPr bwMode="auto">
              <a:xfrm>
                <a:off x="2356410" y="3423491"/>
                <a:ext cx="117475" cy="13017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7"/>
              <p:cNvSpPr>
                <a:spLocks/>
              </p:cNvSpPr>
              <p:nvPr/>
            </p:nvSpPr>
            <p:spPr bwMode="auto">
              <a:xfrm>
                <a:off x="2499285" y="3423491"/>
                <a:ext cx="85725" cy="13017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8"/>
              <p:cNvSpPr>
                <a:spLocks/>
              </p:cNvSpPr>
              <p:nvPr/>
            </p:nvSpPr>
            <p:spPr bwMode="auto">
              <a:xfrm>
                <a:off x="2677085" y="3382216"/>
                <a:ext cx="155575" cy="171450"/>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9"/>
              <p:cNvSpPr>
                <a:spLocks noEditPoints="1"/>
              </p:cNvSpPr>
              <p:nvPr/>
            </p:nvSpPr>
            <p:spPr bwMode="auto">
              <a:xfrm>
                <a:off x="2851710" y="3420316"/>
                <a:ext cx="120650" cy="13652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0"/>
              <p:cNvSpPr>
                <a:spLocks/>
              </p:cNvSpPr>
              <p:nvPr/>
            </p:nvSpPr>
            <p:spPr bwMode="auto">
              <a:xfrm>
                <a:off x="2991410" y="3379041"/>
                <a:ext cx="85725" cy="174625"/>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1"/>
              <p:cNvSpPr>
                <a:spLocks/>
              </p:cNvSpPr>
              <p:nvPr/>
            </p:nvSpPr>
            <p:spPr bwMode="auto">
              <a:xfrm>
                <a:off x="3093010" y="3423491"/>
                <a:ext cx="184150" cy="13017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2"/>
              <p:cNvSpPr>
                <a:spLocks noEditPoints="1"/>
              </p:cNvSpPr>
              <p:nvPr/>
            </p:nvSpPr>
            <p:spPr bwMode="auto">
              <a:xfrm>
                <a:off x="3289860" y="3420316"/>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3"/>
              <p:cNvSpPr>
                <a:spLocks/>
              </p:cNvSpPr>
              <p:nvPr/>
            </p:nvSpPr>
            <p:spPr bwMode="auto">
              <a:xfrm>
                <a:off x="3439085" y="3423491"/>
                <a:ext cx="85725" cy="13017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4"/>
              <p:cNvSpPr>
                <a:spLocks/>
              </p:cNvSpPr>
              <p:nvPr/>
            </p:nvSpPr>
            <p:spPr bwMode="auto">
              <a:xfrm>
                <a:off x="3531160" y="3369516"/>
                <a:ext cx="120650" cy="184150"/>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5"/>
              <p:cNvSpPr>
                <a:spLocks/>
              </p:cNvSpPr>
              <p:nvPr/>
            </p:nvSpPr>
            <p:spPr bwMode="auto">
              <a:xfrm>
                <a:off x="3674035" y="3379041"/>
                <a:ext cx="34925" cy="57150"/>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6"/>
              <p:cNvSpPr>
                <a:spLocks/>
              </p:cNvSpPr>
              <p:nvPr/>
            </p:nvSpPr>
            <p:spPr bwMode="auto">
              <a:xfrm>
                <a:off x="3721660" y="3420316"/>
                <a:ext cx="104775" cy="13652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7"/>
              <p:cNvSpPr>
                <a:spLocks/>
              </p:cNvSpPr>
              <p:nvPr/>
            </p:nvSpPr>
            <p:spPr bwMode="auto">
              <a:xfrm>
                <a:off x="3934385" y="3382216"/>
                <a:ext cx="123825" cy="171450"/>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8"/>
              <p:cNvSpPr>
                <a:spLocks noEditPoints="1"/>
              </p:cNvSpPr>
              <p:nvPr/>
            </p:nvSpPr>
            <p:spPr bwMode="auto">
              <a:xfrm>
                <a:off x="4064560" y="3369516"/>
                <a:ext cx="127000" cy="187325"/>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9"/>
              <p:cNvSpPr>
                <a:spLocks noEditPoints="1"/>
              </p:cNvSpPr>
              <p:nvPr/>
            </p:nvSpPr>
            <p:spPr bwMode="auto">
              <a:xfrm>
                <a:off x="4207435" y="3420316"/>
                <a:ext cx="136525" cy="187325"/>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60"/>
              <p:cNvSpPr>
                <a:spLocks noEditPoints="1"/>
              </p:cNvSpPr>
              <p:nvPr/>
            </p:nvSpPr>
            <p:spPr bwMode="auto">
              <a:xfrm>
                <a:off x="4353485" y="3420316"/>
                <a:ext cx="120650" cy="13652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p:cNvGrpSpPr/>
          <p:nvPr userDrawn="1"/>
        </p:nvGrpSpPr>
        <p:grpSpPr>
          <a:xfrm>
            <a:off x="8024971" y="266282"/>
            <a:ext cx="972753" cy="682476"/>
            <a:chOff x="8024971" y="266282"/>
            <a:chExt cx="972753" cy="682476"/>
          </a:xfrm>
        </p:grpSpPr>
        <p:sp>
          <p:nvSpPr>
            <p:cNvPr id="64"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8" name="Group 116"/>
            <p:cNvGrpSpPr/>
            <p:nvPr userDrawn="1"/>
          </p:nvGrpSpPr>
          <p:grpSpPr>
            <a:xfrm>
              <a:off x="8024971" y="851993"/>
              <a:ext cx="972753" cy="96765"/>
              <a:chOff x="8024971" y="851993"/>
              <a:chExt cx="972753" cy="96765"/>
            </a:xfrm>
          </p:grpSpPr>
          <p:sp>
            <p:nvSpPr>
              <p:cNvPr id="99"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Корпоративный разделитель">
    <p:bg>
      <p:bgPr>
        <a:solidFill>
          <a:srgbClr val="0D0D0D"/>
        </a:solidFill>
        <a:effectLst/>
      </p:bgPr>
    </p:bg>
    <p:spTree>
      <p:nvGrpSpPr>
        <p:cNvPr id="1" name=""/>
        <p:cNvGrpSpPr/>
        <p:nvPr/>
      </p:nvGrpSpPr>
      <p:grpSpPr>
        <a:xfrm>
          <a:off x="0" y="0"/>
          <a:ext cx="0" cy="0"/>
          <a:chOff x="0" y="0"/>
          <a:chExt cx="0" cy="0"/>
        </a:xfrm>
      </p:grpSpPr>
      <p:sp>
        <p:nvSpPr>
          <p:cNvPr id="9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9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61"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 name="Group 116"/>
            <p:cNvGrpSpPr/>
            <p:nvPr userDrawn="1"/>
          </p:nvGrpSpPr>
          <p:grpSpPr>
            <a:xfrm>
              <a:off x="8024971" y="851993"/>
              <a:ext cx="972753" cy="96765"/>
              <a:chOff x="8024971" y="851993"/>
              <a:chExt cx="972753" cy="96765"/>
            </a:xfrm>
          </p:grpSpPr>
          <p:sp>
            <p:nvSpPr>
              <p:cNvPr id="72"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3" name="Group 185"/>
          <p:cNvGrpSpPr/>
          <p:nvPr userDrawn="1"/>
        </p:nvGrpSpPr>
        <p:grpSpPr>
          <a:xfrm>
            <a:off x="4470573" y="3327892"/>
            <a:ext cx="4308475" cy="3248025"/>
            <a:chOff x="4394371" y="3371436"/>
            <a:chExt cx="4308475" cy="3248025"/>
          </a:xfrm>
        </p:grpSpPr>
        <p:sp>
          <p:nvSpPr>
            <p:cNvPr id="34" name="Freeform 5"/>
            <p:cNvSpPr>
              <a:spLocks/>
            </p:cNvSpPr>
            <p:nvPr userDrawn="1"/>
          </p:nvSpPr>
          <p:spPr bwMode="auto">
            <a:xfrm>
              <a:off x="4394371" y="3371436"/>
              <a:ext cx="4308475" cy="3248025"/>
            </a:xfrm>
            <a:custGeom>
              <a:avLst/>
              <a:gdLst/>
              <a:ahLst/>
              <a:cxnLst>
                <a:cxn ang="0">
                  <a:pos x="0" y="1556"/>
                </a:cxn>
                <a:cxn ang="0">
                  <a:pos x="4" y="1604"/>
                </a:cxn>
                <a:cxn ang="0">
                  <a:pos x="18" y="1650"/>
                </a:cxn>
                <a:cxn ang="0">
                  <a:pos x="40" y="1694"/>
                </a:cxn>
                <a:cxn ang="0">
                  <a:pos x="70" y="1732"/>
                </a:cxn>
                <a:cxn ang="0">
                  <a:pos x="104" y="1766"/>
                </a:cxn>
                <a:cxn ang="0">
                  <a:pos x="146" y="1792"/>
                </a:cxn>
                <a:cxn ang="0">
                  <a:pos x="190" y="1810"/>
                </a:cxn>
                <a:cxn ang="0">
                  <a:pos x="238" y="1820"/>
                </a:cxn>
                <a:cxn ang="0">
                  <a:pos x="2474" y="2044"/>
                </a:cxn>
                <a:cxn ang="0">
                  <a:pos x="2522" y="2044"/>
                </a:cxn>
                <a:cxn ang="0">
                  <a:pos x="2568" y="2034"/>
                </a:cxn>
                <a:cxn ang="0">
                  <a:pos x="2608" y="2016"/>
                </a:cxn>
                <a:cxn ang="0">
                  <a:pos x="2644" y="1992"/>
                </a:cxn>
                <a:cxn ang="0">
                  <a:pos x="2672" y="1958"/>
                </a:cxn>
                <a:cxn ang="0">
                  <a:pos x="2694" y="1920"/>
                </a:cxn>
                <a:cxn ang="0">
                  <a:pos x="2708" y="1876"/>
                </a:cxn>
                <a:cxn ang="0">
                  <a:pos x="2714" y="1828"/>
                </a:cxn>
                <a:cxn ang="0">
                  <a:pos x="2714" y="240"/>
                </a:cxn>
                <a:cxn ang="0">
                  <a:pos x="2708" y="192"/>
                </a:cxn>
                <a:cxn ang="0">
                  <a:pos x="2694" y="148"/>
                </a:cxn>
                <a:cxn ang="0">
                  <a:pos x="2672" y="106"/>
                </a:cxn>
                <a:cxn ang="0">
                  <a:pos x="2642" y="72"/>
                </a:cxn>
                <a:cxn ang="0">
                  <a:pos x="2608" y="42"/>
                </a:cxn>
                <a:cxn ang="0">
                  <a:pos x="2566" y="20"/>
                </a:cxn>
                <a:cxn ang="0">
                  <a:pos x="2522" y="6"/>
                </a:cxn>
                <a:cxn ang="0">
                  <a:pos x="2474" y="0"/>
                </a:cxn>
                <a:cxn ang="0">
                  <a:pos x="238" y="0"/>
                </a:cxn>
                <a:cxn ang="0">
                  <a:pos x="190" y="6"/>
                </a:cxn>
                <a:cxn ang="0">
                  <a:pos x="146" y="20"/>
                </a:cxn>
                <a:cxn ang="0">
                  <a:pos x="106" y="42"/>
                </a:cxn>
                <a:cxn ang="0">
                  <a:pos x="70" y="72"/>
                </a:cxn>
                <a:cxn ang="0">
                  <a:pos x="40" y="106"/>
                </a:cxn>
                <a:cxn ang="0">
                  <a:pos x="18" y="148"/>
                </a:cxn>
                <a:cxn ang="0">
                  <a:pos x="4" y="192"/>
                </a:cxn>
                <a:cxn ang="0">
                  <a:pos x="0" y="240"/>
                </a:cxn>
              </a:cxnLst>
              <a:rect l="0" t="0" r="r" b="b"/>
              <a:pathLst>
                <a:path w="2714" h="2046">
                  <a:moveTo>
                    <a:pt x="0" y="1556"/>
                  </a:moveTo>
                  <a:lnTo>
                    <a:pt x="0" y="1556"/>
                  </a:lnTo>
                  <a:lnTo>
                    <a:pt x="0" y="1580"/>
                  </a:lnTo>
                  <a:lnTo>
                    <a:pt x="4" y="1604"/>
                  </a:lnTo>
                  <a:lnTo>
                    <a:pt x="10" y="1628"/>
                  </a:lnTo>
                  <a:lnTo>
                    <a:pt x="18" y="1650"/>
                  </a:lnTo>
                  <a:lnTo>
                    <a:pt x="28" y="1672"/>
                  </a:lnTo>
                  <a:lnTo>
                    <a:pt x="40" y="1694"/>
                  </a:lnTo>
                  <a:lnTo>
                    <a:pt x="54" y="1714"/>
                  </a:lnTo>
                  <a:lnTo>
                    <a:pt x="70" y="1732"/>
                  </a:lnTo>
                  <a:lnTo>
                    <a:pt x="86" y="1750"/>
                  </a:lnTo>
                  <a:lnTo>
                    <a:pt x="104" y="1766"/>
                  </a:lnTo>
                  <a:lnTo>
                    <a:pt x="124" y="1780"/>
                  </a:lnTo>
                  <a:lnTo>
                    <a:pt x="146" y="1792"/>
                  </a:lnTo>
                  <a:lnTo>
                    <a:pt x="166" y="1802"/>
                  </a:lnTo>
                  <a:lnTo>
                    <a:pt x="190" y="1810"/>
                  </a:lnTo>
                  <a:lnTo>
                    <a:pt x="214" y="1816"/>
                  </a:lnTo>
                  <a:lnTo>
                    <a:pt x="238" y="1820"/>
                  </a:lnTo>
                  <a:lnTo>
                    <a:pt x="2474" y="2044"/>
                  </a:lnTo>
                  <a:lnTo>
                    <a:pt x="2474" y="2044"/>
                  </a:lnTo>
                  <a:lnTo>
                    <a:pt x="2500" y="2046"/>
                  </a:lnTo>
                  <a:lnTo>
                    <a:pt x="2522" y="2044"/>
                  </a:lnTo>
                  <a:lnTo>
                    <a:pt x="2546" y="2040"/>
                  </a:lnTo>
                  <a:lnTo>
                    <a:pt x="2568" y="2034"/>
                  </a:lnTo>
                  <a:lnTo>
                    <a:pt x="2588" y="2026"/>
                  </a:lnTo>
                  <a:lnTo>
                    <a:pt x="2608" y="2016"/>
                  </a:lnTo>
                  <a:lnTo>
                    <a:pt x="2626" y="2004"/>
                  </a:lnTo>
                  <a:lnTo>
                    <a:pt x="2644" y="1992"/>
                  </a:lnTo>
                  <a:lnTo>
                    <a:pt x="2658" y="1976"/>
                  </a:lnTo>
                  <a:lnTo>
                    <a:pt x="2672" y="1958"/>
                  </a:lnTo>
                  <a:lnTo>
                    <a:pt x="2684" y="1940"/>
                  </a:lnTo>
                  <a:lnTo>
                    <a:pt x="2694" y="1920"/>
                  </a:lnTo>
                  <a:lnTo>
                    <a:pt x="2702" y="1898"/>
                  </a:lnTo>
                  <a:lnTo>
                    <a:pt x="2708" y="1876"/>
                  </a:lnTo>
                  <a:lnTo>
                    <a:pt x="2712" y="1854"/>
                  </a:lnTo>
                  <a:lnTo>
                    <a:pt x="2714" y="1828"/>
                  </a:lnTo>
                  <a:lnTo>
                    <a:pt x="2714" y="240"/>
                  </a:lnTo>
                  <a:lnTo>
                    <a:pt x="2714" y="240"/>
                  </a:lnTo>
                  <a:lnTo>
                    <a:pt x="2712" y="216"/>
                  </a:lnTo>
                  <a:lnTo>
                    <a:pt x="2708" y="192"/>
                  </a:lnTo>
                  <a:lnTo>
                    <a:pt x="2702" y="170"/>
                  </a:lnTo>
                  <a:lnTo>
                    <a:pt x="2694" y="148"/>
                  </a:lnTo>
                  <a:lnTo>
                    <a:pt x="2684" y="126"/>
                  </a:lnTo>
                  <a:lnTo>
                    <a:pt x="2672" y="106"/>
                  </a:lnTo>
                  <a:lnTo>
                    <a:pt x="2658" y="88"/>
                  </a:lnTo>
                  <a:lnTo>
                    <a:pt x="2642" y="72"/>
                  </a:lnTo>
                  <a:lnTo>
                    <a:pt x="2626" y="56"/>
                  </a:lnTo>
                  <a:lnTo>
                    <a:pt x="2608" y="42"/>
                  </a:lnTo>
                  <a:lnTo>
                    <a:pt x="2588" y="30"/>
                  </a:lnTo>
                  <a:lnTo>
                    <a:pt x="2566" y="20"/>
                  </a:lnTo>
                  <a:lnTo>
                    <a:pt x="2544" y="12"/>
                  </a:lnTo>
                  <a:lnTo>
                    <a:pt x="2522" y="6"/>
                  </a:lnTo>
                  <a:lnTo>
                    <a:pt x="2498" y="2"/>
                  </a:lnTo>
                  <a:lnTo>
                    <a:pt x="2474" y="0"/>
                  </a:lnTo>
                  <a:lnTo>
                    <a:pt x="238" y="0"/>
                  </a:lnTo>
                  <a:lnTo>
                    <a:pt x="238" y="0"/>
                  </a:lnTo>
                  <a:lnTo>
                    <a:pt x="214" y="2"/>
                  </a:lnTo>
                  <a:lnTo>
                    <a:pt x="190" y="6"/>
                  </a:lnTo>
                  <a:lnTo>
                    <a:pt x="168" y="12"/>
                  </a:lnTo>
                  <a:lnTo>
                    <a:pt x="146" y="20"/>
                  </a:lnTo>
                  <a:lnTo>
                    <a:pt x="124" y="30"/>
                  </a:lnTo>
                  <a:lnTo>
                    <a:pt x="106" y="42"/>
                  </a:lnTo>
                  <a:lnTo>
                    <a:pt x="86" y="56"/>
                  </a:lnTo>
                  <a:lnTo>
                    <a:pt x="70" y="72"/>
                  </a:lnTo>
                  <a:lnTo>
                    <a:pt x="54" y="88"/>
                  </a:lnTo>
                  <a:lnTo>
                    <a:pt x="40" y="106"/>
                  </a:lnTo>
                  <a:lnTo>
                    <a:pt x="28" y="126"/>
                  </a:lnTo>
                  <a:lnTo>
                    <a:pt x="18" y="148"/>
                  </a:lnTo>
                  <a:lnTo>
                    <a:pt x="10" y="170"/>
                  </a:lnTo>
                  <a:lnTo>
                    <a:pt x="4" y="192"/>
                  </a:lnTo>
                  <a:lnTo>
                    <a:pt x="0" y="216"/>
                  </a:lnTo>
                  <a:lnTo>
                    <a:pt x="0" y="240"/>
                  </a:lnTo>
                  <a:lnTo>
                    <a:pt x="0" y="1556"/>
                  </a:lnTo>
                  <a:close/>
                </a:path>
              </a:pathLst>
            </a:custGeom>
            <a:blipFill>
              <a:blip r:embed="rId2" cstate="print"/>
              <a:stretch>
                <a:fillRect/>
              </a:stretch>
            </a:blipFill>
            <a:ln w="9525">
              <a:noFill/>
              <a:round/>
              <a:headEnd/>
              <a:tailEnd/>
            </a:ln>
            <a:effectLst>
              <a:outerShdw blurRad="228600" dist="152400" dir="4200000" algn="tl" rotWithShape="0">
                <a:prstClr val="black">
                  <a:alpha val="50000"/>
                </a:prstClr>
              </a:outerShdw>
            </a:effectLst>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grpSp>
          <p:nvGrpSpPr>
            <p:cNvPr id="35" name="Group 70"/>
            <p:cNvGrpSpPr/>
            <p:nvPr userDrawn="1"/>
          </p:nvGrpSpPr>
          <p:grpSpPr>
            <a:xfrm>
              <a:off x="5380472" y="4191707"/>
              <a:ext cx="1194497" cy="855982"/>
              <a:chOff x="2026210" y="1785191"/>
              <a:chExt cx="2543175" cy="1822450"/>
            </a:xfrm>
          </p:grpSpPr>
          <p:pic>
            <p:nvPicPr>
              <p:cNvPr id="36" name="Picture 33"/>
              <p:cNvPicPr>
                <a:picLocks noChangeAspect="1" noChangeArrowheads="1"/>
              </p:cNvPicPr>
              <p:nvPr/>
            </p:nvPicPr>
            <p:blipFill>
              <a:blip r:embed="rId3" cstate="email"/>
              <a:srcRect/>
              <a:stretch>
                <a:fillRect/>
              </a:stretch>
            </p:blipFill>
            <p:spPr bwMode="auto">
              <a:xfrm>
                <a:off x="2026210" y="1785191"/>
                <a:ext cx="2543175" cy="1695450"/>
              </a:xfrm>
              <a:prstGeom prst="rect">
                <a:avLst/>
              </a:prstGeom>
              <a:noFill/>
              <a:ln w="9525">
                <a:noFill/>
                <a:miter lim="800000"/>
                <a:headEnd/>
                <a:tailEnd/>
              </a:ln>
            </p:spPr>
          </p:pic>
          <p:sp>
            <p:nvSpPr>
              <p:cNvPr id="37" name="Freeform 34"/>
              <p:cNvSpPr>
                <a:spLocks/>
              </p:cNvSpPr>
              <p:nvPr/>
            </p:nvSpPr>
            <p:spPr bwMode="auto">
              <a:xfrm>
                <a:off x="2280210" y="1988391"/>
                <a:ext cx="1993900" cy="1136650"/>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2191310" y="1928066"/>
                <a:ext cx="2171700" cy="1241425"/>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2404035" y="2128091"/>
                <a:ext cx="1746250" cy="841375"/>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2404035" y="2128091"/>
                <a:ext cx="1746250" cy="841375"/>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3178735" y="2201116"/>
                <a:ext cx="184150" cy="422275"/>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3178735" y="2201116"/>
                <a:ext cx="184150" cy="422275"/>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3721660" y="2239216"/>
                <a:ext cx="307975" cy="615950"/>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3721660" y="2239216"/>
                <a:ext cx="307975" cy="615950"/>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2562785" y="2239216"/>
                <a:ext cx="266700" cy="257175"/>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562785" y="2239216"/>
                <a:ext cx="266700" cy="257175"/>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080185" y="3382216"/>
                <a:ext cx="139700" cy="171450"/>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noEditPoints="1"/>
              </p:cNvSpPr>
              <p:nvPr/>
            </p:nvSpPr>
            <p:spPr bwMode="auto">
              <a:xfrm>
                <a:off x="2200835" y="3420316"/>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2356410" y="3423491"/>
                <a:ext cx="117475" cy="13017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2499285" y="3423491"/>
                <a:ext cx="85725" cy="13017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2677085" y="3382216"/>
                <a:ext cx="155575" cy="171450"/>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noEditPoints="1"/>
              </p:cNvSpPr>
              <p:nvPr/>
            </p:nvSpPr>
            <p:spPr bwMode="auto">
              <a:xfrm>
                <a:off x="2851710" y="3420316"/>
                <a:ext cx="120650" cy="13652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2991410" y="3379041"/>
                <a:ext cx="85725" cy="174625"/>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3093010" y="3423491"/>
                <a:ext cx="184150" cy="13017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noEditPoints="1"/>
              </p:cNvSpPr>
              <p:nvPr/>
            </p:nvSpPr>
            <p:spPr bwMode="auto">
              <a:xfrm>
                <a:off x="3289860" y="3420316"/>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3439085" y="3423491"/>
                <a:ext cx="85725" cy="13017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3531160" y="3369516"/>
                <a:ext cx="120650" cy="184150"/>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3674035" y="3379041"/>
                <a:ext cx="34925" cy="57150"/>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3721660" y="3420316"/>
                <a:ext cx="104775" cy="13652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3934385" y="3382216"/>
                <a:ext cx="123825" cy="171450"/>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58"/>
              <p:cNvSpPr>
                <a:spLocks noEditPoints="1"/>
              </p:cNvSpPr>
              <p:nvPr/>
            </p:nvSpPr>
            <p:spPr bwMode="auto">
              <a:xfrm>
                <a:off x="4064560" y="3369516"/>
                <a:ext cx="127000" cy="187325"/>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9"/>
              <p:cNvSpPr>
                <a:spLocks noEditPoints="1"/>
              </p:cNvSpPr>
              <p:nvPr/>
            </p:nvSpPr>
            <p:spPr bwMode="auto">
              <a:xfrm>
                <a:off x="4207435" y="3420316"/>
                <a:ext cx="136525" cy="187325"/>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60"/>
              <p:cNvSpPr>
                <a:spLocks noEditPoints="1"/>
              </p:cNvSpPr>
              <p:nvPr/>
            </p:nvSpPr>
            <p:spPr bwMode="auto">
              <a:xfrm>
                <a:off x="4353485" y="3420316"/>
                <a:ext cx="120650" cy="13652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2106446084"/>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Корпоративный разделитель">
    <p:bg>
      <p:bgPr>
        <a:solidFill>
          <a:srgbClr val="0D0D0D"/>
        </a:solidFill>
        <a:effectLst/>
      </p:bgPr>
    </p:bg>
    <p:spTree>
      <p:nvGrpSpPr>
        <p:cNvPr id="1" name=""/>
        <p:cNvGrpSpPr/>
        <p:nvPr/>
      </p:nvGrpSpPr>
      <p:grpSpPr>
        <a:xfrm>
          <a:off x="0" y="0"/>
          <a:ext cx="0" cy="0"/>
          <a:chOff x="0" y="0"/>
          <a:chExt cx="0" cy="0"/>
        </a:xfrm>
      </p:grpSpPr>
      <p:sp>
        <p:nvSpPr>
          <p:cNvPr id="9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9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61"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 name="Group 116"/>
            <p:cNvGrpSpPr/>
            <p:nvPr userDrawn="1"/>
          </p:nvGrpSpPr>
          <p:grpSpPr>
            <a:xfrm>
              <a:off x="8024971" y="851993"/>
              <a:ext cx="972753" cy="96765"/>
              <a:chOff x="8024971" y="851993"/>
              <a:chExt cx="972753" cy="96765"/>
            </a:xfrm>
          </p:grpSpPr>
          <p:sp>
            <p:nvSpPr>
              <p:cNvPr id="72"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A Разделитель">
    <p:bg>
      <p:bgPr>
        <a:solidFill>
          <a:srgbClr val="0D0D0D"/>
        </a:solidFill>
        <a:effectLst/>
      </p:bgPr>
    </p:bg>
    <p:spTree>
      <p:nvGrpSpPr>
        <p:cNvPr id="1" name=""/>
        <p:cNvGrpSpPr/>
        <p:nvPr/>
      </p:nvGrpSpPr>
      <p:grpSpPr>
        <a:xfrm>
          <a:off x="0" y="0"/>
          <a:ext cx="0" cy="0"/>
          <a:chOff x="0" y="0"/>
          <a:chExt cx="0" cy="0"/>
        </a:xfrm>
      </p:grpSpPr>
      <p:sp>
        <p:nvSpPr>
          <p:cNvPr id="37"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C9D200"/>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41"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6"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116"/>
            <p:cNvGrpSpPr/>
            <p:nvPr userDrawn="1"/>
          </p:nvGrpSpPr>
          <p:grpSpPr>
            <a:xfrm>
              <a:off x="8024971" y="851993"/>
              <a:ext cx="972753" cy="96765"/>
              <a:chOff x="8024971" y="851993"/>
              <a:chExt cx="972753" cy="96765"/>
            </a:xfrm>
          </p:grpSpPr>
          <p:sp>
            <p:nvSpPr>
              <p:cNvPr id="74"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 Utilities Разделитель">
    <p:bg>
      <p:bgPr>
        <a:solidFill>
          <a:srgbClr val="0D0D0D"/>
        </a:solidFill>
        <a:effectLst/>
      </p:bgPr>
    </p:bg>
    <p:spTree>
      <p:nvGrpSpPr>
        <p:cNvPr id="1" name=""/>
        <p:cNvGrpSpPr/>
        <p:nvPr/>
      </p:nvGrpSpPr>
      <p:grpSpPr>
        <a:xfrm>
          <a:off x="0" y="0"/>
          <a:ext cx="0" cy="0"/>
          <a:chOff x="0" y="0"/>
          <a:chExt cx="0" cy="0"/>
        </a:xfrm>
      </p:grpSpPr>
      <p:sp>
        <p:nvSpPr>
          <p:cNvPr id="3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F29400"/>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3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4"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116"/>
            <p:cNvGrpSpPr/>
            <p:nvPr userDrawn="1"/>
          </p:nvGrpSpPr>
          <p:grpSpPr>
            <a:xfrm>
              <a:off x="8024971" y="851993"/>
              <a:ext cx="972753" cy="96765"/>
              <a:chOff x="8024971" y="851993"/>
              <a:chExt cx="972753" cy="96765"/>
            </a:xfrm>
          </p:grpSpPr>
          <p:sp>
            <p:nvSpPr>
              <p:cNvPr id="74"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DMoIP Разделитель">
    <p:bg>
      <p:bgPr>
        <a:solidFill>
          <a:srgbClr val="0D0D0D"/>
        </a:solidFill>
        <a:effectLst/>
      </p:bgPr>
    </p:bg>
    <p:spTree>
      <p:nvGrpSpPr>
        <p:cNvPr id="1" name=""/>
        <p:cNvGrpSpPr/>
        <p:nvPr/>
      </p:nvGrpSpPr>
      <p:grpSpPr>
        <a:xfrm>
          <a:off x="0" y="0"/>
          <a:ext cx="0" cy="0"/>
          <a:chOff x="0" y="0"/>
          <a:chExt cx="0" cy="0"/>
        </a:xfrm>
      </p:grpSpPr>
      <p:sp>
        <p:nvSpPr>
          <p:cNvPr id="36" name="Freeform 5"/>
          <p:cNvSpPr>
            <a:spLocks/>
          </p:cNvSpPr>
          <p:nvPr userDrawn="1"/>
        </p:nvSpPr>
        <p:spPr bwMode="auto">
          <a:xfrm>
            <a:off x="584344" y="715790"/>
            <a:ext cx="7028329" cy="4926141"/>
          </a:xfrm>
          <a:custGeom>
            <a:avLst/>
            <a:gdLst/>
            <a:ahLst/>
            <a:cxnLst>
              <a:cxn ang="0">
                <a:pos x="4567" y="2765"/>
              </a:cxn>
              <a:cxn ang="0">
                <a:pos x="4562" y="2812"/>
              </a:cxn>
              <a:cxn ang="0">
                <a:pos x="4547" y="2858"/>
              </a:cxn>
              <a:cxn ang="0">
                <a:pos x="4526" y="2900"/>
              </a:cxn>
              <a:cxn ang="0">
                <a:pos x="4497" y="2937"/>
              </a:cxn>
              <a:cxn ang="0">
                <a:pos x="4461" y="2968"/>
              </a:cxn>
              <a:cxn ang="0">
                <a:pos x="4421" y="2991"/>
              </a:cxn>
              <a:cxn ang="0">
                <a:pos x="4375" y="3007"/>
              </a:cxn>
              <a:cxn ang="0">
                <a:pos x="4328" y="3015"/>
              </a:cxn>
              <a:cxn ang="0">
                <a:pos x="239" y="3201"/>
              </a:cxn>
              <a:cxn ang="0">
                <a:pos x="192" y="3199"/>
              </a:cxn>
              <a:cxn ang="0">
                <a:pos x="146" y="3186"/>
              </a:cxn>
              <a:cxn ang="0">
                <a:pos x="106" y="3167"/>
              </a:cxn>
              <a:cxn ang="0">
                <a:pos x="70" y="3139"/>
              </a:cxn>
              <a:cxn ang="0">
                <a:pos x="41" y="3105"/>
              </a:cxn>
              <a:cxn ang="0">
                <a:pos x="20" y="3064"/>
              </a:cxn>
              <a:cxn ang="0">
                <a:pos x="5" y="3020"/>
              </a:cxn>
              <a:cxn ang="0">
                <a:pos x="0" y="2973"/>
              </a:cxn>
              <a:cxn ang="0">
                <a:pos x="0" y="231"/>
              </a:cxn>
              <a:cxn ang="0">
                <a:pos x="5" y="184"/>
              </a:cxn>
              <a:cxn ang="0">
                <a:pos x="20" y="140"/>
              </a:cxn>
              <a:cxn ang="0">
                <a:pos x="41" y="99"/>
              </a:cxn>
              <a:cxn ang="0">
                <a:pos x="70" y="65"/>
              </a:cxn>
              <a:cxn ang="0">
                <a:pos x="106" y="36"/>
              </a:cxn>
              <a:cxn ang="0">
                <a:pos x="146" y="16"/>
              </a:cxn>
              <a:cxn ang="0">
                <a:pos x="192" y="3"/>
              </a:cxn>
              <a:cxn ang="0">
                <a:pos x="239" y="0"/>
              </a:cxn>
              <a:cxn ang="0">
                <a:pos x="4328" y="140"/>
              </a:cxn>
              <a:cxn ang="0">
                <a:pos x="4375" y="146"/>
              </a:cxn>
              <a:cxn ang="0">
                <a:pos x="4421" y="163"/>
              </a:cxn>
              <a:cxn ang="0">
                <a:pos x="4461" y="185"/>
              </a:cxn>
              <a:cxn ang="0">
                <a:pos x="4497" y="216"/>
              </a:cxn>
              <a:cxn ang="0">
                <a:pos x="4526" y="252"/>
              </a:cxn>
              <a:cxn ang="0">
                <a:pos x="4547" y="294"/>
              </a:cxn>
              <a:cxn ang="0">
                <a:pos x="4562" y="340"/>
              </a:cxn>
              <a:cxn ang="0">
                <a:pos x="4567" y="387"/>
              </a:cxn>
            </a:cxnLst>
            <a:rect l="0" t="0" r="r" b="b"/>
            <a:pathLst>
              <a:path w="4567" h="3201">
                <a:moveTo>
                  <a:pt x="4567" y="2765"/>
                </a:moveTo>
                <a:lnTo>
                  <a:pt x="4567" y="2765"/>
                </a:lnTo>
                <a:lnTo>
                  <a:pt x="4565" y="2789"/>
                </a:lnTo>
                <a:lnTo>
                  <a:pt x="4562" y="2812"/>
                </a:lnTo>
                <a:lnTo>
                  <a:pt x="4556" y="2837"/>
                </a:lnTo>
                <a:lnTo>
                  <a:pt x="4547" y="2858"/>
                </a:lnTo>
                <a:lnTo>
                  <a:pt x="4538" y="2880"/>
                </a:lnTo>
                <a:lnTo>
                  <a:pt x="4526" y="2900"/>
                </a:lnTo>
                <a:lnTo>
                  <a:pt x="4512" y="2919"/>
                </a:lnTo>
                <a:lnTo>
                  <a:pt x="4497" y="2937"/>
                </a:lnTo>
                <a:lnTo>
                  <a:pt x="4479" y="2954"/>
                </a:lnTo>
                <a:lnTo>
                  <a:pt x="4461" y="2968"/>
                </a:lnTo>
                <a:lnTo>
                  <a:pt x="4442" y="2981"/>
                </a:lnTo>
                <a:lnTo>
                  <a:pt x="4421" y="2991"/>
                </a:lnTo>
                <a:lnTo>
                  <a:pt x="4398" y="3001"/>
                </a:lnTo>
                <a:lnTo>
                  <a:pt x="4375" y="3007"/>
                </a:lnTo>
                <a:lnTo>
                  <a:pt x="4352" y="3012"/>
                </a:lnTo>
                <a:lnTo>
                  <a:pt x="4328" y="3015"/>
                </a:lnTo>
                <a:lnTo>
                  <a:pt x="239" y="3201"/>
                </a:lnTo>
                <a:lnTo>
                  <a:pt x="239" y="3201"/>
                </a:lnTo>
                <a:lnTo>
                  <a:pt x="215" y="3201"/>
                </a:lnTo>
                <a:lnTo>
                  <a:pt x="192" y="3199"/>
                </a:lnTo>
                <a:lnTo>
                  <a:pt x="169" y="3194"/>
                </a:lnTo>
                <a:lnTo>
                  <a:pt x="146" y="3186"/>
                </a:lnTo>
                <a:lnTo>
                  <a:pt x="125" y="3178"/>
                </a:lnTo>
                <a:lnTo>
                  <a:pt x="106" y="3167"/>
                </a:lnTo>
                <a:lnTo>
                  <a:pt x="88" y="3154"/>
                </a:lnTo>
                <a:lnTo>
                  <a:pt x="70" y="3139"/>
                </a:lnTo>
                <a:lnTo>
                  <a:pt x="55" y="3123"/>
                </a:lnTo>
                <a:lnTo>
                  <a:pt x="41" y="3105"/>
                </a:lnTo>
                <a:lnTo>
                  <a:pt x="29" y="3085"/>
                </a:lnTo>
                <a:lnTo>
                  <a:pt x="20" y="3064"/>
                </a:lnTo>
                <a:lnTo>
                  <a:pt x="11" y="3043"/>
                </a:lnTo>
                <a:lnTo>
                  <a:pt x="5" y="3020"/>
                </a:lnTo>
                <a:lnTo>
                  <a:pt x="2" y="2998"/>
                </a:lnTo>
                <a:lnTo>
                  <a:pt x="0" y="2973"/>
                </a:lnTo>
                <a:lnTo>
                  <a:pt x="0" y="231"/>
                </a:lnTo>
                <a:lnTo>
                  <a:pt x="0" y="231"/>
                </a:lnTo>
                <a:lnTo>
                  <a:pt x="2" y="207"/>
                </a:lnTo>
                <a:lnTo>
                  <a:pt x="5" y="184"/>
                </a:lnTo>
                <a:lnTo>
                  <a:pt x="11" y="161"/>
                </a:lnTo>
                <a:lnTo>
                  <a:pt x="20" y="140"/>
                </a:lnTo>
                <a:lnTo>
                  <a:pt x="29" y="119"/>
                </a:lnTo>
                <a:lnTo>
                  <a:pt x="41" y="99"/>
                </a:lnTo>
                <a:lnTo>
                  <a:pt x="55" y="81"/>
                </a:lnTo>
                <a:lnTo>
                  <a:pt x="70" y="65"/>
                </a:lnTo>
                <a:lnTo>
                  <a:pt x="88" y="50"/>
                </a:lnTo>
                <a:lnTo>
                  <a:pt x="106" y="36"/>
                </a:lnTo>
                <a:lnTo>
                  <a:pt x="125" y="24"/>
                </a:lnTo>
                <a:lnTo>
                  <a:pt x="146" y="16"/>
                </a:lnTo>
                <a:lnTo>
                  <a:pt x="169" y="8"/>
                </a:lnTo>
                <a:lnTo>
                  <a:pt x="192" y="3"/>
                </a:lnTo>
                <a:lnTo>
                  <a:pt x="215" y="0"/>
                </a:lnTo>
                <a:lnTo>
                  <a:pt x="239" y="0"/>
                </a:lnTo>
                <a:lnTo>
                  <a:pt x="4328" y="140"/>
                </a:lnTo>
                <a:lnTo>
                  <a:pt x="4328" y="140"/>
                </a:lnTo>
                <a:lnTo>
                  <a:pt x="4352" y="142"/>
                </a:lnTo>
                <a:lnTo>
                  <a:pt x="4375" y="146"/>
                </a:lnTo>
                <a:lnTo>
                  <a:pt x="4398" y="153"/>
                </a:lnTo>
                <a:lnTo>
                  <a:pt x="4421" y="163"/>
                </a:lnTo>
                <a:lnTo>
                  <a:pt x="4442" y="172"/>
                </a:lnTo>
                <a:lnTo>
                  <a:pt x="4461" y="185"/>
                </a:lnTo>
                <a:lnTo>
                  <a:pt x="4479" y="200"/>
                </a:lnTo>
                <a:lnTo>
                  <a:pt x="4497" y="216"/>
                </a:lnTo>
                <a:lnTo>
                  <a:pt x="4512" y="234"/>
                </a:lnTo>
                <a:lnTo>
                  <a:pt x="4526" y="252"/>
                </a:lnTo>
                <a:lnTo>
                  <a:pt x="4538" y="273"/>
                </a:lnTo>
                <a:lnTo>
                  <a:pt x="4547" y="294"/>
                </a:lnTo>
                <a:lnTo>
                  <a:pt x="4556" y="316"/>
                </a:lnTo>
                <a:lnTo>
                  <a:pt x="4562" y="340"/>
                </a:lnTo>
                <a:lnTo>
                  <a:pt x="4565" y="363"/>
                </a:lnTo>
                <a:lnTo>
                  <a:pt x="4567" y="387"/>
                </a:lnTo>
                <a:lnTo>
                  <a:pt x="4567" y="2765"/>
                </a:lnTo>
                <a:close/>
              </a:path>
            </a:pathLst>
          </a:custGeom>
          <a:solidFill>
            <a:srgbClr val="572381"/>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US" sz="1800" kern="1200">
              <a:solidFill>
                <a:schemeClr val="tx1"/>
              </a:solidFill>
              <a:latin typeface="+mn-lt"/>
              <a:ea typeface="+mn-ea"/>
              <a:cs typeface="+mn-cs"/>
            </a:endParaRPr>
          </a:p>
        </p:txBody>
      </p:sp>
      <p:sp>
        <p:nvSpPr>
          <p:cNvPr id="37" name="Title 35"/>
          <p:cNvSpPr>
            <a:spLocks noGrp="1"/>
          </p:cNvSpPr>
          <p:nvPr>
            <p:ph type="title" hasCustomPrompt="1"/>
          </p:nvPr>
        </p:nvSpPr>
        <p:spPr>
          <a:xfrm>
            <a:off x="876947" y="1180383"/>
            <a:ext cx="6282181" cy="2056285"/>
          </a:xfrm>
          <a:prstGeom prst="rect">
            <a:avLst/>
          </a:prstGeom>
        </p:spPr>
        <p:txBody>
          <a:bodyPr/>
          <a:lstStyle>
            <a:lvl1pPr algn="l">
              <a:lnSpc>
                <a:spcPct val="80000"/>
              </a:lnSpc>
              <a:defRPr sz="5500" b="0">
                <a:solidFill>
                  <a:schemeClr val="bg1"/>
                </a:solidFill>
                <a:latin typeface="+mn-lt"/>
              </a:defRPr>
            </a:lvl1pPr>
          </a:lstStyle>
          <a:p>
            <a:r>
              <a:rPr lang="en-US" dirty="0" smtClean="0"/>
              <a:t>Click to edit Separator Corp</a:t>
            </a:r>
            <a:endParaRPr lang="en-US" dirty="0"/>
          </a:p>
        </p:txBody>
      </p:sp>
      <p:grpSp>
        <p:nvGrpSpPr>
          <p:cNvPr id="32" name="Group 31"/>
          <p:cNvGrpSpPr/>
          <p:nvPr userDrawn="1"/>
        </p:nvGrpSpPr>
        <p:grpSpPr>
          <a:xfrm>
            <a:off x="8024971" y="266282"/>
            <a:ext cx="972753" cy="682476"/>
            <a:chOff x="8024971" y="266282"/>
            <a:chExt cx="972753" cy="682476"/>
          </a:xfrm>
        </p:grpSpPr>
        <p:sp>
          <p:nvSpPr>
            <p:cNvPr id="34" name="Freeform 59"/>
            <p:cNvSpPr>
              <a:spLocks/>
            </p:cNvSpPr>
            <p:nvPr/>
          </p:nvSpPr>
          <p:spPr bwMode="auto">
            <a:xfrm>
              <a:off x="8106248" y="290795"/>
              <a:ext cx="810194" cy="461862"/>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8070125" y="266282"/>
              <a:ext cx="882441" cy="504436"/>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8156563" y="347560"/>
              <a:ext cx="709565" cy="341881"/>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8156563" y="347560"/>
              <a:ext cx="709565" cy="341881"/>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8471352" y="377233"/>
              <a:ext cx="74827" cy="171586"/>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8471352" y="377233"/>
              <a:ext cx="74827" cy="171586"/>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8691962" y="392714"/>
              <a:ext cx="125142" cy="250283"/>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8691962" y="392714"/>
              <a:ext cx="125142" cy="250283"/>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8221069" y="392714"/>
              <a:ext cx="108370" cy="104500"/>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8221069" y="392714"/>
              <a:ext cx="108370" cy="104500"/>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116"/>
            <p:cNvGrpSpPr/>
            <p:nvPr userDrawn="1"/>
          </p:nvGrpSpPr>
          <p:grpSpPr>
            <a:xfrm>
              <a:off x="8024971" y="851993"/>
              <a:ext cx="972753" cy="96765"/>
              <a:chOff x="8024971" y="851993"/>
              <a:chExt cx="972753" cy="96765"/>
            </a:xfrm>
          </p:grpSpPr>
          <p:sp>
            <p:nvSpPr>
              <p:cNvPr id="74" name="Freeform 69"/>
              <p:cNvSpPr>
                <a:spLocks/>
              </p:cNvSpPr>
              <p:nvPr/>
            </p:nvSpPr>
            <p:spPr bwMode="auto">
              <a:xfrm>
                <a:off x="8024971" y="857157"/>
                <a:ext cx="56765" cy="69666"/>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noEditPoints="1"/>
              </p:cNvSpPr>
              <p:nvPr/>
            </p:nvSpPr>
            <p:spPr bwMode="auto">
              <a:xfrm>
                <a:off x="807399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8137211" y="873928"/>
                <a:ext cx="47734" cy="5289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8195267" y="873928"/>
                <a:ext cx="34833" cy="5289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3"/>
              <p:cNvSpPr>
                <a:spLocks/>
              </p:cNvSpPr>
              <p:nvPr/>
            </p:nvSpPr>
            <p:spPr bwMode="auto">
              <a:xfrm>
                <a:off x="8267513" y="857157"/>
                <a:ext cx="63216" cy="69666"/>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4"/>
              <p:cNvSpPr>
                <a:spLocks noEditPoints="1"/>
              </p:cNvSpPr>
              <p:nvPr/>
            </p:nvSpPr>
            <p:spPr bwMode="auto">
              <a:xfrm>
                <a:off x="8338470" y="872638"/>
                <a:ext cx="49025" cy="5547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5"/>
              <p:cNvSpPr>
                <a:spLocks/>
              </p:cNvSpPr>
              <p:nvPr/>
            </p:nvSpPr>
            <p:spPr bwMode="auto">
              <a:xfrm>
                <a:off x="8395235" y="855866"/>
                <a:ext cx="34833" cy="70957"/>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6"/>
              <p:cNvSpPr>
                <a:spLocks/>
              </p:cNvSpPr>
              <p:nvPr/>
            </p:nvSpPr>
            <p:spPr bwMode="auto">
              <a:xfrm>
                <a:off x="8436519" y="873928"/>
                <a:ext cx="74827" cy="5289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7"/>
              <p:cNvSpPr>
                <a:spLocks noEditPoints="1"/>
              </p:cNvSpPr>
              <p:nvPr/>
            </p:nvSpPr>
            <p:spPr bwMode="auto">
              <a:xfrm>
                <a:off x="8516506" y="872638"/>
                <a:ext cx="51605" cy="5547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p:cNvSpPr>
                <a:spLocks/>
              </p:cNvSpPr>
              <p:nvPr/>
            </p:nvSpPr>
            <p:spPr bwMode="auto">
              <a:xfrm>
                <a:off x="8577142" y="873928"/>
                <a:ext cx="34833" cy="5289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9"/>
              <p:cNvSpPr>
                <a:spLocks/>
              </p:cNvSpPr>
              <p:nvPr/>
            </p:nvSpPr>
            <p:spPr bwMode="auto">
              <a:xfrm>
                <a:off x="8614556" y="851996"/>
                <a:ext cx="49025" cy="74827"/>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8672612" y="855866"/>
                <a:ext cx="14191" cy="23222"/>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p:cNvSpPr>
                <a:spLocks/>
              </p:cNvSpPr>
              <p:nvPr/>
            </p:nvSpPr>
            <p:spPr bwMode="auto">
              <a:xfrm>
                <a:off x="8691963" y="872638"/>
                <a:ext cx="42574" cy="5547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2"/>
              <p:cNvSpPr>
                <a:spLocks/>
              </p:cNvSpPr>
              <p:nvPr/>
            </p:nvSpPr>
            <p:spPr bwMode="auto">
              <a:xfrm>
                <a:off x="8778401" y="857157"/>
                <a:ext cx="50315" cy="69666"/>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noEditPoints="1"/>
              </p:cNvSpPr>
              <p:nvPr/>
            </p:nvSpPr>
            <p:spPr bwMode="auto">
              <a:xfrm>
                <a:off x="8831296" y="851993"/>
                <a:ext cx="51605" cy="76117"/>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4"/>
              <p:cNvSpPr>
                <a:spLocks noEditPoints="1"/>
              </p:cNvSpPr>
              <p:nvPr/>
            </p:nvSpPr>
            <p:spPr bwMode="auto">
              <a:xfrm>
                <a:off x="8889351" y="872641"/>
                <a:ext cx="55475" cy="76117"/>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5"/>
              <p:cNvSpPr>
                <a:spLocks noEditPoints="1"/>
              </p:cNvSpPr>
              <p:nvPr/>
            </p:nvSpPr>
            <p:spPr bwMode="auto">
              <a:xfrm>
                <a:off x="8948699" y="872638"/>
                <a:ext cx="49025" cy="5547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40"/>
          <p:cNvSpPr txBox="1">
            <a:spLocks noChangeArrowheads="1"/>
          </p:cNvSpPr>
          <p:nvPr userDrawn="1"/>
        </p:nvSpPr>
        <p:spPr bwMode="auto">
          <a:xfrm>
            <a:off x="8726963" y="6583343"/>
            <a:ext cx="367386" cy="276987"/>
          </a:xfrm>
          <a:prstGeom prst="rect">
            <a:avLst/>
          </a:prstGeom>
          <a:noFill/>
          <a:ln w="9525">
            <a:noFill/>
            <a:miter lim="800000"/>
            <a:headEnd/>
            <a:tailEnd/>
          </a:ln>
          <a:effectLst/>
        </p:spPr>
        <p:txBody>
          <a:bodyPr wrap="none" lIns="91429" tIns="45714" rIns="91429" bIns="45714">
            <a:spAutoFit/>
          </a:bodyPr>
          <a:lstStyle/>
          <a:p>
            <a:pPr algn="ctr">
              <a:defRPr/>
            </a:pPr>
            <a:fld id="{1FEB4FD2-243B-450F-B334-AD0C10AF24B3}" type="slidenum">
              <a:rPr lang="en-US" sz="1200" smtClean="0">
                <a:solidFill>
                  <a:schemeClr val="tx1"/>
                </a:solidFill>
                <a:latin typeface="+mj-lt"/>
                <a:cs typeface="Arial" charset="0"/>
              </a:rPr>
              <a:pPr algn="ctr">
                <a:defRPr/>
              </a:pPr>
              <a:t>‹#›</a:t>
            </a:fld>
            <a:endParaRPr lang="en-US" sz="1200" dirty="0">
              <a:solidFill>
                <a:schemeClr val="tx1"/>
              </a:solidFill>
              <a:latin typeface="+mj-lt"/>
              <a:cs typeface="Arial" charset="0"/>
            </a:endParaRPr>
          </a:p>
        </p:txBody>
      </p:sp>
      <p:cxnSp>
        <p:nvCxnSpPr>
          <p:cNvPr id="12" name="Straight Connector 11"/>
          <p:cNvCxnSpPr/>
          <p:nvPr userDrawn="1"/>
        </p:nvCxnSpPr>
        <p:spPr>
          <a:xfrm>
            <a:off x="8756113" y="6640033"/>
            <a:ext cx="0" cy="1359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0"/>
            <a:ext cx="9144000" cy="45719"/>
          </a:xfrm>
          <a:prstGeom prst="rect">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099456"/>
            <a:ext cx="9144000" cy="304800"/>
          </a:xfrm>
          <a:prstGeom prst="rect">
            <a:avLst/>
          </a:prstGeom>
          <a:gradFill flip="none" rotWithShape="1">
            <a:gsLst>
              <a:gs pos="0">
                <a:schemeClr val="bg1">
                  <a:lumMod val="75000"/>
                </a:schemeClr>
              </a:gs>
              <a:gs pos="5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grpSp>
        <p:nvGrpSpPr>
          <p:cNvPr id="8" name="Group 95"/>
          <p:cNvGrpSpPr/>
          <p:nvPr userDrawn="1"/>
        </p:nvGrpSpPr>
        <p:grpSpPr>
          <a:xfrm>
            <a:off x="8003039" y="208227"/>
            <a:ext cx="1033385" cy="740528"/>
            <a:chOff x="987425" y="2282825"/>
            <a:chExt cx="2543175" cy="1822450"/>
          </a:xfrm>
        </p:grpSpPr>
        <p:pic>
          <p:nvPicPr>
            <p:cNvPr id="9" name="Picture 58"/>
            <p:cNvPicPr>
              <a:picLocks noChangeAspect="1" noChangeArrowheads="1"/>
            </p:cNvPicPr>
            <p:nvPr/>
          </p:nvPicPr>
          <p:blipFill>
            <a:blip r:embed="rId15" cstate="print"/>
            <a:srcRect/>
            <a:stretch>
              <a:fillRect/>
            </a:stretch>
          </p:blipFill>
          <p:spPr bwMode="auto">
            <a:xfrm>
              <a:off x="987425" y="2282825"/>
              <a:ext cx="2543175" cy="1695450"/>
            </a:xfrm>
            <a:prstGeom prst="rect">
              <a:avLst/>
            </a:prstGeom>
            <a:noFill/>
            <a:ln w="9525">
              <a:noFill/>
              <a:miter lim="800000"/>
              <a:headEnd/>
              <a:tailEnd/>
            </a:ln>
          </p:spPr>
        </p:pic>
        <p:sp>
          <p:nvSpPr>
            <p:cNvPr id="10" name="Freeform 59"/>
            <p:cNvSpPr>
              <a:spLocks/>
            </p:cNvSpPr>
            <p:nvPr/>
          </p:nvSpPr>
          <p:spPr bwMode="auto">
            <a:xfrm>
              <a:off x="1241425" y="2486025"/>
              <a:ext cx="1993900" cy="1136650"/>
            </a:xfrm>
            <a:custGeom>
              <a:avLst/>
              <a:gdLst/>
              <a:ahLst/>
              <a:cxnLst>
                <a:cxn ang="0">
                  <a:pos x="66" y="70"/>
                </a:cxn>
                <a:cxn ang="0">
                  <a:pos x="0" y="716"/>
                </a:cxn>
                <a:cxn ang="0">
                  <a:pos x="1152" y="650"/>
                </a:cxn>
                <a:cxn ang="0">
                  <a:pos x="1256" y="0"/>
                </a:cxn>
                <a:cxn ang="0">
                  <a:pos x="66" y="70"/>
                </a:cxn>
              </a:cxnLst>
              <a:rect l="0" t="0" r="r" b="b"/>
              <a:pathLst>
                <a:path w="1256" h="716">
                  <a:moveTo>
                    <a:pt x="66" y="70"/>
                  </a:moveTo>
                  <a:lnTo>
                    <a:pt x="0" y="716"/>
                  </a:lnTo>
                  <a:lnTo>
                    <a:pt x="1152" y="650"/>
                  </a:lnTo>
                  <a:lnTo>
                    <a:pt x="1256" y="0"/>
                  </a:lnTo>
                  <a:lnTo>
                    <a:pt x="66"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0"/>
            <p:cNvSpPr>
              <a:spLocks/>
            </p:cNvSpPr>
            <p:nvPr/>
          </p:nvSpPr>
          <p:spPr bwMode="auto">
            <a:xfrm>
              <a:off x="1152525" y="2425700"/>
              <a:ext cx="2171700" cy="1241425"/>
            </a:xfrm>
            <a:custGeom>
              <a:avLst/>
              <a:gdLst/>
              <a:ahLst/>
              <a:cxnLst>
                <a:cxn ang="0">
                  <a:pos x="90" y="0"/>
                </a:cxn>
                <a:cxn ang="0">
                  <a:pos x="1278" y="0"/>
                </a:cxn>
                <a:cxn ang="0">
                  <a:pos x="1278" y="0"/>
                </a:cxn>
                <a:cxn ang="0">
                  <a:pos x="1296" y="2"/>
                </a:cxn>
                <a:cxn ang="0">
                  <a:pos x="1312" y="8"/>
                </a:cxn>
                <a:cxn ang="0">
                  <a:pos x="1328" y="16"/>
                </a:cxn>
                <a:cxn ang="0">
                  <a:pos x="1342" y="28"/>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2" y="756"/>
                </a:cxn>
                <a:cxn ang="0">
                  <a:pos x="1328" y="766"/>
                </a:cxn>
                <a:cxn ang="0">
                  <a:pos x="1312" y="776"/>
                </a:cxn>
                <a:cxn ang="0">
                  <a:pos x="1296" y="780"/>
                </a:cxn>
                <a:cxn ang="0">
                  <a:pos x="1278" y="782"/>
                </a:cxn>
                <a:cxn ang="0">
                  <a:pos x="90" y="782"/>
                </a:cxn>
                <a:cxn ang="0">
                  <a:pos x="90" y="782"/>
                </a:cxn>
                <a:cxn ang="0">
                  <a:pos x="72" y="780"/>
                </a:cxn>
                <a:cxn ang="0">
                  <a:pos x="54" y="776"/>
                </a:cxn>
                <a:cxn ang="0">
                  <a:pos x="40" y="766"/>
                </a:cxn>
                <a:cxn ang="0">
                  <a:pos x="26" y="756"/>
                </a:cxn>
                <a:cxn ang="0">
                  <a:pos x="14" y="742"/>
                </a:cxn>
                <a:cxn ang="0">
                  <a:pos x="6" y="726"/>
                </a:cxn>
                <a:cxn ang="0">
                  <a:pos x="2" y="710"/>
                </a:cxn>
                <a:cxn ang="0">
                  <a:pos x="0" y="692"/>
                </a:cxn>
                <a:cxn ang="0">
                  <a:pos x="0" y="92"/>
                </a:cxn>
                <a:cxn ang="0">
                  <a:pos x="0" y="92"/>
                </a:cxn>
                <a:cxn ang="0">
                  <a:pos x="2" y="72"/>
                </a:cxn>
                <a:cxn ang="0">
                  <a:pos x="6" y="56"/>
                </a:cxn>
                <a:cxn ang="0">
                  <a:pos x="14" y="40"/>
                </a:cxn>
                <a:cxn ang="0">
                  <a:pos x="26" y="28"/>
                </a:cxn>
                <a:cxn ang="0">
                  <a:pos x="40" y="16"/>
                </a:cxn>
                <a:cxn ang="0">
                  <a:pos x="54" y="8"/>
                </a:cxn>
                <a:cxn ang="0">
                  <a:pos x="72" y="2"/>
                </a:cxn>
                <a:cxn ang="0">
                  <a:pos x="90" y="0"/>
                </a:cxn>
                <a:cxn ang="0">
                  <a:pos x="90" y="0"/>
                </a:cxn>
              </a:cxnLst>
              <a:rect l="0" t="0" r="r" b="b"/>
              <a:pathLst>
                <a:path w="1368" h="782">
                  <a:moveTo>
                    <a:pt x="90" y="0"/>
                  </a:moveTo>
                  <a:lnTo>
                    <a:pt x="1278" y="0"/>
                  </a:lnTo>
                  <a:lnTo>
                    <a:pt x="1278" y="0"/>
                  </a:lnTo>
                  <a:lnTo>
                    <a:pt x="1296" y="2"/>
                  </a:lnTo>
                  <a:lnTo>
                    <a:pt x="1312" y="8"/>
                  </a:lnTo>
                  <a:lnTo>
                    <a:pt x="1328" y="16"/>
                  </a:lnTo>
                  <a:lnTo>
                    <a:pt x="1342" y="28"/>
                  </a:lnTo>
                  <a:lnTo>
                    <a:pt x="1352" y="40"/>
                  </a:lnTo>
                  <a:lnTo>
                    <a:pt x="1360" y="56"/>
                  </a:lnTo>
                  <a:lnTo>
                    <a:pt x="1366" y="72"/>
                  </a:lnTo>
                  <a:lnTo>
                    <a:pt x="1368" y="92"/>
                  </a:lnTo>
                  <a:lnTo>
                    <a:pt x="1368" y="692"/>
                  </a:lnTo>
                  <a:lnTo>
                    <a:pt x="1368" y="692"/>
                  </a:lnTo>
                  <a:lnTo>
                    <a:pt x="1366" y="710"/>
                  </a:lnTo>
                  <a:lnTo>
                    <a:pt x="1360" y="726"/>
                  </a:lnTo>
                  <a:lnTo>
                    <a:pt x="1352" y="742"/>
                  </a:lnTo>
                  <a:lnTo>
                    <a:pt x="1342" y="756"/>
                  </a:lnTo>
                  <a:lnTo>
                    <a:pt x="1328" y="766"/>
                  </a:lnTo>
                  <a:lnTo>
                    <a:pt x="1312" y="776"/>
                  </a:lnTo>
                  <a:lnTo>
                    <a:pt x="1296" y="780"/>
                  </a:lnTo>
                  <a:lnTo>
                    <a:pt x="1278" y="782"/>
                  </a:lnTo>
                  <a:lnTo>
                    <a:pt x="90" y="782"/>
                  </a:lnTo>
                  <a:lnTo>
                    <a:pt x="90" y="782"/>
                  </a:lnTo>
                  <a:lnTo>
                    <a:pt x="72" y="780"/>
                  </a:lnTo>
                  <a:lnTo>
                    <a:pt x="54" y="776"/>
                  </a:lnTo>
                  <a:lnTo>
                    <a:pt x="40" y="766"/>
                  </a:lnTo>
                  <a:lnTo>
                    <a:pt x="26" y="756"/>
                  </a:lnTo>
                  <a:lnTo>
                    <a:pt x="14" y="742"/>
                  </a:lnTo>
                  <a:lnTo>
                    <a:pt x="6" y="726"/>
                  </a:lnTo>
                  <a:lnTo>
                    <a:pt x="2" y="710"/>
                  </a:lnTo>
                  <a:lnTo>
                    <a:pt x="0" y="692"/>
                  </a:lnTo>
                  <a:lnTo>
                    <a:pt x="0" y="92"/>
                  </a:lnTo>
                  <a:lnTo>
                    <a:pt x="0" y="92"/>
                  </a:lnTo>
                  <a:lnTo>
                    <a:pt x="2" y="72"/>
                  </a:lnTo>
                  <a:lnTo>
                    <a:pt x="6" y="56"/>
                  </a:lnTo>
                  <a:lnTo>
                    <a:pt x="14" y="40"/>
                  </a:lnTo>
                  <a:lnTo>
                    <a:pt x="26" y="28"/>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1"/>
            <p:cNvSpPr>
              <a:spLocks/>
            </p:cNvSpPr>
            <p:nvPr/>
          </p:nvSpPr>
          <p:spPr bwMode="auto">
            <a:xfrm>
              <a:off x="1365250" y="2625725"/>
              <a:ext cx="1746250" cy="841375"/>
            </a:xfrm>
            <a:custGeom>
              <a:avLst/>
              <a:gdLst/>
              <a:ahLst/>
              <a:cxnLst>
                <a:cxn ang="0">
                  <a:pos x="724" y="0"/>
                </a:cxn>
                <a:cxn ang="0">
                  <a:pos x="756" y="72"/>
                </a:cxn>
                <a:cxn ang="0">
                  <a:pos x="724" y="460"/>
                </a:cxn>
                <a:cxn ang="0">
                  <a:pos x="492" y="0"/>
                </a:cxn>
                <a:cxn ang="0">
                  <a:pos x="346" y="460"/>
                </a:cxn>
                <a:cxn ang="0">
                  <a:pos x="346" y="314"/>
                </a:cxn>
                <a:cxn ang="0">
                  <a:pos x="342" y="302"/>
                </a:cxn>
                <a:cxn ang="0">
                  <a:pos x="334" y="288"/>
                </a:cxn>
                <a:cxn ang="0">
                  <a:pos x="314" y="272"/>
                </a:cxn>
                <a:cxn ang="0">
                  <a:pos x="298" y="266"/>
                </a:cxn>
                <a:cxn ang="0">
                  <a:pos x="326" y="254"/>
                </a:cxn>
                <a:cxn ang="0">
                  <a:pos x="340" y="242"/>
                </a:cxn>
                <a:cxn ang="0">
                  <a:pos x="344" y="228"/>
                </a:cxn>
                <a:cxn ang="0">
                  <a:pos x="346" y="72"/>
                </a:cxn>
                <a:cxn ang="0">
                  <a:pos x="344" y="56"/>
                </a:cxn>
                <a:cxn ang="0">
                  <a:pos x="338" y="30"/>
                </a:cxn>
                <a:cxn ang="0">
                  <a:pos x="322" y="12"/>
                </a:cxn>
                <a:cxn ang="0">
                  <a:pos x="294" y="2"/>
                </a:cxn>
                <a:cxn ang="0">
                  <a:pos x="0" y="0"/>
                </a:cxn>
                <a:cxn ang="0">
                  <a:pos x="32" y="72"/>
                </a:cxn>
                <a:cxn ang="0">
                  <a:pos x="0" y="460"/>
                </a:cxn>
                <a:cxn ang="0">
                  <a:pos x="108" y="530"/>
                </a:cxn>
                <a:cxn ang="0">
                  <a:pos x="232" y="302"/>
                </a:cxn>
                <a:cxn ang="0">
                  <a:pos x="244" y="302"/>
                </a:cxn>
                <a:cxn ang="0">
                  <a:pos x="258" y="310"/>
                </a:cxn>
                <a:cxn ang="0">
                  <a:pos x="268" y="322"/>
                </a:cxn>
                <a:cxn ang="0">
                  <a:pos x="270" y="348"/>
                </a:cxn>
                <a:cxn ang="0">
                  <a:pos x="440" y="530"/>
                </a:cxn>
                <a:cxn ang="0">
                  <a:pos x="620" y="370"/>
                </a:cxn>
                <a:cxn ang="0">
                  <a:pos x="1028" y="530"/>
                </a:cxn>
                <a:cxn ang="0">
                  <a:pos x="1044" y="530"/>
                </a:cxn>
                <a:cxn ang="0">
                  <a:pos x="1072" y="524"/>
                </a:cxn>
                <a:cxn ang="0">
                  <a:pos x="1090" y="510"/>
                </a:cxn>
                <a:cxn ang="0">
                  <a:pos x="1098" y="480"/>
                </a:cxn>
                <a:cxn ang="0">
                  <a:pos x="1100" y="72"/>
                </a:cxn>
                <a:cxn ang="0">
                  <a:pos x="1098" y="60"/>
                </a:cxn>
                <a:cxn ang="0">
                  <a:pos x="1090" y="36"/>
                </a:cxn>
                <a:cxn ang="0">
                  <a:pos x="1076" y="16"/>
                </a:cxn>
                <a:cxn ang="0">
                  <a:pos x="1060" y="6"/>
                </a:cxn>
                <a:cxn ang="0">
                  <a:pos x="1040" y="0"/>
                </a:cxn>
                <a:cxn ang="0">
                  <a:pos x="1028" y="0"/>
                </a:cxn>
              </a:cxnLst>
              <a:rect l="0" t="0" r="r" b="b"/>
              <a:pathLst>
                <a:path w="1100" h="530">
                  <a:moveTo>
                    <a:pt x="1028" y="0"/>
                  </a:moveTo>
                  <a:lnTo>
                    <a:pt x="724" y="0"/>
                  </a:lnTo>
                  <a:lnTo>
                    <a:pt x="724" y="72"/>
                  </a:lnTo>
                  <a:lnTo>
                    <a:pt x="756" y="72"/>
                  </a:lnTo>
                  <a:lnTo>
                    <a:pt x="756" y="460"/>
                  </a:lnTo>
                  <a:lnTo>
                    <a:pt x="724" y="460"/>
                  </a:lnTo>
                  <a:lnTo>
                    <a:pt x="610" y="0"/>
                  </a:lnTo>
                  <a:lnTo>
                    <a:pt x="492" y="0"/>
                  </a:lnTo>
                  <a:lnTo>
                    <a:pt x="382" y="460"/>
                  </a:lnTo>
                  <a:lnTo>
                    <a:pt x="346" y="460"/>
                  </a:lnTo>
                  <a:lnTo>
                    <a:pt x="346" y="314"/>
                  </a:lnTo>
                  <a:lnTo>
                    <a:pt x="346" y="314"/>
                  </a:lnTo>
                  <a:lnTo>
                    <a:pt x="344" y="308"/>
                  </a:lnTo>
                  <a:lnTo>
                    <a:pt x="342" y="302"/>
                  </a:lnTo>
                  <a:lnTo>
                    <a:pt x="340" y="296"/>
                  </a:lnTo>
                  <a:lnTo>
                    <a:pt x="334" y="288"/>
                  </a:lnTo>
                  <a:lnTo>
                    <a:pt x="326" y="280"/>
                  </a:lnTo>
                  <a:lnTo>
                    <a:pt x="314" y="272"/>
                  </a:lnTo>
                  <a:lnTo>
                    <a:pt x="298" y="266"/>
                  </a:lnTo>
                  <a:lnTo>
                    <a:pt x="298" y="266"/>
                  </a:lnTo>
                  <a:lnTo>
                    <a:pt x="314" y="260"/>
                  </a:lnTo>
                  <a:lnTo>
                    <a:pt x="326" y="254"/>
                  </a:lnTo>
                  <a:lnTo>
                    <a:pt x="334" y="248"/>
                  </a:lnTo>
                  <a:lnTo>
                    <a:pt x="340" y="242"/>
                  </a:lnTo>
                  <a:lnTo>
                    <a:pt x="342" y="234"/>
                  </a:lnTo>
                  <a:lnTo>
                    <a:pt x="344" y="228"/>
                  </a:lnTo>
                  <a:lnTo>
                    <a:pt x="346" y="214"/>
                  </a:lnTo>
                  <a:lnTo>
                    <a:pt x="346" y="72"/>
                  </a:lnTo>
                  <a:lnTo>
                    <a:pt x="346" y="72"/>
                  </a:lnTo>
                  <a:lnTo>
                    <a:pt x="344" y="56"/>
                  </a:lnTo>
                  <a:lnTo>
                    <a:pt x="342" y="42"/>
                  </a:lnTo>
                  <a:lnTo>
                    <a:pt x="338" y="30"/>
                  </a:lnTo>
                  <a:lnTo>
                    <a:pt x="332" y="20"/>
                  </a:lnTo>
                  <a:lnTo>
                    <a:pt x="322" y="12"/>
                  </a:lnTo>
                  <a:lnTo>
                    <a:pt x="310" y="6"/>
                  </a:lnTo>
                  <a:lnTo>
                    <a:pt x="294" y="2"/>
                  </a:lnTo>
                  <a:lnTo>
                    <a:pt x="274" y="0"/>
                  </a:lnTo>
                  <a:lnTo>
                    <a:pt x="0" y="0"/>
                  </a:lnTo>
                  <a:lnTo>
                    <a:pt x="0" y="74"/>
                  </a:lnTo>
                  <a:lnTo>
                    <a:pt x="32" y="72"/>
                  </a:lnTo>
                  <a:lnTo>
                    <a:pt x="32" y="460"/>
                  </a:lnTo>
                  <a:lnTo>
                    <a:pt x="0" y="460"/>
                  </a:lnTo>
                  <a:lnTo>
                    <a:pt x="0" y="530"/>
                  </a:lnTo>
                  <a:lnTo>
                    <a:pt x="108" y="530"/>
                  </a:lnTo>
                  <a:lnTo>
                    <a:pt x="108" y="302"/>
                  </a:lnTo>
                  <a:lnTo>
                    <a:pt x="232" y="302"/>
                  </a:lnTo>
                  <a:lnTo>
                    <a:pt x="232" y="302"/>
                  </a:lnTo>
                  <a:lnTo>
                    <a:pt x="244" y="302"/>
                  </a:lnTo>
                  <a:lnTo>
                    <a:pt x="252" y="304"/>
                  </a:lnTo>
                  <a:lnTo>
                    <a:pt x="258" y="310"/>
                  </a:lnTo>
                  <a:lnTo>
                    <a:pt x="264" y="314"/>
                  </a:lnTo>
                  <a:lnTo>
                    <a:pt x="268" y="322"/>
                  </a:lnTo>
                  <a:lnTo>
                    <a:pt x="270" y="330"/>
                  </a:lnTo>
                  <a:lnTo>
                    <a:pt x="270" y="348"/>
                  </a:lnTo>
                  <a:lnTo>
                    <a:pt x="270" y="530"/>
                  </a:lnTo>
                  <a:lnTo>
                    <a:pt x="440" y="530"/>
                  </a:lnTo>
                  <a:lnTo>
                    <a:pt x="480" y="370"/>
                  </a:lnTo>
                  <a:lnTo>
                    <a:pt x="620" y="370"/>
                  </a:lnTo>
                  <a:lnTo>
                    <a:pt x="664" y="530"/>
                  </a:lnTo>
                  <a:lnTo>
                    <a:pt x="1028" y="530"/>
                  </a:lnTo>
                  <a:lnTo>
                    <a:pt x="1028" y="530"/>
                  </a:lnTo>
                  <a:lnTo>
                    <a:pt x="1044" y="530"/>
                  </a:lnTo>
                  <a:lnTo>
                    <a:pt x="1060" y="528"/>
                  </a:lnTo>
                  <a:lnTo>
                    <a:pt x="1072" y="524"/>
                  </a:lnTo>
                  <a:lnTo>
                    <a:pt x="1082" y="518"/>
                  </a:lnTo>
                  <a:lnTo>
                    <a:pt x="1090" y="510"/>
                  </a:lnTo>
                  <a:lnTo>
                    <a:pt x="1094" y="496"/>
                  </a:lnTo>
                  <a:lnTo>
                    <a:pt x="1098" y="480"/>
                  </a:lnTo>
                  <a:lnTo>
                    <a:pt x="1100" y="460"/>
                  </a:lnTo>
                  <a:lnTo>
                    <a:pt x="1100" y="72"/>
                  </a:lnTo>
                  <a:lnTo>
                    <a:pt x="1100" y="72"/>
                  </a:lnTo>
                  <a:lnTo>
                    <a:pt x="1098" y="60"/>
                  </a:lnTo>
                  <a:lnTo>
                    <a:pt x="1096" y="50"/>
                  </a:lnTo>
                  <a:lnTo>
                    <a:pt x="1090" y="36"/>
                  </a:lnTo>
                  <a:lnTo>
                    <a:pt x="1082" y="22"/>
                  </a:lnTo>
                  <a:lnTo>
                    <a:pt x="1076" y="16"/>
                  </a:lnTo>
                  <a:lnTo>
                    <a:pt x="1070" y="12"/>
                  </a:lnTo>
                  <a:lnTo>
                    <a:pt x="1060" y="6"/>
                  </a:lnTo>
                  <a:lnTo>
                    <a:pt x="1052" y="4"/>
                  </a:lnTo>
                  <a:lnTo>
                    <a:pt x="1040"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2"/>
            <p:cNvSpPr>
              <a:spLocks/>
            </p:cNvSpPr>
            <p:nvPr/>
          </p:nvSpPr>
          <p:spPr bwMode="auto">
            <a:xfrm>
              <a:off x="1365250" y="2625725"/>
              <a:ext cx="1746250" cy="841375"/>
            </a:xfrm>
            <a:custGeom>
              <a:avLst/>
              <a:gdLst/>
              <a:ahLst/>
              <a:cxnLst>
                <a:cxn ang="0">
                  <a:pos x="724" y="0"/>
                </a:cxn>
                <a:cxn ang="0">
                  <a:pos x="756" y="458"/>
                </a:cxn>
                <a:cxn ang="0">
                  <a:pos x="492" y="0"/>
                </a:cxn>
                <a:cxn ang="0">
                  <a:pos x="346" y="314"/>
                </a:cxn>
                <a:cxn ang="0">
                  <a:pos x="344" y="302"/>
                </a:cxn>
                <a:cxn ang="0">
                  <a:pos x="326" y="280"/>
                </a:cxn>
                <a:cxn ang="0">
                  <a:pos x="298" y="266"/>
                </a:cxn>
                <a:cxn ang="0">
                  <a:pos x="314" y="260"/>
                </a:cxn>
                <a:cxn ang="0">
                  <a:pos x="340" y="242"/>
                </a:cxn>
                <a:cxn ang="0">
                  <a:pos x="346" y="214"/>
                </a:cxn>
                <a:cxn ang="0">
                  <a:pos x="346" y="56"/>
                </a:cxn>
                <a:cxn ang="0">
                  <a:pos x="332" y="18"/>
                </a:cxn>
                <a:cxn ang="0">
                  <a:pos x="310" y="4"/>
                </a:cxn>
                <a:cxn ang="0">
                  <a:pos x="0" y="0"/>
                </a:cxn>
                <a:cxn ang="0">
                  <a:pos x="32" y="458"/>
                </a:cxn>
                <a:cxn ang="0">
                  <a:pos x="108" y="530"/>
                </a:cxn>
                <a:cxn ang="0">
                  <a:pos x="232" y="302"/>
                </a:cxn>
                <a:cxn ang="0">
                  <a:pos x="258" y="310"/>
                </a:cxn>
                <a:cxn ang="0">
                  <a:pos x="270" y="330"/>
                </a:cxn>
                <a:cxn ang="0">
                  <a:pos x="442" y="530"/>
                </a:cxn>
                <a:cxn ang="0">
                  <a:pos x="664" y="530"/>
                </a:cxn>
                <a:cxn ang="0">
                  <a:pos x="1044" y="530"/>
                </a:cxn>
                <a:cxn ang="0">
                  <a:pos x="1082" y="518"/>
                </a:cxn>
                <a:cxn ang="0">
                  <a:pos x="1096" y="496"/>
                </a:cxn>
                <a:cxn ang="0">
                  <a:pos x="1100" y="72"/>
                </a:cxn>
                <a:cxn ang="0">
                  <a:pos x="1096" y="48"/>
                </a:cxn>
                <a:cxn ang="0">
                  <a:pos x="1082" y="22"/>
                </a:cxn>
                <a:cxn ang="0">
                  <a:pos x="1062" y="6"/>
                </a:cxn>
                <a:cxn ang="0">
                  <a:pos x="1028" y="0"/>
                </a:cxn>
                <a:cxn ang="0">
                  <a:pos x="1028" y="0"/>
                </a:cxn>
                <a:cxn ang="0">
                  <a:pos x="1060" y="8"/>
                </a:cxn>
                <a:cxn ang="0">
                  <a:pos x="1082" y="24"/>
                </a:cxn>
                <a:cxn ang="0">
                  <a:pos x="1096" y="50"/>
                </a:cxn>
                <a:cxn ang="0">
                  <a:pos x="1098" y="72"/>
                </a:cxn>
                <a:cxn ang="0">
                  <a:pos x="1098" y="480"/>
                </a:cxn>
                <a:cxn ang="0">
                  <a:pos x="1082" y="518"/>
                </a:cxn>
                <a:cxn ang="0">
                  <a:pos x="1058" y="528"/>
                </a:cxn>
                <a:cxn ang="0">
                  <a:pos x="664" y="530"/>
                </a:cxn>
                <a:cxn ang="0">
                  <a:pos x="440" y="530"/>
                </a:cxn>
                <a:cxn ang="0">
                  <a:pos x="272" y="348"/>
                </a:cxn>
                <a:cxn ang="0">
                  <a:pos x="264" y="314"/>
                </a:cxn>
                <a:cxn ang="0">
                  <a:pos x="252" y="304"/>
                </a:cxn>
                <a:cxn ang="0">
                  <a:pos x="106" y="300"/>
                </a:cxn>
                <a:cxn ang="0">
                  <a:pos x="0" y="460"/>
                </a:cxn>
                <a:cxn ang="0">
                  <a:pos x="0" y="74"/>
                </a:cxn>
                <a:cxn ang="0">
                  <a:pos x="274" y="0"/>
                </a:cxn>
                <a:cxn ang="0">
                  <a:pos x="322" y="12"/>
                </a:cxn>
                <a:cxn ang="0">
                  <a:pos x="342" y="42"/>
                </a:cxn>
                <a:cxn ang="0">
                  <a:pos x="346" y="214"/>
                </a:cxn>
                <a:cxn ang="0">
                  <a:pos x="342" y="234"/>
                </a:cxn>
                <a:cxn ang="0">
                  <a:pos x="326" y="254"/>
                </a:cxn>
                <a:cxn ang="0">
                  <a:pos x="298" y="266"/>
                </a:cxn>
                <a:cxn ang="0">
                  <a:pos x="326" y="280"/>
                </a:cxn>
                <a:cxn ang="0">
                  <a:pos x="340" y="296"/>
                </a:cxn>
                <a:cxn ang="0">
                  <a:pos x="344" y="308"/>
                </a:cxn>
                <a:cxn ang="0">
                  <a:pos x="382" y="460"/>
                </a:cxn>
                <a:cxn ang="0">
                  <a:pos x="724" y="460"/>
                </a:cxn>
                <a:cxn ang="0">
                  <a:pos x="724" y="72"/>
                </a:cxn>
                <a:cxn ang="0">
                  <a:pos x="1028" y="0"/>
                </a:cxn>
              </a:cxnLst>
              <a:rect l="0" t="0" r="r" b="b"/>
              <a:pathLst>
                <a:path w="1100" h="530">
                  <a:moveTo>
                    <a:pt x="1028" y="0"/>
                  </a:moveTo>
                  <a:lnTo>
                    <a:pt x="1028" y="0"/>
                  </a:lnTo>
                  <a:lnTo>
                    <a:pt x="724" y="0"/>
                  </a:lnTo>
                  <a:lnTo>
                    <a:pt x="724" y="72"/>
                  </a:lnTo>
                  <a:lnTo>
                    <a:pt x="756" y="72"/>
                  </a:lnTo>
                  <a:lnTo>
                    <a:pt x="756" y="458"/>
                  </a:lnTo>
                  <a:lnTo>
                    <a:pt x="724" y="458"/>
                  </a:lnTo>
                  <a:lnTo>
                    <a:pt x="610" y="0"/>
                  </a:lnTo>
                  <a:lnTo>
                    <a:pt x="492" y="0"/>
                  </a:lnTo>
                  <a:lnTo>
                    <a:pt x="380" y="458"/>
                  </a:lnTo>
                  <a:lnTo>
                    <a:pt x="346" y="458"/>
                  </a:lnTo>
                  <a:lnTo>
                    <a:pt x="346" y="314"/>
                  </a:lnTo>
                  <a:lnTo>
                    <a:pt x="346" y="314"/>
                  </a:lnTo>
                  <a:lnTo>
                    <a:pt x="346" y="308"/>
                  </a:lnTo>
                  <a:lnTo>
                    <a:pt x="344" y="302"/>
                  </a:lnTo>
                  <a:lnTo>
                    <a:pt x="340" y="296"/>
                  </a:lnTo>
                  <a:lnTo>
                    <a:pt x="334" y="288"/>
                  </a:lnTo>
                  <a:lnTo>
                    <a:pt x="326" y="280"/>
                  </a:lnTo>
                  <a:lnTo>
                    <a:pt x="314" y="272"/>
                  </a:lnTo>
                  <a:lnTo>
                    <a:pt x="298" y="266"/>
                  </a:lnTo>
                  <a:lnTo>
                    <a:pt x="298" y="266"/>
                  </a:lnTo>
                  <a:lnTo>
                    <a:pt x="298" y="266"/>
                  </a:lnTo>
                  <a:lnTo>
                    <a:pt x="298" y="266"/>
                  </a:lnTo>
                  <a:lnTo>
                    <a:pt x="314" y="260"/>
                  </a:lnTo>
                  <a:lnTo>
                    <a:pt x="326" y="254"/>
                  </a:lnTo>
                  <a:lnTo>
                    <a:pt x="334" y="248"/>
                  </a:lnTo>
                  <a:lnTo>
                    <a:pt x="340" y="242"/>
                  </a:lnTo>
                  <a:lnTo>
                    <a:pt x="344" y="234"/>
                  </a:lnTo>
                  <a:lnTo>
                    <a:pt x="346" y="228"/>
                  </a:lnTo>
                  <a:lnTo>
                    <a:pt x="346" y="214"/>
                  </a:lnTo>
                  <a:lnTo>
                    <a:pt x="346" y="72"/>
                  </a:lnTo>
                  <a:lnTo>
                    <a:pt x="346" y="72"/>
                  </a:lnTo>
                  <a:lnTo>
                    <a:pt x="346" y="56"/>
                  </a:lnTo>
                  <a:lnTo>
                    <a:pt x="344" y="42"/>
                  </a:lnTo>
                  <a:lnTo>
                    <a:pt x="338" y="30"/>
                  </a:lnTo>
                  <a:lnTo>
                    <a:pt x="332" y="18"/>
                  </a:lnTo>
                  <a:lnTo>
                    <a:pt x="332" y="18"/>
                  </a:lnTo>
                  <a:lnTo>
                    <a:pt x="322" y="10"/>
                  </a:lnTo>
                  <a:lnTo>
                    <a:pt x="310" y="4"/>
                  </a:lnTo>
                  <a:lnTo>
                    <a:pt x="294" y="2"/>
                  </a:lnTo>
                  <a:lnTo>
                    <a:pt x="274" y="0"/>
                  </a:lnTo>
                  <a:lnTo>
                    <a:pt x="0" y="0"/>
                  </a:lnTo>
                  <a:lnTo>
                    <a:pt x="0" y="76"/>
                  </a:lnTo>
                  <a:lnTo>
                    <a:pt x="32" y="72"/>
                  </a:lnTo>
                  <a:lnTo>
                    <a:pt x="32" y="458"/>
                  </a:lnTo>
                  <a:lnTo>
                    <a:pt x="0" y="458"/>
                  </a:lnTo>
                  <a:lnTo>
                    <a:pt x="0" y="530"/>
                  </a:lnTo>
                  <a:lnTo>
                    <a:pt x="108" y="530"/>
                  </a:lnTo>
                  <a:lnTo>
                    <a:pt x="108" y="302"/>
                  </a:lnTo>
                  <a:lnTo>
                    <a:pt x="232" y="302"/>
                  </a:lnTo>
                  <a:lnTo>
                    <a:pt x="232" y="302"/>
                  </a:lnTo>
                  <a:lnTo>
                    <a:pt x="244" y="302"/>
                  </a:lnTo>
                  <a:lnTo>
                    <a:pt x="252" y="306"/>
                  </a:lnTo>
                  <a:lnTo>
                    <a:pt x="258" y="310"/>
                  </a:lnTo>
                  <a:lnTo>
                    <a:pt x="264" y="316"/>
                  </a:lnTo>
                  <a:lnTo>
                    <a:pt x="268" y="322"/>
                  </a:lnTo>
                  <a:lnTo>
                    <a:pt x="270" y="330"/>
                  </a:lnTo>
                  <a:lnTo>
                    <a:pt x="270" y="348"/>
                  </a:lnTo>
                  <a:lnTo>
                    <a:pt x="270" y="530"/>
                  </a:lnTo>
                  <a:lnTo>
                    <a:pt x="442" y="530"/>
                  </a:lnTo>
                  <a:lnTo>
                    <a:pt x="480" y="370"/>
                  </a:lnTo>
                  <a:lnTo>
                    <a:pt x="620" y="370"/>
                  </a:lnTo>
                  <a:lnTo>
                    <a:pt x="664" y="530"/>
                  </a:lnTo>
                  <a:lnTo>
                    <a:pt x="1028" y="530"/>
                  </a:lnTo>
                  <a:lnTo>
                    <a:pt x="1028" y="530"/>
                  </a:lnTo>
                  <a:lnTo>
                    <a:pt x="1044" y="530"/>
                  </a:lnTo>
                  <a:lnTo>
                    <a:pt x="1060" y="528"/>
                  </a:lnTo>
                  <a:lnTo>
                    <a:pt x="1072" y="524"/>
                  </a:lnTo>
                  <a:lnTo>
                    <a:pt x="1082" y="518"/>
                  </a:lnTo>
                  <a:lnTo>
                    <a:pt x="1082" y="518"/>
                  </a:lnTo>
                  <a:lnTo>
                    <a:pt x="1090" y="510"/>
                  </a:lnTo>
                  <a:lnTo>
                    <a:pt x="1096" y="496"/>
                  </a:lnTo>
                  <a:lnTo>
                    <a:pt x="1098" y="480"/>
                  </a:lnTo>
                  <a:lnTo>
                    <a:pt x="1100" y="460"/>
                  </a:lnTo>
                  <a:lnTo>
                    <a:pt x="1100" y="72"/>
                  </a:lnTo>
                  <a:lnTo>
                    <a:pt x="1100" y="72"/>
                  </a:lnTo>
                  <a:lnTo>
                    <a:pt x="1098" y="60"/>
                  </a:lnTo>
                  <a:lnTo>
                    <a:pt x="1096" y="48"/>
                  </a:lnTo>
                  <a:lnTo>
                    <a:pt x="1090" y="36"/>
                  </a:lnTo>
                  <a:lnTo>
                    <a:pt x="1090" y="36"/>
                  </a:lnTo>
                  <a:lnTo>
                    <a:pt x="1082" y="22"/>
                  </a:lnTo>
                  <a:lnTo>
                    <a:pt x="1076" y="16"/>
                  </a:lnTo>
                  <a:lnTo>
                    <a:pt x="1070" y="12"/>
                  </a:lnTo>
                  <a:lnTo>
                    <a:pt x="1062" y="6"/>
                  </a:lnTo>
                  <a:lnTo>
                    <a:pt x="1052" y="2"/>
                  </a:lnTo>
                  <a:lnTo>
                    <a:pt x="1040" y="0"/>
                  </a:lnTo>
                  <a:lnTo>
                    <a:pt x="1028" y="0"/>
                  </a:lnTo>
                  <a:lnTo>
                    <a:pt x="1028" y="0"/>
                  </a:lnTo>
                  <a:lnTo>
                    <a:pt x="1028" y="0"/>
                  </a:lnTo>
                  <a:lnTo>
                    <a:pt x="1028" y="0"/>
                  </a:lnTo>
                  <a:lnTo>
                    <a:pt x="1040" y="2"/>
                  </a:lnTo>
                  <a:lnTo>
                    <a:pt x="1052" y="4"/>
                  </a:lnTo>
                  <a:lnTo>
                    <a:pt x="1060" y="8"/>
                  </a:lnTo>
                  <a:lnTo>
                    <a:pt x="1068" y="12"/>
                  </a:lnTo>
                  <a:lnTo>
                    <a:pt x="1076" y="18"/>
                  </a:lnTo>
                  <a:lnTo>
                    <a:pt x="1082" y="24"/>
                  </a:lnTo>
                  <a:lnTo>
                    <a:pt x="1090" y="36"/>
                  </a:lnTo>
                  <a:lnTo>
                    <a:pt x="1090" y="36"/>
                  </a:lnTo>
                  <a:lnTo>
                    <a:pt x="1096" y="50"/>
                  </a:lnTo>
                  <a:lnTo>
                    <a:pt x="1098" y="60"/>
                  </a:lnTo>
                  <a:lnTo>
                    <a:pt x="1098" y="60"/>
                  </a:lnTo>
                  <a:lnTo>
                    <a:pt x="1098" y="72"/>
                  </a:lnTo>
                  <a:lnTo>
                    <a:pt x="1098" y="460"/>
                  </a:lnTo>
                  <a:lnTo>
                    <a:pt x="1098" y="460"/>
                  </a:lnTo>
                  <a:lnTo>
                    <a:pt x="1098" y="480"/>
                  </a:lnTo>
                  <a:lnTo>
                    <a:pt x="1094" y="496"/>
                  </a:lnTo>
                  <a:lnTo>
                    <a:pt x="1088" y="508"/>
                  </a:lnTo>
                  <a:lnTo>
                    <a:pt x="1082" y="518"/>
                  </a:lnTo>
                  <a:lnTo>
                    <a:pt x="1082" y="518"/>
                  </a:lnTo>
                  <a:lnTo>
                    <a:pt x="1072" y="524"/>
                  </a:lnTo>
                  <a:lnTo>
                    <a:pt x="1058" y="528"/>
                  </a:lnTo>
                  <a:lnTo>
                    <a:pt x="1044" y="530"/>
                  </a:lnTo>
                  <a:lnTo>
                    <a:pt x="1028" y="530"/>
                  </a:lnTo>
                  <a:lnTo>
                    <a:pt x="664" y="530"/>
                  </a:lnTo>
                  <a:lnTo>
                    <a:pt x="620" y="370"/>
                  </a:lnTo>
                  <a:lnTo>
                    <a:pt x="480" y="370"/>
                  </a:lnTo>
                  <a:lnTo>
                    <a:pt x="440" y="530"/>
                  </a:lnTo>
                  <a:lnTo>
                    <a:pt x="272" y="530"/>
                  </a:lnTo>
                  <a:lnTo>
                    <a:pt x="272" y="348"/>
                  </a:lnTo>
                  <a:lnTo>
                    <a:pt x="272" y="348"/>
                  </a:lnTo>
                  <a:lnTo>
                    <a:pt x="270" y="330"/>
                  </a:lnTo>
                  <a:lnTo>
                    <a:pt x="268" y="322"/>
                  </a:lnTo>
                  <a:lnTo>
                    <a:pt x="264" y="314"/>
                  </a:lnTo>
                  <a:lnTo>
                    <a:pt x="264" y="314"/>
                  </a:lnTo>
                  <a:lnTo>
                    <a:pt x="260" y="308"/>
                  </a:lnTo>
                  <a:lnTo>
                    <a:pt x="252" y="304"/>
                  </a:lnTo>
                  <a:lnTo>
                    <a:pt x="244" y="302"/>
                  </a:lnTo>
                  <a:lnTo>
                    <a:pt x="232" y="300"/>
                  </a:lnTo>
                  <a:lnTo>
                    <a:pt x="106" y="300"/>
                  </a:lnTo>
                  <a:lnTo>
                    <a:pt x="106" y="530"/>
                  </a:lnTo>
                  <a:lnTo>
                    <a:pt x="0" y="530"/>
                  </a:lnTo>
                  <a:lnTo>
                    <a:pt x="0" y="460"/>
                  </a:lnTo>
                  <a:lnTo>
                    <a:pt x="32" y="460"/>
                  </a:lnTo>
                  <a:lnTo>
                    <a:pt x="32" y="72"/>
                  </a:lnTo>
                  <a:lnTo>
                    <a:pt x="0" y="74"/>
                  </a:lnTo>
                  <a:lnTo>
                    <a:pt x="0" y="0"/>
                  </a:lnTo>
                  <a:lnTo>
                    <a:pt x="274" y="0"/>
                  </a:lnTo>
                  <a:lnTo>
                    <a:pt x="274" y="0"/>
                  </a:lnTo>
                  <a:lnTo>
                    <a:pt x="294" y="2"/>
                  </a:lnTo>
                  <a:lnTo>
                    <a:pt x="310" y="6"/>
                  </a:lnTo>
                  <a:lnTo>
                    <a:pt x="322" y="12"/>
                  </a:lnTo>
                  <a:lnTo>
                    <a:pt x="332" y="20"/>
                  </a:lnTo>
                  <a:lnTo>
                    <a:pt x="338" y="30"/>
                  </a:lnTo>
                  <a:lnTo>
                    <a:pt x="342" y="42"/>
                  </a:lnTo>
                  <a:lnTo>
                    <a:pt x="344" y="56"/>
                  </a:lnTo>
                  <a:lnTo>
                    <a:pt x="346" y="72"/>
                  </a:lnTo>
                  <a:lnTo>
                    <a:pt x="346" y="214"/>
                  </a:lnTo>
                  <a:lnTo>
                    <a:pt x="346" y="214"/>
                  </a:lnTo>
                  <a:lnTo>
                    <a:pt x="344" y="228"/>
                  </a:lnTo>
                  <a:lnTo>
                    <a:pt x="342" y="234"/>
                  </a:lnTo>
                  <a:lnTo>
                    <a:pt x="340" y="240"/>
                  </a:lnTo>
                  <a:lnTo>
                    <a:pt x="334" y="248"/>
                  </a:lnTo>
                  <a:lnTo>
                    <a:pt x="326" y="254"/>
                  </a:lnTo>
                  <a:lnTo>
                    <a:pt x="314" y="260"/>
                  </a:lnTo>
                  <a:lnTo>
                    <a:pt x="298" y="266"/>
                  </a:lnTo>
                  <a:lnTo>
                    <a:pt x="298" y="266"/>
                  </a:lnTo>
                  <a:lnTo>
                    <a:pt x="298" y="266"/>
                  </a:lnTo>
                  <a:lnTo>
                    <a:pt x="314" y="272"/>
                  </a:lnTo>
                  <a:lnTo>
                    <a:pt x="326" y="280"/>
                  </a:lnTo>
                  <a:lnTo>
                    <a:pt x="334" y="288"/>
                  </a:lnTo>
                  <a:lnTo>
                    <a:pt x="340" y="296"/>
                  </a:lnTo>
                  <a:lnTo>
                    <a:pt x="340" y="296"/>
                  </a:lnTo>
                  <a:lnTo>
                    <a:pt x="342" y="302"/>
                  </a:lnTo>
                  <a:lnTo>
                    <a:pt x="344" y="308"/>
                  </a:lnTo>
                  <a:lnTo>
                    <a:pt x="344" y="308"/>
                  </a:lnTo>
                  <a:lnTo>
                    <a:pt x="346" y="314"/>
                  </a:lnTo>
                  <a:lnTo>
                    <a:pt x="346" y="460"/>
                  </a:lnTo>
                  <a:lnTo>
                    <a:pt x="382" y="460"/>
                  </a:lnTo>
                  <a:lnTo>
                    <a:pt x="492" y="0"/>
                  </a:lnTo>
                  <a:lnTo>
                    <a:pt x="610" y="0"/>
                  </a:lnTo>
                  <a:lnTo>
                    <a:pt x="724" y="460"/>
                  </a:lnTo>
                  <a:lnTo>
                    <a:pt x="756" y="460"/>
                  </a:lnTo>
                  <a:lnTo>
                    <a:pt x="756" y="72"/>
                  </a:lnTo>
                  <a:lnTo>
                    <a:pt x="724" y="72"/>
                  </a:lnTo>
                  <a:lnTo>
                    <a:pt x="724" y="0"/>
                  </a:lnTo>
                  <a:lnTo>
                    <a:pt x="1028" y="0"/>
                  </a:lnTo>
                  <a:lnTo>
                    <a:pt x="10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3"/>
            <p:cNvSpPr>
              <a:spLocks/>
            </p:cNvSpPr>
            <p:nvPr/>
          </p:nvSpPr>
          <p:spPr bwMode="auto">
            <a:xfrm>
              <a:off x="2139950" y="2698750"/>
              <a:ext cx="184150" cy="422275"/>
            </a:xfrm>
            <a:custGeom>
              <a:avLst/>
              <a:gdLst/>
              <a:ahLst/>
              <a:cxnLst>
                <a:cxn ang="0">
                  <a:pos x="62" y="0"/>
                </a:cxn>
                <a:cxn ang="0">
                  <a:pos x="116" y="266"/>
                </a:cxn>
                <a:cxn ang="0">
                  <a:pos x="0" y="266"/>
                </a:cxn>
                <a:cxn ang="0">
                  <a:pos x="62" y="0"/>
                </a:cxn>
              </a:cxnLst>
              <a:rect l="0" t="0" r="r" b="b"/>
              <a:pathLst>
                <a:path w="116" h="266">
                  <a:moveTo>
                    <a:pt x="62" y="0"/>
                  </a:moveTo>
                  <a:lnTo>
                    <a:pt x="116" y="266"/>
                  </a:lnTo>
                  <a:lnTo>
                    <a:pt x="0" y="266"/>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4"/>
            <p:cNvSpPr>
              <a:spLocks/>
            </p:cNvSpPr>
            <p:nvPr/>
          </p:nvSpPr>
          <p:spPr bwMode="auto">
            <a:xfrm>
              <a:off x="2139950" y="2698750"/>
              <a:ext cx="184150" cy="422275"/>
            </a:xfrm>
            <a:custGeom>
              <a:avLst/>
              <a:gdLst/>
              <a:ahLst/>
              <a:cxnLst>
                <a:cxn ang="0">
                  <a:pos x="62" y="0"/>
                </a:cxn>
                <a:cxn ang="0">
                  <a:pos x="62" y="0"/>
                </a:cxn>
                <a:cxn ang="0">
                  <a:pos x="116" y="266"/>
                </a:cxn>
                <a:cxn ang="0">
                  <a:pos x="0" y="266"/>
                </a:cxn>
                <a:cxn ang="0">
                  <a:pos x="62" y="0"/>
                </a:cxn>
                <a:cxn ang="0">
                  <a:pos x="62" y="0"/>
                </a:cxn>
                <a:cxn ang="0">
                  <a:pos x="62" y="0"/>
                </a:cxn>
                <a:cxn ang="0">
                  <a:pos x="62" y="0"/>
                </a:cxn>
                <a:cxn ang="0">
                  <a:pos x="62" y="0"/>
                </a:cxn>
                <a:cxn ang="0">
                  <a:pos x="0" y="266"/>
                </a:cxn>
                <a:cxn ang="0">
                  <a:pos x="116" y="266"/>
                </a:cxn>
                <a:cxn ang="0">
                  <a:pos x="62" y="0"/>
                </a:cxn>
                <a:cxn ang="0">
                  <a:pos x="62" y="0"/>
                </a:cxn>
                <a:cxn ang="0">
                  <a:pos x="62" y="0"/>
                </a:cxn>
              </a:cxnLst>
              <a:rect l="0" t="0" r="r" b="b"/>
              <a:pathLst>
                <a:path w="116" h="266">
                  <a:moveTo>
                    <a:pt x="62" y="0"/>
                  </a:moveTo>
                  <a:lnTo>
                    <a:pt x="62" y="0"/>
                  </a:lnTo>
                  <a:lnTo>
                    <a:pt x="116" y="266"/>
                  </a:lnTo>
                  <a:lnTo>
                    <a:pt x="0" y="266"/>
                  </a:lnTo>
                  <a:lnTo>
                    <a:pt x="62" y="0"/>
                  </a:lnTo>
                  <a:lnTo>
                    <a:pt x="62" y="0"/>
                  </a:lnTo>
                  <a:lnTo>
                    <a:pt x="62" y="0"/>
                  </a:lnTo>
                  <a:lnTo>
                    <a:pt x="62" y="0"/>
                  </a:lnTo>
                  <a:lnTo>
                    <a:pt x="62" y="0"/>
                  </a:lnTo>
                  <a:lnTo>
                    <a:pt x="0" y="266"/>
                  </a:lnTo>
                  <a:lnTo>
                    <a:pt x="116" y="266"/>
                  </a:lnTo>
                  <a:lnTo>
                    <a:pt x="62" y="0"/>
                  </a:lnTo>
                  <a:lnTo>
                    <a:pt x="62" y="0"/>
                  </a:lnTo>
                  <a:lnTo>
                    <a:pt x="62"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5"/>
            <p:cNvSpPr>
              <a:spLocks/>
            </p:cNvSpPr>
            <p:nvPr/>
          </p:nvSpPr>
          <p:spPr bwMode="auto">
            <a:xfrm>
              <a:off x="2682875" y="2736850"/>
              <a:ext cx="307975" cy="615950"/>
            </a:xfrm>
            <a:custGeom>
              <a:avLst/>
              <a:gdLst/>
              <a:ahLst/>
              <a:cxnLst>
                <a:cxn ang="0">
                  <a:pos x="0" y="0"/>
                </a:cxn>
                <a:cxn ang="0">
                  <a:pos x="0" y="388"/>
                </a:cxn>
                <a:cxn ang="0">
                  <a:pos x="158" y="388"/>
                </a:cxn>
                <a:cxn ang="0">
                  <a:pos x="158" y="388"/>
                </a:cxn>
                <a:cxn ang="0">
                  <a:pos x="170" y="386"/>
                </a:cxn>
                <a:cxn ang="0">
                  <a:pos x="180" y="384"/>
                </a:cxn>
                <a:cxn ang="0">
                  <a:pos x="186" y="380"/>
                </a:cxn>
                <a:cxn ang="0">
                  <a:pos x="190" y="374"/>
                </a:cxn>
                <a:cxn ang="0">
                  <a:pos x="192" y="370"/>
                </a:cxn>
                <a:cxn ang="0">
                  <a:pos x="194" y="364"/>
                </a:cxn>
                <a:cxn ang="0">
                  <a:pos x="194" y="348"/>
                </a:cxn>
                <a:cxn ang="0">
                  <a:pos x="194" y="42"/>
                </a:cxn>
                <a:cxn ang="0">
                  <a:pos x="194" y="42"/>
                </a:cxn>
                <a:cxn ang="0">
                  <a:pos x="194" y="30"/>
                </a:cxn>
                <a:cxn ang="0">
                  <a:pos x="192" y="22"/>
                </a:cxn>
                <a:cxn ang="0">
                  <a:pos x="188" y="16"/>
                </a:cxn>
                <a:cxn ang="0">
                  <a:pos x="184" y="10"/>
                </a:cxn>
                <a:cxn ang="0">
                  <a:pos x="176" y="4"/>
                </a:cxn>
                <a:cxn ang="0">
                  <a:pos x="164" y="2"/>
                </a:cxn>
                <a:cxn ang="0">
                  <a:pos x="150" y="0"/>
                </a:cxn>
                <a:cxn ang="0">
                  <a:pos x="0" y="0"/>
                </a:cxn>
              </a:cxnLst>
              <a:rect l="0" t="0" r="r" b="b"/>
              <a:pathLst>
                <a:path w="194" h="388">
                  <a:moveTo>
                    <a:pt x="0" y="0"/>
                  </a:moveTo>
                  <a:lnTo>
                    <a:pt x="0" y="388"/>
                  </a:lnTo>
                  <a:lnTo>
                    <a:pt x="158" y="388"/>
                  </a:lnTo>
                  <a:lnTo>
                    <a:pt x="158" y="388"/>
                  </a:lnTo>
                  <a:lnTo>
                    <a:pt x="170" y="386"/>
                  </a:lnTo>
                  <a:lnTo>
                    <a:pt x="180" y="384"/>
                  </a:lnTo>
                  <a:lnTo>
                    <a:pt x="186" y="380"/>
                  </a:lnTo>
                  <a:lnTo>
                    <a:pt x="190" y="374"/>
                  </a:lnTo>
                  <a:lnTo>
                    <a:pt x="192" y="370"/>
                  </a:lnTo>
                  <a:lnTo>
                    <a:pt x="194" y="364"/>
                  </a:lnTo>
                  <a:lnTo>
                    <a:pt x="194" y="348"/>
                  </a:lnTo>
                  <a:lnTo>
                    <a:pt x="194" y="42"/>
                  </a:lnTo>
                  <a:lnTo>
                    <a:pt x="194" y="42"/>
                  </a:lnTo>
                  <a:lnTo>
                    <a:pt x="194" y="30"/>
                  </a:lnTo>
                  <a:lnTo>
                    <a:pt x="192" y="22"/>
                  </a:lnTo>
                  <a:lnTo>
                    <a:pt x="188" y="16"/>
                  </a:lnTo>
                  <a:lnTo>
                    <a:pt x="184" y="10"/>
                  </a:lnTo>
                  <a:lnTo>
                    <a:pt x="176" y="4"/>
                  </a:lnTo>
                  <a:lnTo>
                    <a:pt x="164" y="2"/>
                  </a:lnTo>
                  <a:lnTo>
                    <a:pt x="15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6"/>
            <p:cNvSpPr>
              <a:spLocks/>
            </p:cNvSpPr>
            <p:nvPr/>
          </p:nvSpPr>
          <p:spPr bwMode="auto">
            <a:xfrm>
              <a:off x="2682875" y="2736850"/>
              <a:ext cx="307975" cy="615950"/>
            </a:xfrm>
            <a:custGeom>
              <a:avLst/>
              <a:gdLst/>
              <a:ahLst/>
              <a:cxnLst>
                <a:cxn ang="0">
                  <a:pos x="0" y="0"/>
                </a:cxn>
                <a:cxn ang="0">
                  <a:pos x="0" y="0"/>
                </a:cxn>
                <a:cxn ang="0">
                  <a:pos x="0" y="388"/>
                </a:cxn>
                <a:cxn ang="0">
                  <a:pos x="158" y="388"/>
                </a:cxn>
                <a:cxn ang="0">
                  <a:pos x="158" y="388"/>
                </a:cxn>
                <a:cxn ang="0">
                  <a:pos x="158" y="388"/>
                </a:cxn>
                <a:cxn ang="0">
                  <a:pos x="170" y="386"/>
                </a:cxn>
                <a:cxn ang="0">
                  <a:pos x="180" y="384"/>
                </a:cxn>
                <a:cxn ang="0">
                  <a:pos x="186" y="380"/>
                </a:cxn>
                <a:cxn ang="0">
                  <a:pos x="190" y="376"/>
                </a:cxn>
                <a:cxn ang="0">
                  <a:pos x="190" y="376"/>
                </a:cxn>
                <a:cxn ang="0">
                  <a:pos x="192" y="370"/>
                </a:cxn>
                <a:cxn ang="0">
                  <a:pos x="194" y="364"/>
                </a:cxn>
                <a:cxn ang="0">
                  <a:pos x="194" y="348"/>
                </a:cxn>
                <a:cxn ang="0">
                  <a:pos x="194" y="42"/>
                </a:cxn>
                <a:cxn ang="0">
                  <a:pos x="194" y="42"/>
                </a:cxn>
                <a:cxn ang="0">
                  <a:pos x="194" y="30"/>
                </a:cxn>
                <a:cxn ang="0">
                  <a:pos x="192" y="22"/>
                </a:cxn>
                <a:cxn ang="0">
                  <a:pos x="190" y="16"/>
                </a:cxn>
                <a:cxn ang="0">
                  <a:pos x="190" y="16"/>
                </a:cxn>
                <a:cxn ang="0">
                  <a:pos x="184" y="10"/>
                </a:cxn>
                <a:cxn ang="0">
                  <a:pos x="176" y="4"/>
                </a:cxn>
                <a:cxn ang="0">
                  <a:pos x="164" y="2"/>
                </a:cxn>
                <a:cxn ang="0">
                  <a:pos x="150" y="0"/>
                </a:cxn>
                <a:cxn ang="0">
                  <a:pos x="0" y="0"/>
                </a:cxn>
                <a:cxn ang="0">
                  <a:pos x="0" y="0"/>
                </a:cxn>
                <a:cxn ang="0">
                  <a:pos x="0" y="0"/>
                </a:cxn>
                <a:cxn ang="0">
                  <a:pos x="0" y="0"/>
                </a:cxn>
                <a:cxn ang="0">
                  <a:pos x="150" y="0"/>
                </a:cxn>
                <a:cxn ang="0">
                  <a:pos x="150" y="0"/>
                </a:cxn>
                <a:cxn ang="0">
                  <a:pos x="164" y="2"/>
                </a:cxn>
                <a:cxn ang="0">
                  <a:pos x="176" y="4"/>
                </a:cxn>
                <a:cxn ang="0">
                  <a:pos x="184" y="10"/>
                </a:cxn>
                <a:cxn ang="0">
                  <a:pos x="188" y="16"/>
                </a:cxn>
                <a:cxn ang="0">
                  <a:pos x="188" y="16"/>
                </a:cxn>
                <a:cxn ang="0">
                  <a:pos x="192" y="22"/>
                </a:cxn>
                <a:cxn ang="0">
                  <a:pos x="194" y="30"/>
                </a:cxn>
                <a:cxn ang="0">
                  <a:pos x="194" y="42"/>
                </a:cxn>
                <a:cxn ang="0">
                  <a:pos x="194" y="348"/>
                </a:cxn>
                <a:cxn ang="0">
                  <a:pos x="194" y="348"/>
                </a:cxn>
                <a:cxn ang="0">
                  <a:pos x="194" y="364"/>
                </a:cxn>
                <a:cxn ang="0">
                  <a:pos x="192" y="370"/>
                </a:cxn>
                <a:cxn ang="0">
                  <a:pos x="190" y="374"/>
                </a:cxn>
                <a:cxn ang="0">
                  <a:pos x="190" y="374"/>
                </a:cxn>
                <a:cxn ang="0">
                  <a:pos x="186" y="380"/>
                </a:cxn>
                <a:cxn ang="0">
                  <a:pos x="180" y="382"/>
                </a:cxn>
                <a:cxn ang="0">
                  <a:pos x="170" y="386"/>
                </a:cxn>
                <a:cxn ang="0">
                  <a:pos x="158" y="388"/>
                </a:cxn>
                <a:cxn ang="0">
                  <a:pos x="158" y="388"/>
                </a:cxn>
                <a:cxn ang="0">
                  <a:pos x="158" y="388"/>
                </a:cxn>
                <a:cxn ang="0">
                  <a:pos x="2" y="388"/>
                </a:cxn>
                <a:cxn ang="0">
                  <a:pos x="2" y="0"/>
                </a:cxn>
                <a:cxn ang="0">
                  <a:pos x="0" y="0"/>
                </a:cxn>
                <a:cxn ang="0">
                  <a:pos x="0" y="0"/>
                </a:cxn>
                <a:cxn ang="0">
                  <a:pos x="0" y="0"/>
                </a:cxn>
              </a:cxnLst>
              <a:rect l="0" t="0" r="r" b="b"/>
              <a:pathLst>
                <a:path w="194" h="388">
                  <a:moveTo>
                    <a:pt x="0" y="0"/>
                  </a:moveTo>
                  <a:lnTo>
                    <a:pt x="0" y="0"/>
                  </a:lnTo>
                  <a:lnTo>
                    <a:pt x="0" y="388"/>
                  </a:lnTo>
                  <a:lnTo>
                    <a:pt x="158" y="388"/>
                  </a:lnTo>
                  <a:lnTo>
                    <a:pt x="158" y="388"/>
                  </a:lnTo>
                  <a:lnTo>
                    <a:pt x="158" y="388"/>
                  </a:lnTo>
                  <a:lnTo>
                    <a:pt x="170" y="386"/>
                  </a:lnTo>
                  <a:lnTo>
                    <a:pt x="180" y="384"/>
                  </a:lnTo>
                  <a:lnTo>
                    <a:pt x="186" y="380"/>
                  </a:lnTo>
                  <a:lnTo>
                    <a:pt x="190" y="376"/>
                  </a:lnTo>
                  <a:lnTo>
                    <a:pt x="190" y="376"/>
                  </a:lnTo>
                  <a:lnTo>
                    <a:pt x="192" y="370"/>
                  </a:lnTo>
                  <a:lnTo>
                    <a:pt x="194" y="364"/>
                  </a:lnTo>
                  <a:lnTo>
                    <a:pt x="194" y="348"/>
                  </a:lnTo>
                  <a:lnTo>
                    <a:pt x="194" y="42"/>
                  </a:lnTo>
                  <a:lnTo>
                    <a:pt x="194" y="42"/>
                  </a:lnTo>
                  <a:lnTo>
                    <a:pt x="194" y="30"/>
                  </a:lnTo>
                  <a:lnTo>
                    <a:pt x="192" y="22"/>
                  </a:lnTo>
                  <a:lnTo>
                    <a:pt x="190" y="16"/>
                  </a:lnTo>
                  <a:lnTo>
                    <a:pt x="190" y="16"/>
                  </a:lnTo>
                  <a:lnTo>
                    <a:pt x="184" y="10"/>
                  </a:lnTo>
                  <a:lnTo>
                    <a:pt x="176" y="4"/>
                  </a:lnTo>
                  <a:lnTo>
                    <a:pt x="164" y="2"/>
                  </a:lnTo>
                  <a:lnTo>
                    <a:pt x="150" y="0"/>
                  </a:lnTo>
                  <a:lnTo>
                    <a:pt x="0" y="0"/>
                  </a:lnTo>
                  <a:lnTo>
                    <a:pt x="0" y="0"/>
                  </a:lnTo>
                  <a:lnTo>
                    <a:pt x="0" y="0"/>
                  </a:lnTo>
                  <a:lnTo>
                    <a:pt x="0" y="0"/>
                  </a:lnTo>
                  <a:lnTo>
                    <a:pt x="150" y="0"/>
                  </a:lnTo>
                  <a:lnTo>
                    <a:pt x="150" y="0"/>
                  </a:lnTo>
                  <a:lnTo>
                    <a:pt x="164" y="2"/>
                  </a:lnTo>
                  <a:lnTo>
                    <a:pt x="176" y="4"/>
                  </a:lnTo>
                  <a:lnTo>
                    <a:pt x="184" y="10"/>
                  </a:lnTo>
                  <a:lnTo>
                    <a:pt x="188" y="16"/>
                  </a:lnTo>
                  <a:lnTo>
                    <a:pt x="188" y="16"/>
                  </a:lnTo>
                  <a:lnTo>
                    <a:pt x="192" y="22"/>
                  </a:lnTo>
                  <a:lnTo>
                    <a:pt x="194" y="30"/>
                  </a:lnTo>
                  <a:lnTo>
                    <a:pt x="194" y="42"/>
                  </a:lnTo>
                  <a:lnTo>
                    <a:pt x="194" y="348"/>
                  </a:lnTo>
                  <a:lnTo>
                    <a:pt x="194" y="348"/>
                  </a:lnTo>
                  <a:lnTo>
                    <a:pt x="194" y="364"/>
                  </a:lnTo>
                  <a:lnTo>
                    <a:pt x="192" y="370"/>
                  </a:lnTo>
                  <a:lnTo>
                    <a:pt x="190" y="374"/>
                  </a:lnTo>
                  <a:lnTo>
                    <a:pt x="190" y="374"/>
                  </a:lnTo>
                  <a:lnTo>
                    <a:pt x="186" y="380"/>
                  </a:lnTo>
                  <a:lnTo>
                    <a:pt x="180" y="382"/>
                  </a:lnTo>
                  <a:lnTo>
                    <a:pt x="170" y="386"/>
                  </a:lnTo>
                  <a:lnTo>
                    <a:pt x="158" y="388"/>
                  </a:lnTo>
                  <a:lnTo>
                    <a:pt x="158" y="388"/>
                  </a:lnTo>
                  <a:lnTo>
                    <a:pt x="158" y="388"/>
                  </a:lnTo>
                  <a:lnTo>
                    <a:pt x="2" y="388"/>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7"/>
            <p:cNvSpPr>
              <a:spLocks/>
            </p:cNvSpPr>
            <p:nvPr/>
          </p:nvSpPr>
          <p:spPr bwMode="auto">
            <a:xfrm>
              <a:off x="1524000" y="2736850"/>
              <a:ext cx="266700" cy="257175"/>
            </a:xfrm>
            <a:custGeom>
              <a:avLst/>
              <a:gdLst/>
              <a:ahLst/>
              <a:cxnLst>
                <a:cxn ang="0">
                  <a:pos x="0" y="0"/>
                </a:cxn>
                <a:cxn ang="0">
                  <a:pos x="0" y="162"/>
                </a:cxn>
                <a:cxn ang="0">
                  <a:pos x="134" y="162"/>
                </a:cxn>
                <a:cxn ang="0">
                  <a:pos x="134" y="162"/>
                </a:cxn>
                <a:cxn ang="0">
                  <a:pos x="144" y="158"/>
                </a:cxn>
                <a:cxn ang="0">
                  <a:pos x="152" y="154"/>
                </a:cxn>
                <a:cxn ang="0">
                  <a:pos x="158" y="150"/>
                </a:cxn>
                <a:cxn ang="0">
                  <a:pos x="162" y="144"/>
                </a:cxn>
                <a:cxn ang="0">
                  <a:pos x="166" y="138"/>
                </a:cxn>
                <a:cxn ang="0">
                  <a:pos x="166" y="132"/>
                </a:cxn>
                <a:cxn ang="0">
                  <a:pos x="168" y="120"/>
                </a:cxn>
                <a:cxn ang="0">
                  <a:pos x="168" y="36"/>
                </a:cxn>
                <a:cxn ang="0">
                  <a:pos x="168" y="36"/>
                </a:cxn>
                <a:cxn ang="0">
                  <a:pos x="164" y="24"/>
                </a:cxn>
                <a:cxn ang="0">
                  <a:pos x="162" y="18"/>
                </a:cxn>
                <a:cxn ang="0">
                  <a:pos x="160" y="12"/>
                </a:cxn>
                <a:cxn ang="0">
                  <a:pos x="154" y="8"/>
                </a:cxn>
                <a:cxn ang="0">
                  <a:pos x="148" y="4"/>
                </a:cxn>
                <a:cxn ang="0">
                  <a:pos x="140" y="2"/>
                </a:cxn>
                <a:cxn ang="0">
                  <a:pos x="128" y="0"/>
                </a:cxn>
                <a:cxn ang="0">
                  <a:pos x="0" y="0"/>
                </a:cxn>
              </a:cxnLst>
              <a:rect l="0" t="0" r="r" b="b"/>
              <a:pathLst>
                <a:path w="168" h="162">
                  <a:moveTo>
                    <a:pt x="0" y="0"/>
                  </a:moveTo>
                  <a:lnTo>
                    <a:pt x="0" y="162"/>
                  </a:lnTo>
                  <a:lnTo>
                    <a:pt x="134" y="162"/>
                  </a:lnTo>
                  <a:lnTo>
                    <a:pt x="134" y="162"/>
                  </a:lnTo>
                  <a:lnTo>
                    <a:pt x="144" y="158"/>
                  </a:lnTo>
                  <a:lnTo>
                    <a:pt x="152" y="154"/>
                  </a:lnTo>
                  <a:lnTo>
                    <a:pt x="158" y="150"/>
                  </a:lnTo>
                  <a:lnTo>
                    <a:pt x="162" y="144"/>
                  </a:lnTo>
                  <a:lnTo>
                    <a:pt x="166" y="138"/>
                  </a:lnTo>
                  <a:lnTo>
                    <a:pt x="166" y="132"/>
                  </a:lnTo>
                  <a:lnTo>
                    <a:pt x="168" y="120"/>
                  </a:lnTo>
                  <a:lnTo>
                    <a:pt x="168" y="36"/>
                  </a:lnTo>
                  <a:lnTo>
                    <a:pt x="168" y="36"/>
                  </a:lnTo>
                  <a:lnTo>
                    <a:pt x="164" y="24"/>
                  </a:lnTo>
                  <a:lnTo>
                    <a:pt x="162" y="18"/>
                  </a:lnTo>
                  <a:lnTo>
                    <a:pt x="160" y="12"/>
                  </a:lnTo>
                  <a:lnTo>
                    <a:pt x="154" y="8"/>
                  </a:lnTo>
                  <a:lnTo>
                    <a:pt x="148" y="4"/>
                  </a:lnTo>
                  <a:lnTo>
                    <a:pt x="140" y="2"/>
                  </a:lnTo>
                  <a:lnTo>
                    <a:pt x="12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8"/>
            <p:cNvSpPr>
              <a:spLocks/>
            </p:cNvSpPr>
            <p:nvPr/>
          </p:nvSpPr>
          <p:spPr bwMode="auto">
            <a:xfrm>
              <a:off x="1524000" y="2736850"/>
              <a:ext cx="266700" cy="257175"/>
            </a:xfrm>
            <a:custGeom>
              <a:avLst/>
              <a:gdLst/>
              <a:ahLst/>
              <a:cxnLst>
                <a:cxn ang="0">
                  <a:pos x="0" y="0"/>
                </a:cxn>
                <a:cxn ang="0">
                  <a:pos x="0" y="0"/>
                </a:cxn>
                <a:cxn ang="0">
                  <a:pos x="0" y="162"/>
                </a:cxn>
                <a:cxn ang="0">
                  <a:pos x="134" y="162"/>
                </a:cxn>
                <a:cxn ang="0">
                  <a:pos x="134" y="162"/>
                </a:cxn>
                <a:cxn ang="0">
                  <a:pos x="134" y="162"/>
                </a:cxn>
                <a:cxn ang="0">
                  <a:pos x="144" y="158"/>
                </a:cxn>
                <a:cxn ang="0">
                  <a:pos x="152" y="154"/>
                </a:cxn>
                <a:cxn ang="0">
                  <a:pos x="158" y="150"/>
                </a:cxn>
                <a:cxn ang="0">
                  <a:pos x="162" y="144"/>
                </a:cxn>
                <a:cxn ang="0">
                  <a:pos x="166" y="138"/>
                </a:cxn>
                <a:cxn ang="0">
                  <a:pos x="168" y="132"/>
                </a:cxn>
                <a:cxn ang="0">
                  <a:pos x="168" y="120"/>
                </a:cxn>
                <a:cxn ang="0">
                  <a:pos x="168" y="36"/>
                </a:cxn>
                <a:cxn ang="0">
                  <a:pos x="168" y="36"/>
                </a:cxn>
                <a:cxn ang="0">
                  <a:pos x="168" y="36"/>
                </a:cxn>
                <a:cxn ang="0">
                  <a:pos x="166" y="24"/>
                </a:cxn>
                <a:cxn ang="0">
                  <a:pos x="162" y="18"/>
                </a:cxn>
                <a:cxn ang="0">
                  <a:pos x="160" y="12"/>
                </a:cxn>
                <a:cxn ang="0">
                  <a:pos x="154" y="8"/>
                </a:cxn>
                <a:cxn ang="0">
                  <a:pos x="148" y="4"/>
                </a:cxn>
                <a:cxn ang="0">
                  <a:pos x="140" y="0"/>
                </a:cxn>
                <a:cxn ang="0">
                  <a:pos x="128" y="0"/>
                </a:cxn>
                <a:cxn ang="0">
                  <a:pos x="0" y="0"/>
                </a:cxn>
                <a:cxn ang="0">
                  <a:pos x="0" y="0"/>
                </a:cxn>
                <a:cxn ang="0">
                  <a:pos x="0" y="0"/>
                </a:cxn>
                <a:cxn ang="0">
                  <a:pos x="0" y="0"/>
                </a:cxn>
                <a:cxn ang="0">
                  <a:pos x="128" y="0"/>
                </a:cxn>
                <a:cxn ang="0">
                  <a:pos x="128" y="0"/>
                </a:cxn>
                <a:cxn ang="0">
                  <a:pos x="140" y="2"/>
                </a:cxn>
                <a:cxn ang="0">
                  <a:pos x="148" y="4"/>
                </a:cxn>
                <a:cxn ang="0">
                  <a:pos x="154" y="8"/>
                </a:cxn>
                <a:cxn ang="0">
                  <a:pos x="160" y="12"/>
                </a:cxn>
                <a:cxn ang="0">
                  <a:pos x="162" y="18"/>
                </a:cxn>
                <a:cxn ang="0">
                  <a:pos x="164" y="24"/>
                </a:cxn>
                <a:cxn ang="0">
                  <a:pos x="168" y="36"/>
                </a:cxn>
                <a:cxn ang="0">
                  <a:pos x="168" y="36"/>
                </a:cxn>
                <a:cxn ang="0">
                  <a:pos x="168" y="36"/>
                </a:cxn>
                <a:cxn ang="0">
                  <a:pos x="168" y="120"/>
                </a:cxn>
                <a:cxn ang="0">
                  <a:pos x="168" y="120"/>
                </a:cxn>
                <a:cxn ang="0">
                  <a:pos x="166" y="132"/>
                </a:cxn>
                <a:cxn ang="0">
                  <a:pos x="164" y="138"/>
                </a:cxn>
                <a:cxn ang="0">
                  <a:pos x="162" y="144"/>
                </a:cxn>
                <a:cxn ang="0">
                  <a:pos x="158" y="150"/>
                </a:cxn>
                <a:cxn ang="0">
                  <a:pos x="152" y="154"/>
                </a:cxn>
                <a:cxn ang="0">
                  <a:pos x="144" y="158"/>
                </a:cxn>
                <a:cxn ang="0">
                  <a:pos x="134" y="160"/>
                </a:cxn>
                <a:cxn ang="0">
                  <a:pos x="134" y="162"/>
                </a:cxn>
                <a:cxn ang="0">
                  <a:pos x="134" y="160"/>
                </a:cxn>
                <a:cxn ang="0">
                  <a:pos x="2" y="160"/>
                </a:cxn>
                <a:cxn ang="0">
                  <a:pos x="2" y="0"/>
                </a:cxn>
                <a:cxn ang="0">
                  <a:pos x="0" y="0"/>
                </a:cxn>
                <a:cxn ang="0">
                  <a:pos x="0" y="0"/>
                </a:cxn>
                <a:cxn ang="0">
                  <a:pos x="0" y="0"/>
                </a:cxn>
              </a:cxnLst>
              <a:rect l="0" t="0" r="r" b="b"/>
              <a:pathLst>
                <a:path w="168" h="162">
                  <a:moveTo>
                    <a:pt x="0" y="0"/>
                  </a:moveTo>
                  <a:lnTo>
                    <a:pt x="0" y="0"/>
                  </a:lnTo>
                  <a:lnTo>
                    <a:pt x="0" y="162"/>
                  </a:lnTo>
                  <a:lnTo>
                    <a:pt x="134" y="162"/>
                  </a:lnTo>
                  <a:lnTo>
                    <a:pt x="134" y="162"/>
                  </a:lnTo>
                  <a:lnTo>
                    <a:pt x="134" y="162"/>
                  </a:lnTo>
                  <a:lnTo>
                    <a:pt x="144" y="158"/>
                  </a:lnTo>
                  <a:lnTo>
                    <a:pt x="152" y="154"/>
                  </a:lnTo>
                  <a:lnTo>
                    <a:pt x="158" y="150"/>
                  </a:lnTo>
                  <a:lnTo>
                    <a:pt x="162" y="144"/>
                  </a:lnTo>
                  <a:lnTo>
                    <a:pt x="166" y="138"/>
                  </a:lnTo>
                  <a:lnTo>
                    <a:pt x="168" y="132"/>
                  </a:lnTo>
                  <a:lnTo>
                    <a:pt x="168" y="120"/>
                  </a:lnTo>
                  <a:lnTo>
                    <a:pt x="168" y="36"/>
                  </a:lnTo>
                  <a:lnTo>
                    <a:pt x="168" y="36"/>
                  </a:lnTo>
                  <a:lnTo>
                    <a:pt x="168" y="36"/>
                  </a:lnTo>
                  <a:lnTo>
                    <a:pt x="166" y="24"/>
                  </a:lnTo>
                  <a:lnTo>
                    <a:pt x="162" y="18"/>
                  </a:lnTo>
                  <a:lnTo>
                    <a:pt x="160" y="12"/>
                  </a:lnTo>
                  <a:lnTo>
                    <a:pt x="154" y="8"/>
                  </a:lnTo>
                  <a:lnTo>
                    <a:pt x="148" y="4"/>
                  </a:lnTo>
                  <a:lnTo>
                    <a:pt x="140" y="0"/>
                  </a:lnTo>
                  <a:lnTo>
                    <a:pt x="128" y="0"/>
                  </a:lnTo>
                  <a:lnTo>
                    <a:pt x="0" y="0"/>
                  </a:lnTo>
                  <a:lnTo>
                    <a:pt x="0" y="0"/>
                  </a:lnTo>
                  <a:lnTo>
                    <a:pt x="0" y="0"/>
                  </a:lnTo>
                  <a:lnTo>
                    <a:pt x="0" y="0"/>
                  </a:lnTo>
                  <a:lnTo>
                    <a:pt x="128" y="0"/>
                  </a:lnTo>
                  <a:lnTo>
                    <a:pt x="128" y="0"/>
                  </a:lnTo>
                  <a:lnTo>
                    <a:pt x="140" y="2"/>
                  </a:lnTo>
                  <a:lnTo>
                    <a:pt x="148" y="4"/>
                  </a:lnTo>
                  <a:lnTo>
                    <a:pt x="154" y="8"/>
                  </a:lnTo>
                  <a:lnTo>
                    <a:pt x="160" y="12"/>
                  </a:lnTo>
                  <a:lnTo>
                    <a:pt x="162" y="18"/>
                  </a:lnTo>
                  <a:lnTo>
                    <a:pt x="164" y="24"/>
                  </a:lnTo>
                  <a:lnTo>
                    <a:pt x="168" y="36"/>
                  </a:lnTo>
                  <a:lnTo>
                    <a:pt x="168" y="36"/>
                  </a:lnTo>
                  <a:lnTo>
                    <a:pt x="168" y="36"/>
                  </a:lnTo>
                  <a:lnTo>
                    <a:pt x="168" y="120"/>
                  </a:lnTo>
                  <a:lnTo>
                    <a:pt x="168" y="120"/>
                  </a:lnTo>
                  <a:lnTo>
                    <a:pt x="166" y="132"/>
                  </a:lnTo>
                  <a:lnTo>
                    <a:pt x="164" y="138"/>
                  </a:lnTo>
                  <a:lnTo>
                    <a:pt x="162" y="144"/>
                  </a:lnTo>
                  <a:lnTo>
                    <a:pt x="158" y="150"/>
                  </a:lnTo>
                  <a:lnTo>
                    <a:pt x="152" y="154"/>
                  </a:lnTo>
                  <a:lnTo>
                    <a:pt x="144" y="158"/>
                  </a:lnTo>
                  <a:lnTo>
                    <a:pt x="134" y="160"/>
                  </a:lnTo>
                  <a:lnTo>
                    <a:pt x="134" y="162"/>
                  </a:lnTo>
                  <a:lnTo>
                    <a:pt x="134" y="160"/>
                  </a:lnTo>
                  <a:lnTo>
                    <a:pt x="2" y="160"/>
                  </a:lnTo>
                  <a:lnTo>
                    <a:pt x="2" y="0"/>
                  </a:lnTo>
                  <a:lnTo>
                    <a:pt x="0" y="0"/>
                  </a:lnTo>
                  <a:lnTo>
                    <a:pt x="0"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9"/>
            <p:cNvSpPr>
              <a:spLocks/>
            </p:cNvSpPr>
            <p:nvPr/>
          </p:nvSpPr>
          <p:spPr bwMode="auto">
            <a:xfrm>
              <a:off x="1041400" y="3879850"/>
              <a:ext cx="139700" cy="171450"/>
            </a:xfrm>
            <a:custGeom>
              <a:avLst/>
              <a:gdLst/>
              <a:ahLst/>
              <a:cxnLst>
                <a:cxn ang="0">
                  <a:pos x="42" y="66"/>
                </a:cxn>
                <a:cxn ang="0">
                  <a:pos x="38" y="108"/>
                </a:cxn>
                <a:cxn ang="0">
                  <a:pos x="24" y="108"/>
                </a:cxn>
                <a:cxn ang="0">
                  <a:pos x="30" y="66"/>
                </a:cxn>
                <a:cxn ang="0">
                  <a:pos x="0" y="0"/>
                </a:cxn>
                <a:cxn ang="0">
                  <a:pos x="16" y="0"/>
                </a:cxn>
                <a:cxn ang="0">
                  <a:pos x="38" y="54"/>
                </a:cxn>
                <a:cxn ang="0">
                  <a:pos x="40" y="54"/>
                </a:cxn>
                <a:cxn ang="0">
                  <a:pos x="76" y="0"/>
                </a:cxn>
                <a:cxn ang="0">
                  <a:pos x="88" y="0"/>
                </a:cxn>
                <a:cxn ang="0">
                  <a:pos x="42" y="66"/>
                </a:cxn>
              </a:cxnLst>
              <a:rect l="0" t="0" r="r" b="b"/>
              <a:pathLst>
                <a:path w="88" h="108">
                  <a:moveTo>
                    <a:pt x="42" y="66"/>
                  </a:moveTo>
                  <a:lnTo>
                    <a:pt x="38" y="108"/>
                  </a:lnTo>
                  <a:lnTo>
                    <a:pt x="24" y="108"/>
                  </a:lnTo>
                  <a:lnTo>
                    <a:pt x="30" y="66"/>
                  </a:lnTo>
                  <a:lnTo>
                    <a:pt x="0" y="0"/>
                  </a:lnTo>
                  <a:lnTo>
                    <a:pt x="16" y="0"/>
                  </a:lnTo>
                  <a:lnTo>
                    <a:pt x="38" y="54"/>
                  </a:lnTo>
                  <a:lnTo>
                    <a:pt x="40" y="54"/>
                  </a:lnTo>
                  <a:lnTo>
                    <a:pt x="76" y="0"/>
                  </a:lnTo>
                  <a:lnTo>
                    <a:pt x="88" y="0"/>
                  </a:lnTo>
                  <a:lnTo>
                    <a:pt x="42" y="6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noEditPoints="1"/>
            </p:cNvSpPr>
            <p:nvPr/>
          </p:nvSpPr>
          <p:spPr bwMode="auto">
            <a:xfrm>
              <a:off x="1162050" y="3917950"/>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6"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6" y="0"/>
                  </a:lnTo>
                  <a:lnTo>
                    <a:pt x="46"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1"/>
            <p:cNvSpPr>
              <a:spLocks/>
            </p:cNvSpPr>
            <p:nvPr/>
          </p:nvSpPr>
          <p:spPr bwMode="auto">
            <a:xfrm>
              <a:off x="1317625" y="3921125"/>
              <a:ext cx="117475" cy="130175"/>
            </a:xfrm>
            <a:custGeom>
              <a:avLst/>
              <a:gdLst/>
              <a:ahLst/>
              <a:cxnLst>
                <a:cxn ang="0">
                  <a:pos x="54" y="82"/>
                </a:cxn>
                <a:cxn ang="0">
                  <a:pos x="54" y="72"/>
                </a:cxn>
                <a:cxn ang="0">
                  <a:pos x="54" y="72"/>
                </a:cxn>
                <a:cxn ang="0">
                  <a:pos x="44" y="78"/>
                </a:cxn>
                <a:cxn ang="0">
                  <a:pos x="44" y="78"/>
                </a:cxn>
                <a:cxn ang="0">
                  <a:pos x="36" y="82"/>
                </a:cxn>
                <a:cxn ang="0">
                  <a:pos x="36" y="82"/>
                </a:cxn>
                <a:cxn ang="0">
                  <a:pos x="28" y="82"/>
                </a:cxn>
                <a:cxn ang="0">
                  <a:pos x="28" y="82"/>
                </a:cxn>
                <a:cxn ang="0">
                  <a:pos x="20" y="82"/>
                </a:cxn>
                <a:cxn ang="0">
                  <a:pos x="20" y="82"/>
                </a:cxn>
                <a:cxn ang="0">
                  <a:pos x="12" y="82"/>
                </a:cxn>
                <a:cxn ang="0">
                  <a:pos x="12" y="82"/>
                </a:cxn>
                <a:cxn ang="0">
                  <a:pos x="6" y="78"/>
                </a:cxn>
                <a:cxn ang="0">
                  <a:pos x="6" y="78"/>
                </a:cxn>
                <a:cxn ang="0">
                  <a:pos x="2" y="70"/>
                </a:cxn>
                <a:cxn ang="0">
                  <a:pos x="2" y="70"/>
                </a:cxn>
                <a:cxn ang="0">
                  <a:pos x="0" y="58"/>
                </a:cxn>
                <a:cxn ang="0">
                  <a:pos x="8" y="0"/>
                </a:cxn>
                <a:cxn ang="0">
                  <a:pos x="20" y="0"/>
                </a:cxn>
                <a:cxn ang="0">
                  <a:pos x="14" y="52"/>
                </a:cxn>
                <a:cxn ang="0">
                  <a:pos x="14" y="52"/>
                </a:cxn>
                <a:cxn ang="0">
                  <a:pos x="12" y="58"/>
                </a:cxn>
                <a:cxn ang="0">
                  <a:pos x="12" y="58"/>
                </a:cxn>
                <a:cxn ang="0">
                  <a:pos x="14" y="66"/>
                </a:cxn>
                <a:cxn ang="0">
                  <a:pos x="14" y="66"/>
                </a:cxn>
                <a:cxn ang="0">
                  <a:pos x="18" y="70"/>
                </a:cxn>
                <a:cxn ang="0">
                  <a:pos x="18" y="70"/>
                </a:cxn>
                <a:cxn ang="0">
                  <a:pos x="20" y="72"/>
                </a:cxn>
                <a:cxn ang="0">
                  <a:pos x="26" y="72"/>
                </a:cxn>
                <a:cxn ang="0">
                  <a:pos x="26"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6" y="82"/>
                  </a:lnTo>
                  <a:lnTo>
                    <a:pt x="36" y="82"/>
                  </a:lnTo>
                  <a:lnTo>
                    <a:pt x="28" y="82"/>
                  </a:lnTo>
                  <a:lnTo>
                    <a:pt x="28" y="82"/>
                  </a:lnTo>
                  <a:lnTo>
                    <a:pt x="20" y="82"/>
                  </a:lnTo>
                  <a:lnTo>
                    <a:pt x="20" y="82"/>
                  </a:lnTo>
                  <a:lnTo>
                    <a:pt x="12" y="82"/>
                  </a:lnTo>
                  <a:lnTo>
                    <a:pt x="12" y="82"/>
                  </a:lnTo>
                  <a:lnTo>
                    <a:pt x="6" y="78"/>
                  </a:lnTo>
                  <a:lnTo>
                    <a:pt x="6" y="78"/>
                  </a:lnTo>
                  <a:lnTo>
                    <a:pt x="2" y="70"/>
                  </a:lnTo>
                  <a:lnTo>
                    <a:pt x="2" y="70"/>
                  </a:lnTo>
                  <a:lnTo>
                    <a:pt x="0" y="58"/>
                  </a:lnTo>
                  <a:lnTo>
                    <a:pt x="8" y="0"/>
                  </a:lnTo>
                  <a:lnTo>
                    <a:pt x="20" y="0"/>
                  </a:lnTo>
                  <a:lnTo>
                    <a:pt x="14" y="52"/>
                  </a:lnTo>
                  <a:lnTo>
                    <a:pt x="14" y="52"/>
                  </a:lnTo>
                  <a:lnTo>
                    <a:pt x="12" y="58"/>
                  </a:lnTo>
                  <a:lnTo>
                    <a:pt x="12" y="58"/>
                  </a:lnTo>
                  <a:lnTo>
                    <a:pt x="14" y="66"/>
                  </a:lnTo>
                  <a:lnTo>
                    <a:pt x="14" y="66"/>
                  </a:lnTo>
                  <a:lnTo>
                    <a:pt x="18" y="70"/>
                  </a:lnTo>
                  <a:lnTo>
                    <a:pt x="18" y="70"/>
                  </a:lnTo>
                  <a:lnTo>
                    <a:pt x="20" y="72"/>
                  </a:lnTo>
                  <a:lnTo>
                    <a:pt x="26" y="72"/>
                  </a:lnTo>
                  <a:lnTo>
                    <a:pt x="26"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2"/>
            <p:cNvSpPr>
              <a:spLocks/>
            </p:cNvSpPr>
            <p:nvPr/>
          </p:nvSpPr>
          <p:spPr bwMode="auto">
            <a:xfrm>
              <a:off x="1460500" y="3921125"/>
              <a:ext cx="85725" cy="13017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4" y="12"/>
                  </a:lnTo>
                  <a:lnTo>
                    <a:pt x="34"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3"/>
            <p:cNvSpPr>
              <a:spLocks/>
            </p:cNvSpPr>
            <p:nvPr/>
          </p:nvSpPr>
          <p:spPr bwMode="auto">
            <a:xfrm>
              <a:off x="1638300" y="3879850"/>
              <a:ext cx="155575" cy="171450"/>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4"/>
            <p:cNvSpPr>
              <a:spLocks noEditPoints="1"/>
            </p:cNvSpPr>
            <p:nvPr/>
          </p:nvSpPr>
          <p:spPr bwMode="auto">
            <a:xfrm>
              <a:off x="1812925" y="3917950"/>
              <a:ext cx="120650" cy="136525"/>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4"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30"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30"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4" y="0"/>
                  </a:lnTo>
                  <a:lnTo>
                    <a:pt x="44"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6" y="46"/>
                  </a:lnTo>
                  <a:lnTo>
                    <a:pt x="14" y="46"/>
                  </a:lnTo>
                  <a:close/>
                  <a:moveTo>
                    <a:pt x="62" y="26"/>
                  </a:moveTo>
                  <a:lnTo>
                    <a:pt x="62" y="26"/>
                  </a:lnTo>
                  <a:lnTo>
                    <a:pt x="60" y="18"/>
                  </a:lnTo>
                  <a:lnTo>
                    <a:pt x="60" y="18"/>
                  </a:lnTo>
                  <a:lnTo>
                    <a:pt x="58" y="14"/>
                  </a:lnTo>
                  <a:lnTo>
                    <a:pt x="54" y="10"/>
                  </a:lnTo>
                  <a:lnTo>
                    <a:pt x="54" y="10"/>
                  </a:lnTo>
                  <a:lnTo>
                    <a:pt x="48" y="10"/>
                  </a:lnTo>
                  <a:lnTo>
                    <a:pt x="42" y="8"/>
                  </a:lnTo>
                  <a:lnTo>
                    <a:pt x="42" y="8"/>
                  </a:lnTo>
                  <a:lnTo>
                    <a:pt x="32" y="10"/>
                  </a:lnTo>
                  <a:lnTo>
                    <a:pt x="24" y="16"/>
                  </a:lnTo>
                  <a:lnTo>
                    <a:pt x="24" y="16"/>
                  </a:lnTo>
                  <a:lnTo>
                    <a:pt x="18" y="26"/>
                  </a:lnTo>
                  <a:lnTo>
                    <a:pt x="16"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5"/>
            <p:cNvSpPr>
              <a:spLocks/>
            </p:cNvSpPr>
            <p:nvPr/>
          </p:nvSpPr>
          <p:spPr bwMode="auto">
            <a:xfrm>
              <a:off x="1952625" y="3876675"/>
              <a:ext cx="85725" cy="174625"/>
            </a:xfrm>
            <a:custGeom>
              <a:avLst/>
              <a:gdLst/>
              <a:ahLst/>
              <a:cxnLst>
                <a:cxn ang="0">
                  <a:pos x="30" y="38"/>
                </a:cxn>
                <a:cxn ang="0">
                  <a:pos x="24" y="90"/>
                </a:cxn>
                <a:cxn ang="0">
                  <a:pos x="24"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2" y="110"/>
                </a:cxn>
                <a:cxn ang="0">
                  <a:pos x="22"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4" y="90"/>
                  </a:lnTo>
                  <a:lnTo>
                    <a:pt x="24"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2" y="110"/>
                  </a:lnTo>
                  <a:lnTo>
                    <a:pt x="22"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6"/>
            <p:cNvSpPr>
              <a:spLocks/>
            </p:cNvSpPr>
            <p:nvPr/>
          </p:nvSpPr>
          <p:spPr bwMode="auto">
            <a:xfrm>
              <a:off x="2054225" y="3921125"/>
              <a:ext cx="184150" cy="130175"/>
            </a:xfrm>
            <a:custGeom>
              <a:avLst/>
              <a:gdLst/>
              <a:ahLst/>
              <a:cxnLst>
                <a:cxn ang="0">
                  <a:pos x="86" y="82"/>
                </a:cxn>
                <a:cxn ang="0">
                  <a:pos x="68" y="82"/>
                </a:cxn>
                <a:cxn ang="0">
                  <a:pos x="56" y="12"/>
                </a:cxn>
                <a:cxn ang="0">
                  <a:pos x="56" y="12"/>
                </a:cxn>
                <a:cxn ang="0">
                  <a:pos x="28" y="82"/>
                </a:cxn>
                <a:cxn ang="0">
                  <a:pos x="8" y="82"/>
                </a:cxn>
                <a:cxn ang="0">
                  <a:pos x="0" y="0"/>
                </a:cxn>
                <a:cxn ang="0">
                  <a:pos x="12" y="0"/>
                </a:cxn>
                <a:cxn ang="0">
                  <a:pos x="12" y="0"/>
                </a:cxn>
                <a:cxn ang="0">
                  <a:pos x="12" y="10"/>
                </a:cxn>
                <a:cxn ang="0">
                  <a:pos x="12" y="10"/>
                </a:cxn>
                <a:cxn ang="0">
                  <a:pos x="14" y="26"/>
                </a:cxn>
                <a:cxn ang="0">
                  <a:pos x="14" y="26"/>
                </a:cxn>
                <a:cxn ang="0">
                  <a:pos x="16" y="42"/>
                </a:cxn>
                <a:cxn ang="0">
                  <a:pos x="16" y="42"/>
                </a:cxn>
                <a:cxn ang="0">
                  <a:pos x="18" y="56"/>
                </a:cxn>
                <a:cxn ang="0">
                  <a:pos x="18" y="56"/>
                </a:cxn>
                <a:cxn ang="0">
                  <a:pos x="18" y="72"/>
                </a:cxn>
                <a:cxn ang="0">
                  <a:pos x="22" y="72"/>
                </a:cxn>
                <a:cxn ang="0">
                  <a:pos x="22" y="72"/>
                </a:cxn>
                <a:cxn ang="0">
                  <a:pos x="28" y="56"/>
                </a:cxn>
                <a:cxn ang="0">
                  <a:pos x="28" y="56"/>
                </a:cxn>
                <a:cxn ang="0">
                  <a:pos x="34" y="42"/>
                </a:cxn>
                <a:cxn ang="0">
                  <a:pos x="34" y="42"/>
                </a:cxn>
                <a:cxn ang="0">
                  <a:pos x="40" y="26"/>
                </a:cxn>
                <a:cxn ang="0">
                  <a:pos x="40" y="26"/>
                </a:cxn>
                <a:cxn ang="0">
                  <a:pos x="46" y="10"/>
                </a:cxn>
                <a:cxn ang="0">
                  <a:pos x="46" y="10"/>
                </a:cxn>
                <a:cxn ang="0">
                  <a:pos x="48" y="0"/>
                </a:cxn>
                <a:cxn ang="0">
                  <a:pos x="68" y="0"/>
                </a:cxn>
                <a:cxn ang="0">
                  <a:pos x="68" y="0"/>
                </a:cxn>
                <a:cxn ang="0">
                  <a:pos x="68" y="10"/>
                </a:cxn>
                <a:cxn ang="0">
                  <a:pos x="68" y="10"/>
                </a:cxn>
                <a:cxn ang="0">
                  <a:pos x="70" y="26"/>
                </a:cxn>
                <a:cxn ang="0">
                  <a:pos x="70" y="26"/>
                </a:cxn>
                <a:cxn ang="0">
                  <a:pos x="72" y="42"/>
                </a:cxn>
                <a:cxn ang="0">
                  <a:pos x="72" y="42"/>
                </a:cxn>
                <a:cxn ang="0">
                  <a:pos x="76" y="56"/>
                </a:cxn>
                <a:cxn ang="0">
                  <a:pos x="76" y="56"/>
                </a:cxn>
                <a:cxn ang="0">
                  <a:pos x="78" y="72"/>
                </a:cxn>
                <a:cxn ang="0">
                  <a:pos x="80" y="72"/>
                </a:cxn>
                <a:cxn ang="0">
                  <a:pos x="80" y="72"/>
                </a:cxn>
                <a:cxn ang="0">
                  <a:pos x="86" y="58"/>
                </a:cxn>
                <a:cxn ang="0">
                  <a:pos x="86" y="58"/>
                </a:cxn>
                <a:cxn ang="0">
                  <a:pos x="90" y="42"/>
                </a:cxn>
                <a:cxn ang="0">
                  <a:pos x="90" y="42"/>
                </a:cxn>
                <a:cxn ang="0">
                  <a:pos x="96" y="26"/>
                </a:cxn>
                <a:cxn ang="0">
                  <a:pos x="96" y="26"/>
                </a:cxn>
                <a:cxn ang="0">
                  <a:pos x="102" y="10"/>
                </a:cxn>
                <a:cxn ang="0">
                  <a:pos x="102" y="10"/>
                </a:cxn>
                <a:cxn ang="0">
                  <a:pos x="106" y="0"/>
                </a:cxn>
                <a:cxn ang="0">
                  <a:pos x="116" y="0"/>
                </a:cxn>
                <a:cxn ang="0">
                  <a:pos x="86" y="82"/>
                </a:cxn>
              </a:cxnLst>
              <a:rect l="0" t="0" r="r" b="b"/>
              <a:pathLst>
                <a:path w="116" h="82">
                  <a:moveTo>
                    <a:pt x="86" y="82"/>
                  </a:moveTo>
                  <a:lnTo>
                    <a:pt x="68" y="82"/>
                  </a:lnTo>
                  <a:lnTo>
                    <a:pt x="56" y="12"/>
                  </a:lnTo>
                  <a:lnTo>
                    <a:pt x="56" y="12"/>
                  </a:lnTo>
                  <a:lnTo>
                    <a:pt x="28" y="82"/>
                  </a:lnTo>
                  <a:lnTo>
                    <a:pt x="8" y="82"/>
                  </a:lnTo>
                  <a:lnTo>
                    <a:pt x="0" y="0"/>
                  </a:lnTo>
                  <a:lnTo>
                    <a:pt x="12" y="0"/>
                  </a:lnTo>
                  <a:lnTo>
                    <a:pt x="12" y="0"/>
                  </a:lnTo>
                  <a:lnTo>
                    <a:pt x="12" y="10"/>
                  </a:lnTo>
                  <a:lnTo>
                    <a:pt x="12" y="10"/>
                  </a:lnTo>
                  <a:lnTo>
                    <a:pt x="14" y="26"/>
                  </a:lnTo>
                  <a:lnTo>
                    <a:pt x="14" y="26"/>
                  </a:lnTo>
                  <a:lnTo>
                    <a:pt x="16" y="42"/>
                  </a:lnTo>
                  <a:lnTo>
                    <a:pt x="16" y="42"/>
                  </a:lnTo>
                  <a:lnTo>
                    <a:pt x="18" y="56"/>
                  </a:lnTo>
                  <a:lnTo>
                    <a:pt x="18" y="56"/>
                  </a:lnTo>
                  <a:lnTo>
                    <a:pt x="18" y="72"/>
                  </a:lnTo>
                  <a:lnTo>
                    <a:pt x="22" y="72"/>
                  </a:lnTo>
                  <a:lnTo>
                    <a:pt x="22" y="72"/>
                  </a:lnTo>
                  <a:lnTo>
                    <a:pt x="28" y="56"/>
                  </a:lnTo>
                  <a:lnTo>
                    <a:pt x="28" y="56"/>
                  </a:lnTo>
                  <a:lnTo>
                    <a:pt x="34" y="42"/>
                  </a:lnTo>
                  <a:lnTo>
                    <a:pt x="34" y="42"/>
                  </a:lnTo>
                  <a:lnTo>
                    <a:pt x="40" y="26"/>
                  </a:lnTo>
                  <a:lnTo>
                    <a:pt x="40" y="26"/>
                  </a:lnTo>
                  <a:lnTo>
                    <a:pt x="46" y="10"/>
                  </a:lnTo>
                  <a:lnTo>
                    <a:pt x="46" y="10"/>
                  </a:lnTo>
                  <a:lnTo>
                    <a:pt x="48" y="0"/>
                  </a:lnTo>
                  <a:lnTo>
                    <a:pt x="68" y="0"/>
                  </a:lnTo>
                  <a:lnTo>
                    <a:pt x="68" y="0"/>
                  </a:lnTo>
                  <a:lnTo>
                    <a:pt x="68" y="10"/>
                  </a:lnTo>
                  <a:lnTo>
                    <a:pt x="68" y="10"/>
                  </a:lnTo>
                  <a:lnTo>
                    <a:pt x="70" y="26"/>
                  </a:lnTo>
                  <a:lnTo>
                    <a:pt x="70" y="26"/>
                  </a:lnTo>
                  <a:lnTo>
                    <a:pt x="72" y="42"/>
                  </a:lnTo>
                  <a:lnTo>
                    <a:pt x="72" y="42"/>
                  </a:lnTo>
                  <a:lnTo>
                    <a:pt x="76" y="56"/>
                  </a:lnTo>
                  <a:lnTo>
                    <a:pt x="76" y="56"/>
                  </a:lnTo>
                  <a:lnTo>
                    <a:pt x="78" y="72"/>
                  </a:lnTo>
                  <a:lnTo>
                    <a:pt x="80" y="72"/>
                  </a:lnTo>
                  <a:lnTo>
                    <a:pt x="80" y="72"/>
                  </a:lnTo>
                  <a:lnTo>
                    <a:pt x="86" y="58"/>
                  </a:lnTo>
                  <a:lnTo>
                    <a:pt x="86" y="58"/>
                  </a:lnTo>
                  <a:lnTo>
                    <a:pt x="90" y="42"/>
                  </a:lnTo>
                  <a:lnTo>
                    <a:pt x="90" y="42"/>
                  </a:lnTo>
                  <a:lnTo>
                    <a:pt x="96" y="26"/>
                  </a:lnTo>
                  <a:lnTo>
                    <a:pt x="96" y="26"/>
                  </a:lnTo>
                  <a:lnTo>
                    <a:pt x="102" y="10"/>
                  </a:lnTo>
                  <a:lnTo>
                    <a:pt x="102" y="10"/>
                  </a:lnTo>
                  <a:lnTo>
                    <a:pt x="106" y="0"/>
                  </a:lnTo>
                  <a:lnTo>
                    <a:pt x="116" y="0"/>
                  </a:lnTo>
                  <a:lnTo>
                    <a:pt x="86" y="8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7"/>
            <p:cNvSpPr>
              <a:spLocks noEditPoints="1"/>
            </p:cNvSpPr>
            <p:nvPr/>
          </p:nvSpPr>
          <p:spPr bwMode="auto">
            <a:xfrm>
              <a:off x="2251075" y="3917950"/>
              <a:ext cx="127000" cy="136525"/>
            </a:xfrm>
            <a:custGeom>
              <a:avLst/>
              <a:gdLst/>
              <a:ahLst/>
              <a:cxnLst>
                <a:cxn ang="0">
                  <a:pos x="80"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6" y="24"/>
                </a:cxn>
                <a:cxn ang="0">
                  <a:pos x="14" y="12"/>
                </a:cxn>
                <a:cxn ang="0">
                  <a:pos x="20" y="6"/>
                </a:cxn>
                <a:cxn ang="0">
                  <a:pos x="36" y="0"/>
                </a:cxn>
                <a:cxn ang="0">
                  <a:pos x="44" y="0"/>
                </a:cxn>
                <a:cxn ang="0">
                  <a:pos x="62" y="4"/>
                </a:cxn>
                <a:cxn ang="0">
                  <a:pos x="68" y="6"/>
                </a:cxn>
                <a:cxn ang="0">
                  <a:pos x="72" y="12"/>
                </a:cxn>
                <a:cxn ang="0">
                  <a:pos x="78" y="24"/>
                </a:cxn>
                <a:cxn ang="0">
                  <a:pos x="80" y="34"/>
                </a:cxn>
                <a:cxn ang="0">
                  <a:pos x="80" y="42"/>
                </a:cxn>
                <a:cxn ang="0">
                  <a:pos x="66" y="42"/>
                </a:cxn>
                <a:cxn ang="0">
                  <a:pos x="66" y="28"/>
                </a:cxn>
                <a:cxn ang="0">
                  <a:pos x="62" y="18"/>
                </a:cxn>
                <a:cxn ang="0">
                  <a:pos x="56" y="12"/>
                </a:cxn>
                <a:cxn ang="0">
                  <a:pos x="50" y="10"/>
                </a:cxn>
                <a:cxn ang="0">
                  <a:pos x="44" y="8"/>
                </a:cxn>
                <a:cxn ang="0">
                  <a:pos x="32" y="12"/>
                </a:cxn>
                <a:cxn ang="0">
                  <a:pos x="24" y="18"/>
                </a:cxn>
                <a:cxn ang="0">
                  <a:pos x="16" y="28"/>
                </a:cxn>
                <a:cxn ang="0">
                  <a:pos x="14" y="42"/>
                </a:cxn>
                <a:cxn ang="0">
                  <a:pos x="14"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80" y="42"/>
                  </a:moveTo>
                  <a:lnTo>
                    <a:pt x="80" y="42"/>
                  </a:lnTo>
                  <a:lnTo>
                    <a:pt x="78"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4" y="68"/>
                  </a:lnTo>
                  <a:lnTo>
                    <a:pt x="0" y="60"/>
                  </a:lnTo>
                  <a:lnTo>
                    <a:pt x="0" y="60"/>
                  </a:lnTo>
                  <a:lnTo>
                    <a:pt x="0" y="52"/>
                  </a:lnTo>
                  <a:lnTo>
                    <a:pt x="0" y="42"/>
                  </a:lnTo>
                  <a:lnTo>
                    <a:pt x="0" y="42"/>
                  </a:lnTo>
                  <a:lnTo>
                    <a:pt x="2" y="34"/>
                  </a:lnTo>
                  <a:lnTo>
                    <a:pt x="6" y="24"/>
                  </a:lnTo>
                  <a:lnTo>
                    <a:pt x="10" y="18"/>
                  </a:lnTo>
                  <a:lnTo>
                    <a:pt x="14" y="12"/>
                  </a:lnTo>
                  <a:lnTo>
                    <a:pt x="14" y="12"/>
                  </a:lnTo>
                  <a:lnTo>
                    <a:pt x="20" y="6"/>
                  </a:lnTo>
                  <a:lnTo>
                    <a:pt x="28" y="4"/>
                  </a:lnTo>
                  <a:lnTo>
                    <a:pt x="36" y="0"/>
                  </a:lnTo>
                  <a:lnTo>
                    <a:pt x="44" y="0"/>
                  </a:lnTo>
                  <a:lnTo>
                    <a:pt x="44" y="0"/>
                  </a:lnTo>
                  <a:lnTo>
                    <a:pt x="54" y="0"/>
                  </a:lnTo>
                  <a:lnTo>
                    <a:pt x="62" y="4"/>
                  </a:lnTo>
                  <a:lnTo>
                    <a:pt x="62" y="4"/>
                  </a:lnTo>
                  <a:lnTo>
                    <a:pt x="68" y="6"/>
                  </a:lnTo>
                  <a:lnTo>
                    <a:pt x="72" y="12"/>
                  </a:lnTo>
                  <a:lnTo>
                    <a:pt x="72" y="12"/>
                  </a:lnTo>
                  <a:lnTo>
                    <a:pt x="76" y="18"/>
                  </a:lnTo>
                  <a:lnTo>
                    <a:pt x="78" y="24"/>
                  </a:lnTo>
                  <a:lnTo>
                    <a:pt x="78" y="24"/>
                  </a:lnTo>
                  <a:lnTo>
                    <a:pt x="80" y="34"/>
                  </a:lnTo>
                  <a:lnTo>
                    <a:pt x="80" y="42"/>
                  </a:lnTo>
                  <a:lnTo>
                    <a:pt x="80" y="42"/>
                  </a:lnTo>
                  <a:close/>
                  <a:moveTo>
                    <a:pt x="66" y="42"/>
                  </a:moveTo>
                  <a:lnTo>
                    <a:pt x="66" y="42"/>
                  </a:lnTo>
                  <a:lnTo>
                    <a:pt x="66" y="28"/>
                  </a:lnTo>
                  <a:lnTo>
                    <a:pt x="66" y="28"/>
                  </a:lnTo>
                  <a:lnTo>
                    <a:pt x="62" y="18"/>
                  </a:lnTo>
                  <a:lnTo>
                    <a:pt x="62" y="18"/>
                  </a:lnTo>
                  <a:lnTo>
                    <a:pt x="60" y="14"/>
                  </a:lnTo>
                  <a:lnTo>
                    <a:pt x="56" y="12"/>
                  </a:lnTo>
                  <a:lnTo>
                    <a:pt x="56" y="12"/>
                  </a:lnTo>
                  <a:lnTo>
                    <a:pt x="50" y="10"/>
                  </a:lnTo>
                  <a:lnTo>
                    <a:pt x="44" y="8"/>
                  </a:lnTo>
                  <a:lnTo>
                    <a:pt x="44" y="8"/>
                  </a:lnTo>
                  <a:lnTo>
                    <a:pt x="38" y="10"/>
                  </a:lnTo>
                  <a:lnTo>
                    <a:pt x="32" y="12"/>
                  </a:lnTo>
                  <a:lnTo>
                    <a:pt x="28" y="14"/>
                  </a:lnTo>
                  <a:lnTo>
                    <a:pt x="24" y="18"/>
                  </a:lnTo>
                  <a:lnTo>
                    <a:pt x="24"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8"/>
            <p:cNvSpPr>
              <a:spLocks/>
            </p:cNvSpPr>
            <p:nvPr/>
          </p:nvSpPr>
          <p:spPr bwMode="auto">
            <a:xfrm>
              <a:off x="2400300" y="3921125"/>
              <a:ext cx="85725" cy="130175"/>
            </a:xfrm>
            <a:custGeom>
              <a:avLst/>
              <a:gdLst/>
              <a:ahLst/>
              <a:cxnLst>
                <a:cxn ang="0">
                  <a:pos x="36" y="12"/>
                </a:cxn>
                <a:cxn ang="0">
                  <a:pos x="36"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2"/>
                </a:cxn>
                <a:cxn ang="0">
                  <a:pos x="38" y="2"/>
                </a:cxn>
                <a:cxn ang="0">
                  <a:pos x="46" y="0"/>
                </a:cxn>
                <a:cxn ang="0">
                  <a:pos x="46" y="0"/>
                </a:cxn>
                <a:cxn ang="0">
                  <a:pos x="54" y="0"/>
                </a:cxn>
                <a:cxn ang="0">
                  <a:pos x="52" y="10"/>
                </a:cxn>
                <a:cxn ang="0">
                  <a:pos x="52" y="10"/>
                </a:cxn>
                <a:cxn ang="0">
                  <a:pos x="36" y="12"/>
                </a:cxn>
                <a:cxn ang="0">
                  <a:pos x="36" y="12"/>
                </a:cxn>
              </a:cxnLst>
              <a:rect l="0" t="0" r="r" b="b"/>
              <a:pathLst>
                <a:path w="54" h="82">
                  <a:moveTo>
                    <a:pt x="36" y="12"/>
                  </a:moveTo>
                  <a:lnTo>
                    <a:pt x="36" y="12"/>
                  </a:lnTo>
                  <a:lnTo>
                    <a:pt x="28" y="14"/>
                  </a:lnTo>
                  <a:lnTo>
                    <a:pt x="20" y="18"/>
                  </a:lnTo>
                  <a:lnTo>
                    <a:pt x="12" y="82"/>
                  </a:lnTo>
                  <a:lnTo>
                    <a:pt x="0" y="82"/>
                  </a:lnTo>
                  <a:lnTo>
                    <a:pt x="10" y="0"/>
                  </a:lnTo>
                  <a:lnTo>
                    <a:pt x="22" y="0"/>
                  </a:lnTo>
                  <a:lnTo>
                    <a:pt x="20" y="10"/>
                  </a:lnTo>
                  <a:lnTo>
                    <a:pt x="20" y="10"/>
                  </a:lnTo>
                  <a:lnTo>
                    <a:pt x="30" y="4"/>
                  </a:lnTo>
                  <a:lnTo>
                    <a:pt x="30" y="4"/>
                  </a:lnTo>
                  <a:lnTo>
                    <a:pt x="38" y="2"/>
                  </a:lnTo>
                  <a:lnTo>
                    <a:pt x="38" y="2"/>
                  </a:lnTo>
                  <a:lnTo>
                    <a:pt x="46" y="0"/>
                  </a:lnTo>
                  <a:lnTo>
                    <a:pt x="46" y="0"/>
                  </a:lnTo>
                  <a:lnTo>
                    <a:pt x="54" y="0"/>
                  </a:lnTo>
                  <a:lnTo>
                    <a:pt x="52" y="10"/>
                  </a:lnTo>
                  <a:lnTo>
                    <a:pt x="52" y="10"/>
                  </a:lnTo>
                  <a:lnTo>
                    <a:pt x="36" y="12"/>
                  </a:lnTo>
                  <a:lnTo>
                    <a:pt x="36" y="12"/>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9"/>
            <p:cNvSpPr>
              <a:spLocks/>
            </p:cNvSpPr>
            <p:nvPr/>
          </p:nvSpPr>
          <p:spPr bwMode="auto">
            <a:xfrm>
              <a:off x="2492375" y="3867150"/>
              <a:ext cx="120650" cy="184150"/>
            </a:xfrm>
            <a:custGeom>
              <a:avLst/>
              <a:gdLst/>
              <a:ahLst/>
              <a:cxnLst>
                <a:cxn ang="0">
                  <a:pos x="54" y="116"/>
                </a:cxn>
                <a:cxn ang="0">
                  <a:pos x="18" y="72"/>
                </a:cxn>
                <a:cxn ang="0">
                  <a:pos x="12" y="116"/>
                </a:cxn>
                <a:cxn ang="0">
                  <a:pos x="0" y="116"/>
                </a:cxn>
                <a:cxn ang="0">
                  <a:pos x="14" y="0"/>
                </a:cxn>
                <a:cxn ang="0">
                  <a:pos x="26" y="0"/>
                </a:cxn>
                <a:cxn ang="0">
                  <a:pos x="18" y="70"/>
                </a:cxn>
                <a:cxn ang="0">
                  <a:pos x="60" y="34"/>
                </a:cxn>
                <a:cxn ang="0">
                  <a:pos x="76" y="34"/>
                </a:cxn>
                <a:cxn ang="0">
                  <a:pos x="32" y="70"/>
                </a:cxn>
                <a:cxn ang="0">
                  <a:pos x="70" y="116"/>
                </a:cxn>
                <a:cxn ang="0">
                  <a:pos x="54" y="116"/>
                </a:cxn>
              </a:cxnLst>
              <a:rect l="0" t="0" r="r" b="b"/>
              <a:pathLst>
                <a:path w="76" h="116">
                  <a:moveTo>
                    <a:pt x="54" y="116"/>
                  </a:moveTo>
                  <a:lnTo>
                    <a:pt x="18" y="72"/>
                  </a:lnTo>
                  <a:lnTo>
                    <a:pt x="12" y="116"/>
                  </a:lnTo>
                  <a:lnTo>
                    <a:pt x="0" y="116"/>
                  </a:lnTo>
                  <a:lnTo>
                    <a:pt x="14" y="0"/>
                  </a:lnTo>
                  <a:lnTo>
                    <a:pt x="26" y="0"/>
                  </a:lnTo>
                  <a:lnTo>
                    <a:pt x="18" y="70"/>
                  </a:lnTo>
                  <a:lnTo>
                    <a:pt x="60" y="34"/>
                  </a:lnTo>
                  <a:lnTo>
                    <a:pt x="76" y="34"/>
                  </a:lnTo>
                  <a:lnTo>
                    <a:pt x="32" y="70"/>
                  </a:lnTo>
                  <a:lnTo>
                    <a:pt x="70" y="116"/>
                  </a:lnTo>
                  <a:lnTo>
                    <a:pt x="54" y="11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0"/>
            <p:cNvSpPr>
              <a:spLocks/>
            </p:cNvSpPr>
            <p:nvPr/>
          </p:nvSpPr>
          <p:spPr bwMode="auto">
            <a:xfrm>
              <a:off x="2635250" y="3876675"/>
              <a:ext cx="34925" cy="57150"/>
            </a:xfrm>
            <a:custGeom>
              <a:avLst/>
              <a:gdLst/>
              <a:ahLst/>
              <a:cxnLst>
                <a:cxn ang="0">
                  <a:pos x="8" y="36"/>
                </a:cxn>
                <a:cxn ang="0">
                  <a:pos x="0" y="36"/>
                </a:cxn>
                <a:cxn ang="0">
                  <a:pos x="6" y="0"/>
                </a:cxn>
                <a:cxn ang="0">
                  <a:pos x="22" y="0"/>
                </a:cxn>
                <a:cxn ang="0">
                  <a:pos x="8" y="36"/>
                </a:cxn>
              </a:cxnLst>
              <a:rect l="0" t="0" r="r" b="b"/>
              <a:pathLst>
                <a:path w="22" h="36">
                  <a:moveTo>
                    <a:pt x="8" y="36"/>
                  </a:moveTo>
                  <a:lnTo>
                    <a:pt x="0" y="36"/>
                  </a:lnTo>
                  <a:lnTo>
                    <a:pt x="6" y="0"/>
                  </a:lnTo>
                  <a:lnTo>
                    <a:pt x="22" y="0"/>
                  </a:lnTo>
                  <a:lnTo>
                    <a:pt x="8" y="3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1"/>
            <p:cNvSpPr>
              <a:spLocks/>
            </p:cNvSpPr>
            <p:nvPr/>
          </p:nvSpPr>
          <p:spPr bwMode="auto">
            <a:xfrm>
              <a:off x="2682875" y="3917950"/>
              <a:ext cx="104775" cy="136525"/>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6" y="48"/>
                </a:cxn>
                <a:cxn ang="0">
                  <a:pos x="28" y="46"/>
                </a:cxn>
                <a:cxn ang="0">
                  <a:pos x="20" y="44"/>
                </a:cxn>
                <a:cxn ang="0">
                  <a:pos x="12" y="40"/>
                </a:cxn>
                <a:cxn ang="0">
                  <a:pos x="8" y="34"/>
                </a:cxn>
                <a:cxn ang="0">
                  <a:pos x="8" y="24"/>
                </a:cxn>
                <a:cxn ang="0">
                  <a:pos x="12" y="12"/>
                </a:cxn>
                <a:cxn ang="0">
                  <a:pos x="20" y="6"/>
                </a:cxn>
                <a:cxn ang="0">
                  <a:pos x="30" y="2"/>
                </a:cxn>
                <a:cxn ang="0">
                  <a:pos x="42" y="0"/>
                </a:cxn>
                <a:cxn ang="0">
                  <a:pos x="56" y="2"/>
                </a:cxn>
                <a:cxn ang="0">
                  <a:pos x="66" y="2"/>
                </a:cxn>
                <a:cxn ang="0">
                  <a:pos x="64" y="12"/>
                </a:cxn>
                <a:cxn ang="0">
                  <a:pos x="56" y="10"/>
                </a:cxn>
                <a:cxn ang="0">
                  <a:pos x="44" y="10"/>
                </a:cxn>
                <a:cxn ang="0">
                  <a:pos x="36" y="10"/>
                </a:cxn>
                <a:cxn ang="0">
                  <a:pos x="28" y="12"/>
                </a:cxn>
                <a:cxn ang="0">
                  <a:pos x="22" y="16"/>
                </a:cxn>
                <a:cxn ang="0">
                  <a:pos x="20" y="22"/>
                </a:cxn>
                <a:cxn ang="0">
                  <a:pos x="20" y="26"/>
                </a:cxn>
                <a:cxn ang="0">
                  <a:pos x="20" y="28"/>
                </a:cxn>
                <a:cxn ang="0">
                  <a:pos x="26" y="32"/>
                </a:cxn>
                <a:cxn ang="0">
                  <a:pos x="32" y="36"/>
                </a:cxn>
                <a:cxn ang="0">
                  <a:pos x="38" y="36"/>
                </a:cxn>
                <a:cxn ang="0">
                  <a:pos x="48" y="38"/>
                </a:cxn>
                <a:cxn ang="0">
                  <a:pos x="56" y="42"/>
                </a:cxn>
                <a:cxn ang="0">
                  <a:pos x="62" y="50"/>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6" y="48"/>
                  </a:lnTo>
                  <a:lnTo>
                    <a:pt x="36" y="48"/>
                  </a:lnTo>
                  <a:lnTo>
                    <a:pt x="28" y="46"/>
                  </a:lnTo>
                  <a:lnTo>
                    <a:pt x="28" y="46"/>
                  </a:lnTo>
                  <a:lnTo>
                    <a:pt x="20" y="44"/>
                  </a:lnTo>
                  <a:lnTo>
                    <a:pt x="20" y="44"/>
                  </a:lnTo>
                  <a:lnTo>
                    <a:pt x="12" y="40"/>
                  </a:lnTo>
                  <a:lnTo>
                    <a:pt x="12" y="40"/>
                  </a:lnTo>
                  <a:lnTo>
                    <a:pt x="8" y="34"/>
                  </a:lnTo>
                  <a:lnTo>
                    <a:pt x="8" y="34"/>
                  </a:lnTo>
                  <a:lnTo>
                    <a:pt x="8" y="24"/>
                  </a:lnTo>
                  <a:lnTo>
                    <a:pt x="8"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6" y="10"/>
                  </a:lnTo>
                  <a:lnTo>
                    <a:pt x="56"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2"/>
            <p:cNvSpPr>
              <a:spLocks/>
            </p:cNvSpPr>
            <p:nvPr/>
          </p:nvSpPr>
          <p:spPr bwMode="auto">
            <a:xfrm>
              <a:off x="2895600" y="3879850"/>
              <a:ext cx="123825" cy="171450"/>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20"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20" y="56"/>
                  </a:lnTo>
                  <a:lnTo>
                    <a:pt x="14" y="98"/>
                  </a:lnTo>
                  <a:lnTo>
                    <a:pt x="66" y="98"/>
                  </a:lnTo>
                  <a:lnTo>
                    <a:pt x="66" y="108"/>
                  </a:lnTo>
                  <a:lnTo>
                    <a:pt x="0" y="10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3"/>
            <p:cNvSpPr>
              <a:spLocks noEditPoints="1"/>
            </p:cNvSpPr>
            <p:nvPr/>
          </p:nvSpPr>
          <p:spPr bwMode="auto">
            <a:xfrm>
              <a:off x="3025775" y="3867150"/>
              <a:ext cx="127000" cy="187325"/>
            </a:xfrm>
            <a:custGeom>
              <a:avLst/>
              <a:gdLst/>
              <a:ahLst/>
              <a:cxnLst>
                <a:cxn ang="0">
                  <a:pos x="66" y="114"/>
                </a:cxn>
                <a:cxn ang="0">
                  <a:pos x="60" y="116"/>
                </a:cxn>
                <a:cxn ang="0">
                  <a:pos x="54" y="116"/>
                </a:cxn>
                <a:cxn ang="0">
                  <a:pos x="46" y="118"/>
                </a:cxn>
                <a:cxn ang="0">
                  <a:pos x="38" y="118"/>
                </a:cxn>
                <a:cxn ang="0">
                  <a:pos x="22" y="114"/>
                </a:cxn>
                <a:cxn ang="0">
                  <a:pos x="14" y="112"/>
                </a:cxn>
                <a:cxn ang="0">
                  <a:pos x="8" y="106"/>
                </a:cxn>
                <a:cxn ang="0">
                  <a:pos x="2" y="94"/>
                </a:cxn>
                <a:cxn ang="0">
                  <a:pos x="0" y="86"/>
                </a:cxn>
                <a:cxn ang="0">
                  <a:pos x="0" y="76"/>
                </a:cxn>
                <a:cxn ang="0">
                  <a:pos x="4" y="58"/>
                </a:cxn>
                <a:cxn ang="0">
                  <a:pos x="10" y="50"/>
                </a:cxn>
                <a:cxn ang="0">
                  <a:pos x="14" y="44"/>
                </a:cxn>
                <a:cxn ang="0">
                  <a:pos x="28" y="36"/>
                </a:cxn>
                <a:cxn ang="0">
                  <a:pos x="36" y="34"/>
                </a:cxn>
                <a:cxn ang="0">
                  <a:pos x="44" y="32"/>
                </a:cxn>
                <a:cxn ang="0">
                  <a:pos x="52" y="34"/>
                </a:cxn>
                <a:cxn ang="0">
                  <a:pos x="68" y="0"/>
                </a:cxn>
                <a:cxn ang="0">
                  <a:pos x="80" y="0"/>
                </a:cxn>
                <a:cxn ang="0">
                  <a:pos x="78" y="16"/>
                </a:cxn>
                <a:cxn ang="0">
                  <a:pos x="76" y="38"/>
                </a:cxn>
                <a:cxn ang="0">
                  <a:pos x="72" y="62"/>
                </a:cxn>
                <a:cxn ang="0">
                  <a:pos x="70" y="84"/>
                </a:cxn>
                <a:cxn ang="0">
                  <a:pos x="68" y="102"/>
                </a:cxn>
                <a:cxn ang="0">
                  <a:pos x="66" y="114"/>
                </a:cxn>
                <a:cxn ang="0">
                  <a:pos x="64" y="44"/>
                </a:cxn>
                <a:cxn ang="0">
                  <a:pos x="54" y="42"/>
                </a:cxn>
                <a:cxn ang="0">
                  <a:pos x="48" y="42"/>
                </a:cxn>
                <a:cxn ang="0">
                  <a:pos x="28" y="46"/>
                </a:cxn>
                <a:cxn ang="0">
                  <a:pos x="24" y="50"/>
                </a:cxn>
                <a:cxn ang="0">
                  <a:pos x="16" y="60"/>
                </a:cxn>
                <a:cxn ang="0">
                  <a:pos x="14" y="76"/>
                </a:cxn>
                <a:cxn ang="0">
                  <a:pos x="14" y="88"/>
                </a:cxn>
                <a:cxn ang="0">
                  <a:pos x="18" y="100"/>
                </a:cxn>
                <a:cxn ang="0">
                  <a:pos x="22" y="104"/>
                </a:cxn>
                <a:cxn ang="0">
                  <a:pos x="28" y="106"/>
                </a:cxn>
                <a:cxn ang="0">
                  <a:pos x="40" y="108"/>
                </a:cxn>
                <a:cxn ang="0">
                  <a:pos x="46" y="108"/>
                </a:cxn>
                <a:cxn ang="0">
                  <a:pos x="56" y="108"/>
                </a:cxn>
              </a:cxnLst>
              <a:rect l="0" t="0" r="r" b="b"/>
              <a:pathLst>
                <a:path w="80" h="118">
                  <a:moveTo>
                    <a:pt x="66" y="114"/>
                  </a:moveTo>
                  <a:lnTo>
                    <a:pt x="66" y="114"/>
                  </a:lnTo>
                  <a:lnTo>
                    <a:pt x="60" y="116"/>
                  </a:lnTo>
                  <a:lnTo>
                    <a:pt x="60" y="116"/>
                  </a:lnTo>
                  <a:lnTo>
                    <a:pt x="54" y="116"/>
                  </a:lnTo>
                  <a:lnTo>
                    <a:pt x="54" y="116"/>
                  </a:lnTo>
                  <a:lnTo>
                    <a:pt x="46" y="118"/>
                  </a:lnTo>
                  <a:lnTo>
                    <a:pt x="46" y="118"/>
                  </a:lnTo>
                  <a:lnTo>
                    <a:pt x="38" y="118"/>
                  </a:lnTo>
                  <a:lnTo>
                    <a:pt x="38" y="118"/>
                  </a:lnTo>
                  <a:lnTo>
                    <a:pt x="30" y="116"/>
                  </a:lnTo>
                  <a:lnTo>
                    <a:pt x="22" y="114"/>
                  </a:lnTo>
                  <a:lnTo>
                    <a:pt x="22" y="114"/>
                  </a:lnTo>
                  <a:lnTo>
                    <a:pt x="14" y="112"/>
                  </a:lnTo>
                  <a:lnTo>
                    <a:pt x="8" y="106"/>
                  </a:lnTo>
                  <a:lnTo>
                    <a:pt x="8" y="106"/>
                  </a:lnTo>
                  <a:lnTo>
                    <a:pt x="4" y="100"/>
                  </a:lnTo>
                  <a:lnTo>
                    <a:pt x="2" y="94"/>
                  </a:lnTo>
                  <a:lnTo>
                    <a:pt x="2" y="94"/>
                  </a:lnTo>
                  <a:lnTo>
                    <a:pt x="0" y="86"/>
                  </a:lnTo>
                  <a:lnTo>
                    <a:pt x="0" y="76"/>
                  </a:lnTo>
                  <a:lnTo>
                    <a:pt x="0" y="76"/>
                  </a:lnTo>
                  <a:lnTo>
                    <a:pt x="2" y="66"/>
                  </a:lnTo>
                  <a:lnTo>
                    <a:pt x="4" y="58"/>
                  </a:lnTo>
                  <a:lnTo>
                    <a:pt x="4" y="58"/>
                  </a:lnTo>
                  <a:lnTo>
                    <a:pt x="10" y="50"/>
                  </a:lnTo>
                  <a:lnTo>
                    <a:pt x="14" y="44"/>
                  </a:lnTo>
                  <a:lnTo>
                    <a:pt x="14" y="44"/>
                  </a:lnTo>
                  <a:lnTo>
                    <a:pt x="20" y="40"/>
                  </a:lnTo>
                  <a:lnTo>
                    <a:pt x="28" y="36"/>
                  </a:lnTo>
                  <a:lnTo>
                    <a:pt x="28" y="36"/>
                  </a:lnTo>
                  <a:lnTo>
                    <a:pt x="36" y="34"/>
                  </a:lnTo>
                  <a:lnTo>
                    <a:pt x="44" y="32"/>
                  </a:lnTo>
                  <a:lnTo>
                    <a:pt x="44" y="32"/>
                  </a:lnTo>
                  <a:lnTo>
                    <a:pt x="52" y="34"/>
                  </a:lnTo>
                  <a:lnTo>
                    <a:pt x="52" y="34"/>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4" y="44"/>
                  </a:moveTo>
                  <a:lnTo>
                    <a:pt x="64" y="44"/>
                  </a:lnTo>
                  <a:lnTo>
                    <a:pt x="54" y="42"/>
                  </a:lnTo>
                  <a:lnTo>
                    <a:pt x="54" y="42"/>
                  </a:lnTo>
                  <a:lnTo>
                    <a:pt x="48" y="42"/>
                  </a:lnTo>
                  <a:lnTo>
                    <a:pt x="48" y="42"/>
                  </a:lnTo>
                  <a:lnTo>
                    <a:pt x="34" y="44"/>
                  </a:lnTo>
                  <a:lnTo>
                    <a:pt x="28" y="46"/>
                  </a:lnTo>
                  <a:lnTo>
                    <a:pt x="24" y="50"/>
                  </a:lnTo>
                  <a:lnTo>
                    <a:pt x="24" y="50"/>
                  </a:lnTo>
                  <a:lnTo>
                    <a:pt x="20" y="54"/>
                  </a:lnTo>
                  <a:lnTo>
                    <a:pt x="16" y="60"/>
                  </a:lnTo>
                  <a:lnTo>
                    <a:pt x="14" y="76"/>
                  </a:lnTo>
                  <a:lnTo>
                    <a:pt x="14" y="76"/>
                  </a:lnTo>
                  <a:lnTo>
                    <a:pt x="14" y="88"/>
                  </a:lnTo>
                  <a:lnTo>
                    <a:pt x="14" y="88"/>
                  </a:lnTo>
                  <a:lnTo>
                    <a:pt x="16" y="94"/>
                  </a:lnTo>
                  <a:lnTo>
                    <a:pt x="18" y="100"/>
                  </a:lnTo>
                  <a:lnTo>
                    <a:pt x="18" y="100"/>
                  </a:lnTo>
                  <a:lnTo>
                    <a:pt x="22" y="104"/>
                  </a:lnTo>
                  <a:lnTo>
                    <a:pt x="28" y="106"/>
                  </a:lnTo>
                  <a:lnTo>
                    <a:pt x="28" y="106"/>
                  </a:lnTo>
                  <a:lnTo>
                    <a:pt x="32" y="108"/>
                  </a:lnTo>
                  <a:lnTo>
                    <a:pt x="40" y="108"/>
                  </a:lnTo>
                  <a:lnTo>
                    <a:pt x="40" y="108"/>
                  </a:lnTo>
                  <a:lnTo>
                    <a:pt x="46" y="108"/>
                  </a:lnTo>
                  <a:lnTo>
                    <a:pt x="46" y="108"/>
                  </a:lnTo>
                  <a:lnTo>
                    <a:pt x="56" y="108"/>
                  </a:lnTo>
                  <a:lnTo>
                    <a:pt x="64" y="44"/>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4"/>
            <p:cNvSpPr>
              <a:spLocks noEditPoints="1"/>
            </p:cNvSpPr>
            <p:nvPr/>
          </p:nvSpPr>
          <p:spPr bwMode="auto">
            <a:xfrm>
              <a:off x="3168650" y="3917950"/>
              <a:ext cx="136525" cy="187325"/>
            </a:xfrm>
            <a:custGeom>
              <a:avLst/>
              <a:gdLst/>
              <a:ahLst/>
              <a:cxnLst>
                <a:cxn ang="0">
                  <a:pos x="64" y="8"/>
                </a:cxn>
                <a:cxn ang="0">
                  <a:pos x="70" y="16"/>
                </a:cxn>
                <a:cxn ang="0">
                  <a:pos x="72" y="28"/>
                </a:cxn>
                <a:cxn ang="0">
                  <a:pos x="68" y="40"/>
                </a:cxn>
                <a:cxn ang="0">
                  <a:pos x="60" y="50"/>
                </a:cxn>
                <a:cxn ang="0">
                  <a:pos x="48" y="54"/>
                </a:cxn>
                <a:cxn ang="0">
                  <a:pos x="30" y="56"/>
                </a:cxn>
                <a:cxn ang="0">
                  <a:pos x="26" y="56"/>
                </a:cxn>
                <a:cxn ang="0">
                  <a:pos x="16" y="64"/>
                </a:cxn>
                <a:cxn ang="0">
                  <a:pos x="16" y="70"/>
                </a:cxn>
                <a:cxn ang="0">
                  <a:pos x="26" y="74"/>
                </a:cxn>
                <a:cxn ang="0">
                  <a:pos x="36" y="76"/>
                </a:cxn>
                <a:cxn ang="0">
                  <a:pos x="54" y="76"/>
                </a:cxn>
                <a:cxn ang="0">
                  <a:pos x="64" y="78"/>
                </a:cxn>
                <a:cxn ang="0">
                  <a:pos x="72" y="82"/>
                </a:cxn>
                <a:cxn ang="0">
                  <a:pos x="74" y="92"/>
                </a:cxn>
                <a:cxn ang="0">
                  <a:pos x="68" y="106"/>
                </a:cxn>
                <a:cxn ang="0">
                  <a:pos x="56" y="114"/>
                </a:cxn>
                <a:cxn ang="0">
                  <a:pos x="30" y="118"/>
                </a:cxn>
                <a:cxn ang="0">
                  <a:pos x="14" y="118"/>
                </a:cxn>
                <a:cxn ang="0">
                  <a:pos x="2"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10" y="16"/>
                </a:cxn>
                <a:cxn ang="0">
                  <a:pos x="18" y="8"/>
                </a:cxn>
                <a:cxn ang="0">
                  <a:pos x="42" y="0"/>
                </a:cxn>
                <a:cxn ang="0">
                  <a:pos x="48" y="2"/>
                </a:cxn>
                <a:cxn ang="0">
                  <a:pos x="86" y="10"/>
                </a:cxn>
                <a:cxn ang="0">
                  <a:pos x="74" y="8"/>
                </a:cxn>
                <a:cxn ang="0">
                  <a:pos x="60" y="20"/>
                </a:cxn>
                <a:cxn ang="0">
                  <a:pos x="50" y="10"/>
                </a:cxn>
                <a:cxn ang="0">
                  <a:pos x="34"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6"/>
                  </a:lnTo>
                  <a:lnTo>
                    <a:pt x="26" y="56"/>
                  </a:lnTo>
                  <a:lnTo>
                    <a:pt x="20" y="60"/>
                  </a:lnTo>
                  <a:lnTo>
                    <a:pt x="20" y="60"/>
                  </a:lnTo>
                  <a:lnTo>
                    <a:pt x="16" y="64"/>
                  </a:lnTo>
                  <a:lnTo>
                    <a:pt x="16" y="68"/>
                  </a:lnTo>
                  <a:lnTo>
                    <a:pt x="16" y="68"/>
                  </a:lnTo>
                  <a:lnTo>
                    <a:pt x="16" y="70"/>
                  </a:lnTo>
                  <a:lnTo>
                    <a:pt x="18" y="72"/>
                  </a:lnTo>
                  <a:lnTo>
                    <a:pt x="18" y="72"/>
                  </a:lnTo>
                  <a:lnTo>
                    <a:pt x="26" y="74"/>
                  </a:lnTo>
                  <a:lnTo>
                    <a:pt x="26" y="74"/>
                  </a:lnTo>
                  <a:lnTo>
                    <a:pt x="36" y="76"/>
                  </a:lnTo>
                  <a:lnTo>
                    <a:pt x="36" y="76"/>
                  </a:lnTo>
                  <a:lnTo>
                    <a:pt x="42" y="74"/>
                  </a:lnTo>
                  <a:lnTo>
                    <a:pt x="42" y="74"/>
                  </a:lnTo>
                  <a:lnTo>
                    <a:pt x="54" y="76"/>
                  </a:lnTo>
                  <a:lnTo>
                    <a:pt x="54" y="76"/>
                  </a:lnTo>
                  <a:lnTo>
                    <a:pt x="64" y="78"/>
                  </a:lnTo>
                  <a:lnTo>
                    <a:pt x="64" y="78"/>
                  </a:lnTo>
                  <a:lnTo>
                    <a:pt x="68" y="80"/>
                  </a:lnTo>
                  <a:lnTo>
                    <a:pt x="72" y="82"/>
                  </a:lnTo>
                  <a:lnTo>
                    <a:pt x="72" y="82"/>
                  </a:lnTo>
                  <a:lnTo>
                    <a:pt x="74" y="86"/>
                  </a:lnTo>
                  <a:lnTo>
                    <a:pt x="74" y="92"/>
                  </a:lnTo>
                  <a:lnTo>
                    <a:pt x="74"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2" y="106"/>
                  </a:lnTo>
                  <a:lnTo>
                    <a:pt x="2" y="106"/>
                  </a:lnTo>
                  <a:lnTo>
                    <a:pt x="14" y="108"/>
                  </a:lnTo>
                  <a:lnTo>
                    <a:pt x="14" y="108"/>
                  </a:lnTo>
                  <a:lnTo>
                    <a:pt x="28" y="110"/>
                  </a:lnTo>
                  <a:lnTo>
                    <a:pt x="28" y="110"/>
                  </a:lnTo>
                  <a:lnTo>
                    <a:pt x="36" y="110"/>
                  </a:lnTo>
                  <a:lnTo>
                    <a:pt x="36" y="110"/>
                  </a:lnTo>
                  <a:lnTo>
                    <a:pt x="46" y="108"/>
                  </a:lnTo>
                  <a:lnTo>
                    <a:pt x="46" y="108"/>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2" y="84"/>
                  </a:lnTo>
                  <a:lnTo>
                    <a:pt x="12"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10" y="16"/>
                  </a:lnTo>
                  <a:lnTo>
                    <a:pt x="10" y="16"/>
                  </a:lnTo>
                  <a:lnTo>
                    <a:pt x="14" y="10"/>
                  </a:lnTo>
                  <a:lnTo>
                    <a:pt x="18" y="8"/>
                  </a:lnTo>
                  <a:lnTo>
                    <a:pt x="18" y="8"/>
                  </a:lnTo>
                  <a:lnTo>
                    <a:pt x="30" y="2"/>
                  </a:lnTo>
                  <a:lnTo>
                    <a:pt x="30" y="2"/>
                  </a:lnTo>
                  <a:lnTo>
                    <a:pt x="42" y="0"/>
                  </a:lnTo>
                  <a:lnTo>
                    <a:pt x="42" y="0"/>
                  </a:lnTo>
                  <a:lnTo>
                    <a:pt x="48" y="2"/>
                  </a:lnTo>
                  <a:lnTo>
                    <a:pt x="48" y="2"/>
                  </a:lnTo>
                  <a:lnTo>
                    <a:pt x="54" y="2"/>
                  </a:lnTo>
                  <a:lnTo>
                    <a:pt x="86" y="0"/>
                  </a:lnTo>
                  <a:lnTo>
                    <a:pt x="86" y="10"/>
                  </a:lnTo>
                  <a:lnTo>
                    <a:pt x="86" y="10"/>
                  </a:lnTo>
                  <a:lnTo>
                    <a:pt x="74" y="8"/>
                  </a:lnTo>
                  <a:lnTo>
                    <a:pt x="74" y="8"/>
                  </a:lnTo>
                  <a:close/>
                  <a:moveTo>
                    <a:pt x="60" y="28"/>
                  </a:moveTo>
                  <a:lnTo>
                    <a:pt x="60" y="28"/>
                  </a:lnTo>
                  <a:lnTo>
                    <a:pt x="60" y="20"/>
                  </a:lnTo>
                  <a:lnTo>
                    <a:pt x="56" y="14"/>
                  </a:lnTo>
                  <a:lnTo>
                    <a:pt x="56" y="14"/>
                  </a:lnTo>
                  <a:lnTo>
                    <a:pt x="50" y="10"/>
                  </a:lnTo>
                  <a:lnTo>
                    <a:pt x="42" y="8"/>
                  </a:lnTo>
                  <a:lnTo>
                    <a:pt x="42" y="8"/>
                  </a:lnTo>
                  <a:lnTo>
                    <a:pt x="34" y="10"/>
                  </a:lnTo>
                  <a:lnTo>
                    <a:pt x="26" y="14"/>
                  </a:lnTo>
                  <a:lnTo>
                    <a:pt x="26" y="14"/>
                  </a:lnTo>
                  <a:lnTo>
                    <a:pt x="22" y="20"/>
                  </a:lnTo>
                  <a:lnTo>
                    <a:pt x="20" y="28"/>
                  </a:lnTo>
                  <a:lnTo>
                    <a:pt x="20" y="28"/>
                  </a:lnTo>
                  <a:lnTo>
                    <a:pt x="20" y="36"/>
                  </a:lnTo>
                  <a:lnTo>
                    <a:pt x="22" y="42"/>
                  </a:lnTo>
                  <a:lnTo>
                    <a:pt x="22" y="42"/>
                  </a:lnTo>
                  <a:lnTo>
                    <a:pt x="28" y="46"/>
                  </a:lnTo>
                  <a:lnTo>
                    <a:pt x="36" y="48"/>
                  </a:lnTo>
                  <a:lnTo>
                    <a:pt x="36" y="48"/>
                  </a:lnTo>
                  <a:lnTo>
                    <a:pt x="46" y="46"/>
                  </a:lnTo>
                  <a:lnTo>
                    <a:pt x="52" y="42"/>
                  </a:lnTo>
                  <a:lnTo>
                    <a:pt x="58" y="36"/>
                  </a:lnTo>
                  <a:lnTo>
                    <a:pt x="60" y="28"/>
                  </a:lnTo>
                  <a:lnTo>
                    <a:pt x="60" y="28"/>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5"/>
            <p:cNvSpPr>
              <a:spLocks noEditPoints="1"/>
            </p:cNvSpPr>
            <p:nvPr/>
          </p:nvSpPr>
          <p:spPr bwMode="auto">
            <a:xfrm>
              <a:off x="3314700" y="3917950"/>
              <a:ext cx="120650" cy="136525"/>
            </a:xfrm>
            <a:custGeom>
              <a:avLst/>
              <a:gdLst/>
              <a:ahLst/>
              <a:cxnLst>
                <a:cxn ang="0">
                  <a:pos x="12" y="46"/>
                </a:cxn>
                <a:cxn ang="0">
                  <a:pos x="16" y="64"/>
                </a:cxn>
                <a:cxn ang="0">
                  <a:pos x="18" y="70"/>
                </a:cxn>
                <a:cxn ang="0">
                  <a:pos x="24" y="72"/>
                </a:cxn>
                <a:cxn ang="0">
                  <a:pos x="34" y="76"/>
                </a:cxn>
                <a:cxn ang="0">
                  <a:pos x="44" y="78"/>
                </a:cxn>
                <a:cxn ang="0">
                  <a:pos x="54" y="76"/>
                </a:cxn>
                <a:cxn ang="0">
                  <a:pos x="64" y="74"/>
                </a:cxn>
                <a:cxn ang="0">
                  <a:pos x="64" y="82"/>
                </a:cxn>
                <a:cxn ang="0">
                  <a:pos x="50" y="86"/>
                </a:cxn>
                <a:cxn ang="0">
                  <a:pos x="38" y="86"/>
                </a:cxn>
                <a:cxn ang="0">
                  <a:pos x="20" y="82"/>
                </a:cxn>
                <a:cxn ang="0">
                  <a:pos x="8" y="74"/>
                </a:cxn>
                <a:cxn ang="0">
                  <a:pos x="4" y="68"/>
                </a:cxn>
                <a:cxn ang="0">
                  <a:pos x="0" y="52"/>
                </a:cxn>
                <a:cxn ang="0">
                  <a:pos x="0" y="42"/>
                </a:cxn>
                <a:cxn ang="0">
                  <a:pos x="6" y="22"/>
                </a:cxn>
                <a:cxn ang="0">
                  <a:pos x="10" y="16"/>
                </a:cxn>
                <a:cxn ang="0">
                  <a:pos x="16" y="10"/>
                </a:cxn>
                <a:cxn ang="0">
                  <a:pos x="28" y="2"/>
                </a:cxn>
                <a:cxn ang="0">
                  <a:pos x="42" y="0"/>
                </a:cxn>
                <a:cxn ang="0">
                  <a:pos x="52" y="2"/>
                </a:cxn>
                <a:cxn ang="0">
                  <a:pos x="58" y="4"/>
                </a:cxn>
                <a:cxn ang="0">
                  <a:pos x="70" y="12"/>
                </a:cxn>
                <a:cxn ang="0">
                  <a:pos x="72" y="18"/>
                </a:cxn>
                <a:cxn ang="0">
                  <a:pos x="74" y="26"/>
                </a:cxn>
                <a:cxn ang="0">
                  <a:pos x="74" y="44"/>
                </a:cxn>
                <a:cxn ang="0">
                  <a:pos x="12" y="46"/>
                </a:cxn>
                <a:cxn ang="0">
                  <a:pos x="62" y="26"/>
                </a:cxn>
                <a:cxn ang="0">
                  <a:pos x="58" y="18"/>
                </a:cxn>
                <a:cxn ang="0">
                  <a:pos x="52" y="10"/>
                </a:cxn>
                <a:cxn ang="0">
                  <a:pos x="48" y="10"/>
                </a:cxn>
                <a:cxn ang="0">
                  <a:pos x="42" y="8"/>
                </a:cxn>
                <a:cxn ang="0">
                  <a:pos x="22" y="16"/>
                </a:cxn>
                <a:cxn ang="0">
                  <a:pos x="18" y="26"/>
                </a:cxn>
                <a:cxn ang="0">
                  <a:pos x="62" y="38"/>
                </a:cxn>
                <a:cxn ang="0">
                  <a:pos x="62" y="26"/>
                </a:cxn>
              </a:cxnLst>
              <a:rect l="0" t="0" r="r" b="b"/>
              <a:pathLst>
                <a:path w="76" h="86">
                  <a:moveTo>
                    <a:pt x="12" y="46"/>
                  </a:moveTo>
                  <a:lnTo>
                    <a:pt x="12" y="46"/>
                  </a:lnTo>
                  <a:lnTo>
                    <a:pt x="14" y="56"/>
                  </a:lnTo>
                  <a:lnTo>
                    <a:pt x="16" y="64"/>
                  </a:lnTo>
                  <a:lnTo>
                    <a:pt x="16" y="64"/>
                  </a:lnTo>
                  <a:lnTo>
                    <a:pt x="18" y="70"/>
                  </a:lnTo>
                  <a:lnTo>
                    <a:pt x="24" y="72"/>
                  </a:lnTo>
                  <a:lnTo>
                    <a:pt x="24"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8" y="74"/>
                  </a:lnTo>
                  <a:lnTo>
                    <a:pt x="8" y="74"/>
                  </a:lnTo>
                  <a:lnTo>
                    <a:pt x="4" y="68"/>
                  </a:lnTo>
                  <a:lnTo>
                    <a:pt x="0" y="60"/>
                  </a:lnTo>
                  <a:lnTo>
                    <a:pt x="0" y="52"/>
                  </a:lnTo>
                  <a:lnTo>
                    <a:pt x="0" y="42"/>
                  </a:lnTo>
                  <a:lnTo>
                    <a:pt x="0" y="42"/>
                  </a:lnTo>
                  <a:lnTo>
                    <a:pt x="2" y="32"/>
                  </a:lnTo>
                  <a:lnTo>
                    <a:pt x="6" y="22"/>
                  </a:lnTo>
                  <a:lnTo>
                    <a:pt x="6" y="22"/>
                  </a:lnTo>
                  <a:lnTo>
                    <a:pt x="10" y="16"/>
                  </a:lnTo>
                  <a:lnTo>
                    <a:pt x="16" y="10"/>
                  </a:lnTo>
                  <a:lnTo>
                    <a:pt x="16" y="10"/>
                  </a:lnTo>
                  <a:lnTo>
                    <a:pt x="20" y="6"/>
                  </a:lnTo>
                  <a:lnTo>
                    <a:pt x="28" y="2"/>
                  </a:lnTo>
                  <a:lnTo>
                    <a:pt x="28" y="2"/>
                  </a:lnTo>
                  <a:lnTo>
                    <a:pt x="42" y="0"/>
                  </a:lnTo>
                  <a:lnTo>
                    <a:pt x="42" y="0"/>
                  </a:lnTo>
                  <a:lnTo>
                    <a:pt x="52" y="2"/>
                  </a:lnTo>
                  <a:lnTo>
                    <a:pt x="58" y="4"/>
                  </a:lnTo>
                  <a:lnTo>
                    <a:pt x="58" y="4"/>
                  </a:lnTo>
                  <a:lnTo>
                    <a:pt x="64" y="8"/>
                  </a:lnTo>
                  <a:lnTo>
                    <a:pt x="70" y="12"/>
                  </a:lnTo>
                  <a:lnTo>
                    <a:pt x="70" y="12"/>
                  </a:lnTo>
                  <a:lnTo>
                    <a:pt x="72" y="18"/>
                  </a:lnTo>
                  <a:lnTo>
                    <a:pt x="74" y="26"/>
                  </a:lnTo>
                  <a:lnTo>
                    <a:pt x="74" y="26"/>
                  </a:lnTo>
                  <a:lnTo>
                    <a:pt x="76" y="34"/>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2" y="8"/>
                  </a:lnTo>
                  <a:lnTo>
                    <a:pt x="42" y="8"/>
                  </a:lnTo>
                  <a:lnTo>
                    <a:pt x="30" y="10"/>
                  </a:lnTo>
                  <a:lnTo>
                    <a:pt x="22" y="16"/>
                  </a:lnTo>
                  <a:lnTo>
                    <a:pt x="22" y="16"/>
                  </a:lnTo>
                  <a:lnTo>
                    <a:pt x="18" y="26"/>
                  </a:lnTo>
                  <a:lnTo>
                    <a:pt x="14" y="38"/>
                  </a:lnTo>
                  <a:lnTo>
                    <a:pt x="62" y="38"/>
                  </a:lnTo>
                  <a:lnTo>
                    <a:pt x="62" y="38"/>
                  </a:lnTo>
                  <a:lnTo>
                    <a:pt x="62" y="26"/>
                  </a:lnTo>
                  <a:lnTo>
                    <a:pt x="62" y="26"/>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64" r:id="rId1"/>
    <p:sldLayoutId id="2147483677" r:id="rId2"/>
    <p:sldLayoutId id="2147483683" r:id="rId3"/>
    <p:sldLayoutId id="2147483668" r:id="rId4"/>
    <p:sldLayoutId id="2147483693" r:id="rId5"/>
    <p:sldLayoutId id="2147483688" r:id="rId6"/>
    <p:sldLayoutId id="2147483684" r:id="rId7"/>
    <p:sldLayoutId id="2147483685" r:id="rId8"/>
    <p:sldLayoutId id="2147483686" r:id="rId9"/>
    <p:sldLayoutId id="2147483687" r:id="rId10"/>
    <p:sldLayoutId id="2147483692" r:id="rId11"/>
    <p:sldLayoutId id="2147483694" r:id="rId12"/>
    <p:sldLayoutId id="2147483665" r:id="rId13"/>
  </p:sldLayoutIdLst>
  <p:transition spd="slow">
    <p:wipe/>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200" algn="ctr" rtl="0" eaLnBrk="1" fontAlgn="base" hangingPunct="1">
        <a:spcBef>
          <a:spcPct val="0"/>
        </a:spcBef>
        <a:spcAft>
          <a:spcPct val="0"/>
        </a:spcAft>
        <a:defRPr sz="4400">
          <a:solidFill>
            <a:schemeClr val="tx2"/>
          </a:solidFill>
          <a:latin typeface="Times New Roman" charset="0"/>
          <a:cs typeface="Times New Roman" charset="0"/>
        </a:defRPr>
      </a:lvl6pPr>
      <a:lvl7pPr marL="914400" algn="ctr" rtl="0" eaLnBrk="1" fontAlgn="base" hangingPunct="1">
        <a:spcBef>
          <a:spcPct val="0"/>
        </a:spcBef>
        <a:spcAft>
          <a:spcPct val="0"/>
        </a:spcAft>
        <a:defRPr sz="4400">
          <a:solidFill>
            <a:schemeClr val="tx2"/>
          </a:solidFill>
          <a:latin typeface="Times New Roman" charset="0"/>
          <a:cs typeface="Times New Roman" charset="0"/>
        </a:defRPr>
      </a:lvl7pPr>
      <a:lvl8pPr marL="1371600" algn="ctr" rtl="0" eaLnBrk="1" fontAlgn="base" hangingPunct="1">
        <a:spcBef>
          <a:spcPct val="0"/>
        </a:spcBef>
        <a:spcAft>
          <a:spcPct val="0"/>
        </a:spcAft>
        <a:defRPr sz="4400">
          <a:solidFill>
            <a:schemeClr val="tx2"/>
          </a:solidFill>
          <a:latin typeface="Times New Roman" charset="0"/>
          <a:cs typeface="Times New Roman" charset="0"/>
        </a:defRPr>
      </a:lvl8pPr>
      <a:lvl9pPr marL="1828800"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hyperlink" Target="http://nfvwiki.etsi.org/index.php?title=Multi-vendor_Distributed_NFV" TargetMode="External"/><Relationship Id="rId5" Type="http://schemas.openxmlformats.org/officeDocument/2006/relationships/hyperlink" Target="http://www.etsi.org/technologies-clusters/technologies/nfv/nfv-poc" TargetMode="External"/><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8.jpeg"/><Relationship Id="rId7" Type="http://schemas.openxmlformats.org/officeDocument/2006/relationships/image" Target="../media/image22.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diagramColors" Target="../diagrams/colors1.xml"/><Relationship Id="rId5" Type="http://schemas.openxmlformats.org/officeDocument/2006/relationships/image" Target="../media/image20.png"/><Relationship Id="rId10" Type="http://schemas.openxmlformats.org/officeDocument/2006/relationships/diagramQuickStyle" Target="../diagrams/quickStyle1.xml"/><Relationship Id="rId4" Type="http://schemas.openxmlformats.org/officeDocument/2006/relationships/image" Target="../media/image19.jpe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6.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10769" y="1253806"/>
            <a:ext cx="6581549" cy="1294181"/>
          </a:xfrm>
        </p:spPr>
        <p:txBody>
          <a:bodyPr/>
          <a:lstStyle/>
          <a:p>
            <a:r>
              <a:rPr lang="en-US" b="1" dirty="0" smtClean="0"/>
              <a:t>NFV: </a:t>
            </a:r>
            <a:r>
              <a:rPr lang="ru-RU" b="1" dirty="0" smtClean="0"/>
              <a:t>виртуализация сетевых функций</a:t>
            </a:r>
            <a:endParaRPr lang="en-US" b="1" dirty="0"/>
          </a:p>
        </p:txBody>
      </p:sp>
      <p:sp>
        <p:nvSpPr>
          <p:cNvPr id="13" name="Text Placeholder 12"/>
          <p:cNvSpPr>
            <a:spLocks noGrp="1"/>
          </p:cNvSpPr>
          <p:nvPr>
            <p:ph type="body" sz="quarter" idx="10"/>
          </p:nvPr>
        </p:nvSpPr>
        <p:spPr>
          <a:xfrm>
            <a:off x="810769" y="2933917"/>
            <a:ext cx="3778600" cy="746125"/>
          </a:xfrm>
        </p:spPr>
        <p:txBody>
          <a:bodyPr/>
          <a:lstStyle/>
          <a:p>
            <a:r>
              <a:rPr lang="en-US" dirty="0" smtClean="0"/>
              <a:t>Your Network’s Edge</a:t>
            </a:r>
            <a:endParaRPr lang="en-US" dirty="0"/>
          </a:p>
        </p:txBody>
      </p:sp>
      <p:sp>
        <p:nvSpPr>
          <p:cNvPr id="16" name="Text Placeholder 15"/>
          <p:cNvSpPr>
            <a:spLocks noGrp="1"/>
          </p:cNvSpPr>
          <p:nvPr>
            <p:ph type="body" sz="quarter" idx="12"/>
          </p:nvPr>
        </p:nvSpPr>
        <p:spPr/>
        <p:txBody>
          <a:bodyPr/>
          <a:lstStyle/>
          <a:p>
            <a:r>
              <a:rPr lang="ru-RU" dirty="0" smtClean="0"/>
              <a:t>Никулин Константин</a:t>
            </a:r>
            <a:endParaRPr lang="en-US" dirty="0"/>
          </a:p>
        </p:txBody>
      </p:sp>
      <p:sp>
        <p:nvSpPr>
          <p:cNvPr id="17" name="Text Placeholder 16"/>
          <p:cNvSpPr>
            <a:spLocks noGrp="1"/>
          </p:cNvSpPr>
          <p:nvPr>
            <p:ph type="body" sz="quarter" idx="13"/>
          </p:nvPr>
        </p:nvSpPr>
        <p:spPr/>
        <p:txBody>
          <a:bodyPr/>
          <a:lstStyle/>
          <a:p>
            <a:r>
              <a:rPr lang="ru-RU" dirty="0" smtClean="0"/>
              <a:t>Москва, 2014</a:t>
            </a:r>
            <a:endParaRPr lang="en-US" dirty="0"/>
          </a:p>
        </p:txBody>
      </p:sp>
      <p:sp>
        <p:nvSpPr>
          <p:cNvPr id="9" name="Freeform 5"/>
          <p:cNvSpPr>
            <a:spLocks/>
          </p:cNvSpPr>
          <p:nvPr/>
        </p:nvSpPr>
        <p:spPr bwMode="auto">
          <a:xfrm>
            <a:off x="4470573" y="3327892"/>
            <a:ext cx="4308475" cy="3248025"/>
          </a:xfrm>
          <a:custGeom>
            <a:avLst/>
            <a:gdLst/>
            <a:ahLst/>
            <a:cxnLst>
              <a:cxn ang="0">
                <a:pos x="0" y="1556"/>
              </a:cxn>
              <a:cxn ang="0">
                <a:pos x="4" y="1604"/>
              </a:cxn>
              <a:cxn ang="0">
                <a:pos x="18" y="1650"/>
              </a:cxn>
              <a:cxn ang="0">
                <a:pos x="40" y="1694"/>
              </a:cxn>
              <a:cxn ang="0">
                <a:pos x="70" y="1732"/>
              </a:cxn>
              <a:cxn ang="0">
                <a:pos x="104" y="1766"/>
              </a:cxn>
              <a:cxn ang="0">
                <a:pos x="146" y="1792"/>
              </a:cxn>
              <a:cxn ang="0">
                <a:pos x="190" y="1810"/>
              </a:cxn>
              <a:cxn ang="0">
                <a:pos x="238" y="1820"/>
              </a:cxn>
              <a:cxn ang="0">
                <a:pos x="2474" y="2044"/>
              </a:cxn>
              <a:cxn ang="0">
                <a:pos x="2522" y="2044"/>
              </a:cxn>
              <a:cxn ang="0">
                <a:pos x="2568" y="2034"/>
              </a:cxn>
              <a:cxn ang="0">
                <a:pos x="2608" y="2016"/>
              </a:cxn>
              <a:cxn ang="0">
                <a:pos x="2644" y="1992"/>
              </a:cxn>
              <a:cxn ang="0">
                <a:pos x="2672" y="1958"/>
              </a:cxn>
              <a:cxn ang="0">
                <a:pos x="2694" y="1920"/>
              </a:cxn>
              <a:cxn ang="0">
                <a:pos x="2708" y="1876"/>
              </a:cxn>
              <a:cxn ang="0">
                <a:pos x="2714" y="1828"/>
              </a:cxn>
              <a:cxn ang="0">
                <a:pos x="2714" y="240"/>
              </a:cxn>
              <a:cxn ang="0">
                <a:pos x="2708" y="192"/>
              </a:cxn>
              <a:cxn ang="0">
                <a:pos x="2694" y="148"/>
              </a:cxn>
              <a:cxn ang="0">
                <a:pos x="2672" y="106"/>
              </a:cxn>
              <a:cxn ang="0">
                <a:pos x="2642" y="72"/>
              </a:cxn>
              <a:cxn ang="0">
                <a:pos x="2608" y="42"/>
              </a:cxn>
              <a:cxn ang="0">
                <a:pos x="2566" y="20"/>
              </a:cxn>
              <a:cxn ang="0">
                <a:pos x="2522" y="6"/>
              </a:cxn>
              <a:cxn ang="0">
                <a:pos x="2474" y="0"/>
              </a:cxn>
              <a:cxn ang="0">
                <a:pos x="238" y="0"/>
              </a:cxn>
              <a:cxn ang="0">
                <a:pos x="190" y="6"/>
              </a:cxn>
              <a:cxn ang="0">
                <a:pos x="146" y="20"/>
              </a:cxn>
              <a:cxn ang="0">
                <a:pos x="106" y="42"/>
              </a:cxn>
              <a:cxn ang="0">
                <a:pos x="70" y="72"/>
              </a:cxn>
              <a:cxn ang="0">
                <a:pos x="40" y="106"/>
              </a:cxn>
              <a:cxn ang="0">
                <a:pos x="18" y="148"/>
              </a:cxn>
              <a:cxn ang="0">
                <a:pos x="4" y="192"/>
              </a:cxn>
              <a:cxn ang="0">
                <a:pos x="0" y="240"/>
              </a:cxn>
            </a:cxnLst>
            <a:rect l="0" t="0" r="r" b="b"/>
            <a:pathLst>
              <a:path w="2714" h="2046">
                <a:moveTo>
                  <a:pt x="0" y="1556"/>
                </a:moveTo>
                <a:lnTo>
                  <a:pt x="0" y="1556"/>
                </a:lnTo>
                <a:lnTo>
                  <a:pt x="0" y="1580"/>
                </a:lnTo>
                <a:lnTo>
                  <a:pt x="4" y="1604"/>
                </a:lnTo>
                <a:lnTo>
                  <a:pt x="10" y="1628"/>
                </a:lnTo>
                <a:lnTo>
                  <a:pt x="18" y="1650"/>
                </a:lnTo>
                <a:lnTo>
                  <a:pt x="28" y="1672"/>
                </a:lnTo>
                <a:lnTo>
                  <a:pt x="40" y="1694"/>
                </a:lnTo>
                <a:lnTo>
                  <a:pt x="54" y="1714"/>
                </a:lnTo>
                <a:lnTo>
                  <a:pt x="70" y="1732"/>
                </a:lnTo>
                <a:lnTo>
                  <a:pt x="86" y="1750"/>
                </a:lnTo>
                <a:lnTo>
                  <a:pt x="104" y="1766"/>
                </a:lnTo>
                <a:lnTo>
                  <a:pt x="124" y="1780"/>
                </a:lnTo>
                <a:lnTo>
                  <a:pt x="146" y="1792"/>
                </a:lnTo>
                <a:lnTo>
                  <a:pt x="166" y="1802"/>
                </a:lnTo>
                <a:lnTo>
                  <a:pt x="190" y="1810"/>
                </a:lnTo>
                <a:lnTo>
                  <a:pt x="214" y="1816"/>
                </a:lnTo>
                <a:lnTo>
                  <a:pt x="238" y="1820"/>
                </a:lnTo>
                <a:lnTo>
                  <a:pt x="2474" y="2044"/>
                </a:lnTo>
                <a:lnTo>
                  <a:pt x="2474" y="2044"/>
                </a:lnTo>
                <a:lnTo>
                  <a:pt x="2500" y="2046"/>
                </a:lnTo>
                <a:lnTo>
                  <a:pt x="2522" y="2044"/>
                </a:lnTo>
                <a:lnTo>
                  <a:pt x="2546" y="2040"/>
                </a:lnTo>
                <a:lnTo>
                  <a:pt x="2568" y="2034"/>
                </a:lnTo>
                <a:lnTo>
                  <a:pt x="2588" y="2026"/>
                </a:lnTo>
                <a:lnTo>
                  <a:pt x="2608" y="2016"/>
                </a:lnTo>
                <a:lnTo>
                  <a:pt x="2626" y="2004"/>
                </a:lnTo>
                <a:lnTo>
                  <a:pt x="2644" y="1992"/>
                </a:lnTo>
                <a:lnTo>
                  <a:pt x="2658" y="1976"/>
                </a:lnTo>
                <a:lnTo>
                  <a:pt x="2672" y="1958"/>
                </a:lnTo>
                <a:lnTo>
                  <a:pt x="2684" y="1940"/>
                </a:lnTo>
                <a:lnTo>
                  <a:pt x="2694" y="1920"/>
                </a:lnTo>
                <a:lnTo>
                  <a:pt x="2702" y="1898"/>
                </a:lnTo>
                <a:lnTo>
                  <a:pt x="2708" y="1876"/>
                </a:lnTo>
                <a:lnTo>
                  <a:pt x="2712" y="1854"/>
                </a:lnTo>
                <a:lnTo>
                  <a:pt x="2714" y="1828"/>
                </a:lnTo>
                <a:lnTo>
                  <a:pt x="2714" y="240"/>
                </a:lnTo>
                <a:lnTo>
                  <a:pt x="2714" y="240"/>
                </a:lnTo>
                <a:lnTo>
                  <a:pt x="2712" y="216"/>
                </a:lnTo>
                <a:lnTo>
                  <a:pt x="2708" y="192"/>
                </a:lnTo>
                <a:lnTo>
                  <a:pt x="2702" y="170"/>
                </a:lnTo>
                <a:lnTo>
                  <a:pt x="2694" y="148"/>
                </a:lnTo>
                <a:lnTo>
                  <a:pt x="2684" y="126"/>
                </a:lnTo>
                <a:lnTo>
                  <a:pt x="2672" y="106"/>
                </a:lnTo>
                <a:lnTo>
                  <a:pt x="2658" y="88"/>
                </a:lnTo>
                <a:lnTo>
                  <a:pt x="2642" y="72"/>
                </a:lnTo>
                <a:lnTo>
                  <a:pt x="2626" y="56"/>
                </a:lnTo>
                <a:lnTo>
                  <a:pt x="2608" y="42"/>
                </a:lnTo>
                <a:lnTo>
                  <a:pt x="2588" y="30"/>
                </a:lnTo>
                <a:lnTo>
                  <a:pt x="2566" y="20"/>
                </a:lnTo>
                <a:lnTo>
                  <a:pt x="2544" y="12"/>
                </a:lnTo>
                <a:lnTo>
                  <a:pt x="2522" y="6"/>
                </a:lnTo>
                <a:lnTo>
                  <a:pt x="2498" y="2"/>
                </a:lnTo>
                <a:lnTo>
                  <a:pt x="2474" y="0"/>
                </a:lnTo>
                <a:lnTo>
                  <a:pt x="238" y="0"/>
                </a:lnTo>
                <a:lnTo>
                  <a:pt x="238" y="0"/>
                </a:lnTo>
                <a:lnTo>
                  <a:pt x="214" y="2"/>
                </a:lnTo>
                <a:lnTo>
                  <a:pt x="190" y="6"/>
                </a:lnTo>
                <a:lnTo>
                  <a:pt x="168" y="12"/>
                </a:lnTo>
                <a:lnTo>
                  <a:pt x="146" y="20"/>
                </a:lnTo>
                <a:lnTo>
                  <a:pt x="124" y="30"/>
                </a:lnTo>
                <a:lnTo>
                  <a:pt x="106" y="42"/>
                </a:lnTo>
                <a:lnTo>
                  <a:pt x="86" y="56"/>
                </a:lnTo>
                <a:lnTo>
                  <a:pt x="70" y="72"/>
                </a:lnTo>
                <a:lnTo>
                  <a:pt x="54" y="88"/>
                </a:lnTo>
                <a:lnTo>
                  <a:pt x="40" y="106"/>
                </a:lnTo>
                <a:lnTo>
                  <a:pt x="28" y="126"/>
                </a:lnTo>
                <a:lnTo>
                  <a:pt x="18" y="148"/>
                </a:lnTo>
                <a:lnTo>
                  <a:pt x="10" y="170"/>
                </a:lnTo>
                <a:lnTo>
                  <a:pt x="4" y="192"/>
                </a:lnTo>
                <a:lnTo>
                  <a:pt x="0" y="216"/>
                </a:lnTo>
                <a:lnTo>
                  <a:pt x="0" y="240"/>
                </a:lnTo>
                <a:lnTo>
                  <a:pt x="0" y="1556"/>
                </a:ln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w="9525">
            <a:noFill/>
            <a:round/>
            <a:headEnd/>
            <a:tailEnd/>
          </a:ln>
          <a:effectLst>
            <a:outerShdw blurRad="317500" dist="317500" dir="81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t>Пример использования:</a:t>
            </a:r>
            <a:br>
              <a:rPr lang="ru-RU" sz="3200" dirty="0" smtClean="0"/>
            </a:br>
            <a:r>
              <a:rPr lang="ru-RU" sz="2400" dirty="0" smtClean="0"/>
              <a:t>Полоса пропускания по приложениям</a:t>
            </a:r>
            <a:endParaRPr lang="en-US" sz="2400" dirty="0"/>
          </a:p>
        </p:txBody>
      </p:sp>
      <p:sp>
        <p:nvSpPr>
          <p:cNvPr id="3" name="Text Placeholder 2"/>
          <p:cNvSpPr>
            <a:spLocks noGrp="1"/>
          </p:cNvSpPr>
          <p:nvPr>
            <p:ph type="body" sz="quarter" idx="4294967295"/>
          </p:nvPr>
        </p:nvSpPr>
        <p:spPr>
          <a:xfrm>
            <a:off x="285750" y="1166813"/>
            <a:ext cx="8858250" cy="736600"/>
          </a:xfrm>
          <a:prstGeom prst="rect">
            <a:avLst/>
          </a:prstGeom>
        </p:spPr>
        <p:txBody>
          <a:bodyPr/>
          <a:lstStyle/>
          <a:p>
            <a:pPr lvl="0">
              <a:buClr>
                <a:srgbClr val="C00000"/>
              </a:buClr>
            </a:pPr>
            <a:r>
              <a:rPr lang="ru-RU" sz="1600" dirty="0" smtClean="0">
                <a:latin typeface="MS Reference Sans Serif" panose="020B0604030504040204" pitchFamily="34" charset="0"/>
              </a:rPr>
              <a:t>БД на центральном узле содержит информацию по каждому потоку данных</a:t>
            </a:r>
            <a:endParaRPr lang="en-US" sz="1600" dirty="0" smtClean="0">
              <a:latin typeface="MS Reference Sans Serif" panose="020B0604030504040204" pitchFamily="34" charset="0"/>
            </a:endParaRPr>
          </a:p>
          <a:p>
            <a:pPr lvl="0">
              <a:buClr>
                <a:srgbClr val="C00000"/>
              </a:buClr>
            </a:pPr>
            <a:r>
              <a:rPr lang="ru-RU" sz="1600" dirty="0" smtClean="0">
                <a:latin typeface="MS Reference Sans Serif" panose="020B0604030504040204" pitchFamily="34" charset="0"/>
              </a:rPr>
              <a:t>Информация может быть использована для анализа распределения полосы пропускания по приложениям, по временным интервалам и т.д.</a:t>
            </a:r>
            <a:endParaRPr lang="en-US" sz="1600" dirty="0" smtClean="0">
              <a:latin typeface="MS Reference Sans Serif" panose="020B060403050404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28675" y="2122764"/>
            <a:ext cx="7511034" cy="4550571"/>
          </a:xfrm>
          <a:prstGeom prst="rect">
            <a:avLst/>
          </a:prstGeom>
          <a:noFill/>
          <a:ln w="9525">
            <a:noFill/>
            <a:miter lim="800000"/>
            <a:headEnd/>
            <a:tailEnd/>
          </a:ln>
          <a:effectLst/>
        </p:spPr>
      </p:pic>
      <p:sp>
        <p:nvSpPr>
          <p:cNvPr id="5" name="Rectangular Callout 4"/>
          <p:cNvSpPr/>
          <p:nvPr/>
        </p:nvSpPr>
        <p:spPr>
          <a:xfrm>
            <a:off x="6486525" y="3048886"/>
            <a:ext cx="2019300" cy="616688"/>
          </a:xfrm>
          <a:prstGeom prst="wedgeRectCallout">
            <a:avLst>
              <a:gd name="adj1" fmla="val -33333"/>
              <a:gd name="adj2" fmla="val 88362"/>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latin typeface="MS Reference Sans Serif" panose="020B0604030504040204" pitchFamily="34" charset="0"/>
              </a:rPr>
              <a:t>Полоса пропускания для </a:t>
            </a:r>
            <a:r>
              <a:rPr lang="en-US" sz="1300" dirty="0" smtClean="0">
                <a:latin typeface="MS Reference Sans Serif" panose="020B0604030504040204" pitchFamily="34" charset="0"/>
              </a:rPr>
              <a:t>TCP/IP</a:t>
            </a:r>
            <a:r>
              <a:rPr lang="ru-RU" sz="1300" dirty="0" smtClean="0">
                <a:latin typeface="MS Reference Sans Serif" panose="020B0604030504040204" pitchFamily="34" charset="0"/>
              </a:rPr>
              <a:t> трафика</a:t>
            </a:r>
            <a:endParaRPr lang="en-US" sz="1300" dirty="0">
              <a:latin typeface="MS Reference Sans Serif" panose="020B0604030504040204" pitchFamily="34" charset="0"/>
            </a:endParaRPr>
          </a:p>
        </p:txBody>
      </p:sp>
    </p:spTree>
    <p:extLst>
      <p:ext uri="{BB962C8B-B14F-4D97-AF65-F5344CB8AC3E}">
        <p14:creationId xmlns:p14="http://schemas.microsoft.com/office/powerpoint/2010/main" xmlns="" val="22565791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t>Пример использования:</a:t>
            </a:r>
            <a:r>
              <a:rPr lang="ru-RU" dirty="0" smtClean="0"/>
              <a:t/>
            </a:r>
            <a:br>
              <a:rPr lang="ru-RU" dirty="0" smtClean="0"/>
            </a:br>
            <a:r>
              <a:rPr lang="ru-RU" sz="2400" dirty="0" smtClean="0"/>
              <a:t>Двусторонняя задержка по </a:t>
            </a:r>
            <a:r>
              <a:rPr lang="ru-RU" sz="2400" dirty="0" smtClean="0"/>
              <a:t>приложению</a:t>
            </a:r>
            <a:endParaRPr lang="en-US" dirty="0"/>
          </a:p>
        </p:txBody>
      </p:sp>
      <p:sp>
        <p:nvSpPr>
          <p:cNvPr id="3" name="Text Placeholder 2"/>
          <p:cNvSpPr>
            <a:spLocks noGrp="1"/>
          </p:cNvSpPr>
          <p:nvPr>
            <p:ph type="body" sz="quarter" idx="4294967295"/>
          </p:nvPr>
        </p:nvSpPr>
        <p:spPr>
          <a:xfrm>
            <a:off x="641350" y="1146175"/>
            <a:ext cx="8502650" cy="749300"/>
          </a:xfrm>
          <a:prstGeom prst="rect">
            <a:avLst/>
          </a:prstGeom>
        </p:spPr>
        <p:txBody>
          <a:bodyPr/>
          <a:lstStyle/>
          <a:p>
            <a:pPr lvl="0">
              <a:buClr>
                <a:srgbClr val="C00000"/>
              </a:buClr>
            </a:pPr>
            <a:r>
              <a:rPr lang="ru-RU" sz="1600" dirty="0" smtClean="0">
                <a:latin typeface="MS Reference Sans Serif" panose="020B0604030504040204" pitchFamily="34" charset="0"/>
              </a:rPr>
              <a:t>БД включает в себя информацию о задержках, например между сервером и клиентом</a:t>
            </a:r>
          </a:p>
        </p:txBody>
      </p:sp>
      <p:pic>
        <p:nvPicPr>
          <p:cNvPr id="2050" name="Picture 2"/>
          <p:cNvPicPr>
            <a:picLocks noChangeAspect="1" noChangeArrowheads="1"/>
          </p:cNvPicPr>
          <p:nvPr/>
        </p:nvPicPr>
        <p:blipFill>
          <a:blip r:embed="rId2" cstate="print"/>
          <a:srcRect/>
          <a:stretch>
            <a:fillRect/>
          </a:stretch>
        </p:blipFill>
        <p:spPr bwMode="auto">
          <a:xfrm>
            <a:off x="638175" y="1790901"/>
            <a:ext cx="8007062" cy="4812246"/>
          </a:xfrm>
          <a:prstGeom prst="rect">
            <a:avLst/>
          </a:prstGeom>
          <a:noFill/>
          <a:ln w="9525">
            <a:noFill/>
            <a:miter lim="800000"/>
            <a:headEnd/>
            <a:tailEnd/>
          </a:ln>
          <a:effectLst/>
        </p:spPr>
      </p:pic>
      <p:sp>
        <p:nvSpPr>
          <p:cNvPr id="6" name="Rectangular Callout 4"/>
          <p:cNvSpPr/>
          <p:nvPr/>
        </p:nvSpPr>
        <p:spPr>
          <a:xfrm>
            <a:off x="6715125" y="2829811"/>
            <a:ext cx="1770985" cy="616688"/>
          </a:xfrm>
          <a:prstGeom prst="wedgeRectCallout">
            <a:avLst>
              <a:gd name="adj1" fmla="val -33333"/>
              <a:gd name="adj2" fmla="val 88362"/>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latin typeface="MS Reference Sans Serif" panose="020B0604030504040204" pitchFamily="34" charset="0"/>
              </a:rPr>
              <a:t>Задержки для </a:t>
            </a:r>
            <a:r>
              <a:rPr lang="en-US" sz="1300" dirty="0">
                <a:latin typeface="MS Reference Sans Serif" panose="020B0604030504040204" pitchFamily="34" charset="0"/>
              </a:rPr>
              <a:t>TCP/IP</a:t>
            </a:r>
            <a:r>
              <a:rPr lang="ru-RU" sz="1300" dirty="0">
                <a:latin typeface="MS Reference Sans Serif" panose="020B0604030504040204" pitchFamily="34" charset="0"/>
              </a:rPr>
              <a:t> сессий</a:t>
            </a:r>
            <a:endParaRPr lang="en-US" sz="1300" dirty="0">
              <a:latin typeface="MS Reference Sans Serif" panose="020B0604030504040204" pitchFamily="34" charset="0"/>
            </a:endParaRPr>
          </a:p>
        </p:txBody>
      </p:sp>
    </p:spTree>
    <p:extLst>
      <p:ext uri="{BB962C8B-B14F-4D97-AF65-F5344CB8AC3E}">
        <p14:creationId xmlns:p14="http://schemas.microsoft.com/office/powerpoint/2010/main" xmlns="" val="276541294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ETX-2i – </a:t>
            </a:r>
            <a:r>
              <a:rPr lang="ru-RU" dirty="0" smtClean="0"/>
              <a:t>Аппаратная платформа для решения </a:t>
            </a:r>
            <a:r>
              <a:rPr lang="en-US" dirty="0" smtClean="0"/>
              <a:t>D-NFV</a:t>
            </a:r>
            <a:endParaRPr lang="en-US" dirty="0"/>
          </a:p>
        </p:txBody>
      </p:sp>
      <p:sp>
        <p:nvSpPr>
          <p:cNvPr id="3" name="Text Placeholder 2"/>
          <p:cNvSpPr>
            <a:spLocks noGrp="1"/>
          </p:cNvSpPr>
          <p:nvPr>
            <p:ph type="body" sz="quarter" idx="4294967295"/>
          </p:nvPr>
        </p:nvSpPr>
        <p:spPr>
          <a:xfrm>
            <a:off x="0" y="1331913"/>
            <a:ext cx="8572500" cy="4149725"/>
          </a:xfrm>
          <a:prstGeom prst="rect">
            <a:avLst/>
          </a:prstGeom>
        </p:spPr>
        <p:txBody>
          <a:bodyPr/>
          <a:lstStyle/>
          <a:p>
            <a:pPr>
              <a:buClr>
                <a:srgbClr val="C00000"/>
              </a:buClr>
            </a:pPr>
            <a:r>
              <a:rPr lang="ru-RU" sz="1600" dirty="0" smtClean="0">
                <a:latin typeface="MS Reference Sans Serif" panose="020B0604030504040204" pitchFamily="34" charset="0"/>
              </a:rPr>
              <a:t>Устройство</a:t>
            </a:r>
            <a:r>
              <a:rPr lang="en-US" sz="1600" dirty="0" smtClean="0">
                <a:latin typeface="MS Reference Sans Serif" panose="020B0604030504040204" pitchFamily="34" charset="0"/>
              </a:rPr>
              <a:t> L2/L3 </a:t>
            </a:r>
            <a:r>
              <a:rPr lang="ru-RU" sz="1600" dirty="0" smtClean="0">
                <a:latin typeface="MS Reference Sans Serif" panose="020B0604030504040204" pitchFamily="34" charset="0"/>
              </a:rPr>
              <a:t>демаркации с расширенным функционалом для</a:t>
            </a:r>
            <a:r>
              <a:rPr lang="en-US" sz="1600" dirty="0" smtClean="0">
                <a:latin typeface="MS Reference Sans Serif" panose="020B0604030504040204" pitchFamily="34" charset="0"/>
              </a:rPr>
              <a:t>:</a:t>
            </a:r>
          </a:p>
          <a:p>
            <a:pPr lvl="1"/>
            <a:r>
              <a:rPr lang="ru-RU" sz="1200" dirty="0" smtClean="0">
                <a:latin typeface="MS Reference Sans Serif" panose="020B0604030504040204" pitchFamily="34" charset="0"/>
              </a:rPr>
              <a:t>Предоставления услуг </a:t>
            </a:r>
            <a:r>
              <a:rPr lang="en-US" sz="1200" dirty="0" smtClean="0">
                <a:latin typeface="MS Reference Sans Serif" panose="020B0604030504040204" pitchFamily="34" charset="0"/>
              </a:rPr>
              <a:t>L2/L3 VPN </a:t>
            </a:r>
            <a:r>
              <a:rPr lang="ru-RU" sz="1200" dirty="0" smtClean="0">
                <a:latin typeface="MS Reference Sans Serif" panose="020B0604030504040204" pitchFamily="34" charset="0"/>
              </a:rPr>
              <a:t>с контролем качества и соблюдением </a:t>
            </a:r>
            <a:r>
              <a:rPr lang="en-US" sz="1200" dirty="0" smtClean="0">
                <a:latin typeface="MS Reference Sans Serif" panose="020B0604030504040204" pitchFamily="34" charset="0"/>
              </a:rPr>
              <a:t>SLA</a:t>
            </a:r>
          </a:p>
          <a:p>
            <a:pPr lvl="1"/>
            <a:r>
              <a:rPr lang="ru-RU" sz="1200" dirty="0" smtClean="0">
                <a:latin typeface="MS Reference Sans Serif" panose="020B0604030504040204" pitchFamily="34" charset="0"/>
              </a:rPr>
              <a:t>Подключения базовых станций </a:t>
            </a:r>
            <a:r>
              <a:rPr lang="en-US" sz="1200" dirty="0" smtClean="0">
                <a:latin typeface="MS Reference Sans Serif" panose="020B0604030504040204" pitchFamily="34" charset="0"/>
              </a:rPr>
              <a:t>2G/3G/4G-LTE</a:t>
            </a:r>
          </a:p>
          <a:p>
            <a:pPr lvl="1"/>
            <a:r>
              <a:rPr lang="ru-RU" sz="1200" dirty="0" smtClean="0">
                <a:latin typeface="MS Reference Sans Serif" panose="020B0604030504040204" pitchFamily="34" charset="0"/>
              </a:rPr>
              <a:t>Распределенной виртуализации сетевых функций </a:t>
            </a:r>
            <a:r>
              <a:rPr lang="en-US" sz="1200" dirty="0" smtClean="0">
                <a:latin typeface="MS Reference Sans Serif" panose="020B0604030504040204" pitchFamily="34" charset="0"/>
              </a:rPr>
              <a:t>(DNFV) </a:t>
            </a:r>
            <a:r>
              <a:rPr lang="ru-RU" sz="1200" dirty="0" smtClean="0">
                <a:latin typeface="MS Reference Sans Serif" panose="020B0604030504040204" pitchFamily="34" charset="0"/>
              </a:rPr>
              <a:t>с дополнительным </a:t>
            </a:r>
            <a:r>
              <a:rPr lang="en-US" sz="1200" dirty="0" smtClean="0">
                <a:latin typeface="MS Reference Sans Serif" panose="020B0604030504040204" pitchFamily="34" charset="0"/>
              </a:rPr>
              <a:t>x86 </a:t>
            </a:r>
            <a:r>
              <a:rPr lang="ru-RU" sz="1200" dirty="0" smtClean="0">
                <a:latin typeface="MS Reference Sans Serif" panose="020B0604030504040204" pitchFamily="34" charset="0"/>
              </a:rPr>
              <a:t>модулем</a:t>
            </a:r>
            <a:endParaRPr lang="en-US" sz="1200" dirty="0" smtClean="0">
              <a:latin typeface="MS Reference Sans Serif" panose="020B0604030504040204" pitchFamily="34" charset="0"/>
            </a:endParaRPr>
          </a:p>
          <a:p>
            <a:pPr>
              <a:buClr>
                <a:srgbClr val="C00000"/>
              </a:buClr>
            </a:pPr>
            <a:r>
              <a:rPr lang="ru-RU" sz="1600" dirty="0" smtClean="0">
                <a:latin typeface="MS Reference Sans Serif" panose="020B0604030504040204" pitchFamily="34" charset="0"/>
              </a:rPr>
              <a:t>Поддержка любой среды доступа с помощью модульного сетевого интерфейса</a:t>
            </a:r>
            <a:endParaRPr lang="en-US" sz="1600" dirty="0" smtClean="0">
              <a:latin typeface="MS Reference Sans Serif" panose="020B0604030504040204" pitchFamily="34" charset="0"/>
            </a:endParaRPr>
          </a:p>
          <a:p>
            <a:pPr lvl="1"/>
            <a:r>
              <a:rPr lang="en-US" sz="1200" dirty="0" smtClean="0">
                <a:latin typeface="MS Reference Sans Serif" panose="020B0604030504040204" pitchFamily="34" charset="0"/>
              </a:rPr>
              <a:t>Ethernet (</a:t>
            </a:r>
            <a:r>
              <a:rPr lang="ru-RU" sz="1200" dirty="0" smtClean="0">
                <a:latin typeface="MS Reference Sans Serif" panose="020B0604030504040204" pitchFamily="34" charset="0"/>
              </a:rPr>
              <a:t>оптика</a:t>
            </a:r>
            <a:r>
              <a:rPr lang="en-US" sz="1200" dirty="0" smtClean="0">
                <a:latin typeface="MS Reference Sans Serif" panose="020B0604030504040204" pitchFamily="34" charset="0"/>
              </a:rPr>
              <a:t>/</a:t>
            </a:r>
            <a:r>
              <a:rPr lang="ru-RU" sz="1200" dirty="0" smtClean="0">
                <a:latin typeface="MS Reference Sans Serif" panose="020B0604030504040204" pitchFamily="34" charset="0"/>
              </a:rPr>
              <a:t>медь</a:t>
            </a:r>
            <a:r>
              <a:rPr lang="en-US" sz="1200" dirty="0" smtClean="0">
                <a:latin typeface="MS Reference Sans Serif" panose="020B0604030504040204" pitchFamily="34" charset="0"/>
              </a:rPr>
              <a:t>), PDH, SONET/SDH, SHDSL, VDSL (Q2/15)</a:t>
            </a:r>
          </a:p>
          <a:p>
            <a:pPr>
              <a:buClr>
                <a:srgbClr val="C00000"/>
              </a:buClr>
            </a:pPr>
            <a:r>
              <a:rPr lang="en-US" sz="1600" dirty="0">
                <a:latin typeface="MS Reference Sans Serif" panose="020B0604030504040204" pitchFamily="34" charset="0"/>
              </a:rPr>
              <a:t>FPGA </a:t>
            </a:r>
            <a:r>
              <a:rPr lang="ru-RU" sz="1600" dirty="0">
                <a:latin typeface="MS Reference Sans Serif" panose="020B0604030504040204" pitchFamily="34" charset="0"/>
              </a:rPr>
              <a:t>архитектура, рассчитанная на будущее развитие</a:t>
            </a:r>
            <a:endParaRPr lang="en-US" sz="1600" dirty="0">
              <a:latin typeface="MS Reference Sans Serif" panose="020B0604030504040204" pitchFamily="34" charset="0"/>
            </a:endParaRPr>
          </a:p>
          <a:p>
            <a:pPr lvl="1"/>
            <a:r>
              <a:rPr lang="en-US" sz="1200" dirty="0" smtClean="0">
                <a:latin typeface="MS Reference Sans Serif" panose="020B0604030504040204" pitchFamily="34" charset="0"/>
              </a:rPr>
              <a:t>8xGE combo </a:t>
            </a:r>
            <a:r>
              <a:rPr lang="ru-RU" sz="1200" dirty="0" smtClean="0">
                <a:latin typeface="MS Reference Sans Serif" panose="020B0604030504040204" pitchFamily="34" charset="0"/>
              </a:rPr>
              <a:t>портов</a:t>
            </a:r>
            <a:endParaRPr lang="en-US" sz="1200" dirty="0" smtClean="0">
              <a:latin typeface="MS Reference Sans Serif" panose="020B0604030504040204" pitchFamily="34" charset="0"/>
            </a:endParaRPr>
          </a:p>
          <a:p>
            <a:pPr lvl="1"/>
            <a:r>
              <a:rPr lang="ru-RU" sz="1200" dirty="0" smtClean="0">
                <a:latin typeface="MS Reference Sans Serif" panose="020B0604030504040204" pitchFamily="34" charset="0"/>
              </a:rPr>
              <a:t>Производительность </a:t>
            </a:r>
            <a:r>
              <a:rPr lang="en-US" sz="1200" dirty="0" smtClean="0">
                <a:latin typeface="MS Reference Sans Serif" panose="020B0604030504040204" pitchFamily="34" charset="0"/>
              </a:rPr>
              <a:t>8</a:t>
            </a:r>
            <a:r>
              <a:rPr lang="ru-RU" sz="1200" dirty="0" smtClean="0">
                <a:latin typeface="MS Reference Sans Serif" panose="020B0604030504040204" pitchFamily="34" charset="0"/>
              </a:rPr>
              <a:t> Гб</a:t>
            </a:r>
            <a:r>
              <a:rPr lang="en-US" sz="1200" dirty="0" smtClean="0">
                <a:latin typeface="MS Reference Sans Serif" panose="020B0604030504040204" pitchFamily="34" charset="0"/>
              </a:rPr>
              <a:t>/c </a:t>
            </a:r>
            <a:r>
              <a:rPr lang="ru-RU" sz="1200" dirty="0" smtClean="0">
                <a:latin typeface="MS Reference Sans Serif" panose="020B0604030504040204" pitchFamily="34" charset="0"/>
              </a:rPr>
              <a:t>для уровней </a:t>
            </a:r>
            <a:r>
              <a:rPr lang="en-US" sz="1200" dirty="0" smtClean="0">
                <a:latin typeface="MS Reference Sans Serif" panose="020B0604030504040204" pitchFamily="34" charset="0"/>
              </a:rPr>
              <a:t>L2/L3</a:t>
            </a:r>
          </a:p>
          <a:p>
            <a:pPr lvl="1"/>
            <a:r>
              <a:rPr lang="ru-RU" sz="1200" dirty="0" smtClean="0">
                <a:latin typeface="MS Reference Sans Serif" panose="020B0604030504040204" pitchFamily="34" charset="0"/>
              </a:rPr>
              <a:t>Поддержка до </a:t>
            </a:r>
            <a:r>
              <a:rPr lang="en-US" sz="1200" dirty="0" smtClean="0">
                <a:latin typeface="MS Reference Sans Serif" panose="020B0604030504040204" pitchFamily="34" charset="0"/>
              </a:rPr>
              <a:t>1000 </a:t>
            </a:r>
            <a:r>
              <a:rPr lang="ru-RU" sz="1200" dirty="0" smtClean="0">
                <a:latin typeface="MS Reference Sans Serif" panose="020B0604030504040204" pitchFamily="34" charset="0"/>
              </a:rPr>
              <a:t>потоков</a:t>
            </a:r>
          </a:p>
          <a:p>
            <a:pPr lvl="1"/>
            <a:r>
              <a:rPr lang="ru-RU" sz="1200" dirty="0" smtClean="0">
                <a:latin typeface="MS Reference Sans Serif" panose="020B0604030504040204" pitchFamily="34" charset="0"/>
              </a:rPr>
              <a:t>Аппаратно-реализованный измерительный функционал</a:t>
            </a:r>
            <a:endParaRPr lang="en-US" sz="1200" dirty="0" smtClean="0">
              <a:latin typeface="MS Reference Sans Serif" panose="020B0604030504040204" pitchFamily="34" charset="0"/>
            </a:endParaRPr>
          </a:p>
          <a:p>
            <a:pPr lvl="1"/>
            <a:r>
              <a:rPr lang="ru-RU" sz="1200" dirty="0" smtClean="0">
                <a:latin typeface="MS Reference Sans Serif" panose="020B0604030504040204" pitchFamily="34" charset="0"/>
              </a:rPr>
              <a:t>Измерение односторонних показателей качества по сетям </a:t>
            </a:r>
            <a:r>
              <a:rPr lang="en-US" sz="1200" dirty="0" smtClean="0">
                <a:latin typeface="MS Reference Sans Serif" panose="020B0604030504040204" pitchFamily="34" charset="0"/>
              </a:rPr>
              <a:t>L3</a:t>
            </a:r>
          </a:p>
          <a:p>
            <a:pPr>
              <a:buClr>
                <a:srgbClr val="C00000"/>
              </a:buClr>
            </a:pPr>
            <a:r>
              <a:rPr lang="ru-RU" sz="1600" dirty="0" smtClean="0">
                <a:latin typeface="MS Reference Sans Serif" panose="020B0604030504040204" pitchFamily="34" charset="0"/>
              </a:rPr>
              <a:t>Расширенные возможности синхронизации</a:t>
            </a:r>
            <a:endParaRPr lang="en-US" sz="1600" dirty="0">
              <a:latin typeface="MS Reference Sans Serif" panose="020B0604030504040204" pitchFamily="34" charset="0"/>
            </a:endParaRPr>
          </a:p>
          <a:p>
            <a:pPr lvl="1"/>
            <a:r>
              <a:rPr lang="en-US" sz="1200" dirty="0" smtClean="0">
                <a:latin typeface="MS Reference Sans Serif" panose="020B0604030504040204" pitchFamily="34" charset="0"/>
              </a:rPr>
              <a:t>Sync-E, 1588v2 Slave/TC/BC</a:t>
            </a:r>
            <a:endParaRPr lang="en-US" sz="1200" dirty="0">
              <a:latin typeface="MS Reference Sans Serif" panose="020B0604030504040204" pitchFamily="34" charset="0"/>
            </a:endParaRPr>
          </a:p>
          <a:p>
            <a:pPr>
              <a:buClr>
                <a:srgbClr val="C00000"/>
              </a:buClr>
            </a:pPr>
            <a:r>
              <a:rPr lang="ru-RU" sz="1600" dirty="0" smtClean="0">
                <a:latin typeface="MS Reference Sans Serif" panose="020B0604030504040204" pitchFamily="34" charset="0"/>
              </a:rPr>
              <a:t>Полная совместимость с оборудованием </a:t>
            </a:r>
            <a:r>
              <a:rPr lang="en-US" sz="1600" dirty="0" smtClean="0">
                <a:latin typeface="MS Reference Sans Serif" panose="020B0604030504040204" pitchFamily="34" charset="0"/>
              </a:rPr>
              <a:t>ETX-2</a:t>
            </a:r>
            <a:endParaRPr lang="en-US" sz="1600" dirty="0">
              <a:latin typeface="MS Reference Sans Serif" panose="020B0604030504040204" pitchFamily="34" charset="0"/>
            </a:endParaRPr>
          </a:p>
        </p:txBody>
      </p:sp>
      <p:grpSp>
        <p:nvGrpSpPr>
          <p:cNvPr id="4" name="Группа 3"/>
          <p:cNvGrpSpPr/>
          <p:nvPr/>
        </p:nvGrpSpPr>
        <p:grpSpPr>
          <a:xfrm>
            <a:off x="3926529" y="4613917"/>
            <a:ext cx="5001342" cy="2017791"/>
            <a:chOff x="7780709" y="2608682"/>
            <a:chExt cx="2726581" cy="1100039"/>
          </a:xfrm>
        </p:grpSpPr>
        <p:grpSp>
          <p:nvGrpSpPr>
            <p:cNvPr id="6" name="Группа 5"/>
            <p:cNvGrpSpPr/>
            <p:nvPr/>
          </p:nvGrpSpPr>
          <p:grpSpPr>
            <a:xfrm>
              <a:off x="7780709" y="2893574"/>
              <a:ext cx="2726581" cy="815147"/>
              <a:chOff x="3815519" y="2713927"/>
              <a:chExt cx="4319588" cy="1291397"/>
            </a:xfrm>
          </p:grpSpPr>
          <p:grpSp>
            <p:nvGrpSpPr>
              <p:cNvPr id="7" name="Группа 6"/>
              <p:cNvGrpSpPr/>
              <p:nvPr/>
            </p:nvGrpSpPr>
            <p:grpSpPr>
              <a:xfrm>
                <a:off x="3815519" y="2868674"/>
                <a:ext cx="4319588" cy="1136650"/>
                <a:chOff x="-1563687" y="3767634"/>
                <a:chExt cx="4319588" cy="1136650"/>
              </a:xfrm>
            </p:grpSpPr>
            <p:pic>
              <p:nvPicPr>
                <p:cNvPr id="9" name="Picture 4"/>
                <p:cNvPicPr>
                  <a:picLocks noChangeAspect="1" noChangeArrowheads="1"/>
                </p:cNvPicPr>
                <p:nvPr/>
              </p:nvPicPr>
              <p:blipFill>
                <a:blip r:embed="rId2" cstate="print"/>
                <a:srcRect/>
                <a:stretch>
                  <a:fillRect/>
                </a:stretch>
              </p:blipFill>
              <p:spPr bwMode="auto">
                <a:xfrm>
                  <a:off x="-1563687" y="3767634"/>
                  <a:ext cx="4319588" cy="1136650"/>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1563687" y="3767634"/>
                  <a:ext cx="4319588" cy="1136650"/>
                </a:xfrm>
                <a:prstGeom prst="rect">
                  <a:avLst/>
                </a:prstGeom>
                <a:noFill/>
                <a:ln w="9525">
                  <a:noFill/>
                  <a:miter lim="800000"/>
                  <a:headEnd/>
                  <a:tailEnd/>
                </a:ln>
              </p:spPr>
            </p:pic>
          </p:gr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2214" y="2713927"/>
                <a:ext cx="2338732" cy="883357"/>
              </a:xfrm>
              <a:prstGeom prst="rect">
                <a:avLst/>
              </a:prstGeom>
              <a:noFill/>
              <a:ln w="9525">
                <a:noFill/>
                <a:miter lim="800000"/>
                <a:headEnd/>
                <a:tailEnd/>
              </a:ln>
            </p:spPr>
          </p:pic>
        </p:grpSp>
        <p:pic>
          <p:nvPicPr>
            <p:cNvPr id="11" name="Picture 2" descr="http://polyakovtd.com.ua/img/object/1343735731novinka01_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05870" y="2608682"/>
              <a:ext cx="1101420" cy="663857"/>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89247923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RADview D-NFV Manager</a:t>
            </a:r>
            <a:endParaRPr lang="en-US" dirty="0"/>
          </a:p>
        </p:txBody>
      </p:sp>
      <p:sp>
        <p:nvSpPr>
          <p:cNvPr id="2" name="Text Placeholder 1"/>
          <p:cNvSpPr>
            <a:spLocks noGrp="1"/>
          </p:cNvSpPr>
          <p:nvPr>
            <p:ph type="body" sz="quarter" idx="4294967295"/>
          </p:nvPr>
        </p:nvSpPr>
        <p:spPr>
          <a:xfrm>
            <a:off x="0" y="1250950"/>
            <a:ext cx="8715375" cy="3040063"/>
          </a:xfrm>
          <a:prstGeom prst="rect">
            <a:avLst/>
          </a:prstGeom>
        </p:spPr>
        <p:txBody>
          <a:bodyPr/>
          <a:lstStyle/>
          <a:p>
            <a:pPr lvl="0">
              <a:buClr>
                <a:srgbClr val="C00000"/>
              </a:buClr>
            </a:pPr>
            <a:r>
              <a:rPr lang="ru-RU" sz="1800" dirty="0" smtClean="0">
                <a:latin typeface="MS Reference Sans Serif" panose="020B0604030504040204" pitchFamily="34" charset="0"/>
              </a:rPr>
              <a:t>Новый компонент системы</a:t>
            </a:r>
            <a:r>
              <a:rPr lang="en-US" sz="1800" dirty="0" smtClean="0">
                <a:latin typeface="MS Reference Sans Serif" panose="020B0604030504040204" pitchFamily="34" charset="0"/>
              </a:rPr>
              <a:t> RADview</a:t>
            </a:r>
            <a:r>
              <a:rPr lang="ru-RU" sz="1800" dirty="0" smtClean="0">
                <a:latin typeface="MS Reference Sans Serif" panose="020B0604030504040204" pitchFamily="34" charset="0"/>
              </a:rPr>
              <a:t>: «</a:t>
            </a:r>
            <a:r>
              <a:rPr lang="en-US" sz="1800" dirty="0" smtClean="0">
                <a:latin typeface="MS Reference Sans Serif" panose="020B0604030504040204" pitchFamily="34" charset="0"/>
              </a:rPr>
              <a:t>off-line</a:t>
            </a:r>
            <a:r>
              <a:rPr lang="ru-RU" sz="1800" dirty="0" smtClean="0">
                <a:latin typeface="MS Reference Sans Serif" panose="020B0604030504040204" pitchFamily="34" charset="0"/>
              </a:rPr>
              <a:t>» инструмент для планирования сети, в которой присутствуют устройства </a:t>
            </a:r>
            <a:r>
              <a:rPr lang="en-US" sz="1800" dirty="0" smtClean="0">
                <a:latin typeface="MS Reference Sans Serif" panose="020B0604030504040204" pitchFamily="34" charset="0"/>
              </a:rPr>
              <a:t>RAD</a:t>
            </a:r>
          </a:p>
          <a:p>
            <a:pPr>
              <a:buClr>
                <a:srgbClr val="C00000"/>
              </a:buClr>
            </a:pPr>
            <a:r>
              <a:rPr lang="ru-RU" sz="1800" dirty="0" smtClean="0">
                <a:latin typeface="MS Reference Sans Serif" panose="020B0604030504040204" pitchFamily="34" charset="0"/>
              </a:rPr>
              <a:t>Интуитивный графический интерфейс</a:t>
            </a:r>
            <a:endParaRPr lang="en-US" sz="1800" dirty="0">
              <a:solidFill>
                <a:schemeClr val="tx1"/>
              </a:solidFill>
              <a:latin typeface="MS Reference Sans Serif" panose="020B0604030504040204" pitchFamily="34" charset="0"/>
            </a:endParaRPr>
          </a:p>
          <a:p>
            <a:pPr lvl="0">
              <a:buClr>
                <a:srgbClr val="C00000"/>
              </a:buClr>
            </a:pPr>
            <a:r>
              <a:rPr lang="ru-RU" sz="1800" dirty="0" smtClean="0">
                <a:latin typeface="MS Reference Sans Serif" panose="020B0604030504040204" pitchFamily="34" charset="0"/>
              </a:rPr>
              <a:t>Упрощение подготовки к развертыванию решения и оптимизация ресурсов</a:t>
            </a:r>
          </a:p>
          <a:p>
            <a:pPr lvl="0">
              <a:buClr>
                <a:srgbClr val="C00000"/>
              </a:buClr>
            </a:pPr>
            <a:r>
              <a:rPr lang="ru-RU" sz="1800" dirty="0" smtClean="0">
                <a:latin typeface="MS Reference Sans Serif" panose="020B0604030504040204" pitchFamily="34" charset="0"/>
              </a:rPr>
              <a:t>Использование </a:t>
            </a:r>
            <a:r>
              <a:rPr lang="en-US" sz="1800" dirty="0" err="1" smtClean="0">
                <a:latin typeface="MS Reference Sans Serif" panose="020B0604030504040204" pitchFamily="34" charset="0"/>
              </a:rPr>
              <a:t>OpenStack</a:t>
            </a:r>
            <a:r>
              <a:rPr lang="ru-RU" sz="1800" dirty="0" smtClean="0">
                <a:latin typeface="MS Reference Sans Serif" panose="020B0604030504040204" pitchFamily="34" charset="0"/>
              </a:rPr>
              <a:t> для конфигурации и мониторинга устройств (состояние, загрузка и распределение ресурсов)</a:t>
            </a:r>
          </a:p>
          <a:p>
            <a:pPr lvl="0">
              <a:buClr>
                <a:srgbClr val="C00000"/>
              </a:buClr>
            </a:pPr>
            <a:r>
              <a:rPr lang="ru-RU" sz="1800" dirty="0" err="1" smtClean="0">
                <a:latin typeface="MS Reference Sans Serif" panose="020B0604030504040204" pitchFamily="34" charset="0"/>
              </a:rPr>
              <a:t>Репозиторий</a:t>
            </a:r>
            <a:r>
              <a:rPr lang="ru-RU" sz="1800" dirty="0" smtClean="0">
                <a:latin typeface="MS Reference Sans Serif" panose="020B0604030504040204" pitchFamily="34" charset="0"/>
              </a:rPr>
              <a:t> виртуальных приложений</a:t>
            </a:r>
            <a:r>
              <a:rPr lang="en-US" sz="1800" dirty="0" smtClean="0">
                <a:latin typeface="MS Reference Sans Serif" panose="020B0604030504040204" pitchFamily="34" charset="0"/>
              </a:rPr>
              <a:t> </a:t>
            </a:r>
            <a:endParaRPr lang="ru-RU" sz="1800" dirty="0" smtClean="0">
              <a:latin typeface="MS Reference Sans Serif" panose="020B0604030504040204" pitchFamily="34" charset="0"/>
            </a:endParaRPr>
          </a:p>
          <a:p>
            <a:pPr lvl="0">
              <a:buClr>
                <a:srgbClr val="C00000"/>
              </a:buClr>
            </a:pPr>
            <a:r>
              <a:rPr lang="ru-RU" sz="1800" dirty="0" smtClean="0">
                <a:latin typeface="MS Reference Sans Serif" panose="020B0604030504040204" pitchFamily="34" charset="0"/>
              </a:rPr>
              <a:t>Загрузка и настройка виртуальных функций</a:t>
            </a:r>
          </a:p>
          <a:p>
            <a:pPr lvl="0">
              <a:buClr>
                <a:srgbClr val="C00000"/>
              </a:buClr>
            </a:pPr>
            <a:r>
              <a:rPr lang="ru-RU" sz="1800" dirty="0" smtClean="0">
                <a:latin typeface="MS Reference Sans Serif" panose="020B0604030504040204" pitchFamily="34" charset="0"/>
              </a:rPr>
              <a:t>Объединение сетевых ресурсов (</a:t>
            </a:r>
            <a:r>
              <a:rPr lang="en-US" sz="1800" dirty="0" smtClean="0">
                <a:latin typeface="MS Reference Sans Serif" panose="020B0604030504040204" pitchFamily="34" charset="0"/>
              </a:rPr>
              <a:t>chaining</a:t>
            </a:r>
            <a:r>
              <a:rPr lang="ru-RU" sz="1800" dirty="0" smtClean="0">
                <a:latin typeface="MS Reference Sans Serif" panose="020B0604030504040204" pitchFamily="34" charset="0"/>
              </a:rPr>
              <a:t>)</a:t>
            </a:r>
            <a:endParaRPr lang="en-US" sz="1800" dirty="0">
              <a:latin typeface="MS Reference Sans Serif" panose="020B0604030504040204" pitchFamily="34" charset="0"/>
            </a:endParaRPr>
          </a:p>
        </p:txBody>
      </p:sp>
      <p:pic>
        <p:nvPicPr>
          <p:cNvPr id="5" name="Picture 4"/>
          <p:cNvPicPr>
            <a:picLocks noChangeAspect="1"/>
          </p:cNvPicPr>
          <p:nvPr/>
        </p:nvPicPr>
        <p:blipFill>
          <a:blip r:embed="rId2" cstate="print"/>
          <a:stretch>
            <a:fillRect/>
          </a:stretch>
        </p:blipFill>
        <p:spPr>
          <a:xfrm>
            <a:off x="233965" y="4618689"/>
            <a:ext cx="4126759" cy="1940242"/>
          </a:xfrm>
          <a:prstGeom prst="rect">
            <a:avLst/>
          </a:prstGeom>
          <a:ln>
            <a:noFill/>
          </a:ln>
          <a:effectLst/>
        </p:spPr>
      </p:pic>
      <p:pic>
        <p:nvPicPr>
          <p:cNvPr id="7" name="Picture 3"/>
          <p:cNvPicPr>
            <a:picLocks noChangeAspect="1"/>
          </p:cNvPicPr>
          <p:nvPr/>
        </p:nvPicPr>
        <p:blipFill>
          <a:blip r:embed="rId3" cstate="print"/>
          <a:stretch>
            <a:fillRect/>
          </a:stretch>
        </p:blipFill>
        <p:spPr>
          <a:xfrm>
            <a:off x="4721182" y="4813475"/>
            <a:ext cx="4126759" cy="1363060"/>
          </a:xfrm>
          <a:prstGeom prst="rect">
            <a:avLst/>
          </a:prstGeom>
          <a:ln>
            <a:noFill/>
          </a:ln>
          <a:effectLst/>
        </p:spPr>
      </p:pic>
      <p:pic>
        <p:nvPicPr>
          <p:cNvPr id="9" name="Picture 2" descr="http://polyakovtd.com.ua/img/object/1343735731novinka01_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22599" y="5588810"/>
            <a:ext cx="2020324" cy="1217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052464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4133" y="1199843"/>
            <a:ext cx="5690035" cy="4528928"/>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err="1" smtClean="0"/>
              <a:t>PoC</a:t>
            </a:r>
            <a:r>
              <a:rPr lang="en-US" sz="3200" dirty="0" smtClean="0"/>
              <a:t>:</a:t>
            </a:r>
            <a:r>
              <a:rPr lang="ru-RU" sz="3200" dirty="0" smtClean="0"/>
              <a:t> первый опыт внедрения </a:t>
            </a:r>
            <a:r>
              <a:rPr lang="ru-RU" sz="3200" dirty="0" err="1" smtClean="0"/>
              <a:t>многовендорного</a:t>
            </a:r>
            <a:r>
              <a:rPr lang="ru-RU" sz="3200" dirty="0" smtClean="0"/>
              <a:t> решения</a:t>
            </a:r>
            <a:r>
              <a:rPr lang="en-US" sz="3200" dirty="0" smtClean="0"/>
              <a:t> D-NFV</a:t>
            </a:r>
            <a:endParaRPr lang="en-US" sz="3200" dirty="0"/>
          </a:p>
        </p:txBody>
      </p:sp>
      <p:sp>
        <p:nvSpPr>
          <p:cNvPr id="5" name="Text Placeholder 4"/>
          <p:cNvSpPr>
            <a:spLocks noGrp="1"/>
          </p:cNvSpPr>
          <p:nvPr>
            <p:ph type="body" sz="quarter" idx="4294967295"/>
          </p:nvPr>
        </p:nvSpPr>
        <p:spPr>
          <a:xfrm>
            <a:off x="0" y="1778000"/>
            <a:ext cx="3441700" cy="3838575"/>
          </a:xfrm>
          <a:prstGeom prst="rect">
            <a:avLst/>
          </a:prstGeom>
        </p:spPr>
        <p:txBody>
          <a:bodyPr/>
          <a:lstStyle/>
          <a:p>
            <a:pPr lvl="0">
              <a:buClr>
                <a:srgbClr val="C00000"/>
              </a:buClr>
              <a:defRPr/>
            </a:pPr>
            <a:r>
              <a:rPr lang="ru-RU" sz="1800" dirty="0" smtClean="0">
                <a:latin typeface="MS Reference Sans Serif" panose="020B0604030504040204" pitchFamily="34" charset="0"/>
              </a:rPr>
              <a:t>Фаза</a:t>
            </a:r>
            <a:r>
              <a:rPr lang="en-US" sz="1800" dirty="0" smtClean="0">
                <a:latin typeface="MS Reference Sans Serif" panose="020B0604030504040204" pitchFamily="34" charset="0"/>
              </a:rPr>
              <a:t> 1: </a:t>
            </a:r>
            <a:r>
              <a:rPr lang="ru-RU" sz="1800" dirty="0" smtClean="0">
                <a:latin typeface="MS Reference Sans Serif" panose="020B0604030504040204" pitchFamily="34" charset="0"/>
              </a:rPr>
              <a:t>Решение </a:t>
            </a:r>
            <a:r>
              <a:rPr lang="en-US" sz="1800" dirty="0" smtClean="0">
                <a:latin typeface="MS Reference Sans Serif" panose="020B0604030504040204" pitchFamily="34" charset="0"/>
              </a:rPr>
              <a:t>D-NFV </a:t>
            </a:r>
            <a:r>
              <a:rPr lang="ru-RU" sz="1800" dirty="0" smtClean="0">
                <a:latin typeface="MS Reference Sans Serif" panose="020B0604030504040204" pitchFamily="34" charset="0"/>
              </a:rPr>
              <a:t>на границе с периметром абонента</a:t>
            </a:r>
            <a:endParaRPr lang="en-US" sz="1800" dirty="0" smtClean="0">
              <a:latin typeface="MS Reference Sans Serif" panose="020B0604030504040204" pitchFamily="34" charset="0"/>
            </a:endParaRPr>
          </a:p>
          <a:p>
            <a:pPr lvl="0">
              <a:buClr>
                <a:srgbClr val="C00000"/>
              </a:buClr>
              <a:defRPr/>
            </a:pPr>
            <a:r>
              <a:rPr lang="ru-RU" sz="1800" dirty="0" smtClean="0">
                <a:latin typeface="MS Reference Sans Serif" panose="020B0604030504040204" pitchFamily="34" charset="0"/>
              </a:rPr>
              <a:t>Спонсор проекта</a:t>
            </a:r>
          </a:p>
          <a:p>
            <a:pPr lvl="0">
              <a:defRPr/>
            </a:pPr>
            <a:endParaRPr lang="en-US" sz="1800" dirty="0">
              <a:latin typeface="MS Reference Sans Serif" panose="020B0604030504040204" pitchFamily="34" charset="0"/>
            </a:endParaRPr>
          </a:p>
          <a:p>
            <a:pPr lvl="0">
              <a:defRPr/>
            </a:pPr>
            <a:endParaRPr lang="en-US" sz="1800" dirty="0" smtClean="0">
              <a:latin typeface="MS Reference Sans Serif" panose="020B0604030504040204" pitchFamily="34" charset="0"/>
            </a:endParaRPr>
          </a:p>
          <a:p>
            <a:pPr lvl="0">
              <a:buClr>
                <a:srgbClr val="C00000"/>
              </a:buClr>
              <a:defRPr/>
            </a:pPr>
            <a:r>
              <a:rPr lang="ru-RU" sz="1800" dirty="0" err="1" smtClean="0">
                <a:latin typeface="MS Reference Sans Serif" panose="020B0604030504040204" pitchFamily="34" charset="0"/>
              </a:rPr>
              <a:t>Вендоры</a:t>
            </a:r>
            <a:r>
              <a:rPr lang="ru-RU" sz="1800" dirty="0" smtClean="0">
                <a:latin typeface="MS Reference Sans Serif" panose="020B0604030504040204" pitchFamily="34" charset="0"/>
              </a:rPr>
              <a:t> участники</a:t>
            </a:r>
            <a:r>
              <a:rPr lang="en-US" sz="1800" dirty="0" smtClean="0">
                <a:latin typeface="MS Reference Sans Serif" panose="020B0604030504040204" pitchFamily="34" charset="0"/>
              </a:rPr>
              <a:t>: </a:t>
            </a:r>
          </a:p>
          <a:p>
            <a:pPr lvl="1">
              <a:defRPr/>
            </a:pPr>
            <a:r>
              <a:rPr lang="en-US" sz="1600" dirty="0" smtClean="0">
                <a:latin typeface="MS Reference Sans Serif" panose="020B0604030504040204" pitchFamily="34" charset="0"/>
              </a:rPr>
              <a:t>RAD</a:t>
            </a:r>
          </a:p>
          <a:p>
            <a:pPr lvl="1">
              <a:defRPr/>
            </a:pPr>
            <a:r>
              <a:rPr lang="en-US" sz="1600" dirty="0" smtClean="0">
                <a:latin typeface="MS Reference Sans Serif" panose="020B0604030504040204" pitchFamily="34" charset="0"/>
              </a:rPr>
              <a:t>Cyan</a:t>
            </a:r>
          </a:p>
          <a:p>
            <a:pPr lvl="1">
              <a:defRPr/>
            </a:pPr>
            <a:r>
              <a:rPr lang="en-US" sz="1600" dirty="0" err="1" smtClean="0">
                <a:latin typeface="MS Reference Sans Serif" panose="020B0604030504040204" pitchFamily="34" charset="0"/>
              </a:rPr>
              <a:t>Fortinet</a:t>
            </a:r>
            <a:endParaRPr lang="en-US" sz="1600" dirty="0" smtClean="0">
              <a:latin typeface="MS Reference Sans Serif" panose="020B0604030504040204" pitchFamily="34" charset="0"/>
            </a:endParaRPr>
          </a:p>
          <a:p>
            <a:pPr lvl="1">
              <a:defRPr/>
            </a:pPr>
            <a:r>
              <a:rPr lang="en-US" sz="1600" dirty="0" smtClean="0">
                <a:latin typeface="MS Reference Sans Serif" panose="020B0604030504040204" pitchFamily="34" charset="0"/>
              </a:rPr>
              <a:t>Certes</a:t>
            </a:r>
          </a:p>
          <a:p>
            <a:pPr>
              <a:buClr>
                <a:srgbClr val="C00000"/>
              </a:buClr>
              <a:defRPr/>
            </a:pPr>
            <a:r>
              <a:rPr lang="ru-RU" sz="1800" dirty="0" smtClean="0">
                <a:latin typeface="MS Reference Sans Serif" panose="020B0604030504040204" pitchFamily="34" charset="0"/>
              </a:rPr>
              <a:t>Больше информации </a:t>
            </a:r>
            <a:r>
              <a:rPr lang="ru-RU" sz="1800" dirty="0">
                <a:latin typeface="MS Reference Sans Serif" panose="020B0604030504040204" pitchFamily="34" charset="0"/>
              </a:rPr>
              <a:t>по ссылкам</a:t>
            </a:r>
            <a:endParaRPr lang="en-US" sz="1800" dirty="0">
              <a:latin typeface="MS Reference Sans Serif" panose="020B0604030504040204" pitchFamily="34" charset="0"/>
            </a:endParaRPr>
          </a:p>
          <a:p>
            <a:pPr>
              <a:defRPr/>
            </a:pPr>
            <a:endParaRPr lang="en-US" sz="2400" dirty="0" smtClean="0">
              <a:latin typeface="MS Reference Sans Serif" panose="020B0604030504040204" pitchFamily="34" charset="0"/>
            </a:endParaRPr>
          </a:p>
        </p:txBody>
      </p:sp>
      <p:pic>
        <p:nvPicPr>
          <p:cNvPr id="7" name="Picture 6" descr="rad-logo.jpg"/>
          <p:cNvPicPr>
            <a:picLocks noChangeAspect="1"/>
          </p:cNvPicPr>
          <p:nvPr/>
        </p:nvPicPr>
        <p:blipFill>
          <a:blip r:embed="rId3" cstate="print"/>
          <a:stretch>
            <a:fillRect/>
          </a:stretch>
        </p:blipFill>
        <p:spPr>
          <a:xfrm rot="20854277">
            <a:off x="7899999" y="4665593"/>
            <a:ext cx="536099" cy="288473"/>
          </a:xfrm>
          <a:prstGeom prst="rect">
            <a:avLst/>
          </a:prstGeom>
        </p:spPr>
      </p:pic>
      <p:pic>
        <p:nvPicPr>
          <p:cNvPr id="8" name="Picture 7" descr="rad-logo.jpg"/>
          <p:cNvPicPr>
            <a:picLocks noChangeAspect="1"/>
          </p:cNvPicPr>
          <p:nvPr/>
        </p:nvPicPr>
        <p:blipFill>
          <a:blip r:embed="rId3" cstate="print"/>
          <a:stretch>
            <a:fillRect/>
          </a:stretch>
        </p:blipFill>
        <p:spPr>
          <a:xfrm rot="20854277">
            <a:off x="4361679" y="4661347"/>
            <a:ext cx="536099" cy="288473"/>
          </a:xfrm>
          <a:prstGeom prst="rect">
            <a:avLst/>
          </a:prstGeom>
        </p:spPr>
      </p:pic>
      <p:pic>
        <p:nvPicPr>
          <p:cNvPr id="9" name="Picture 2" descr="L:\Gilat\CProfile2013\logos\Service-Providers\CenutryLink\download (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377931" y="3020629"/>
            <a:ext cx="1167336" cy="676658"/>
          </a:xfrm>
          <a:prstGeom prst="rect">
            <a:avLst/>
          </a:prstGeom>
          <a:noFill/>
        </p:spPr>
      </p:pic>
      <p:sp>
        <p:nvSpPr>
          <p:cNvPr id="10" name="Rectangle 9"/>
          <p:cNvSpPr/>
          <p:nvPr/>
        </p:nvSpPr>
        <p:spPr>
          <a:xfrm>
            <a:off x="359064" y="5856333"/>
            <a:ext cx="7517423" cy="584775"/>
          </a:xfrm>
          <a:prstGeom prst="rect">
            <a:avLst/>
          </a:prstGeom>
        </p:spPr>
        <p:txBody>
          <a:bodyPr wrap="square">
            <a:spAutoFit/>
          </a:bodyPr>
          <a:lstStyle/>
          <a:p>
            <a:r>
              <a:rPr lang="en-US" sz="1600" dirty="0" smtClean="0">
                <a:latin typeface="MS Reference Sans Serif" panose="020B0604030504040204" pitchFamily="34" charset="0"/>
                <a:hlinkClick r:id="rId5"/>
              </a:rPr>
              <a:t>http://www.etsi.org/technologies-clusters/technologies/nfv/nfv-poc</a:t>
            </a:r>
            <a:endParaRPr lang="en-US" sz="1600" dirty="0" smtClean="0">
              <a:latin typeface="MS Reference Sans Serif" panose="020B0604030504040204" pitchFamily="34" charset="0"/>
            </a:endParaRPr>
          </a:p>
          <a:p>
            <a:r>
              <a:rPr lang="en-US" sz="1600" dirty="0" smtClean="0">
                <a:latin typeface="MS Reference Sans Serif" panose="020B0604030504040204" pitchFamily="34" charset="0"/>
                <a:hlinkClick r:id="rId6"/>
              </a:rPr>
              <a:t>http://nfvwiki.etsi.org/index.php?title=Multi-vendor_Distributed_NFV</a:t>
            </a:r>
            <a:endParaRPr lang="en-US" sz="1600" dirty="0" smtClean="0">
              <a:latin typeface="MS Reference Sans Serif" panose="020B0604030504040204" pitchFamily="34" charset="0"/>
            </a:endParaRPr>
          </a:p>
        </p:txBody>
      </p:sp>
    </p:spTree>
    <p:extLst>
      <p:ext uri="{BB962C8B-B14F-4D97-AF65-F5344CB8AC3E}">
        <p14:creationId xmlns:p14="http://schemas.microsoft.com/office/powerpoint/2010/main" xmlns="" val="35718199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evron 19"/>
          <p:cNvSpPr/>
          <p:nvPr/>
        </p:nvSpPr>
        <p:spPr>
          <a:xfrm>
            <a:off x="4313628" y="2339438"/>
            <a:ext cx="4244997" cy="1598224"/>
          </a:xfrm>
          <a:prstGeom prst="chevron">
            <a:avLst>
              <a:gd name="adj" fmla="val 46371"/>
            </a:avLst>
          </a:prstGeom>
          <a:solidFill>
            <a:schemeClr val="bg1">
              <a:lumMod val="65000"/>
            </a:schemeClr>
          </a:solidFill>
          <a:ln/>
          <a:effectLst>
            <a:softEdge rad="127000"/>
          </a:effectLst>
        </p:spPr>
        <p:style>
          <a:lnRef idx="1">
            <a:schemeClr val="accent3"/>
          </a:lnRef>
          <a:fillRef idx="3">
            <a:schemeClr val="accent3"/>
          </a:fillRef>
          <a:effectRef idx="2">
            <a:schemeClr val="accent3"/>
          </a:effectRef>
          <a:fontRef idx="minor">
            <a:schemeClr val="lt1"/>
          </a:fontRef>
        </p:style>
      </p:sp>
      <p:sp>
        <p:nvSpPr>
          <p:cNvPr id="19" name="Chevron 18"/>
          <p:cNvSpPr/>
          <p:nvPr/>
        </p:nvSpPr>
        <p:spPr>
          <a:xfrm>
            <a:off x="252266" y="2339438"/>
            <a:ext cx="4244997" cy="1598224"/>
          </a:xfrm>
          <a:prstGeom prst="chevron">
            <a:avLst>
              <a:gd name="adj" fmla="val 46371"/>
            </a:avLst>
          </a:prstGeom>
          <a:solidFill>
            <a:schemeClr val="bg1">
              <a:lumMod val="65000"/>
            </a:schemeClr>
          </a:solidFill>
          <a:ln/>
          <a:effectLst>
            <a:softEdge rad="127000"/>
          </a:effectLst>
        </p:spPr>
        <p:style>
          <a:lnRef idx="1">
            <a:schemeClr val="accent3"/>
          </a:lnRef>
          <a:fillRef idx="3">
            <a:schemeClr val="accent3"/>
          </a:fillRef>
          <a:effectRef idx="2">
            <a:schemeClr val="accent3"/>
          </a:effectRef>
          <a:fontRef idx="minor">
            <a:schemeClr val="lt1"/>
          </a:fontRef>
        </p:style>
      </p:sp>
      <p:sp>
        <p:nvSpPr>
          <p:cNvPr id="10" name="Chevron 9"/>
          <p:cNvSpPr/>
          <p:nvPr/>
        </p:nvSpPr>
        <p:spPr>
          <a:xfrm>
            <a:off x="539252" y="2075388"/>
            <a:ext cx="4244997" cy="1697999"/>
          </a:xfrm>
          <a:prstGeom prst="chevron">
            <a:avLst>
              <a:gd name="adj" fmla="val 36712"/>
            </a:avLst>
          </a:prstGeom>
          <a:gradFill flip="none" rotWithShape="1">
            <a:gsLst>
              <a:gs pos="0">
                <a:srgbClr val="006E74">
                  <a:shade val="30000"/>
                  <a:satMod val="115000"/>
                </a:srgbClr>
              </a:gs>
              <a:gs pos="50000">
                <a:srgbClr val="006E74">
                  <a:shade val="67500"/>
                  <a:satMod val="115000"/>
                </a:srgbClr>
              </a:gs>
              <a:gs pos="100000">
                <a:srgbClr val="006E74">
                  <a:shade val="100000"/>
                  <a:satMod val="115000"/>
                </a:srgbClr>
              </a:gs>
            </a:gsLst>
            <a:lin ang="2700000" scaled="1"/>
            <a:tileRect/>
          </a:gradFill>
          <a:ln>
            <a:noFill/>
          </a:ln>
          <a:effectLst/>
        </p:spPr>
        <p:style>
          <a:lnRef idx="1">
            <a:schemeClr val="accent3"/>
          </a:lnRef>
          <a:fillRef idx="3">
            <a:schemeClr val="accent3"/>
          </a:fillRef>
          <a:effectRef idx="2">
            <a:schemeClr val="accent3"/>
          </a:effectRef>
          <a:fontRef idx="minor">
            <a:schemeClr val="lt1"/>
          </a:fontRef>
        </p:style>
      </p:sp>
      <p:sp>
        <p:nvSpPr>
          <p:cNvPr id="17" name="Chevron 16"/>
          <p:cNvSpPr/>
          <p:nvPr/>
        </p:nvSpPr>
        <p:spPr>
          <a:xfrm>
            <a:off x="4600611" y="2075388"/>
            <a:ext cx="4244997" cy="1697999"/>
          </a:xfrm>
          <a:prstGeom prst="chevron">
            <a:avLst>
              <a:gd name="adj" fmla="val 36712"/>
            </a:avLst>
          </a:prstGeom>
          <a:gradFill flip="none" rotWithShape="1">
            <a:gsLst>
              <a:gs pos="0">
                <a:srgbClr val="00B0B4">
                  <a:shade val="30000"/>
                  <a:satMod val="115000"/>
                </a:srgbClr>
              </a:gs>
              <a:gs pos="50000">
                <a:srgbClr val="00B0B4">
                  <a:shade val="67500"/>
                  <a:satMod val="115000"/>
                </a:srgbClr>
              </a:gs>
              <a:gs pos="100000">
                <a:srgbClr val="00B0B4">
                  <a:shade val="100000"/>
                  <a:satMod val="115000"/>
                </a:srgbClr>
              </a:gs>
            </a:gsLst>
            <a:lin ang="2700000" scaled="1"/>
            <a:tileRect/>
          </a:gradFill>
          <a:ln>
            <a:noFill/>
          </a:ln>
          <a:effectLst/>
        </p:spPr>
        <p:style>
          <a:lnRef idx="1">
            <a:schemeClr val="accent3"/>
          </a:lnRef>
          <a:fillRef idx="3">
            <a:schemeClr val="accent3"/>
          </a:fillRef>
          <a:effectRef idx="2">
            <a:schemeClr val="accent3"/>
          </a:effectRef>
          <a:fontRef idx="minor">
            <a:schemeClr val="lt1"/>
          </a:fontRef>
        </p:style>
      </p:sp>
      <p:sp>
        <p:nvSpPr>
          <p:cNvPr id="14" name="Title 1"/>
          <p:cNvSpPr>
            <a:spLocks noGrp="1"/>
          </p:cNvSpPr>
          <p:nvPr>
            <p:ph type="title"/>
          </p:nvPr>
        </p:nvSpPr>
        <p:spPr/>
        <p:txBody>
          <a:bodyPr/>
          <a:lstStyle/>
          <a:p>
            <a:r>
              <a:rPr lang="ru-RU" dirty="0" smtClean="0">
                <a:sym typeface="Wingdings" pitchFamily="2" charset="2"/>
              </a:rPr>
              <a:t>Развитие решения </a:t>
            </a:r>
            <a:r>
              <a:rPr lang="en-US" dirty="0" smtClean="0">
                <a:sym typeface="Wingdings" pitchFamily="2" charset="2"/>
              </a:rPr>
              <a:t>D-NFV</a:t>
            </a:r>
            <a:endParaRPr lang="en-US" dirty="0"/>
          </a:p>
        </p:txBody>
      </p:sp>
      <p:sp>
        <p:nvSpPr>
          <p:cNvPr id="9" name="Chevron 6"/>
          <p:cNvSpPr/>
          <p:nvPr/>
        </p:nvSpPr>
        <p:spPr>
          <a:xfrm>
            <a:off x="5142074" y="2075388"/>
            <a:ext cx="2963701" cy="1697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ru-RU" sz="3200" b="1" dirty="0" smtClean="0">
                <a:effectLst>
                  <a:outerShdw blurRad="38100" dist="38100" dir="2700000" algn="tl">
                    <a:srgbClr val="000000">
                      <a:alpha val="43137"/>
                    </a:srgbClr>
                  </a:outerShdw>
                </a:effectLst>
                <a:latin typeface="+mj-lt"/>
              </a:rPr>
              <a:t>Полноценная</a:t>
            </a:r>
            <a:endParaRPr lang="en-US" sz="3200" b="1" dirty="0" smtClean="0">
              <a:effectLst>
                <a:outerShdw blurRad="38100" dist="38100" dir="2700000" algn="tl">
                  <a:srgbClr val="000000">
                    <a:alpha val="43137"/>
                  </a:srgbClr>
                </a:outerShdw>
              </a:effectLst>
              <a:latin typeface="+mj-lt"/>
            </a:endParaRPr>
          </a:p>
          <a:p>
            <a:pPr algn="ctr" defTabSz="1689100">
              <a:lnSpc>
                <a:spcPct val="90000"/>
              </a:lnSpc>
              <a:spcBef>
                <a:spcPct val="0"/>
              </a:spcBef>
              <a:spcAft>
                <a:spcPct val="35000"/>
              </a:spcAft>
            </a:pPr>
            <a:r>
              <a:rPr lang="en-US" sz="3200" b="1" dirty="0" smtClean="0">
                <a:effectLst>
                  <a:outerShdw blurRad="38100" dist="38100" dir="2700000" algn="tl">
                    <a:srgbClr val="000000">
                      <a:alpha val="43137"/>
                    </a:srgbClr>
                  </a:outerShdw>
                </a:effectLst>
                <a:latin typeface="+mj-lt"/>
              </a:rPr>
              <a:t> NFV</a:t>
            </a:r>
            <a:endParaRPr lang="en-US" sz="3200" b="1" dirty="0">
              <a:effectLst>
                <a:outerShdw blurRad="38100" dist="38100" dir="2700000" algn="tl">
                  <a:srgbClr val="000000">
                    <a:alpha val="43137"/>
                  </a:srgbClr>
                </a:outerShdw>
              </a:effectLst>
              <a:latin typeface="+mj-lt"/>
            </a:endParaRPr>
          </a:p>
        </p:txBody>
      </p:sp>
      <p:sp>
        <p:nvSpPr>
          <p:cNvPr id="11" name="Chevron 4"/>
          <p:cNvSpPr/>
          <p:nvPr/>
        </p:nvSpPr>
        <p:spPr>
          <a:xfrm>
            <a:off x="1247775" y="2075388"/>
            <a:ext cx="2992703" cy="1697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US" sz="2400" b="1" dirty="0" smtClean="0">
                <a:effectLst>
                  <a:outerShdw blurRad="38100" dist="38100" dir="2700000" algn="tl">
                    <a:srgbClr val="000000">
                      <a:alpha val="43137"/>
                    </a:srgbClr>
                  </a:outerShdw>
                </a:effectLst>
                <a:latin typeface="+mj-lt"/>
              </a:rPr>
              <a:t>NFV</a:t>
            </a:r>
            <a:r>
              <a:rPr lang="ru-RU" sz="2400" b="1" dirty="0" smtClean="0">
                <a:effectLst>
                  <a:outerShdw blurRad="38100" dist="38100" dir="2700000" algn="tl">
                    <a:srgbClr val="000000">
                      <a:alpha val="43137"/>
                    </a:srgbClr>
                  </a:outerShdw>
                </a:effectLst>
                <a:latin typeface="+mj-lt"/>
              </a:rPr>
              <a:t> на границе периметра абонента</a:t>
            </a:r>
            <a:endParaRPr lang="en-US" sz="2400" b="1" dirty="0" smtClean="0">
              <a:effectLst>
                <a:outerShdw blurRad="38100" dist="38100" dir="2700000" algn="tl">
                  <a:srgbClr val="000000">
                    <a:alpha val="43137"/>
                  </a:srgbClr>
                </a:outerShdw>
              </a:effectLst>
              <a:latin typeface="+mj-lt"/>
            </a:endParaRPr>
          </a:p>
          <a:p>
            <a:pPr lvl="0" algn="ctr" defTabSz="16891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mj-lt"/>
              </a:rPr>
              <a:t>(</a:t>
            </a:r>
            <a:r>
              <a:rPr lang="ru-RU" sz="2000" b="1" dirty="0" smtClean="0">
                <a:effectLst>
                  <a:outerShdw blurRad="38100" dist="38100" dir="2700000" algn="tl">
                    <a:srgbClr val="000000">
                      <a:alpha val="43137"/>
                    </a:srgbClr>
                  </a:outerShdw>
                </a:effectLst>
                <a:latin typeface="+mj-lt"/>
              </a:rPr>
              <a:t>распределенная </a:t>
            </a:r>
            <a:r>
              <a:rPr lang="en-US" sz="2000" b="1" kern="1200" dirty="0" smtClean="0">
                <a:effectLst>
                  <a:outerShdw blurRad="38100" dist="38100" dir="2700000" algn="tl">
                    <a:srgbClr val="000000">
                      <a:alpha val="43137"/>
                    </a:srgbClr>
                  </a:outerShdw>
                </a:effectLst>
                <a:latin typeface="+mj-lt"/>
              </a:rPr>
              <a:t> NFV)</a:t>
            </a:r>
            <a:endParaRPr lang="en-US" sz="3600" b="1" kern="1200" dirty="0">
              <a:effectLst>
                <a:outerShdw blurRad="38100" dist="38100" dir="2700000" algn="tl">
                  <a:srgbClr val="000000">
                    <a:alpha val="43137"/>
                  </a:srgbClr>
                </a:outerShdw>
              </a:effectLst>
              <a:latin typeface="+mj-lt"/>
            </a:endParaRPr>
          </a:p>
        </p:txBody>
      </p:sp>
      <p:sp>
        <p:nvSpPr>
          <p:cNvPr id="18" name="Text Placeholder 4"/>
          <p:cNvSpPr txBox="1">
            <a:spLocks/>
          </p:cNvSpPr>
          <p:nvPr/>
        </p:nvSpPr>
        <p:spPr>
          <a:xfrm>
            <a:off x="4647333" y="4082924"/>
            <a:ext cx="3941100" cy="2140455"/>
          </a:xfrm>
          <a:prstGeom prst="rect">
            <a:avLst/>
          </a:prstGeom>
        </p:spPr>
        <p:txBody>
          <a:bodyPr lIns="91330" tIns="45667" rIns="91330" bIns="45667"/>
          <a:lstStyle/>
          <a:p>
            <a:pPr marR="0" lvl="0" algn="ctr" defTabSz="914400" rtl="0" eaLnBrk="1" fontAlgn="base" latinLnBrk="0" hangingPunct="1">
              <a:lnSpc>
                <a:spcPct val="100000"/>
              </a:lnSpc>
              <a:spcBef>
                <a:spcPts val="600"/>
              </a:spcBef>
              <a:spcAft>
                <a:spcPct val="0"/>
              </a:spcAft>
              <a:buClr>
                <a:srgbClr val="C00000"/>
              </a:buClr>
              <a:buSzTx/>
              <a:tabLst/>
              <a:defRPr/>
            </a:pPr>
            <a:r>
              <a:rPr kumimoji="0" lang="ru-RU" sz="2400" b="1" u="none" strike="noStrike" kern="0" cap="none" spc="0" normalizeH="0" baseline="0" noProof="0" dirty="0" smtClean="0">
                <a:ln>
                  <a:noFill/>
                </a:ln>
                <a:solidFill>
                  <a:srgbClr val="C00000"/>
                </a:solidFill>
                <a:effectLst/>
                <a:uLnTx/>
                <a:uFillTx/>
                <a:latin typeface="MS Reference Sans Serif" panose="020B0604030504040204" pitchFamily="34" charset="0"/>
              </a:rPr>
              <a:t>Полное развертывание</a:t>
            </a:r>
            <a:r>
              <a:rPr kumimoji="0" lang="en-US" sz="2400" b="1" u="none" strike="noStrike" kern="0" cap="none" spc="0" normalizeH="0" baseline="0" noProof="0" dirty="0" smtClean="0">
                <a:ln>
                  <a:noFill/>
                </a:ln>
                <a:solidFill>
                  <a:srgbClr val="C00000"/>
                </a:solidFill>
                <a:effectLst/>
                <a:uLnTx/>
                <a:uFillTx/>
                <a:latin typeface="MS Reference Sans Serif" panose="020B0604030504040204" pitchFamily="34" charset="0"/>
              </a:rPr>
              <a:t>                  </a:t>
            </a:r>
            <a:r>
              <a:rPr kumimoji="0" lang="en-US" sz="2400" b="1" u="none" strike="noStrike" kern="0" cap="none" spc="0" normalizeH="0" noProof="0" dirty="0" smtClean="0">
                <a:ln>
                  <a:noFill/>
                </a:ln>
                <a:solidFill>
                  <a:srgbClr val="C00000"/>
                </a:solidFill>
                <a:effectLst/>
                <a:uLnTx/>
                <a:uFillTx/>
                <a:latin typeface="MS Reference Sans Serif" panose="020B0604030504040204" pitchFamily="34" charset="0"/>
              </a:rPr>
              <a:t> </a:t>
            </a:r>
            <a:r>
              <a:rPr lang="en-US" kern="0" dirty="0" smtClean="0">
                <a:solidFill>
                  <a:srgbClr val="000000"/>
                </a:solidFill>
                <a:latin typeface="MS Reference Sans Serif" panose="020B0604030504040204" pitchFamily="34" charset="0"/>
              </a:rPr>
              <a:t>VNF</a:t>
            </a:r>
            <a:r>
              <a:rPr lang="ru-RU" kern="0" dirty="0" smtClean="0">
                <a:solidFill>
                  <a:srgbClr val="000000"/>
                </a:solidFill>
                <a:latin typeface="MS Reference Sans Serif" panose="020B0604030504040204" pitchFamily="34" charset="0"/>
              </a:rPr>
              <a:t> на границе периметра абонента, сетевых узлах и ЦОД</a:t>
            </a:r>
            <a:r>
              <a:rPr lang="en-US" kern="0" dirty="0" smtClean="0">
                <a:solidFill>
                  <a:srgbClr val="000000"/>
                </a:solidFill>
                <a:latin typeface="MS Reference Sans Serif" panose="020B0604030504040204" pitchFamily="34" charset="0"/>
              </a:rPr>
              <a:t>’</a:t>
            </a:r>
            <a:r>
              <a:rPr lang="ru-RU" kern="0" dirty="0" smtClean="0">
                <a:solidFill>
                  <a:srgbClr val="000000"/>
                </a:solidFill>
                <a:latin typeface="MS Reference Sans Serif" panose="020B0604030504040204" pitchFamily="34" charset="0"/>
              </a:rPr>
              <a:t>ах, единый пул </a:t>
            </a:r>
            <a:r>
              <a:rPr lang="en-US" kern="0" dirty="0" smtClean="0">
                <a:solidFill>
                  <a:srgbClr val="000000"/>
                </a:solidFill>
                <a:latin typeface="MS Reference Sans Serif" panose="020B0604030504040204" pitchFamily="34" charset="0"/>
              </a:rPr>
              <a:t>IT </a:t>
            </a:r>
            <a:r>
              <a:rPr lang="ru-RU" kern="0" dirty="0" smtClean="0">
                <a:solidFill>
                  <a:srgbClr val="000000"/>
                </a:solidFill>
                <a:latin typeface="MS Reference Sans Serif" panose="020B0604030504040204" pitchFamily="34" charset="0"/>
              </a:rPr>
              <a:t>ресурсов и приложений</a:t>
            </a:r>
            <a:endParaRPr kumimoji="0" lang="en-US" b="0" i="0" u="none" strike="noStrike" kern="0" cap="none" spc="0" normalizeH="0" baseline="0" noProof="0" dirty="0">
              <a:ln>
                <a:noFill/>
              </a:ln>
              <a:solidFill>
                <a:srgbClr val="000000"/>
              </a:solidFill>
              <a:effectLst/>
              <a:uLnTx/>
              <a:uFillTx/>
              <a:latin typeface="MS Reference Sans Serif" panose="020B0604030504040204" pitchFamily="34" charset="0"/>
            </a:endParaRPr>
          </a:p>
        </p:txBody>
      </p:sp>
      <p:sp>
        <p:nvSpPr>
          <p:cNvPr id="15" name="Text Placeholder 4"/>
          <p:cNvSpPr txBox="1">
            <a:spLocks/>
          </p:cNvSpPr>
          <p:nvPr/>
        </p:nvSpPr>
        <p:spPr>
          <a:xfrm>
            <a:off x="128588" y="4074443"/>
            <a:ext cx="4566370" cy="2394596"/>
          </a:xfrm>
          <a:prstGeom prst="rect">
            <a:avLst/>
          </a:prstGeom>
        </p:spPr>
        <p:txBody>
          <a:bodyPr lIns="91330" tIns="45667" rIns="91330" bIns="45667"/>
          <a:lstStyle/>
          <a:p>
            <a:pPr marR="0" lvl="0" algn="ctr" defTabSz="914400" rtl="0" eaLnBrk="1" fontAlgn="base" latinLnBrk="0" hangingPunct="1">
              <a:lnSpc>
                <a:spcPct val="100000"/>
              </a:lnSpc>
              <a:spcBef>
                <a:spcPts val="600"/>
              </a:spcBef>
              <a:spcAft>
                <a:spcPct val="0"/>
              </a:spcAft>
              <a:buClr>
                <a:srgbClr val="C00000"/>
              </a:buClr>
              <a:buSzTx/>
              <a:tabLst/>
              <a:defRPr/>
            </a:pPr>
            <a:r>
              <a:rPr kumimoji="0" lang="ru-RU" sz="2400" b="1" u="none" strike="noStrike" kern="0" cap="none" spc="0" normalizeH="0" baseline="0" noProof="0" dirty="0" smtClean="0">
                <a:ln>
                  <a:noFill/>
                </a:ln>
                <a:solidFill>
                  <a:srgbClr val="C00000"/>
                </a:solidFill>
                <a:effectLst/>
                <a:uLnTx/>
                <a:uFillTx/>
                <a:latin typeface="MS Reference Sans Serif" panose="020B0604030504040204" pitchFamily="34" charset="0"/>
              </a:rPr>
              <a:t>Начальное развертывание</a:t>
            </a:r>
            <a:r>
              <a:rPr kumimoji="0" lang="en-US" sz="2400" b="1" u="none" strike="noStrike" kern="0" cap="none" spc="0" normalizeH="0" baseline="0" noProof="0" dirty="0" smtClean="0">
                <a:ln>
                  <a:noFill/>
                </a:ln>
                <a:solidFill>
                  <a:srgbClr val="000000"/>
                </a:solidFill>
                <a:effectLst/>
                <a:uLnTx/>
                <a:uFillTx/>
                <a:latin typeface="MS Reference Sans Serif" panose="020B0604030504040204" pitchFamily="34" charset="0"/>
              </a:rPr>
              <a:t/>
            </a:r>
            <a:br>
              <a:rPr kumimoji="0" lang="en-US" sz="2400" b="1" u="none" strike="noStrike" kern="0" cap="none" spc="0" normalizeH="0" baseline="0" noProof="0" dirty="0" smtClean="0">
                <a:ln>
                  <a:noFill/>
                </a:ln>
                <a:solidFill>
                  <a:srgbClr val="000000"/>
                </a:solidFill>
                <a:effectLst/>
                <a:uLnTx/>
                <a:uFillTx/>
                <a:latin typeface="MS Reference Sans Serif" panose="020B0604030504040204" pitchFamily="34" charset="0"/>
              </a:rPr>
            </a:br>
            <a:r>
              <a:rPr lang="ru-RU" kern="0" dirty="0">
                <a:solidFill>
                  <a:srgbClr val="000000"/>
                </a:solidFill>
                <a:latin typeface="MS Reference Sans Serif" panose="020B0604030504040204" pitchFamily="34" charset="0"/>
              </a:rPr>
              <a:t>Децентрализованное </a:t>
            </a:r>
            <a:r>
              <a:rPr lang="ru-RU" kern="0" dirty="0" smtClean="0">
                <a:solidFill>
                  <a:srgbClr val="000000"/>
                </a:solidFill>
                <a:latin typeface="MS Reference Sans Serif" panose="020B0604030504040204" pitchFamily="34" charset="0"/>
              </a:rPr>
              <a:t>решение, минимум начальных инвестиций и риска при внедрении новых услуг связи</a:t>
            </a:r>
            <a:endParaRPr lang="en-US" kern="0" dirty="0">
              <a:solidFill>
                <a:srgbClr val="000000"/>
              </a:solidFill>
              <a:latin typeface="MS Reference Sans Serif" panose="020B0604030504040204" pitchFamily="34" charset="0"/>
            </a:endParaRPr>
          </a:p>
        </p:txBody>
      </p:sp>
      <p:sp>
        <p:nvSpPr>
          <p:cNvPr id="13" name="Text Placeholder 4"/>
          <p:cNvSpPr txBox="1">
            <a:spLocks/>
          </p:cNvSpPr>
          <p:nvPr/>
        </p:nvSpPr>
        <p:spPr>
          <a:xfrm>
            <a:off x="858213" y="1527276"/>
            <a:ext cx="3370997" cy="600503"/>
          </a:xfrm>
          <a:prstGeom prst="rect">
            <a:avLst/>
          </a:prstGeom>
        </p:spPr>
        <p:txBody>
          <a:bodyPr lIns="91330" tIns="45667" rIns="91330" bIns="45667"/>
          <a:lstStyle/>
          <a:p>
            <a:pPr marR="0" lvl="0" algn="ctr" defTabSz="914400" rtl="0" eaLnBrk="1" fontAlgn="base" latinLnBrk="0" hangingPunct="1">
              <a:lnSpc>
                <a:spcPct val="100000"/>
              </a:lnSpc>
              <a:spcBef>
                <a:spcPts val="600"/>
              </a:spcBef>
              <a:spcAft>
                <a:spcPct val="0"/>
              </a:spcAft>
              <a:buClr>
                <a:srgbClr val="C00000"/>
              </a:buClr>
              <a:buSzTx/>
              <a:tabLst/>
              <a:defRPr/>
            </a:pPr>
            <a:r>
              <a:rPr kumimoji="0" lang="ru-RU" sz="2800" b="1" u="none" strike="noStrike" kern="0" cap="none" spc="0" normalizeH="0" baseline="0" noProof="0" dirty="0" smtClean="0">
                <a:ln>
                  <a:noFill/>
                </a:ln>
                <a:solidFill>
                  <a:srgbClr val="004346"/>
                </a:solidFill>
                <a:effectLst/>
                <a:uLnTx/>
                <a:uFillTx/>
                <a:latin typeface="MS Reference Sans Serif" panose="020B0604030504040204" pitchFamily="34" charset="0"/>
              </a:rPr>
              <a:t>Фаза</a:t>
            </a:r>
            <a:r>
              <a:rPr kumimoji="0" lang="en-US" sz="2800" b="1" u="none" strike="noStrike" kern="0" cap="none" spc="0" normalizeH="0" baseline="0" noProof="0" dirty="0" smtClean="0">
                <a:ln>
                  <a:noFill/>
                </a:ln>
                <a:solidFill>
                  <a:srgbClr val="004346"/>
                </a:solidFill>
                <a:effectLst/>
                <a:uLnTx/>
                <a:uFillTx/>
                <a:latin typeface="MS Reference Sans Serif" panose="020B0604030504040204" pitchFamily="34" charset="0"/>
              </a:rPr>
              <a:t> I</a:t>
            </a:r>
            <a:endParaRPr kumimoji="0" lang="en-US" sz="2800" b="0" i="0" u="none" strike="noStrike" kern="0" cap="none" spc="0" normalizeH="0" baseline="0" noProof="0" dirty="0">
              <a:ln>
                <a:noFill/>
              </a:ln>
              <a:solidFill>
                <a:srgbClr val="004346"/>
              </a:solidFill>
              <a:effectLst/>
              <a:uLnTx/>
              <a:uFillTx/>
              <a:latin typeface="MS Reference Sans Serif" panose="020B0604030504040204" pitchFamily="34" charset="0"/>
            </a:endParaRPr>
          </a:p>
        </p:txBody>
      </p:sp>
      <p:sp>
        <p:nvSpPr>
          <p:cNvPr id="16" name="Text Placeholder 4"/>
          <p:cNvSpPr txBox="1">
            <a:spLocks/>
          </p:cNvSpPr>
          <p:nvPr/>
        </p:nvSpPr>
        <p:spPr>
          <a:xfrm>
            <a:off x="4611879" y="1527277"/>
            <a:ext cx="3509749" cy="600503"/>
          </a:xfrm>
          <a:prstGeom prst="rect">
            <a:avLst/>
          </a:prstGeom>
        </p:spPr>
        <p:txBody>
          <a:bodyPr lIns="91330" tIns="45667" rIns="91330" bIns="45667"/>
          <a:lstStyle/>
          <a:p>
            <a:pPr marR="0" lvl="0" algn="ctr" defTabSz="914400" rtl="0" eaLnBrk="1" fontAlgn="base" latinLnBrk="0" hangingPunct="1">
              <a:lnSpc>
                <a:spcPct val="100000"/>
              </a:lnSpc>
              <a:spcBef>
                <a:spcPts val="600"/>
              </a:spcBef>
              <a:spcAft>
                <a:spcPct val="0"/>
              </a:spcAft>
              <a:buClr>
                <a:srgbClr val="C00000"/>
              </a:buClr>
              <a:buSzTx/>
              <a:tabLst/>
              <a:defRPr/>
            </a:pPr>
            <a:r>
              <a:rPr kumimoji="0" lang="ru-RU" sz="2600" b="1" u="none" strike="noStrike" kern="0" cap="none" spc="0" normalizeH="0" baseline="0" noProof="0" dirty="0" smtClean="0">
                <a:ln>
                  <a:noFill/>
                </a:ln>
                <a:solidFill>
                  <a:srgbClr val="00B0B4"/>
                </a:solidFill>
                <a:effectLst/>
                <a:uLnTx/>
                <a:uFillTx/>
                <a:latin typeface="MS Reference Sans Serif" panose="020B0604030504040204" pitchFamily="34" charset="0"/>
              </a:rPr>
              <a:t>Фаза</a:t>
            </a:r>
            <a:r>
              <a:rPr kumimoji="0" lang="en-US" sz="2600" b="1" u="none" strike="noStrike" kern="0" cap="none" spc="0" normalizeH="0" baseline="0" noProof="0" dirty="0" smtClean="0">
                <a:ln>
                  <a:noFill/>
                </a:ln>
                <a:solidFill>
                  <a:srgbClr val="00B0B4"/>
                </a:solidFill>
                <a:effectLst/>
                <a:uLnTx/>
                <a:uFillTx/>
                <a:latin typeface="MS Reference Sans Serif" panose="020B0604030504040204" pitchFamily="34" charset="0"/>
              </a:rPr>
              <a:t> II</a:t>
            </a:r>
            <a:endParaRPr kumimoji="0" lang="en-US" sz="2600" b="0" i="0" u="none" strike="noStrike" kern="0" cap="none" spc="0" normalizeH="0" baseline="0" noProof="0" dirty="0">
              <a:ln>
                <a:noFill/>
              </a:ln>
              <a:solidFill>
                <a:srgbClr val="00B0B4"/>
              </a:solidFill>
              <a:effectLst/>
              <a:uLnTx/>
              <a:uFillTx/>
              <a:latin typeface="MS Reference Sans Serif" panose="020B0604030504040204" pitchFamily="34" charset="0"/>
            </a:endParaRPr>
          </a:p>
        </p:txBody>
      </p:sp>
    </p:spTree>
    <p:extLst>
      <p:ext uri="{BB962C8B-B14F-4D97-AF65-F5344CB8AC3E}">
        <p14:creationId xmlns:p14="http://schemas.microsoft.com/office/powerpoint/2010/main" xmlns="" val="9524815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5"/>
          <p:cNvSpPr>
            <a:spLocks/>
          </p:cNvSpPr>
          <p:nvPr/>
        </p:nvSpPr>
        <p:spPr bwMode="auto">
          <a:xfrm flipH="1">
            <a:off x="413570" y="1224348"/>
            <a:ext cx="8294232" cy="5226765"/>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8" name="Straight Connector 27"/>
          <p:cNvCxnSpPr/>
          <p:nvPr/>
        </p:nvCxnSpPr>
        <p:spPr>
          <a:xfrm>
            <a:off x="4416353" y="2772382"/>
            <a:ext cx="0" cy="3297680"/>
          </a:xfrm>
          <a:prstGeom prst="line">
            <a:avLst/>
          </a:prstGeom>
          <a:ln>
            <a:solidFill>
              <a:schemeClr val="tx1">
                <a:lumMod val="65000"/>
                <a:lumOff val="35000"/>
              </a:schemeClr>
            </a:solidFill>
          </a:ln>
          <a:effectLst/>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ru-RU" dirty="0"/>
              <a:t>Преимущества технологии </a:t>
            </a:r>
            <a:r>
              <a:rPr lang="en-US" dirty="0"/>
              <a:t>NFV</a:t>
            </a:r>
          </a:p>
        </p:txBody>
      </p:sp>
      <p:sp>
        <p:nvSpPr>
          <p:cNvPr id="12" name="Text Placeholder 4"/>
          <p:cNvSpPr txBox="1">
            <a:spLocks/>
          </p:cNvSpPr>
          <p:nvPr/>
        </p:nvSpPr>
        <p:spPr>
          <a:xfrm>
            <a:off x="419820" y="2208018"/>
            <a:ext cx="2570672" cy="600503"/>
          </a:xfrm>
          <a:prstGeom prst="rect">
            <a:avLst/>
          </a:prstGeom>
        </p:spPr>
        <p:txBody>
          <a:bodyPr lIns="91330" tIns="45667" rIns="91330" bIns="45667"/>
          <a:lstStyle/>
          <a:p>
            <a:pPr marR="0" lvl="0" algn="ctr" defTabSz="914400" rtl="0" eaLnBrk="1" fontAlgn="base" latinLnBrk="0" hangingPunct="1">
              <a:lnSpc>
                <a:spcPct val="100000"/>
              </a:lnSpc>
              <a:spcBef>
                <a:spcPts val="600"/>
              </a:spcBef>
              <a:spcAft>
                <a:spcPct val="0"/>
              </a:spcAft>
              <a:buClr>
                <a:srgbClr val="C00000"/>
              </a:buClr>
              <a:buSzTx/>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13" name="Text Placeholder 2"/>
          <p:cNvSpPr txBox="1">
            <a:spLocks/>
          </p:cNvSpPr>
          <p:nvPr/>
        </p:nvSpPr>
        <p:spPr>
          <a:xfrm>
            <a:off x="467330" y="2906646"/>
            <a:ext cx="3872358" cy="2346526"/>
          </a:xfrm>
          <a:prstGeom prst="rect">
            <a:avLst/>
          </a:prstGeom>
        </p:spPr>
        <p:txBody>
          <a:bodyPr/>
          <a:lstStyle/>
          <a:p>
            <a:pPr marL="342900" indent="-342900" fontAlgn="base">
              <a:spcAft>
                <a:spcPts val="6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Добавление новых сервисов с</a:t>
            </a:r>
            <a:r>
              <a:rPr lang="en-US" sz="1400" kern="0" dirty="0">
                <a:latin typeface="MS Reference Sans Serif" panose="020B0604030504040204" pitchFamily="34" charset="0"/>
                <a:ea typeface="MS Gothic" panose="020B0609070205080204" pitchFamily="49" charset="-128"/>
              </a:rPr>
              <a:t> SLA, </a:t>
            </a:r>
            <a:r>
              <a:rPr lang="ru-RU" sz="1400" kern="0" dirty="0">
                <a:latin typeface="MS Reference Sans Serif" panose="020B0604030504040204" pitchFamily="34" charset="0"/>
                <a:ea typeface="MS Gothic" panose="020B0609070205080204" pitchFamily="49" charset="-128"/>
              </a:rPr>
              <a:t>надлежащим уровнем восприятия и соответствия политикам качества </a:t>
            </a:r>
            <a:endParaRPr lang="ru-RU" sz="1400" kern="0" dirty="0" smtClean="0">
              <a:latin typeface="MS Reference Sans Serif" panose="020B0604030504040204" pitchFamily="34" charset="0"/>
              <a:ea typeface="MS Gothic" panose="020B0609070205080204" pitchFamily="49" charset="-128"/>
            </a:endParaRPr>
          </a:p>
          <a:p>
            <a:pPr marL="342900" indent="-342900" fontAlgn="base">
              <a:spcAft>
                <a:spcPts val="6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Ускорение внедрения новых услуг</a:t>
            </a:r>
          </a:p>
          <a:p>
            <a:pPr marL="342900" indent="-342900" fontAlgn="base">
              <a:spcAft>
                <a:spcPts val="6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Возможность внедрения новых услуг по принципу «</a:t>
            </a:r>
            <a:r>
              <a:rPr lang="en-US" sz="1400" kern="0" dirty="0">
                <a:latin typeface="MS Reference Sans Serif" panose="020B0604030504040204" pitchFamily="34" charset="0"/>
                <a:ea typeface="MS Gothic" panose="020B0609070205080204" pitchFamily="49" charset="-128"/>
              </a:rPr>
              <a:t>try-and-buy</a:t>
            </a:r>
            <a:r>
              <a:rPr lang="ru-RU" sz="1400" kern="0" dirty="0">
                <a:latin typeface="MS Reference Sans Serif" panose="020B0604030504040204" pitchFamily="34" charset="0"/>
                <a:ea typeface="MS Gothic" panose="020B0609070205080204" pitchFamily="49" charset="-128"/>
              </a:rPr>
              <a:t>»</a:t>
            </a:r>
          </a:p>
          <a:p>
            <a:pPr marL="342900" lvl="0" indent="-342900" fontAlgn="base">
              <a:spcAft>
                <a:spcPts val="6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Гибкий и широкий набор </a:t>
            </a:r>
            <a:r>
              <a:rPr lang="ru-RU" sz="1400" kern="0" dirty="0" smtClean="0">
                <a:latin typeface="MS Reference Sans Serif" panose="020B0604030504040204" pitchFamily="34" charset="0"/>
                <a:ea typeface="MS Gothic" panose="020B0609070205080204" pitchFamily="49" charset="-128"/>
              </a:rPr>
              <a:t>приложений</a:t>
            </a:r>
          </a:p>
          <a:p>
            <a:pPr marL="342900" indent="-342900" fontAlgn="base">
              <a:spcAft>
                <a:spcPts val="6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Поддержка любых технологий </a:t>
            </a:r>
            <a:r>
              <a:rPr lang="ru-RU" sz="1400" kern="0" dirty="0" smtClean="0">
                <a:latin typeface="MS Reference Sans Serif" panose="020B0604030504040204" pitchFamily="34" charset="0"/>
                <a:ea typeface="MS Gothic" panose="020B0609070205080204" pitchFamily="49" charset="-128"/>
              </a:rPr>
              <a:t>доступа</a:t>
            </a:r>
            <a:endParaRPr lang="ru-RU" sz="1400" kern="0" dirty="0">
              <a:latin typeface="MS Reference Sans Serif" panose="020B0604030504040204" pitchFamily="34" charset="0"/>
              <a:ea typeface="MS Gothic" panose="020B0609070205080204" pitchFamily="49" charset="-128"/>
            </a:endParaRPr>
          </a:p>
        </p:txBody>
      </p:sp>
      <p:sp>
        <p:nvSpPr>
          <p:cNvPr id="18" name="Rectangle 17"/>
          <p:cNvSpPr/>
          <p:nvPr/>
        </p:nvSpPr>
        <p:spPr>
          <a:xfrm>
            <a:off x="2075081" y="1878734"/>
            <a:ext cx="2047947" cy="646331"/>
          </a:xfrm>
          <a:prstGeom prst="rect">
            <a:avLst/>
          </a:prstGeom>
        </p:spPr>
        <p:txBody>
          <a:bodyPr wrap="square">
            <a:spAutoFit/>
          </a:bodyPr>
          <a:lstStyle/>
          <a:p>
            <a:r>
              <a:rPr lang="ru-RU" b="1" dirty="0" smtClean="0">
                <a:solidFill>
                  <a:srgbClr val="009999"/>
                </a:solidFill>
                <a:latin typeface="MS Reference Sans Serif" panose="020B0604030504040204" pitchFamily="34" charset="0"/>
              </a:rPr>
              <a:t>Увеличение прибыли</a:t>
            </a:r>
            <a:endParaRPr lang="en-US" b="1" dirty="0" smtClean="0">
              <a:solidFill>
                <a:srgbClr val="009999"/>
              </a:solidFill>
              <a:latin typeface="MS Reference Sans Serif" panose="020B0604030504040204" pitchFamily="34" charset="0"/>
            </a:endParaRPr>
          </a:p>
        </p:txBody>
      </p:sp>
      <p:sp>
        <p:nvSpPr>
          <p:cNvPr id="19" name="Rectangle 18"/>
          <p:cNvSpPr/>
          <p:nvPr/>
        </p:nvSpPr>
        <p:spPr>
          <a:xfrm>
            <a:off x="5814486" y="1884852"/>
            <a:ext cx="2958332" cy="646331"/>
          </a:xfrm>
          <a:prstGeom prst="rect">
            <a:avLst/>
          </a:prstGeom>
        </p:spPr>
        <p:txBody>
          <a:bodyPr wrap="square">
            <a:spAutoFit/>
          </a:bodyPr>
          <a:lstStyle/>
          <a:p>
            <a:r>
              <a:rPr lang="ru-RU" b="1" dirty="0" smtClean="0">
                <a:solidFill>
                  <a:srgbClr val="009999"/>
                </a:solidFill>
                <a:latin typeface="MS Reference Sans Serif" panose="020B0604030504040204" pitchFamily="34" charset="0"/>
              </a:rPr>
              <a:t>Сокращение совокупной стоимости</a:t>
            </a:r>
            <a:endParaRPr lang="en-US" b="1" dirty="0" smtClean="0">
              <a:solidFill>
                <a:srgbClr val="009999"/>
              </a:solidFill>
              <a:latin typeface="MS Reference Sans Serif" panose="020B0604030504040204" pitchFamily="34" charset="0"/>
            </a:endParaRPr>
          </a:p>
        </p:txBody>
      </p:sp>
      <p:sp>
        <p:nvSpPr>
          <p:cNvPr id="20" name="Text Placeholder 2"/>
          <p:cNvSpPr txBox="1">
            <a:spLocks/>
          </p:cNvSpPr>
          <p:nvPr/>
        </p:nvSpPr>
        <p:spPr>
          <a:xfrm>
            <a:off x="4556812" y="2873079"/>
            <a:ext cx="4120259" cy="3196983"/>
          </a:xfrm>
          <a:prstGeom prst="rect">
            <a:avLst/>
          </a:prstGeom>
        </p:spPr>
        <p:txBody>
          <a:bodyPr/>
          <a:lstStyle/>
          <a:p>
            <a:pPr marL="342900" indent="-342900" fontAlgn="base">
              <a:spcBef>
                <a:spcPct val="20000"/>
              </a:spcBef>
              <a:spcAft>
                <a:spcPts val="12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Упрощенная интеграция в системы </a:t>
            </a:r>
            <a:r>
              <a:rPr lang="en-US" sz="1400" kern="0" dirty="0">
                <a:latin typeface="MS Reference Sans Serif" panose="020B0604030504040204" pitchFamily="34" charset="0"/>
                <a:ea typeface="MS Gothic" panose="020B0609070205080204" pitchFamily="49" charset="-128"/>
              </a:rPr>
              <a:t>OSS</a:t>
            </a:r>
            <a:r>
              <a:rPr lang="ru-RU" sz="1400" kern="0" dirty="0">
                <a:latin typeface="MS Reference Sans Serif" panose="020B0604030504040204" pitchFamily="34" charset="0"/>
                <a:ea typeface="MS Gothic" panose="020B0609070205080204" pitchFamily="49" charset="-128"/>
              </a:rPr>
              <a:t> (одно устройство – несколько </a:t>
            </a:r>
            <a:r>
              <a:rPr lang="en-US" sz="1400" kern="0" dirty="0">
                <a:latin typeface="MS Reference Sans Serif" panose="020B0604030504040204" pitchFamily="34" charset="0"/>
                <a:ea typeface="MS Gothic" panose="020B0609070205080204" pitchFamily="49" charset="-128"/>
              </a:rPr>
              <a:t>VM</a:t>
            </a:r>
            <a:r>
              <a:rPr lang="ru-RU" sz="1400" kern="0" dirty="0">
                <a:latin typeface="MS Reference Sans Serif" panose="020B0604030504040204" pitchFamily="34" charset="0"/>
                <a:ea typeface="MS Gothic" panose="020B0609070205080204" pitchFamily="49" charset="-128"/>
              </a:rPr>
              <a:t>, единое управление)</a:t>
            </a:r>
            <a:endParaRPr lang="en-US" sz="1400" kern="0" dirty="0">
              <a:latin typeface="MS Reference Sans Serif" panose="020B0604030504040204" pitchFamily="34" charset="0"/>
              <a:ea typeface="MS Gothic" panose="020B0609070205080204" pitchFamily="49" charset="-128"/>
            </a:endParaRPr>
          </a:p>
          <a:p>
            <a:pPr marL="342900" indent="-342900" fontAlgn="base">
              <a:spcBef>
                <a:spcPct val="20000"/>
              </a:spcBef>
              <a:spcAft>
                <a:spcPts val="12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Быстрое внедрение услуг без необходимости выезда специалиста на узел связи</a:t>
            </a:r>
            <a:endParaRPr lang="en-US" sz="1400" kern="0" dirty="0">
              <a:latin typeface="MS Reference Sans Serif" panose="020B0604030504040204" pitchFamily="34" charset="0"/>
              <a:ea typeface="MS Gothic" panose="020B0609070205080204" pitchFamily="49" charset="-128"/>
            </a:endParaRPr>
          </a:p>
          <a:p>
            <a:pPr marL="342900" indent="-342900" fontAlgn="base">
              <a:spcBef>
                <a:spcPct val="20000"/>
              </a:spcBef>
              <a:spcAft>
                <a:spcPts val="12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Сокращение числа оборудования на узле абонента</a:t>
            </a:r>
          </a:p>
          <a:p>
            <a:pPr marL="342900" indent="-342900" fontAlgn="base">
              <a:spcBef>
                <a:spcPct val="20000"/>
              </a:spcBef>
              <a:spcAft>
                <a:spcPts val="1200"/>
              </a:spcAft>
              <a:buClr>
                <a:srgbClr val="FF0000"/>
              </a:buClr>
              <a:buFont typeface="Wingdings" pitchFamily="2" charset="2"/>
              <a:buChar char="ü"/>
              <a:defRPr/>
            </a:pPr>
            <a:r>
              <a:rPr lang="ru-RU" sz="1400" kern="0" dirty="0">
                <a:latin typeface="MS Reference Sans Serif" panose="020B0604030504040204" pitchFamily="34" charset="0"/>
                <a:ea typeface="MS Gothic" panose="020B0609070205080204" pitchFamily="49" charset="-128"/>
              </a:rPr>
              <a:t>Сокращение числа инсталляций, упрощенная эксплуатация и меньшие </a:t>
            </a:r>
            <a:r>
              <a:rPr lang="ru-RU" sz="1400" kern="0" dirty="0" err="1">
                <a:latin typeface="MS Reference Sans Serif" panose="020B0604030504040204" pitchFamily="34" charset="0"/>
                <a:ea typeface="MS Gothic" panose="020B0609070205080204" pitchFamily="49" charset="-128"/>
              </a:rPr>
              <a:t>энергозатраты</a:t>
            </a:r>
            <a:endParaRPr lang="en-US" sz="1400" kern="0" dirty="0">
              <a:latin typeface="MS Reference Sans Serif" panose="020B0604030504040204" pitchFamily="34" charset="0"/>
              <a:ea typeface="MS Gothic" panose="020B0609070205080204" pitchFamily="49" charset="-128"/>
            </a:endParaRPr>
          </a:p>
        </p:txBody>
      </p:sp>
      <p:pic>
        <p:nvPicPr>
          <p:cNvPr id="17" name="Рисунок 16" descr="1.png"/>
          <p:cNvPicPr>
            <a:picLocks noChangeAspect="1"/>
          </p:cNvPicPr>
          <p:nvPr/>
        </p:nvPicPr>
        <p:blipFill>
          <a:blip r:embed="rId2" cstate="print"/>
          <a:stretch>
            <a:fillRect/>
          </a:stretch>
        </p:blipFill>
        <p:spPr>
          <a:xfrm>
            <a:off x="671284" y="1498944"/>
            <a:ext cx="1365432" cy="1401843"/>
          </a:xfrm>
          <a:prstGeom prst="rect">
            <a:avLst/>
          </a:prstGeom>
        </p:spPr>
      </p:pic>
      <p:pic>
        <p:nvPicPr>
          <p:cNvPr id="22" name="Рисунок 21" descr="2.png"/>
          <p:cNvPicPr>
            <a:picLocks noChangeAspect="1"/>
          </p:cNvPicPr>
          <p:nvPr/>
        </p:nvPicPr>
        <p:blipFill>
          <a:blip r:embed="rId3" cstate="print"/>
          <a:stretch>
            <a:fillRect/>
          </a:stretch>
        </p:blipFill>
        <p:spPr>
          <a:xfrm>
            <a:off x="4560686" y="1510822"/>
            <a:ext cx="1318816" cy="1394392"/>
          </a:xfrm>
          <a:prstGeom prst="rect">
            <a:avLst/>
          </a:prstGeom>
        </p:spPr>
      </p:pic>
    </p:spTree>
    <p:extLst>
      <p:ext uri="{BB962C8B-B14F-4D97-AF65-F5344CB8AC3E}">
        <p14:creationId xmlns:p14="http://schemas.microsoft.com/office/powerpoint/2010/main" xmlns="" val="30079582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Никулин Константин</a:t>
            </a:r>
            <a:endParaRPr lang="en-US" dirty="0"/>
          </a:p>
        </p:txBody>
      </p:sp>
      <p:sp>
        <p:nvSpPr>
          <p:cNvPr id="3" name="Text Placeholder 2"/>
          <p:cNvSpPr>
            <a:spLocks noGrp="1"/>
          </p:cNvSpPr>
          <p:nvPr>
            <p:ph type="body" sz="quarter" idx="11"/>
          </p:nvPr>
        </p:nvSpPr>
        <p:spPr/>
        <p:txBody>
          <a:bodyPr/>
          <a:lstStyle/>
          <a:p>
            <a:r>
              <a:rPr lang="en-US" dirty="0"/>
              <a:t>konstantin_n@rad.com</a:t>
            </a:r>
          </a:p>
          <a:p>
            <a:endParaRPr lang="en-US" dirty="0"/>
          </a:p>
        </p:txBody>
      </p:sp>
      <p:sp>
        <p:nvSpPr>
          <p:cNvPr id="6" name="Текст 5"/>
          <p:cNvSpPr>
            <a:spLocks noGrp="1"/>
          </p:cNvSpPr>
          <p:nvPr>
            <p:ph type="body" sz="quarter" idx="12"/>
          </p:nvPr>
        </p:nvSpPr>
        <p:spPr/>
        <p:txBody>
          <a:bodyPr/>
          <a:lstStyle/>
          <a:p>
            <a:endParaRPr lang="ru-RU"/>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9"/>
          <p:cNvSpPr>
            <a:spLocks/>
          </p:cNvSpPr>
          <p:nvPr/>
        </p:nvSpPr>
        <p:spPr bwMode="auto">
          <a:xfrm>
            <a:off x="6548770" y="1840224"/>
            <a:ext cx="2392832" cy="1939268"/>
          </a:xfrm>
          <a:custGeom>
            <a:avLst/>
            <a:gdLst/>
            <a:ahLst/>
            <a:cxnLst>
              <a:cxn ang="0">
                <a:pos x="5568" y="4034"/>
              </a:cxn>
              <a:cxn ang="0">
                <a:pos x="5567" y="4067"/>
              </a:cxn>
              <a:cxn ang="0">
                <a:pos x="5561" y="4098"/>
              </a:cxn>
              <a:cxn ang="0">
                <a:pos x="5553" y="4127"/>
              </a:cxn>
              <a:cxn ang="0">
                <a:pos x="5542" y="4156"/>
              </a:cxn>
              <a:cxn ang="0">
                <a:pos x="5513" y="4207"/>
              </a:cxn>
              <a:cxn ang="0">
                <a:pos x="5474" y="4250"/>
              </a:cxn>
              <a:cxn ang="0">
                <a:pos x="5427" y="4284"/>
              </a:cxn>
              <a:cxn ang="0">
                <a:pos x="5373" y="4307"/>
              </a:cxn>
              <a:cxn ang="0">
                <a:pos x="5343" y="4315"/>
              </a:cxn>
              <a:cxn ang="0">
                <a:pos x="5312" y="4319"/>
              </a:cxn>
              <a:cxn ang="0">
                <a:pos x="5280" y="4320"/>
              </a:cxn>
              <a:cxn ang="0">
                <a:pos x="5247" y="4317"/>
              </a:cxn>
              <a:cxn ang="0">
                <a:pos x="321" y="3704"/>
              </a:cxn>
              <a:cxn ang="0">
                <a:pos x="287" y="3699"/>
              </a:cxn>
              <a:cxn ang="0">
                <a:pos x="225" y="3677"/>
              </a:cxn>
              <a:cxn ang="0">
                <a:pos x="167" y="3646"/>
              </a:cxn>
              <a:cxn ang="0">
                <a:pos x="117" y="3604"/>
              </a:cxn>
              <a:cxn ang="0">
                <a:pos x="73" y="3556"/>
              </a:cxn>
              <a:cxn ang="0">
                <a:pos x="39" y="3499"/>
              </a:cxn>
              <a:cxn ang="0">
                <a:pos x="13" y="3439"/>
              </a:cxn>
              <a:cxn ang="0">
                <a:pos x="1" y="3374"/>
              </a:cxn>
              <a:cxn ang="0">
                <a:pos x="0" y="3342"/>
              </a:cxn>
              <a:cxn ang="0">
                <a:pos x="0" y="454"/>
              </a:cxn>
              <a:cxn ang="0">
                <a:pos x="1" y="422"/>
              </a:cxn>
              <a:cxn ang="0">
                <a:pos x="7" y="389"/>
              </a:cxn>
              <a:cxn ang="0">
                <a:pos x="26" y="329"/>
              </a:cxn>
              <a:cxn ang="0">
                <a:pos x="55" y="272"/>
              </a:cxn>
              <a:cxn ang="0">
                <a:pos x="94" y="224"/>
              </a:cxn>
              <a:cxn ang="0">
                <a:pos x="143" y="183"/>
              </a:cxn>
              <a:cxn ang="0">
                <a:pos x="197" y="152"/>
              </a:cxn>
              <a:cxn ang="0">
                <a:pos x="257" y="132"/>
              </a:cxn>
              <a:cxn ang="0">
                <a:pos x="290" y="125"/>
              </a:cxn>
              <a:cxn ang="0">
                <a:pos x="322" y="123"/>
              </a:cxn>
              <a:cxn ang="0">
                <a:pos x="5245" y="0"/>
              </a:cxn>
              <a:cxn ang="0">
                <a:pos x="5278" y="0"/>
              </a:cxn>
              <a:cxn ang="0">
                <a:pos x="5311" y="4"/>
              </a:cxn>
              <a:cxn ang="0">
                <a:pos x="5371" y="22"/>
              </a:cxn>
              <a:cxn ang="0">
                <a:pos x="5425" y="50"/>
              </a:cxn>
              <a:cxn ang="0">
                <a:pos x="5474" y="89"/>
              </a:cxn>
              <a:cxn ang="0">
                <a:pos x="5513" y="136"/>
              </a:cxn>
              <a:cxn ang="0">
                <a:pos x="5542" y="190"/>
              </a:cxn>
              <a:cxn ang="0">
                <a:pos x="5561" y="249"/>
              </a:cxn>
              <a:cxn ang="0">
                <a:pos x="5567" y="282"/>
              </a:cxn>
              <a:cxn ang="0">
                <a:pos x="5568" y="314"/>
              </a:cxn>
            </a:cxnLst>
            <a:rect l="0" t="0" r="r" b="b"/>
            <a:pathLst>
              <a:path w="5568" h="4320">
                <a:moveTo>
                  <a:pt x="5568" y="4034"/>
                </a:moveTo>
                <a:lnTo>
                  <a:pt x="5568" y="4034"/>
                </a:lnTo>
                <a:lnTo>
                  <a:pt x="5568" y="4051"/>
                </a:lnTo>
                <a:lnTo>
                  <a:pt x="5567" y="4067"/>
                </a:lnTo>
                <a:lnTo>
                  <a:pt x="5564" y="4083"/>
                </a:lnTo>
                <a:lnTo>
                  <a:pt x="5561" y="4098"/>
                </a:lnTo>
                <a:lnTo>
                  <a:pt x="5559" y="4112"/>
                </a:lnTo>
                <a:lnTo>
                  <a:pt x="5553" y="4127"/>
                </a:lnTo>
                <a:lnTo>
                  <a:pt x="5549" y="4142"/>
                </a:lnTo>
                <a:lnTo>
                  <a:pt x="5542" y="4156"/>
                </a:lnTo>
                <a:lnTo>
                  <a:pt x="5529" y="4183"/>
                </a:lnTo>
                <a:lnTo>
                  <a:pt x="5513" y="4207"/>
                </a:lnTo>
                <a:lnTo>
                  <a:pt x="5495" y="4230"/>
                </a:lnTo>
                <a:lnTo>
                  <a:pt x="5474" y="4250"/>
                </a:lnTo>
                <a:lnTo>
                  <a:pt x="5451" y="4269"/>
                </a:lnTo>
                <a:lnTo>
                  <a:pt x="5427" y="4284"/>
                </a:lnTo>
                <a:lnTo>
                  <a:pt x="5400" y="4297"/>
                </a:lnTo>
                <a:lnTo>
                  <a:pt x="5373" y="4307"/>
                </a:lnTo>
                <a:lnTo>
                  <a:pt x="5358" y="4311"/>
                </a:lnTo>
                <a:lnTo>
                  <a:pt x="5343" y="4315"/>
                </a:lnTo>
                <a:lnTo>
                  <a:pt x="5327" y="4317"/>
                </a:lnTo>
                <a:lnTo>
                  <a:pt x="5312" y="4319"/>
                </a:lnTo>
                <a:lnTo>
                  <a:pt x="5296" y="4320"/>
                </a:lnTo>
                <a:lnTo>
                  <a:pt x="5280" y="4320"/>
                </a:lnTo>
                <a:lnTo>
                  <a:pt x="5263" y="4319"/>
                </a:lnTo>
                <a:lnTo>
                  <a:pt x="5247" y="4317"/>
                </a:lnTo>
                <a:lnTo>
                  <a:pt x="321" y="3704"/>
                </a:lnTo>
                <a:lnTo>
                  <a:pt x="321" y="3704"/>
                </a:lnTo>
                <a:lnTo>
                  <a:pt x="303" y="3702"/>
                </a:lnTo>
                <a:lnTo>
                  <a:pt x="287" y="3699"/>
                </a:lnTo>
                <a:lnTo>
                  <a:pt x="256" y="3689"/>
                </a:lnTo>
                <a:lnTo>
                  <a:pt x="225" y="3677"/>
                </a:lnTo>
                <a:lnTo>
                  <a:pt x="195" y="3664"/>
                </a:lnTo>
                <a:lnTo>
                  <a:pt x="167" y="3646"/>
                </a:lnTo>
                <a:lnTo>
                  <a:pt x="141" y="3626"/>
                </a:lnTo>
                <a:lnTo>
                  <a:pt x="117" y="3604"/>
                </a:lnTo>
                <a:lnTo>
                  <a:pt x="94" y="3582"/>
                </a:lnTo>
                <a:lnTo>
                  <a:pt x="73" y="3556"/>
                </a:lnTo>
                <a:lnTo>
                  <a:pt x="54" y="3528"/>
                </a:lnTo>
                <a:lnTo>
                  <a:pt x="39" y="3499"/>
                </a:lnTo>
                <a:lnTo>
                  <a:pt x="24" y="3470"/>
                </a:lnTo>
                <a:lnTo>
                  <a:pt x="13" y="3439"/>
                </a:lnTo>
                <a:lnTo>
                  <a:pt x="7" y="3406"/>
                </a:lnTo>
                <a:lnTo>
                  <a:pt x="1" y="3374"/>
                </a:lnTo>
                <a:lnTo>
                  <a:pt x="0" y="3358"/>
                </a:lnTo>
                <a:lnTo>
                  <a:pt x="0" y="3342"/>
                </a:lnTo>
                <a:lnTo>
                  <a:pt x="0" y="454"/>
                </a:lnTo>
                <a:lnTo>
                  <a:pt x="0" y="454"/>
                </a:lnTo>
                <a:lnTo>
                  <a:pt x="0" y="438"/>
                </a:lnTo>
                <a:lnTo>
                  <a:pt x="1" y="422"/>
                </a:lnTo>
                <a:lnTo>
                  <a:pt x="3" y="406"/>
                </a:lnTo>
                <a:lnTo>
                  <a:pt x="7" y="389"/>
                </a:lnTo>
                <a:lnTo>
                  <a:pt x="15" y="358"/>
                </a:lnTo>
                <a:lnTo>
                  <a:pt x="26" y="329"/>
                </a:lnTo>
                <a:lnTo>
                  <a:pt x="39" y="299"/>
                </a:lnTo>
                <a:lnTo>
                  <a:pt x="55" y="272"/>
                </a:lnTo>
                <a:lnTo>
                  <a:pt x="74" y="248"/>
                </a:lnTo>
                <a:lnTo>
                  <a:pt x="94" y="224"/>
                </a:lnTo>
                <a:lnTo>
                  <a:pt x="117" y="202"/>
                </a:lnTo>
                <a:lnTo>
                  <a:pt x="143" y="183"/>
                </a:lnTo>
                <a:lnTo>
                  <a:pt x="168" y="166"/>
                </a:lnTo>
                <a:lnTo>
                  <a:pt x="197" y="152"/>
                </a:lnTo>
                <a:lnTo>
                  <a:pt x="226" y="140"/>
                </a:lnTo>
                <a:lnTo>
                  <a:pt x="257" y="132"/>
                </a:lnTo>
                <a:lnTo>
                  <a:pt x="274" y="128"/>
                </a:lnTo>
                <a:lnTo>
                  <a:pt x="290" y="125"/>
                </a:lnTo>
                <a:lnTo>
                  <a:pt x="306" y="124"/>
                </a:lnTo>
                <a:lnTo>
                  <a:pt x="322" y="123"/>
                </a:lnTo>
                <a:lnTo>
                  <a:pt x="5245" y="0"/>
                </a:lnTo>
                <a:lnTo>
                  <a:pt x="5245" y="0"/>
                </a:lnTo>
                <a:lnTo>
                  <a:pt x="5262" y="0"/>
                </a:lnTo>
                <a:lnTo>
                  <a:pt x="5278" y="0"/>
                </a:lnTo>
                <a:lnTo>
                  <a:pt x="5294" y="1"/>
                </a:lnTo>
                <a:lnTo>
                  <a:pt x="5311" y="4"/>
                </a:lnTo>
                <a:lnTo>
                  <a:pt x="5342" y="12"/>
                </a:lnTo>
                <a:lnTo>
                  <a:pt x="5371" y="22"/>
                </a:lnTo>
                <a:lnTo>
                  <a:pt x="5398" y="35"/>
                </a:lnTo>
                <a:lnTo>
                  <a:pt x="5425" y="50"/>
                </a:lnTo>
                <a:lnTo>
                  <a:pt x="5451" y="69"/>
                </a:lnTo>
                <a:lnTo>
                  <a:pt x="5474" y="89"/>
                </a:lnTo>
                <a:lnTo>
                  <a:pt x="5494" y="110"/>
                </a:lnTo>
                <a:lnTo>
                  <a:pt x="5513" y="136"/>
                </a:lnTo>
                <a:lnTo>
                  <a:pt x="5529" y="162"/>
                </a:lnTo>
                <a:lnTo>
                  <a:pt x="5542" y="190"/>
                </a:lnTo>
                <a:lnTo>
                  <a:pt x="5553" y="220"/>
                </a:lnTo>
                <a:lnTo>
                  <a:pt x="5561" y="249"/>
                </a:lnTo>
                <a:lnTo>
                  <a:pt x="5564" y="265"/>
                </a:lnTo>
                <a:lnTo>
                  <a:pt x="5567" y="282"/>
                </a:lnTo>
                <a:lnTo>
                  <a:pt x="5568" y="298"/>
                </a:lnTo>
                <a:lnTo>
                  <a:pt x="5568" y="314"/>
                </a:lnTo>
                <a:lnTo>
                  <a:pt x="5568" y="4034"/>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w="9525">
            <a:noFill/>
            <a:round/>
            <a:headEnd/>
            <a:tailEnd/>
          </a:ln>
          <a:effectLst>
            <a:outerShdw blurRad="127000" dist="1270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 name="Rectangle 6"/>
          <p:cNvSpPr txBox="1">
            <a:spLocks noChangeArrowheads="1"/>
          </p:cNvSpPr>
          <p:nvPr/>
        </p:nvSpPr>
        <p:spPr bwMode="auto">
          <a:xfrm>
            <a:off x="609600" y="381000"/>
            <a:ext cx="6400800" cy="4572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C00000"/>
              </a:solidFill>
              <a:effectLst/>
              <a:uLnTx/>
              <a:uFillTx/>
              <a:latin typeface="Calibri" pitchFamily="34" charset="0"/>
              <a:ea typeface="Adobe Fangsong Std R" pitchFamily="18" charset="-128"/>
              <a:cs typeface="+mj-cs"/>
            </a:endParaRPr>
          </a:p>
        </p:txBody>
      </p:sp>
      <p:sp>
        <p:nvSpPr>
          <p:cNvPr id="93" name="Title 92"/>
          <p:cNvSpPr>
            <a:spLocks noGrp="1"/>
          </p:cNvSpPr>
          <p:nvPr>
            <p:ph type="title"/>
          </p:nvPr>
        </p:nvSpPr>
        <p:spPr/>
        <p:txBody>
          <a:bodyPr/>
          <a:lstStyle/>
          <a:p>
            <a:r>
              <a:rPr lang="en-US" sz="3600" dirty="0"/>
              <a:t>RAD Data Communications</a:t>
            </a:r>
          </a:p>
        </p:txBody>
      </p:sp>
      <p:sp>
        <p:nvSpPr>
          <p:cNvPr id="8" name="TextBox 7"/>
          <p:cNvSpPr txBox="1"/>
          <p:nvPr/>
        </p:nvSpPr>
        <p:spPr>
          <a:xfrm>
            <a:off x="13984" y="4455821"/>
            <a:ext cx="9130016" cy="2246769"/>
          </a:xfrm>
          <a:prstGeom prst="rect">
            <a:avLst/>
          </a:prstGeom>
          <a:noFill/>
        </p:spPr>
        <p:txBody>
          <a:bodyPr wrap="square" rtlCol="0">
            <a:spAutoFit/>
          </a:bodyPr>
          <a:lstStyle/>
          <a:p>
            <a:pPr marL="180975" indent="-180975">
              <a:buClr>
                <a:srgbClr val="C00000"/>
              </a:buClr>
              <a:buFont typeface="Arial" pitchFamily="34" charset="0"/>
              <a:buChar char="•"/>
            </a:pPr>
            <a:r>
              <a:rPr lang="ru-RU" sz="1400" dirty="0" smtClean="0">
                <a:latin typeface="MS Reference Sans Serif" panose="020B0604030504040204" pitchFamily="34" charset="0"/>
              </a:rPr>
              <a:t>Компания </a:t>
            </a:r>
            <a:r>
              <a:rPr lang="en-US" sz="1400" dirty="0" smtClean="0">
                <a:latin typeface="MS Reference Sans Serif" panose="020B0604030504040204" pitchFamily="34" charset="0"/>
              </a:rPr>
              <a:t>RAD </a:t>
            </a:r>
            <a:r>
              <a:rPr lang="ru-RU" sz="1400" dirty="0" smtClean="0">
                <a:latin typeface="MS Reference Sans Serif" panose="020B0604030504040204" pitchFamily="34" charset="0"/>
              </a:rPr>
              <a:t>– производитель телекоммуникационного оборудования доступа</a:t>
            </a:r>
          </a:p>
          <a:p>
            <a:pPr marL="180975" indent="-180975">
              <a:buClr>
                <a:srgbClr val="C00000"/>
              </a:buClr>
              <a:buFont typeface="Arial" pitchFamily="34" charset="0"/>
              <a:buChar char="•"/>
            </a:pPr>
            <a:r>
              <a:rPr lang="ru-RU" sz="1400" dirty="0" smtClean="0">
                <a:latin typeface="MS Reference Sans Serif" panose="020B0604030504040204" pitchFamily="34" charset="0"/>
              </a:rPr>
              <a:t>Лидер в инновационных технологиях: виртуализация сетевых функций, передача синхронизации по пакетным сетям, миниатюризация, </a:t>
            </a:r>
            <a:r>
              <a:rPr lang="ru-RU" sz="1400" dirty="0" err="1" smtClean="0">
                <a:latin typeface="MS Reference Sans Serif" panose="020B0604030504040204" pitchFamily="34" charset="0"/>
              </a:rPr>
              <a:t>псевдопроводная</a:t>
            </a:r>
            <a:r>
              <a:rPr lang="ru-RU" sz="1400" dirty="0" smtClean="0">
                <a:latin typeface="MS Reference Sans Serif" panose="020B0604030504040204" pitchFamily="34" charset="0"/>
              </a:rPr>
              <a:t> передача, </a:t>
            </a:r>
            <a:r>
              <a:rPr lang="en-US" sz="1400" dirty="0" smtClean="0">
                <a:latin typeface="MS Reference Sans Serif" panose="020B0604030504040204" pitchFamily="34" charset="0"/>
              </a:rPr>
              <a:t>Carrier Ethernet</a:t>
            </a:r>
            <a:endParaRPr lang="ru-RU" sz="1400" dirty="0" smtClean="0">
              <a:latin typeface="MS Reference Sans Serif" panose="020B0604030504040204" pitchFamily="34" charset="0"/>
            </a:endParaRPr>
          </a:p>
          <a:p>
            <a:pPr marL="180975" indent="-180975">
              <a:buClr>
                <a:srgbClr val="C00000"/>
              </a:buClr>
              <a:buFont typeface="Arial" pitchFamily="34" charset="0"/>
              <a:buChar char="•"/>
            </a:pPr>
            <a:r>
              <a:rPr lang="ru-RU" sz="1400" dirty="0" smtClean="0">
                <a:latin typeface="MS Reference Sans Serif" panose="020B0604030504040204" pitchFamily="34" charset="0"/>
              </a:rPr>
              <a:t>Компания основана в </a:t>
            </a:r>
            <a:r>
              <a:rPr lang="en-US" sz="1400" dirty="0" smtClean="0">
                <a:latin typeface="MS Reference Sans Serif" panose="020B0604030504040204" pitchFamily="34" charset="0"/>
              </a:rPr>
              <a:t>1981</a:t>
            </a:r>
            <a:r>
              <a:rPr lang="ru-RU" sz="1400" dirty="0" smtClean="0">
                <a:latin typeface="MS Reference Sans Serif" panose="020B0604030504040204" pitchFamily="34" charset="0"/>
              </a:rPr>
              <a:t> году</a:t>
            </a:r>
          </a:p>
          <a:p>
            <a:pPr marL="180975" indent="-180975">
              <a:buClr>
                <a:srgbClr val="C00000"/>
              </a:buClr>
              <a:buFont typeface="Arial" pitchFamily="34" charset="0"/>
              <a:buChar char="•"/>
            </a:pPr>
            <a:r>
              <a:rPr lang="en-US" sz="1400" dirty="0" smtClean="0">
                <a:latin typeface="MS Reference Sans Serif" panose="020B0604030504040204" pitchFamily="34" charset="0"/>
              </a:rPr>
              <a:t>1</a:t>
            </a:r>
            <a:r>
              <a:rPr lang="ru-RU" sz="1400" dirty="0" smtClean="0">
                <a:latin typeface="MS Reference Sans Serif" panose="020B0604030504040204" pitchFamily="34" charset="0"/>
              </a:rPr>
              <a:t> 0</a:t>
            </a:r>
            <a:r>
              <a:rPr lang="en-US" sz="1400" dirty="0" smtClean="0">
                <a:latin typeface="MS Reference Sans Serif" panose="020B0604030504040204" pitchFamily="34" charset="0"/>
              </a:rPr>
              <a:t>00</a:t>
            </a:r>
            <a:r>
              <a:rPr lang="ru-RU" sz="1400" dirty="0" smtClean="0">
                <a:latin typeface="MS Reference Sans Serif" panose="020B0604030504040204" pitchFamily="34" charset="0"/>
              </a:rPr>
              <a:t> сотрудников по всему миру</a:t>
            </a:r>
          </a:p>
          <a:p>
            <a:pPr marL="180975" indent="-180975">
              <a:buClr>
                <a:srgbClr val="C00000"/>
              </a:buClr>
              <a:buFont typeface="Arial" pitchFamily="34" charset="0"/>
              <a:buChar char="•"/>
            </a:pPr>
            <a:r>
              <a:rPr lang="en-US" sz="1400" dirty="0" smtClean="0">
                <a:latin typeface="MS Reference Sans Serif" panose="020B0604030504040204" pitchFamily="34" charset="0"/>
              </a:rPr>
              <a:t>300 </a:t>
            </a:r>
            <a:r>
              <a:rPr lang="ru-RU" sz="1400" dirty="0" smtClean="0">
                <a:latin typeface="MS Reference Sans Serif" panose="020B0604030504040204" pitchFamily="34" charset="0"/>
              </a:rPr>
              <a:t>партнеров по продажам в 165 странах</a:t>
            </a:r>
          </a:p>
          <a:p>
            <a:pPr marL="180975" indent="-180975">
              <a:buClr>
                <a:srgbClr val="C00000"/>
              </a:buClr>
              <a:buFont typeface="Arial" pitchFamily="34" charset="0"/>
              <a:buChar char="•"/>
            </a:pPr>
            <a:r>
              <a:rPr lang="ru-RU" sz="1400" dirty="0" smtClean="0">
                <a:latin typeface="MS Reference Sans Serif" panose="020B0604030504040204" pitchFamily="34" charset="0"/>
              </a:rPr>
              <a:t>Глобальная база установленного оборудования, содержащая более 12 миллионов устройств</a:t>
            </a:r>
            <a:r>
              <a:rPr lang="en-US" sz="1400" dirty="0" smtClean="0">
                <a:latin typeface="MS Reference Sans Serif" panose="020B0604030504040204" pitchFamily="34" charset="0"/>
              </a:rPr>
              <a:t> </a:t>
            </a:r>
            <a:endParaRPr lang="ru-RU" sz="1400" dirty="0" smtClean="0">
              <a:latin typeface="MS Reference Sans Serif" panose="020B0604030504040204" pitchFamily="34" charset="0"/>
            </a:endParaRPr>
          </a:p>
          <a:p>
            <a:pPr marL="180975" indent="-180975">
              <a:buClr>
                <a:srgbClr val="C00000"/>
              </a:buClr>
              <a:buFont typeface="Arial" pitchFamily="34" charset="0"/>
              <a:buChar char="•"/>
            </a:pPr>
            <a:r>
              <a:rPr lang="ru-RU" sz="1400" dirty="0" smtClean="0">
                <a:latin typeface="MS Reference Sans Serif" panose="020B0604030504040204" pitchFamily="34" charset="0"/>
              </a:rPr>
              <a:t>Ориентация на заказчика: компания проводит международные семинары, имеет представительства во многих странах, авторизованных партнеров – по всему миру</a:t>
            </a:r>
          </a:p>
        </p:txBody>
      </p:sp>
      <p:grpSp>
        <p:nvGrpSpPr>
          <p:cNvPr id="3" name="Группа 2"/>
          <p:cNvGrpSpPr/>
          <p:nvPr/>
        </p:nvGrpSpPr>
        <p:grpSpPr>
          <a:xfrm>
            <a:off x="321625" y="1282996"/>
            <a:ext cx="6114434" cy="3020538"/>
            <a:chOff x="1428362" y="1168896"/>
            <a:chExt cx="6114434" cy="3020538"/>
          </a:xfrm>
        </p:grpSpPr>
        <p:grpSp>
          <p:nvGrpSpPr>
            <p:cNvPr id="2" name="Группа 1"/>
            <p:cNvGrpSpPr/>
            <p:nvPr/>
          </p:nvGrpSpPr>
          <p:grpSpPr>
            <a:xfrm>
              <a:off x="1428362" y="1168896"/>
              <a:ext cx="6114434" cy="3020538"/>
              <a:chOff x="1260722" y="1237476"/>
              <a:chExt cx="6114434" cy="3020538"/>
            </a:xfrm>
          </p:grpSpPr>
          <p:pic>
            <p:nvPicPr>
              <p:cNvPr id="39" name="Picture 37" descr="map dots.wmf"/>
              <p:cNvPicPr>
                <a:picLocks noChangeAspect="1"/>
              </p:cNvPicPr>
              <p:nvPr/>
            </p:nvPicPr>
            <p:blipFill>
              <a:blip r:embed="rId4" cstate="print"/>
              <a:stretch>
                <a:fillRect/>
              </a:stretch>
            </p:blipFill>
            <p:spPr>
              <a:xfrm>
                <a:off x="1260722" y="1352056"/>
                <a:ext cx="5992084" cy="2905958"/>
              </a:xfrm>
              <a:prstGeom prst="rect">
                <a:avLst/>
              </a:prstGeom>
            </p:spPr>
          </p:pic>
          <p:sp>
            <p:nvSpPr>
              <p:cNvPr id="40" name="Скругленная прямоугольная выноска 39"/>
              <p:cNvSpPr/>
              <p:nvPr/>
            </p:nvSpPr>
            <p:spPr>
              <a:xfrm>
                <a:off x="2412127" y="3054401"/>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Бразилия</a:t>
                </a:r>
                <a:endParaRPr lang="ru-RU" sz="1400" dirty="0">
                  <a:latin typeface="+mj-lt"/>
                </a:endParaRPr>
              </a:p>
            </p:txBody>
          </p:sp>
          <p:sp>
            <p:nvSpPr>
              <p:cNvPr id="41" name="Скругленная прямоугольная выноска 40"/>
              <p:cNvSpPr/>
              <p:nvPr/>
            </p:nvSpPr>
            <p:spPr>
              <a:xfrm>
                <a:off x="1568979" y="1878746"/>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США</a:t>
                </a:r>
                <a:endParaRPr lang="ru-RU" sz="1400" dirty="0">
                  <a:latin typeface="+mj-lt"/>
                </a:endParaRPr>
              </a:p>
            </p:txBody>
          </p:sp>
          <p:sp>
            <p:nvSpPr>
              <p:cNvPr id="42" name="Скругленная прямоугольная выноска 41"/>
              <p:cNvSpPr/>
              <p:nvPr/>
            </p:nvSpPr>
            <p:spPr>
              <a:xfrm>
                <a:off x="1937114" y="1486859"/>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Канада</a:t>
                </a:r>
                <a:endParaRPr lang="ru-RU" sz="1400" dirty="0">
                  <a:latin typeface="+mj-lt"/>
                </a:endParaRPr>
              </a:p>
            </p:txBody>
          </p:sp>
          <p:sp>
            <p:nvSpPr>
              <p:cNvPr id="43" name="Скругленная прямоугольная выноска 42"/>
              <p:cNvSpPr/>
              <p:nvPr/>
            </p:nvSpPr>
            <p:spPr>
              <a:xfrm>
                <a:off x="1473977" y="2258755"/>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Мексика</a:t>
                </a:r>
                <a:endParaRPr lang="ru-RU" sz="1400" dirty="0">
                  <a:latin typeface="+mj-lt"/>
                </a:endParaRPr>
              </a:p>
            </p:txBody>
          </p:sp>
          <p:sp>
            <p:nvSpPr>
              <p:cNvPr id="45" name="Скругленная прямоугольная выноска 44"/>
              <p:cNvSpPr/>
              <p:nvPr/>
            </p:nvSpPr>
            <p:spPr>
              <a:xfrm>
                <a:off x="3457156" y="2436884"/>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Нигерия</a:t>
                </a:r>
                <a:endParaRPr lang="ru-RU" sz="1400" dirty="0">
                  <a:latin typeface="+mj-lt"/>
                </a:endParaRPr>
              </a:p>
            </p:txBody>
          </p:sp>
          <p:sp>
            <p:nvSpPr>
              <p:cNvPr id="46" name="Скругленная прямоугольная выноска 45"/>
              <p:cNvSpPr/>
              <p:nvPr/>
            </p:nvSpPr>
            <p:spPr>
              <a:xfrm>
                <a:off x="3694663" y="1237476"/>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Скандинавия</a:t>
                </a:r>
                <a:endParaRPr lang="ru-RU" sz="1400" dirty="0">
                  <a:latin typeface="+mj-lt"/>
                </a:endParaRPr>
              </a:p>
            </p:txBody>
          </p:sp>
          <p:sp>
            <p:nvSpPr>
              <p:cNvPr id="47" name="Скругленная прямоугольная выноска 46"/>
              <p:cNvSpPr/>
              <p:nvPr/>
            </p:nvSpPr>
            <p:spPr>
              <a:xfrm>
                <a:off x="3506736" y="1546234"/>
                <a:ext cx="676644"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Англия</a:t>
                </a:r>
                <a:endParaRPr lang="ru-RU" sz="1400" dirty="0">
                  <a:latin typeface="+mj-lt"/>
                </a:endParaRPr>
              </a:p>
            </p:txBody>
          </p:sp>
          <p:sp>
            <p:nvSpPr>
              <p:cNvPr id="48" name="Скругленная прямоугольная выноска 47"/>
              <p:cNvSpPr/>
              <p:nvPr/>
            </p:nvSpPr>
            <p:spPr>
              <a:xfrm>
                <a:off x="5996892" y="3286959"/>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Австралия</a:t>
                </a:r>
                <a:endParaRPr lang="ru-RU" sz="1400" dirty="0">
                  <a:latin typeface="+mj-lt"/>
                </a:endParaRPr>
              </a:p>
            </p:txBody>
          </p:sp>
          <p:sp>
            <p:nvSpPr>
              <p:cNvPr id="50" name="Скругленная прямоугольная выноска 49"/>
              <p:cNvSpPr/>
              <p:nvPr/>
            </p:nvSpPr>
            <p:spPr>
              <a:xfrm>
                <a:off x="5041324" y="2413133"/>
                <a:ext cx="795596"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Индия</a:t>
                </a:r>
                <a:endParaRPr lang="ru-RU" sz="1400" dirty="0">
                  <a:latin typeface="+mj-lt"/>
                </a:endParaRPr>
              </a:p>
            </p:txBody>
          </p:sp>
          <p:sp>
            <p:nvSpPr>
              <p:cNvPr id="51" name="Скругленная прямоугольная выноска 50"/>
              <p:cNvSpPr/>
              <p:nvPr/>
            </p:nvSpPr>
            <p:spPr>
              <a:xfrm>
                <a:off x="6180662" y="1771866"/>
                <a:ext cx="928798"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Япония</a:t>
                </a:r>
                <a:endParaRPr lang="ru-RU" sz="1400" dirty="0">
                  <a:latin typeface="+mj-lt"/>
                </a:endParaRPr>
              </a:p>
            </p:txBody>
          </p:sp>
          <p:sp>
            <p:nvSpPr>
              <p:cNvPr id="52" name="Скругленная прямоугольная выноска 51"/>
              <p:cNvSpPr/>
              <p:nvPr/>
            </p:nvSpPr>
            <p:spPr>
              <a:xfrm>
                <a:off x="4903965" y="1498734"/>
                <a:ext cx="948195"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Россия</a:t>
                </a:r>
                <a:endParaRPr lang="ru-RU" sz="1400" dirty="0">
                  <a:latin typeface="+mj-lt"/>
                </a:endParaRPr>
              </a:p>
            </p:txBody>
          </p:sp>
          <p:sp>
            <p:nvSpPr>
              <p:cNvPr id="53" name="Скругленная прямоугольная выноска 52"/>
              <p:cNvSpPr/>
              <p:nvPr/>
            </p:nvSpPr>
            <p:spPr>
              <a:xfrm>
                <a:off x="6352805" y="2847301"/>
                <a:ext cx="10223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Индонезия</a:t>
                </a:r>
                <a:endParaRPr lang="ru-RU" sz="1400" dirty="0">
                  <a:latin typeface="+mj-lt"/>
                </a:endParaRPr>
              </a:p>
            </p:txBody>
          </p:sp>
          <p:sp>
            <p:nvSpPr>
              <p:cNvPr id="49" name="Скругленная прямоугольная выноска 48"/>
              <p:cNvSpPr/>
              <p:nvPr/>
            </p:nvSpPr>
            <p:spPr>
              <a:xfrm>
                <a:off x="5759535" y="2529800"/>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err="1" smtClean="0">
                    <a:latin typeface="+mj-lt"/>
                  </a:rPr>
                  <a:t>Филлипины</a:t>
                </a:r>
                <a:endParaRPr lang="ru-RU" sz="1400" dirty="0">
                  <a:latin typeface="+mj-lt"/>
                </a:endParaRPr>
              </a:p>
            </p:txBody>
          </p:sp>
          <p:sp>
            <p:nvSpPr>
              <p:cNvPr id="54" name="Скругленная прямоугольная выноска 53"/>
              <p:cNvSpPr/>
              <p:nvPr/>
            </p:nvSpPr>
            <p:spPr>
              <a:xfrm>
                <a:off x="5552657" y="2045000"/>
                <a:ext cx="87264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Китай</a:t>
                </a:r>
                <a:endParaRPr lang="ru-RU" sz="1400" dirty="0">
                  <a:latin typeface="+mj-lt"/>
                </a:endParaRPr>
              </a:p>
            </p:txBody>
          </p:sp>
          <p:sp>
            <p:nvSpPr>
              <p:cNvPr id="55" name="Скругленная прямоугольная выноска 54"/>
              <p:cNvSpPr/>
              <p:nvPr/>
            </p:nvSpPr>
            <p:spPr>
              <a:xfrm>
                <a:off x="4194813" y="2033125"/>
                <a:ext cx="91499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Израиль</a:t>
                </a:r>
                <a:endParaRPr lang="ru-RU" sz="1400" dirty="0">
                  <a:latin typeface="+mj-lt"/>
                </a:endParaRPr>
              </a:p>
            </p:txBody>
          </p:sp>
          <p:sp>
            <p:nvSpPr>
              <p:cNvPr id="56" name="Скругленная прямоугольная выноска 55"/>
              <p:cNvSpPr/>
              <p:nvPr/>
            </p:nvSpPr>
            <p:spPr>
              <a:xfrm>
                <a:off x="3625292" y="1811750"/>
                <a:ext cx="76002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Европа</a:t>
                </a:r>
                <a:endParaRPr lang="ru-RU" sz="1400" dirty="0">
                  <a:latin typeface="+mj-lt"/>
                </a:endParaRPr>
              </a:p>
            </p:txBody>
          </p:sp>
          <p:sp>
            <p:nvSpPr>
              <p:cNvPr id="57" name="Скругленная прямоугольная выноска 56"/>
              <p:cNvSpPr/>
              <p:nvPr/>
            </p:nvSpPr>
            <p:spPr>
              <a:xfrm>
                <a:off x="2222941" y="3574663"/>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dirty="0" smtClean="0">
                    <a:latin typeface="+mj-lt"/>
                  </a:rPr>
                  <a:t>Аргентина</a:t>
                </a:r>
                <a:endParaRPr lang="ru-RU" sz="1400" dirty="0">
                  <a:latin typeface="+mj-lt"/>
                </a:endParaRPr>
              </a:p>
            </p:txBody>
          </p:sp>
        </p:grpSp>
        <p:sp>
          <p:nvSpPr>
            <p:cNvPr id="26" name="Загнутый угол 25"/>
            <p:cNvSpPr/>
            <p:nvPr/>
          </p:nvSpPr>
          <p:spPr>
            <a:xfrm>
              <a:off x="4915321" y="3897233"/>
              <a:ext cx="2023708" cy="234538"/>
            </a:xfrm>
            <a:prstGeom prst="foldedCorne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smtClean="0">
                  <a:latin typeface="+mj-lt"/>
                </a:rPr>
                <a:t>31 офис по всему миру</a:t>
              </a:r>
              <a:endParaRPr lang="ru-RU" sz="1400" b="1" dirty="0">
                <a:latin typeface="+mj-lt"/>
              </a:endParaRPr>
            </a:p>
          </p:txBody>
        </p:sp>
      </p:grpSp>
      <p:sp>
        <p:nvSpPr>
          <p:cNvPr id="28" name="Загнутый угол 27"/>
          <p:cNvSpPr/>
          <p:nvPr/>
        </p:nvSpPr>
        <p:spPr>
          <a:xfrm>
            <a:off x="6544423" y="3516313"/>
            <a:ext cx="2023708" cy="234538"/>
          </a:xfrm>
          <a:prstGeom prst="foldedCorne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latin typeface="MS Reference Sans Serif" panose="020B0604030504040204" pitchFamily="34" charset="0"/>
              </a:rPr>
              <a:t>Штаб-квартира </a:t>
            </a:r>
            <a:r>
              <a:rPr lang="en-US" sz="1200" b="1" dirty="0" smtClean="0">
                <a:latin typeface="MS Reference Sans Serif" panose="020B0604030504040204" pitchFamily="34" charset="0"/>
              </a:rPr>
              <a:t>RAD</a:t>
            </a:r>
            <a:endParaRPr lang="ru-RU" sz="1200" b="1" dirty="0">
              <a:latin typeface="MS Reference Sans Serif" panose="020B0604030504040204" pitchFamily="34" charset="0"/>
            </a:endParaRPr>
          </a:p>
        </p:txBody>
      </p:sp>
      <p:pic>
        <p:nvPicPr>
          <p:cNvPr id="32" name="Picture 37" descr="map dots.wmf"/>
          <p:cNvPicPr>
            <a:picLocks noChangeAspect="1"/>
          </p:cNvPicPr>
          <p:nvPr/>
        </p:nvPicPr>
        <p:blipFill>
          <a:blip r:embed="rId4" cstate="print"/>
          <a:stretch>
            <a:fillRect/>
          </a:stretch>
        </p:blipFill>
        <p:spPr>
          <a:xfrm>
            <a:off x="293050" y="1397576"/>
            <a:ext cx="5992084" cy="2905958"/>
          </a:xfrm>
          <a:prstGeom prst="rect">
            <a:avLst/>
          </a:prstGeom>
        </p:spPr>
      </p:pic>
      <p:sp>
        <p:nvSpPr>
          <p:cNvPr id="33" name="Скругленная прямоугольная выноска 32"/>
          <p:cNvSpPr/>
          <p:nvPr/>
        </p:nvSpPr>
        <p:spPr>
          <a:xfrm>
            <a:off x="1444455" y="3099921"/>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Бразилия</a:t>
            </a:r>
            <a:endParaRPr lang="ru-RU" sz="1200" dirty="0">
              <a:latin typeface="MS Reference Sans Serif" panose="020B0604030504040204" pitchFamily="34" charset="0"/>
            </a:endParaRPr>
          </a:p>
        </p:txBody>
      </p:sp>
      <p:sp>
        <p:nvSpPr>
          <p:cNvPr id="34" name="Скругленная прямоугольная выноска 33"/>
          <p:cNvSpPr/>
          <p:nvPr/>
        </p:nvSpPr>
        <p:spPr>
          <a:xfrm>
            <a:off x="601307" y="1924266"/>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США</a:t>
            </a:r>
            <a:endParaRPr lang="ru-RU" sz="1200" dirty="0">
              <a:latin typeface="MS Reference Sans Serif" panose="020B0604030504040204" pitchFamily="34" charset="0"/>
            </a:endParaRPr>
          </a:p>
        </p:txBody>
      </p:sp>
      <p:sp>
        <p:nvSpPr>
          <p:cNvPr id="35" name="Скругленная прямоугольная выноска 34"/>
          <p:cNvSpPr/>
          <p:nvPr/>
        </p:nvSpPr>
        <p:spPr>
          <a:xfrm>
            <a:off x="969442" y="1532379"/>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Канада</a:t>
            </a:r>
            <a:endParaRPr lang="ru-RU" sz="1200" dirty="0">
              <a:latin typeface="MS Reference Sans Serif" panose="020B0604030504040204" pitchFamily="34" charset="0"/>
            </a:endParaRPr>
          </a:p>
        </p:txBody>
      </p:sp>
      <p:sp>
        <p:nvSpPr>
          <p:cNvPr id="36" name="Скругленная прямоугольная выноска 35"/>
          <p:cNvSpPr/>
          <p:nvPr/>
        </p:nvSpPr>
        <p:spPr>
          <a:xfrm>
            <a:off x="506305" y="2304275"/>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Мексика</a:t>
            </a:r>
            <a:endParaRPr lang="ru-RU" sz="1200" dirty="0">
              <a:latin typeface="MS Reference Sans Serif" panose="020B0604030504040204" pitchFamily="34" charset="0"/>
            </a:endParaRPr>
          </a:p>
        </p:txBody>
      </p:sp>
      <p:sp>
        <p:nvSpPr>
          <p:cNvPr id="37" name="Скругленная прямоугольная выноска 36"/>
          <p:cNvSpPr/>
          <p:nvPr/>
        </p:nvSpPr>
        <p:spPr>
          <a:xfrm>
            <a:off x="2489484" y="2482404"/>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Нигерия</a:t>
            </a:r>
            <a:endParaRPr lang="ru-RU" sz="1200" dirty="0">
              <a:latin typeface="MS Reference Sans Serif" panose="020B0604030504040204" pitchFamily="34" charset="0"/>
            </a:endParaRPr>
          </a:p>
        </p:txBody>
      </p:sp>
      <p:sp>
        <p:nvSpPr>
          <p:cNvPr id="38" name="Скругленная прямоугольная выноска 37"/>
          <p:cNvSpPr/>
          <p:nvPr/>
        </p:nvSpPr>
        <p:spPr>
          <a:xfrm>
            <a:off x="2726991" y="1282996"/>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Скандинавия</a:t>
            </a:r>
            <a:endParaRPr lang="ru-RU" sz="1200" dirty="0">
              <a:latin typeface="MS Reference Sans Serif" panose="020B0604030504040204" pitchFamily="34" charset="0"/>
            </a:endParaRPr>
          </a:p>
        </p:txBody>
      </p:sp>
      <p:sp>
        <p:nvSpPr>
          <p:cNvPr id="44" name="Скругленная прямоугольная выноска 43"/>
          <p:cNvSpPr/>
          <p:nvPr/>
        </p:nvSpPr>
        <p:spPr>
          <a:xfrm>
            <a:off x="2539064" y="1591754"/>
            <a:ext cx="676644"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Англия</a:t>
            </a:r>
            <a:endParaRPr lang="ru-RU" sz="1200" dirty="0">
              <a:latin typeface="MS Reference Sans Serif" panose="020B0604030504040204" pitchFamily="34" charset="0"/>
            </a:endParaRPr>
          </a:p>
        </p:txBody>
      </p:sp>
      <p:sp>
        <p:nvSpPr>
          <p:cNvPr id="58" name="Скругленная прямоугольная выноска 57"/>
          <p:cNvSpPr/>
          <p:nvPr/>
        </p:nvSpPr>
        <p:spPr>
          <a:xfrm>
            <a:off x="5029220" y="3332479"/>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Австралия</a:t>
            </a:r>
            <a:endParaRPr lang="ru-RU" sz="1200" dirty="0">
              <a:latin typeface="MS Reference Sans Serif" panose="020B0604030504040204" pitchFamily="34" charset="0"/>
            </a:endParaRPr>
          </a:p>
        </p:txBody>
      </p:sp>
      <p:sp>
        <p:nvSpPr>
          <p:cNvPr id="59" name="Скругленная прямоугольная выноска 58"/>
          <p:cNvSpPr/>
          <p:nvPr/>
        </p:nvSpPr>
        <p:spPr>
          <a:xfrm>
            <a:off x="4073652" y="2458653"/>
            <a:ext cx="795596"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Индия</a:t>
            </a:r>
            <a:endParaRPr lang="ru-RU" sz="1200" dirty="0">
              <a:latin typeface="MS Reference Sans Serif" panose="020B0604030504040204" pitchFamily="34" charset="0"/>
            </a:endParaRPr>
          </a:p>
        </p:txBody>
      </p:sp>
      <p:sp>
        <p:nvSpPr>
          <p:cNvPr id="60" name="Скругленная прямоугольная выноска 59"/>
          <p:cNvSpPr/>
          <p:nvPr/>
        </p:nvSpPr>
        <p:spPr>
          <a:xfrm>
            <a:off x="5212990" y="1817386"/>
            <a:ext cx="928798"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Япония</a:t>
            </a:r>
            <a:endParaRPr lang="ru-RU" sz="1200" dirty="0">
              <a:latin typeface="MS Reference Sans Serif" panose="020B0604030504040204" pitchFamily="34" charset="0"/>
            </a:endParaRPr>
          </a:p>
        </p:txBody>
      </p:sp>
      <p:sp>
        <p:nvSpPr>
          <p:cNvPr id="61" name="Скругленная прямоугольная выноска 60"/>
          <p:cNvSpPr/>
          <p:nvPr/>
        </p:nvSpPr>
        <p:spPr>
          <a:xfrm>
            <a:off x="3936293" y="1544254"/>
            <a:ext cx="948195"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Россия</a:t>
            </a:r>
            <a:endParaRPr lang="ru-RU" sz="1200" dirty="0">
              <a:latin typeface="MS Reference Sans Serif" panose="020B0604030504040204" pitchFamily="34" charset="0"/>
            </a:endParaRPr>
          </a:p>
        </p:txBody>
      </p:sp>
      <p:sp>
        <p:nvSpPr>
          <p:cNvPr id="62" name="Скругленная прямоугольная выноска 61"/>
          <p:cNvSpPr/>
          <p:nvPr/>
        </p:nvSpPr>
        <p:spPr>
          <a:xfrm>
            <a:off x="5385133" y="2892821"/>
            <a:ext cx="10223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Индонезия</a:t>
            </a:r>
            <a:endParaRPr lang="ru-RU" sz="1200" dirty="0">
              <a:latin typeface="MS Reference Sans Serif" panose="020B0604030504040204" pitchFamily="34" charset="0"/>
            </a:endParaRPr>
          </a:p>
        </p:txBody>
      </p:sp>
      <p:sp>
        <p:nvSpPr>
          <p:cNvPr id="63" name="Скругленная прямоугольная выноска 62"/>
          <p:cNvSpPr/>
          <p:nvPr/>
        </p:nvSpPr>
        <p:spPr>
          <a:xfrm>
            <a:off x="4791863" y="2575320"/>
            <a:ext cx="124750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err="1" smtClean="0">
                <a:latin typeface="MS Reference Sans Serif" panose="020B0604030504040204" pitchFamily="34" charset="0"/>
              </a:rPr>
              <a:t>Филлипины</a:t>
            </a:r>
            <a:endParaRPr lang="ru-RU" sz="1200" dirty="0">
              <a:latin typeface="MS Reference Sans Serif" panose="020B0604030504040204" pitchFamily="34" charset="0"/>
            </a:endParaRPr>
          </a:p>
        </p:txBody>
      </p:sp>
      <p:sp>
        <p:nvSpPr>
          <p:cNvPr id="64" name="Скругленная прямоугольная выноска 63"/>
          <p:cNvSpPr/>
          <p:nvPr/>
        </p:nvSpPr>
        <p:spPr>
          <a:xfrm>
            <a:off x="4584985" y="2090520"/>
            <a:ext cx="87264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Китай</a:t>
            </a:r>
            <a:endParaRPr lang="ru-RU" sz="1200" dirty="0">
              <a:latin typeface="MS Reference Sans Serif" panose="020B0604030504040204" pitchFamily="34" charset="0"/>
            </a:endParaRPr>
          </a:p>
        </p:txBody>
      </p:sp>
      <p:sp>
        <p:nvSpPr>
          <p:cNvPr id="65" name="Скругленная прямоугольная выноска 64"/>
          <p:cNvSpPr/>
          <p:nvPr/>
        </p:nvSpPr>
        <p:spPr>
          <a:xfrm>
            <a:off x="3227141" y="2078645"/>
            <a:ext cx="914992"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Израиль</a:t>
            </a:r>
            <a:endParaRPr lang="ru-RU" sz="1200" dirty="0">
              <a:latin typeface="MS Reference Sans Serif" panose="020B0604030504040204" pitchFamily="34" charset="0"/>
            </a:endParaRPr>
          </a:p>
        </p:txBody>
      </p:sp>
      <p:sp>
        <p:nvSpPr>
          <p:cNvPr id="66" name="Скругленная прямоугольная выноска 65"/>
          <p:cNvSpPr/>
          <p:nvPr/>
        </p:nvSpPr>
        <p:spPr>
          <a:xfrm>
            <a:off x="2657620" y="1857270"/>
            <a:ext cx="76002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Европа</a:t>
            </a:r>
            <a:endParaRPr lang="ru-RU" sz="1200" dirty="0">
              <a:latin typeface="MS Reference Sans Serif" panose="020B0604030504040204" pitchFamily="34" charset="0"/>
            </a:endParaRPr>
          </a:p>
        </p:txBody>
      </p:sp>
      <p:sp>
        <p:nvSpPr>
          <p:cNvPr id="67" name="Скругленная прямоугольная выноска 66"/>
          <p:cNvSpPr/>
          <p:nvPr/>
        </p:nvSpPr>
        <p:spPr>
          <a:xfrm>
            <a:off x="1255269" y="3620183"/>
            <a:ext cx="947551" cy="234538"/>
          </a:xfrm>
          <a:prstGeom prst="wedgeRoundRectCallout">
            <a:avLst>
              <a:gd name="adj1" fmla="val -4784"/>
              <a:gd name="adj2" fmla="val 86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latin typeface="MS Reference Sans Serif" panose="020B0604030504040204" pitchFamily="34" charset="0"/>
              </a:rPr>
              <a:t>Аргентина</a:t>
            </a:r>
            <a:endParaRPr lang="ru-RU" sz="1200" dirty="0">
              <a:latin typeface="MS Reference Sans Serif" panose="020B0604030504040204" pitchFamily="34" charset="0"/>
            </a:endParaRPr>
          </a:p>
        </p:txBody>
      </p:sp>
      <p:sp>
        <p:nvSpPr>
          <p:cNvPr id="31" name="Загнутый угол 30"/>
          <p:cNvSpPr/>
          <p:nvPr/>
        </p:nvSpPr>
        <p:spPr>
          <a:xfrm>
            <a:off x="3780009" y="4011333"/>
            <a:ext cx="2023708" cy="234538"/>
          </a:xfrm>
          <a:prstGeom prst="foldedCorne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latin typeface="MS Reference Sans Serif" panose="020B0604030504040204" pitchFamily="34" charset="0"/>
              </a:rPr>
              <a:t>31 офис по всему миру</a:t>
            </a:r>
            <a:endParaRPr lang="ru-RU" sz="1200" b="1" dirty="0">
              <a:latin typeface="MS Reference Sans Serif" panose="020B0604030504040204" pitchFamily="34" charset="0"/>
            </a:endParaRPr>
          </a:p>
        </p:txBody>
      </p:sp>
    </p:spTree>
    <p:extLst>
      <p:ext uri="{BB962C8B-B14F-4D97-AF65-F5344CB8AC3E}">
        <p14:creationId xmlns:p14="http://schemas.microsoft.com/office/powerpoint/2010/main" xmlns="" val="353281683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82"/>
          <p:cNvSpPr>
            <a:spLocks/>
          </p:cNvSpPr>
          <p:nvPr/>
        </p:nvSpPr>
        <p:spPr bwMode="auto">
          <a:xfrm>
            <a:off x="2480409" y="4573482"/>
            <a:ext cx="2718487" cy="1891637"/>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3" cstate="print"/>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a:xfrm>
            <a:off x="7970108" y="1445737"/>
            <a:ext cx="1025611" cy="1173892"/>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970108" y="1445737"/>
            <a:ext cx="383060" cy="1260389"/>
          </a:xfrm>
          <a:custGeom>
            <a:avLst/>
            <a:gdLst>
              <a:gd name="connsiteX0" fmla="*/ 383060 w 383060"/>
              <a:gd name="connsiteY0" fmla="*/ 185351 h 1260389"/>
              <a:gd name="connsiteX1" fmla="*/ 0 w 383060"/>
              <a:gd name="connsiteY1" fmla="*/ 0 h 1260389"/>
              <a:gd name="connsiteX2" fmla="*/ 0 w 383060"/>
              <a:gd name="connsiteY2" fmla="*/ 1260389 h 1260389"/>
              <a:gd name="connsiteX3" fmla="*/ 370703 w 383060"/>
              <a:gd name="connsiteY3" fmla="*/ 1149178 h 1260389"/>
              <a:gd name="connsiteX4" fmla="*/ 383060 w 383060"/>
              <a:gd name="connsiteY4" fmla="*/ 185351 h 126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60" h="1260389">
                <a:moveTo>
                  <a:pt x="383060" y="185351"/>
                </a:moveTo>
                <a:lnTo>
                  <a:pt x="0" y="0"/>
                </a:lnTo>
                <a:lnTo>
                  <a:pt x="0" y="1260389"/>
                </a:lnTo>
                <a:lnTo>
                  <a:pt x="370703" y="1149178"/>
                </a:lnTo>
                <a:lnTo>
                  <a:pt x="383060" y="185351"/>
                </a:lnTo>
                <a:close/>
              </a:path>
            </a:pathLst>
          </a:cu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01092" y="1618731"/>
            <a:ext cx="3652076" cy="1099752"/>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549113" y="1821161"/>
            <a:ext cx="1592167" cy="620170"/>
          </a:xfrm>
          <a:prstGeom prst="rect">
            <a:avLst/>
          </a:prstGeom>
          <a:noFill/>
        </p:spPr>
        <p:txBody>
          <a:bodyPr wrap="none" rtlCol="0">
            <a:spAutoFit/>
          </a:bodyPr>
          <a:lstStyle/>
          <a:p>
            <a:pPr algn="ctr">
              <a:lnSpc>
                <a:spcPct val="85000"/>
              </a:lnSpc>
            </a:pPr>
            <a:r>
              <a:rPr lang="ru-RU" sz="4000" dirty="0" smtClean="0">
                <a:solidFill>
                  <a:schemeClr val="bg1"/>
                </a:solidFill>
              </a:rPr>
              <a:t>Услуги</a:t>
            </a:r>
            <a:endParaRPr lang="en-US" sz="4000" dirty="0" smtClean="0">
              <a:solidFill>
                <a:schemeClr val="bg1"/>
              </a:solidFill>
            </a:endParaRPr>
          </a:p>
        </p:txBody>
      </p:sp>
      <p:sp>
        <p:nvSpPr>
          <p:cNvPr id="33" name="Freeform 82"/>
          <p:cNvSpPr>
            <a:spLocks/>
          </p:cNvSpPr>
          <p:nvPr/>
        </p:nvSpPr>
        <p:spPr bwMode="auto">
          <a:xfrm flipH="1">
            <a:off x="5230646" y="2383976"/>
            <a:ext cx="3659411" cy="2546370"/>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4" cstate="print"/>
            <a:stretch>
              <a:fillRect/>
            </a:stretch>
          </a:blipFill>
          <a:ln w="9525">
            <a:noFill/>
            <a:round/>
            <a:headEnd/>
            <a:tailEnd/>
          </a:ln>
          <a:effectLst>
            <a:outerShdw blurRad="127000" dist="1270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p:nvPr/>
        </p:nvSpPr>
        <p:spPr>
          <a:xfrm>
            <a:off x="4604128" y="1463639"/>
            <a:ext cx="111210" cy="1223319"/>
          </a:xfrm>
          <a:custGeom>
            <a:avLst/>
            <a:gdLst>
              <a:gd name="connsiteX0" fmla="*/ 0 w 111210"/>
              <a:gd name="connsiteY0" fmla="*/ 0 h 1223319"/>
              <a:gd name="connsiteX1" fmla="*/ 98854 w 111210"/>
              <a:gd name="connsiteY1" fmla="*/ 148281 h 1223319"/>
              <a:gd name="connsiteX2" fmla="*/ 111210 w 111210"/>
              <a:gd name="connsiteY2" fmla="*/ 1223319 h 1223319"/>
              <a:gd name="connsiteX3" fmla="*/ 12356 w 111210"/>
              <a:gd name="connsiteY3" fmla="*/ 1112108 h 1223319"/>
              <a:gd name="connsiteX4" fmla="*/ 0 w 111210"/>
              <a:gd name="connsiteY4" fmla="*/ 0 h 122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0" h="1223319">
                <a:moveTo>
                  <a:pt x="0" y="0"/>
                </a:moveTo>
                <a:lnTo>
                  <a:pt x="98854" y="148281"/>
                </a:lnTo>
                <a:lnTo>
                  <a:pt x="111210" y="1223319"/>
                </a:lnTo>
                <a:lnTo>
                  <a:pt x="12356" y="1112108"/>
                </a:lnTo>
                <a:lnTo>
                  <a:pt x="0" y="0"/>
                </a:lnTo>
                <a:close/>
              </a:path>
            </a:pathLst>
          </a:cu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2"/>
          <p:cNvGrpSpPr/>
          <p:nvPr/>
        </p:nvGrpSpPr>
        <p:grpSpPr>
          <a:xfrm>
            <a:off x="5215683" y="4492768"/>
            <a:ext cx="2622893" cy="510909"/>
            <a:chOff x="5570266" y="3491843"/>
            <a:chExt cx="2622893" cy="510909"/>
          </a:xfrm>
        </p:grpSpPr>
        <p:sp>
          <p:nvSpPr>
            <p:cNvPr id="47" name="Rounded Rectangle 46"/>
            <p:cNvSpPr/>
            <p:nvPr/>
          </p:nvSpPr>
          <p:spPr>
            <a:xfrm>
              <a:off x="5570266" y="3497358"/>
              <a:ext cx="2622893" cy="505394"/>
            </a:xfrm>
            <a:prstGeom prst="roundRect">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578504" y="3491843"/>
              <a:ext cx="2614655" cy="510909"/>
            </a:xfrm>
            <a:prstGeom prst="rect">
              <a:avLst/>
            </a:prstGeom>
            <a:noFill/>
          </p:spPr>
          <p:txBody>
            <a:bodyPr wrap="square" rtlCol="0">
              <a:spAutoFit/>
            </a:bodyPr>
            <a:lstStyle/>
            <a:p>
              <a:pPr algn="ctr">
                <a:lnSpc>
                  <a:spcPct val="85000"/>
                </a:lnSpc>
              </a:pPr>
              <a:r>
                <a:rPr lang="ru-RU" sz="1600" b="1" dirty="0" smtClean="0">
                  <a:solidFill>
                    <a:schemeClr val="bg1"/>
                  </a:solidFill>
                </a:rPr>
                <a:t>Консультации, техническая поддержка и т.д.</a:t>
              </a:r>
              <a:endParaRPr lang="en-US" sz="1600" b="1" dirty="0" smtClean="0">
                <a:solidFill>
                  <a:schemeClr val="bg1"/>
                </a:solidFill>
              </a:endParaRPr>
            </a:p>
          </p:txBody>
        </p:sp>
      </p:grpSp>
      <p:sp>
        <p:nvSpPr>
          <p:cNvPr id="39" name="Freeform 82"/>
          <p:cNvSpPr>
            <a:spLocks/>
          </p:cNvSpPr>
          <p:nvPr/>
        </p:nvSpPr>
        <p:spPr bwMode="auto">
          <a:xfrm>
            <a:off x="286928" y="3603157"/>
            <a:ext cx="2878835" cy="2003214"/>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5"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Title 18"/>
          <p:cNvSpPr>
            <a:spLocks noGrp="1"/>
          </p:cNvSpPr>
          <p:nvPr>
            <p:ph type="title"/>
          </p:nvPr>
        </p:nvSpPr>
        <p:spPr/>
        <p:txBody>
          <a:bodyPr/>
          <a:lstStyle/>
          <a:p>
            <a:r>
              <a:rPr lang="ru-RU" dirty="0" smtClean="0"/>
              <a:t>Целевые решения</a:t>
            </a:r>
            <a:endParaRPr lang="en-US" dirty="0"/>
          </a:p>
        </p:txBody>
      </p:sp>
      <p:grpSp>
        <p:nvGrpSpPr>
          <p:cNvPr id="3" name="Group 51"/>
          <p:cNvGrpSpPr/>
          <p:nvPr/>
        </p:nvGrpSpPr>
        <p:grpSpPr>
          <a:xfrm>
            <a:off x="52713" y="5157839"/>
            <a:ext cx="2331310" cy="536202"/>
            <a:chOff x="456094" y="5837851"/>
            <a:chExt cx="1714754" cy="536202"/>
          </a:xfrm>
        </p:grpSpPr>
        <p:sp>
          <p:nvSpPr>
            <p:cNvPr id="14" name="Rounded Rectangle 13"/>
            <p:cNvSpPr/>
            <p:nvPr/>
          </p:nvSpPr>
          <p:spPr>
            <a:xfrm>
              <a:off x="478953" y="5837851"/>
              <a:ext cx="1691895" cy="536202"/>
            </a:xfrm>
            <a:prstGeom prst="roundRect">
              <a:avLst/>
            </a:prstGeom>
            <a:solidFill>
              <a:srgbClr val="C9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6094" y="5863144"/>
              <a:ext cx="1714754" cy="510909"/>
            </a:xfrm>
            <a:prstGeom prst="rect">
              <a:avLst/>
            </a:prstGeom>
            <a:noFill/>
          </p:spPr>
          <p:txBody>
            <a:bodyPr wrap="square" rtlCol="0">
              <a:spAutoFit/>
            </a:bodyPr>
            <a:lstStyle/>
            <a:p>
              <a:pPr algn="ctr">
                <a:lnSpc>
                  <a:spcPct val="85000"/>
                </a:lnSpc>
              </a:pPr>
              <a:r>
                <a:rPr lang="ru-RU" sz="1600" b="1" dirty="0" smtClean="0">
                  <a:solidFill>
                    <a:schemeClr val="bg1"/>
                  </a:solidFill>
                </a:rPr>
                <a:t>Услуги связи для БС мобильной связи</a:t>
              </a:r>
              <a:endParaRPr lang="en-US" sz="1600" b="1" dirty="0" smtClean="0">
                <a:solidFill>
                  <a:schemeClr val="bg1"/>
                </a:solidFill>
              </a:endParaRPr>
            </a:p>
          </p:txBody>
        </p:sp>
      </p:grpSp>
      <p:grpSp>
        <p:nvGrpSpPr>
          <p:cNvPr id="4" name="Group 49"/>
          <p:cNvGrpSpPr/>
          <p:nvPr/>
        </p:nvGrpSpPr>
        <p:grpSpPr>
          <a:xfrm>
            <a:off x="3583014" y="6114521"/>
            <a:ext cx="1826644" cy="328709"/>
            <a:chOff x="2162973" y="7361851"/>
            <a:chExt cx="1805940" cy="328709"/>
          </a:xfrm>
        </p:grpSpPr>
        <p:sp>
          <p:nvSpPr>
            <p:cNvPr id="29" name="Rounded Rectangle 28"/>
            <p:cNvSpPr/>
            <p:nvPr/>
          </p:nvSpPr>
          <p:spPr>
            <a:xfrm>
              <a:off x="2185833" y="7361851"/>
              <a:ext cx="1771650" cy="312277"/>
            </a:xfrm>
            <a:prstGeom prst="roundRect">
              <a:avLst/>
            </a:prstGeom>
            <a:solidFill>
              <a:srgbClr val="C9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62973" y="7387144"/>
              <a:ext cx="1805940" cy="303416"/>
            </a:xfrm>
            <a:prstGeom prst="rect">
              <a:avLst/>
            </a:prstGeom>
            <a:noFill/>
          </p:spPr>
          <p:txBody>
            <a:bodyPr wrap="square" rtlCol="0">
              <a:spAutoFit/>
            </a:bodyPr>
            <a:lstStyle/>
            <a:p>
              <a:pPr algn="ctr">
                <a:lnSpc>
                  <a:spcPct val="85000"/>
                </a:lnSpc>
              </a:pPr>
              <a:r>
                <a:rPr lang="ru-RU" sz="1600" b="1" dirty="0">
                  <a:solidFill>
                    <a:schemeClr val="bg1"/>
                  </a:solidFill>
                </a:rPr>
                <a:t>Услуги связи </a:t>
              </a:r>
              <a:r>
                <a:rPr lang="en-US" sz="1600" b="1" dirty="0" smtClean="0">
                  <a:solidFill>
                    <a:schemeClr val="bg1"/>
                  </a:solidFill>
                </a:rPr>
                <a:t>B2O</a:t>
              </a:r>
              <a:endParaRPr lang="en-US" sz="1600" b="1" dirty="0">
                <a:solidFill>
                  <a:schemeClr val="bg1"/>
                </a:solidFill>
              </a:endParaRPr>
            </a:p>
          </p:txBody>
        </p:sp>
      </p:grpSp>
      <p:sp>
        <p:nvSpPr>
          <p:cNvPr id="49" name="Rectangle 48"/>
          <p:cNvSpPr/>
          <p:nvPr/>
        </p:nvSpPr>
        <p:spPr>
          <a:xfrm>
            <a:off x="0" y="1463639"/>
            <a:ext cx="4615031" cy="116182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826" y="1576579"/>
            <a:ext cx="4574302" cy="973472"/>
          </a:xfrm>
          <a:prstGeom prst="rect">
            <a:avLst/>
          </a:prstGeom>
          <a:noFill/>
        </p:spPr>
        <p:txBody>
          <a:bodyPr wrap="square" rtlCol="0">
            <a:spAutoFit/>
          </a:bodyPr>
          <a:lstStyle/>
          <a:p>
            <a:pPr algn="ctr">
              <a:lnSpc>
                <a:spcPct val="70000"/>
              </a:lnSpc>
            </a:pPr>
            <a:r>
              <a:rPr lang="ru-RU" sz="2000" dirty="0" smtClean="0">
                <a:solidFill>
                  <a:schemeClr val="bg1"/>
                </a:solidFill>
                <a:latin typeface="+mn-lt"/>
              </a:rPr>
              <a:t>Решения для операторов</a:t>
            </a:r>
            <a:r>
              <a:rPr lang="en-US" sz="2400" dirty="0" smtClean="0">
                <a:solidFill>
                  <a:schemeClr val="bg1"/>
                </a:solidFill>
              </a:rPr>
              <a:t> </a:t>
            </a:r>
            <a:r>
              <a:rPr lang="ru-RU" sz="2800" dirty="0" smtClean="0">
                <a:solidFill>
                  <a:schemeClr val="bg1"/>
                </a:solidFill>
                <a:latin typeface="+mn-lt"/>
              </a:rPr>
              <a:t>фиксированной, мобильной и транспортной сети</a:t>
            </a:r>
            <a:endParaRPr lang="en-US" sz="1600" dirty="0" smtClean="0">
              <a:solidFill>
                <a:schemeClr val="bg1"/>
              </a:solidFill>
              <a:latin typeface="+mn-lt"/>
            </a:endParaRPr>
          </a:p>
        </p:txBody>
      </p:sp>
      <p:sp>
        <p:nvSpPr>
          <p:cNvPr id="37" name="Freeform 82"/>
          <p:cNvSpPr>
            <a:spLocks/>
          </p:cNvSpPr>
          <p:nvPr/>
        </p:nvSpPr>
        <p:spPr bwMode="auto">
          <a:xfrm flipH="1">
            <a:off x="2270793" y="2441331"/>
            <a:ext cx="2624443" cy="1826198"/>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6"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 name="Group 50"/>
          <p:cNvGrpSpPr/>
          <p:nvPr/>
        </p:nvGrpSpPr>
        <p:grpSpPr>
          <a:xfrm>
            <a:off x="1376553" y="2931418"/>
            <a:ext cx="1705232" cy="742763"/>
            <a:chOff x="2123689" y="4199102"/>
            <a:chExt cx="1771650" cy="514686"/>
          </a:xfrm>
        </p:grpSpPr>
        <p:sp>
          <p:nvSpPr>
            <p:cNvPr id="27" name="Rounded Rectangle 26"/>
            <p:cNvSpPr/>
            <p:nvPr/>
          </p:nvSpPr>
          <p:spPr>
            <a:xfrm>
              <a:off x="2123689" y="4199102"/>
              <a:ext cx="1771650" cy="359521"/>
            </a:xfrm>
            <a:prstGeom prst="round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317526" y="4202879"/>
              <a:ext cx="1383976" cy="510909"/>
            </a:xfrm>
            <a:prstGeom prst="rect">
              <a:avLst/>
            </a:prstGeom>
            <a:noFill/>
          </p:spPr>
          <p:txBody>
            <a:bodyPr wrap="square" rtlCol="0">
              <a:spAutoFit/>
            </a:bodyPr>
            <a:lstStyle/>
            <a:p>
              <a:pPr algn="ctr">
                <a:lnSpc>
                  <a:spcPct val="85000"/>
                </a:lnSpc>
              </a:pPr>
              <a:r>
                <a:rPr lang="ru-RU" sz="1600" b="1" dirty="0" smtClean="0">
                  <a:solidFill>
                    <a:schemeClr val="bg1"/>
                  </a:solidFill>
                </a:rPr>
                <a:t>Услуги связи </a:t>
              </a:r>
              <a:r>
                <a:rPr lang="en-US" sz="1600" b="1" dirty="0" smtClean="0">
                  <a:solidFill>
                    <a:schemeClr val="bg1"/>
                  </a:solidFill>
                </a:rPr>
                <a:t>B2B/B2G</a:t>
              </a:r>
            </a:p>
          </p:txBody>
        </p:sp>
      </p:grpSp>
    </p:spTree>
    <p:extLst>
      <p:ext uri="{BB962C8B-B14F-4D97-AF65-F5344CB8AC3E}">
        <p14:creationId xmlns:p14="http://schemas.microsoft.com/office/powerpoint/2010/main" xmlns="" val="26921956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t>От смартфонов к сетевому оборудованию</a:t>
            </a:r>
            <a:endParaRPr lang="en-US" sz="3200" dirty="0"/>
          </a:p>
        </p:txBody>
      </p:sp>
      <p:grpSp>
        <p:nvGrpSpPr>
          <p:cNvPr id="22" name="Группа 21"/>
          <p:cNvGrpSpPr/>
          <p:nvPr/>
        </p:nvGrpSpPr>
        <p:grpSpPr>
          <a:xfrm>
            <a:off x="843607" y="1122533"/>
            <a:ext cx="7160147" cy="2030356"/>
            <a:chOff x="843607" y="1122533"/>
            <a:chExt cx="7160147" cy="2030356"/>
          </a:xfrm>
        </p:grpSpPr>
        <p:sp>
          <p:nvSpPr>
            <p:cNvPr id="4" name="AutoShape 6"/>
            <p:cNvSpPr>
              <a:spLocks noChangeArrowheads="1"/>
            </p:cNvSpPr>
            <p:nvPr/>
          </p:nvSpPr>
          <p:spPr bwMode="auto">
            <a:xfrm flipH="1">
              <a:off x="5246627" y="1255494"/>
              <a:ext cx="2603189" cy="1692408"/>
            </a:xfrm>
            <a:prstGeom prst="roundRect">
              <a:avLst>
                <a:gd name="adj" fmla="val 16667"/>
              </a:avLst>
            </a:prstGeom>
            <a:solidFill>
              <a:schemeClr val="bg1"/>
            </a:solidFill>
            <a:ln w="38100">
              <a:solidFill>
                <a:srgbClr val="9695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spcBef>
                  <a:spcPct val="50000"/>
                </a:spcBef>
              </a:pPr>
              <a:endParaRPr lang="en-US" dirty="0"/>
            </a:p>
          </p:txBody>
        </p:sp>
        <p:sp>
          <p:nvSpPr>
            <p:cNvPr id="6" name="Line 12"/>
            <p:cNvSpPr>
              <a:spLocks noChangeShapeType="1"/>
            </p:cNvSpPr>
            <p:nvPr/>
          </p:nvSpPr>
          <p:spPr bwMode="auto">
            <a:xfrm flipH="1">
              <a:off x="2357363" y="2075368"/>
              <a:ext cx="3563316" cy="0"/>
            </a:xfrm>
            <a:prstGeom prst="line">
              <a:avLst/>
            </a:prstGeom>
            <a:ln w="66675" cmpd="dbl">
              <a:solidFill>
                <a:srgbClr val="BFD630"/>
              </a:solidFill>
              <a:prstDash val="sysDot"/>
            </a:ln>
          </p:spPr>
          <p:style>
            <a:lnRef idx="1">
              <a:schemeClr val="accent1"/>
            </a:lnRef>
            <a:fillRef idx="0">
              <a:schemeClr val="accent1"/>
            </a:fillRef>
            <a:effectRef idx="0">
              <a:schemeClr val="accent1"/>
            </a:effectRef>
            <a:fontRef idx="minor">
              <a:schemeClr val="tx1"/>
            </a:fontRef>
          </p:style>
          <p:txBody>
            <a:bodyPr lIns="91413" tIns="45706" rIns="91413" bIns="45706"/>
            <a:lstStyle/>
            <a:p>
              <a:endParaRPr lang="en-US" sz="1400" dirty="0"/>
            </a:p>
          </p:txBody>
        </p:sp>
        <p:sp>
          <p:nvSpPr>
            <p:cNvPr id="8" name="Text Box 10"/>
            <p:cNvSpPr txBox="1">
              <a:spLocks noChangeArrowheads="1"/>
            </p:cNvSpPr>
            <p:nvPr/>
          </p:nvSpPr>
          <p:spPr bwMode="auto">
            <a:xfrm flipH="1">
              <a:off x="5246628" y="1220433"/>
              <a:ext cx="2603189" cy="286155"/>
            </a:xfrm>
            <a:prstGeom prst="rect">
              <a:avLst/>
            </a:prstGeom>
            <a:noFill/>
            <a:ln w="12700">
              <a:noFill/>
              <a:miter lim="800000"/>
              <a:headEnd/>
              <a:tailEnd/>
            </a:ln>
            <a:effectLst/>
          </p:spPr>
          <p:txBody>
            <a:bodyPr wrap="square" lIns="100508" tIns="50254" rIns="100508" bIns="50254">
              <a:spAutoFit/>
            </a:bodyPr>
            <a:lstStyle/>
            <a:p>
              <a:pPr algn="ctr" defTabSz="1006175"/>
              <a:r>
                <a:rPr lang="ru-RU" sz="1200" b="1" dirty="0" smtClean="0">
                  <a:latin typeface="MS Reference Sans Serif" panose="020B0604030504040204" pitchFamily="34" charset="0"/>
                </a:rPr>
                <a:t>Местоположение абонента</a:t>
              </a:r>
              <a:endParaRPr lang="en-US" sz="1200" b="1" dirty="0">
                <a:latin typeface="MS Reference Sans Serif" panose="020B0604030504040204" pitchFamily="34" charset="0"/>
              </a:endParaRPr>
            </a:p>
          </p:txBody>
        </p:sp>
        <p:grpSp>
          <p:nvGrpSpPr>
            <p:cNvPr id="14" name="Группа 13"/>
            <p:cNvGrpSpPr/>
            <p:nvPr/>
          </p:nvGrpSpPr>
          <p:grpSpPr>
            <a:xfrm>
              <a:off x="843607" y="1254633"/>
              <a:ext cx="2793444" cy="1583285"/>
              <a:chOff x="1077615" y="1224045"/>
              <a:chExt cx="2793444" cy="1583285"/>
            </a:xfrm>
          </p:grpSpPr>
          <p:sp>
            <p:nvSpPr>
              <p:cNvPr id="34" name="Oval 33"/>
              <p:cNvSpPr/>
              <p:nvPr/>
            </p:nvSpPr>
            <p:spPr>
              <a:xfrm>
                <a:off x="1438275" y="1543589"/>
                <a:ext cx="1153096" cy="1051969"/>
              </a:xfrm>
              <a:prstGeom prst="ellipse">
                <a:avLst/>
              </a:prstGeom>
              <a:solidFill>
                <a:schemeClr val="bg1"/>
              </a:solidFill>
              <a:ln w="38100">
                <a:solidFill>
                  <a:srgbClr val="0070C0"/>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2" name="Группа 11"/>
              <p:cNvGrpSpPr/>
              <p:nvPr/>
            </p:nvGrpSpPr>
            <p:grpSpPr>
              <a:xfrm>
                <a:off x="2246027" y="1876368"/>
                <a:ext cx="1625032" cy="930962"/>
                <a:chOff x="1775699" y="1862333"/>
                <a:chExt cx="1625032" cy="930962"/>
              </a:xfrm>
            </p:grpSpPr>
            <p:sp>
              <p:nvSpPr>
                <p:cNvPr id="35" name="Freeform 7"/>
                <p:cNvSpPr>
                  <a:spLocks/>
                </p:cNvSpPr>
                <p:nvPr/>
              </p:nvSpPr>
              <p:spPr bwMode="auto">
                <a:xfrm flipH="1">
                  <a:off x="1780993" y="1862333"/>
                  <a:ext cx="1619738" cy="930962"/>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D1820D"/>
                  </a:solidFill>
                  <a:round/>
                  <a:headEnd/>
                  <a:tailEnd/>
                </a:ln>
                <a:effectLst>
                  <a:outerShdw blurRad="50800" dist="38100" dir="2700000" algn="tl" rotWithShape="0">
                    <a:prstClr val="black">
                      <a:alpha val="40000"/>
                    </a:prstClr>
                  </a:outerShdw>
                </a:effectLst>
              </p:spPr>
              <p:txBody>
                <a:bodyPr vert="horz" wrap="square" lIns="91431" tIns="45715" rIns="91431" bIns="45715" numCol="1" anchor="t" anchorCtr="0" compatLnSpc="1">
                  <a:prstTxWarp prst="textNoShape">
                    <a:avLst/>
                  </a:prstTxWarp>
                </a:bodyPr>
                <a:lstStyle/>
                <a:p>
                  <a:endParaRPr lang="en-US" dirty="0"/>
                </a:p>
              </p:txBody>
            </p:sp>
            <p:sp>
              <p:nvSpPr>
                <p:cNvPr id="36" name="Text Box 8"/>
                <p:cNvSpPr txBox="1">
                  <a:spLocks noChangeArrowheads="1"/>
                </p:cNvSpPr>
                <p:nvPr/>
              </p:nvSpPr>
              <p:spPr bwMode="auto">
                <a:xfrm flipH="1">
                  <a:off x="1775699" y="1954403"/>
                  <a:ext cx="1574190" cy="812453"/>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Сети мобильной связи</a:t>
                  </a:r>
                  <a:endParaRPr lang="en-US" sz="1400" b="1" dirty="0">
                    <a:latin typeface="MS Reference Sans Serif" panose="020B0604030504040204" pitchFamily="34" charset="0"/>
                  </a:endParaRPr>
                </a:p>
              </p:txBody>
            </p:sp>
          </p:grpSp>
          <p:sp>
            <p:nvSpPr>
              <p:cNvPr id="38" name="Text Box 8"/>
              <p:cNvSpPr txBox="1">
                <a:spLocks noChangeArrowheads="1"/>
              </p:cNvSpPr>
              <p:nvPr/>
            </p:nvSpPr>
            <p:spPr bwMode="auto">
              <a:xfrm flipH="1">
                <a:off x="1077615" y="1921695"/>
                <a:ext cx="1877383" cy="31648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Интернет</a:t>
                </a:r>
                <a:endParaRPr lang="en-US" sz="1400" b="1" dirty="0">
                  <a:latin typeface="MS Reference Sans Serif" panose="020B0604030504040204" pitchFamily="34" charset="0"/>
                </a:endParaRPr>
              </a:p>
            </p:txBody>
          </p:sp>
          <p:grpSp>
            <p:nvGrpSpPr>
              <p:cNvPr id="13" name="Группа 12"/>
              <p:cNvGrpSpPr/>
              <p:nvPr/>
            </p:nvGrpSpPr>
            <p:grpSpPr>
              <a:xfrm>
                <a:off x="1663129" y="1224045"/>
                <a:ext cx="1608412" cy="696130"/>
                <a:chOff x="422094" y="1574238"/>
                <a:chExt cx="1608412" cy="696130"/>
              </a:xfrm>
            </p:grpSpPr>
            <p:sp>
              <p:nvSpPr>
                <p:cNvPr id="37" name="Freeform 7"/>
                <p:cNvSpPr>
                  <a:spLocks/>
                </p:cNvSpPr>
                <p:nvPr/>
              </p:nvSpPr>
              <p:spPr bwMode="auto">
                <a:xfrm>
                  <a:off x="422094" y="1574238"/>
                  <a:ext cx="1608412" cy="693326"/>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9" name="Text Box 8"/>
                <p:cNvSpPr txBox="1">
                  <a:spLocks noChangeArrowheads="1"/>
                </p:cNvSpPr>
                <p:nvPr/>
              </p:nvSpPr>
              <p:spPr bwMode="auto">
                <a:xfrm flipH="1">
                  <a:off x="574248" y="1694903"/>
                  <a:ext cx="1317808" cy="57546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Облачные услуги</a:t>
                  </a:r>
                  <a:endParaRPr lang="en-US" sz="1400" b="1" dirty="0">
                    <a:latin typeface="MS Reference Sans Serif" panose="020B0604030504040204" pitchFamily="34" charset="0"/>
                  </a:endParaRPr>
                </a:p>
              </p:txBody>
            </p:sp>
          </p:grpSp>
        </p:grpSp>
        <p:pic>
          <p:nvPicPr>
            <p:cNvPr id="50" name="Picture 2" descr="apps image"/>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798399" y="2052385"/>
              <a:ext cx="1284031" cy="594606"/>
            </a:xfrm>
            <a:prstGeom prst="rect">
              <a:avLst/>
            </a:prstGeom>
            <a:noFill/>
            <a:effectLst>
              <a:reflection blurRad="12700" stA="34000" endPos="61000" dir="5400000" sy="-100000" algn="bl" rotWithShape="0"/>
            </a:effectLst>
          </p:spPr>
        </p:pic>
        <p:sp>
          <p:nvSpPr>
            <p:cNvPr id="51" name="Text Box 21"/>
            <p:cNvSpPr txBox="1">
              <a:spLocks noChangeArrowheads="1"/>
            </p:cNvSpPr>
            <p:nvPr/>
          </p:nvSpPr>
          <p:spPr bwMode="auto">
            <a:xfrm flipH="1">
              <a:off x="6177880" y="1894873"/>
              <a:ext cx="1825874" cy="57546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Мобильный телефон</a:t>
              </a:r>
              <a:endParaRPr lang="en-US" sz="1400" b="1" dirty="0">
                <a:latin typeface="MS Reference Sans Serif" panose="020B0604030504040204" pitchFamily="34" charset="0"/>
              </a:endParaRPr>
            </a:p>
          </p:txBody>
        </p:sp>
        <p:sp>
          <p:nvSpPr>
            <p:cNvPr id="44" name="Rectangle 42"/>
            <p:cNvSpPr/>
            <p:nvPr/>
          </p:nvSpPr>
          <p:spPr>
            <a:xfrm>
              <a:off x="937215" y="2383448"/>
              <a:ext cx="688009" cy="769441"/>
            </a:xfrm>
            <a:prstGeom prst="rect">
              <a:avLst/>
            </a:prstGeom>
          </p:spPr>
          <p:txBody>
            <a:bodyPr wrap="none">
              <a:spAutoFit/>
            </a:bodyPr>
            <a:lstStyle/>
            <a:p>
              <a:r>
                <a:rPr lang="en-US" sz="4400" b="1" dirty="0" smtClean="0">
                  <a:solidFill>
                    <a:srgbClr val="92D050"/>
                  </a:solidFill>
                  <a:sym typeface="Wingdings"/>
                </a:rPr>
                <a:t></a:t>
              </a:r>
              <a:endParaRPr lang="en-US" sz="4400" b="1" dirty="0">
                <a:solidFill>
                  <a:srgbClr val="92D050"/>
                </a:solidFill>
              </a:endParaRPr>
            </a:p>
          </p:txBody>
        </p:sp>
        <p:grpSp>
          <p:nvGrpSpPr>
            <p:cNvPr id="11" name="Группа 10"/>
            <p:cNvGrpSpPr/>
            <p:nvPr/>
          </p:nvGrpSpPr>
          <p:grpSpPr>
            <a:xfrm>
              <a:off x="5693459" y="1460245"/>
              <a:ext cx="748466" cy="1365522"/>
              <a:chOff x="-2766571" y="-755697"/>
              <a:chExt cx="2495550" cy="4552950"/>
            </a:xfrm>
          </p:grpSpPr>
          <p:pic>
            <p:nvPicPr>
              <p:cNvPr id="9" name="Рисунок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7083" t="5555" r="55625" b="5925"/>
              <a:stretch/>
            </p:blipFill>
            <p:spPr>
              <a:xfrm>
                <a:off x="-2766571" y="-755697"/>
                <a:ext cx="2495550" cy="4552950"/>
              </a:xfrm>
              <a:prstGeom prst="rect">
                <a:avLst/>
              </a:prstGeom>
            </p:spPr>
          </p:pic>
          <p:sp>
            <p:nvSpPr>
              <p:cNvPr id="10" name="Прямоугольник 9"/>
              <p:cNvSpPr/>
              <p:nvPr/>
            </p:nvSpPr>
            <p:spPr>
              <a:xfrm>
                <a:off x="-1408755" y="-530061"/>
                <a:ext cx="172572" cy="1587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1711147" y="-540671"/>
                <a:ext cx="302391" cy="1587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056" name="Picture 8" descr="http://blogs.ionis-group.com/iseg/mcs/paris/marketing-marques-innovation/media/certificat-app-store-google-play.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1781"/>
            <a:stretch/>
          </p:blipFill>
          <p:spPr bwMode="auto">
            <a:xfrm>
              <a:off x="3009853" y="1122533"/>
              <a:ext cx="754818" cy="681706"/>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8" descr="http://blogs.ionis-group.com/iseg/mcs/paris/marketing-marques-innovation/media/certificat-app-store-google-play.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60920"/>
            <a:stretch/>
          </p:blipFill>
          <p:spPr bwMode="auto">
            <a:xfrm>
              <a:off x="3589135" y="1124215"/>
              <a:ext cx="623125" cy="69437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3" name="Штриховая стрелка вправо 22"/>
          <p:cNvSpPr/>
          <p:nvPr/>
        </p:nvSpPr>
        <p:spPr>
          <a:xfrm rot="5400000">
            <a:off x="3777012" y="2789742"/>
            <a:ext cx="1238783" cy="953285"/>
          </a:xfrm>
          <a:prstGeom prst="strip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766831" y="3135054"/>
            <a:ext cx="7063360" cy="2047151"/>
            <a:chOff x="766831" y="3325554"/>
            <a:chExt cx="7063360" cy="2047151"/>
          </a:xfrm>
        </p:grpSpPr>
        <p:sp>
          <p:nvSpPr>
            <p:cNvPr id="57" name="AutoShape 6"/>
            <p:cNvSpPr>
              <a:spLocks noChangeArrowheads="1"/>
            </p:cNvSpPr>
            <p:nvPr/>
          </p:nvSpPr>
          <p:spPr bwMode="auto">
            <a:xfrm flipH="1">
              <a:off x="5227001" y="3360615"/>
              <a:ext cx="2603189" cy="1692408"/>
            </a:xfrm>
            <a:prstGeom prst="roundRect">
              <a:avLst>
                <a:gd name="adj" fmla="val 16667"/>
              </a:avLst>
            </a:prstGeom>
            <a:solidFill>
              <a:schemeClr val="bg1"/>
            </a:solidFill>
            <a:ln w="38100">
              <a:solidFill>
                <a:srgbClr val="9695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spcBef>
                  <a:spcPct val="50000"/>
                </a:spcBef>
              </a:pPr>
              <a:endParaRPr lang="en-US" dirty="0"/>
            </a:p>
          </p:txBody>
        </p:sp>
        <p:sp>
          <p:nvSpPr>
            <p:cNvPr id="58" name="Line 12"/>
            <p:cNvSpPr>
              <a:spLocks noChangeShapeType="1"/>
            </p:cNvSpPr>
            <p:nvPr/>
          </p:nvSpPr>
          <p:spPr bwMode="auto">
            <a:xfrm flipH="1">
              <a:off x="3105150" y="4174540"/>
              <a:ext cx="2362200" cy="0"/>
            </a:xfrm>
            <a:prstGeom prst="line">
              <a:avLst/>
            </a:prstGeom>
            <a:ln w="66675" cmpd="dbl">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lIns="91413" tIns="45706" rIns="91413" bIns="45706"/>
            <a:lstStyle/>
            <a:p>
              <a:endParaRPr lang="en-US" sz="1400" dirty="0"/>
            </a:p>
          </p:txBody>
        </p:sp>
        <p:sp>
          <p:nvSpPr>
            <p:cNvPr id="59" name="Text Box 10"/>
            <p:cNvSpPr txBox="1">
              <a:spLocks noChangeArrowheads="1"/>
            </p:cNvSpPr>
            <p:nvPr/>
          </p:nvSpPr>
          <p:spPr bwMode="auto">
            <a:xfrm flipH="1">
              <a:off x="5227002" y="3325554"/>
              <a:ext cx="2603189" cy="286155"/>
            </a:xfrm>
            <a:prstGeom prst="rect">
              <a:avLst/>
            </a:prstGeom>
            <a:noFill/>
            <a:ln w="12700">
              <a:noFill/>
              <a:miter lim="800000"/>
              <a:headEnd/>
              <a:tailEnd/>
            </a:ln>
            <a:effectLst/>
          </p:spPr>
          <p:txBody>
            <a:bodyPr wrap="square" lIns="100508" tIns="50254" rIns="100508" bIns="50254">
              <a:spAutoFit/>
            </a:bodyPr>
            <a:lstStyle/>
            <a:p>
              <a:pPr algn="ctr" defTabSz="1006175"/>
              <a:r>
                <a:rPr lang="ru-RU" sz="1200" b="1" dirty="0" smtClean="0">
                  <a:latin typeface="MS Reference Sans Serif" panose="020B0604030504040204" pitchFamily="34" charset="0"/>
                </a:rPr>
                <a:t>Периметр абонента</a:t>
              </a:r>
              <a:endParaRPr lang="en-US" sz="1200" b="1" dirty="0">
                <a:latin typeface="MS Reference Sans Serif" panose="020B0604030504040204" pitchFamily="34" charset="0"/>
              </a:endParaRPr>
            </a:p>
          </p:txBody>
        </p:sp>
        <p:grpSp>
          <p:nvGrpSpPr>
            <p:cNvPr id="60" name="Группа 59"/>
            <p:cNvGrpSpPr/>
            <p:nvPr/>
          </p:nvGrpSpPr>
          <p:grpSpPr>
            <a:xfrm>
              <a:off x="766831" y="3359754"/>
              <a:ext cx="2793444" cy="1583285"/>
              <a:chOff x="1077615" y="1224045"/>
              <a:chExt cx="2793444" cy="1583285"/>
            </a:xfrm>
          </p:grpSpPr>
          <p:sp>
            <p:nvSpPr>
              <p:cNvPr id="61" name="Oval 33"/>
              <p:cNvSpPr/>
              <p:nvPr/>
            </p:nvSpPr>
            <p:spPr>
              <a:xfrm>
                <a:off x="1438275" y="1543589"/>
                <a:ext cx="1153096" cy="1051969"/>
              </a:xfrm>
              <a:prstGeom prst="ellipse">
                <a:avLst/>
              </a:prstGeom>
              <a:solidFill>
                <a:schemeClr val="bg1"/>
              </a:solidFill>
              <a:ln w="38100">
                <a:solidFill>
                  <a:srgbClr val="0070C0"/>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62" name="Группа 61"/>
              <p:cNvGrpSpPr/>
              <p:nvPr/>
            </p:nvGrpSpPr>
            <p:grpSpPr>
              <a:xfrm>
                <a:off x="2246027" y="1876368"/>
                <a:ext cx="1625032" cy="930962"/>
                <a:chOff x="1775699" y="1862333"/>
                <a:chExt cx="1625032" cy="930962"/>
              </a:xfrm>
            </p:grpSpPr>
            <p:sp>
              <p:nvSpPr>
                <p:cNvPr id="67" name="Freeform 7"/>
                <p:cNvSpPr>
                  <a:spLocks/>
                </p:cNvSpPr>
                <p:nvPr/>
              </p:nvSpPr>
              <p:spPr bwMode="auto">
                <a:xfrm flipH="1">
                  <a:off x="1780993" y="1862333"/>
                  <a:ext cx="1619738" cy="930962"/>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D1820D"/>
                  </a:solidFill>
                  <a:round/>
                  <a:headEnd/>
                  <a:tailEnd/>
                </a:ln>
                <a:effectLst>
                  <a:outerShdw blurRad="50800" dist="38100" dir="2700000" algn="tl" rotWithShape="0">
                    <a:prstClr val="black">
                      <a:alpha val="40000"/>
                    </a:prstClr>
                  </a:outerShdw>
                </a:effectLst>
              </p:spPr>
              <p:txBody>
                <a:bodyPr vert="horz" wrap="square" lIns="91431" tIns="45715" rIns="91431" bIns="45715" numCol="1" anchor="t" anchorCtr="0" compatLnSpc="1">
                  <a:prstTxWarp prst="textNoShape">
                    <a:avLst/>
                  </a:prstTxWarp>
                </a:bodyPr>
                <a:lstStyle/>
                <a:p>
                  <a:endParaRPr lang="en-US" dirty="0"/>
                </a:p>
              </p:txBody>
            </p:sp>
            <p:sp>
              <p:nvSpPr>
                <p:cNvPr id="68" name="Text Box 8"/>
                <p:cNvSpPr txBox="1">
                  <a:spLocks noChangeArrowheads="1"/>
                </p:cNvSpPr>
                <p:nvPr/>
              </p:nvSpPr>
              <p:spPr bwMode="auto">
                <a:xfrm flipH="1">
                  <a:off x="1775699" y="1954403"/>
                  <a:ext cx="1574190" cy="812453"/>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Сети оператора связи</a:t>
                  </a:r>
                  <a:endParaRPr lang="en-US" sz="1400" b="1" dirty="0">
                    <a:latin typeface="MS Reference Sans Serif" panose="020B0604030504040204" pitchFamily="34" charset="0"/>
                  </a:endParaRPr>
                </a:p>
              </p:txBody>
            </p:sp>
          </p:grpSp>
          <p:sp>
            <p:nvSpPr>
              <p:cNvPr id="63" name="Text Box 8"/>
              <p:cNvSpPr txBox="1">
                <a:spLocks noChangeArrowheads="1"/>
              </p:cNvSpPr>
              <p:nvPr/>
            </p:nvSpPr>
            <p:spPr bwMode="auto">
              <a:xfrm flipH="1">
                <a:off x="1077615" y="1921695"/>
                <a:ext cx="1877383" cy="31648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Интернет</a:t>
                </a:r>
                <a:endParaRPr lang="en-US" sz="1400" b="1" dirty="0">
                  <a:latin typeface="MS Reference Sans Serif" panose="020B0604030504040204" pitchFamily="34" charset="0"/>
                </a:endParaRPr>
              </a:p>
            </p:txBody>
          </p:sp>
          <p:grpSp>
            <p:nvGrpSpPr>
              <p:cNvPr id="64" name="Группа 63"/>
              <p:cNvGrpSpPr/>
              <p:nvPr/>
            </p:nvGrpSpPr>
            <p:grpSpPr>
              <a:xfrm>
                <a:off x="1663129" y="1224045"/>
                <a:ext cx="1608412" cy="693326"/>
                <a:chOff x="422094" y="1574238"/>
                <a:chExt cx="1608412" cy="693326"/>
              </a:xfrm>
            </p:grpSpPr>
            <p:sp>
              <p:nvSpPr>
                <p:cNvPr id="65" name="Freeform 7"/>
                <p:cNvSpPr>
                  <a:spLocks/>
                </p:cNvSpPr>
                <p:nvPr/>
              </p:nvSpPr>
              <p:spPr bwMode="auto">
                <a:xfrm>
                  <a:off x="422094" y="1574238"/>
                  <a:ext cx="1608412" cy="693326"/>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6" name="Text Box 8"/>
                <p:cNvSpPr txBox="1">
                  <a:spLocks noChangeArrowheads="1"/>
                </p:cNvSpPr>
                <p:nvPr/>
              </p:nvSpPr>
              <p:spPr bwMode="auto">
                <a:xfrm flipH="1">
                  <a:off x="617036" y="1692099"/>
                  <a:ext cx="1317808" cy="57546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sz="1400" b="1" dirty="0" smtClean="0">
                      <a:latin typeface="MS Reference Sans Serif" panose="020B0604030504040204" pitchFamily="34" charset="0"/>
                    </a:rPr>
                    <a:t>Облачные услуги</a:t>
                  </a:r>
                  <a:endParaRPr lang="en-US" sz="1400" b="1" dirty="0">
                    <a:latin typeface="MS Reference Sans Serif" panose="020B0604030504040204" pitchFamily="34" charset="0"/>
                  </a:endParaRPr>
                </a:p>
              </p:txBody>
            </p:sp>
          </p:grpSp>
        </p:grpSp>
        <p:pic>
          <p:nvPicPr>
            <p:cNvPr id="69" name="Picture 2" descr="apps image"/>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721623" y="4157506"/>
              <a:ext cx="1284031" cy="594606"/>
            </a:xfrm>
            <a:prstGeom prst="rect">
              <a:avLst/>
            </a:prstGeom>
            <a:noFill/>
            <a:effectLst>
              <a:reflection blurRad="12700" stA="34000" endPos="61000" dir="5400000" sy="-100000" algn="bl" rotWithShape="0"/>
            </a:effectLst>
          </p:spPr>
        </p:pic>
        <p:sp>
          <p:nvSpPr>
            <p:cNvPr id="70" name="Text Box 21"/>
            <p:cNvSpPr txBox="1">
              <a:spLocks noChangeArrowheads="1"/>
            </p:cNvSpPr>
            <p:nvPr/>
          </p:nvSpPr>
          <p:spPr bwMode="auto">
            <a:xfrm flipH="1">
              <a:off x="5318956" y="4313039"/>
              <a:ext cx="605958" cy="316485"/>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en-US" sz="1400" b="1" dirty="0" smtClean="0">
                  <a:latin typeface="MS Reference Sans Serif" panose="020B0604030504040204" pitchFamily="34" charset="0"/>
                </a:rPr>
                <a:t>CPE</a:t>
              </a:r>
              <a:endParaRPr lang="en-US" sz="1400" b="1" dirty="0">
                <a:latin typeface="MS Reference Sans Serif" panose="020B0604030504040204" pitchFamily="34" charset="0"/>
              </a:endParaRPr>
            </a:p>
          </p:txBody>
        </p:sp>
        <p:sp>
          <p:nvSpPr>
            <p:cNvPr id="17" name="Oval 16"/>
            <p:cNvSpPr/>
            <p:nvPr/>
          </p:nvSpPr>
          <p:spPr>
            <a:xfrm flipH="1">
              <a:off x="6089535" y="3860784"/>
              <a:ext cx="1575752" cy="1093644"/>
            </a:xfrm>
            <a:prstGeom prst="ellipse">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dirty="0"/>
            </a:p>
          </p:txBody>
        </p:sp>
        <p:sp>
          <p:nvSpPr>
            <p:cNvPr id="21" name="Text Box 20"/>
            <p:cNvSpPr txBox="1">
              <a:spLocks noChangeArrowheads="1"/>
            </p:cNvSpPr>
            <p:nvPr/>
          </p:nvSpPr>
          <p:spPr bwMode="auto">
            <a:xfrm flipH="1">
              <a:off x="6201974" y="4068479"/>
              <a:ext cx="1559913" cy="710887"/>
            </a:xfrm>
            <a:prstGeom prst="rect">
              <a:avLst/>
            </a:prstGeom>
            <a:noFill/>
            <a:ln w="12700">
              <a:noFill/>
              <a:miter lim="800000"/>
              <a:headEnd/>
              <a:tailEnd/>
            </a:ln>
            <a:effectLst/>
          </p:spPr>
          <p:txBody>
            <a:bodyPr wrap="square" lIns="100508" tIns="50254" rIns="100508" bIns="50254">
              <a:spAutoFit/>
            </a:bodyPr>
            <a:lstStyle/>
            <a:p>
              <a:pPr algn="ctr" defTabSz="1006175">
                <a:lnSpc>
                  <a:spcPct val="110000"/>
                </a:lnSpc>
              </a:pPr>
              <a:r>
                <a:rPr lang="ru-RU" b="1" dirty="0" smtClean="0">
                  <a:latin typeface="MS Reference Sans Serif" panose="020B0604030504040204" pitchFamily="34" charset="0"/>
                </a:rPr>
                <a:t>Сеть абонента</a:t>
              </a:r>
              <a:endParaRPr lang="en-US" b="1" dirty="0">
                <a:latin typeface="MS Reference Sans Serif" panose="020B0604030504040204" pitchFamily="34" charset="0"/>
              </a:endParaRPr>
            </a:p>
          </p:txBody>
        </p:sp>
        <p:pic>
          <p:nvPicPr>
            <p:cNvPr id="7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04389" y="3848196"/>
              <a:ext cx="1481067" cy="559410"/>
            </a:xfrm>
            <a:prstGeom prst="rect">
              <a:avLst/>
            </a:prstGeom>
            <a:noFill/>
            <a:ln w="9525">
              <a:noFill/>
              <a:miter lim="800000"/>
              <a:headEnd/>
              <a:tailEnd/>
            </a:ln>
          </p:spPr>
        </p:pic>
        <p:sp>
          <p:nvSpPr>
            <p:cNvPr id="49" name="Rectangle 42"/>
            <p:cNvSpPr/>
            <p:nvPr/>
          </p:nvSpPr>
          <p:spPr>
            <a:xfrm>
              <a:off x="846480" y="4357042"/>
              <a:ext cx="870751" cy="1015663"/>
            </a:xfrm>
            <a:prstGeom prst="rect">
              <a:avLst/>
            </a:prstGeom>
          </p:spPr>
          <p:txBody>
            <a:bodyPr wrap="none">
              <a:spAutoFit/>
            </a:bodyPr>
            <a:lstStyle/>
            <a:p>
              <a:r>
                <a:rPr lang="en-US" sz="6000" b="1" dirty="0" smtClean="0">
                  <a:solidFill>
                    <a:srgbClr val="FFC000"/>
                  </a:solidFill>
                  <a:sym typeface="Wingdings" panose="05000000000000000000" pitchFamily="2" charset="2"/>
                </a:rPr>
                <a:t></a:t>
              </a:r>
              <a:endParaRPr lang="en-US" sz="6000" b="1" dirty="0">
                <a:solidFill>
                  <a:srgbClr val="FFC000"/>
                </a:solidFill>
              </a:endParaRPr>
            </a:p>
          </p:txBody>
        </p:sp>
      </p:grpSp>
      <p:grpSp>
        <p:nvGrpSpPr>
          <p:cNvPr id="24" name="Группа 23"/>
          <p:cNvGrpSpPr/>
          <p:nvPr/>
        </p:nvGrpSpPr>
        <p:grpSpPr>
          <a:xfrm>
            <a:off x="1056320" y="3266511"/>
            <a:ext cx="7181088" cy="4545965"/>
            <a:chOff x="1056320" y="3266511"/>
            <a:chExt cx="7181088" cy="4545965"/>
          </a:xfrm>
        </p:grpSpPr>
        <p:graphicFrame>
          <p:nvGraphicFramePr>
            <p:cNvPr id="79" name="Diagram 3"/>
            <p:cNvGraphicFramePr/>
            <p:nvPr>
              <p:extLst>
                <p:ext uri="{D42A27DB-BD31-4B8C-83A1-F6EECF244321}">
                  <p14:modId xmlns:p14="http://schemas.microsoft.com/office/powerpoint/2010/main" xmlns="" val="667644332"/>
                </p:ext>
              </p:extLst>
            </p:nvPr>
          </p:nvGraphicFramePr>
          <p:xfrm>
            <a:off x="1056320" y="3266511"/>
            <a:ext cx="7181088" cy="45459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0" name="Plus 5"/>
            <p:cNvSpPr/>
            <p:nvPr/>
          </p:nvSpPr>
          <p:spPr>
            <a:xfrm>
              <a:off x="4250360" y="5262122"/>
              <a:ext cx="549215" cy="524953"/>
            </a:xfrm>
            <a:prstGeom prst="mathPlu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1909938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out)">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Виртуализация сетевых функций (</a:t>
            </a:r>
            <a:r>
              <a:rPr lang="en-US" sz="3200" dirty="0" smtClean="0"/>
              <a:t>NFV</a:t>
            </a:r>
            <a:r>
              <a:rPr lang="ru-RU" sz="3200" dirty="0" smtClean="0"/>
              <a:t>)</a:t>
            </a:r>
            <a:endParaRPr lang="ru-RU" sz="3200" dirty="0"/>
          </a:p>
        </p:txBody>
      </p:sp>
      <p:grpSp>
        <p:nvGrpSpPr>
          <p:cNvPr id="3" name="Группа 118"/>
          <p:cNvGrpSpPr/>
          <p:nvPr/>
        </p:nvGrpSpPr>
        <p:grpSpPr>
          <a:xfrm>
            <a:off x="1296280" y="4141487"/>
            <a:ext cx="6549410" cy="1903037"/>
            <a:chOff x="1441683" y="4561771"/>
            <a:chExt cx="6549410" cy="1903037"/>
          </a:xfrm>
        </p:grpSpPr>
        <p:grpSp>
          <p:nvGrpSpPr>
            <p:cNvPr id="4" name="Группа 153"/>
            <p:cNvGrpSpPr/>
            <p:nvPr/>
          </p:nvGrpSpPr>
          <p:grpSpPr>
            <a:xfrm>
              <a:off x="1441683" y="5314222"/>
              <a:ext cx="1228174" cy="935369"/>
              <a:chOff x="-1590124" y="4107595"/>
              <a:chExt cx="1228174" cy="935369"/>
            </a:xfrm>
          </p:grpSpPr>
          <p:grpSp>
            <p:nvGrpSpPr>
              <p:cNvPr id="5" name="Группа 123"/>
              <p:cNvGrpSpPr/>
              <p:nvPr/>
            </p:nvGrpSpPr>
            <p:grpSpPr>
              <a:xfrm>
                <a:off x="-1475213" y="4107595"/>
                <a:ext cx="998352" cy="674581"/>
                <a:chOff x="641801" y="4625162"/>
                <a:chExt cx="1261426" cy="852339"/>
              </a:xfrm>
            </p:grpSpPr>
            <p:sp>
              <p:nvSpPr>
                <p:cNvPr id="81" name="Freeform 7"/>
                <p:cNvSpPr>
                  <a:spLocks/>
                </p:cNvSpPr>
                <p:nvPr/>
              </p:nvSpPr>
              <p:spPr bwMode="auto">
                <a:xfrm>
                  <a:off x="641801" y="4625162"/>
                  <a:ext cx="1261426" cy="852339"/>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2" name="Picture 79" descr="Server.png"/>
                <p:cNvPicPr>
                  <a:picLocks noChangeAspect="1"/>
                </p:cNvPicPr>
                <p:nvPr/>
              </p:nvPicPr>
              <p:blipFill>
                <a:blip r:embed="rId2" cstate="print"/>
                <a:stretch>
                  <a:fillRect/>
                </a:stretch>
              </p:blipFill>
              <p:spPr>
                <a:xfrm>
                  <a:off x="1098623" y="4700129"/>
                  <a:ext cx="359665" cy="359665"/>
                </a:xfrm>
                <a:prstGeom prst="rect">
                  <a:avLst/>
                </a:prstGeom>
              </p:spPr>
            </p:pic>
            <p:pic>
              <p:nvPicPr>
                <p:cNvPr id="83" name="Picture 79" descr="Server.png"/>
                <p:cNvPicPr>
                  <a:picLocks noChangeAspect="1"/>
                </p:cNvPicPr>
                <p:nvPr/>
              </p:nvPicPr>
              <p:blipFill>
                <a:blip r:embed="rId2" cstate="print"/>
                <a:stretch>
                  <a:fillRect/>
                </a:stretch>
              </p:blipFill>
              <p:spPr>
                <a:xfrm>
                  <a:off x="1304184" y="5040373"/>
                  <a:ext cx="359665" cy="359665"/>
                </a:xfrm>
                <a:prstGeom prst="rect">
                  <a:avLst/>
                </a:prstGeom>
              </p:spPr>
            </p:pic>
            <p:pic>
              <p:nvPicPr>
                <p:cNvPr id="84" name="Picture 79" descr="Server.png"/>
                <p:cNvPicPr>
                  <a:picLocks noChangeAspect="1"/>
                </p:cNvPicPr>
                <p:nvPr/>
              </p:nvPicPr>
              <p:blipFill>
                <a:blip r:embed="rId2" cstate="print"/>
                <a:stretch>
                  <a:fillRect/>
                </a:stretch>
              </p:blipFill>
              <p:spPr>
                <a:xfrm>
                  <a:off x="871798" y="5040373"/>
                  <a:ext cx="359665" cy="359665"/>
                </a:xfrm>
                <a:prstGeom prst="rect">
                  <a:avLst/>
                </a:prstGeom>
              </p:spPr>
            </p:pic>
          </p:grpSp>
          <p:sp>
            <p:nvSpPr>
              <p:cNvPr id="80" name="Прямоугольник 34"/>
              <p:cNvSpPr>
                <a:spLocks noChangeArrowheads="1"/>
              </p:cNvSpPr>
              <p:nvPr/>
            </p:nvSpPr>
            <p:spPr bwMode="auto">
              <a:xfrm>
                <a:off x="-1590124" y="4765965"/>
                <a:ext cx="12281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b="1" u="sng" dirty="0" smtClean="0">
                    <a:latin typeface="MS Reference Sans Serif" pitchFamily="34" charset="0"/>
                  </a:rPr>
                  <a:t>ЦОД</a:t>
                </a:r>
                <a:endParaRPr lang="ru-RU" sz="1200" b="1" u="sng" dirty="0">
                  <a:latin typeface="MS Reference Sans Serif" pitchFamily="34" charset="0"/>
                </a:endParaRPr>
              </a:p>
            </p:txBody>
          </p:sp>
        </p:grpSp>
        <p:grpSp>
          <p:nvGrpSpPr>
            <p:cNvPr id="6" name="Группа 92"/>
            <p:cNvGrpSpPr/>
            <p:nvPr/>
          </p:nvGrpSpPr>
          <p:grpSpPr>
            <a:xfrm>
              <a:off x="5555868" y="5086027"/>
              <a:ext cx="2435225" cy="1378781"/>
              <a:chOff x="2803524" y="4135051"/>
              <a:chExt cx="2435225" cy="1378781"/>
            </a:xfrm>
          </p:grpSpPr>
          <p:sp>
            <p:nvSpPr>
              <p:cNvPr id="47" name="Rounded Rectangle 21"/>
              <p:cNvSpPr/>
              <p:nvPr/>
            </p:nvSpPr>
            <p:spPr>
              <a:xfrm>
                <a:off x="2803524" y="4403726"/>
                <a:ext cx="2435225" cy="1110106"/>
              </a:xfrm>
              <a:prstGeom prst="roundRect">
                <a:avLst/>
              </a:prstGeom>
              <a:solidFill>
                <a:schemeClr val="bg1"/>
              </a:solidFill>
              <a:ln w="38100">
                <a:solidFill>
                  <a:srgbClr val="96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22568" y="5018290"/>
                <a:ext cx="1079784" cy="397838"/>
              </a:xfrm>
              <a:prstGeom prst="rect">
                <a:avLst/>
              </a:prstGeom>
              <a:noFill/>
            </p:spPr>
            <p:txBody>
              <a:bodyPr wrap="square" lIns="83094" tIns="41547" rIns="83094" bIns="41547" rtlCol="0">
                <a:spAutoFit/>
              </a:bodyPr>
              <a:lstStyle/>
              <a:p>
                <a:pPr algn="ctr">
                  <a:lnSpc>
                    <a:spcPct val="85000"/>
                  </a:lnSpc>
                </a:pPr>
                <a:r>
                  <a:rPr lang="ru-RU" sz="1200" dirty="0" smtClean="0">
                    <a:latin typeface="MS Reference Sans Serif" panose="020B0604030504040204" pitchFamily="34" charset="0"/>
                  </a:rPr>
                  <a:t>ЛВС абонента</a:t>
                </a:r>
                <a:endParaRPr lang="en-US" sz="1000" dirty="0" smtClean="0">
                  <a:latin typeface="MS Reference Sans Serif" panose="020B0604030504040204" pitchFamily="34" charset="0"/>
                </a:endParaRPr>
              </a:p>
            </p:txBody>
          </p:sp>
          <p:sp>
            <p:nvSpPr>
              <p:cNvPr id="58" name="Прямоугольник 34"/>
              <p:cNvSpPr>
                <a:spLocks noChangeArrowheads="1"/>
              </p:cNvSpPr>
              <p:nvPr/>
            </p:nvSpPr>
            <p:spPr bwMode="auto">
              <a:xfrm>
                <a:off x="2816352" y="4135051"/>
                <a:ext cx="23957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b="1" u="sng" dirty="0" smtClean="0">
                    <a:latin typeface="MS Reference Sans Serif" pitchFamily="34" charset="0"/>
                  </a:rPr>
                  <a:t>Абонентский узел</a:t>
                </a:r>
                <a:endParaRPr lang="ru-RU" sz="1200" b="1" u="sng" dirty="0">
                  <a:latin typeface="MS Reference Sans Serif" pitchFamily="34" charset="0"/>
                </a:endParaRPr>
              </a:p>
            </p:txBody>
          </p:sp>
          <p:grpSp>
            <p:nvGrpSpPr>
              <p:cNvPr id="7" name="Группа 87"/>
              <p:cNvGrpSpPr/>
              <p:nvPr/>
            </p:nvGrpSpPr>
            <p:grpSpPr>
              <a:xfrm>
                <a:off x="3229151" y="4668640"/>
                <a:ext cx="862586" cy="359665"/>
                <a:chOff x="695501" y="4182865"/>
                <a:chExt cx="862586" cy="359665"/>
              </a:xfrm>
            </p:grpSpPr>
            <p:pic>
              <p:nvPicPr>
                <p:cNvPr id="74" name="Picture 51" descr="RAD 1U_Wide.png"/>
                <p:cNvPicPr>
                  <a:picLocks noChangeAspect="1"/>
                </p:cNvPicPr>
                <p:nvPr/>
              </p:nvPicPr>
              <p:blipFill>
                <a:blip r:embed="rId3" cstate="print"/>
                <a:stretch>
                  <a:fillRect/>
                </a:stretch>
              </p:blipFill>
              <p:spPr>
                <a:xfrm>
                  <a:off x="695501" y="4238317"/>
                  <a:ext cx="862586" cy="249937"/>
                </a:xfrm>
                <a:prstGeom prst="rect">
                  <a:avLst/>
                </a:prstGeom>
              </p:spPr>
            </p:pic>
            <p:pic>
              <p:nvPicPr>
                <p:cNvPr id="61" name="Picture 100" descr="Server.png"/>
                <p:cNvPicPr>
                  <a:picLocks noChangeAspect="1"/>
                </p:cNvPicPr>
                <p:nvPr/>
              </p:nvPicPr>
              <p:blipFill>
                <a:blip r:embed="rId4" cstate="print"/>
                <a:stretch>
                  <a:fillRect/>
                </a:stretch>
              </p:blipFill>
              <p:spPr>
                <a:xfrm>
                  <a:off x="1086358" y="4182865"/>
                  <a:ext cx="359665" cy="359665"/>
                </a:xfrm>
                <a:prstGeom prst="rect">
                  <a:avLst/>
                </a:prstGeom>
              </p:spPr>
            </p:pic>
          </p:grpSp>
          <p:pic>
            <p:nvPicPr>
              <p:cNvPr id="89" name="Picture 127" descr="LAN.png"/>
              <p:cNvPicPr>
                <a:picLocks noChangeAspect="1"/>
              </p:cNvPicPr>
              <p:nvPr/>
            </p:nvPicPr>
            <p:blipFill>
              <a:blip r:embed="rId5" cstate="print"/>
              <a:stretch>
                <a:fillRect/>
              </a:stretch>
            </p:blipFill>
            <p:spPr>
              <a:xfrm>
                <a:off x="4383913" y="4667445"/>
                <a:ext cx="359665" cy="359665"/>
              </a:xfrm>
              <a:prstGeom prst="rect">
                <a:avLst/>
              </a:prstGeom>
            </p:spPr>
          </p:pic>
          <p:cxnSp>
            <p:nvCxnSpPr>
              <p:cNvPr id="91" name="Прямая соединительная линия 90"/>
              <p:cNvCxnSpPr>
                <a:stCxn id="74" idx="3"/>
                <a:endCxn id="89" idx="1"/>
              </p:cNvCxnSpPr>
              <p:nvPr/>
            </p:nvCxnSpPr>
            <p:spPr>
              <a:xfrm flipV="1">
                <a:off x="4091737" y="4847278"/>
                <a:ext cx="292176" cy="0"/>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grpSp>
        <p:cxnSp>
          <p:nvCxnSpPr>
            <p:cNvPr id="107" name="Прямая соединительная линия 106"/>
            <p:cNvCxnSpPr>
              <a:stCxn id="81" idx="1"/>
              <a:endCxn id="74" idx="1"/>
            </p:cNvCxnSpPr>
            <p:nvPr/>
          </p:nvCxnSpPr>
          <p:spPr>
            <a:xfrm flipV="1">
              <a:off x="2554946" y="5800037"/>
              <a:ext cx="3426549" cy="0"/>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grpSp>
          <p:nvGrpSpPr>
            <p:cNvPr id="8" name="Группа 132"/>
            <p:cNvGrpSpPr/>
            <p:nvPr/>
          </p:nvGrpSpPr>
          <p:grpSpPr>
            <a:xfrm>
              <a:off x="2903329" y="5247034"/>
              <a:ext cx="1449216" cy="958403"/>
              <a:chOff x="1103324" y="4568212"/>
              <a:chExt cx="1754760" cy="1160467"/>
            </a:xfrm>
          </p:grpSpPr>
          <p:sp>
            <p:nvSpPr>
              <p:cNvPr id="86" name="Freeform 7"/>
              <p:cNvSpPr>
                <a:spLocks/>
              </p:cNvSpPr>
              <p:nvPr/>
            </p:nvSpPr>
            <p:spPr bwMode="auto">
              <a:xfrm>
                <a:off x="1126448" y="4568212"/>
                <a:ext cx="1700159" cy="1160467"/>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F3AE4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Прямоугольник 34"/>
              <p:cNvSpPr>
                <a:spLocks noChangeArrowheads="1"/>
              </p:cNvSpPr>
              <p:nvPr/>
            </p:nvSpPr>
            <p:spPr bwMode="auto">
              <a:xfrm>
                <a:off x="1103324" y="5082703"/>
                <a:ext cx="1754760" cy="5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b="1" dirty="0" smtClean="0">
                    <a:latin typeface="MS Reference Sans Serif" pitchFamily="34" charset="0"/>
                  </a:rPr>
                  <a:t>Сеть оператора связи</a:t>
                </a:r>
                <a:endParaRPr lang="ru-RU" sz="1200" b="1" dirty="0">
                  <a:latin typeface="MS Reference Sans Serif" pitchFamily="34" charset="0"/>
                </a:endParaRPr>
              </a:p>
            </p:txBody>
          </p:sp>
        </p:grpSp>
        <p:grpSp>
          <p:nvGrpSpPr>
            <p:cNvPr id="9" name="Группа 105"/>
            <p:cNvGrpSpPr/>
            <p:nvPr/>
          </p:nvGrpSpPr>
          <p:grpSpPr>
            <a:xfrm>
              <a:off x="3471673" y="4561771"/>
              <a:ext cx="1667256" cy="1180661"/>
              <a:chOff x="2493265" y="1946587"/>
              <a:chExt cx="1667256" cy="1180661"/>
            </a:xfrm>
          </p:grpSpPr>
          <p:grpSp>
            <p:nvGrpSpPr>
              <p:cNvPr id="10" name="Группа 104"/>
              <p:cNvGrpSpPr/>
              <p:nvPr/>
            </p:nvGrpSpPr>
            <p:grpSpPr>
              <a:xfrm>
                <a:off x="2493265" y="1946587"/>
                <a:ext cx="1667256" cy="1180661"/>
                <a:chOff x="2493265" y="1946587"/>
                <a:chExt cx="1667256" cy="1180661"/>
              </a:xfrm>
            </p:grpSpPr>
            <p:sp>
              <p:nvSpPr>
                <p:cNvPr id="95" name="Rounded Rectangle 21"/>
                <p:cNvSpPr/>
                <p:nvPr/>
              </p:nvSpPr>
              <p:spPr>
                <a:xfrm>
                  <a:off x="2974213" y="2398142"/>
                  <a:ext cx="692531" cy="729106"/>
                </a:xfrm>
                <a:prstGeom prst="roundRect">
                  <a:avLst/>
                </a:prstGeom>
                <a:solidFill>
                  <a:schemeClr val="bg1"/>
                </a:solidFill>
                <a:ln w="38100">
                  <a:solidFill>
                    <a:srgbClr val="96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Прямоугольник 34"/>
                <p:cNvSpPr>
                  <a:spLocks noChangeArrowheads="1"/>
                </p:cNvSpPr>
                <p:nvPr/>
              </p:nvSpPr>
              <p:spPr bwMode="auto">
                <a:xfrm>
                  <a:off x="2493265" y="1946587"/>
                  <a:ext cx="16672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1200" b="1" u="sng" dirty="0" smtClean="0">
                      <a:latin typeface="MS Reference Sans Serif" pitchFamily="34" charset="0"/>
                    </a:rPr>
                    <a:t>Точка присутствия (</a:t>
                  </a:r>
                  <a:r>
                    <a:rPr lang="en-US" sz="1200" b="1" u="sng" dirty="0" smtClean="0">
                      <a:latin typeface="MS Reference Sans Serif" pitchFamily="34" charset="0"/>
                    </a:rPr>
                    <a:t>POP</a:t>
                  </a:r>
                  <a:r>
                    <a:rPr lang="ru-RU" sz="1200" b="1" u="sng" dirty="0" smtClean="0">
                      <a:latin typeface="MS Reference Sans Serif" pitchFamily="34" charset="0"/>
                    </a:rPr>
                    <a:t>)</a:t>
                  </a:r>
                  <a:endParaRPr lang="ru-RU" sz="1200" b="1" u="sng" dirty="0">
                    <a:latin typeface="MS Reference Sans Serif" pitchFamily="34" charset="0"/>
                  </a:endParaRPr>
                </a:p>
              </p:txBody>
            </p:sp>
          </p:grpSp>
          <p:pic>
            <p:nvPicPr>
              <p:cNvPr id="104" name="Picture 79" descr="Server.png"/>
              <p:cNvPicPr>
                <a:picLocks noChangeAspect="1"/>
              </p:cNvPicPr>
              <p:nvPr/>
            </p:nvPicPr>
            <p:blipFill>
              <a:blip r:embed="rId6" cstate="print"/>
              <a:stretch>
                <a:fillRect/>
              </a:stretch>
            </p:blipFill>
            <p:spPr>
              <a:xfrm>
                <a:off x="3018225" y="2455811"/>
                <a:ext cx="359665" cy="359665"/>
              </a:xfrm>
              <a:prstGeom prst="rect">
                <a:avLst/>
              </a:prstGeom>
            </p:spPr>
          </p:pic>
        </p:grpSp>
        <p:sp>
          <p:nvSpPr>
            <p:cNvPr id="115" name="Left-Right Arrow 36"/>
            <p:cNvSpPr/>
            <p:nvPr/>
          </p:nvSpPr>
          <p:spPr>
            <a:xfrm>
              <a:off x="2430780" y="5369324"/>
              <a:ext cx="1409700" cy="260421"/>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16" name="Left-Right Arrow 36"/>
            <p:cNvSpPr/>
            <p:nvPr/>
          </p:nvSpPr>
          <p:spPr>
            <a:xfrm>
              <a:off x="4671060" y="5469908"/>
              <a:ext cx="1702308" cy="260421"/>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120" name="Text Placeholder 3"/>
          <p:cNvSpPr txBox="1">
            <a:spLocks/>
          </p:cNvSpPr>
          <p:nvPr/>
        </p:nvSpPr>
        <p:spPr>
          <a:xfrm>
            <a:off x="447719" y="1680317"/>
            <a:ext cx="8246532" cy="2499899"/>
          </a:xfrm>
          <a:prstGeom prst="rect">
            <a:avLst/>
          </a:prstGeom>
        </p:spPr>
        <p:txBody>
          <a:bodyPr lIns="83119" tIns="41559" rIns="83119" bIns="41559"/>
          <a:lstStyle/>
          <a:p>
            <a:pPr marL="225425" indent="-225425" fontAlgn="base">
              <a:spcBef>
                <a:spcPts val="600"/>
              </a:spcBef>
              <a:spcAft>
                <a:spcPct val="0"/>
              </a:spcAft>
              <a:buClr>
                <a:srgbClr val="C00000"/>
              </a:buClr>
              <a:buFontTx/>
              <a:buChar char="•"/>
            </a:pPr>
            <a:r>
              <a:rPr lang="ru-RU" sz="1300" b="1" kern="0" dirty="0" smtClean="0">
                <a:solidFill>
                  <a:srgbClr val="C00000"/>
                </a:solidFill>
                <a:latin typeface="MS Reference Sans Serif" panose="020B0604030504040204" pitchFamily="34" charset="0"/>
              </a:rPr>
              <a:t>Виртуализация сетевых функций (</a:t>
            </a:r>
            <a:r>
              <a:rPr lang="en-US" sz="1300" b="1" kern="0" dirty="0" smtClean="0">
                <a:solidFill>
                  <a:srgbClr val="C00000"/>
                </a:solidFill>
                <a:latin typeface="MS Reference Sans Serif" panose="020B0604030504040204" pitchFamily="34" charset="0"/>
              </a:rPr>
              <a:t>Network Functions Virtualization - NFV</a:t>
            </a:r>
            <a:r>
              <a:rPr lang="ru-RU" sz="1300" b="1" kern="0" dirty="0" smtClean="0">
                <a:solidFill>
                  <a:srgbClr val="C00000"/>
                </a:solidFill>
                <a:latin typeface="MS Reference Sans Serif" panose="020B0604030504040204" pitchFamily="34" charset="0"/>
              </a:rPr>
              <a:t>)</a:t>
            </a:r>
            <a:r>
              <a:rPr lang="en-US" sz="1300" b="1" kern="0" dirty="0" smtClean="0">
                <a:solidFill>
                  <a:srgbClr val="C00000"/>
                </a:solidFill>
                <a:latin typeface="MS Reference Sans Serif" panose="020B0604030504040204" pitchFamily="34" charset="0"/>
              </a:rPr>
              <a:t> </a:t>
            </a:r>
            <a:r>
              <a:rPr lang="ru-RU" sz="1300" kern="0" dirty="0" smtClean="0">
                <a:solidFill>
                  <a:srgbClr val="000000"/>
                </a:solidFill>
                <a:latin typeface="MS Reference Sans Serif" panose="020B0604030504040204" pitchFamily="34" charset="0"/>
              </a:rPr>
              <a:t>– это технология, при которой сетевые устройства имеют </a:t>
            </a:r>
            <a:r>
              <a:rPr lang="ru-RU" sz="1300" b="1" kern="0" dirty="0" smtClean="0">
                <a:solidFill>
                  <a:srgbClr val="C00000"/>
                </a:solidFill>
                <a:latin typeface="MS Reference Sans Serif" panose="020B0604030504040204" pitchFamily="34" charset="0"/>
              </a:rPr>
              <a:t>встроенный основной программно-аппаратный функционал</a:t>
            </a:r>
            <a:r>
              <a:rPr lang="ru-RU" sz="1300" kern="0" dirty="0" smtClean="0">
                <a:solidFill>
                  <a:srgbClr val="000000"/>
                </a:solidFill>
                <a:latin typeface="MS Reference Sans Serif" panose="020B0604030504040204" pitchFamily="34" charset="0"/>
              </a:rPr>
              <a:t>, расширяемый за счет </a:t>
            </a:r>
            <a:r>
              <a:rPr lang="ru-RU" sz="1300" b="1" kern="0" dirty="0" smtClean="0">
                <a:solidFill>
                  <a:srgbClr val="C00000"/>
                </a:solidFill>
                <a:latin typeface="MS Reference Sans Serif" panose="020B0604030504040204" pitchFamily="34" charset="0"/>
              </a:rPr>
              <a:t>дополнительных программно добавляемых компонентов</a:t>
            </a:r>
            <a:r>
              <a:rPr lang="ru-RU" sz="1300" kern="0" dirty="0" smtClean="0">
                <a:solidFill>
                  <a:srgbClr val="000000"/>
                </a:solidFill>
                <a:latin typeface="MS Reference Sans Serif" panose="020B0604030504040204" pitchFamily="34" charset="0"/>
              </a:rPr>
              <a:t>, которые реализуются на </a:t>
            </a:r>
            <a:r>
              <a:rPr lang="en-US" sz="1300" kern="0" dirty="0" smtClean="0">
                <a:solidFill>
                  <a:srgbClr val="000000"/>
                </a:solidFill>
                <a:latin typeface="MS Reference Sans Serif" panose="020B0604030504040204" pitchFamily="34" charset="0"/>
              </a:rPr>
              <a:t>x86 </a:t>
            </a:r>
            <a:r>
              <a:rPr lang="ru-RU" sz="1300" kern="0" dirty="0" smtClean="0">
                <a:solidFill>
                  <a:srgbClr val="000000"/>
                </a:solidFill>
                <a:latin typeface="MS Reference Sans Serif" panose="020B0604030504040204" pitchFamily="34" charset="0"/>
              </a:rPr>
              <a:t>платформе общего назначения с помощью технологии виртуализации (</a:t>
            </a:r>
            <a:r>
              <a:rPr lang="en-US" sz="1300" kern="0" dirty="0" smtClean="0">
                <a:solidFill>
                  <a:srgbClr val="000000"/>
                </a:solidFill>
                <a:latin typeface="MS Reference Sans Serif" panose="020B0604030504040204" pitchFamily="34" charset="0"/>
              </a:rPr>
              <a:t>VM</a:t>
            </a:r>
            <a:r>
              <a:rPr lang="ru-RU" sz="1300" kern="0" dirty="0" smtClean="0">
                <a:solidFill>
                  <a:srgbClr val="000000"/>
                </a:solidFill>
                <a:latin typeface="MS Reference Sans Serif" panose="020B0604030504040204" pitchFamily="34" charset="0"/>
              </a:rPr>
              <a:t>)</a:t>
            </a:r>
          </a:p>
          <a:p>
            <a:pPr marL="225425" indent="-225425" fontAlgn="base">
              <a:spcBef>
                <a:spcPts val="600"/>
              </a:spcBef>
              <a:spcAft>
                <a:spcPct val="0"/>
              </a:spcAft>
              <a:buClr>
                <a:srgbClr val="C00000"/>
              </a:buClr>
              <a:buFontTx/>
              <a:buChar char="•"/>
            </a:pPr>
            <a:r>
              <a:rPr lang="ru-RU" sz="1300" kern="0" dirty="0" smtClean="0">
                <a:solidFill>
                  <a:srgbClr val="000000"/>
                </a:solidFill>
                <a:latin typeface="MS Reference Sans Serif" panose="020B0604030504040204" pitchFamily="34" charset="0"/>
              </a:rPr>
              <a:t>Распределенная виртуализация сетевых функций (</a:t>
            </a:r>
            <a:r>
              <a:rPr lang="en-US" sz="1300" kern="0" dirty="0" smtClean="0">
                <a:solidFill>
                  <a:srgbClr val="000000"/>
                </a:solidFill>
                <a:latin typeface="MS Reference Sans Serif" panose="020B0604030504040204" pitchFamily="34" charset="0"/>
              </a:rPr>
              <a:t>Distributed NFV</a:t>
            </a:r>
            <a:r>
              <a:rPr lang="ru-RU" sz="1300" kern="0" dirty="0" smtClean="0">
                <a:solidFill>
                  <a:srgbClr val="000000"/>
                </a:solidFill>
                <a:latin typeface="MS Reference Sans Serif" panose="020B0604030504040204" pitchFamily="34" charset="0"/>
              </a:rPr>
              <a:t>) позволяет оператору связи контролировать функционал на всех узлах сети, в том числе и абонентских</a:t>
            </a:r>
            <a:endParaRPr lang="en-US" sz="1300" kern="0" dirty="0" smtClean="0">
              <a:solidFill>
                <a:srgbClr val="000000"/>
              </a:solidFill>
              <a:latin typeface="MS Reference Sans Serif" panose="020B0604030504040204" pitchFamily="34" charset="0"/>
            </a:endParaRPr>
          </a:p>
          <a:p>
            <a:pPr marL="225425" indent="-225425" fontAlgn="base">
              <a:spcBef>
                <a:spcPts val="600"/>
              </a:spcBef>
              <a:spcAft>
                <a:spcPct val="0"/>
              </a:spcAft>
              <a:buClr>
                <a:srgbClr val="C00000"/>
              </a:buClr>
              <a:buFontTx/>
              <a:buChar char="•"/>
            </a:pPr>
            <a:r>
              <a:rPr lang="ru-RU" sz="1300" kern="0" dirty="0" smtClean="0">
                <a:solidFill>
                  <a:srgbClr val="000000"/>
                </a:solidFill>
                <a:latin typeface="MS Reference Sans Serif" panose="020B0604030504040204" pitchFamily="34" charset="0"/>
              </a:rPr>
              <a:t>В модели </a:t>
            </a:r>
            <a:r>
              <a:rPr lang="en-US" sz="1300" kern="0" dirty="0" smtClean="0">
                <a:solidFill>
                  <a:srgbClr val="000000"/>
                </a:solidFill>
                <a:latin typeface="MS Reference Sans Serif" panose="020B0604030504040204" pitchFamily="34" charset="0"/>
              </a:rPr>
              <a:t>NFV </a:t>
            </a:r>
            <a:r>
              <a:rPr lang="ru-RU" sz="1300" kern="0" dirty="0" smtClean="0">
                <a:solidFill>
                  <a:srgbClr val="000000"/>
                </a:solidFill>
                <a:latin typeface="MS Reference Sans Serif" panose="020B0604030504040204" pitchFamily="34" charset="0"/>
              </a:rPr>
              <a:t>основной функционал сосредоточен на центральном сервер в </a:t>
            </a:r>
            <a:r>
              <a:rPr lang="ru-RU" sz="1300" kern="0" dirty="0" err="1" smtClean="0">
                <a:solidFill>
                  <a:srgbClr val="000000"/>
                </a:solidFill>
                <a:latin typeface="MS Reference Sans Serif" panose="020B0604030504040204" pitchFamily="34" charset="0"/>
              </a:rPr>
              <a:t>ЦОДе</a:t>
            </a:r>
            <a:r>
              <a:rPr lang="ru-RU" sz="1300" kern="0" dirty="0" smtClean="0">
                <a:solidFill>
                  <a:srgbClr val="000000"/>
                </a:solidFill>
                <a:latin typeface="MS Reference Sans Serif" panose="020B0604030504040204" pitchFamily="34" charset="0"/>
              </a:rPr>
              <a:t> или точке присутствия. Данный сервер, путем обновления программных компонентов, контролирует наличия необходимого функционала на целевых устройствах</a:t>
            </a:r>
          </a:p>
        </p:txBody>
      </p:sp>
    </p:spTree>
    <p:extLst>
      <p:ext uri="{BB962C8B-B14F-4D97-AF65-F5344CB8AC3E}">
        <p14:creationId xmlns:p14="http://schemas.microsoft.com/office/powerpoint/2010/main" xmlns="" val="178921825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etx.png"/>
          <p:cNvPicPr>
            <a:picLocks noChangeAspect="1"/>
          </p:cNvPicPr>
          <p:nvPr/>
        </p:nvPicPr>
        <p:blipFill>
          <a:blip r:embed="rId2" cstate="screen"/>
          <a:stretch>
            <a:fillRect/>
          </a:stretch>
        </p:blipFill>
        <p:spPr>
          <a:xfrm>
            <a:off x="2059674" y="831206"/>
            <a:ext cx="6190798" cy="2854969"/>
          </a:xfrm>
          <a:prstGeom prst="rect">
            <a:avLst/>
          </a:prstGeom>
        </p:spPr>
      </p:pic>
      <p:sp>
        <p:nvSpPr>
          <p:cNvPr id="20" name="Freeform 5"/>
          <p:cNvSpPr>
            <a:spLocks/>
          </p:cNvSpPr>
          <p:nvPr/>
        </p:nvSpPr>
        <p:spPr bwMode="auto">
          <a:xfrm>
            <a:off x="252928" y="4132836"/>
            <a:ext cx="3103117" cy="2344366"/>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chemeClr val="bg1">
              <a:lumMod val="75000"/>
            </a:schemeClr>
          </a:solidFill>
          <a:ln w="9525">
            <a:noFill/>
            <a:round/>
            <a:headEnd/>
            <a:tailEnd/>
          </a:ln>
          <a:effectLst>
            <a:outerShdw blurRad="203200" dist="2032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a:off x="2953156" y="4123108"/>
            <a:ext cx="3204455" cy="2370910"/>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chemeClr val="bg1">
              <a:lumMod val="85000"/>
            </a:schemeClr>
          </a:solidFill>
          <a:ln w="9525">
            <a:noFill/>
            <a:round/>
            <a:headEnd/>
            <a:tailEnd/>
          </a:ln>
          <a:effectLst>
            <a:outerShdw blurRad="203200" dist="2032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5967808" y="4137569"/>
            <a:ext cx="3023681" cy="2466098"/>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chemeClr val="bg1">
              <a:lumMod val="95000"/>
            </a:schemeClr>
          </a:solidFill>
          <a:ln w="9525">
            <a:noFill/>
            <a:round/>
            <a:headEnd/>
            <a:tailEnd/>
          </a:ln>
          <a:effectLst>
            <a:outerShdw blurRad="203200" dist="2032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ru-RU" dirty="0" smtClean="0"/>
              <a:t>Решение </a:t>
            </a:r>
            <a:r>
              <a:rPr lang="en-US" dirty="0" smtClean="0"/>
              <a:t>D-NFV</a:t>
            </a:r>
            <a:endParaRPr lang="en-US" dirty="0"/>
          </a:p>
        </p:txBody>
      </p:sp>
      <p:pic>
        <p:nvPicPr>
          <p:cNvPr id="23" name="Picture 22" descr="Server.png"/>
          <p:cNvPicPr>
            <a:picLocks noChangeAspect="1"/>
          </p:cNvPicPr>
          <p:nvPr/>
        </p:nvPicPr>
        <p:blipFill>
          <a:blip r:embed="rId3" cstate="screen"/>
          <a:stretch>
            <a:fillRect/>
          </a:stretch>
        </p:blipFill>
        <p:spPr>
          <a:xfrm>
            <a:off x="3932198" y="2475080"/>
            <a:ext cx="758557" cy="758557"/>
          </a:xfrm>
          <a:prstGeom prst="rect">
            <a:avLst/>
          </a:prstGeom>
          <a:noFill/>
          <a:ln w="9525">
            <a:noFill/>
            <a:round/>
            <a:headEnd/>
            <a:tailEnd/>
          </a:ln>
          <a:effectLst>
            <a:outerShdw blurRad="203200" dist="152400" dir="8100000" sx="84000" sy="84000" algn="tr" rotWithShape="0">
              <a:prstClr val="black">
                <a:alpha val="40000"/>
              </a:prstClr>
            </a:outerShdw>
          </a:effectLst>
        </p:spPr>
      </p:pic>
      <p:sp>
        <p:nvSpPr>
          <p:cNvPr id="31" name="Text Placeholder 2"/>
          <p:cNvSpPr txBox="1">
            <a:spLocks/>
          </p:cNvSpPr>
          <p:nvPr/>
        </p:nvSpPr>
        <p:spPr>
          <a:xfrm>
            <a:off x="204293" y="3763110"/>
            <a:ext cx="2785533" cy="254819"/>
          </a:xfrm>
          <a:prstGeom prst="rect">
            <a:avLst/>
          </a:prstGeom>
        </p:spPr>
        <p:txBody>
          <a:bodyPr lIns="91384" tIns="45693" rIns="91384" bIns="45693" anchor="ctr"/>
          <a:lstStyle/>
          <a:p>
            <a:pPr marL="225290" marR="0" lvl="0" indent="-225290" algn="ctr" defTabSz="914400" rtl="0" eaLnBrk="1" fontAlgn="base" latinLnBrk="0" hangingPunct="1">
              <a:lnSpc>
                <a:spcPct val="100000"/>
              </a:lnSpc>
              <a:spcBef>
                <a:spcPts val="600"/>
              </a:spcBef>
              <a:spcAft>
                <a:spcPct val="0"/>
              </a:spcAft>
              <a:buClr>
                <a:srgbClr val="C00000"/>
              </a:buClr>
              <a:buSzTx/>
              <a:tabLst/>
              <a:defRPr/>
            </a:pPr>
            <a:r>
              <a:rPr lang="ru-RU" sz="1600" b="1" kern="0" dirty="0" smtClean="0">
                <a:solidFill>
                  <a:srgbClr val="C00000"/>
                </a:solidFill>
                <a:latin typeface="MS Reference Sans Serif" panose="020B0604030504040204" pitchFamily="34" charset="0"/>
              </a:rPr>
              <a:t>Встроенный функционал </a:t>
            </a:r>
            <a:r>
              <a:rPr lang="en-US" sz="1600" b="1" kern="0" dirty="0" smtClean="0">
                <a:solidFill>
                  <a:srgbClr val="C00000"/>
                </a:solidFill>
                <a:latin typeface="MS Reference Sans Serif" panose="020B0604030504040204" pitchFamily="34" charset="0"/>
              </a:rPr>
              <a:t>NTU/NID</a:t>
            </a:r>
          </a:p>
        </p:txBody>
      </p:sp>
      <p:sp>
        <p:nvSpPr>
          <p:cNvPr id="32" name="Text Placeholder 2"/>
          <p:cNvSpPr txBox="1">
            <a:spLocks/>
          </p:cNvSpPr>
          <p:nvPr/>
        </p:nvSpPr>
        <p:spPr>
          <a:xfrm>
            <a:off x="253427" y="4112008"/>
            <a:ext cx="2707576" cy="2429932"/>
          </a:xfrm>
          <a:prstGeom prst="rect">
            <a:avLst/>
          </a:prstGeom>
        </p:spPr>
        <p:txBody>
          <a:bodyPr anchor="ctr"/>
          <a:lstStyle/>
          <a:p>
            <a:pPr marL="228600" indent="-228600" fontAlgn="base">
              <a:spcBef>
                <a:spcPct val="20000"/>
              </a:spcBef>
              <a:spcAft>
                <a:spcPct val="0"/>
              </a:spcAft>
              <a:buClr>
                <a:srgbClr val="C00000"/>
              </a:buClr>
              <a:buFont typeface="Wingdings" pitchFamily="2" charset="2"/>
              <a:buChar char="ü"/>
              <a:defRPr/>
            </a:pPr>
            <a:r>
              <a:rPr lang="ru-RU" sz="1200" kern="0" dirty="0" smtClean="0">
                <a:solidFill>
                  <a:schemeClr val="tx1">
                    <a:lumMod val="85000"/>
                    <a:lumOff val="15000"/>
                  </a:schemeClr>
                </a:solidFill>
                <a:latin typeface="MS Reference Sans Serif" panose="020B0604030504040204" pitchFamily="34" charset="0"/>
              </a:rPr>
              <a:t>Аппаратная поддержка </a:t>
            </a:r>
            <a:r>
              <a:rPr lang="en-US" sz="1200" kern="0" dirty="0" smtClean="0">
                <a:solidFill>
                  <a:schemeClr val="tx1">
                    <a:lumMod val="85000"/>
                    <a:lumOff val="15000"/>
                  </a:schemeClr>
                </a:solidFill>
                <a:latin typeface="MS Reference Sans Serif" panose="020B0604030504040204" pitchFamily="34" charset="0"/>
              </a:rPr>
              <a:t>L2/L3</a:t>
            </a:r>
          </a:p>
          <a:p>
            <a:pPr marL="228600" indent="-228600" fontAlgn="base">
              <a:spcBef>
                <a:spcPct val="20000"/>
              </a:spcBef>
              <a:spcAft>
                <a:spcPct val="0"/>
              </a:spcAft>
              <a:buClr>
                <a:srgbClr val="C00000"/>
              </a:buClr>
              <a:buFont typeface="Wingdings" pitchFamily="2" charset="2"/>
              <a:buChar char="ü"/>
              <a:defRPr/>
            </a:pPr>
            <a:r>
              <a:rPr lang="ru-RU" sz="1200" kern="0" dirty="0">
                <a:solidFill>
                  <a:schemeClr val="tx1">
                    <a:lumMod val="85000"/>
                    <a:lumOff val="15000"/>
                  </a:schemeClr>
                </a:solidFill>
                <a:latin typeface="MS Reference Sans Serif" panose="020B0604030504040204" pitchFamily="34" charset="0"/>
              </a:rPr>
              <a:t>Механизмы контроля </a:t>
            </a:r>
            <a:r>
              <a:rPr lang="en-US" sz="1200" kern="0" dirty="0">
                <a:solidFill>
                  <a:schemeClr val="tx1">
                    <a:lumMod val="85000"/>
                    <a:lumOff val="15000"/>
                  </a:schemeClr>
                </a:solidFill>
                <a:latin typeface="MS Reference Sans Serif" panose="020B0604030504040204" pitchFamily="34" charset="0"/>
              </a:rPr>
              <a:t>SLA</a:t>
            </a:r>
          </a:p>
          <a:p>
            <a:pPr marL="228600" indent="-228600" fontAlgn="base">
              <a:spcBef>
                <a:spcPct val="20000"/>
              </a:spcBef>
              <a:spcAft>
                <a:spcPct val="0"/>
              </a:spcAft>
              <a:buClr>
                <a:srgbClr val="C00000"/>
              </a:buClr>
              <a:buFont typeface="Wingdings" pitchFamily="2" charset="2"/>
              <a:buChar char="ü"/>
              <a:defRPr/>
            </a:pPr>
            <a:r>
              <a:rPr lang="ru-RU" sz="1200" kern="0" dirty="0" err="1">
                <a:solidFill>
                  <a:schemeClr val="tx1">
                    <a:lumMod val="85000"/>
                    <a:lumOff val="15000"/>
                  </a:schemeClr>
                </a:solidFill>
                <a:latin typeface="MS Reference Sans Serif" panose="020B0604030504040204" pitchFamily="34" charset="0"/>
              </a:rPr>
              <a:t>Псевдопроводная</a:t>
            </a:r>
            <a:r>
              <a:rPr lang="ru-RU" sz="1200" kern="0" dirty="0">
                <a:solidFill>
                  <a:schemeClr val="tx1">
                    <a:lumMod val="85000"/>
                    <a:lumOff val="15000"/>
                  </a:schemeClr>
                </a:solidFill>
                <a:latin typeface="MS Reference Sans Serif" panose="020B0604030504040204" pitchFamily="34" charset="0"/>
              </a:rPr>
              <a:t> эмуляция</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spcBef>
                <a:spcPct val="20000"/>
              </a:spcBef>
              <a:spcAft>
                <a:spcPct val="0"/>
              </a:spcAft>
              <a:buClr>
                <a:srgbClr val="C00000"/>
              </a:buClr>
              <a:buFont typeface="Wingdings" pitchFamily="2" charset="2"/>
              <a:buChar char="ü"/>
              <a:defRPr/>
            </a:pPr>
            <a:r>
              <a:rPr lang="ru-RU" sz="1200" kern="0" dirty="0">
                <a:solidFill>
                  <a:schemeClr val="tx1">
                    <a:lumMod val="85000"/>
                    <a:lumOff val="15000"/>
                  </a:schemeClr>
                </a:solidFill>
                <a:latin typeface="MS Reference Sans Serif" panose="020B0604030504040204" pitchFamily="34" charset="0"/>
              </a:rPr>
              <a:t>Передача синхронизации по пакетным сетям </a:t>
            </a:r>
            <a:r>
              <a:rPr lang="en-US" sz="1200" kern="0" dirty="0">
                <a:solidFill>
                  <a:schemeClr val="tx1">
                    <a:lumMod val="85000"/>
                    <a:lumOff val="15000"/>
                  </a:schemeClr>
                </a:solidFill>
                <a:latin typeface="MS Reference Sans Serif" panose="020B0604030504040204" pitchFamily="34" charset="0"/>
              </a:rPr>
              <a:t>(Sync</a:t>
            </a:r>
            <a:r>
              <a:rPr lang="ru-RU" sz="1200" kern="0" dirty="0">
                <a:solidFill>
                  <a:schemeClr val="tx1">
                    <a:lumMod val="85000"/>
                    <a:lumOff val="15000"/>
                  </a:schemeClr>
                </a:solidFill>
                <a:latin typeface="MS Reference Sans Serif" panose="020B0604030504040204" pitchFamily="34" charset="0"/>
              </a:rPr>
              <a:t>-</a:t>
            </a:r>
            <a:r>
              <a:rPr lang="en-US" sz="1200" kern="0" dirty="0">
                <a:solidFill>
                  <a:schemeClr val="tx1">
                    <a:lumMod val="85000"/>
                    <a:lumOff val="15000"/>
                  </a:schemeClr>
                </a:solidFill>
                <a:latin typeface="MS Reference Sans Serif" panose="020B0604030504040204" pitchFamily="34" charset="0"/>
              </a:rPr>
              <a:t>E/1588)</a:t>
            </a:r>
          </a:p>
          <a:p>
            <a:pPr marL="228600" lvl="0" indent="-228600" fontAlgn="base">
              <a:spcBef>
                <a:spcPct val="20000"/>
              </a:spcBef>
              <a:spcAft>
                <a:spcPct val="0"/>
              </a:spcAft>
              <a:buClr>
                <a:srgbClr val="C00000"/>
              </a:buClr>
              <a:buFont typeface="Wingdings" pitchFamily="2" charset="2"/>
              <a:buChar char="ü"/>
              <a:defRPr/>
            </a:pPr>
            <a:r>
              <a:rPr lang="ru-RU" sz="1200" kern="0" dirty="0" smtClean="0">
                <a:solidFill>
                  <a:schemeClr val="tx1">
                    <a:lumMod val="85000"/>
                    <a:lumOff val="15000"/>
                  </a:schemeClr>
                </a:solidFill>
                <a:latin typeface="MS Reference Sans Serif" panose="020B0604030504040204" pitchFamily="34" charset="0"/>
              </a:rPr>
              <a:t>Любой тип </a:t>
            </a:r>
            <a:r>
              <a:rPr lang="ru-RU" sz="1200" kern="0" dirty="0" smtClean="0">
                <a:solidFill>
                  <a:schemeClr val="tx1">
                    <a:lumMod val="85000"/>
                    <a:lumOff val="15000"/>
                  </a:schemeClr>
                </a:solidFill>
                <a:latin typeface="MS Reference Sans Serif" panose="020B0604030504040204" pitchFamily="34" charset="0"/>
              </a:rPr>
              <a:t>сетевого </a:t>
            </a:r>
            <a:r>
              <a:rPr lang="ru-RU" sz="1200" kern="0" dirty="0" smtClean="0">
                <a:solidFill>
                  <a:schemeClr val="tx1">
                    <a:lumMod val="85000"/>
                    <a:lumOff val="15000"/>
                  </a:schemeClr>
                </a:solidFill>
                <a:latin typeface="MS Reference Sans Serif" panose="020B0604030504040204" pitchFamily="34" charset="0"/>
              </a:rPr>
              <a:t>интерфейса:</a:t>
            </a:r>
            <a:r>
              <a:rPr lang="en-US" sz="1200" kern="0" dirty="0" smtClean="0">
                <a:solidFill>
                  <a:schemeClr val="tx1">
                    <a:lumMod val="85000"/>
                    <a:lumOff val="15000"/>
                  </a:schemeClr>
                </a:solidFill>
                <a:latin typeface="MS Reference Sans Serif" panose="020B0604030504040204" pitchFamily="34" charset="0"/>
              </a:rPr>
              <a:t> Ethernet/DSL/TDM</a:t>
            </a:r>
          </a:p>
        </p:txBody>
      </p:sp>
      <p:sp>
        <p:nvSpPr>
          <p:cNvPr id="33" name="Text Placeholder 2"/>
          <p:cNvSpPr txBox="1">
            <a:spLocks/>
          </p:cNvSpPr>
          <p:nvPr/>
        </p:nvSpPr>
        <p:spPr>
          <a:xfrm>
            <a:off x="2833244" y="3743654"/>
            <a:ext cx="3159000" cy="293730"/>
          </a:xfrm>
          <a:prstGeom prst="rect">
            <a:avLst/>
          </a:prstGeom>
        </p:spPr>
        <p:txBody>
          <a:bodyPr lIns="91384" tIns="45693" rIns="91384" bIns="45693" anchor="ctr"/>
          <a:lstStyle/>
          <a:p>
            <a:pPr marR="0" lvl="0" algn="ctr" defTabSz="914400" rtl="0" eaLnBrk="1" fontAlgn="base" latinLnBrk="0" hangingPunct="1">
              <a:lnSpc>
                <a:spcPct val="100000"/>
              </a:lnSpc>
              <a:spcBef>
                <a:spcPts val="600"/>
              </a:spcBef>
              <a:spcAft>
                <a:spcPct val="0"/>
              </a:spcAft>
              <a:buClr>
                <a:srgbClr val="C00000"/>
              </a:buClr>
              <a:buSzTx/>
              <a:tabLst/>
              <a:defRPr/>
            </a:pPr>
            <a:r>
              <a:rPr lang="ru-RU" sz="1600" b="1" kern="0" dirty="0" err="1" smtClean="0">
                <a:solidFill>
                  <a:srgbClr val="C00000"/>
                </a:solidFill>
                <a:latin typeface="MS Reference Sans Serif" panose="020B0604030504040204" pitchFamily="34" charset="0"/>
              </a:rPr>
              <a:t>Вирту</a:t>
            </a:r>
            <a:r>
              <a:rPr lang="ru-RU" sz="1600" b="1" kern="0" dirty="0" err="1">
                <a:solidFill>
                  <a:srgbClr val="C00000"/>
                </a:solidFill>
                <a:latin typeface="MS Reference Sans Serif" panose="020B0604030504040204" pitchFamily="34" charset="0"/>
              </a:rPr>
              <a:t>а</a:t>
            </a:r>
            <a:r>
              <a:rPr lang="ru-RU" sz="1600" b="1" kern="0" dirty="0" err="1" smtClean="0">
                <a:solidFill>
                  <a:srgbClr val="C00000"/>
                </a:solidFill>
                <a:latin typeface="MS Reference Sans Serif" panose="020B0604030504040204" pitchFamily="34" charset="0"/>
              </a:rPr>
              <a:t>лизированный</a:t>
            </a:r>
            <a:r>
              <a:rPr lang="ru-RU" sz="1600" b="1" kern="0" dirty="0" smtClean="0">
                <a:solidFill>
                  <a:srgbClr val="C00000"/>
                </a:solidFill>
                <a:latin typeface="MS Reference Sans Serif" panose="020B0604030504040204" pitchFamily="34" charset="0"/>
              </a:rPr>
              <a:t> функционал</a:t>
            </a:r>
            <a:endParaRPr lang="en-US" sz="1600" kern="0" dirty="0" smtClean="0">
              <a:solidFill>
                <a:srgbClr val="C00000"/>
              </a:solidFill>
              <a:latin typeface="MS Reference Sans Serif" panose="020B0604030504040204" pitchFamily="34" charset="0"/>
            </a:endParaRPr>
          </a:p>
        </p:txBody>
      </p:sp>
      <p:sp>
        <p:nvSpPr>
          <p:cNvPr id="34" name="Text Placeholder 2"/>
          <p:cNvSpPr txBox="1">
            <a:spLocks/>
          </p:cNvSpPr>
          <p:nvPr/>
        </p:nvSpPr>
        <p:spPr>
          <a:xfrm>
            <a:off x="5795851" y="3773787"/>
            <a:ext cx="3348149" cy="233465"/>
          </a:xfrm>
          <a:prstGeom prst="rect">
            <a:avLst/>
          </a:prstGeom>
        </p:spPr>
        <p:txBody>
          <a:bodyPr lIns="91384" tIns="45693" rIns="91384" bIns="45693" anchor="ctr"/>
          <a:lstStyle/>
          <a:p>
            <a:pPr marL="225290" marR="0" lvl="0" indent="-225290" algn="ctr" defTabSz="914400" rtl="0" eaLnBrk="1" fontAlgn="base" latinLnBrk="0" hangingPunct="1">
              <a:lnSpc>
                <a:spcPct val="100000"/>
              </a:lnSpc>
              <a:spcBef>
                <a:spcPts val="600"/>
              </a:spcBef>
              <a:spcAft>
                <a:spcPct val="0"/>
              </a:spcAft>
              <a:buClr>
                <a:srgbClr val="C00000"/>
              </a:buClr>
              <a:buSzTx/>
              <a:tabLst/>
              <a:defRPr/>
            </a:pPr>
            <a:r>
              <a:rPr lang="ru-RU" sz="1600" b="1" kern="0" dirty="0" smtClean="0">
                <a:solidFill>
                  <a:srgbClr val="C00000"/>
                </a:solidFill>
                <a:latin typeface="MS Reference Sans Serif" panose="020B0604030504040204" pitchFamily="34" charset="0"/>
              </a:rPr>
              <a:t>Добавленные приложения</a:t>
            </a:r>
            <a:endParaRPr lang="en-US" sz="1600" kern="0" dirty="0" smtClean="0">
              <a:solidFill>
                <a:srgbClr val="C00000"/>
              </a:solidFill>
              <a:latin typeface="MS Reference Sans Serif" panose="020B0604030504040204" pitchFamily="34" charset="0"/>
            </a:endParaRPr>
          </a:p>
        </p:txBody>
      </p:sp>
      <p:sp>
        <p:nvSpPr>
          <p:cNvPr id="36" name="Text Placeholder 2"/>
          <p:cNvSpPr txBox="1">
            <a:spLocks/>
          </p:cNvSpPr>
          <p:nvPr/>
        </p:nvSpPr>
        <p:spPr>
          <a:xfrm>
            <a:off x="2987509" y="4054858"/>
            <a:ext cx="3018254" cy="2429932"/>
          </a:xfrm>
          <a:prstGeom prst="rect">
            <a:avLst/>
          </a:prstGeom>
        </p:spPr>
        <p:txBody>
          <a:bodyPr anchor="ctr"/>
          <a:lstStyle/>
          <a:p>
            <a:pPr marL="228600" indent="-228600" fontAlgn="base">
              <a:spcBef>
                <a:spcPct val="20000"/>
              </a:spcBef>
              <a:spcAft>
                <a:spcPct val="0"/>
              </a:spcAft>
              <a:buClr>
                <a:srgbClr val="C00000"/>
              </a:buClr>
              <a:buFont typeface="Wingdings" pitchFamily="2" charset="2"/>
              <a:buChar char="ü"/>
              <a:defRPr/>
            </a:pPr>
            <a:r>
              <a:rPr lang="ru-RU" sz="1200" kern="0" dirty="0">
                <a:solidFill>
                  <a:schemeClr val="tx1">
                    <a:lumMod val="85000"/>
                    <a:lumOff val="15000"/>
                  </a:schemeClr>
                </a:solidFill>
                <a:latin typeface="MS Reference Sans Serif" panose="020B0604030504040204" pitchFamily="34" charset="0"/>
              </a:rPr>
              <a:t>Маршрутизация</a:t>
            </a:r>
            <a:r>
              <a:rPr lang="en-US" sz="1200" kern="0" dirty="0">
                <a:solidFill>
                  <a:schemeClr val="tx1">
                    <a:lumMod val="85000"/>
                    <a:lumOff val="15000"/>
                  </a:schemeClr>
                </a:solidFill>
                <a:latin typeface="MS Reference Sans Serif" panose="020B0604030504040204" pitchFamily="34" charset="0"/>
              </a:rPr>
              <a:t> (VM)</a:t>
            </a:r>
          </a:p>
          <a:p>
            <a:pPr marL="228600" indent="-228600" fontAlgn="base">
              <a:spcBef>
                <a:spcPct val="20000"/>
              </a:spcBef>
              <a:spcAft>
                <a:spcPct val="0"/>
              </a:spcAft>
              <a:buClr>
                <a:srgbClr val="C00000"/>
              </a:buClr>
              <a:buFont typeface="Wingdings" pitchFamily="2" charset="2"/>
              <a:buChar char="ü"/>
              <a:defRPr/>
            </a:pPr>
            <a:r>
              <a:rPr lang="ru-RU" sz="1200" kern="0" dirty="0">
                <a:solidFill>
                  <a:schemeClr val="tx1">
                    <a:lumMod val="85000"/>
                    <a:lumOff val="15000"/>
                  </a:schemeClr>
                </a:solidFill>
                <a:latin typeface="MS Reference Sans Serif" panose="020B0604030504040204" pitchFamily="34" charset="0"/>
              </a:rPr>
              <a:t>Инструменты диагностики и тестирования</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spcBef>
                <a:spcPct val="20000"/>
              </a:spcBef>
              <a:spcAft>
                <a:spcPct val="0"/>
              </a:spcAft>
              <a:buClr>
                <a:srgbClr val="C00000"/>
              </a:buClr>
              <a:buFont typeface="Wingdings" pitchFamily="2" charset="2"/>
              <a:buChar char="ü"/>
              <a:defRPr/>
            </a:pPr>
            <a:r>
              <a:rPr lang="ru-RU" sz="1200" kern="0" dirty="0">
                <a:solidFill>
                  <a:schemeClr val="tx1">
                    <a:lumMod val="85000"/>
                    <a:lumOff val="15000"/>
                  </a:schemeClr>
                </a:solidFill>
                <a:latin typeface="MS Reference Sans Serif" panose="020B0604030504040204" pitchFamily="34" charset="0"/>
              </a:rPr>
              <a:t>Оценка доступной полосы пропускания</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spcBef>
                <a:spcPct val="20000"/>
              </a:spcBef>
              <a:spcAft>
                <a:spcPct val="0"/>
              </a:spcAft>
              <a:buClr>
                <a:srgbClr val="C00000"/>
              </a:buClr>
              <a:buFont typeface="Wingdings" pitchFamily="2" charset="2"/>
              <a:buChar char="ü"/>
              <a:defRPr/>
            </a:pPr>
            <a:r>
              <a:rPr lang="ru-RU" sz="1200" kern="0" dirty="0" smtClean="0">
                <a:solidFill>
                  <a:schemeClr val="tx1">
                    <a:lumMod val="85000"/>
                    <a:lumOff val="15000"/>
                  </a:schemeClr>
                </a:solidFill>
                <a:latin typeface="MS Reference Sans Serif" panose="020B0604030504040204" pitchFamily="34" charset="0"/>
              </a:rPr>
              <a:t>Контроль активности приложений</a:t>
            </a:r>
            <a:endParaRPr lang="en-US" sz="1200" kern="0" dirty="0">
              <a:solidFill>
                <a:schemeClr val="tx1">
                  <a:lumMod val="85000"/>
                  <a:lumOff val="15000"/>
                </a:schemeClr>
              </a:solidFill>
              <a:latin typeface="MS Reference Sans Serif" panose="020B0604030504040204" pitchFamily="34" charset="0"/>
            </a:endParaRPr>
          </a:p>
          <a:p>
            <a:pPr marL="342900" indent="-342900" fontAlgn="base">
              <a:spcBef>
                <a:spcPct val="20000"/>
              </a:spcBef>
              <a:spcAft>
                <a:spcPct val="0"/>
              </a:spcAft>
              <a:defRPr/>
            </a:pPr>
            <a:r>
              <a:rPr lang="ru-RU" sz="1200" kern="0" dirty="0" smtClean="0">
                <a:solidFill>
                  <a:schemeClr val="tx1">
                    <a:lumMod val="85000"/>
                    <a:lumOff val="15000"/>
                  </a:schemeClr>
                </a:solidFill>
                <a:latin typeface="MS Reference Sans Serif" panose="020B0604030504040204" pitchFamily="34" charset="0"/>
              </a:rPr>
              <a:t>И т.д.</a:t>
            </a:r>
            <a:r>
              <a:rPr lang="en-US" sz="1200" kern="0" dirty="0" smtClean="0">
                <a:solidFill>
                  <a:schemeClr val="tx1">
                    <a:lumMod val="85000"/>
                    <a:lumOff val="15000"/>
                  </a:schemeClr>
                </a:solidFill>
                <a:latin typeface="MS Reference Sans Serif" panose="020B0604030504040204" pitchFamily="34" charset="0"/>
              </a:rPr>
              <a:t> (</a:t>
            </a:r>
            <a:r>
              <a:rPr lang="ru-RU" sz="1200" kern="0" dirty="0" smtClean="0">
                <a:solidFill>
                  <a:schemeClr val="tx1">
                    <a:lumMod val="85000"/>
                    <a:lumOff val="15000"/>
                  </a:schemeClr>
                </a:solidFill>
                <a:latin typeface="MS Reference Sans Serif" panose="020B0604030504040204" pitchFamily="34" charset="0"/>
              </a:rPr>
              <a:t>магазин приложений </a:t>
            </a:r>
            <a:r>
              <a:rPr lang="en-US" sz="1200" kern="0" dirty="0" smtClean="0">
                <a:solidFill>
                  <a:schemeClr val="tx1">
                    <a:lumMod val="85000"/>
                    <a:lumOff val="15000"/>
                  </a:schemeClr>
                </a:solidFill>
                <a:latin typeface="MS Reference Sans Serif" panose="020B0604030504040204" pitchFamily="34" charset="0"/>
              </a:rPr>
              <a:t>D-NFV)</a:t>
            </a:r>
            <a:endParaRPr lang="en-US" sz="1200" kern="0" dirty="0">
              <a:solidFill>
                <a:schemeClr val="tx1">
                  <a:lumMod val="85000"/>
                  <a:lumOff val="15000"/>
                </a:schemeClr>
              </a:solidFill>
              <a:latin typeface="MS Reference Sans Serif" panose="020B0604030504040204" pitchFamily="34" charset="0"/>
            </a:endParaRPr>
          </a:p>
        </p:txBody>
      </p:sp>
      <p:sp>
        <p:nvSpPr>
          <p:cNvPr id="37" name="Text Placeholder 2"/>
          <p:cNvSpPr txBox="1">
            <a:spLocks/>
          </p:cNvSpPr>
          <p:nvPr/>
        </p:nvSpPr>
        <p:spPr>
          <a:xfrm>
            <a:off x="5981946" y="4104105"/>
            <a:ext cx="3082453" cy="2429932"/>
          </a:xfrm>
          <a:prstGeom prst="rect">
            <a:avLst/>
          </a:prstGeom>
        </p:spPr>
        <p:txBody>
          <a:bodyPr anchor="ctr"/>
          <a:lstStyle/>
          <a:p>
            <a:pPr marL="228600" indent="-228600" fontAlgn="base">
              <a:lnSpc>
                <a:spcPct val="150000"/>
              </a:lnSpc>
              <a:spcBef>
                <a:spcPct val="20000"/>
              </a:spcBef>
              <a:spcAft>
                <a:spcPct val="0"/>
              </a:spcAft>
              <a:buClr>
                <a:srgbClr val="C00000"/>
              </a:buClr>
              <a:buFont typeface="Wingdings" pitchFamily="2" charset="2"/>
              <a:buChar char="ü"/>
              <a:defRPr/>
            </a:pPr>
            <a:r>
              <a:rPr lang="ru-RU" sz="1200" kern="0" dirty="0" smtClean="0">
                <a:solidFill>
                  <a:schemeClr val="tx1">
                    <a:lumMod val="85000"/>
                    <a:lumOff val="15000"/>
                  </a:schemeClr>
                </a:solidFill>
                <a:latin typeface="MS Reference Sans Serif" panose="020B0604030504040204" pitchFamily="34" charset="0"/>
              </a:rPr>
              <a:t>Межсетевой экран</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lnSpc>
                <a:spcPct val="150000"/>
              </a:lnSpc>
              <a:spcBef>
                <a:spcPct val="20000"/>
              </a:spcBef>
              <a:spcAft>
                <a:spcPct val="0"/>
              </a:spcAft>
              <a:buClr>
                <a:srgbClr val="C00000"/>
              </a:buClr>
              <a:buFont typeface="Wingdings" pitchFamily="2" charset="2"/>
              <a:buChar char="ü"/>
              <a:defRPr/>
            </a:pPr>
            <a:r>
              <a:rPr lang="ru-RU" sz="1200" kern="0" dirty="0" smtClean="0">
                <a:solidFill>
                  <a:schemeClr val="tx1">
                    <a:lumMod val="85000"/>
                    <a:lumOff val="15000"/>
                  </a:schemeClr>
                </a:solidFill>
                <a:latin typeface="MS Reference Sans Serif" panose="020B0604030504040204" pitchFamily="34" charset="0"/>
              </a:rPr>
              <a:t>Шифрование</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lnSpc>
                <a:spcPct val="150000"/>
              </a:lnSpc>
              <a:spcBef>
                <a:spcPct val="20000"/>
              </a:spcBef>
              <a:spcAft>
                <a:spcPct val="0"/>
              </a:spcAft>
              <a:buClr>
                <a:srgbClr val="C00000"/>
              </a:buClr>
              <a:buFont typeface="Wingdings" pitchFamily="2" charset="2"/>
              <a:buChar char="ü"/>
              <a:defRPr/>
            </a:pPr>
            <a:r>
              <a:rPr lang="en-US" sz="1200" kern="0" dirty="0">
                <a:solidFill>
                  <a:schemeClr val="tx1">
                    <a:lumMod val="85000"/>
                    <a:lumOff val="15000"/>
                  </a:schemeClr>
                </a:solidFill>
                <a:latin typeface="MS Reference Sans Serif" panose="020B0604030504040204" pitchFamily="34" charset="0"/>
              </a:rPr>
              <a:t>WAN </a:t>
            </a:r>
            <a:r>
              <a:rPr lang="ru-RU" sz="1200" kern="0" dirty="0" smtClean="0">
                <a:solidFill>
                  <a:schemeClr val="tx1">
                    <a:lumMod val="85000"/>
                    <a:lumOff val="15000"/>
                  </a:schemeClr>
                </a:solidFill>
                <a:latin typeface="MS Reference Sans Serif" panose="020B0604030504040204" pitchFamily="34" charset="0"/>
              </a:rPr>
              <a:t>оптимизация</a:t>
            </a:r>
            <a:endParaRPr lang="en-US" sz="1200" kern="0" dirty="0">
              <a:solidFill>
                <a:schemeClr val="tx1">
                  <a:lumMod val="85000"/>
                  <a:lumOff val="15000"/>
                </a:schemeClr>
              </a:solidFill>
              <a:latin typeface="MS Reference Sans Serif" panose="020B0604030504040204" pitchFamily="34" charset="0"/>
            </a:endParaRPr>
          </a:p>
          <a:p>
            <a:pPr marL="228600" indent="-228600" fontAlgn="base">
              <a:lnSpc>
                <a:spcPct val="150000"/>
              </a:lnSpc>
              <a:spcBef>
                <a:spcPct val="20000"/>
              </a:spcBef>
              <a:spcAft>
                <a:spcPct val="0"/>
              </a:spcAft>
              <a:buClr>
                <a:srgbClr val="C00000"/>
              </a:buClr>
              <a:buFont typeface="Wingdings" pitchFamily="2" charset="2"/>
              <a:buChar char="ü"/>
              <a:defRPr/>
            </a:pPr>
            <a:r>
              <a:rPr lang="en-US" sz="1200" kern="0" dirty="0">
                <a:solidFill>
                  <a:schemeClr val="tx1">
                    <a:lumMod val="85000"/>
                    <a:lumOff val="15000"/>
                  </a:schemeClr>
                </a:solidFill>
                <a:latin typeface="MS Reference Sans Serif" panose="020B0604030504040204" pitchFamily="34" charset="0"/>
              </a:rPr>
              <a:t>IP </a:t>
            </a:r>
            <a:r>
              <a:rPr lang="ru-RU" sz="1200" kern="0" dirty="0" smtClean="0">
                <a:solidFill>
                  <a:schemeClr val="tx1">
                    <a:lumMod val="85000"/>
                    <a:lumOff val="15000"/>
                  </a:schemeClr>
                </a:solidFill>
                <a:latin typeface="MS Reference Sans Serif" panose="020B0604030504040204" pitchFamily="34" charset="0"/>
              </a:rPr>
              <a:t>телефония</a:t>
            </a:r>
            <a:endParaRPr lang="en-US" sz="1200" kern="0" dirty="0">
              <a:solidFill>
                <a:schemeClr val="tx1">
                  <a:lumMod val="85000"/>
                  <a:lumOff val="15000"/>
                </a:schemeClr>
              </a:solidFill>
              <a:latin typeface="MS Reference Sans Serif" panose="020B0604030504040204" pitchFamily="34" charset="0"/>
            </a:endParaRPr>
          </a:p>
          <a:p>
            <a:pPr marL="342900" indent="-342900" fontAlgn="base">
              <a:spcBef>
                <a:spcPct val="20000"/>
              </a:spcBef>
              <a:spcAft>
                <a:spcPct val="0"/>
              </a:spcAft>
              <a:defRPr/>
            </a:pPr>
            <a:r>
              <a:rPr lang="ru-RU" sz="1200" kern="0" dirty="0">
                <a:solidFill>
                  <a:schemeClr val="tx1">
                    <a:lumMod val="85000"/>
                    <a:lumOff val="15000"/>
                  </a:schemeClr>
                </a:solidFill>
                <a:latin typeface="MS Reference Sans Serif" panose="020B0604030504040204" pitchFamily="34" charset="0"/>
              </a:rPr>
              <a:t>И т.д.</a:t>
            </a:r>
            <a:r>
              <a:rPr lang="en-US" sz="1200" kern="0" dirty="0">
                <a:solidFill>
                  <a:schemeClr val="tx1">
                    <a:lumMod val="85000"/>
                    <a:lumOff val="15000"/>
                  </a:schemeClr>
                </a:solidFill>
                <a:latin typeface="MS Reference Sans Serif" panose="020B0604030504040204" pitchFamily="34" charset="0"/>
              </a:rPr>
              <a:t> (</a:t>
            </a:r>
            <a:r>
              <a:rPr lang="ru-RU" sz="1200" kern="0" dirty="0">
                <a:solidFill>
                  <a:schemeClr val="tx1">
                    <a:lumMod val="85000"/>
                    <a:lumOff val="15000"/>
                  </a:schemeClr>
                </a:solidFill>
                <a:latin typeface="MS Reference Sans Serif" panose="020B0604030504040204" pitchFamily="34" charset="0"/>
              </a:rPr>
              <a:t>магазин приложений </a:t>
            </a:r>
            <a:r>
              <a:rPr lang="en-US" sz="1200" kern="0" dirty="0">
                <a:solidFill>
                  <a:schemeClr val="tx1">
                    <a:lumMod val="85000"/>
                    <a:lumOff val="15000"/>
                  </a:schemeClr>
                </a:solidFill>
                <a:latin typeface="MS Reference Sans Serif" panose="020B0604030504040204" pitchFamily="34" charset="0"/>
              </a:rPr>
              <a:t>D-NFV)</a:t>
            </a:r>
          </a:p>
        </p:txBody>
      </p:sp>
      <p:sp>
        <p:nvSpPr>
          <p:cNvPr id="63" name="Down Arrow 62"/>
          <p:cNvSpPr/>
          <p:nvPr/>
        </p:nvSpPr>
        <p:spPr>
          <a:xfrm rot="2305037">
            <a:off x="2189562" y="3098093"/>
            <a:ext cx="89639" cy="594568"/>
          </a:xfrm>
          <a:prstGeom prst="downArrow">
            <a:avLst>
              <a:gd name="adj1" fmla="val 42728"/>
              <a:gd name="adj2" fmla="val 73636"/>
            </a:avLst>
          </a:pr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 name="Down Arrow 20"/>
          <p:cNvSpPr/>
          <p:nvPr/>
        </p:nvSpPr>
        <p:spPr>
          <a:xfrm rot="19294963" flipH="1">
            <a:off x="6439561" y="3092100"/>
            <a:ext cx="89895" cy="649195"/>
          </a:xfrm>
          <a:prstGeom prst="downArrow">
            <a:avLst>
              <a:gd name="adj1" fmla="val 42728"/>
              <a:gd name="adj2" fmla="val 73636"/>
            </a:avLst>
          </a:pr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Down Arrow 25"/>
          <p:cNvSpPr/>
          <p:nvPr/>
        </p:nvSpPr>
        <p:spPr>
          <a:xfrm flipH="1">
            <a:off x="4248149" y="3248025"/>
            <a:ext cx="105373" cy="314326"/>
          </a:xfrm>
          <a:prstGeom prst="downArrow">
            <a:avLst>
              <a:gd name="adj1" fmla="val 42728"/>
              <a:gd name="adj2" fmla="val 73636"/>
            </a:avLst>
          </a:pr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Rectangle 26"/>
          <p:cNvSpPr/>
          <p:nvPr/>
        </p:nvSpPr>
        <p:spPr>
          <a:xfrm>
            <a:off x="2621613" y="3376216"/>
            <a:ext cx="729574" cy="23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http://sdnworldevent.com/wp-content/uploads/sdnworld13/2014/01/nvi-winner-200x300-nfv-innovation.jpg"/>
          <p:cNvPicPr>
            <a:picLocks noChangeAspect="1" noChangeArrowheads="1"/>
          </p:cNvPicPr>
          <p:nvPr/>
        </p:nvPicPr>
        <p:blipFill>
          <a:blip r:embed="rId4" cstate="screen"/>
          <a:srcRect/>
          <a:stretch>
            <a:fillRect/>
          </a:stretch>
        </p:blipFill>
        <p:spPr bwMode="auto">
          <a:xfrm>
            <a:off x="1485955" y="1268613"/>
            <a:ext cx="1057164" cy="1585745"/>
          </a:xfrm>
          <a:prstGeom prst="rect">
            <a:avLst/>
          </a:prstGeom>
          <a:noFill/>
        </p:spPr>
      </p:pic>
    </p:spTree>
    <p:extLst>
      <p:ext uri="{BB962C8B-B14F-4D97-AF65-F5344CB8AC3E}">
        <p14:creationId xmlns:p14="http://schemas.microsoft.com/office/powerpoint/2010/main" xmlns="" val="30325972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5"/>
          <p:cNvSpPr>
            <a:spLocks/>
          </p:cNvSpPr>
          <p:nvPr/>
        </p:nvSpPr>
        <p:spPr bwMode="auto">
          <a:xfrm>
            <a:off x="3377210" y="1227779"/>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60"/>
          <p:cNvSpPr>
            <a:spLocks/>
          </p:cNvSpPr>
          <p:nvPr/>
        </p:nvSpPr>
        <p:spPr bwMode="auto">
          <a:xfrm flipH="1">
            <a:off x="4319080" y="2572884"/>
            <a:ext cx="1712069" cy="1151391"/>
          </a:xfrm>
          <a:custGeom>
            <a:avLst/>
            <a:gdLst/>
            <a:ahLst/>
            <a:cxnLst>
              <a:cxn ang="0">
                <a:pos x="128" y="1"/>
              </a:cxn>
              <a:cxn ang="0">
                <a:pos x="294" y="3"/>
              </a:cxn>
              <a:cxn ang="0">
                <a:pos x="461" y="9"/>
              </a:cxn>
              <a:cxn ang="0">
                <a:pos x="626" y="16"/>
              </a:cxn>
              <a:cxn ang="0">
                <a:pos x="791" y="18"/>
              </a:cxn>
              <a:cxn ang="0">
                <a:pos x="804" y="18"/>
              </a:cxn>
              <a:cxn ang="0">
                <a:pos x="829" y="24"/>
              </a:cxn>
              <a:cxn ang="0">
                <a:pos x="853" y="33"/>
              </a:cxn>
              <a:cxn ang="0">
                <a:pos x="874" y="47"/>
              </a:cxn>
              <a:cxn ang="0">
                <a:pos x="891" y="65"/>
              </a:cxn>
              <a:cxn ang="0">
                <a:pos x="905" y="86"/>
              </a:cxn>
              <a:cxn ang="0">
                <a:pos x="915" y="111"/>
              </a:cxn>
              <a:cxn ang="0">
                <a:pos x="920" y="137"/>
              </a:cxn>
              <a:cxn ang="0">
                <a:pos x="921" y="151"/>
              </a:cxn>
              <a:cxn ang="0">
                <a:pos x="921" y="486"/>
              </a:cxn>
              <a:cxn ang="0">
                <a:pos x="918" y="514"/>
              </a:cxn>
              <a:cxn ang="0">
                <a:pos x="911" y="541"/>
              </a:cxn>
              <a:cxn ang="0">
                <a:pos x="899" y="564"/>
              </a:cxn>
              <a:cxn ang="0">
                <a:pos x="883" y="587"/>
              </a:cxn>
              <a:cxn ang="0">
                <a:pos x="863" y="606"/>
              </a:cxn>
              <a:cxn ang="0">
                <a:pos x="841" y="621"/>
              </a:cxn>
              <a:cxn ang="0">
                <a:pos x="818" y="632"/>
              </a:cxn>
              <a:cxn ang="0">
                <a:pos x="791" y="638"/>
              </a:cxn>
              <a:cxn ang="0">
                <a:pos x="128" y="724"/>
              </a:cxn>
              <a:cxn ang="0">
                <a:pos x="115" y="724"/>
              </a:cxn>
              <a:cxn ang="0">
                <a:pos x="90" y="721"/>
              </a:cxn>
              <a:cxn ang="0">
                <a:pos x="66" y="712"/>
              </a:cxn>
              <a:cxn ang="0">
                <a:pos x="46" y="699"/>
              </a:cxn>
              <a:cxn ang="0">
                <a:pos x="30" y="680"/>
              </a:cxn>
              <a:cxn ang="0">
                <a:pos x="15" y="656"/>
              </a:cxn>
              <a:cxn ang="0">
                <a:pos x="6" y="629"/>
              </a:cxn>
              <a:cxn ang="0">
                <a:pos x="0" y="600"/>
              </a:cxn>
              <a:cxn ang="0">
                <a:pos x="0" y="584"/>
              </a:cxn>
              <a:cxn ang="0">
                <a:pos x="0" y="161"/>
              </a:cxn>
              <a:cxn ang="0">
                <a:pos x="1" y="129"/>
              </a:cxn>
              <a:cxn ang="0">
                <a:pos x="9" y="99"/>
              </a:cxn>
              <a:cxn ang="0">
                <a:pos x="22" y="72"/>
              </a:cxn>
              <a:cxn ang="0">
                <a:pos x="37" y="49"/>
              </a:cxn>
              <a:cxn ang="0">
                <a:pos x="56" y="30"/>
              </a:cxn>
              <a:cxn ang="0">
                <a:pos x="78" y="15"/>
              </a:cxn>
              <a:cxn ang="0">
                <a:pos x="102" y="4"/>
              </a:cxn>
              <a:cxn ang="0">
                <a:pos x="128" y="1"/>
              </a:cxn>
            </a:cxnLst>
            <a:rect l="0" t="0" r="r" b="b"/>
            <a:pathLst>
              <a:path w="921" h="724">
                <a:moveTo>
                  <a:pt x="128" y="1"/>
                </a:moveTo>
                <a:lnTo>
                  <a:pt x="128" y="1"/>
                </a:lnTo>
                <a:lnTo>
                  <a:pt x="211" y="0"/>
                </a:lnTo>
                <a:lnTo>
                  <a:pt x="294" y="3"/>
                </a:lnTo>
                <a:lnTo>
                  <a:pt x="378" y="6"/>
                </a:lnTo>
                <a:lnTo>
                  <a:pt x="461" y="9"/>
                </a:lnTo>
                <a:lnTo>
                  <a:pt x="543" y="13"/>
                </a:lnTo>
                <a:lnTo>
                  <a:pt x="626" y="16"/>
                </a:lnTo>
                <a:lnTo>
                  <a:pt x="708" y="18"/>
                </a:lnTo>
                <a:lnTo>
                  <a:pt x="791" y="18"/>
                </a:lnTo>
                <a:lnTo>
                  <a:pt x="791" y="18"/>
                </a:lnTo>
                <a:lnTo>
                  <a:pt x="804" y="18"/>
                </a:lnTo>
                <a:lnTo>
                  <a:pt x="818" y="21"/>
                </a:lnTo>
                <a:lnTo>
                  <a:pt x="829" y="24"/>
                </a:lnTo>
                <a:lnTo>
                  <a:pt x="841" y="28"/>
                </a:lnTo>
                <a:lnTo>
                  <a:pt x="853" y="33"/>
                </a:lnTo>
                <a:lnTo>
                  <a:pt x="863" y="40"/>
                </a:lnTo>
                <a:lnTo>
                  <a:pt x="874" y="47"/>
                </a:lnTo>
                <a:lnTo>
                  <a:pt x="883" y="56"/>
                </a:lnTo>
                <a:lnTo>
                  <a:pt x="891" y="65"/>
                </a:lnTo>
                <a:lnTo>
                  <a:pt x="899" y="75"/>
                </a:lnTo>
                <a:lnTo>
                  <a:pt x="905" y="86"/>
                </a:lnTo>
                <a:lnTo>
                  <a:pt x="911" y="98"/>
                </a:lnTo>
                <a:lnTo>
                  <a:pt x="915" y="111"/>
                </a:lnTo>
                <a:lnTo>
                  <a:pt x="918" y="124"/>
                </a:lnTo>
                <a:lnTo>
                  <a:pt x="920" y="137"/>
                </a:lnTo>
                <a:lnTo>
                  <a:pt x="921" y="151"/>
                </a:lnTo>
                <a:lnTo>
                  <a:pt x="921" y="151"/>
                </a:lnTo>
                <a:lnTo>
                  <a:pt x="921" y="486"/>
                </a:lnTo>
                <a:lnTo>
                  <a:pt x="921" y="486"/>
                </a:lnTo>
                <a:lnTo>
                  <a:pt x="920" y="499"/>
                </a:lnTo>
                <a:lnTo>
                  <a:pt x="918" y="514"/>
                </a:lnTo>
                <a:lnTo>
                  <a:pt x="915" y="527"/>
                </a:lnTo>
                <a:lnTo>
                  <a:pt x="911" y="541"/>
                </a:lnTo>
                <a:lnTo>
                  <a:pt x="905" y="553"/>
                </a:lnTo>
                <a:lnTo>
                  <a:pt x="899" y="564"/>
                </a:lnTo>
                <a:lnTo>
                  <a:pt x="891" y="576"/>
                </a:lnTo>
                <a:lnTo>
                  <a:pt x="883" y="587"/>
                </a:lnTo>
                <a:lnTo>
                  <a:pt x="874" y="597"/>
                </a:lnTo>
                <a:lnTo>
                  <a:pt x="863" y="606"/>
                </a:lnTo>
                <a:lnTo>
                  <a:pt x="853" y="615"/>
                </a:lnTo>
                <a:lnTo>
                  <a:pt x="841" y="621"/>
                </a:lnTo>
                <a:lnTo>
                  <a:pt x="829" y="628"/>
                </a:lnTo>
                <a:lnTo>
                  <a:pt x="818" y="632"/>
                </a:lnTo>
                <a:lnTo>
                  <a:pt x="804" y="635"/>
                </a:lnTo>
                <a:lnTo>
                  <a:pt x="791" y="638"/>
                </a:lnTo>
                <a:lnTo>
                  <a:pt x="791" y="638"/>
                </a:lnTo>
                <a:lnTo>
                  <a:pt x="128" y="724"/>
                </a:lnTo>
                <a:lnTo>
                  <a:pt x="128" y="724"/>
                </a:lnTo>
                <a:lnTo>
                  <a:pt x="115" y="724"/>
                </a:lnTo>
                <a:lnTo>
                  <a:pt x="102" y="724"/>
                </a:lnTo>
                <a:lnTo>
                  <a:pt x="90" y="721"/>
                </a:lnTo>
                <a:lnTo>
                  <a:pt x="78" y="718"/>
                </a:lnTo>
                <a:lnTo>
                  <a:pt x="66" y="712"/>
                </a:lnTo>
                <a:lnTo>
                  <a:pt x="56" y="706"/>
                </a:lnTo>
                <a:lnTo>
                  <a:pt x="46" y="699"/>
                </a:lnTo>
                <a:lnTo>
                  <a:pt x="37" y="690"/>
                </a:lnTo>
                <a:lnTo>
                  <a:pt x="30" y="680"/>
                </a:lnTo>
                <a:lnTo>
                  <a:pt x="22" y="668"/>
                </a:lnTo>
                <a:lnTo>
                  <a:pt x="15" y="656"/>
                </a:lnTo>
                <a:lnTo>
                  <a:pt x="9" y="643"/>
                </a:lnTo>
                <a:lnTo>
                  <a:pt x="6" y="629"/>
                </a:lnTo>
                <a:lnTo>
                  <a:pt x="1" y="615"/>
                </a:lnTo>
                <a:lnTo>
                  <a:pt x="0" y="600"/>
                </a:lnTo>
                <a:lnTo>
                  <a:pt x="0" y="584"/>
                </a:lnTo>
                <a:lnTo>
                  <a:pt x="0" y="584"/>
                </a:lnTo>
                <a:lnTo>
                  <a:pt x="0" y="161"/>
                </a:lnTo>
                <a:lnTo>
                  <a:pt x="0" y="161"/>
                </a:lnTo>
                <a:lnTo>
                  <a:pt x="0" y="145"/>
                </a:lnTo>
                <a:lnTo>
                  <a:pt x="1" y="129"/>
                </a:lnTo>
                <a:lnTo>
                  <a:pt x="6" y="114"/>
                </a:lnTo>
                <a:lnTo>
                  <a:pt x="9" y="99"/>
                </a:lnTo>
                <a:lnTo>
                  <a:pt x="15" y="86"/>
                </a:lnTo>
                <a:lnTo>
                  <a:pt x="22" y="72"/>
                </a:lnTo>
                <a:lnTo>
                  <a:pt x="30" y="61"/>
                </a:lnTo>
                <a:lnTo>
                  <a:pt x="37" y="49"/>
                </a:lnTo>
                <a:lnTo>
                  <a:pt x="46" y="38"/>
                </a:lnTo>
                <a:lnTo>
                  <a:pt x="56" y="30"/>
                </a:lnTo>
                <a:lnTo>
                  <a:pt x="66" y="22"/>
                </a:lnTo>
                <a:lnTo>
                  <a:pt x="78" y="15"/>
                </a:lnTo>
                <a:lnTo>
                  <a:pt x="90" y="9"/>
                </a:lnTo>
                <a:lnTo>
                  <a:pt x="102" y="4"/>
                </a:lnTo>
                <a:lnTo>
                  <a:pt x="115" y="3"/>
                </a:lnTo>
                <a:lnTo>
                  <a:pt x="128" y="1"/>
                </a:lnTo>
                <a:lnTo>
                  <a:pt x="128" y="1"/>
                </a:lnTo>
                <a:close/>
              </a:path>
            </a:pathLst>
          </a:custGeom>
          <a:blipFill>
            <a:blip r:embed="rId3"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a:off x="448623" y="1227779"/>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ru-RU" dirty="0" smtClean="0"/>
              <a:t>Экосистема приложений</a:t>
            </a:r>
            <a:endParaRPr lang="en-US" dirty="0"/>
          </a:p>
        </p:txBody>
      </p:sp>
      <p:sp>
        <p:nvSpPr>
          <p:cNvPr id="29" name="Freeform 82"/>
          <p:cNvSpPr>
            <a:spLocks/>
          </p:cNvSpPr>
          <p:nvPr/>
        </p:nvSpPr>
        <p:spPr bwMode="auto">
          <a:xfrm flipH="1">
            <a:off x="1900049" y="2288972"/>
            <a:ext cx="1270661" cy="1330423"/>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4"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247451" y="3491351"/>
            <a:ext cx="2148389" cy="273242"/>
            <a:chOff x="6342468" y="6068180"/>
            <a:chExt cx="2148389" cy="273242"/>
          </a:xfrm>
        </p:grpSpPr>
        <p:sp>
          <p:nvSpPr>
            <p:cNvPr id="31" name="Rounded Rectangle 30"/>
            <p:cNvSpPr/>
            <p:nvPr/>
          </p:nvSpPr>
          <p:spPr>
            <a:xfrm>
              <a:off x="6769457" y="6068287"/>
              <a:ext cx="1294410"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42468" y="6068180"/>
              <a:ext cx="2148389" cy="249299"/>
            </a:xfrm>
            <a:prstGeom prst="rect">
              <a:avLst/>
            </a:prstGeom>
            <a:noFill/>
          </p:spPr>
          <p:txBody>
            <a:bodyPr wrap="square" rtlCol="0">
              <a:spAutoFit/>
            </a:bodyPr>
            <a:lstStyle/>
            <a:p>
              <a:pPr algn="ctr">
                <a:lnSpc>
                  <a:spcPct val="85000"/>
                </a:lnSpc>
              </a:pPr>
              <a:r>
                <a:rPr lang="ru-RU" sz="1200" dirty="0" smtClean="0">
                  <a:solidFill>
                    <a:schemeClr val="bg1"/>
                  </a:solidFill>
                  <a:latin typeface="MS Reference Sans Serif" panose="020B0604030504040204" pitchFamily="34" charset="0"/>
                </a:rPr>
                <a:t>Безопасность</a:t>
              </a:r>
              <a:endParaRPr lang="en-US" sz="1200" dirty="0" smtClean="0">
                <a:solidFill>
                  <a:schemeClr val="bg1"/>
                </a:solidFill>
                <a:latin typeface="MS Reference Sans Serif" panose="020B0604030504040204" pitchFamily="34" charset="0"/>
              </a:endParaRPr>
            </a:p>
          </p:txBody>
        </p:sp>
      </p:grpSp>
      <p:sp>
        <p:nvSpPr>
          <p:cNvPr id="33" name="TextBox 32"/>
          <p:cNvSpPr txBox="1"/>
          <p:nvPr/>
        </p:nvSpPr>
        <p:spPr>
          <a:xfrm>
            <a:off x="389289" y="1363312"/>
            <a:ext cx="2636322" cy="1600438"/>
          </a:xfrm>
          <a:prstGeom prst="rect">
            <a:avLst/>
          </a:prstGeom>
          <a:noFill/>
        </p:spPr>
        <p:txBody>
          <a:bodyPr wrap="square" rtlCol="0">
            <a:spAutoFit/>
          </a:bodyPr>
          <a:lstStyle/>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Межсетевой экран</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Web</a:t>
            </a:r>
            <a:r>
              <a:rPr lang="ru-RU" sz="1400" dirty="0" smtClean="0">
                <a:latin typeface="MS Reference Sans Serif" panose="020B0604030504040204" pitchFamily="34" charset="0"/>
              </a:rPr>
              <a:t>-фильтрация</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Система защиты от вторжений</a:t>
            </a: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Анти-вирус</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Шифрование</a:t>
            </a:r>
            <a:endParaRPr lang="en-US" sz="1400" dirty="0" smtClean="0">
              <a:latin typeface="MS Reference Sans Serif" panose="020B0604030504040204" pitchFamily="34" charset="0"/>
            </a:endParaRPr>
          </a:p>
          <a:p>
            <a:pPr algn="ctr">
              <a:lnSpc>
                <a:spcPct val="85000"/>
              </a:lnSpc>
              <a:buClr>
                <a:srgbClr val="C00000"/>
              </a:buClr>
            </a:pPr>
            <a:endParaRPr lang="en-US" sz="1400" b="1" dirty="0" err="1" smtClean="0">
              <a:latin typeface="MS Reference Sans Serif" panose="020B0604030504040204" pitchFamily="34" charset="0"/>
            </a:endParaRPr>
          </a:p>
        </p:txBody>
      </p:sp>
      <p:grpSp>
        <p:nvGrpSpPr>
          <p:cNvPr id="69" name="Group 68"/>
          <p:cNvGrpSpPr/>
          <p:nvPr/>
        </p:nvGrpSpPr>
        <p:grpSpPr>
          <a:xfrm>
            <a:off x="3568192" y="3499268"/>
            <a:ext cx="2312898" cy="273242"/>
            <a:chOff x="6121799" y="6068180"/>
            <a:chExt cx="2312898" cy="273242"/>
          </a:xfrm>
        </p:grpSpPr>
        <p:sp>
          <p:nvSpPr>
            <p:cNvPr id="70" name="Rounded Rectangle 69"/>
            <p:cNvSpPr/>
            <p:nvPr/>
          </p:nvSpPr>
          <p:spPr>
            <a:xfrm>
              <a:off x="6121799" y="6068287"/>
              <a:ext cx="2312898"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38789" y="6068180"/>
              <a:ext cx="2268441" cy="249299"/>
            </a:xfrm>
            <a:prstGeom prst="rect">
              <a:avLst/>
            </a:prstGeom>
            <a:noFill/>
          </p:spPr>
          <p:txBody>
            <a:bodyPr wrap="square" rtlCol="0">
              <a:spAutoFit/>
            </a:bodyPr>
            <a:lstStyle/>
            <a:p>
              <a:pPr algn="ctr">
                <a:lnSpc>
                  <a:spcPct val="85000"/>
                </a:lnSpc>
              </a:pPr>
              <a:r>
                <a:rPr lang="ru-RU" sz="1200" dirty="0">
                  <a:solidFill>
                    <a:schemeClr val="bg1"/>
                  </a:solidFill>
                  <a:latin typeface="MS Reference Sans Serif" panose="020B0604030504040204" pitchFamily="34" charset="0"/>
                </a:rPr>
                <a:t>Сетевое взаимодействие</a:t>
              </a:r>
              <a:endParaRPr lang="en-US" sz="1200" dirty="0">
                <a:solidFill>
                  <a:schemeClr val="bg1"/>
                </a:solidFill>
                <a:latin typeface="MS Reference Sans Serif" panose="020B0604030504040204" pitchFamily="34" charset="0"/>
              </a:endParaRPr>
            </a:p>
          </p:txBody>
        </p:sp>
      </p:grpSp>
      <p:sp>
        <p:nvSpPr>
          <p:cNvPr id="72" name="TextBox 71"/>
          <p:cNvSpPr txBox="1"/>
          <p:nvPr/>
        </p:nvSpPr>
        <p:spPr>
          <a:xfrm>
            <a:off x="3396820" y="1325212"/>
            <a:ext cx="2489630" cy="1374222"/>
          </a:xfrm>
          <a:prstGeom prst="rect">
            <a:avLst/>
          </a:prstGeom>
          <a:noFill/>
        </p:spPr>
        <p:txBody>
          <a:bodyPr wrap="square" rtlCol="0">
            <a:spAutoFit/>
          </a:bodyPr>
          <a:lstStyle/>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WAN </a:t>
            </a:r>
            <a:r>
              <a:rPr lang="ru-RU" sz="1400" dirty="0" smtClean="0">
                <a:latin typeface="MS Reference Sans Serif" panose="020B0604030504040204" pitchFamily="34" charset="0"/>
              </a:rPr>
              <a:t>оптимизация</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Маршрутизация</a:t>
            </a: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Контроль активности приложений</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en-US" sz="1400" dirty="0" err="1" smtClean="0">
                <a:latin typeface="MS Reference Sans Serif" panose="020B0604030504040204" pitchFamily="34" charset="0"/>
              </a:rPr>
              <a:t>WiFi</a:t>
            </a:r>
            <a:r>
              <a:rPr lang="en-US" sz="1400" dirty="0" smtClean="0">
                <a:latin typeface="MS Reference Sans Serif" panose="020B0604030504040204" pitchFamily="34" charset="0"/>
              </a:rPr>
              <a:t> </a:t>
            </a:r>
            <a:r>
              <a:rPr lang="ru-RU" sz="1400" dirty="0" smtClean="0">
                <a:latin typeface="MS Reference Sans Serif" panose="020B0604030504040204" pitchFamily="34" charset="0"/>
              </a:rPr>
              <a:t>контроллер</a:t>
            </a:r>
            <a:endParaRPr lang="en-US" sz="1400" dirty="0" smtClean="0">
              <a:latin typeface="MS Reference Sans Serif" panose="020B0604030504040204" pitchFamily="34" charset="0"/>
            </a:endParaRPr>
          </a:p>
          <a:p>
            <a:pPr algn="ctr">
              <a:lnSpc>
                <a:spcPct val="85000"/>
              </a:lnSpc>
              <a:buClr>
                <a:srgbClr val="C00000"/>
              </a:buClr>
            </a:pPr>
            <a:endParaRPr lang="en-US" sz="1400" b="1" dirty="0" err="1" smtClean="0">
              <a:latin typeface="MS Reference Sans Serif" panose="020B0604030504040204" pitchFamily="34" charset="0"/>
            </a:endParaRPr>
          </a:p>
        </p:txBody>
      </p:sp>
      <p:sp>
        <p:nvSpPr>
          <p:cNvPr id="73" name="Freeform 5"/>
          <p:cNvSpPr>
            <a:spLocks/>
          </p:cNvSpPr>
          <p:nvPr/>
        </p:nvSpPr>
        <p:spPr bwMode="auto">
          <a:xfrm>
            <a:off x="6304051" y="1227779"/>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4" name="Freeform 82"/>
          <p:cNvSpPr>
            <a:spLocks/>
          </p:cNvSpPr>
          <p:nvPr/>
        </p:nvSpPr>
        <p:spPr bwMode="auto">
          <a:xfrm flipH="1">
            <a:off x="7519481" y="2217904"/>
            <a:ext cx="1445270" cy="1459150"/>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5"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6516191" y="3510807"/>
            <a:ext cx="2148389" cy="273242"/>
            <a:chOff x="6342468" y="6068180"/>
            <a:chExt cx="2148389" cy="273242"/>
          </a:xfrm>
        </p:grpSpPr>
        <p:sp>
          <p:nvSpPr>
            <p:cNvPr id="76" name="Rounded Rectangle 75"/>
            <p:cNvSpPr/>
            <p:nvPr/>
          </p:nvSpPr>
          <p:spPr>
            <a:xfrm>
              <a:off x="6417510" y="6068287"/>
              <a:ext cx="2018995"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342468" y="6068180"/>
              <a:ext cx="2148389" cy="249299"/>
            </a:xfrm>
            <a:prstGeom prst="rect">
              <a:avLst/>
            </a:prstGeom>
            <a:noFill/>
          </p:spPr>
          <p:txBody>
            <a:bodyPr wrap="square" rtlCol="0">
              <a:spAutoFit/>
            </a:bodyPr>
            <a:lstStyle/>
            <a:p>
              <a:pPr algn="ctr">
                <a:lnSpc>
                  <a:spcPct val="85000"/>
                </a:lnSpc>
              </a:pPr>
              <a:r>
                <a:rPr lang="ru-RU" sz="1200" dirty="0">
                  <a:solidFill>
                    <a:schemeClr val="bg1"/>
                  </a:solidFill>
                  <a:latin typeface="MS Reference Sans Serif" panose="020B0604030504040204" pitchFamily="34" charset="0"/>
                </a:rPr>
                <a:t>Коммуникации</a:t>
              </a:r>
              <a:endParaRPr lang="en-US" sz="1200" dirty="0">
                <a:solidFill>
                  <a:schemeClr val="bg1"/>
                </a:solidFill>
                <a:latin typeface="MS Reference Sans Serif" panose="020B0604030504040204" pitchFamily="34" charset="0"/>
              </a:endParaRPr>
            </a:p>
          </p:txBody>
        </p:sp>
      </p:grpSp>
      <p:sp>
        <p:nvSpPr>
          <p:cNvPr id="78" name="TextBox 77"/>
          <p:cNvSpPr txBox="1"/>
          <p:nvPr/>
        </p:nvSpPr>
        <p:spPr>
          <a:xfrm>
            <a:off x="6349898" y="1353787"/>
            <a:ext cx="2636322" cy="1191095"/>
          </a:xfrm>
          <a:prstGeom prst="rect">
            <a:avLst/>
          </a:prstGeom>
          <a:noFill/>
        </p:spPr>
        <p:txBody>
          <a:bodyPr wrap="square" rtlCol="0">
            <a:spAutoFit/>
          </a:bodyPr>
          <a:lstStyle/>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IP-PBX</a:t>
            </a: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VoIP GW</a:t>
            </a: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FAX</a:t>
            </a: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Video</a:t>
            </a: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Caching</a:t>
            </a:r>
          </a:p>
        </p:txBody>
      </p:sp>
      <p:sp>
        <p:nvSpPr>
          <p:cNvPr id="80" name="Freeform 5"/>
          <p:cNvSpPr>
            <a:spLocks/>
          </p:cNvSpPr>
          <p:nvPr/>
        </p:nvSpPr>
        <p:spPr bwMode="auto">
          <a:xfrm>
            <a:off x="3377210" y="4077983"/>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1" name="Freeform 60"/>
          <p:cNvSpPr>
            <a:spLocks/>
          </p:cNvSpPr>
          <p:nvPr/>
        </p:nvSpPr>
        <p:spPr bwMode="auto">
          <a:xfrm flipH="1">
            <a:off x="4659548" y="5418306"/>
            <a:ext cx="1361869" cy="1040860"/>
          </a:xfrm>
          <a:custGeom>
            <a:avLst/>
            <a:gdLst/>
            <a:ahLst/>
            <a:cxnLst>
              <a:cxn ang="0">
                <a:pos x="128" y="1"/>
              </a:cxn>
              <a:cxn ang="0">
                <a:pos x="294" y="3"/>
              </a:cxn>
              <a:cxn ang="0">
                <a:pos x="461" y="9"/>
              </a:cxn>
              <a:cxn ang="0">
                <a:pos x="626" y="16"/>
              </a:cxn>
              <a:cxn ang="0">
                <a:pos x="791" y="18"/>
              </a:cxn>
              <a:cxn ang="0">
                <a:pos x="804" y="18"/>
              </a:cxn>
              <a:cxn ang="0">
                <a:pos x="829" y="24"/>
              </a:cxn>
              <a:cxn ang="0">
                <a:pos x="853" y="33"/>
              </a:cxn>
              <a:cxn ang="0">
                <a:pos x="874" y="47"/>
              </a:cxn>
              <a:cxn ang="0">
                <a:pos x="891" y="65"/>
              </a:cxn>
              <a:cxn ang="0">
                <a:pos x="905" y="86"/>
              </a:cxn>
              <a:cxn ang="0">
                <a:pos x="915" y="111"/>
              </a:cxn>
              <a:cxn ang="0">
                <a:pos x="920" y="137"/>
              </a:cxn>
              <a:cxn ang="0">
                <a:pos x="921" y="151"/>
              </a:cxn>
              <a:cxn ang="0">
                <a:pos x="921" y="486"/>
              </a:cxn>
              <a:cxn ang="0">
                <a:pos x="918" y="514"/>
              </a:cxn>
              <a:cxn ang="0">
                <a:pos x="911" y="541"/>
              </a:cxn>
              <a:cxn ang="0">
                <a:pos x="899" y="564"/>
              </a:cxn>
              <a:cxn ang="0">
                <a:pos x="883" y="587"/>
              </a:cxn>
              <a:cxn ang="0">
                <a:pos x="863" y="606"/>
              </a:cxn>
              <a:cxn ang="0">
                <a:pos x="841" y="621"/>
              </a:cxn>
              <a:cxn ang="0">
                <a:pos x="818" y="632"/>
              </a:cxn>
              <a:cxn ang="0">
                <a:pos x="791" y="638"/>
              </a:cxn>
              <a:cxn ang="0">
                <a:pos x="128" y="724"/>
              </a:cxn>
              <a:cxn ang="0">
                <a:pos x="115" y="724"/>
              </a:cxn>
              <a:cxn ang="0">
                <a:pos x="90" y="721"/>
              </a:cxn>
              <a:cxn ang="0">
                <a:pos x="66" y="712"/>
              </a:cxn>
              <a:cxn ang="0">
                <a:pos x="46" y="699"/>
              </a:cxn>
              <a:cxn ang="0">
                <a:pos x="30" y="680"/>
              </a:cxn>
              <a:cxn ang="0">
                <a:pos x="15" y="656"/>
              </a:cxn>
              <a:cxn ang="0">
                <a:pos x="6" y="629"/>
              </a:cxn>
              <a:cxn ang="0">
                <a:pos x="0" y="600"/>
              </a:cxn>
              <a:cxn ang="0">
                <a:pos x="0" y="584"/>
              </a:cxn>
              <a:cxn ang="0">
                <a:pos x="0" y="161"/>
              </a:cxn>
              <a:cxn ang="0">
                <a:pos x="1" y="129"/>
              </a:cxn>
              <a:cxn ang="0">
                <a:pos x="9" y="99"/>
              </a:cxn>
              <a:cxn ang="0">
                <a:pos x="22" y="72"/>
              </a:cxn>
              <a:cxn ang="0">
                <a:pos x="37" y="49"/>
              </a:cxn>
              <a:cxn ang="0">
                <a:pos x="56" y="30"/>
              </a:cxn>
              <a:cxn ang="0">
                <a:pos x="78" y="15"/>
              </a:cxn>
              <a:cxn ang="0">
                <a:pos x="102" y="4"/>
              </a:cxn>
              <a:cxn ang="0">
                <a:pos x="128" y="1"/>
              </a:cxn>
            </a:cxnLst>
            <a:rect l="0" t="0" r="r" b="b"/>
            <a:pathLst>
              <a:path w="921" h="724">
                <a:moveTo>
                  <a:pt x="128" y="1"/>
                </a:moveTo>
                <a:lnTo>
                  <a:pt x="128" y="1"/>
                </a:lnTo>
                <a:lnTo>
                  <a:pt x="211" y="0"/>
                </a:lnTo>
                <a:lnTo>
                  <a:pt x="294" y="3"/>
                </a:lnTo>
                <a:lnTo>
                  <a:pt x="378" y="6"/>
                </a:lnTo>
                <a:lnTo>
                  <a:pt x="461" y="9"/>
                </a:lnTo>
                <a:lnTo>
                  <a:pt x="543" y="13"/>
                </a:lnTo>
                <a:lnTo>
                  <a:pt x="626" y="16"/>
                </a:lnTo>
                <a:lnTo>
                  <a:pt x="708" y="18"/>
                </a:lnTo>
                <a:lnTo>
                  <a:pt x="791" y="18"/>
                </a:lnTo>
                <a:lnTo>
                  <a:pt x="791" y="18"/>
                </a:lnTo>
                <a:lnTo>
                  <a:pt x="804" y="18"/>
                </a:lnTo>
                <a:lnTo>
                  <a:pt x="818" y="21"/>
                </a:lnTo>
                <a:lnTo>
                  <a:pt x="829" y="24"/>
                </a:lnTo>
                <a:lnTo>
                  <a:pt x="841" y="28"/>
                </a:lnTo>
                <a:lnTo>
                  <a:pt x="853" y="33"/>
                </a:lnTo>
                <a:lnTo>
                  <a:pt x="863" y="40"/>
                </a:lnTo>
                <a:lnTo>
                  <a:pt x="874" y="47"/>
                </a:lnTo>
                <a:lnTo>
                  <a:pt x="883" y="56"/>
                </a:lnTo>
                <a:lnTo>
                  <a:pt x="891" y="65"/>
                </a:lnTo>
                <a:lnTo>
                  <a:pt x="899" y="75"/>
                </a:lnTo>
                <a:lnTo>
                  <a:pt x="905" y="86"/>
                </a:lnTo>
                <a:lnTo>
                  <a:pt x="911" y="98"/>
                </a:lnTo>
                <a:lnTo>
                  <a:pt x="915" y="111"/>
                </a:lnTo>
                <a:lnTo>
                  <a:pt x="918" y="124"/>
                </a:lnTo>
                <a:lnTo>
                  <a:pt x="920" y="137"/>
                </a:lnTo>
                <a:lnTo>
                  <a:pt x="921" y="151"/>
                </a:lnTo>
                <a:lnTo>
                  <a:pt x="921" y="151"/>
                </a:lnTo>
                <a:lnTo>
                  <a:pt x="921" y="486"/>
                </a:lnTo>
                <a:lnTo>
                  <a:pt x="921" y="486"/>
                </a:lnTo>
                <a:lnTo>
                  <a:pt x="920" y="499"/>
                </a:lnTo>
                <a:lnTo>
                  <a:pt x="918" y="514"/>
                </a:lnTo>
                <a:lnTo>
                  <a:pt x="915" y="527"/>
                </a:lnTo>
                <a:lnTo>
                  <a:pt x="911" y="541"/>
                </a:lnTo>
                <a:lnTo>
                  <a:pt x="905" y="553"/>
                </a:lnTo>
                <a:lnTo>
                  <a:pt x="899" y="564"/>
                </a:lnTo>
                <a:lnTo>
                  <a:pt x="891" y="576"/>
                </a:lnTo>
                <a:lnTo>
                  <a:pt x="883" y="587"/>
                </a:lnTo>
                <a:lnTo>
                  <a:pt x="874" y="597"/>
                </a:lnTo>
                <a:lnTo>
                  <a:pt x="863" y="606"/>
                </a:lnTo>
                <a:lnTo>
                  <a:pt x="853" y="615"/>
                </a:lnTo>
                <a:lnTo>
                  <a:pt x="841" y="621"/>
                </a:lnTo>
                <a:lnTo>
                  <a:pt x="829" y="628"/>
                </a:lnTo>
                <a:lnTo>
                  <a:pt x="818" y="632"/>
                </a:lnTo>
                <a:lnTo>
                  <a:pt x="804" y="635"/>
                </a:lnTo>
                <a:lnTo>
                  <a:pt x="791" y="638"/>
                </a:lnTo>
                <a:lnTo>
                  <a:pt x="791" y="638"/>
                </a:lnTo>
                <a:lnTo>
                  <a:pt x="128" y="724"/>
                </a:lnTo>
                <a:lnTo>
                  <a:pt x="128" y="724"/>
                </a:lnTo>
                <a:lnTo>
                  <a:pt x="115" y="724"/>
                </a:lnTo>
                <a:lnTo>
                  <a:pt x="102" y="724"/>
                </a:lnTo>
                <a:lnTo>
                  <a:pt x="90" y="721"/>
                </a:lnTo>
                <a:lnTo>
                  <a:pt x="78" y="718"/>
                </a:lnTo>
                <a:lnTo>
                  <a:pt x="66" y="712"/>
                </a:lnTo>
                <a:lnTo>
                  <a:pt x="56" y="706"/>
                </a:lnTo>
                <a:lnTo>
                  <a:pt x="46" y="699"/>
                </a:lnTo>
                <a:lnTo>
                  <a:pt x="37" y="690"/>
                </a:lnTo>
                <a:lnTo>
                  <a:pt x="30" y="680"/>
                </a:lnTo>
                <a:lnTo>
                  <a:pt x="22" y="668"/>
                </a:lnTo>
                <a:lnTo>
                  <a:pt x="15" y="656"/>
                </a:lnTo>
                <a:lnTo>
                  <a:pt x="9" y="643"/>
                </a:lnTo>
                <a:lnTo>
                  <a:pt x="6" y="629"/>
                </a:lnTo>
                <a:lnTo>
                  <a:pt x="1" y="615"/>
                </a:lnTo>
                <a:lnTo>
                  <a:pt x="0" y="600"/>
                </a:lnTo>
                <a:lnTo>
                  <a:pt x="0" y="584"/>
                </a:lnTo>
                <a:lnTo>
                  <a:pt x="0" y="584"/>
                </a:lnTo>
                <a:lnTo>
                  <a:pt x="0" y="161"/>
                </a:lnTo>
                <a:lnTo>
                  <a:pt x="0" y="161"/>
                </a:lnTo>
                <a:lnTo>
                  <a:pt x="0" y="145"/>
                </a:lnTo>
                <a:lnTo>
                  <a:pt x="1" y="129"/>
                </a:lnTo>
                <a:lnTo>
                  <a:pt x="6" y="114"/>
                </a:lnTo>
                <a:lnTo>
                  <a:pt x="9" y="99"/>
                </a:lnTo>
                <a:lnTo>
                  <a:pt x="15" y="86"/>
                </a:lnTo>
                <a:lnTo>
                  <a:pt x="22" y="72"/>
                </a:lnTo>
                <a:lnTo>
                  <a:pt x="30" y="61"/>
                </a:lnTo>
                <a:lnTo>
                  <a:pt x="37" y="49"/>
                </a:lnTo>
                <a:lnTo>
                  <a:pt x="46" y="38"/>
                </a:lnTo>
                <a:lnTo>
                  <a:pt x="56" y="30"/>
                </a:lnTo>
                <a:lnTo>
                  <a:pt x="66" y="22"/>
                </a:lnTo>
                <a:lnTo>
                  <a:pt x="78" y="15"/>
                </a:lnTo>
                <a:lnTo>
                  <a:pt x="90" y="9"/>
                </a:lnTo>
                <a:lnTo>
                  <a:pt x="102" y="4"/>
                </a:lnTo>
                <a:lnTo>
                  <a:pt x="115" y="3"/>
                </a:lnTo>
                <a:lnTo>
                  <a:pt x="128" y="1"/>
                </a:lnTo>
                <a:lnTo>
                  <a:pt x="128" y="1"/>
                </a:lnTo>
                <a:close/>
              </a:path>
            </a:pathLst>
          </a:custGeom>
          <a:blipFill>
            <a:blip r:embed="rId6"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a:off x="448623" y="4077983"/>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flipH="1">
            <a:off x="1313234" y="5184843"/>
            <a:ext cx="1857476" cy="1272056"/>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7"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1266904" y="6292917"/>
            <a:ext cx="2148389" cy="273242"/>
            <a:chOff x="6342468" y="6068180"/>
            <a:chExt cx="2148389" cy="273242"/>
          </a:xfrm>
        </p:grpSpPr>
        <p:sp>
          <p:nvSpPr>
            <p:cNvPr id="85" name="Rounded Rectangle 84"/>
            <p:cNvSpPr/>
            <p:nvPr/>
          </p:nvSpPr>
          <p:spPr>
            <a:xfrm>
              <a:off x="6769457" y="6068287"/>
              <a:ext cx="1294410"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342468" y="6068180"/>
              <a:ext cx="2148389" cy="249299"/>
            </a:xfrm>
            <a:prstGeom prst="rect">
              <a:avLst/>
            </a:prstGeom>
            <a:noFill/>
          </p:spPr>
          <p:txBody>
            <a:bodyPr wrap="square" rtlCol="0">
              <a:spAutoFit/>
            </a:bodyPr>
            <a:lstStyle/>
            <a:p>
              <a:pPr algn="ctr">
                <a:lnSpc>
                  <a:spcPct val="85000"/>
                </a:lnSpc>
              </a:pPr>
              <a:r>
                <a:rPr lang="ru-RU" sz="1200" dirty="0">
                  <a:solidFill>
                    <a:schemeClr val="bg1"/>
                  </a:solidFill>
                  <a:latin typeface="MS Reference Sans Serif" panose="020B0604030504040204" pitchFamily="34" charset="0"/>
                </a:rPr>
                <a:t>Диагностика</a:t>
              </a:r>
              <a:endParaRPr lang="en-US" sz="1200" dirty="0">
                <a:solidFill>
                  <a:schemeClr val="bg1"/>
                </a:solidFill>
                <a:latin typeface="MS Reference Sans Serif" panose="020B0604030504040204" pitchFamily="34" charset="0"/>
              </a:endParaRPr>
            </a:p>
          </p:txBody>
        </p:sp>
      </p:grpSp>
      <p:sp>
        <p:nvSpPr>
          <p:cNvPr id="87" name="TextBox 86"/>
          <p:cNvSpPr txBox="1"/>
          <p:nvPr/>
        </p:nvSpPr>
        <p:spPr>
          <a:xfrm>
            <a:off x="419423" y="4299306"/>
            <a:ext cx="2636322" cy="1119153"/>
          </a:xfrm>
          <a:prstGeom prst="rect">
            <a:avLst/>
          </a:prstGeom>
          <a:noFill/>
        </p:spPr>
        <p:txBody>
          <a:bodyPr wrap="square" rtlCol="0">
            <a:spAutoFit/>
          </a:bodyPr>
          <a:lstStyle/>
          <a:p>
            <a:pPr marL="171450" lvl="1" indent="-171450" defTabSz="755650">
              <a:lnSpc>
                <a:spcPct val="90000"/>
              </a:lnSpc>
              <a:spcBef>
                <a:spcPct val="0"/>
              </a:spcBef>
              <a:spcAft>
                <a:spcPts val="1200"/>
              </a:spcAft>
              <a:buClr>
                <a:srgbClr val="C00000"/>
              </a:buClr>
              <a:buChar char="••"/>
            </a:pPr>
            <a:r>
              <a:rPr lang="ru-RU" sz="1400" dirty="0" smtClean="0">
                <a:latin typeface="MS Reference Sans Serif" panose="020B0604030504040204" pitchFamily="34" charset="0"/>
              </a:rPr>
              <a:t>Анализатор траффика</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ts val="1200"/>
              </a:spcAft>
              <a:buClr>
                <a:srgbClr val="C00000"/>
              </a:buClr>
              <a:buChar char="••"/>
            </a:pPr>
            <a:r>
              <a:rPr lang="ru-RU" sz="1400" dirty="0" smtClean="0">
                <a:latin typeface="MS Reference Sans Serif" panose="020B0604030504040204" pitchFamily="34" charset="0"/>
              </a:rPr>
              <a:t>Диагностика работы приложений</a:t>
            </a:r>
            <a:endParaRPr lang="en-US" sz="1400" dirty="0" smtClean="0">
              <a:latin typeface="MS Reference Sans Serif" panose="020B0604030504040204" pitchFamily="34" charset="0"/>
            </a:endParaRPr>
          </a:p>
          <a:p>
            <a:pPr algn="ctr">
              <a:lnSpc>
                <a:spcPct val="85000"/>
              </a:lnSpc>
              <a:spcAft>
                <a:spcPts val="1200"/>
              </a:spcAft>
              <a:buClr>
                <a:srgbClr val="C00000"/>
              </a:buClr>
            </a:pPr>
            <a:endParaRPr lang="en-US" sz="1000" b="1" dirty="0" err="1" smtClean="0">
              <a:latin typeface="MS Reference Sans Serif" panose="020B0604030504040204" pitchFamily="34" charset="0"/>
            </a:endParaRPr>
          </a:p>
        </p:txBody>
      </p:sp>
      <p:sp>
        <p:nvSpPr>
          <p:cNvPr id="89" name="Rounded Rectangle 88"/>
          <p:cNvSpPr/>
          <p:nvPr/>
        </p:nvSpPr>
        <p:spPr>
          <a:xfrm>
            <a:off x="3920250" y="6300941"/>
            <a:ext cx="1819073"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706244" y="6300834"/>
            <a:ext cx="2256817" cy="249299"/>
          </a:xfrm>
          <a:prstGeom prst="rect">
            <a:avLst/>
          </a:prstGeom>
          <a:noFill/>
        </p:spPr>
        <p:txBody>
          <a:bodyPr wrap="square" rtlCol="0">
            <a:spAutoFit/>
          </a:bodyPr>
          <a:lstStyle/>
          <a:p>
            <a:pPr algn="ctr">
              <a:lnSpc>
                <a:spcPct val="85000"/>
              </a:lnSpc>
            </a:pPr>
            <a:r>
              <a:rPr lang="ru-RU" sz="1200" dirty="0">
                <a:solidFill>
                  <a:schemeClr val="bg1"/>
                </a:solidFill>
                <a:latin typeface="MS Reference Sans Serif" panose="020B0604030504040204" pitchFamily="34" charset="0"/>
              </a:rPr>
              <a:t>Прочие приложения</a:t>
            </a:r>
            <a:endParaRPr lang="en-US" sz="1200" dirty="0">
              <a:solidFill>
                <a:schemeClr val="bg1"/>
              </a:solidFill>
              <a:latin typeface="MS Reference Sans Serif" panose="020B0604030504040204" pitchFamily="34" charset="0"/>
            </a:endParaRPr>
          </a:p>
        </p:txBody>
      </p:sp>
      <p:sp>
        <p:nvSpPr>
          <p:cNvPr id="91" name="TextBox 90"/>
          <p:cNvSpPr txBox="1"/>
          <p:nvPr/>
        </p:nvSpPr>
        <p:spPr>
          <a:xfrm>
            <a:off x="3415293" y="4300645"/>
            <a:ext cx="2175305" cy="738664"/>
          </a:xfrm>
          <a:prstGeom prst="rect">
            <a:avLst/>
          </a:prstGeom>
          <a:noFill/>
        </p:spPr>
        <p:txBody>
          <a:bodyPr wrap="square" rtlCol="0">
            <a:spAutoFit/>
          </a:bodyPr>
          <a:lstStyle/>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Бизнес-аналитика</a:t>
            </a:r>
            <a:endParaRPr lang="en-US" sz="1400" dirty="0" smtClean="0">
              <a:latin typeface="MS Reference Sans Serif" panose="020B0604030504040204" pitchFamily="34" charset="0"/>
            </a:endParaRPr>
          </a:p>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CRM</a:t>
            </a: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Бухгалтерия</a:t>
            </a:r>
            <a:endParaRPr lang="en-US" sz="1000" b="1" dirty="0" smtClean="0">
              <a:latin typeface="MS Reference Sans Serif" panose="020B0604030504040204" pitchFamily="34" charset="0"/>
            </a:endParaRPr>
          </a:p>
        </p:txBody>
      </p:sp>
      <p:sp>
        <p:nvSpPr>
          <p:cNvPr id="92" name="Freeform 5"/>
          <p:cNvSpPr>
            <a:spLocks/>
          </p:cNvSpPr>
          <p:nvPr/>
        </p:nvSpPr>
        <p:spPr bwMode="auto">
          <a:xfrm>
            <a:off x="6304051" y="4077983"/>
            <a:ext cx="2389580" cy="2156689"/>
          </a:xfrm>
          <a:custGeom>
            <a:avLst/>
            <a:gdLst/>
            <a:ahLst/>
            <a:cxnLst>
              <a:cxn ang="0">
                <a:pos x="5760" y="2980"/>
              </a:cxn>
              <a:cxn ang="0">
                <a:pos x="5754" y="3047"/>
              </a:cxn>
              <a:cxn ang="0">
                <a:pos x="5735" y="3110"/>
              </a:cxn>
              <a:cxn ang="0">
                <a:pos x="5704" y="3170"/>
              </a:cxn>
              <a:cxn ang="0">
                <a:pos x="5662" y="3222"/>
              </a:cxn>
              <a:cxn ang="0">
                <a:pos x="5612" y="3266"/>
              </a:cxn>
              <a:cxn ang="0">
                <a:pos x="5557" y="3298"/>
              </a:cxn>
              <a:cxn ang="0">
                <a:pos x="5493" y="3323"/>
              </a:cxn>
              <a:cxn ang="0">
                <a:pos x="5426" y="3333"/>
              </a:cxn>
              <a:cxn ang="0">
                <a:pos x="336" y="3634"/>
              </a:cxn>
              <a:cxn ang="0">
                <a:pos x="268" y="3630"/>
              </a:cxn>
              <a:cxn ang="0">
                <a:pos x="205" y="3615"/>
              </a:cxn>
              <a:cxn ang="0">
                <a:pos x="148" y="3586"/>
              </a:cxn>
              <a:cxn ang="0">
                <a:pos x="100" y="3550"/>
              </a:cxn>
              <a:cxn ang="0">
                <a:pos x="58" y="3502"/>
              </a:cxn>
              <a:cxn ang="0">
                <a:pos x="27" y="3446"/>
              </a:cxn>
              <a:cxn ang="0">
                <a:pos x="8" y="3385"/>
              </a:cxn>
              <a:cxn ang="0">
                <a:pos x="0" y="3318"/>
              </a:cxn>
              <a:cxn ang="0">
                <a:pos x="0" y="318"/>
              </a:cxn>
              <a:cxn ang="0">
                <a:pos x="8" y="251"/>
              </a:cxn>
              <a:cxn ang="0">
                <a:pos x="27" y="190"/>
              </a:cxn>
              <a:cxn ang="0">
                <a:pos x="58" y="134"/>
              </a:cxn>
              <a:cxn ang="0">
                <a:pos x="100" y="86"/>
              </a:cxn>
              <a:cxn ang="0">
                <a:pos x="148" y="48"/>
              </a:cxn>
              <a:cxn ang="0">
                <a:pos x="205" y="19"/>
              </a:cxn>
              <a:cxn ang="0">
                <a:pos x="268" y="4"/>
              </a:cxn>
              <a:cxn ang="0">
                <a:pos x="336" y="0"/>
              </a:cxn>
              <a:cxn ang="0">
                <a:pos x="5426" y="240"/>
              </a:cxn>
              <a:cxn ang="0">
                <a:pos x="5493" y="249"/>
              </a:cxn>
              <a:cxn ang="0">
                <a:pos x="5557" y="272"/>
              </a:cxn>
              <a:cxn ang="0">
                <a:pos x="5612" y="307"/>
              </a:cxn>
              <a:cxn ang="0">
                <a:pos x="5662" y="349"/>
              </a:cxn>
              <a:cxn ang="0">
                <a:pos x="5704" y="401"/>
              </a:cxn>
              <a:cxn ang="0">
                <a:pos x="5735" y="460"/>
              </a:cxn>
              <a:cxn ang="0">
                <a:pos x="5754" y="524"/>
              </a:cxn>
              <a:cxn ang="0">
                <a:pos x="5760" y="591"/>
              </a:cxn>
            </a:cxnLst>
            <a:rect l="0" t="0" r="r" b="b"/>
            <a:pathLst>
              <a:path w="5760" h="3634">
                <a:moveTo>
                  <a:pt x="5760" y="2980"/>
                </a:moveTo>
                <a:lnTo>
                  <a:pt x="5760" y="2980"/>
                </a:lnTo>
                <a:lnTo>
                  <a:pt x="5760" y="3013"/>
                </a:lnTo>
                <a:lnTo>
                  <a:pt x="5754" y="3047"/>
                </a:lnTo>
                <a:lnTo>
                  <a:pt x="5747" y="3080"/>
                </a:lnTo>
                <a:lnTo>
                  <a:pt x="5735" y="3110"/>
                </a:lnTo>
                <a:lnTo>
                  <a:pt x="5720" y="3141"/>
                </a:lnTo>
                <a:lnTo>
                  <a:pt x="5704" y="3170"/>
                </a:lnTo>
                <a:lnTo>
                  <a:pt x="5685" y="3197"/>
                </a:lnTo>
                <a:lnTo>
                  <a:pt x="5662" y="3222"/>
                </a:lnTo>
                <a:lnTo>
                  <a:pt x="5639" y="3245"/>
                </a:lnTo>
                <a:lnTo>
                  <a:pt x="5612" y="3266"/>
                </a:lnTo>
                <a:lnTo>
                  <a:pt x="5586" y="3283"/>
                </a:lnTo>
                <a:lnTo>
                  <a:pt x="5557" y="3298"/>
                </a:lnTo>
                <a:lnTo>
                  <a:pt x="5526" y="3312"/>
                </a:lnTo>
                <a:lnTo>
                  <a:pt x="5493" y="3323"/>
                </a:lnTo>
                <a:lnTo>
                  <a:pt x="5461" y="3329"/>
                </a:lnTo>
                <a:lnTo>
                  <a:pt x="5426" y="3333"/>
                </a:lnTo>
                <a:lnTo>
                  <a:pt x="336" y="3634"/>
                </a:lnTo>
                <a:lnTo>
                  <a:pt x="336" y="3634"/>
                </a:lnTo>
                <a:lnTo>
                  <a:pt x="301" y="3634"/>
                </a:lnTo>
                <a:lnTo>
                  <a:pt x="268" y="3630"/>
                </a:lnTo>
                <a:lnTo>
                  <a:pt x="236" y="3624"/>
                </a:lnTo>
                <a:lnTo>
                  <a:pt x="205" y="3615"/>
                </a:lnTo>
                <a:lnTo>
                  <a:pt x="176" y="3601"/>
                </a:lnTo>
                <a:lnTo>
                  <a:pt x="148" y="3586"/>
                </a:lnTo>
                <a:lnTo>
                  <a:pt x="123" y="3569"/>
                </a:lnTo>
                <a:lnTo>
                  <a:pt x="100" y="3550"/>
                </a:lnTo>
                <a:lnTo>
                  <a:pt x="77" y="3527"/>
                </a:lnTo>
                <a:lnTo>
                  <a:pt x="58" y="3502"/>
                </a:lnTo>
                <a:lnTo>
                  <a:pt x="42" y="3475"/>
                </a:lnTo>
                <a:lnTo>
                  <a:pt x="27" y="3446"/>
                </a:lnTo>
                <a:lnTo>
                  <a:pt x="15" y="3417"/>
                </a:lnTo>
                <a:lnTo>
                  <a:pt x="8" y="3385"/>
                </a:lnTo>
                <a:lnTo>
                  <a:pt x="2" y="3352"/>
                </a:lnTo>
                <a:lnTo>
                  <a:pt x="0" y="3318"/>
                </a:lnTo>
                <a:lnTo>
                  <a:pt x="0" y="318"/>
                </a:lnTo>
                <a:lnTo>
                  <a:pt x="0" y="318"/>
                </a:lnTo>
                <a:lnTo>
                  <a:pt x="2" y="284"/>
                </a:lnTo>
                <a:lnTo>
                  <a:pt x="8" y="251"/>
                </a:lnTo>
                <a:lnTo>
                  <a:pt x="15" y="221"/>
                </a:lnTo>
                <a:lnTo>
                  <a:pt x="27" y="190"/>
                </a:lnTo>
                <a:lnTo>
                  <a:pt x="42" y="161"/>
                </a:lnTo>
                <a:lnTo>
                  <a:pt x="58" y="134"/>
                </a:lnTo>
                <a:lnTo>
                  <a:pt x="77" y="109"/>
                </a:lnTo>
                <a:lnTo>
                  <a:pt x="100" y="86"/>
                </a:lnTo>
                <a:lnTo>
                  <a:pt x="123" y="65"/>
                </a:lnTo>
                <a:lnTo>
                  <a:pt x="148" y="48"/>
                </a:lnTo>
                <a:lnTo>
                  <a:pt x="176" y="33"/>
                </a:lnTo>
                <a:lnTo>
                  <a:pt x="205" y="19"/>
                </a:lnTo>
                <a:lnTo>
                  <a:pt x="236" y="10"/>
                </a:lnTo>
                <a:lnTo>
                  <a:pt x="268" y="4"/>
                </a:lnTo>
                <a:lnTo>
                  <a:pt x="301" y="0"/>
                </a:lnTo>
                <a:lnTo>
                  <a:pt x="336" y="0"/>
                </a:lnTo>
                <a:lnTo>
                  <a:pt x="5426" y="240"/>
                </a:lnTo>
                <a:lnTo>
                  <a:pt x="5426" y="240"/>
                </a:lnTo>
                <a:lnTo>
                  <a:pt x="5461" y="244"/>
                </a:lnTo>
                <a:lnTo>
                  <a:pt x="5493" y="249"/>
                </a:lnTo>
                <a:lnTo>
                  <a:pt x="5526" y="261"/>
                </a:lnTo>
                <a:lnTo>
                  <a:pt x="5557" y="272"/>
                </a:lnTo>
                <a:lnTo>
                  <a:pt x="5586" y="288"/>
                </a:lnTo>
                <a:lnTo>
                  <a:pt x="5612" y="307"/>
                </a:lnTo>
                <a:lnTo>
                  <a:pt x="5639" y="326"/>
                </a:lnTo>
                <a:lnTo>
                  <a:pt x="5662" y="349"/>
                </a:lnTo>
                <a:lnTo>
                  <a:pt x="5685" y="374"/>
                </a:lnTo>
                <a:lnTo>
                  <a:pt x="5704" y="401"/>
                </a:lnTo>
                <a:lnTo>
                  <a:pt x="5720" y="430"/>
                </a:lnTo>
                <a:lnTo>
                  <a:pt x="5735" y="460"/>
                </a:lnTo>
                <a:lnTo>
                  <a:pt x="5747" y="491"/>
                </a:lnTo>
                <a:lnTo>
                  <a:pt x="5754" y="524"/>
                </a:lnTo>
                <a:lnTo>
                  <a:pt x="5760" y="556"/>
                </a:lnTo>
                <a:lnTo>
                  <a:pt x="5760" y="591"/>
                </a:lnTo>
                <a:lnTo>
                  <a:pt x="5760" y="2980"/>
                </a:lnTo>
                <a:close/>
              </a:path>
            </a:pathLst>
          </a:custGeom>
          <a:solidFill>
            <a:srgbClr val="EAEAEA"/>
          </a:solidFill>
          <a:ln w="9525">
            <a:noFill/>
            <a:round/>
            <a:headEnd/>
            <a:tailEnd/>
          </a:ln>
          <a:effectLst>
            <a:outerShdw blurRad="203200" dist="203200" dir="8100000" sx="98000" sy="98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3" name="Freeform 82"/>
          <p:cNvSpPr>
            <a:spLocks/>
          </p:cNvSpPr>
          <p:nvPr/>
        </p:nvSpPr>
        <p:spPr bwMode="auto">
          <a:xfrm flipH="1">
            <a:off x="7267574" y="5227294"/>
            <a:ext cx="1697175" cy="1180965"/>
          </a:xfrm>
          <a:custGeom>
            <a:avLst/>
            <a:gdLst/>
            <a:ahLst/>
            <a:cxnLst>
              <a:cxn ang="0">
                <a:pos x="1854" y="1135"/>
              </a:cxn>
              <a:cxn ang="0">
                <a:pos x="1849" y="1189"/>
              </a:cxn>
              <a:cxn ang="0">
                <a:pos x="1833" y="1239"/>
              </a:cxn>
              <a:cxn ang="0">
                <a:pos x="1808" y="1287"/>
              </a:cxn>
              <a:cxn ang="0">
                <a:pos x="1776" y="1328"/>
              </a:cxn>
              <a:cxn ang="0">
                <a:pos x="1736" y="1364"/>
              </a:cxn>
              <a:cxn ang="0">
                <a:pos x="1691" y="1392"/>
              </a:cxn>
              <a:cxn ang="0">
                <a:pos x="1642" y="1412"/>
              </a:cxn>
              <a:cxn ang="0">
                <a:pos x="1589" y="1421"/>
              </a:cxn>
              <a:cxn ang="0">
                <a:pos x="265" y="1524"/>
              </a:cxn>
              <a:cxn ang="0">
                <a:pos x="212" y="1523"/>
              </a:cxn>
              <a:cxn ang="0">
                <a:pos x="163" y="1511"/>
              </a:cxn>
              <a:cxn ang="0">
                <a:pos x="118" y="1490"/>
              </a:cxn>
              <a:cxn ang="0">
                <a:pos x="78" y="1461"/>
              </a:cxn>
              <a:cxn ang="0">
                <a:pos x="46" y="1424"/>
              </a:cxn>
              <a:cxn ang="0">
                <a:pos x="21" y="1381"/>
              </a:cxn>
              <a:cxn ang="0">
                <a:pos x="7" y="1332"/>
              </a:cxn>
              <a:cxn ang="0">
                <a:pos x="0" y="1279"/>
              </a:cxn>
              <a:cxn ang="0">
                <a:pos x="0" y="251"/>
              </a:cxn>
              <a:cxn ang="0">
                <a:pos x="7" y="197"/>
              </a:cxn>
              <a:cxn ang="0">
                <a:pos x="21" y="148"/>
              </a:cxn>
              <a:cxn ang="0">
                <a:pos x="46" y="105"/>
              </a:cxn>
              <a:cxn ang="0">
                <a:pos x="78" y="68"/>
              </a:cxn>
              <a:cxn ang="0">
                <a:pos x="118" y="37"/>
              </a:cxn>
              <a:cxn ang="0">
                <a:pos x="163" y="16"/>
              </a:cxn>
              <a:cxn ang="0">
                <a:pos x="212" y="3"/>
              </a:cxn>
              <a:cxn ang="0">
                <a:pos x="266" y="1"/>
              </a:cxn>
              <a:cxn ang="0">
                <a:pos x="1588" y="84"/>
              </a:cxn>
              <a:cxn ang="0">
                <a:pos x="1642" y="93"/>
              </a:cxn>
              <a:cxn ang="0">
                <a:pos x="1691" y="111"/>
              </a:cxn>
              <a:cxn ang="0">
                <a:pos x="1736" y="138"/>
              </a:cxn>
              <a:cxn ang="0">
                <a:pos x="1776" y="174"/>
              </a:cxn>
              <a:cxn ang="0">
                <a:pos x="1808" y="215"/>
              </a:cxn>
              <a:cxn ang="0">
                <a:pos x="1833" y="261"/>
              </a:cxn>
              <a:cxn ang="0">
                <a:pos x="1849" y="311"/>
              </a:cxn>
              <a:cxn ang="0">
                <a:pos x="1854" y="366"/>
              </a:cxn>
            </a:cxnLst>
            <a:rect l="0" t="0" r="r" b="b"/>
            <a:pathLst>
              <a:path w="1854" h="1526">
                <a:moveTo>
                  <a:pt x="1854" y="1135"/>
                </a:moveTo>
                <a:lnTo>
                  <a:pt x="1854" y="1135"/>
                </a:lnTo>
                <a:lnTo>
                  <a:pt x="1853" y="1162"/>
                </a:lnTo>
                <a:lnTo>
                  <a:pt x="1849" y="1189"/>
                </a:lnTo>
                <a:lnTo>
                  <a:pt x="1842" y="1214"/>
                </a:lnTo>
                <a:lnTo>
                  <a:pt x="1833" y="1239"/>
                </a:lnTo>
                <a:lnTo>
                  <a:pt x="1821" y="1265"/>
                </a:lnTo>
                <a:lnTo>
                  <a:pt x="1808" y="1287"/>
                </a:lnTo>
                <a:lnTo>
                  <a:pt x="1793" y="1308"/>
                </a:lnTo>
                <a:lnTo>
                  <a:pt x="1776" y="1328"/>
                </a:lnTo>
                <a:lnTo>
                  <a:pt x="1757" y="1348"/>
                </a:lnTo>
                <a:lnTo>
                  <a:pt x="1736" y="1364"/>
                </a:lnTo>
                <a:lnTo>
                  <a:pt x="1715" y="1380"/>
                </a:lnTo>
                <a:lnTo>
                  <a:pt x="1691" y="1392"/>
                </a:lnTo>
                <a:lnTo>
                  <a:pt x="1667" y="1404"/>
                </a:lnTo>
                <a:lnTo>
                  <a:pt x="1642" y="1412"/>
                </a:lnTo>
                <a:lnTo>
                  <a:pt x="1615" y="1418"/>
                </a:lnTo>
                <a:lnTo>
                  <a:pt x="1589" y="1421"/>
                </a:lnTo>
                <a:lnTo>
                  <a:pt x="265" y="1524"/>
                </a:lnTo>
                <a:lnTo>
                  <a:pt x="265" y="1524"/>
                </a:lnTo>
                <a:lnTo>
                  <a:pt x="239" y="1526"/>
                </a:lnTo>
                <a:lnTo>
                  <a:pt x="212" y="1523"/>
                </a:lnTo>
                <a:lnTo>
                  <a:pt x="187" y="1519"/>
                </a:lnTo>
                <a:lnTo>
                  <a:pt x="163" y="1511"/>
                </a:lnTo>
                <a:lnTo>
                  <a:pt x="139" y="1502"/>
                </a:lnTo>
                <a:lnTo>
                  <a:pt x="118" y="1490"/>
                </a:lnTo>
                <a:lnTo>
                  <a:pt x="97" y="1477"/>
                </a:lnTo>
                <a:lnTo>
                  <a:pt x="78" y="1461"/>
                </a:lnTo>
                <a:lnTo>
                  <a:pt x="61" y="1443"/>
                </a:lnTo>
                <a:lnTo>
                  <a:pt x="46" y="1424"/>
                </a:lnTo>
                <a:lnTo>
                  <a:pt x="33" y="1404"/>
                </a:lnTo>
                <a:lnTo>
                  <a:pt x="21" y="1381"/>
                </a:lnTo>
                <a:lnTo>
                  <a:pt x="13" y="1357"/>
                </a:lnTo>
                <a:lnTo>
                  <a:pt x="7" y="1332"/>
                </a:lnTo>
                <a:lnTo>
                  <a:pt x="3" y="1306"/>
                </a:lnTo>
                <a:lnTo>
                  <a:pt x="0" y="1279"/>
                </a:lnTo>
                <a:lnTo>
                  <a:pt x="0" y="251"/>
                </a:lnTo>
                <a:lnTo>
                  <a:pt x="0" y="251"/>
                </a:lnTo>
                <a:lnTo>
                  <a:pt x="3" y="223"/>
                </a:lnTo>
                <a:lnTo>
                  <a:pt x="7" y="197"/>
                </a:lnTo>
                <a:lnTo>
                  <a:pt x="13" y="172"/>
                </a:lnTo>
                <a:lnTo>
                  <a:pt x="21" y="148"/>
                </a:lnTo>
                <a:lnTo>
                  <a:pt x="33" y="126"/>
                </a:lnTo>
                <a:lnTo>
                  <a:pt x="46" y="105"/>
                </a:lnTo>
                <a:lnTo>
                  <a:pt x="61" y="85"/>
                </a:lnTo>
                <a:lnTo>
                  <a:pt x="78" y="68"/>
                </a:lnTo>
                <a:lnTo>
                  <a:pt x="98" y="52"/>
                </a:lnTo>
                <a:lnTo>
                  <a:pt x="118" y="37"/>
                </a:lnTo>
                <a:lnTo>
                  <a:pt x="139" y="25"/>
                </a:lnTo>
                <a:lnTo>
                  <a:pt x="163" y="16"/>
                </a:lnTo>
                <a:lnTo>
                  <a:pt x="187" y="8"/>
                </a:lnTo>
                <a:lnTo>
                  <a:pt x="212" y="3"/>
                </a:lnTo>
                <a:lnTo>
                  <a:pt x="239" y="0"/>
                </a:lnTo>
                <a:lnTo>
                  <a:pt x="266" y="1"/>
                </a:lnTo>
                <a:lnTo>
                  <a:pt x="1588" y="84"/>
                </a:lnTo>
                <a:lnTo>
                  <a:pt x="1588" y="84"/>
                </a:lnTo>
                <a:lnTo>
                  <a:pt x="1615" y="86"/>
                </a:lnTo>
                <a:lnTo>
                  <a:pt x="1642" y="93"/>
                </a:lnTo>
                <a:lnTo>
                  <a:pt x="1667" y="101"/>
                </a:lnTo>
                <a:lnTo>
                  <a:pt x="1691" y="111"/>
                </a:lnTo>
                <a:lnTo>
                  <a:pt x="1715" y="123"/>
                </a:lnTo>
                <a:lnTo>
                  <a:pt x="1736" y="138"/>
                </a:lnTo>
                <a:lnTo>
                  <a:pt x="1757" y="155"/>
                </a:lnTo>
                <a:lnTo>
                  <a:pt x="1776" y="174"/>
                </a:lnTo>
                <a:lnTo>
                  <a:pt x="1793" y="194"/>
                </a:lnTo>
                <a:lnTo>
                  <a:pt x="1808" y="215"/>
                </a:lnTo>
                <a:lnTo>
                  <a:pt x="1821" y="237"/>
                </a:lnTo>
                <a:lnTo>
                  <a:pt x="1833" y="261"/>
                </a:lnTo>
                <a:lnTo>
                  <a:pt x="1842" y="286"/>
                </a:lnTo>
                <a:lnTo>
                  <a:pt x="1849" y="311"/>
                </a:lnTo>
                <a:lnTo>
                  <a:pt x="1853" y="339"/>
                </a:lnTo>
                <a:lnTo>
                  <a:pt x="1854" y="366"/>
                </a:lnTo>
                <a:lnTo>
                  <a:pt x="1854" y="1135"/>
                </a:lnTo>
                <a:close/>
              </a:path>
            </a:pathLst>
          </a:custGeom>
          <a:blipFill>
            <a:blip r:embed="rId8" cstate="screen"/>
            <a:stretch>
              <a:fillRect/>
            </a:stretch>
          </a:blipFill>
          <a:ln w="9525">
            <a:noFill/>
            <a:round/>
            <a:headEnd/>
            <a:tailEnd/>
          </a:ln>
          <a:effectLst>
            <a:outerShdw blurRad="127000" dist="127000" dir="90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6594013" y="6312373"/>
            <a:ext cx="2148389" cy="273242"/>
            <a:chOff x="6342468" y="6068180"/>
            <a:chExt cx="2148389" cy="273242"/>
          </a:xfrm>
        </p:grpSpPr>
        <p:sp>
          <p:nvSpPr>
            <p:cNvPr id="95" name="Rounded Rectangle 94"/>
            <p:cNvSpPr/>
            <p:nvPr/>
          </p:nvSpPr>
          <p:spPr>
            <a:xfrm>
              <a:off x="6417510" y="6068287"/>
              <a:ext cx="2018995" cy="27313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342468" y="6068180"/>
              <a:ext cx="2148389" cy="249299"/>
            </a:xfrm>
            <a:prstGeom prst="rect">
              <a:avLst/>
            </a:prstGeom>
            <a:noFill/>
          </p:spPr>
          <p:txBody>
            <a:bodyPr wrap="square" rtlCol="0">
              <a:spAutoFit/>
            </a:bodyPr>
            <a:lstStyle/>
            <a:p>
              <a:pPr algn="ctr">
                <a:lnSpc>
                  <a:spcPct val="85000"/>
                </a:lnSpc>
              </a:pPr>
              <a:r>
                <a:rPr lang="ru-RU" sz="1200" dirty="0">
                  <a:solidFill>
                    <a:schemeClr val="bg1"/>
                  </a:solidFill>
                  <a:latin typeface="MS Reference Sans Serif" panose="020B0604030504040204" pitchFamily="34" charset="0"/>
                </a:rPr>
                <a:t>Контроль качества</a:t>
              </a:r>
              <a:endParaRPr lang="en-US" sz="1200" dirty="0">
                <a:solidFill>
                  <a:schemeClr val="bg1"/>
                </a:solidFill>
                <a:latin typeface="MS Reference Sans Serif" panose="020B0604030504040204" pitchFamily="34" charset="0"/>
              </a:endParaRPr>
            </a:p>
          </p:txBody>
        </p:sp>
      </p:grpSp>
      <p:sp>
        <p:nvSpPr>
          <p:cNvPr id="97" name="TextBox 96"/>
          <p:cNvSpPr txBox="1"/>
          <p:nvPr/>
        </p:nvSpPr>
        <p:spPr>
          <a:xfrm>
            <a:off x="6360391" y="4288198"/>
            <a:ext cx="2636322" cy="900246"/>
          </a:xfrm>
          <a:prstGeom prst="rect">
            <a:avLst/>
          </a:prstGeom>
          <a:noFill/>
        </p:spPr>
        <p:txBody>
          <a:bodyPr wrap="square" rtlCol="0">
            <a:spAutoFit/>
          </a:bodyPr>
          <a:lstStyle/>
          <a:p>
            <a:pPr marL="171450" lvl="1" indent="-171450" defTabSz="755650">
              <a:lnSpc>
                <a:spcPct val="90000"/>
              </a:lnSpc>
              <a:spcBef>
                <a:spcPct val="0"/>
              </a:spcBef>
              <a:spcAft>
                <a:spcPct val="15000"/>
              </a:spcAft>
              <a:buClr>
                <a:srgbClr val="C00000"/>
              </a:buClr>
              <a:buChar char="••"/>
            </a:pPr>
            <a:r>
              <a:rPr lang="en-US" sz="1400" dirty="0" smtClean="0">
                <a:latin typeface="MS Reference Sans Serif" panose="020B0604030504040204" pitchFamily="34" charset="0"/>
              </a:rPr>
              <a:t>TWAMP</a:t>
            </a:r>
          </a:p>
          <a:p>
            <a:pPr marL="171450" lvl="1" indent="-171450" defTabSz="755650">
              <a:lnSpc>
                <a:spcPct val="90000"/>
              </a:lnSpc>
              <a:spcBef>
                <a:spcPct val="0"/>
              </a:spcBef>
              <a:spcAft>
                <a:spcPct val="15000"/>
              </a:spcAft>
              <a:buClr>
                <a:srgbClr val="C00000"/>
              </a:buClr>
              <a:buChar char="••"/>
            </a:pPr>
            <a:r>
              <a:rPr lang="ru-RU" sz="1400" dirty="0" smtClean="0">
                <a:latin typeface="MS Reference Sans Serif" panose="020B0604030504040204" pitchFamily="34" charset="0"/>
              </a:rPr>
              <a:t>Контроль производительности приложений</a:t>
            </a:r>
            <a:endParaRPr lang="en-US" sz="1400" dirty="0" smtClean="0">
              <a:latin typeface="MS Reference Sans Serif" panose="020B0604030504040204" pitchFamily="34" charset="0"/>
            </a:endParaRPr>
          </a:p>
        </p:txBody>
      </p:sp>
    </p:spTree>
    <p:extLst>
      <p:ext uri="{BB962C8B-B14F-4D97-AF65-F5344CB8AC3E}">
        <p14:creationId xmlns:p14="http://schemas.microsoft.com/office/powerpoint/2010/main" xmlns="" val="3421993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952500" y="3171825"/>
            <a:ext cx="2978150" cy="124354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latin typeface="+mj-lt"/>
            </a:endParaRPr>
          </a:p>
        </p:txBody>
      </p:sp>
      <p:sp>
        <p:nvSpPr>
          <p:cNvPr id="36" name="AutoShape 6"/>
          <p:cNvSpPr>
            <a:spLocks noChangeArrowheads="1"/>
          </p:cNvSpPr>
          <p:nvPr/>
        </p:nvSpPr>
        <p:spPr bwMode="auto">
          <a:xfrm>
            <a:off x="297392" y="4956531"/>
            <a:ext cx="4752622" cy="1608177"/>
          </a:xfrm>
          <a:prstGeom prst="roundRect">
            <a:avLst>
              <a:gd name="adj" fmla="val 16667"/>
            </a:avLst>
          </a:prstGeom>
          <a:solidFill>
            <a:schemeClr val="bg1"/>
          </a:solidFill>
          <a:ln w="38100">
            <a:solidFill>
              <a:srgbClr val="969594"/>
            </a:solid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rtlCol="0" anchor="ctr"/>
          <a:lstStyle/>
          <a:p>
            <a:pPr algn="ctr">
              <a:spcBef>
                <a:spcPct val="50000"/>
              </a:spcBef>
            </a:pPr>
            <a:endParaRPr lang="en-US" dirty="0">
              <a:latin typeface="+mj-lt"/>
            </a:endParaRPr>
          </a:p>
        </p:txBody>
      </p:sp>
      <p:sp>
        <p:nvSpPr>
          <p:cNvPr id="95" name="Isosceles Triangle 94"/>
          <p:cNvSpPr/>
          <p:nvPr/>
        </p:nvSpPr>
        <p:spPr>
          <a:xfrm rot="10800000">
            <a:off x="2568219" y="3410003"/>
            <a:ext cx="1100365" cy="172787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latin typeface="+mj-lt"/>
            </a:endParaRPr>
          </a:p>
        </p:txBody>
      </p:sp>
      <p:sp>
        <p:nvSpPr>
          <p:cNvPr id="77" name="Line 12"/>
          <p:cNvSpPr>
            <a:spLocks noChangeShapeType="1"/>
          </p:cNvSpPr>
          <p:nvPr/>
        </p:nvSpPr>
        <p:spPr bwMode="auto">
          <a:xfrm flipV="1">
            <a:off x="411386" y="5998588"/>
            <a:ext cx="5184000" cy="0"/>
          </a:xfrm>
          <a:prstGeom prst="line">
            <a:avLst/>
          </a:prstGeom>
          <a:ln w="28575">
            <a:solidFill>
              <a:srgbClr val="4D4948"/>
            </a:solidFill>
          </a:ln>
        </p:spPr>
        <p:style>
          <a:lnRef idx="1">
            <a:schemeClr val="accent1"/>
          </a:lnRef>
          <a:fillRef idx="0">
            <a:schemeClr val="accent1"/>
          </a:fillRef>
          <a:effectRef idx="0">
            <a:schemeClr val="accent1"/>
          </a:effectRef>
          <a:fontRef idx="minor">
            <a:schemeClr val="tx1"/>
          </a:fontRef>
        </p:style>
        <p:txBody>
          <a:bodyPr lIns="91380" tIns="45690" rIns="91380" bIns="45690"/>
          <a:lstStyle/>
          <a:p>
            <a:endParaRPr lang="en-US" sz="1400" dirty="0">
              <a:latin typeface="+mj-lt"/>
            </a:endParaRPr>
          </a:p>
        </p:txBody>
      </p:sp>
      <p:sp>
        <p:nvSpPr>
          <p:cNvPr id="33" name="Заголовок 32"/>
          <p:cNvSpPr>
            <a:spLocks noGrp="1"/>
          </p:cNvSpPr>
          <p:nvPr>
            <p:ph type="title"/>
          </p:nvPr>
        </p:nvSpPr>
        <p:spPr/>
        <p:txBody>
          <a:bodyPr/>
          <a:lstStyle/>
          <a:p>
            <a:r>
              <a:rPr lang="ru-RU" sz="3200" dirty="0" smtClean="0"/>
              <a:t>Пример использования:</a:t>
            </a:r>
            <a:br>
              <a:rPr lang="ru-RU" sz="3200" dirty="0" smtClean="0"/>
            </a:br>
            <a:r>
              <a:rPr lang="ru-RU" sz="2400" dirty="0" smtClean="0"/>
              <a:t>Межсетевой экран</a:t>
            </a:r>
            <a:endParaRPr lang="ru-RU" sz="2400" dirty="0"/>
          </a:p>
        </p:txBody>
      </p:sp>
      <p:sp>
        <p:nvSpPr>
          <p:cNvPr id="121" name="Text Placeholder 120"/>
          <p:cNvSpPr>
            <a:spLocks noGrp="1"/>
          </p:cNvSpPr>
          <p:nvPr>
            <p:ph type="body" sz="quarter" idx="4294967295"/>
          </p:nvPr>
        </p:nvSpPr>
        <p:spPr>
          <a:xfrm>
            <a:off x="468313" y="1300163"/>
            <a:ext cx="8675687" cy="1474787"/>
          </a:xfrm>
          <a:prstGeom prst="rect">
            <a:avLst/>
          </a:prstGeom>
        </p:spPr>
        <p:txBody>
          <a:bodyPr/>
          <a:lstStyle/>
          <a:p>
            <a:pPr>
              <a:buClr>
                <a:srgbClr val="C00000"/>
              </a:buClr>
            </a:pPr>
            <a:r>
              <a:rPr lang="ru-RU" sz="1600" dirty="0" smtClean="0">
                <a:latin typeface="MS Reference Sans Serif" panose="020B0604030504040204" pitchFamily="34" charset="0"/>
              </a:rPr>
              <a:t>Приложение «межсетевой экран», работающее на скорости </a:t>
            </a:r>
            <a:r>
              <a:rPr lang="en-US" sz="1600" dirty="0" smtClean="0">
                <a:latin typeface="MS Reference Sans Serif" panose="020B0604030504040204" pitchFamily="34" charset="0"/>
              </a:rPr>
              <a:t>1 </a:t>
            </a:r>
            <a:r>
              <a:rPr lang="ru-RU" sz="1600" dirty="0" smtClean="0">
                <a:latin typeface="MS Reference Sans Serif" panose="020B0604030504040204" pitchFamily="34" charset="0"/>
              </a:rPr>
              <a:t>Гб</a:t>
            </a:r>
            <a:r>
              <a:rPr lang="en-US" sz="1600" dirty="0" smtClean="0">
                <a:latin typeface="MS Reference Sans Serif" panose="020B0604030504040204" pitchFamily="34" charset="0"/>
              </a:rPr>
              <a:t>/c (</a:t>
            </a:r>
            <a:r>
              <a:rPr lang="en-US" sz="1600" dirty="0" err="1" smtClean="0">
                <a:latin typeface="MS Reference Sans Serif" panose="020B0604030504040204" pitchFamily="34" charset="0"/>
              </a:rPr>
              <a:t>Fortinet</a:t>
            </a:r>
            <a:r>
              <a:rPr lang="en-US" sz="1600" dirty="0" smtClean="0">
                <a:latin typeface="MS Reference Sans Serif" panose="020B0604030504040204" pitchFamily="34" charset="0"/>
              </a:rPr>
              <a:t> </a:t>
            </a:r>
            <a:r>
              <a:rPr lang="en-US" sz="1600" dirty="0" err="1" smtClean="0">
                <a:latin typeface="MS Reference Sans Serif" panose="020B0604030504040204" pitchFamily="34" charset="0"/>
              </a:rPr>
              <a:t>FortiGate</a:t>
            </a:r>
            <a:r>
              <a:rPr lang="en-US" sz="1600" dirty="0" smtClean="0">
                <a:latin typeface="MS Reference Sans Serif" panose="020B0604030504040204" pitchFamily="34" charset="0"/>
              </a:rPr>
              <a:t>)</a:t>
            </a:r>
            <a:r>
              <a:rPr lang="ru-RU" sz="1600" dirty="0" smtClean="0">
                <a:latin typeface="MS Reference Sans Serif" panose="020B0604030504040204" pitchFamily="34" charset="0"/>
              </a:rPr>
              <a:t> через виртуальную машину (</a:t>
            </a:r>
            <a:r>
              <a:rPr lang="en-US" sz="1600" dirty="0" smtClean="0">
                <a:latin typeface="MS Reference Sans Serif" panose="020B0604030504040204" pitchFamily="34" charset="0"/>
              </a:rPr>
              <a:t>VM</a:t>
            </a:r>
            <a:r>
              <a:rPr lang="ru-RU" sz="1600" dirty="0" smtClean="0">
                <a:latin typeface="MS Reference Sans Serif" panose="020B0604030504040204" pitchFamily="34" charset="0"/>
              </a:rPr>
              <a:t>)</a:t>
            </a:r>
            <a:r>
              <a:rPr lang="en-US" sz="1600" dirty="0" smtClean="0">
                <a:latin typeface="MS Reference Sans Serif" panose="020B0604030504040204" pitchFamily="34" charset="0"/>
              </a:rPr>
              <a:t> </a:t>
            </a:r>
            <a:r>
              <a:rPr lang="ru-RU" sz="1600" dirty="0" smtClean="0">
                <a:latin typeface="MS Reference Sans Serif" panose="020B0604030504040204" pitchFamily="34" charset="0"/>
              </a:rPr>
              <a:t>на устройстве </a:t>
            </a:r>
            <a:r>
              <a:rPr lang="en-US" sz="1600" dirty="0" smtClean="0">
                <a:latin typeface="MS Reference Sans Serif" panose="020B0604030504040204" pitchFamily="34" charset="0"/>
              </a:rPr>
              <a:t>ETX</a:t>
            </a:r>
          </a:p>
          <a:p>
            <a:pPr>
              <a:buClr>
                <a:srgbClr val="C00000"/>
              </a:buClr>
            </a:pPr>
            <a:r>
              <a:rPr lang="ru-RU" sz="1600" dirty="0" smtClean="0">
                <a:latin typeface="MS Reference Sans Serif" panose="020B0604030504040204" pitchFamily="34" charset="0"/>
              </a:rPr>
              <a:t>Потоки данных направляются в виртуальную машину согласно определенному критерию (например </a:t>
            </a:r>
            <a:r>
              <a:rPr lang="en-US" sz="1600" dirty="0" smtClean="0">
                <a:latin typeface="MS Reference Sans Serif" panose="020B0604030504040204" pitchFamily="34" charset="0"/>
              </a:rPr>
              <a:t>VLAN</a:t>
            </a:r>
            <a:r>
              <a:rPr lang="ru-RU" sz="1600" dirty="0" smtClean="0">
                <a:latin typeface="MS Reference Sans Serif" panose="020B0604030504040204" pitchFamily="34" charset="0"/>
              </a:rPr>
              <a:t>)</a:t>
            </a:r>
            <a:endParaRPr lang="en-US" sz="1600" dirty="0" smtClean="0">
              <a:latin typeface="MS Reference Sans Serif" panose="020B0604030504040204" pitchFamily="34" charset="0"/>
            </a:endParaRPr>
          </a:p>
          <a:p>
            <a:pPr>
              <a:buClr>
                <a:srgbClr val="C00000"/>
              </a:buClr>
            </a:pPr>
            <a:r>
              <a:rPr lang="ru-RU" sz="1600" dirty="0" smtClean="0">
                <a:latin typeface="MS Reference Sans Serif" panose="020B0604030504040204" pitchFamily="34" charset="0"/>
              </a:rPr>
              <a:t>Фильтрация трафика абонента позволяет сократить общий поток данных от него</a:t>
            </a:r>
            <a:endParaRPr lang="en-US" sz="1600" dirty="0" smtClean="0">
              <a:latin typeface="MS Reference Sans Serif" panose="020B0604030504040204" pitchFamily="34" charset="0"/>
            </a:endParaRPr>
          </a:p>
        </p:txBody>
      </p:sp>
      <p:sp>
        <p:nvSpPr>
          <p:cNvPr id="90" name="Rounded Rectangle 89"/>
          <p:cNvSpPr/>
          <p:nvPr/>
        </p:nvSpPr>
        <p:spPr>
          <a:xfrm>
            <a:off x="1136001" y="4049543"/>
            <a:ext cx="1740156" cy="264502"/>
          </a:xfrm>
          <a:prstGeom prst="roundRect">
            <a:avLst/>
          </a:prstGeom>
          <a:ln/>
        </p:spPr>
        <p:style>
          <a:lnRef idx="1">
            <a:schemeClr val="accent4"/>
          </a:lnRef>
          <a:fillRef idx="2">
            <a:schemeClr val="accent4"/>
          </a:fillRef>
          <a:effectRef idx="1">
            <a:schemeClr val="accent4"/>
          </a:effectRef>
          <a:fontRef idx="minor">
            <a:schemeClr val="dk1"/>
          </a:fontRef>
        </p:style>
        <p:txBody>
          <a:bodyPr lIns="91407" tIns="45704" rIns="91407" bIns="45704" rtlCol="0" anchor="ctr"/>
          <a:lstStyle/>
          <a:p>
            <a:pPr algn="ctr"/>
            <a:r>
              <a:rPr lang="en-US" sz="1300" b="1" dirty="0">
                <a:latin typeface="MS Reference Sans Serif" panose="020B0604030504040204" pitchFamily="34" charset="0"/>
              </a:rPr>
              <a:t>Hypervisor </a:t>
            </a:r>
          </a:p>
        </p:txBody>
      </p:sp>
      <p:sp>
        <p:nvSpPr>
          <p:cNvPr id="92" name="Rounded Rectangle 91"/>
          <p:cNvSpPr/>
          <p:nvPr/>
        </p:nvSpPr>
        <p:spPr>
          <a:xfrm>
            <a:off x="1140321" y="3246215"/>
            <a:ext cx="1760540" cy="281149"/>
          </a:xfrm>
          <a:prstGeom prst="roundRect">
            <a:avLst/>
          </a:prstGeom>
          <a:ln/>
        </p:spPr>
        <p:style>
          <a:lnRef idx="1">
            <a:schemeClr val="accent5"/>
          </a:lnRef>
          <a:fillRef idx="2">
            <a:schemeClr val="accent5"/>
          </a:fillRef>
          <a:effectRef idx="1">
            <a:schemeClr val="accent5"/>
          </a:effectRef>
          <a:fontRef idx="minor">
            <a:schemeClr val="dk1"/>
          </a:fontRef>
        </p:style>
        <p:txBody>
          <a:bodyPr lIns="91407" tIns="45704" rIns="91407" bIns="45704" rtlCol="0" anchor="ctr"/>
          <a:lstStyle/>
          <a:p>
            <a:pPr algn="ctr"/>
            <a:r>
              <a:rPr lang="en-US" sz="1300" b="1" dirty="0" smtClean="0">
                <a:latin typeface="MS Reference Sans Serif" panose="020B0604030504040204" pitchFamily="34" charset="0"/>
              </a:rPr>
              <a:t>Firewall App VM</a:t>
            </a:r>
            <a:endParaRPr lang="en-US" sz="1300" b="1" dirty="0">
              <a:latin typeface="MS Reference Sans Serif" panose="020B0604030504040204" pitchFamily="34" charset="0"/>
            </a:endParaRPr>
          </a:p>
        </p:txBody>
      </p:sp>
      <p:cxnSp>
        <p:nvCxnSpPr>
          <p:cNvPr id="101" name="Straight Arrow Connector 100"/>
          <p:cNvCxnSpPr/>
          <p:nvPr/>
        </p:nvCxnSpPr>
        <p:spPr>
          <a:xfrm flipV="1">
            <a:off x="2906713" y="3403038"/>
            <a:ext cx="2052000" cy="0"/>
          </a:xfrm>
          <a:prstGeom prst="straightConnector1">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72"/>
          <p:cNvGrpSpPr/>
          <p:nvPr/>
        </p:nvGrpSpPr>
        <p:grpSpPr>
          <a:xfrm>
            <a:off x="1729271" y="5498394"/>
            <a:ext cx="2717745" cy="789694"/>
            <a:chOff x="382001" y="5136444"/>
            <a:chExt cx="2717745" cy="789694"/>
          </a:xfrm>
        </p:grpSpPr>
        <p:pic>
          <p:nvPicPr>
            <p:cNvPr id="43" name="Picture 42" descr="RAD 1U_Wide.png"/>
            <p:cNvPicPr>
              <a:picLocks noChangeAspect="1"/>
            </p:cNvPicPr>
            <p:nvPr/>
          </p:nvPicPr>
          <p:blipFill>
            <a:blip r:embed="rId3" cstate="print"/>
            <a:stretch>
              <a:fillRect/>
            </a:stretch>
          </p:blipFill>
          <p:spPr>
            <a:xfrm>
              <a:off x="413304" y="5147733"/>
              <a:ext cx="2686442" cy="778405"/>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flipH="1">
              <a:off x="382001" y="5136444"/>
              <a:ext cx="1077442" cy="789694"/>
            </a:xfrm>
            <a:prstGeom prst="rect">
              <a:avLst/>
            </a:prstGeom>
            <a:noFill/>
            <a:ln w="9525">
              <a:noFill/>
              <a:miter lim="800000"/>
              <a:headEnd/>
              <a:tailEnd/>
            </a:ln>
          </p:spPr>
        </p:pic>
      </p:grpSp>
      <p:pic>
        <p:nvPicPr>
          <p:cNvPr id="113" name="Picture 112" descr="Serv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747084" y="4991637"/>
            <a:ext cx="748593" cy="748593"/>
          </a:xfrm>
          <a:prstGeom prst="rect">
            <a:avLst/>
          </a:prstGeom>
        </p:spPr>
      </p:pic>
      <p:sp>
        <p:nvSpPr>
          <p:cNvPr id="74" name="Oval 73"/>
          <p:cNvSpPr/>
          <p:nvPr/>
        </p:nvSpPr>
        <p:spPr>
          <a:xfrm>
            <a:off x="376415" y="5648131"/>
            <a:ext cx="923928" cy="6738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rtlCol="0" anchor="ctr"/>
          <a:lstStyle/>
          <a:p>
            <a:pPr algn="ctr"/>
            <a:endParaRPr lang="en-US" dirty="0"/>
          </a:p>
        </p:txBody>
      </p:sp>
      <p:sp>
        <p:nvSpPr>
          <p:cNvPr id="75" name="Text Box 20"/>
          <p:cNvSpPr txBox="1">
            <a:spLocks noChangeArrowheads="1"/>
          </p:cNvSpPr>
          <p:nvPr/>
        </p:nvSpPr>
        <p:spPr bwMode="auto">
          <a:xfrm>
            <a:off x="373321" y="5708783"/>
            <a:ext cx="940291" cy="488867"/>
          </a:xfrm>
          <a:prstGeom prst="rect">
            <a:avLst/>
          </a:prstGeom>
          <a:noFill/>
          <a:ln w="12700">
            <a:noFill/>
            <a:miter lim="800000"/>
            <a:headEnd/>
            <a:tailEnd/>
          </a:ln>
        </p:spPr>
        <p:txBody>
          <a:bodyPr wrap="none" lIns="100473" tIns="50236" rIns="100473" bIns="50236">
            <a:spAutoFit/>
          </a:bodyPr>
          <a:lstStyle/>
          <a:p>
            <a:pPr algn="ctr" defTabSz="1005822">
              <a:lnSpc>
                <a:spcPct val="110000"/>
              </a:lnSpc>
            </a:pPr>
            <a:r>
              <a:rPr lang="ru-RU" sz="1200" b="1" dirty="0" smtClean="0">
                <a:latin typeface="MS Reference Sans Serif" panose="020B0604030504040204" pitchFamily="34" charset="0"/>
              </a:rPr>
              <a:t>Сеть</a:t>
            </a:r>
            <a:br>
              <a:rPr lang="ru-RU" sz="1200" b="1" dirty="0" smtClean="0">
                <a:latin typeface="MS Reference Sans Serif" panose="020B0604030504040204" pitchFamily="34" charset="0"/>
              </a:rPr>
            </a:br>
            <a:r>
              <a:rPr lang="ru-RU" sz="1200" b="1" dirty="0" smtClean="0">
                <a:latin typeface="MS Reference Sans Serif" panose="020B0604030504040204" pitchFamily="34" charset="0"/>
              </a:rPr>
              <a:t>абонента</a:t>
            </a:r>
            <a:endParaRPr lang="en-US" sz="1200" b="1" dirty="0">
              <a:latin typeface="MS Reference Sans Serif" panose="020B0604030504040204" pitchFamily="34" charset="0"/>
            </a:endParaRPr>
          </a:p>
        </p:txBody>
      </p:sp>
      <p:cxnSp>
        <p:nvCxnSpPr>
          <p:cNvPr id="98" name="Shape 56"/>
          <p:cNvCxnSpPr>
            <a:endCxn id="113" idx="3"/>
          </p:cNvCxnSpPr>
          <p:nvPr/>
        </p:nvCxnSpPr>
        <p:spPr>
          <a:xfrm rot="10800000">
            <a:off x="3495675" y="5365934"/>
            <a:ext cx="951342" cy="494860"/>
          </a:xfrm>
          <a:prstGeom prst="bent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hape 57"/>
          <p:cNvCxnSpPr>
            <a:stCxn id="113" idx="1"/>
          </p:cNvCxnSpPr>
          <p:nvPr/>
        </p:nvCxnSpPr>
        <p:spPr>
          <a:xfrm rot="10800000" flipV="1">
            <a:off x="1761934" y="5365931"/>
            <a:ext cx="985148" cy="527310"/>
          </a:xfrm>
          <a:prstGeom prst="bent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hape 57"/>
          <p:cNvCxnSpPr>
            <a:endCxn id="113" idx="2"/>
          </p:cNvCxnSpPr>
          <p:nvPr/>
        </p:nvCxnSpPr>
        <p:spPr>
          <a:xfrm rot="10800000">
            <a:off x="3121383" y="5740228"/>
            <a:ext cx="1325637" cy="244375"/>
          </a:xfrm>
          <a:prstGeom prst="bentConnector2">
            <a:avLst/>
          </a:prstGeom>
          <a:ln w="38100">
            <a:solidFill>
              <a:srgbClr val="00D66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319943" y="5111265"/>
            <a:ext cx="1039191" cy="406233"/>
          </a:xfrm>
          <a:prstGeom prst="rect">
            <a:avLst/>
          </a:prstGeom>
          <a:noFill/>
          <a:ln>
            <a:noFill/>
          </a:ln>
        </p:spPr>
        <p:txBody>
          <a:bodyPr wrap="square" lIns="91407" tIns="45704" rIns="91407" bIns="45704" rtlCol="0">
            <a:spAutoFit/>
          </a:bodyPr>
          <a:lstStyle/>
          <a:p>
            <a:pPr algn="ctr">
              <a:lnSpc>
                <a:spcPct val="85000"/>
              </a:lnSpc>
            </a:pPr>
            <a:r>
              <a:rPr lang="en-US" sz="1200" b="1" dirty="0">
                <a:solidFill>
                  <a:srgbClr val="FF0000"/>
                </a:solidFill>
                <a:latin typeface="MS Reference Sans Serif" panose="020B0604030504040204" pitchFamily="34" charset="0"/>
              </a:rPr>
              <a:t>Firewall VLANs</a:t>
            </a:r>
          </a:p>
        </p:txBody>
      </p:sp>
      <p:sp>
        <p:nvSpPr>
          <p:cNvPr id="123" name="TextBox 122"/>
          <p:cNvSpPr txBox="1"/>
          <p:nvPr/>
        </p:nvSpPr>
        <p:spPr>
          <a:xfrm>
            <a:off x="2035080" y="6288088"/>
            <a:ext cx="1976359" cy="249267"/>
          </a:xfrm>
          <a:prstGeom prst="rect">
            <a:avLst/>
          </a:prstGeom>
          <a:noFill/>
          <a:ln>
            <a:noFill/>
          </a:ln>
        </p:spPr>
        <p:txBody>
          <a:bodyPr wrap="square" lIns="91407" tIns="45704" rIns="91407" bIns="45704" rtlCol="0">
            <a:spAutoFit/>
          </a:bodyPr>
          <a:lstStyle/>
          <a:p>
            <a:pPr algn="ctr">
              <a:lnSpc>
                <a:spcPct val="85000"/>
              </a:lnSpc>
            </a:pPr>
            <a:r>
              <a:rPr lang="ru-RU" sz="1200" b="1" dirty="0" smtClean="0">
                <a:solidFill>
                  <a:schemeClr val="accent6">
                    <a:lumMod val="50000"/>
                  </a:schemeClr>
                </a:solidFill>
                <a:latin typeface="MS Reference Sans Serif" panose="020B0604030504040204" pitchFamily="34" charset="0"/>
              </a:rPr>
              <a:t>Пропускаемые</a:t>
            </a:r>
            <a:r>
              <a:rPr lang="en-US" sz="1200" b="1" dirty="0" smtClean="0">
                <a:solidFill>
                  <a:schemeClr val="accent6">
                    <a:lumMod val="50000"/>
                  </a:schemeClr>
                </a:solidFill>
                <a:latin typeface="MS Reference Sans Serif" panose="020B0604030504040204" pitchFamily="34" charset="0"/>
              </a:rPr>
              <a:t> VLAN’</a:t>
            </a:r>
            <a:r>
              <a:rPr lang="ru-RU" sz="1200" b="1" dirty="0" err="1" smtClean="0">
                <a:solidFill>
                  <a:schemeClr val="accent6">
                    <a:lumMod val="50000"/>
                  </a:schemeClr>
                </a:solidFill>
                <a:latin typeface="MS Reference Sans Serif" panose="020B0604030504040204" pitchFamily="34" charset="0"/>
              </a:rPr>
              <a:t>ы</a:t>
            </a:r>
            <a:endParaRPr lang="en-US" sz="1200" b="1" dirty="0" smtClean="0">
              <a:solidFill>
                <a:schemeClr val="accent6">
                  <a:lumMod val="50000"/>
                </a:schemeClr>
              </a:solidFill>
              <a:latin typeface="MS Reference Sans Serif" panose="020B0604030504040204" pitchFamily="34" charset="0"/>
            </a:endParaRPr>
          </a:p>
        </p:txBody>
      </p:sp>
      <p:sp>
        <p:nvSpPr>
          <p:cNvPr id="134" name="TextBox 133"/>
          <p:cNvSpPr txBox="1"/>
          <p:nvPr/>
        </p:nvSpPr>
        <p:spPr>
          <a:xfrm>
            <a:off x="4458109" y="6044890"/>
            <a:ext cx="542069" cy="275428"/>
          </a:xfrm>
          <a:prstGeom prst="rect">
            <a:avLst/>
          </a:prstGeom>
          <a:noFill/>
        </p:spPr>
        <p:txBody>
          <a:bodyPr wrap="none" lIns="91407" tIns="45704" rIns="91407" bIns="45704" rtlCol="0">
            <a:spAutoFit/>
          </a:bodyPr>
          <a:lstStyle/>
          <a:p>
            <a:pPr algn="ctr">
              <a:lnSpc>
                <a:spcPct val="85000"/>
              </a:lnSpc>
            </a:pPr>
            <a:r>
              <a:rPr lang="en-US" sz="1200" b="1" dirty="0" smtClean="0">
                <a:latin typeface="MS Reference Sans Serif" panose="020B0604030504040204" pitchFamily="34" charset="0"/>
              </a:rPr>
              <a:t>NNI</a:t>
            </a:r>
            <a:r>
              <a:rPr lang="en-US" sz="1400" b="1" dirty="0" smtClean="0">
                <a:latin typeface="MS Reference Sans Serif" panose="020B0604030504040204" pitchFamily="34" charset="0"/>
              </a:rPr>
              <a:t> </a:t>
            </a:r>
          </a:p>
        </p:txBody>
      </p:sp>
      <p:sp>
        <p:nvSpPr>
          <p:cNvPr id="135" name="TextBox 134"/>
          <p:cNvSpPr txBox="1"/>
          <p:nvPr/>
        </p:nvSpPr>
        <p:spPr>
          <a:xfrm>
            <a:off x="1235970" y="6011026"/>
            <a:ext cx="530849" cy="249267"/>
          </a:xfrm>
          <a:prstGeom prst="rect">
            <a:avLst/>
          </a:prstGeom>
          <a:noFill/>
        </p:spPr>
        <p:txBody>
          <a:bodyPr wrap="none" lIns="91407" tIns="45704" rIns="91407" bIns="45704" rtlCol="0">
            <a:spAutoFit/>
          </a:bodyPr>
          <a:lstStyle/>
          <a:p>
            <a:pPr algn="ctr">
              <a:lnSpc>
                <a:spcPct val="85000"/>
              </a:lnSpc>
            </a:pPr>
            <a:r>
              <a:rPr lang="en-US" sz="1200" b="1" dirty="0" smtClean="0">
                <a:latin typeface="MS Reference Sans Serif" panose="020B0604030504040204" pitchFamily="34" charset="0"/>
              </a:rPr>
              <a:t>UNI </a:t>
            </a:r>
            <a:endParaRPr lang="en-US" sz="1400" b="1" dirty="0" smtClean="0">
              <a:latin typeface="MS Reference Sans Serif" panose="020B0604030504040204" pitchFamily="34" charset="0"/>
            </a:endParaRPr>
          </a:p>
        </p:txBody>
      </p:sp>
      <p:sp>
        <p:nvSpPr>
          <p:cNvPr id="143" name="TextBox 142"/>
          <p:cNvSpPr txBox="1"/>
          <p:nvPr/>
        </p:nvSpPr>
        <p:spPr>
          <a:xfrm>
            <a:off x="3875486" y="5094335"/>
            <a:ext cx="1039191" cy="406233"/>
          </a:xfrm>
          <a:prstGeom prst="rect">
            <a:avLst/>
          </a:prstGeom>
          <a:noFill/>
          <a:ln>
            <a:noFill/>
          </a:ln>
        </p:spPr>
        <p:txBody>
          <a:bodyPr wrap="square" lIns="91407" tIns="45704" rIns="91407" bIns="45704" rtlCol="0">
            <a:spAutoFit/>
          </a:bodyPr>
          <a:lstStyle/>
          <a:p>
            <a:pPr algn="ctr">
              <a:lnSpc>
                <a:spcPct val="85000"/>
              </a:lnSpc>
            </a:pPr>
            <a:r>
              <a:rPr lang="en-US" sz="1200" b="1" dirty="0" smtClean="0">
                <a:solidFill>
                  <a:srgbClr val="FF0000"/>
                </a:solidFill>
                <a:latin typeface="MS Reference Sans Serif" panose="020B0604030504040204" pitchFamily="34" charset="0"/>
              </a:rPr>
              <a:t>Firewall VLANs</a:t>
            </a:r>
          </a:p>
        </p:txBody>
      </p:sp>
      <p:sp>
        <p:nvSpPr>
          <p:cNvPr id="37" name="Round Single Corner Rectangle 36"/>
          <p:cNvSpPr/>
          <p:nvPr/>
        </p:nvSpPr>
        <p:spPr>
          <a:xfrm>
            <a:off x="1132694" y="3595398"/>
            <a:ext cx="2661313" cy="382137"/>
          </a:xfrm>
          <a:prstGeom prst="round1Rect">
            <a:avLst/>
          </a:prstGeom>
          <a:solidFill>
            <a:srgbClr val="00B0F0"/>
          </a:solidFill>
          <a:ln/>
        </p:spPr>
        <p:style>
          <a:lnRef idx="1">
            <a:schemeClr val="accent4"/>
          </a:lnRef>
          <a:fillRef idx="2">
            <a:schemeClr val="accent4"/>
          </a:fillRef>
          <a:effectRef idx="1">
            <a:schemeClr val="accent4"/>
          </a:effectRef>
          <a:fontRef idx="minor">
            <a:schemeClr val="dk1"/>
          </a:fontRef>
        </p:style>
        <p:txBody>
          <a:bodyPr lIns="91407" tIns="45704" rIns="91407" bIns="45704" rtlCol="0" anchor="ctr"/>
          <a:lstStyle/>
          <a:p>
            <a:pPr algn="ctr"/>
            <a:endParaRPr lang="en-US" sz="1400" b="1" dirty="0">
              <a:latin typeface="+mj-lt"/>
            </a:endParaRPr>
          </a:p>
        </p:txBody>
      </p:sp>
      <p:sp>
        <p:nvSpPr>
          <p:cNvPr id="38" name="Rounded Rectangle 37"/>
          <p:cNvSpPr/>
          <p:nvPr/>
        </p:nvSpPr>
        <p:spPr>
          <a:xfrm>
            <a:off x="1167791" y="3673327"/>
            <a:ext cx="1763224" cy="264502"/>
          </a:xfrm>
          <a:prstGeom prst="roundRect">
            <a:avLst/>
          </a:prstGeom>
          <a:ln/>
        </p:spPr>
        <p:style>
          <a:lnRef idx="1">
            <a:schemeClr val="dk1"/>
          </a:lnRef>
          <a:fillRef idx="2">
            <a:schemeClr val="dk1"/>
          </a:fillRef>
          <a:effectRef idx="1">
            <a:schemeClr val="dk1"/>
          </a:effectRef>
          <a:fontRef idx="minor">
            <a:schemeClr val="dk1"/>
          </a:fontRef>
        </p:style>
        <p:txBody>
          <a:bodyPr lIns="91407" tIns="45704" rIns="91407" bIns="45704" rtlCol="0" anchor="ctr"/>
          <a:lstStyle/>
          <a:p>
            <a:pPr algn="ctr"/>
            <a:r>
              <a:rPr lang="en-US" sz="1300" b="1" dirty="0">
                <a:latin typeface="MS Reference Sans Serif" panose="020B0604030504040204" pitchFamily="34" charset="0"/>
              </a:rPr>
              <a:t>Open </a:t>
            </a:r>
            <a:r>
              <a:rPr lang="en-US" sz="1300" b="1" dirty="0" err="1">
                <a:latin typeface="MS Reference Sans Serif" panose="020B0604030504040204" pitchFamily="34" charset="0"/>
              </a:rPr>
              <a:t>vSwitch</a:t>
            </a:r>
            <a:r>
              <a:rPr lang="en-US" sz="1300" b="1" dirty="0">
                <a:latin typeface="MS Reference Sans Serif" panose="020B0604030504040204" pitchFamily="34" charset="0"/>
              </a:rPr>
              <a:t> </a:t>
            </a:r>
          </a:p>
        </p:txBody>
      </p:sp>
      <p:sp>
        <p:nvSpPr>
          <p:cNvPr id="39" name="Rectangle 38"/>
          <p:cNvSpPr/>
          <p:nvPr/>
        </p:nvSpPr>
        <p:spPr>
          <a:xfrm>
            <a:off x="2908449" y="3684237"/>
            <a:ext cx="914928" cy="229646"/>
          </a:xfrm>
          <a:prstGeom prst="rect">
            <a:avLst/>
          </a:prstGeom>
        </p:spPr>
        <p:txBody>
          <a:bodyPr wrap="square" lIns="91407" tIns="45704" rIns="91407" bIns="45704">
            <a:spAutoFit/>
          </a:bodyPr>
          <a:lstStyle/>
          <a:p>
            <a:pPr lvl="0" algn="ctr">
              <a:lnSpc>
                <a:spcPct val="85000"/>
              </a:lnSpc>
            </a:pPr>
            <a:r>
              <a:rPr lang="en-US" sz="1050" dirty="0" smtClean="0">
                <a:solidFill>
                  <a:prstClr val="black"/>
                </a:solidFill>
                <a:latin typeface="MS Reference Sans Serif" panose="020B0604030504040204" pitchFamily="34" charset="0"/>
              </a:rPr>
              <a:t>OpenStack</a:t>
            </a:r>
          </a:p>
        </p:txBody>
      </p:sp>
      <p:cxnSp>
        <p:nvCxnSpPr>
          <p:cNvPr id="34" name="Straight Arrow Connector 33"/>
          <p:cNvCxnSpPr/>
          <p:nvPr/>
        </p:nvCxnSpPr>
        <p:spPr>
          <a:xfrm flipH="1" flipV="1">
            <a:off x="1763636" y="6170702"/>
            <a:ext cx="2676605" cy="9786"/>
          </a:xfrm>
          <a:prstGeom prst="straightConnector1">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Picture 2"/>
          <p:cNvPicPr>
            <a:picLocks noChangeAspect="1" noChangeArrowheads="1"/>
          </p:cNvPicPr>
          <p:nvPr/>
        </p:nvPicPr>
        <p:blipFill>
          <a:blip r:embed="rId6" cstate="print"/>
          <a:srcRect t="765"/>
          <a:stretch>
            <a:fillRect/>
          </a:stretch>
        </p:blipFill>
        <p:spPr bwMode="auto">
          <a:xfrm>
            <a:off x="5247650" y="3301558"/>
            <a:ext cx="3201025" cy="1822895"/>
          </a:xfrm>
          <a:prstGeom prst="rect">
            <a:avLst/>
          </a:prstGeom>
          <a:noFill/>
          <a:ln w="9525">
            <a:noFill/>
            <a:miter lim="800000"/>
            <a:headEnd/>
            <a:tailEnd/>
          </a:ln>
        </p:spPr>
      </p:pic>
      <p:grpSp>
        <p:nvGrpSpPr>
          <p:cNvPr id="40" name="Группа 39"/>
          <p:cNvGrpSpPr/>
          <p:nvPr/>
        </p:nvGrpSpPr>
        <p:grpSpPr>
          <a:xfrm>
            <a:off x="5316897" y="5384844"/>
            <a:ext cx="1486397" cy="833378"/>
            <a:chOff x="5316897" y="5384844"/>
            <a:chExt cx="1486397" cy="833378"/>
          </a:xfrm>
        </p:grpSpPr>
        <p:sp>
          <p:nvSpPr>
            <p:cNvPr id="111" name="Freeform 7"/>
            <p:cNvSpPr>
              <a:spLocks/>
            </p:cNvSpPr>
            <p:nvPr/>
          </p:nvSpPr>
          <p:spPr bwMode="auto">
            <a:xfrm>
              <a:off x="5316897" y="5384844"/>
              <a:ext cx="1486397" cy="833378"/>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D1820D"/>
              </a:solidFill>
              <a:round/>
              <a:headEnd/>
              <a:tailEnd/>
            </a:ln>
          </p:spPr>
          <p:txBody>
            <a:bodyPr vert="horz" wrap="square" lIns="91398" tIns="45700" rIns="91398" bIns="45700" numCol="1" anchor="t" anchorCtr="0" compatLnSpc="1">
              <a:prstTxWarp prst="textNoShape">
                <a:avLst/>
              </a:prstTxWarp>
            </a:bodyPr>
            <a:lstStyle/>
            <a:p>
              <a:endParaRPr lang="en-US" dirty="0">
                <a:latin typeface="+mj-lt"/>
              </a:endParaRPr>
            </a:p>
          </p:txBody>
        </p:sp>
        <p:sp>
          <p:nvSpPr>
            <p:cNvPr id="112" name="Text Box 8"/>
            <p:cNvSpPr txBox="1">
              <a:spLocks noChangeArrowheads="1"/>
            </p:cNvSpPr>
            <p:nvPr/>
          </p:nvSpPr>
          <p:spPr bwMode="auto">
            <a:xfrm>
              <a:off x="5442901" y="5595273"/>
              <a:ext cx="1277365" cy="575429"/>
            </a:xfrm>
            <a:prstGeom prst="rect">
              <a:avLst/>
            </a:prstGeom>
            <a:noFill/>
            <a:ln w="12700">
              <a:noFill/>
              <a:miter lim="800000"/>
              <a:headEnd/>
              <a:tailEnd/>
            </a:ln>
          </p:spPr>
          <p:txBody>
            <a:bodyPr wrap="square" lIns="100473" tIns="50236" rIns="100473" bIns="50236">
              <a:spAutoFit/>
            </a:bodyPr>
            <a:lstStyle/>
            <a:p>
              <a:pPr algn="ctr" defTabSz="1005822">
                <a:lnSpc>
                  <a:spcPct val="110000"/>
                </a:lnSpc>
              </a:pPr>
              <a:r>
                <a:rPr lang="ru-RU" sz="1400" b="1" dirty="0" smtClean="0">
                  <a:latin typeface="MS Reference Sans Serif" panose="020B0604030504040204" pitchFamily="34" charset="0"/>
                </a:rPr>
                <a:t>Сеть оператора</a:t>
              </a:r>
              <a:endParaRPr lang="en-US" sz="1400" b="1" dirty="0">
                <a:latin typeface="MS Reference Sans Serif" panose="020B0604030504040204" pitchFamily="34" charset="0"/>
              </a:endParaRPr>
            </a:p>
          </p:txBody>
        </p:sp>
      </p:grpSp>
      <p:pic>
        <p:nvPicPr>
          <p:cNvPr id="161" name="Picture 160" descr="PC.png"/>
          <p:cNvPicPr>
            <a:picLocks noChangeAspect="1"/>
          </p:cNvPicPr>
          <p:nvPr/>
        </p:nvPicPr>
        <p:blipFill>
          <a:blip r:embed="rId7" cstate="print"/>
          <a:stretch>
            <a:fillRect/>
          </a:stretch>
        </p:blipFill>
        <p:spPr>
          <a:xfrm>
            <a:off x="4988281" y="3126985"/>
            <a:ext cx="510963" cy="510963"/>
          </a:xfrm>
          <a:prstGeom prst="rect">
            <a:avLst/>
          </a:prstGeom>
        </p:spPr>
      </p:pic>
      <p:sp>
        <p:nvSpPr>
          <p:cNvPr id="169" name="TextBox 168"/>
          <p:cNvSpPr txBox="1"/>
          <p:nvPr/>
        </p:nvSpPr>
        <p:spPr>
          <a:xfrm>
            <a:off x="5368968" y="2960449"/>
            <a:ext cx="3470232" cy="262347"/>
          </a:xfrm>
          <a:prstGeom prst="rect">
            <a:avLst/>
          </a:prstGeom>
          <a:noFill/>
        </p:spPr>
        <p:txBody>
          <a:bodyPr wrap="square" lIns="91407" tIns="45704" rIns="91407" bIns="45704" rtlCol="0">
            <a:spAutoFit/>
          </a:bodyPr>
          <a:lstStyle/>
          <a:p>
            <a:pPr>
              <a:lnSpc>
                <a:spcPct val="85000"/>
              </a:lnSpc>
            </a:pPr>
            <a:r>
              <a:rPr lang="ru-RU" sz="1300" dirty="0" smtClean="0">
                <a:latin typeface="MS Reference Sans Serif" panose="020B0604030504040204" pitchFamily="34" charset="0"/>
              </a:rPr>
              <a:t>Управление межсетевым экраном</a:t>
            </a:r>
            <a:endParaRPr lang="en-US" sz="1300" dirty="0" smtClean="0">
              <a:latin typeface="MS Reference Sans Serif" panose="020B0604030504040204" pitchFamily="34" charset="0"/>
            </a:endParaRPr>
          </a:p>
        </p:txBody>
      </p:sp>
    </p:spTree>
    <p:extLst>
      <p:ext uri="{BB962C8B-B14F-4D97-AF65-F5344CB8AC3E}">
        <p14:creationId xmlns:p14="http://schemas.microsoft.com/office/powerpoint/2010/main" xmlns="" val="157561282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6"/>
          <p:cNvSpPr>
            <a:spLocks noChangeArrowheads="1"/>
          </p:cNvSpPr>
          <p:nvPr/>
        </p:nvSpPr>
        <p:spPr bwMode="auto">
          <a:xfrm>
            <a:off x="297392" y="4847709"/>
            <a:ext cx="4752622" cy="1901469"/>
          </a:xfrm>
          <a:prstGeom prst="roundRect">
            <a:avLst>
              <a:gd name="adj" fmla="val 16667"/>
            </a:avLst>
          </a:prstGeom>
          <a:solidFill>
            <a:schemeClr val="bg1"/>
          </a:solidFill>
          <a:ln w="38100">
            <a:solidFill>
              <a:srgbClr val="969594"/>
            </a:solid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rtlCol="0" anchor="ctr"/>
          <a:lstStyle/>
          <a:p>
            <a:pPr algn="ctr">
              <a:spcBef>
                <a:spcPct val="50000"/>
              </a:spcBef>
            </a:pPr>
            <a:endParaRPr lang="en-US" dirty="0">
              <a:latin typeface="+mj-lt"/>
            </a:endParaRPr>
          </a:p>
        </p:txBody>
      </p:sp>
      <p:sp>
        <p:nvSpPr>
          <p:cNvPr id="77" name="Line 12"/>
          <p:cNvSpPr>
            <a:spLocks noChangeShapeType="1"/>
          </p:cNvSpPr>
          <p:nvPr/>
        </p:nvSpPr>
        <p:spPr bwMode="auto">
          <a:xfrm flipV="1">
            <a:off x="411386" y="6059894"/>
            <a:ext cx="6858000" cy="0"/>
          </a:xfrm>
          <a:prstGeom prst="line">
            <a:avLst/>
          </a:prstGeom>
          <a:ln w="28575">
            <a:solidFill>
              <a:srgbClr val="4D4948"/>
            </a:solidFill>
          </a:ln>
        </p:spPr>
        <p:style>
          <a:lnRef idx="1">
            <a:schemeClr val="accent1"/>
          </a:lnRef>
          <a:fillRef idx="0">
            <a:schemeClr val="accent1"/>
          </a:fillRef>
          <a:effectRef idx="0">
            <a:schemeClr val="accent1"/>
          </a:effectRef>
          <a:fontRef idx="minor">
            <a:schemeClr val="tx1"/>
          </a:fontRef>
        </p:style>
        <p:txBody>
          <a:bodyPr lIns="91380" tIns="45690" rIns="91380" bIns="45690"/>
          <a:lstStyle/>
          <a:p>
            <a:endParaRPr lang="en-US" sz="1400" dirty="0">
              <a:latin typeface="+mj-lt"/>
            </a:endParaRPr>
          </a:p>
        </p:txBody>
      </p:sp>
      <p:grpSp>
        <p:nvGrpSpPr>
          <p:cNvPr id="2" name="Group 72"/>
          <p:cNvGrpSpPr/>
          <p:nvPr/>
        </p:nvGrpSpPr>
        <p:grpSpPr>
          <a:xfrm>
            <a:off x="1729271" y="5389572"/>
            <a:ext cx="2717745" cy="789694"/>
            <a:chOff x="382001" y="5136444"/>
            <a:chExt cx="2717745" cy="789694"/>
          </a:xfrm>
        </p:grpSpPr>
        <p:pic>
          <p:nvPicPr>
            <p:cNvPr id="43" name="Picture 42" descr="RAD 1U_Wide.png"/>
            <p:cNvPicPr>
              <a:picLocks noChangeAspect="1"/>
            </p:cNvPicPr>
            <p:nvPr/>
          </p:nvPicPr>
          <p:blipFill>
            <a:blip r:embed="rId3" cstate="print"/>
            <a:stretch>
              <a:fillRect/>
            </a:stretch>
          </p:blipFill>
          <p:spPr>
            <a:xfrm>
              <a:off x="413304" y="5147733"/>
              <a:ext cx="2686442" cy="778405"/>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flipH="1">
              <a:off x="382001" y="5136444"/>
              <a:ext cx="1077442" cy="789694"/>
            </a:xfrm>
            <a:prstGeom prst="rect">
              <a:avLst/>
            </a:prstGeom>
            <a:noFill/>
            <a:ln w="9525">
              <a:noFill/>
              <a:miter lim="800000"/>
              <a:headEnd/>
              <a:tailEnd/>
            </a:ln>
          </p:spPr>
        </p:pic>
      </p:grpSp>
      <p:sp>
        <p:nvSpPr>
          <p:cNvPr id="95" name="Isosceles Triangle 94"/>
          <p:cNvSpPr/>
          <p:nvPr/>
        </p:nvSpPr>
        <p:spPr>
          <a:xfrm rot="10800000">
            <a:off x="2568218" y="3354346"/>
            <a:ext cx="1014953" cy="1544769"/>
          </a:xfrm>
          <a:prstGeom prst="triangle">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latin typeface="+mj-lt"/>
            </a:endParaRPr>
          </a:p>
        </p:txBody>
      </p:sp>
      <p:sp>
        <p:nvSpPr>
          <p:cNvPr id="111" name="Freeform 7"/>
          <p:cNvSpPr>
            <a:spLocks/>
          </p:cNvSpPr>
          <p:nvPr/>
        </p:nvSpPr>
        <p:spPr bwMode="auto">
          <a:xfrm>
            <a:off x="6307497" y="5276022"/>
            <a:ext cx="1879573" cy="1132914"/>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D1820D"/>
            </a:solidFill>
            <a:round/>
            <a:headEnd/>
            <a:tailEnd/>
          </a:ln>
        </p:spPr>
        <p:txBody>
          <a:bodyPr vert="horz" wrap="square" lIns="91398" tIns="45700" rIns="91398" bIns="45700" numCol="1" anchor="t" anchorCtr="0" compatLnSpc="1">
            <a:prstTxWarp prst="textNoShape">
              <a:avLst/>
            </a:prstTxWarp>
          </a:bodyPr>
          <a:lstStyle/>
          <a:p>
            <a:endParaRPr lang="en-US" dirty="0">
              <a:latin typeface="+mj-lt"/>
            </a:endParaRPr>
          </a:p>
        </p:txBody>
      </p:sp>
      <p:pic>
        <p:nvPicPr>
          <p:cNvPr id="113" name="Picture 112" descr="Serv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747084" y="4882815"/>
            <a:ext cx="748593" cy="748593"/>
          </a:xfrm>
          <a:prstGeom prst="rect">
            <a:avLst/>
          </a:prstGeom>
        </p:spPr>
      </p:pic>
      <p:sp>
        <p:nvSpPr>
          <p:cNvPr id="74" name="Oval 73"/>
          <p:cNvSpPr/>
          <p:nvPr/>
        </p:nvSpPr>
        <p:spPr>
          <a:xfrm>
            <a:off x="349242" y="5604190"/>
            <a:ext cx="1022136" cy="86123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rtlCol="0" anchor="ctr"/>
          <a:lstStyle/>
          <a:p>
            <a:pPr algn="ctr"/>
            <a:endParaRPr lang="en-US" dirty="0"/>
          </a:p>
        </p:txBody>
      </p:sp>
      <p:sp>
        <p:nvSpPr>
          <p:cNvPr id="123" name="TextBox 122"/>
          <p:cNvSpPr txBox="1"/>
          <p:nvPr/>
        </p:nvSpPr>
        <p:spPr>
          <a:xfrm>
            <a:off x="2035080" y="6179266"/>
            <a:ext cx="1976359" cy="249267"/>
          </a:xfrm>
          <a:prstGeom prst="rect">
            <a:avLst/>
          </a:prstGeom>
          <a:noFill/>
          <a:ln>
            <a:noFill/>
          </a:ln>
        </p:spPr>
        <p:txBody>
          <a:bodyPr wrap="square" lIns="91407" tIns="45704" rIns="91407" bIns="45704" rtlCol="0">
            <a:spAutoFit/>
          </a:bodyPr>
          <a:lstStyle/>
          <a:p>
            <a:pPr algn="ctr">
              <a:lnSpc>
                <a:spcPct val="85000"/>
              </a:lnSpc>
            </a:pPr>
            <a:r>
              <a:rPr lang="ru-RU" sz="1200" b="1" dirty="0">
                <a:solidFill>
                  <a:schemeClr val="accent6">
                    <a:lumMod val="50000"/>
                  </a:schemeClr>
                </a:solidFill>
                <a:latin typeface="MS Reference Sans Serif" panose="020B0604030504040204" pitchFamily="34" charset="0"/>
              </a:rPr>
              <a:t>Пропускаемые</a:t>
            </a:r>
            <a:r>
              <a:rPr lang="en-US" sz="1200" b="1" dirty="0">
                <a:solidFill>
                  <a:schemeClr val="accent6">
                    <a:lumMod val="50000"/>
                  </a:schemeClr>
                </a:solidFill>
                <a:latin typeface="MS Reference Sans Serif" panose="020B0604030504040204" pitchFamily="34" charset="0"/>
              </a:rPr>
              <a:t> VLAN’</a:t>
            </a:r>
            <a:r>
              <a:rPr lang="ru-RU" sz="1200" b="1" dirty="0" err="1">
                <a:solidFill>
                  <a:schemeClr val="accent6">
                    <a:lumMod val="50000"/>
                  </a:schemeClr>
                </a:solidFill>
                <a:latin typeface="MS Reference Sans Serif" panose="020B0604030504040204" pitchFamily="34" charset="0"/>
              </a:rPr>
              <a:t>ы</a:t>
            </a:r>
            <a:endParaRPr lang="en-US" sz="1200" b="1" dirty="0">
              <a:solidFill>
                <a:schemeClr val="accent6">
                  <a:lumMod val="50000"/>
                </a:schemeClr>
              </a:solidFill>
              <a:latin typeface="MS Reference Sans Serif" panose="020B0604030504040204" pitchFamily="34" charset="0"/>
            </a:endParaRPr>
          </a:p>
        </p:txBody>
      </p:sp>
      <p:sp>
        <p:nvSpPr>
          <p:cNvPr id="134" name="TextBox 133"/>
          <p:cNvSpPr txBox="1"/>
          <p:nvPr/>
        </p:nvSpPr>
        <p:spPr>
          <a:xfrm>
            <a:off x="4461692" y="6042398"/>
            <a:ext cx="534054" cy="249267"/>
          </a:xfrm>
          <a:prstGeom prst="rect">
            <a:avLst/>
          </a:prstGeom>
          <a:noFill/>
        </p:spPr>
        <p:txBody>
          <a:bodyPr wrap="none" lIns="91407" tIns="45704" rIns="91407" bIns="45704" rtlCol="0">
            <a:spAutoFit/>
          </a:bodyPr>
          <a:lstStyle/>
          <a:p>
            <a:pPr algn="ctr">
              <a:lnSpc>
                <a:spcPct val="85000"/>
              </a:lnSpc>
            </a:pPr>
            <a:r>
              <a:rPr lang="en-US" sz="1200" b="1" dirty="0">
                <a:latin typeface="MS Reference Sans Serif" panose="020B0604030504040204" pitchFamily="34" charset="0"/>
              </a:rPr>
              <a:t>NNI </a:t>
            </a:r>
          </a:p>
        </p:txBody>
      </p:sp>
      <p:sp>
        <p:nvSpPr>
          <p:cNvPr id="135" name="TextBox 134"/>
          <p:cNvSpPr txBox="1"/>
          <p:nvPr/>
        </p:nvSpPr>
        <p:spPr>
          <a:xfrm>
            <a:off x="1186320" y="6029799"/>
            <a:ext cx="695645" cy="249267"/>
          </a:xfrm>
          <a:prstGeom prst="rect">
            <a:avLst/>
          </a:prstGeom>
          <a:noFill/>
        </p:spPr>
        <p:txBody>
          <a:bodyPr wrap="square" lIns="91407" tIns="45704" rIns="91407" bIns="45704" rtlCol="0">
            <a:spAutoFit/>
          </a:bodyPr>
          <a:lstStyle/>
          <a:p>
            <a:pPr algn="ctr">
              <a:lnSpc>
                <a:spcPct val="85000"/>
              </a:lnSpc>
            </a:pPr>
            <a:r>
              <a:rPr lang="en-US" sz="1200" b="1" dirty="0">
                <a:latin typeface="MS Reference Sans Serif" panose="020B0604030504040204" pitchFamily="34" charset="0"/>
              </a:rPr>
              <a:t>UNI </a:t>
            </a:r>
          </a:p>
        </p:txBody>
      </p:sp>
      <p:pic>
        <p:nvPicPr>
          <p:cNvPr id="41" name="Picture 40" descr="http://smartphonenation.com/wp-content/uploads/2011/08/Skype-Logo.png"/>
          <p:cNvPicPr>
            <a:picLocks noChangeAspect="1" noChangeArrowheads="1"/>
          </p:cNvPicPr>
          <p:nvPr/>
        </p:nvPicPr>
        <p:blipFill>
          <a:blip r:embed="rId6" cstate="print"/>
          <a:srcRect/>
          <a:stretch>
            <a:fillRect/>
          </a:stretch>
        </p:blipFill>
        <p:spPr bwMode="auto">
          <a:xfrm>
            <a:off x="7053609" y="5326203"/>
            <a:ext cx="510359" cy="225834"/>
          </a:xfrm>
          <a:prstGeom prst="rect">
            <a:avLst/>
          </a:prstGeom>
          <a:noFill/>
        </p:spPr>
      </p:pic>
      <p:pic>
        <p:nvPicPr>
          <p:cNvPr id="42" name="Picture 2" descr="http://sharealogo.com/wp-content/uploads/SAP_AG_ai.png"/>
          <p:cNvPicPr>
            <a:picLocks noChangeAspect="1" noChangeArrowheads="1"/>
          </p:cNvPicPr>
          <p:nvPr/>
        </p:nvPicPr>
        <p:blipFill>
          <a:blip r:embed="rId7" cstate="print"/>
          <a:srcRect l="4444" t="26667" b="26667"/>
          <a:stretch>
            <a:fillRect/>
          </a:stretch>
        </p:blipFill>
        <p:spPr bwMode="auto">
          <a:xfrm>
            <a:off x="7486249" y="5689931"/>
            <a:ext cx="421670" cy="205933"/>
          </a:xfrm>
          <a:prstGeom prst="rect">
            <a:avLst/>
          </a:prstGeom>
          <a:noFill/>
        </p:spPr>
      </p:pic>
      <p:pic>
        <p:nvPicPr>
          <p:cNvPr id="44" name="Picture 15" descr="http://www.shellypalmer.com/images/2010/11/YouTube-logo1-150x150.jpg"/>
          <p:cNvPicPr>
            <a:picLocks noChangeAspect="1" noChangeArrowheads="1"/>
          </p:cNvPicPr>
          <p:nvPr/>
        </p:nvPicPr>
        <p:blipFill>
          <a:blip r:embed="rId8" cstate="print">
            <a:clrChange>
              <a:clrFrom>
                <a:srgbClr val="FFFFFF"/>
              </a:clrFrom>
              <a:clrTo>
                <a:srgbClr val="FFFFFF">
                  <a:alpha val="0"/>
                </a:srgbClr>
              </a:clrTo>
            </a:clrChange>
          </a:blip>
          <a:srcRect l="4747" t="28894" r="8044" b="30315"/>
          <a:stretch>
            <a:fillRect/>
          </a:stretch>
        </p:blipFill>
        <p:spPr bwMode="auto">
          <a:xfrm>
            <a:off x="6524849" y="6055064"/>
            <a:ext cx="562357" cy="263038"/>
          </a:xfrm>
          <a:prstGeom prst="rect">
            <a:avLst/>
          </a:prstGeom>
          <a:noFill/>
        </p:spPr>
      </p:pic>
      <p:pic>
        <p:nvPicPr>
          <p:cNvPr id="45"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62002" y="6011938"/>
            <a:ext cx="557732" cy="223092"/>
          </a:xfrm>
          <a:prstGeom prst="rect">
            <a:avLst/>
          </a:prstGeom>
          <a:noFill/>
          <a:ln w="9525">
            <a:noFill/>
            <a:miter lim="800000"/>
            <a:headEnd/>
            <a:tailEnd/>
          </a:ln>
          <a:effectLst/>
        </p:spPr>
      </p:pic>
      <p:pic>
        <p:nvPicPr>
          <p:cNvPr id="46" name="Picture 3"/>
          <p:cNvPicPr>
            <a:picLocks noChangeAspect="1" noChangeArrowheads="1"/>
          </p:cNvPicPr>
          <p:nvPr/>
        </p:nvPicPr>
        <p:blipFill>
          <a:blip r:embed="rId10" cstate="print">
            <a:clrChange>
              <a:clrFrom>
                <a:srgbClr val="F1F1F1"/>
              </a:clrFrom>
              <a:clrTo>
                <a:srgbClr val="F1F1F1">
                  <a:alpha val="0"/>
                </a:srgbClr>
              </a:clrTo>
            </a:clrChange>
          </a:blip>
          <a:srcRect/>
          <a:stretch>
            <a:fillRect/>
          </a:stretch>
        </p:blipFill>
        <p:spPr bwMode="auto">
          <a:xfrm>
            <a:off x="6712675" y="5703274"/>
            <a:ext cx="567567" cy="205931"/>
          </a:xfrm>
          <a:prstGeom prst="rect">
            <a:avLst/>
          </a:prstGeom>
          <a:noFill/>
          <a:ln w="9525">
            <a:noFill/>
            <a:miter lim="800000"/>
            <a:headEnd/>
            <a:tailEnd/>
          </a:ln>
          <a:effectLst/>
        </p:spPr>
      </p:pic>
      <p:sp>
        <p:nvSpPr>
          <p:cNvPr id="48" name="AutoShape 85"/>
          <p:cNvSpPr>
            <a:spLocks noChangeArrowheads="1"/>
          </p:cNvSpPr>
          <p:nvPr/>
        </p:nvSpPr>
        <p:spPr bwMode="auto">
          <a:xfrm>
            <a:off x="5076825" y="1184963"/>
            <a:ext cx="3942738" cy="1638299"/>
          </a:xfrm>
          <a:prstGeom prst="roundRect">
            <a:avLst>
              <a:gd name="adj" fmla="val 16667"/>
            </a:avLst>
          </a:prstGeom>
          <a:solidFill>
            <a:schemeClr val="bg1"/>
          </a:solidFill>
          <a:ln w="38100">
            <a:solidFill>
              <a:srgbClr val="96959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3" tIns="45669" rIns="91333" bIns="45669" rtlCol="0" anchor="ctr"/>
          <a:lstStyle/>
          <a:p>
            <a:pPr algn="ctr"/>
            <a:endParaRPr lang="en-US" dirty="0">
              <a:solidFill>
                <a:schemeClr val="tx1"/>
              </a:solidFill>
            </a:endParaRPr>
          </a:p>
        </p:txBody>
      </p:sp>
      <p:sp>
        <p:nvSpPr>
          <p:cNvPr id="49" name="Rounded Rectangle 48"/>
          <p:cNvSpPr/>
          <p:nvPr/>
        </p:nvSpPr>
        <p:spPr>
          <a:xfrm>
            <a:off x="5162550" y="1515163"/>
            <a:ext cx="2138111" cy="11747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p>
        </p:txBody>
      </p:sp>
      <p:sp>
        <p:nvSpPr>
          <p:cNvPr id="52" name="Text Box 24"/>
          <p:cNvSpPr txBox="1">
            <a:spLocks noChangeArrowheads="1"/>
          </p:cNvSpPr>
          <p:nvPr/>
        </p:nvSpPr>
        <p:spPr bwMode="auto">
          <a:xfrm>
            <a:off x="6408751" y="1185238"/>
            <a:ext cx="1693627" cy="253958"/>
          </a:xfrm>
          <a:prstGeom prst="rect">
            <a:avLst/>
          </a:prstGeom>
          <a:noFill/>
          <a:ln w="9525">
            <a:noFill/>
            <a:miter lim="800000"/>
            <a:headEnd/>
            <a:tailEnd/>
          </a:ln>
        </p:spPr>
        <p:txBody>
          <a:bodyPr wrap="none" lIns="36386" tIns="36386" rIns="36386" bIns="36386" anchor="ctr" anchorCtr="0">
            <a:noAutofit/>
          </a:bodyPr>
          <a:lstStyle/>
          <a:p>
            <a:pPr algn="ctr" defTabSz="1132826"/>
            <a:r>
              <a:rPr lang="ru-RU" sz="1400" b="1" dirty="0" smtClean="0">
                <a:latin typeface="MS Reference Sans Serif" panose="020B0604030504040204" pitchFamily="34" charset="0"/>
              </a:rPr>
              <a:t>Узел управления</a:t>
            </a:r>
            <a:endParaRPr lang="en-US" sz="1400" b="1" dirty="0">
              <a:latin typeface="MS Reference Sans Serif" panose="020B0604030504040204" pitchFamily="34" charset="0"/>
            </a:endParaRPr>
          </a:p>
        </p:txBody>
      </p:sp>
      <p:sp>
        <p:nvSpPr>
          <p:cNvPr id="53" name="TextBox 125"/>
          <p:cNvSpPr txBox="1"/>
          <p:nvPr/>
        </p:nvSpPr>
        <p:spPr>
          <a:xfrm>
            <a:off x="8119833" y="1524687"/>
            <a:ext cx="838475" cy="406162"/>
          </a:xfrm>
          <a:prstGeom prst="rect">
            <a:avLst/>
          </a:prstGeom>
          <a:noFill/>
        </p:spPr>
        <p:txBody>
          <a:bodyPr wrap="none" lIns="91333" tIns="45669" rIns="91333" bIns="45669"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85000"/>
              </a:lnSpc>
            </a:pPr>
            <a:r>
              <a:rPr lang="ru-RU" sz="1200" b="1" dirty="0" smtClean="0">
                <a:latin typeface="MS Reference Sans Serif" panose="020B0604030504040204" pitchFamily="34" charset="0"/>
                <a:cs typeface="+mn-cs"/>
              </a:rPr>
              <a:t>Сервер</a:t>
            </a:r>
            <a:br>
              <a:rPr lang="ru-RU" sz="1200" b="1" dirty="0" smtClean="0">
                <a:latin typeface="MS Reference Sans Serif" panose="020B0604030504040204" pitchFamily="34" charset="0"/>
                <a:cs typeface="+mn-cs"/>
              </a:rPr>
            </a:br>
            <a:r>
              <a:rPr lang="ru-RU" sz="1200" b="1" dirty="0" smtClean="0">
                <a:latin typeface="MS Reference Sans Serif" panose="020B0604030504040204" pitchFamily="34" charset="0"/>
                <a:cs typeface="+mn-cs"/>
              </a:rPr>
              <a:t>политик</a:t>
            </a:r>
            <a:endParaRPr lang="en-US" sz="1200" b="1" dirty="0" smtClean="0">
              <a:latin typeface="MS Reference Sans Serif" panose="020B0604030504040204" pitchFamily="34" charset="0"/>
              <a:cs typeface="+mn-cs"/>
            </a:endParaRPr>
          </a:p>
        </p:txBody>
      </p:sp>
      <p:sp>
        <p:nvSpPr>
          <p:cNvPr id="54" name="TextBox 125"/>
          <p:cNvSpPr txBox="1"/>
          <p:nvPr/>
        </p:nvSpPr>
        <p:spPr>
          <a:xfrm>
            <a:off x="6315940" y="1581052"/>
            <a:ext cx="973385" cy="406162"/>
          </a:xfrm>
          <a:prstGeom prst="rect">
            <a:avLst/>
          </a:prstGeom>
          <a:noFill/>
        </p:spPr>
        <p:txBody>
          <a:bodyPr wrap="none" lIns="91333" tIns="45669" rIns="91333" bIns="45669"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85000"/>
              </a:lnSpc>
            </a:pPr>
            <a:r>
              <a:rPr lang="en-US" sz="1200" b="1" dirty="0" smtClean="0">
                <a:latin typeface="MS Reference Sans Serif" panose="020B0604030504040204" pitchFamily="34" charset="0"/>
                <a:cs typeface="+mn-cs"/>
              </a:rPr>
              <a:t>DB Server</a:t>
            </a:r>
          </a:p>
          <a:p>
            <a:pPr algn="ctr">
              <a:lnSpc>
                <a:spcPct val="85000"/>
              </a:lnSpc>
            </a:pPr>
            <a:r>
              <a:rPr lang="en-US" sz="1200" b="1" dirty="0" smtClean="0">
                <a:latin typeface="MS Reference Sans Serif" panose="020B0604030504040204" pitchFamily="34" charset="0"/>
                <a:cs typeface="+mn-cs"/>
              </a:rPr>
              <a:t>Collector</a:t>
            </a:r>
          </a:p>
        </p:txBody>
      </p:sp>
      <p:sp>
        <p:nvSpPr>
          <p:cNvPr id="55" name="TextBox 125"/>
          <p:cNvSpPr txBox="1"/>
          <p:nvPr/>
        </p:nvSpPr>
        <p:spPr>
          <a:xfrm>
            <a:off x="5140510" y="1581052"/>
            <a:ext cx="1255256" cy="406803"/>
          </a:xfrm>
          <a:prstGeom prst="rect">
            <a:avLst/>
          </a:prstGeom>
          <a:noFill/>
        </p:spPr>
        <p:txBody>
          <a:bodyPr wrap="none" lIns="91333" tIns="45669" rIns="91333" bIns="45669"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85000"/>
              </a:lnSpc>
            </a:pPr>
            <a:r>
              <a:rPr lang="ru-RU" sz="1200" b="1" dirty="0" smtClean="0">
                <a:latin typeface="MS Reference Sans Serif" panose="020B0604030504040204" pitchFamily="34" charset="0"/>
                <a:cs typeface="+mn-cs"/>
              </a:rPr>
              <a:t>Отображение</a:t>
            </a:r>
            <a:br>
              <a:rPr lang="ru-RU" sz="1200" b="1" dirty="0" smtClean="0">
                <a:latin typeface="MS Reference Sans Serif" panose="020B0604030504040204" pitchFamily="34" charset="0"/>
                <a:cs typeface="+mn-cs"/>
              </a:rPr>
            </a:br>
            <a:r>
              <a:rPr lang="ru-RU" sz="1200" b="1" dirty="0" smtClean="0">
                <a:latin typeface="MS Reference Sans Serif" panose="020B0604030504040204" pitchFamily="34" charset="0"/>
                <a:cs typeface="+mn-cs"/>
              </a:rPr>
              <a:t>отчетов</a:t>
            </a:r>
            <a:endParaRPr lang="en-US" sz="1200" b="1" dirty="0" smtClean="0">
              <a:latin typeface="MS Reference Sans Serif" panose="020B0604030504040204" pitchFamily="34" charset="0"/>
              <a:cs typeface="+mn-cs"/>
            </a:endParaRPr>
          </a:p>
        </p:txBody>
      </p:sp>
      <p:sp>
        <p:nvSpPr>
          <p:cNvPr id="56" name="TextBox 125"/>
          <p:cNvSpPr txBox="1"/>
          <p:nvPr/>
        </p:nvSpPr>
        <p:spPr>
          <a:xfrm>
            <a:off x="7377011" y="1534436"/>
            <a:ext cx="707029" cy="406162"/>
          </a:xfrm>
          <a:prstGeom prst="rect">
            <a:avLst/>
          </a:prstGeom>
          <a:noFill/>
        </p:spPr>
        <p:txBody>
          <a:bodyPr wrap="none" lIns="91333" tIns="45669" rIns="91333" bIns="45669"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85000"/>
              </a:lnSpc>
            </a:pPr>
            <a:r>
              <a:rPr lang="en-US" sz="1200" b="1" dirty="0" smtClean="0">
                <a:latin typeface="MS Reference Sans Serif" panose="020B0604030504040204" pitchFamily="34" charset="0"/>
                <a:cs typeface="+mn-cs"/>
              </a:rPr>
              <a:t>DPI  </a:t>
            </a:r>
          </a:p>
          <a:p>
            <a:pPr algn="ctr">
              <a:lnSpc>
                <a:spcPct val="85000"/>
              </a:lnSpc>
            </a:pPr>
            <a:r>
              <a:rPr lang="en-US" sz="1200" b="1" dirty="0" smtClean="0">
                <a:latin typeface="MS Reference Sans Serif" panose="020B0604030504040204" pitchFamily="34" charset="0"/>
                <a:cs typeface="+mn-cs"/>
              </a:rPr>
              <a:t>Engine</a:t>
            </a:r>
          </a:p>
        </p:txBody>
      </p:sp>
      <p:pic>
        <p:nvPicPr>
          <p:cNvPr id="59" name="Picture 58" descr="Serv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6537417" y="1971740"/>
            <a:ext cx="534640" cy="534640"/>
          </a:xfrm>
          <a:prstGeom prst="rect">
            <a:avLst/>
          </a:prstGeom>
        </p:spPr>
      </p:pic>
      <p:pic>
        <p:nvPicPr>
          <p:cNvPr id="60" name="Picture 59" descr="Serv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2093" y="1971740"/>
            <a:ext cx="534640" cy="534640"/>
          </a:xfrm>
          <a:prstGeom prst="rect">
            <a:avLst/>
          </a:prstGeom>
        </p:spPr>
      </p:pic>
      <p:pic>
        <p:nvPicPr>
          <p:cNvPr id="61" name="Picture 60" descr="Serv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456696" y="1990790"/>
            <a:ext cx="534640" cy="534640"/>
          </a:xfrm>
          <a:prstGeom prst="rect">
            <a:avLst/>
          </a:prstGeom>
        </p:spPr>
      </p:pic>
      <p:sp>
        <p:nvSpPr>
          <p:cNvPr id="62" name="TextBox 125"/>
          <p:cNvSpPr txBox="1"/>
          <p:nvPr/>
        </p:nvSpPr>
        <p:spPr>
          <a:xfrm>
            <a:off x="5624261" y="2458363"/>
            <a:ext cx="1285875" cy="249196"/>
          </a:xfrm>
          <a:prstGeom prst="rect">
            <a:avLst/>
          </a:prstGeom>
          <a:noFill/>
        </p:spPr>
        <p:txBody>
          <a:bodyPr wrap="square" lIns="91333" tIns="45669" rIns="91333" bIns="45669"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85000"/>
              </a:lnSpc>
            </a:pPr>
            <a:r>
              <a:rPr lang="en-US" sz="1200" b="1" dirty="0" smtClean="0">
                <a:latin typeface="MS Reference Sans Serif" panose="020B0604030504040204" pitchFamily="34" charset="0"/>
                <a:cs typeface="+mn-cs"/>
              </a:rPr>
              <a:t>PM Engine</a:t>
            </a:r>
          </a:p>
        </p:txBody>
      </p:sp>
      <p:pic>
        <p:nvPicPr>
          <p:cNvPr id="63" name="Picture 62" descr="NMS.png"/>
          <p:cNvPicPr>
            <a:picLocks noChangeAspect="1"/>
          </p:cNvPicPr>
          <p:nvPr/>
        </p:nvPicPr>
        <p:blipFill>
          <a:blip r:embed="rId11" cstate="print"/>
          <a:stretch>
            <a:fillRect/>
          </a:stretch>
        </p:blipFill>
        <p:spPr>
          <a:xfrm>
            <a:off x="5499256" y="1977270"/>
            <a:ext cx="516230" cy="516230"/>
          </a:xfrm>
          <a:prstGeom prst="rect">
            <a:avLst/>
          </a:prstGeom>
        </p:spPr>
      </p:pic>
      <p:grpSp>
        <p:nvGrpSpPr>
          <p:cNvPr id="3" name="Group 129"/>
          <p:cNvGrpSpPr/>
          <p:nvPr/>
        </p:nvGrpSpPr>
        <p:grpSpPr>
          <a:xfrm>
            <a:off x="594364" y="1321603"/>
            <a:ext cx="4122791" cy="262380"/>
            <a:chOff x="594364" y="1329554"/>
            <a:chExt cx="4122791" cy="262380"/>
          </a:xfrm>
        </p:grpSpPr>
        <p:sp>
          <p:nvSpPr>
            <p:cNvPr id="65" name="TextBox 87"/>
            <p:cNvSpPr txBox="1"/>
            <p:nvPr/>
          </p:nvSpPr>
          <p:spPr>
            <a:xfrm>
              <a:off x="820873" y="1329554"/>
              <a:ext cx="3896282" cy="262380"/>
            </a:xfrm>
            <a:prstGeom prst="rect">
              <a:avLst/>
            </a:prstGeom>
            <a:noFill/>
            <a:ln w="28575">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85000"/>
                </a:lnSpc>
              </a:pPr>
              <a:r>
                <a:rPr lang="en-US" sz="1300" b="1" dirty="0" smtClean="0">
                  <a:solidFill>
                    <a:srgbClr val="FF0000"/>
                  </a:solidFill>
                  <a:latin typeface="MS Reference Sans Serif" panose="020B0604030504040204" pitchFamily="34" charset="0"/>
                </a:rPr>
                <a:t> DPI Client/Server </a:t>
              </a:r>
              <a:r>
                <a:rPr lang="ru-RU" sz="1300" b="1" dirty="0" smtClean="0">
                  <a:solidFill>
                    <a:srgbClr val="FF0000"/>
                  </a:solidFill>
                  <a:latin typeface="MS Reference Sans Serif" panose="020B0604030504040204" pitchFamily="34" charset="0"/>
                </a:rPr>
                <a:t>трафик (опционально)</a:t>
              </a:r>
              <a:endParaRPr lang="en-US" sz="1300" b="1" dirty="0" smtClean="0">
                <a:solidFill>
                  <a:srgbClr val="FF0000"/>
                </a:solidFill>
                <a:latin typeface="MS Reference Sans Serif" panose="020B0604030504040204" pitchFamily="34" charset="0"/>
              </a:endParaRPr>
            </a:p>
          </p:txBody>
        </p:sp>
        <p:cxnSp>
          <p:nvCxnSpPr>
            <p:cNvPr id="67" name="Straight Connector 66"/>
            <p:cNvCxnSpPr/>
            <p:nvPr/>
          </p:nvCxnSpPr>
          <p:spPr>
            <a:xfrm>
              <a:off x="594364" y="1467727"/>
              <a:ext cx="28382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131"/>
          <p:cNvGrpSpPr/>
          <p:nvPr/>
        </p:nvGrpSpPr>
        <p:grpSpPr>
          <a:xfrm>
            <a:off x="594364" y="2007402"/>
            <a:ext cx="5943053" cy="272843"/>
            <a:chOff x="594364" y="2015353"/>
            <a:chExt cx="5943053" cy="272843"/>
          </a:xfrm>
        </p:grpSpPr>
        <p:cxnSp>
          <p:nvCxnSpPr>
            <p:cNvPr id="57" name="Shape 89"/>
            <p:cNvCxnSpPr>
              <a:stCxn id="63" idx="3"/>
              <a:endCxn id="59" idx="1"/>
            </p:cNvCxnSpPr>
            <p:nvPr/>
          </p:nvCxnSpPr>
          <p:spPr>
            <a:xfrm>
              <a:off x="6015486" y="2235385"/>
              <a:ext cx="521931" cy="3675"/>
            </a:xfrm>
            <a:prstGeom prst="curvedConnector3">
              <a:avLst>
                <a:gd name="adj1" fmla="val 50000"/>
              </a:avLst>
            </a:prstGeom>
            <a:ln w="3810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23518" y="2015353"/>
              <a:ext cx="497185" cy="249267"/>
            </a:xfrm>
            <a:prstGeom prst="rect">
              <a:avLst/>
            </a:prstGeom>
            <a:noFill/>
          </p:spPr>
          <p:txBody>
            <a:bodyPr wrap="none" lIns="91407" tIns="45704" rIns="91407" bIns="45704" rtlCol="0">
              <a:spAutoFit/>
            </a:bodyPr>
            <a:lstStyle/>
            <a:p>
              <a:pPr algn="ctr">
                <a:lnSpc>
                  <a:spcPct val="85000"/>
                </a:lnSpc>
              </a:pPr>
              <a:r>
                <a:rPr lang="en-US" sz="1200" b="1" dirty="0" smtClean="0">
                  <a:solidFill>
                    <a:srgbClr val="0070C0"/>
                  </a:solidFill>
                  <a:latin typeface="MS Reference Sans Serif" panose="020B0604030504040204" pitchFamily="34" charset="0"/>
                </a:rPr>
                <a:t>SQL</a:t>
              </a:r>
            </a:p>
          </p:txBody>
        </p:sp>
        <p:sp>
          <p:nvSpPr>
            <p:cNvPr id="66" name="TextBox 88"/>
            <p:cNvSpPr txBox="1"/>
            <p:nvPr/>
          </p:nvSpPr>
          <p:spPr>
            <a:xfrm>
              <a:off x="820874" y="2025816"/>
              <a:ext cx="3122476" cy="262380"/>
            </a:xfrm>
            <a:prstGeom prst="rect">
              <a:avLst/>
            </a:prstGeom>
            <a:noFill/>
            <a:ln w="28575">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85000"/>
                </a:lnSpc>
              </a:pPr>
              <a:r>
                <a:rPr lang="en-US" sz="1300" b="1" dirty="0">
                  <a:solidFill>
                    <a:srgbClr val="0070C0"/>
                  </a:solidFill>
                  <a:latin typeface="MS Reference Sans Serif" panose="020B0604030504040204" pitchFamily="34" charset="0"/>
                </a:rPr>
                <a:t> </a:t>
              </a:r>
              <a:r>
                <a:rPr lang="ru-RU" sz="1300" b="1" dirty="0">
                  <a:solidFill>
                    <a:srgbClr val="0070C0"/>
                  </a:solidFill>
                  <a:latin typeface="MS Reference Sans Serif" panose="020B0604030504040204" pitchFamily="34" charset="0"/>
                </a:rPr>
                <a:t>Обмен БД для отображения </a:t>
              </a:r>
              <a:endParaRPr lang="en-US" sz="1300" b="1" dirty="0">
                <a:solidFill>
                  <a:srgbClr val="0070C0"/>
                </a:solidFill>
                <a:latin typeface="MS Reference Sans Serif" panose="020B0604030504040204" pitchFamily="34" charset="0"/>
              </a:endParaRPr>
            </a:p>
          </p:txBody>
        </p:sp>
        <p:cxnSp>
          <p:nvCxnSpPr>
            <p:cNvPr id="68" name="Straight Connector 67"/>
            <p:cNvCxnSpPr/>
            <p:nvPr/>
          </p:nvCxnSpPr>
          <p:spPr>
            <a:xfrm>
              <a:off x="594364" y="2153360"/>
              <a:ext cx="283829"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443504" y="1204687"/>
            <a:ext cx="4398840" cy="1445502"/>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cxnSp>
        <p:nvCxnSpPr>
          <p:cNvPr id="76" name="Shape 74"/>
          <p:cNvCxnSpPr>
            <a:stCxn id="113" idx="3"/>
            <a:endCxn id="61" idx="2"/>
          </p:cNvCxnSpPr>
          <p:nvPr/>
        </p:nvCxnSpPr>
        <p:spPr>
          <a:xfrm flipV="1">
            <a:off x="3495677" y="2525430"/>
            <a:ext cx="4228339" cy="2731682"/>
          </a:xfrm>
          <a:prstGeom prst="curvedConnector2">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130"/>
          <p:cNvGrpSpPr/>
          <p:nvPr/>
        </p:nvGrpSpPr>
        <p:grpSpPr>
          <a:xfrm>
            <a:off x="594364" y="1597989"/>
            <a:ext cx="6210373" cy="3452663"/>
            <a:chOff x="594364" y="1653646"/>
            <a:chExt cx="6210373" cy="3452663"/>
          </a:xfrm>
        </p:grpSpPr>
        <p:sp>
          <p:nvSpPr>
            <p:cNvPr id="50" name="TextBox 49"/>
            <p:cNvSpPr txBox="1"/>
            <p:nvPr/>
          </p:nvSpPr>
          <p:spPr>
            <a:xfrm>
              <a:off x="6128008" y="2987732"/>
              <a:ext cx="566114" cy="236186"/>
            </a:xfrm>
            <a:prstGeom prst="rect">
              <a:avLst/>
            </a:prstGeom>
            <a:noFill/>
          </p:spPr>
          <p:txBody>
            <a:bodyPr wrap="none" lIns="91407" tIns="45704" rIns="91407" bIns="45704" rtlCol="0">
              <a:spAutoFit/>
            </a:bodyPr>
            <a:lstStyle/>
            <a:p>
              <a:pPr algn="ctr">
                <a:lnSpc>
                  <a:spcPct val="85000"/>
                </a:lnSpc>
              </a:pPr>
              <a:r>
                <a:rPr lang="en-US" sz="1100" b="1" dirty="0" smtClean="0">
                  <a:solidFill>
                    <a:srgbClr val="00B050"/>
                  </a:solidFill>
                  <a:latin typeface="MS Reference Sans Serif" panose="020B0604030504040204" pitchFamily="34" charset="0"/>
                </a:rPr>
                <a:t>IPFIX</a:t>
              </a:r>
            </a:p>
          </p:txBody>
        </p:sp>
        <p:cxnSp>
          <p:nvCxnSpPr>
            <p:cNvPr id="69" name="Straight Connector 68"/>
            <p:cNvCxnSpPr/>
            <p:nvPr/>
          </p:nvCxnSpPr>
          <p:spPr>
            <a:xfrm>
              <a:off x="594364" y="1791819"/>
              <a:ext cx="283829" cy="0"/>
            </a:xfrm>
            <a:prstGeom prst="line">
              <a:avLst/>
            </a:prstGeom>
            <a:ln w="38100">
              <a:solidFill>
                <a:srgbClr val="00CC00"/>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88"/>
            <p:cNvSpPr txBox="1"/>
            <p:nvPr/>
          </p:nvSpPr>
          <p:spPr>
            <a:xfrm>
              <a:off x="820874" y="1653646"/>
              <a:ext cx="4164594" cy="432426"/>
            </a:xfrm>
            <a:prstGeom prst="rect">
              <a:avLst/>
            </a:prstGeom>
            <a:noFill/>
            <a:ln w="28575">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85000"/>
                </a:lnSpc>
              </a:pPr>
              <a:r>
                <a:rPr lang="en-US" sz="1300" b="1" dirty="0" smtClean="0">
                  <a:solidFill>
                    <a:srgbClr val="00CC00"/>
                  </a:solidFill>
                  <a:latin typeface="MS Reference Sans Serif" panose="020B0604030504040204" pitchFamily="34" charset="0"/>
                </a:rPr>
                <a:t> </a:t>
              </a:r>
              <a:r>
                <a:rPr lang="ru-RU" sz="1300" b="1" dirty="0" smtClean="0">
                  <a:solidFill>
                    <a:srgbClr val="00CC00"/>
                  </a:solidFill>
                  <a:latin typeface="MS Reference Sans Serif" panose="020B0604030504040204" pitchFamily="34" charset="0"/>
                </a:rPr>
                <a:t>Информация о трафике приложений (опционально)</a:t>
              </a:r>
              <a:endParaRPr lang="en-US" sz="1300" b="1" dirty="0" smtClean="0">
                <a:solidFill>
                  <a:srgbClr val="00CC00"/>
                </a:solidFill>
                <a:latin typeface="MS Reference Sans Serif" panose="020B0604030504040204" pitchFamily="34" charset="0"/>
              </a:endParaRPr>
            </a:p>
          </p:txBody>
        </p:sp>
        <p:cxnSp>
          <p:nvCxnSpPr>
            <p:cNvPr id="80" name="Shape 89"/>
            <p:cNvCxnSpPr>
              <a:endCxn id="59" idx="2"/>
            </p:cNvCxnSpPr>
            <p:nvPr/>
          </p:nvCxnSpPr>
          <p:spPr>
            <a:xfrm flipV="1">
              <a:off x="3413051" y="2506380"/>
              <a:ext cx="3391686" cy="2599929"/>
            </a:xfrm>
            <a:prstGeom prst="curvedConnector2">
              <a:avLst/>
            </a:prstGeom>
            <a:ln w="38100">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132"/>
          <p:cNvGrpSpPr/>
          <p:nvPr/>
        </p:nvGrpSpPr>
        <p:grpSpPr>
          <a:xfrm>
            <a:off x="594364" y="2294251"/>
            <a:ext cx="8569244" cy="3373090"/>
            <a:chOff x="594364" y="2349908"/>
            <a:chExt cx="8569244" cy="3373090"/>
          </a:xfrm>
        </p:grpSpPr>
        <p:sp>
          <p:nvSpPr>
            <p:cNvPr id="51" name="TextBox 50"/>
            <p:cNvSpPr txBox="1"/>
            <p:nvPr/>
          </p:nvSpPr>
          <p:spPr>
            <a:xfrm>
              <a:off x="8417957" y="3008810"/>
              <a:ext cx="745651" cy="236186"/>
            </a:xfrm>
            <a:prstGeom prst="rect">
              <a:avLst/>
            </a:prstGeom>
            <a:noFill/>
          </p:spPr>
          <p:txBody>
            <a:bodyPr wrap="none" lIns="91407" tIns="45704" rIns="91407" bIns="45704" rtlCol="0">
              <a:spAutoFit/>
            </a:bodyPr>
            <a:lstStyle/>
            <a:p>
              <a:pPr algn="ctr">
                <a:lnSpc>
                  <a:spcPct val="85000"/>
                </a:lnSpc>
              </a:pPr>
              <a:r>
                <a:rPr lang="en-US" sz="1100" b="1" dirty="0" smtClean="0">
                  <a:solidFill>
                    <a:schemeClr val="accent6">
                      <a:lumMod val="50000"/>
                    </a:schemeClr>
                  </a:solidFill>
                  <a:latin typeface="MS Reference Sans Serif" panose="020B0604030504040204" pitchFamily="34" charset="0"/>
                </a:rPr>
                <a:t>RADIUS</a:t>
              </a:r>
            </a:p>
          </p:txBody>
        </p:sp>
        <p:cxnSp>
          <p:nvCxnSpPr>
            <p:cNvPr id="71" name="Straight Connector 70"/>
            <p:cNvCxnSpPr/>
            <p:nvPr/>
          </p:nvCxnSpPr>
          <p:spPr>
            <a:xfrm>
              <a:off x="594364" y="2488081"/>
              <a:ext cx="283829" cy="0"/>
            </a:xfrm>
            <a:prstGeom prst="line">
              <a:avLst/>
            </a:prstGeom>
            <a:ln w="381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2" name="TextBox 88"/>
            <p:cNvSpPr txBox="1"/>
            <p:nvPr/>
          </p:nvSpPr>
          <p:spPr>
            <a:xfrm>
              <a:off x="820873" y="2349908"/>
              <a:ext cx="3194535" cy="262380"/>
            </a:xfrm>
            <a:prstGeom prst="rect">
              <a:avLst/>
            </a:prstGeom>
            <a:noFill/>
            <a:ln w="28575">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85000"/>
                </a:lnSpc>
              </a:pPr>
              <a:r>
                <a:rPr lang="en-US" sz="1300" dirty="0" smtClean="0">
                  <a:solidFill>
                    <a:schemeClr val="accent6">
                      <a:lumMod val="50000"/>
                    </a:schemeClr>
                  </a:solidFill>
                  <a:latin typeface="MS Reference Sans Serif" panose="020B0604030504040204" pitchFamily="34" charset="0"/>
                </a:rPr>
                <a:t> </a:t>
              </a:r>
              <a:r>
                <a:rPr lang="ru-RU" sz="1300" b="1" dirty="0" smtClean="0">
                  <a:solidFill>
                    <a:schemeClr val="accent6">
                      <a:lumMod val="50000"/>
                    </a:schemeClr>
                  </a:solidFill>
                  <a:latin typeface="MS Reference Sans Serif" panose="020B0604030504040204" pitchFamily="34" charset="0"/>
                </a:rPr>
                <a:t>Информация о политиках</a:t>
              </a:r>
              <a:endParaRPr lang="en-US" sz="1300" b="1" dirty="0" smtClean="0">
                <a:solidFill>
                  <a:schemeClr val="accent6">
                    <a:lumMod val="50000"/>
                  </a:schemeClr>
                </a:solidFill>
                <a:latin typeface="MS Reference Sans Serif" panose="020B0604030504040204" pitchFamily="34" charset="0"/>
              </a:endParaRPr>
            </a:p>
          </p:txBody>
        </p:sp>
        <p:cxnSp>
          <p:nvCxnSpPr>
            <p:cNvPr id="84" name="Shape 74"/>
            <p:cNvCxnSpPr>
              <a:endCxn id="60" idx="2"/>
            </p:cNvCxnSpPr>
            <p:nvPr/>
          </p:nvCxnSpPr>
          <p:spPr>
            <a:xfrm flipV="1">
              <a:off x="4369981" y="2506380"/>
              <a:ext cx="4169432" cy="3216618"/>
            </a:xfrm>
            <a:prstGeom prst="curvedConnector2">
              <a:avLst/>
            </a:prstGeom>
            <a:ln w="38100">
              <a:solidFill>
                <a:schemeClr val="accent6">
                  <a:lumMod val="50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p:nvPr/>
        </p:nvCxnSpPr>
        <p:spPr>
          <a:xfrm flipH="1" flipV="1">
            <a:off x="1763636" y="6061880"/>
            <a:ext cx="2676605" cy="9786"/>
          </a:xfrm>
          <a:prstGeom prst="straightConnector1">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84"/>
          <p:cNvGrpSpPr/>
          <p:nvPr/>
        </p:nvGrpSpPr>
        <p:grpSpPr>
          <a:xfrm>
            <a:off x="1025718" y="4890596"/>
            <a:ext cx="1721366" cy="805674"/>
            <a:chOff x="1025718" y="4999418"/>
            <a:chExt cx="1721366" cy="805674"/>
          </a:xfrm>
        </p:grpSpPr>
        <p:cxnSp>
          <p:nvCxnSpPr>
            <p:cNvPr id="99" name="Shape 57"/>
            <p:cNvCxnSpPr>
              <a:stCxn id="113" idx="1"/>
            </p:cNvCxnSpPr>
            <p:nvPr/>
          </p:nvCxnSpPr>
          <p:spPr>
            <a:xfrm rot="10800000" flipV="1">
              <a:off x="1793174" y="5257112"/>
              <a:ext cx="953910" cy="547980"/>
            </a:xfrm>
            <a:prstGeom prst="bent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025718" y="4999418"/>
              <a:ext cx="1577975" cy="406233"/>
            </a:xfrm>
            <a:prstGeom prst="rect">
              <a:avLst/>
            </a:prstGeom>
            <a:noFill/>
            <a:ln>
              <a:noFill/>
            </a:ln>
          </p:spPr>
          <p:txBody>
            <a:bodyPr wrap="square" lIns="91407" tIns="45704" rIns="91407" bIns="45704" rtlCol="0">
              <a:spAutoFit/>
            </a:bodyPr>
            <a:lstStyle/>
            <a:p>
              <a:pPr algn="ctr">
                <a:lnSpc>
                  <a:spcPct val="85000"/>
                </a:lnSpc>
              </a:pPr>
              <a:r>
                <a:rPr lang="ru-RU" sz="1200" b="1" dirty="0">
                  <a:solidFill>
                    <a:srgbClr val="FF0000"/>
                  </a:solidFill>
                  <a:latin typeface="MS Reference Sans Serif" panose="020B0604030504040204" pitchFamily="34" charset="0"/>
                </a:rPr>
                <a:t>Контролируемый трафик</a:t>
              </a:r>
              <a:endParaRPr lang="en-US" sz="1200" b="1" dirty="0">
                <a:solidFill>
                  <a:srgbClr val="FF0000"/>
                </a:solidFill>
                <a:latin typeface="MS Reference Sans Serif" panose="020B0604030504040204" pitchFamily="34" charset="0"/>
              </a:endParaRPr>
            </a:p>
          </p:txBody>
        </p:sp>
      </p:grpSp>
      <p:sp>
        <p:nvSpPr>
          <p:cNvPr id="86" name="Text Box 20"/>
          <p:cNvSpPr txBox="1">
            <a:spLocks noChangeArrowheads="1"/>
          </p:cNvSpPr>
          <p:nvPr/>
        </p:nvSpPr>
        <p:spPr bwMode="auto">
          <a:xfrm>
            <a:off x="392000" y="5746296"/>
            <a:ext cx="940291" cy="488867"/>
          </a:xfrm>
          <a:prstGeom prst="rect">
            <a:avLst/>
          </a:prstGeom>
          <a:noFill/>
          <a:ln w="12700">
            <a:noFill/>
            <a:miter lim="800000"/>
            <a:headEnd/>
            <a:tailEnd/>
          </a:ln>
        </p:spPr>
        <p:txBody>
          <a:bodyPr wrap="none" lIns="100473" tIns="50236" rIns="100473" bIns="50236">
            <a:spAutoFit/>
          </a:bodyPr>
          <a:lstStyle/>
          <a:p>
            <a:pPr algn="ctr" defTabSz="1005822">
              <a:lnSpc>
                <a:spcPct val="110000"/>
              </a:lnSpc>
            </a:pPr>
            <a:r>
              <a:rPr lang="ru-RU" sz="1200" b="1" dirty="0">
                <a:latin typeface="MS Reference Sans Serif" panose="020B0604030504040204" pitchFamily="34" charset="0"/>
              </a:rPr>
              <a:t>Сеть</a:t>
            </a:r>
            <a:br>
              <a:rPr lang="ru-RU" sz="1200" b="1" dirty="0">
                <a:latin typeface="MS Reference Sans Serif" panose="020B0604030504040204" pitchFamily="34" charset="0"/>
              </a:rPr>
            </a:br>
            <a:r>
              <a:rPr lang="ru-RU" sz="1200" b="1" dirty="0">
                <a:latin typeface="MS Reference Sans Serif" panose="020B0604030504040204" pitchFamily="34" charset="0"/>
              </a:rPr>
              <a:t>абонента</a:t>
            </a:r>
            <a:endParaRPr lang="en-US" sz="1200" b="1" dirty="0">
              <a:latin typeface="MS Reference Sans Serif" panose="020B0604030504040204" pitchFamily="34" charset="0"/>
            </a:endParaRPr>
          </a:p>
        </p:txBody>
      </p:sp>
      <p:grpSp>
        <p:nvGrpSpPr>
          <p:cNvPr id="8" name="Group 123"/>
          <p:cNvGrpSpPr/>
          <p:nvPr/>
        </p:nvGrpSpPr>
        <p:grpSpPr>
          <a:xfrm>
            <a:off x="1967063" y="5483905"/>
            <a:ext cx="2214401" cy="1278043"/>
            <a:chOff x="1967063" y="5550195"/>
            <a:chExt cx="2214401" cy="1278043"/>
          </a:xfrm>
        </p:grpSpPr>
        <p:cxnSp>
          <p:nvCxnSpPr>
            <p:cNvPr id="89" name="Straight Arrow Connector 88"/>
            <p:cNvCxnSpPr/>
            <p:nvPr/>
          </p:nvCxnSpPr>
          <p:spPr>
            <a:xfrm flipH="1">
              <a:off x="2480931" y="5550195"/>
              <a:ext cx="357962" cy="428845"/>
            </a:xfrm>
            <a:prstGeom prst="straightConnector1">
              <a:avLst/>
            </a:prstGeom>
            <a:ln w="19050">
              <a:solidFill>
                <a:srgbClr val="4D4948"/>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967063" y="6448166"/>
              <a:ext cx="2214401" cy="380072"/>
            </a:xfrm>
            <a:prstGeom prst="rect">
              <a:avLst/>
            </a:prstGeom>
            <a:noFill/>
            <a:ln>
              <a:noFill/>
            </a:ln>
          </p:spPr>
          <p:txBody>
            <a:bodyPr wrap="square" lIns="91407" tIns="45704" rIns="91407" bIns="45704" rtlCol="0">
              <a:spAutoFit/>
            </a:bodyPr>
            <a:lstStyle/>
            <a:p>
              <a:pPr algn="ctr">
                <a:lnSpc>
                  <a:spcPct val="85000"/>
                </a:lnSpc>
              </a:pPr>
              <a:r>
                <a:rPr lang="ru-RU" sz="1100" b="1" dirty="0" smtClean="0">
                  <a:latin typeface="MS Reference Sans Serif" panose="020B0604030504040204" pitchFamily="34" charset="0"/>
                </a:rPr>
                <a:t>Классификация трафика на основе приложения</a:t>
              </a:r>
              <a:endParaRPr lang="en-US" sz="1100" b="1" dirty="0" smtClean="0">
                <a:latin typeface="MS Reference Sans Serif" panose="020B0604030504040204" pitchFamily="34" charset="0"/>
              </a:endParaRPr>
            </a:p>
          </p:txBody>
        </p:sp>
        <p:grpSp>
          <p:nvGrpSpPr>
            <p:cNvPr id="9" name="Group 63"/>
            <p:cNvGrpSpPr/>
            <p:nvPr/>
          </p:nvGrpSpPr>
          <p:grpSpPr>
            <a:xfrm>
              <a:off x="2012000" y="5982492"/>
              <a:ext cx="808311" cy="189709"/>
              <a:chOff x="7457917" y="4576331"/>
              <a:chExt cx="1394609" cy="412100"/>
            </a:xfrm>
          </p:grpSpPr>
          <p:sp>
            <p:nvSpPr>
              <p:cNvPr id="101" name="Can 3"/>
              <p:cNvSpPr/>
              <p:nvPr/>
            </p:nvSpPr>
            <p:spPr bwMode="auto">
              <a:xfrm rot="16200000">
                <a:off x="7949172" y="4085076"/>
                <a:ext cx="412100" cy="1394609"/>
              </a:xfrm>
              <a:prstGeom prst="can">
                <a:avLst>
                  <a:gd name="adj" fmla="val 23114"/>
                </a:avLst>
              </a:prstGeom>
              <a:gradFill flip="none" rotWithShape="1">
                <a:gsLst>
                  <a:gs pos="0">
                    <a:srgbClr val="96D3FC"/>
                  </a:gs>
                  <a:gs pos="50000">
                    <a:srgbClr val="AFDAFB"/>
                  </a:gs>
                  <a:gs pos="90000">
                    <a:srgbClr val="53B0DC">
                      <a:tint val="23500"/>
                      <a:satMod val="160000"/>
                    </a:srgbClr>
                  </a:gs>
                  <a:gs pos="100000">
                    <a:srgbClr val="AFDAFB"/>
                  </a:gs>
                </a:gsLst>
                <a:lin ang="0" scaled="1"/>
                <a:tileRect/>
              </a:gradFill>
              <a:ln w="952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665">
                  <a:defRPr/>
                </a:pPr>
                <a:endParaRPr lang="en-US" sz="1000" dirty="0">
                  <a:solidFill>
                    <a:prstClr val="white"/>
                  </a:solidFill>
                </a:endParaRPr>
              </a:p>
            </p:txBody>
          </p:sp>
          <p:sp>
            <p:nvSpPr>
              <p:cNvPr id="102" name="Can 101"/>
              <p:cNvSpPr/>
              <p:nvPr/>
            </p:nvSpPr>
            <p:spPr bwMode="auto">
              <a:xfrm rot="16200000">
                <a:off x="8081926" y="4234093"/>
                <a:ext cx="146590" cy="1328199"/>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665">
                  <a:defRPr/>
                </a:pPr>
                <a:endParaRPr lang="en-US" sz="1000" dirty="0">
                  <a:solidFill>
                    <a:prstClr val="white"/>
                  </a:solidFill>
                </a:endParaRPr>
              </a:p>
            </p:txBody>
          </p:sp>
          <p:sp>
            <p:nvSpPr>
              <p:cNvPr id="103" name="Can 102"/>
              <p:cNvSpPr/>
              <p:nvPr/>
            </p:nvSpPr>
            <p:spPr bwMode="auto">
              <a:xfrm rot="16200000">
                <a:off x="8077129" y="4012100"/>
                <a:ext cx="139581" cy="1344801"/>
              </a:xfrm>
              <a:prstGeom prst="can">
                <a:avLst>
                  <a:gd name="adj" fmla="val 26403"/>
                </a:avLst>
              </a:prstGeom>
              <a:gradFill>
                <a:gsLst>
                  <a:gs pos="0">
                    <a:schemeClr val="accent5">
                      <a:lumMod val="75000"/>
                      <a:alpha val="13000"/>
                    </a:schemeClr>
                  </a:gs>
                  <a:gs pos="90000">
                    <a:schemeClr val="accent5">
                      <a:lumMod val="60000"/>
                      <a:lumOff val="40000"/>
                      <a:alpha val="28000"/>
                    </a:schemeClr>
                  </a:gs>
                  <a:gs pos="100000">
                    <a:schemeClr val="accent5">
                      <a:lumMod val="50000"/>
                      <a:alpha val="29000"/>
                    </a:schemeClr>
                  </a:gs>
                </a:gsLst>
                <a:lin ang="10800000" scaled="0"/>
              </a:gradFill>
              <a:ln w="95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665">
                  <a:defRPr/>
                </a:pPr>
                <a:endParaRPr lang="en-US" sz="1000" dirty="0">
                  <a:solidFill>
                    <a:prstClr val="white"/>
                  </a:solidFill>
                </a:endParaRPr>
              </a:p>
            </p:txBody>
          </p:sp>
          <p:cxnSp>
            <p:nvCxnSpPr>
              <p:cNvPr id="104" name="Straight Connector 103"/>
              <p:cNvCxnSpPr>
                <a:endCxn id="103" idx="3"/>
              </p:cNvCxnSpPr>
              <p:nvPr/>
            </p:nvCxnSpPr>
            <p:spPr>
              <a:xfrm flipV="1">
                <a:off x="7524326" y="4684500"/>
                <a:ext cx="1294994" cy="8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2" idx="3"/>
              </p:cNvCxnSpPr>
              <p:nvPr/>
            </p:nvCxnSpPr>
            <p:spPr>
              <a:xfrm flipV="1">
                <a:off x="7540929" y="4898193"/>
                <a:ext cx="1278392" cy="120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Can 105"/>
              <p:cNvSpPr/>
              <p:nvPr/>
            </p:nvSpPr>
            <p:spPr bwMode="auto">
              <a:xfrm rot="16200000">
                <a:off x="8123933" y="4760977"/>
                <a:ext cx="112134" cy="282242"/>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07" name="Can 106"/>
              <p:cNvSpPr/>
              <p:nvPr/>
            </p:nvSpPr>
            <p:spPr bwMode="auto">
              <a:xfrm rot="16200000">
                <a:off x="7841691" y="4611658"/>
                <a:ext cx="112134" cy="215832"/>
              </a:xfrm>
              <a:prstGeom prst="can">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400" dirty="0">
                  <a:solidFill>
                    <a:srgbClr val="0000C0"/>
                  </a:solidFill>
                </a:endParaRPr>
              </a:p>
            </p:txBody>
          </p:sp>
          <p:sp>
            <p:nvSpPr>
              <p:cNvPr id="108" name="Can 107"/>
              <p:cNvSpPr/>
              <p:nvPr/>
            </p:nvSpPr>
            <p:spPr bwMode="auto">
              <a:xfrm rot="16200000">
                <a:off x="8613707" y="4852288"/>
                <a:ext cx="112134" cy="99615"/>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09" name="Can 108"/>
              <p:cNvSpPr/>
              <p:nvPr/>
            </p:nvSpPr>
            <p:spPr bwMode="auto">
              <a:xfrm rot="16200000">
                <a:off x="8535585" y="4702970"/>
                <a:ext cx="112134" cy="33205"/>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srgbClr val="0000C0"/>
                  </a:solidFill>
                </a:endParaRPr>
              </a:p>
            </p:txBody>
          </p:sp>
          <p:sp>
            <p:nvSpPr>
              <p:cNvPr id="110" name="Can 109"/>
              <p:cNvSpPr/>
              <p:nvPr/>
            </p:nvSpPr>
            <p:spPr bwMode="auto">
              <a:xfrm rot="16200000">
                <a:off x="7600955" y="4702970"/>
                <a:ext cx="112134" cy="33205"/>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srgbClr val="0000C0"/>
                  </a:solidFill>
                </a:endParaRPr>
              </a:p>
            </p:txBody>
          </p:sp>
          <p:sp>
            <p:nvSpPr>
              <p:cNvPr id="114" name="Can 113"/>
              <p:cNvSpPr/>
              <p:nvPr/>
            </p:nvSpPr>
            <p:spPr bwMode="auto">
              <a:xfrm rot="16200000">
                <a:off x="8394383" y="4702969"/>
                <a:ext cx="112134" cy="33205"/>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srgbClr val="0000C0"/>
                  </a:solidFill>
                </a:endParaRPr>
              </a:p>
            </p:txBody>
          </p:sp>
          <p:sp>
            <p:nvSpPr>
              <p:cNvPr id="115" name="Can 114"/>
              <p:cNvSpPr/>
              <p:nvPr/>
            </p:nvSpPr>
            <p:spPr bwMode="auto">
              <a:xfrm rot="16200000">
                <a:off x="7484737" y="4885494"/>
                <a:ext cx="112134" cy="33205"/>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16" name="Can 115"/>
              <p:cNvSpPr/>
              <p:nvPr/>
            </p:nvSpPr>
            <p:spPr bwMode="auto">
              <a:xfrm rot="16200000">
                <a:off x="7533308" y="4702969"/>
                <a:ext cx="112134" cy="33205"/>
              </a:xfrm>
              <a:prstGeom prst="can">
                <a:avLst>
                  <a:gd name="adj" fmla="val 32812"/>
                </a:avLst>
              </a:prstGeom>
              <a:gradFill flip="none" rotWithShape="1">
                <a:gsLst>
                  <a:gs pos="0">
                    <a:srgbClr val="FFFF00">
                      <a:alpha val="94000"/>
                    </a:srgbClr>
                  </a:gs>
                  <a:gs pos="22000">
                    <a:srgbClr val="FFFFA7">
                      <a:alpha val="93000"/>
                    </a:srgbClr>
                  </a:gs>
                  <a:gs pos="44000">
                    <a:srgbClr val="FFFFA7">
                      <a:alpha val="93000"/>
                    </a:srgbClr>
                  </a:gs>
                  <a:gs pos="100000">
                    <a:srgbClr val="FFFF00">
                      <a:alpha val="86000"/>
                    </a:srgbClr>
                  </a:gs>
                </a:gsLst>
                <a:lin ang="108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srgbClr val="0000C0"/>
                  </a:solidFill>
                </a:endParaRPr>
              </a:p>
            </p:txBody>
          </p:sp>
          <p:sp>
            <p:nvSpPr>
              <p:cNvPr id="117" name="Can 116"/>
              <p:cNvSpPr/>
              <p:nvPr/>
            </p:nvSpPr>
            <p:spPr bwMode="auto">
              <a:xfrm rot="16200000">
                <a:off x="8439381" y="4877194"/>
                <a:ext cx="112134" cy="4980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18" name="Can 117"/>
              <p:cNvSpPr/>
              <p:nvPr/>
            </p:nvSpPr>
            <p:spPr bwMode="auto">
              <a:xfrm rot="16200000">
                <a:off x="8356368" y="4877194"/>
                <a:ext cx="112134" cy="4980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19" name="Can 118"/>
              <p:cNvSpPr/>
              <p:nvPr/>
            </p:nvSpPr>
            <p:spPr bwMode="auto">
              <a:xfrm rot="16200000">
                <a:off x="8702605" y="4877194"/>
                <a:ext cx="112134" cy="4980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20" name="Can 119"/>
              <p:cNvSpPr/>
              <p:nvPr/>
            </p:nvSpPr>
            <p:spPr bwMode="auto">
              <a:xfrm rot="16200000">
                <a:off x="7576051" y="4877195"/>
                <a:ext cx="112134" cy="4980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sp>
            <p:nvSpPr>
              <p:cNvPr id="121" name="Can 120"/>
              <p:cNvSpPr/>
              <p:nvPr/>
            </p:nvSpPr>
            <p:spPr bwMode="auto">
              <a:xfrm rot="16200000">
                <a:off x="8505790" y="4877194"/>
                <a:ext cx="112134" cy="49808"/>
              </a:xfrm>
              <a:prstGeom prst="can">
                <a:avLst>
                  <a:gd name="adj" fmla="val 17708"/>
                </a:avLst>
              </a:prstGeom>
              <a:gradFill>
                <a:gsLst>
                  <a:gs pos="0">
                    <a:srgbClr val="FFC000">
                      <a:alpha val="68000"/>
                    </a:srgbClr>
                  </a:gs>
                  <a:gs pos="32000">
                    <a:srgbClr val="E2EB91">
                      <a:alpha val="83000"/>
                    </a:srgbClr>
                  </a:gs>
                  <a:gs pos="92000">
                    <a:srgbClr val="FF0000">
                      <a:alpha val="78000"/>
                    </a:srgbClr>
                  </a:gs>
                </a:gsLst>
                <a:lin ang="10800000" scaled="0"/>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defTabSz="908665">
                  <a:lnSpc>
                    <a:spcPts val="1000"/>
                  </a:lnSpc>
                  <a:defRPr/>
                </a:pPr>
                <a:endParaRPr lang="en-US" sz="500" dirty="0">
                  <a:solidFill>
                    <a:prstClr val="black"/>
                  </a:solidFill>
                </a:endParaRPr>
              </a:p>
            </p:txBody>
          </p:sp>
        </p:grpSp>
      </p:grpSp>
      <p:pic>
        <p:nvPicPr>
          <p:cNvPr id="1027" name="Picture 3"/>
          <p:cNvPicPr>
            <a:picLocks noChangeAspect="1" noChangeArrowheads="1"/>
          </p:cNvPicPr>
          <p:nvPr/>
        </p:nvPicPr>
        <p:blipFill>
          <a:blip r:embed="rId12" cstate="print"/>
          <a:srcRect/>
          <a:stretch>
            <a:fillRect/>
          </a:stretch>
        </p:blipFill>
        <p:spPr bwMode="auto">
          <a:xfrm>
            <a:off x="4280253" y="2377346"/>
            <a:ext cx="1444434" cy="802771"/>
          </a:xfrm>
          <a:prstGeom prst="rect">
            <a:avLst/>
          </a:prstGeom>
          <a:noFill/>
          <a:ln w="9525">
            <a:noFill/>
            <a:miter lim="800000"/>
            <a:headEnd/>
            <a:tailEnd/>
          </a:ln>
          <a:effectLst/>
        </p:spPr>
      </p:pic>
      <p:sp>
        <p:nvSpPr>
          <p:cNvPr id="87" name="Заголовок 86"/>
          <p:cNvSpPr>
            <a:spLocks noGrp="1"/>
          </p:cNvSpPr>
          <p:nvPr>
            <p:ph type="title"/>
          </p:nvPr>
        </p:nvSpPr>
        <p:spPr/>
        <p:txBody>
          <a:bodyPr/>
          <a:lstStyle/>
          <a:p>
            <a:r>
              <a:rPr lang="ru-RU" sz="3200" dirty="0" smtClean="0"/>
              <a:t>Пример использования:</a:t>
            </a:r>
            <a:r>
              <a:rPr lang="ru-RU" dirty="0" smtClean="0"/>
              <a:t/>
            </a:r>
            <a:br>
              <a:rPr lang="ru-RU" dirty="0" smtClean="0"/>
            </a:br>
            <a:r>
              <a:rPr lang="ru-RU" sz="2400" dirty="0" smtClean="0"/>
              <a:t>Контроль трафика приложений</a:t>
            </a:r>
            <a:endParaRPr lang="ru-RU" sz="2400" dirty="0"/>
          </a:p>
        </p:txBody>
      </p:sp>
      <p:sp>
        <p:nvSpPr>
          <p:cNvPr id="127" name="Rounded Rectangle 82"/>
          <p:cNvSpPr/>
          <p:nvPr/>
        </p:nvSpPr>
        <p:spPr>
          <a:xfrm>
            <a:off x="952500" y="3171825"/>
            <a:ext cx="2978150" cy="124354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latin typeface="+mj-lt"/>
            </a:endParaRPr>
          </a:p>
        </p:txBody>
      </p:sp>
      <p:sp>
        <p:nvSpPr>
          <p:cNvPr id="128" name="Rounded Rectangle 89"/>
          <p:cNvSpPr/>
          <p:nvPr/>
        </p:nvSpPr>
        <p:spPr>
          <a:xfrm>
            <a:off x="1136001" y="4049543"/>
            <a:ext cx="1740156" cy="264502"/>
          </a:xfrm>
          <a:prstGeom prst="roundRect">
            <a:avLst/>
          </a:prstGeom>
          <a:ln/>
        </p:spPr>
        <p:style>
          <a:lnRef idx="1">
            <a:schemeClr val="accent4"/>
          </a:lnRef>
          <a:fillRef idx="2">
            <a:schemeClr val="accent4"/>
          </a:fillRef>
          <a:effectRef idx="1">
            <a:schemeClr val="accent4"/>
          </a:effectRef>
          <a:fontRef idx="minor">
            <a:schemeClr val="dk1"/>
          </a:fontRef>
        </p:style>
        <p:txBody>
          <a:bodyPr lIns="91407" tIns="45704" rIns="91407" bIns="45704" rtlCol="0" anchor="ctr"/>
          <a:lstStyle/>
          <a:p>
            <a:pPr algn="ctr"/>
            <a:r>
              <a:rPr lang="en-US" sz="1300" b="1" dirty="0" smtClean="0">
                <a:latin typeface="MS Reference Sans Serif" panose="020B0604030504040204" pitchFamily="34" charset="0"/>
              </a:rPr>
              <a:t>Hypervisor</a:t>
            </a:r>
            <a:endParaRPr lang="en-US" sz="1300" b="1" dirty="0">
              <a:latin typeface="MS Reference Sans Serif" panose="020B0604030504040204" pitchFamily="34" charset="0"/>
            </a:endParaRPr>
          </a:p>
        </p:txBody>
      </p:sp>
      <p:sp>
        <p:nvSpPr>
          <p:cNvPr id="129" name="Rounded Rectangle 91"/>
          <p:cNvSpPr/>
          <p:nvPr/>
        </p:nvSpPr>
        <p:spPr>
          <a:xfrm>
            <a:off x="1140321" y="3246215"/>
            <a:ext cx="1821954" cy="281149"/>
          </a:xfrm>
          <a:prstGeom prst="roundRect">
            <a:avLst/>
          </a:prstGeom>
          <a:ln/>
        </p:spPr>
        <p:style>
          <a:lnRef idx="1">
            <a:schemeClr val="accent5"/>
          </a:lnRef>
          <a:fillRef idx="2">
            <a:schemeClr val="accent5"/>
          </a:fillRef>
          <a:effectRef idx="1">
            <a:schemeClr val="accent5"/>
          </a:effectRef>
          <a:fontRef idx="minor">
            <a:schemeClr val="dk1"/>
          </a:fontRef>
        </p:style>
        <p:txBody>
          <a:bodyPr lIns="91407" tIns="45704" rIns="91407" bIns="45704" rtlCol="0" anchor="ctr"/>
          <a:lstStyle/>
          <a:p>
            <a:pPr algn="ctr"/>
            <a:r>
              <a:rPr lang="en-US" sz="1300" b="1" dirty="0">
                <a:latin typeface="MS Reference Sans Serif" panose="020B0604030504040204" pitchFamily="34" charset="0"/>
              </a:rPr>
              <a:t>App Awareness VM</a:t>
            </a:r>
          </a:p>
        </p:txBody>
      </p:sp>
      <p:sp>
        <p:nvSpPr>
          <p:cNvPr id="130" name="Round Single Corner Rectangle 36"/>
          <p:cNvSpPr/>
          <p:nvPr/>
        </p:nvSpPr>
        <p:spPr>
          <a:xfrm>
            <a:off x="1132694" y="3595398"/>
            <a:ext cx="2661313" cy="382137"/>
          </a:xfrm>
          <a:prstGeom prst="round1Rect">
            <a:avLst/>
          </a:prstGeom>
          <a:solidFill>
            <a:srgbClr val="00B0F0"/>
          </a:solidFill>
          <a:ln/>
        </p:spPr>
        <p:style>
          <a:lnRef idx="1">
            <a:schemeClr val="accent4"/>
          </a:lnRef>
          <a:fillRef idx="2">
            <a:schemeClr val="accent4"/>
          </a:fillRef>
          <a:effectRef idx="1">
            <a:schemeClr val="accent4"/>
          </a:effectRef>
          <a:fontRef idx="minor">
            <a:schemeClr val="dk1"/>
          </a:fontRef>
        </p:style>
        <p:txBody>
          <a:bodyPr lIns="91407" tIns="45704" rIns="91407" bIns="45704" rtlCol="0" anchor="ctr"/>
          <a:lstStyle/>
          <a:p>
            <a:pPr algn="ctr"/>
            <a:endParaRPr lang="en-US" sz="1400" b="1" dirty="0">
              <a:latin typeface="+mj-lt"/>
            </a:endParaRPr>
          </a:p>
        </p:txBody>
      </p:sp>
      <p:sp>
        <p:nvSpPr>
          <p:cNvPr id="131" name="Rounded Rectangle 37"/>
          <p:cNvSpPr/>
          <p:nvPr/>
        </p:nvSpPr>
        <p:spPr>
          <a:xfrm>
            <a:off x="1167791" y="3673327"/>
            <a:ext cx="1763224" cy="264502"/>
          </a:xfrm>
          <a:prstGeom prst="roundRect">
            <a:avLst/>
          </a:prstGeom>
          <a:ln/>
        </p:spPr>
        <p:style>
          <a:lnRef idx="1">
            <a:schemeClr val="dk1"/>
          </a:lnRef>
          <a:fillRef idx="2">
            <a:schemeClr val="dk1"/>
          </a:fillRef>
          <a:effectRef idx="1">
            <a:schemeClr val="dk1"/>
          </a:effectRef>
          <a:fontRef idx="minor">
            <a:schemeClr val="dk1"/>
          </a:fontRef>
        </p:style>
        <p:txBody>
          <a:bodyPr lIns="91407" tIns="45704" rIns="91407" bIns="45704" rtlCol="0" anchor="ctr"/>
          <a:lstStyle/>
          <a:p>
            <a:pPr algn="ctr"/>
            <a:r>
              <a:rPr lang="en-US" sz="1300" b="1" dirty="0">
                <a:latin typeface="MS Reference Sans Serif" panose="020B0604030504040204" pitchFamily="34" charset="0"/>
              </a:rPr>
              <a:t>Open </a:t>
            </a:r>
            <a:r>
              <a:rPr lang="en-US" sz="1300" b="1" dirty="0" err="1">
                <a:latin typeface="MS Reference Sans Serif" panose="020B0604030504040204" pitchFamily="34" charset="0"/>
              </a:rPr>
              <a:t>vSwitch</a:t>
            </a:r>
            <a:r>
              <a:rPr lang="en-US" sz="1300" b="1" dirty="0">
                <a:latin typeface="MS Reference Sans Serif" panose="020B0604030504040204" pitchFamily="34" charset="0"/>
              </a:rPr>
              <a:t> </a:t>
            </a:r>
          </a:p>
        </p:txBody>
      </p:sp>
      <p:sp>
        <p:nvSpPr>
          <p:cNvPr id="132" name="Rectangle 38"/>
          <p:cNvSpPr/>
          <p:nvPr/>
        </p:nvSpPr>
        <p:spPr>
          <a:xfrm>
            <a:off x="2908449" y="3693762"/>
            <a:ext cx="914928" cy="229646"/>
          </a:xfrm>
          <a:prstGeom prst="rect">
            <a:avLst/>
          </a:prstGeom>
        </p:spPr>
        <p:txBody>
          <a:bodyPr wrap="square" lIns="91407" tIns="45704" rIns="91407" bIns="45704">
            <a:spAutoFit/>
          </a:bodyPr>
          <a:lstStyle/>
          <a:p>
            <a:pPr lvl="0" algn="ctr">
              <a:lnSpc>
                <a:spcPct val="85000"/>
              </a:lnSpc>
            </a:pPr>
            <a:r>
              <a:rPr lang="en-US" sz="1050" dirty="0">
                <a:solidFill>
                  <a:prstClr val="black"/>
                </a:solidFill>
                <a:latin typeface="MS Reference Sans Serif" panose="020B0604030504040204" pitchFamily="34" charset="0"/>
              </a:rPr>
              <a:t>OpenStack</a:t>
            </a:r>
          </a:p>
        </p:txBody>
      </p:sp>
    </p:spTree>
    <p:extLst>
      <p:ext uri="{BB962C8B-B14F-4D97-AF65-F5344CB8AC3E}">
        <p14:creationId xmlns:p14="http://schemas.microsoft.com/office/powerpoint/2010/main" xmlns="" val="69383931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Шаблон RAD 2014">
  <a:themeElements>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4D4948"/>
          </a:solidFill>
        </a:ln>
      </a:spPr>
      <a:bodyPr/>
      <a:lstStyle/>
      <a:style>
        <a:lnRef idx="1">
          <a:schemeClr val="accent1"/>
        </a:lnRef>
        <a:fillRef idx="0">
          <a:schemeClr val="accent1"/>
        </a:fillRef>
        <a:effectRef idx="0">
          <a:schemeClr val="accent1"/>
        </a:effectRef>
        <a:fontRef idx="minor">
          <a:schemeClr val="tx1"/>
        </a:fontRef>
      </a:style>
    </a:lnDef>
    <a:txDef>
      <a:spPr/>
      <a:bodyPr anchor="ctr"/>
      <a:lstStyle>
        <a:defPPr>
          <a:defRPr sz="3200" kern="0" dirty="0" smtClean="0"/>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ADPPT-template.potx" id="{FD347431-5955-4390-8EB2-BD85A2183F71}" vid="{7D8E51F2-C041-455A-A028-33BBB4E6C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2682</TotalTime>
  <Words>1188</Words>
  <Application>Microsoft Office PowerPoint</Application>
  <PresentationFormat>Экран (4:3)</PresentationFormat>
  <Paragraphs>256</Paragraphs>
  <Slides>17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Шаблон RAD 2014</vt:lpstr>
      <vt:lpstr>NFV: виртуализация сетевых функций</vt:lpstr>
      <vt:lpstr>RAD Data Communications</vt:lpstr>
      <vt:lpstr>Целевые решения</vt:lpstr>
      <vt:lpstr>От смартфонов к сетевому оборудованию</vt:lpstr>
      <vt:lpstr>Виртуализация сетевых функций (NFV)</vt:lpstr>
      <vt:lpstr>Решение D-NFV</vt:lpstr>
      <vt:lpstr>Экосистема приложений</vt:lpstr>
      <vt:lpstr>Пример использования: Межсетевой экран</vt:lpstr>
      <vt:lpstr>Пример использования: Контроль трафика приложений</vt:lpstr>
      <vt:lpstr>Пример использования: Полоса пропускания по приложениям</vt:lpstr>
      <vt:lpstr>Пример использования: Двусторонняя задержка по приложению</vt:lpstr>
      <vt:lpstr>ETX-2i – Аппаратная платформа для решения D-NFV</vt:lpstr>
      <vt:lpstr>RADview D-NFV Manager</vt:lpstr>
      <vt:lpstr>PoC: первый опыт внедрения многовендорного решения D-NFV</vt:lpstr>
      <vt:lpstr>Развитие решения D-NFV</vt:lpstr>
      <vt:lpstr>Преимущества технологии NFV</vt:lpstr>
      <vt:lpstr>Слайд 17</vt:lpstr>
    </vt:vector>
  </TitlesOfParts>
  <Company>RAD Data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 Nikulin</dc:creator>
  <cp:lastModifiedBy>IRONMANN (AKA SHAMAN)</cp:lastModifiedBy>
  <cp:revision>98</cp:revision>
  <dcterms:created xsi:type="dcterms:W3CDTF">2014-10-06T14:10:49Z</dcterms:created>
  <dcterms:modified xsi:type="dcterms:W3CDTF">2014-12-15T13:12:12Z</dcterms:modified>
</cp:coreProperties>
</file>