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94" r:id="rId2"/>
    <p:sldId id="329" r:id="rId3"/>
    <p:sldId id="381" r:id="rId4"/>
    <p:sldId id="360" r:id="rId5"/>
    <p:sldId id="370" r:id="rId6"/>
    <p:sldId id="382" r:id="rId7"/>
    <p:sldId id="379" r:id="rId8"/>
    <p:sldId id="380" r:id="rId9"/>
    <p:sldId id="299" r:id="rId10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oval Bolotin" initials="SB" lastIdx="16" clrIdx="0"/>
  <p:cmAuthor id="1" name="Meira Erez" initials="ME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8EDF4"/>
    <a:srgbClr val="D1D8E8"/>
    <a:srgbClr val="5081BD"/>
    <a:srgbClr val="000000"/>
    <a:srgbClr val="CCFFFF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898" autoAdjust="0"/>
  </p:normalViewPr>
  <p:slideViewPr>
    <p:cSldViewPr snapToGrid="0">
      <p:cViewPr>
        <p:scale>
          <a:sx n="100" d="100"/>
          <a:sy n="100" d="100"/>
        </p:scale>
        <p:origin x="-75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7187" cy="496332"/>
          </a:xfrm>
          <a:prstGeom prst="rect">
            <a:avLst/>
          </a:prstGeom>
        </p:spPr>
        <p:txBody>
          <a:bodyPr vert="horz" lIns="91678" tIns="45839" rIns="91678" bIns="458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1"/>
            <a:ext cx="2887187" cy="496332"/>
          </a:xfrm>
          <a:prstGeom prst="rect">
            <a:avLst/>
          </a:prstGeom>
        </p:spPr>
        <p:txBody>
          <a:bodyPr vert="horz" lIns="91678" tIns="45839" rIns="91678" bIns="45839" rtlCol="0"/>
          <a:lstStyle>
            <a:lvl1pPr algn="r">
              <a:defRPr sz="1200"/>
            </a:lvl1pPr>
          </a:lstStyle>
          <a:p>
            <a:fld id="{BF44957A-667A-4ABA-865F-F747FD0E3533}" type="datetimeFigureOut">
              <a:rPr lang="en-US" smtClean="0"/>
              <a:pPr/>
              <a:t>29/07/2013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9313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78" tIns="45839" rIns="91678" bIns="458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5" y="4715153"/>
            <a:ext cx="5330190" cy="4466987"/>
          </a:xfrm>
          <a:prstGeom prst="rect">
            <a:avLst/>
          </a:prstGeom>
        </p:spPr>
        <p:txBody>
          <a:bodyPr vert="horz" lIns="91678" tIns="45839" rIns="91678" bIns="458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7187" cy="496332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4"/>
            <a:ext cx="2887187" cy="496332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r">
              <a:defRPr sz="1200"/>
            </a:lvl1pPr>
          </a:lstStyle>
          <a:p>
            <a:fld id="{0B95C303-9DDA-4E07-A11F-4C1004BEC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5C303-9DDA-4E07-A11F-4C1004BEC96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4413" y="863600"/>
            <a:ext cx="4633912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Introduction</a:t>
            </a:r>
          </a:p>
          <a:p>
            <a:r>
              <a:rPr lang="en-US" sz="1600" dirty="0" smtClean="0"/>
              <a:t>Product Overview</a:t>
            </a:r>
          </a:p>
          <a:p>
            <a:pPr lvl="1"/>
            <a:r>
              <a:rPr lang="en-US" sz="1400" dirty="0" smtClean="0"/>
              <a:t>Physical View</a:t>
            </a:r>
          </a:p>
          <a:p>
            <a:pPr lvl="1"/>
            <a:r>
              <a:rPr lang="en-US" sz="1400" dirty="0" smtClean="0"/>
              <a:t>New Features</a:t>
            </a:r>
          </a:p>
          <a:p>
            <a:pPr lvl="1"/>
            <a:r>
              <a:rPr lang="en-US" sz="1400" dirty="0" smtClean="0"/>
              <a:t>Features</a:t>
            </a:r>
          </a:p>
          <a:p>
            <a:r>
              <a:rPr lang="en-US" sz="1600" dirty="0" smtClean="0"/>
              <a:t>Applications</a:t>
            </a:r>
          </a:p>
          <a:p>
            <a:pPr lvl="1"/>
            <a:r>
              <a:rPr lang="en-US" sz="1400" dirty="0" smtClean="0"/>
              <a:t>1…</a:t>
            </a:r>
          </a:p>
          <a:p>
            <a:pPr lvl="1"/>
            <a:r>
              <a:rPr lang="en-US" sz="1400" dirty="0" smtClean="0"/>
              <a:t>2…</a:t>
            </a:r>
          </a:p>
          <a:p>
            <a:pPr lvl="1"/>
            <a:r>
              <a:rPr lang="en-US" sz="1400" dirty="0" smtClean="0"/>
              <a:t>3….</a:t>
            </a:r>
          </a:p>
          <a:p>
            <a:r>
              <a:rPr lang="en-US" sz="1600" dirty="0" smtClean="0"/>
              <a:t>Management</a:t>
            </a:r>
          </a:p>
          <a:p>
            <a:r>
              <a:rPr lang="en-US" sz="1600" dirty="0" smtClean="0"/>
              <a:t>Feature comparison table</a:t>
            </a:r>
          </a:p>
          <a:p>
            <a:r>
              <a:rPr lang="en-US" sz="1600" dirty="0" smtClean="0"/>
              <a:t>Product/Portfolio Value Proposition</a:t>
            </a:r>
          </a:p>
          <a:p>
            <a:r>
              <a:rPr lang="en-US" sz="1600" dirty="0" smtClean="0"/>
              <a:t>Sales Tools On-Line</a:t>
            </a:r>
          </a:p>
          <a:p>
            <a:r>
              <a:rPr lang="en-US" sz="1600" dirty="0" smtClean="0"/>
              <a:t>Ordering information</a:t>
            </a:r>
          </a:p>
          <a:p>
            <a:r>
              <a:rPr lang="en-US" sz="1600" dirty="0" smtClean="0"/>
              <a:t>Summary</a:t>
            </a:r>
          </a:p>
          <a:p>
            <a:r>
              <a:rPr lang="en-US" sz="1600" dirty="0" smtClean="0"/>
              <a:t>Road map (Optional)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4413" y="863600"/>
            <a:ext cx="4633912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Introduction</a:t>
            </a:r>
          </a:p>
          <a:p>
            <a:r>
              <a:rPr lang="en-US" sz="1600" dirty="0" smtClean="0"/>
              <a:t>Product Overview</a:t>
            </a:r>
          </a:p>
          <a:p>
            <a:pPr lvl="1"/>
            <a:r>
              <a:rPr lang="en-US" sz="1400" dirty="0" smtClean="0"/>
              <a:t>Physical View</a:t>
            </a:r>
          </a:p>
          <a:p>
            <a:pPr lvl="1"/>
            <a:r>
              <a:rPr lang="en-US" sz="1400" dirty="0" smtClean="0"/>
              <a:t>New Features</a:t>
            </a:r>
          </a:p>
          <a:p>
            <a:pPr lvl="1"/>
            <a:r>
              <a:rPr lang="en-US" sz="1400" dirty="0" smtClean="0"/>
              <a:t>Features</a:t>
            </a:r>
          </a:p>
          <a:p>
            <a:r>
              <a:rPr lang="en-US" sz="1600" dirty="0" smtClean="0"/>
              <a:t>Applications</a:t>
            </a:r>
          </a:p>
          <a:p>
            <a:pPr lvl="1"/>
            <a:r>
              <a:rPr lang="en-US" sz="1400" dirty="0" smtClean="0"/>
              <a:t>1…</a:t>
            </a:r>
          </a:p>
          <a:p>
            <a:pPr lvl="1"/>
            <a:r>
              <a:rPr lang="en-US" sz="1400" dirty="0" smtClean="0"/>
              <a:t>2…</a:t>
            </a:r>
          </a:p>
          <a:p>
            <a:pPr lvl="1"/>
            <a:r>
              <a:rPr lang="en-US" sz="1400" dirty="0" smtClean="0"/>
              <a:t>3….</a:t>
            </a:r>
          </a:p>
          <a:p>
            <a:r>
              <a:rPr lang="en-US" sz="1600" dirty="0" smtClean="0"/>
              <a:t>Management</a:t>
            </a:r>
          </a:p>
          <a:p>
            <a:r>
              <a:rPr lang="en-US" sz="1600" dirty="0" smtClean="0"/>
              <a:t>Feature comparison table</a:t>
            </a:r>
          </a:p>
          <a:p>
            <a:r>
              <a:rPr lang="en-US" sz="1600" dirty="0" smtClean="0"/>
              <a:t>Product/Portfolio Value Proposition</a:t>
            </a:r>
          </a:p>
          <a:p>
            <a:r>
              <a:rPr lang="en-US" sz="1600" dirty="0" smtClean="0"/>
              <a:t>Sales Tools On-Line</a:t>
            </a:r>
          </a:p>
          <a:p>
            <a:r>
              <a:rPr lang="en-US" sz="1600" dirty="0" smtClean="0"/>
              <a:t>Ordering information</a:t>
            </a:r>
          </a:p>
          <a:p>
            <a:r>
              <a:rPr lang="en-US" sz="1600" dirty="0" smtClean="0"/>
              <a:t>Summary</a:t>
            </a:r>
          </a:p>
          <a:p>
            <a:r>
              <a:rPr lang="en-US" sz="1600" dirty="0" smtClean="0"/>
              <a:t>Road map (Optional)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4C76F8-05A2-4894-85DE-F95DE06A08EC}" type="slidenum">
              <a:rPr lang="zh-CN" altLang="en-US" smtClean="0"/>
              <a:pPr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8C5925-4D12-4767-BD60-77FA65E3D48D}" type="slidenum">
              <a:rPr lang="zh-CN" altLang="en-US" smtClean="0"/>
              <a:pPr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8C5925-4D12-4767-BD60-77FA65E3D48D}" type="slidenum">
              <a:rPr lang="zh-CN" altLang="en-US" smtClean="0"/>
              <a:pPr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1800" b="1" dirty="0" smtClean="0"/>
              <a:t>Legacy and ETH services</a:t>
            </a:r>
          </a:p>
          <a:p>
            <a:pPr lvl="1"/>
            <a:r>
              <a:rPr lang="en-US" sz="1600" dirty="0" smtClean="0"/>
              <a:t>E1, V35 and Fast Ethernet extension </a:t>
            </a:r>
          </a:p>
          <a:p>
            <a:pPr lvl="1"/>
            <a:r>
              <a:rPr lang="en-US" sz="1600" dirty="0" smtClean="0"/>
              <a:t>multiple SHDSL.bis lines – up to 2 pairs (11.4Mbps)</a:t>
            </a:r>
          </a:p>
          <a:p>
            <a:pPr lvl="0"/>
            <a:r>
              <a:rPr lang="en-US" sz="1800" b="1" dirty="0" smtClean="0"/>
              <a:t>Standards-compliant SHDSL (ITU-T G.991.2 and ETSI 101524)</a:t>
            </a:r>
          </a:p>
          <a:p>
            <a:r>
              <a:rPr lang="en-US" sz="1800" b="1" dirty="0" smtClean="0"/>
              <a:t>Advanced ETH capabilities</a:t>
            </a:r>
          </a:p>
          <a:p>
            <a:pPr lvl="1"/>
            <a:r>
              <a:rPr lang="en-US" sz="1600" dirty="0" smtClean="0"/>
              <a:t>VLAN prioritization and Ethernet </a:t>
            </a:r>
            <a:r>
              <a:rPr lang="en-US" sz="1600" dirty="0" err="1" smtClean="0"/>
              <a:t>QoS</a:t>
            </a:r>
            <a:r>
              <a:rPr lang="en-US" sz="1600" dirty="0" smtClean="0"/>
              <a:t> support enable better </a:t>
            </a:r>
            <a:br>
              <a:rPr lang="en-US" sz="1600" dirty="0" smtClean="0"/>
            </a:br>
            <a:r>
              <a:rPr lang="en-US" sz="1600" dirty="0" smtClean="0"/>
              <a:t>provisioning and monitoring of the ETH services</a:t>
            </a:r>
          </a:p>
          <a:p>
            <a:pPr lvl="1"/>
            <a:r>
              <a:rPr lang="en-US" sz="1600" dirty="0" smtClean="0"/>
              <a:t>EFM bonding enable high reliability in case of failure </a:t>
            </a:r>
            <a:br>
              <a:rPr lang="en-US" sz="1600" dirty="0" smtClean="0"/>
            </a:br>
            <a:r>
              <a:rPr lang="en-US" sz="1600" dirty="0" smtClean="0"/>
              <a:t>of one of the DSL lines</a:t>
            </a:r>
          </a:p>
          <a:p>
            <a:pPr lvl="0"/>
            <a:r>
              <a:rPr lang="en-US" sz="1800" b="1" dirty="0" smtClean="0"/>
              <a:t>SHDSL EOC management channel (</a:t>
            </a:r>
            <a:r>
              <a:rPr lang="en-US" sz="1800" b="1" dirty="0" err="1" smtClean="0"/>
              <a:t>inband</a:t>
            </a:r>
            <a:r>
              <a:rPr lang="en-US" sz="1800" b="1" dirty="0" smtClean="0"/>
              <a:t>) </a:t>
            </a:r>
            <a:endParaRPr lang="en-US" sz="1800" dirty="0" smtClean="0"/>
          </a:p>
          <a:p>
            <a:pPr lvl="0"/>
            <a:r>
              <a:rPr lang="en-US" sz="1800" b="1" dirty="0" smtClean="0"/>
              <a:t>Functions as CPE opposite central devices</a:t>
            </a:r>
            <a:br>
              <a:rPr lang="en-US" sz="1800" b="1" dirty="0" smtClean="0"/>
            </a:br>
            <a:r>
              <a:rPr lang="en-US" sz="1800" b="1" dirty="0" smtClean="0"/>
              <a:t> (LRS-102/Megaplex-4100, HONET Huawei)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509E9-8656-48BF-B44F-EF6E7AAC10B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2825" y="863600"/>
            <a:ext cx="4637088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 Same Side Corner Rectangle 25"/>
          <p:cNvSpPr/>
          <p:nvPr/>
        </p:nvSpPr>
        <p:spPr>
          <a:xfrm>
            <a:off x="0" y="0"/>
            <a:ext cx="9144000" cy="5327780"/>
          </a:xfrm>
          <a:prstGeom prst="round2SameRect">
            <a:avLst>
              <a:gd name="adj1" fmla="val 2561"/>
              <a:gd name="adj2" fmla="val 0"/>
            </a:avLst>
          </a:prstGeom>
          <a:gradFill>
            <a:gsLst>
              <a:gs pos="9000">
                <a:schemeClr val="bg1">
                  <a:lumMod val="75000"/>
                </a:schemeClr>
              </a:gs>
              <a:gs pos="100000">
                <a:schemeClr val="bg1">
                  <a:alpha val="9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016188" y="1764205"/>
            <a:ext cx="4141693" cy="1294181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33648" y="4131980"/>
            <a:ext cx="4124234" cy="112077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1720" y="6651171"/>
            <a:ext cx="2817224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4_darkblue.jpg"/>
          <p:cNvPicPr>
            <a:picLocks noChangeAspect="1"/>
          </p:cNvPicPr>
          <p:nvPr/>
        </p:nvPicPr>
        <p:blipFill>
          <a:blip r:embed="rId2" cstate="print"/>
          <a:srcRect l="22173" r="48839" b="3250"/>
          <a:stretch>
            <a:fillRect/>
          </a:stretch>
        </p:blipFill>
        <p:spPr>
          <a:xfrm>
            <a:off x="762000" y="0"/>
            <a:ext cx="3082212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78498" y="0"/>
            <a:ext cx="183502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33648" y="3185496"/>
            <a:ext cx="4124234" cy="764412"/>
          </a:xfrm>
          <a:prstGeom prst="rect">
            <a:avLst/>
          </a:prstGeom>
        </p:spPr>
        <p:txBody>
          <a:bodyPr/>
          <a:lstStyle>
            <a:lvl1pPr>
              <a:buNone/>
              <a:defRPr sz="2400" b="1" baseline="0">
                <a:solidFill>
                  <a:srgbClr val="0098A1"/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pic>
        <p:nvPicPr>
          <p:cNvPr id="30" name="Picture 29" descr="RAD_on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7916" y="5934778"/>
            <a:ext cx="1072696" cy="615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/>
        </p:nvSpPr>
        <p:spPr>
          <a:xfrm>
            <a:off x="0" y="0"/>
            <a:ext cx="9144000" cy="5327780"/>
          </a:xfrm>
          <a:prstGeom prst="round2SameRect">
            <a:avLst>
              <a:gd name="adj1" fmla="val 2561"/>
              <a:gd name="adj2" fmla="val 0"/>
            </a:avLst>
          </a:prstGeom>
          <a:gradFill>
            <a:gsLst>
              <a:gs pos="9000">
                <a:schemeClr val="bg1">
                  <a:lumMod val="75000"/>
                </a:schemeClr>
              </a:gs>
              <a:gs pos="100000">
                <a:schemeClr val="bg1">
                  <a:alpha val="9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03487" y="5169880"/>
            <a:ext cx="2303929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www.rad.com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8498" y="0"/>
            <a:ext cx="46653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42587" y="0"/>
            <a:ext cx="242597" cy="6858000"/>
          </a:xfrm>
          <a:prstGeom prst="rect">
            <a:avLst/>
          </a:prstGeom>
          <a:solidFill>
            <a:srgbClr val="0098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RAD_on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8274" y="4611304"/>
            <a:ext cx="1072696" cy="615012"/>
          </a:xfrm>
          <a:prstGeom prst="rect">
            <a:avLst/>
          </a:prstGeom>
        </p:spPr>
      </p:pic>
      <p:sp>
        <p:nvSpPr>
          <p:cNvPr id="8" name="Rectangle 16"/>
          <p:cNvSpPr txBox="1">
            <a:spLocks noChangeArrowheads="1"/>
          </p:cNvSpPr>
          <p:nvPr/>
        </p:nvSpPr>
        <p:spPr bwMode="auto">
          <a:xfrm>
            <a:off x="838200" y="1750102"/>
            <a:ext cx="62865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rcRect l="63930" t="94395"/>
          <a:stretch>
            <a:fillRect/>
          </a:stretch>
        </p:blipFill>
        <p:spPr bwMode="auto">
          <a:xfrm>
            <a:off x="5847550" y="6558682"/>
            <a:ext cx="3302800" cy="29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21040" cy="13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08727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rad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21040" cy="13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rad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08727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870"/>
            <a:ext cx="7599509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8" y="2318991"/>
            <a:ext cx="5880055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" name="Picture 9" descr="rad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21040" cy="13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rad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08727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7"/>
            <a:ext cx="7124700" cy="2665943"/>
          </a:xfrm>
          <a:prstGeom prst="rect">
            <a:avLst/>
          </a:prstGeom>
        </p:spPr>
        <p:txBody>
          <a:bodyPr/>
          <a:lstStyle>
            <a:lvl1pPr marL="225425" indent="-2254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263" indent="-238125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250" indent="-16827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975" indent="-22542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513" indent="-180975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7495" y="6663688"/>
            <a:ext cx="1614545" cy="21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Confidential Information</a:t>
            </a:r>
            <a:endParaRPr lang="en-US" sz="5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21040" cy="131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rad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308727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495" y="6663688"/>
            <a:ext cx="1614545" cy="21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Confidential Information</a:t>
            </a:r>
            <a:endParaRPr lang="en-US" sz="5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__RAD Confidenti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0870"/>
            <a:ext cx="7599509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rad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8898" y="363370"/>
            <a:ext cx="762831" cy="410476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8" y="2318991"/>
            <a:ext cx="5880055" cy="1785453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0" y="0"/>
            <a:ext cx="227013" cy="5395913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495" y="6663688"/>
            <a:ext cx="1614545" cy="21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Confidential Information</a:t>
            </a:r>
            <a:endParaRPr lang="en-US" sz="5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76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9" tIns="45714" rIns="91429" bIns="4571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29" tIns="45714" rIns="91429" bIns="4571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8839200" y="6380164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29" tIns="45714" rIns="91429" bIns="4571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4"/>
            <a:ext cx="6766560" cy="644740"/>
          </a:xfrm>
          <a:prstGeom prst="rect">
            <a:avLst/>
          </a:prstGeom>
        </p:spPr>
        <p:txBody>
          <a:bodyPr lIns="91429" tIns="45714" rIns="91429" bIns="45714"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7713" y="1829858"/>
            <a:ext cx="7124700" cy="2665943"/>
          </a:xfrm>
          <a:prstGeom prst="rect">
            <a:avLst/>
          </a:prstGeom>
        </p:spPr>
        <p:txBody>
          <a:bodyPr lIns="91429" tIns="45714" rIns="91429" bIns="45714"/>
          <a:lstStyle>
            <a:lvl1pPr marL="225399" indent="-225399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defRPr sz="2200">
                <a:solidFill>
                  <a:srgbClr val="000000"/>
                </a:solidFill>
              </a:defRPr>
            </a:lvl1pPr>
            <a:lvl2pPr marL="576195" indent="-238097">
              <a:lnSpc>
                <a:spcPct val="10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 marL="857150" indent="-168255">
              <a:lnSpc>
                <a:spcPct val="10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lvl3pPr>
            <a:lvl4pPr marL="1196835" indent="-225399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4pPr>
            <a:lvl5pPr marL="1433345" indent="-180954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Axcess+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68640" y="1039485"/>
            <a:ext cx="876300" cy="333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135293" y="6650038"/>
            <a:ext cx="1758793" cy="2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>
              <a:defRPr/>
            </a:pPr>
            <a:r>
              <a:rPr lang="en-US" sz="800" dirty="0" smtClean="0"/>
              <a:t>ROC-19/19L – July 2013  Slide</a:t>
            </a:r>
            <a:fld id="{1FEB4FD2-243B-450F-B334-AD0C10AF24B3}" type="slidenum">
              <a:rPr lang="en-US" sz="1000" smtClean="0">
                <a:solidFill>
                  <a:srgbClr val="4D4D4D"/>
                </a:solidFill>
                <a:latin typeface="+mn-lt"/>
                <a:cs typeface="Arial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4D4D4D"/>
              </a:solidFill>
              <a:latin typeface="+mn-lt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8" r:id="rId9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 bwMode="auto">
          <a:xfrm>
            <a:off x="4016188" y="1764205"/>
            <a:ext cx="4833898" cy="129418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Cabinets </a:t>
            </a:r>
            <a:r>
              <a:rPr lang="en-US" smtClean="0"/>
              <a:t>– ROC-19 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July </a:t>
            </a:r>
            <a:r>
              <a:rPr lang="en-US" sz="4000" dirty="0" smtClean="0"/>
              <a:t>2013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Name : Meira Erez</a:t>
            </a:r>
          </a:p>
          <a:p>
            <a:pPr eaLnBrk="1" hangingPunct="1">
              <a:defRPr/>
            </a:pPr>
            <a:r>
              <a:rPr lang="en-US" dirty="0" smtClean="0"/>
              <a:t>Title : PLM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ROC-19/19L – R</a:t>
            </a:r>
            <a:r>
              <a:rPr lang="en-US" dirty="0" smtClean="0">
                <a:solidFill>
                  <a:schemeClr val="tx1"/>
                </a:solidFill>
              </a:rPr>
              <a:t>uggedized </a:t>
            </a:r>
            <a:r>
              <a:rPr lang="en-US" dirty="0" smtClean="0"/>
              <a:t>O</a:t>
            </a:r>
            <a:r>
              <a:rPr lang="en-US" dirty="0" smtClean="0">
                <a:solidFill>
                  <a:schemeClr val="tx1"/>
                </a:solidFill>
              </a:rPr>
              <a:t>utdoor </a:t>
            </a:r>
            <a:r>
              <a:rPr lang="en-US" dirty="0" smtClean="0"/>
              <a:t>C</a:t>
            </a:r>
            <a:r>
              <a:rPr lang="en-US" dirty="0" smtClean="0">
                <a:solidFill>
                  <a:schemeClr val="tx1"/>
                </a:solidFill>
              </a:rPr>
              <a:t>abinet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747713" y="1829857"/>
            <a:ext cx="7124700" cy="3509309"/>
          </a:xfrm>
        </p:spPr>
        <p:txBody>
          <a:bodyPr/>
          <a:lstStyle/>
          <a:p>
            <a:r>
              <a:rPr lang="en-US" dirty="0" smtClean="0"/>
              <a:t>Outdoor cabinet for one 19”-wide RAD unit, with integrated fiber splicer and guides</a:t>
            </a:r>
          </a:p>
          <a:p>
            <a:r>
              <a:rPr lang="en-US" dirty="0" smtClean="0"/>
              <a:t>Corrosion resistant, IP-56-or IP-66, NEMA-4-rated metal enclosure</a:t>
            </a:r>
          </a:p>
          <a:p>
            <a:r>
              <a:rPr lang="en-US" dirty="0" smtClean="0"/>
              <a:t>Effective grounding and over-current protection</a:t>
            </a:r>
          </a:p>
          <a:p>
            <a:r>
              <a:rPr lang="en-US" dirty="0" smtClean="0"/>
              <a:t>2- or 3-point door locking</a:t>
            </a:r>
          </a:p>
          <a:p>
            <a:r>
              <a:rPr lang="en-US" dirty="0" smtClean="0"/>
              <a:t>Intake fan with replaceable filters, or passive cooling</a:t>
            </a:r>
          </a:p>
          <a:p>
            <a:r>
              <a:rPr lang="en-US" dirty="0" smtClean="0"/>
              <a:t>Wall or pole mounting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80975"/>
            <a:ext cx="7062737" cy="772492"/>
          </a:xfrm>
        </p:spPr>
        <p:txBody>
          <a:bodyPr/>
          <a:lstStyle/>
          <a:p>
            <a:r>
              <a:rPr lang="en-US" dirty="0" smtClean="0"/>
              <a:t>ROC-19 – R</a:t>
            </a:r>
            <a:r>
              <a:rPr lang="en-US" dirty="0" smtClean="0">
                <a:solidFill>
                  <a:schemeClr val="tx1"/>
                </a:solidFill>
              </a:rPr>
              <a:t>uggedized </a:t>
            </a:r>
            <a:r>
              <a:rPr lang="en-US" dirty="0" smtClean="0"/>
              <a:t>O</a:t>
            </a:r>
            <a:r>
              <a:rPr lang="en-US" dirty="0" smtClean="0">
                <a:solidFill>
                  <a:schemeClr val="tx1"/>
                </a:solidFill>
              </a:rPr>
              <a:t>utdoor </a:t>
            </a:r>
            <a:r>
              <a:rPr lang="en-US" dirty="0" smtClean="0"/>
              <a:t>C</a:t>
            </a:r>
            <a:r>
              <a:rPr lang="en-US" dirty="0" smtClean="0">
                <a:solidFill>
                  <a:schemeClr val="tx1"/>
                </a:solidFill>
              </a:rPr>
              <a:t>abinet </a:t>
            </a: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5300" y="1263650"/>
          <a:ext cx="8277225" cy="4834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3520"/>
                <a:gridCol w="1343705"/>
              </a:tblGrid>
              <a:tr h="411937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Feature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ROC-19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513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Outdoor cabinet for 19” RAD’s device with 2-point door locking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Outdoor cabinet for 19” RAD’s device with 3-point door locking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Passive ventilation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Fan unit with 2 field replaceable air filters, thermostat controlled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24VDC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56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48VDC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Metal enclosure, IP-56 degrees of protection , NEMA-4 rating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Metal enclosure, IP-66 degrees of protection , NEMA-4 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6705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Size: H 636[mm]x W 657[mm]x D 232[mm]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Rain hood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05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Metal Fiber Optic termination box, with 6 x LC SM Duplex adapters and Splice protection tubes holder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3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3A GMT fuses terminal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3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 power circuit brackets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ROC-19L – R</a:t>
            </a:r>
            <a:r>
              <a:rPr lang="en-US" dirty="0" smtClean="0">
                <a:solidFill>
                  <a:schemeClr val="tx1"/>
                </a:solidFill>
              </a:rPr>
              <a:t>uggedized </a:t>
            </a:r>
            <a:r>
              <a:rPr lang="en-US" dirty="0" smtClean="0"/>
              <a:t>O</a:t>
            </a:r>
            <a:r>
              <a:rPr lang="en-US" dirty="0" smtClean="0">
                <a:solidFill>
                  <a:schemeClr val="tx1"/>
                </a:solidFill>
              </a:rPr>
              <a:t>utdoor </a:t>
            </a:r>
            <a:r>
              <a:rPr lang="en-US" dirty="0" smtClean="0"/>
              <a:t>C</a:t>
            </a:r>
            <a:r>
              <a:rPr lang="en-US" dirty="0" smtClean="0">
                <a:solidFill>
                  <a:schemeClr val="tx1"/>
                </a:solidFill>
              </a:rPr>
              <a:t>abinet 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5775" y="1244600"/>
          <a:ext cx="798194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3121"/>
                <a:gridCol w="1099442"/>
                <a:gridCol w="12093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ROC-19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ROC-19L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Outdoor cabinet for 19” RAD’s device with 2-point door locking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 Yes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Outdoor cabinet </a:t>
                      </a:r>
                      <a:r>
                        <a:rPr lang="en-US" sz="1400" dirty="0" smtClean="0"/>
                        <a:t>for 19” RAD’s device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3-point door locking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Passive ventilation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Fan unit with 2 field replaceable air filters, thermostat controlled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24VDC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48VDC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Metal enclosure, IP-56 degrees of protection , NEMA-4 rating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Metal enclosure, IP-66 degrees of protection , NEMA-4 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Size: H 636[mm]x W 657[mm]x D 232[mm]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Rain hood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Metal Fiber Optic termination box, with 6 x LC SM Duplex adapters and Splice protection tubes holder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3A GMT fuses terminal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Two power circuit breakers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ROC-19 – Physical View</a:t>
            </a:r>
            <a:endParaRPr lang="en-US" dirty="0"/>
          </a:p>
        </p:txBody>
      </p:sp>
      <p:pic>
        <p:nvPicPr>
          <p:cNvPr id="7" name="Picture 6" descr="Interior with callou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4258" y="1411682"/>
            <a:ext cx="5948855" cy="48313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ROC-19L – Physical View</a:t>
            </a:r>
            <a:endParaRPr lang="en-US" dirty="0"/>
          </a:p>
        </p:txBody>
      </p:sp>
      <p:pic>
        <p:nvPicPr>
          <p:cNvPr id="7" name="Picture 6" descr="Interior with callou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4258" y="1411682"/>
            <a:ext cx="5948855" cy="483139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38325" y="2095500"/>
            <a:ext cx="876300" cy="5905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28775" y="3895725"/>
            <a:ext cx="990600" cy="5905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48450" y="5715000"/>
            <a:ext cx="876300" cy="5905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67650" y="5610225"/>
            <a:ext cx="1133475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>ROC-19L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74176" y="1918453"/>
          <a:ext cx="7725906" cy="315468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751309"/>
                <a:gridCol w="3122908"/>
                <a:gridCol w="2851689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Features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T="91440" marB="9144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Customer Benefits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T="91440" marB="9144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en-US" sz="1200" dirty="0"/>
                        <a:t>IP56-66/ NEMA-4 Rating</a:t>
                      </a:r>
                      <a:endParaRPr lang="en-US" sz="1200" dirty="0"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200" dirty="0"/>
                        <a:t>IP56 (ROC-19) and IP66 (ROC‑19L) degrees of protection/NEMA-4 rating</a:t>
                      </a:r>
                      <a:endParaRPr lang="en-US" sz="1200" dirty="0">
                        <a:latin typeface="SignaColumn-Light"/>
                        <a:ea typeface="MS PMincho"/>
                        <a:cs typeface="Arial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dirty="0"/>
                        <a:t>Protection against dust, rain and external ice formation</a:t>
                      </a:r>
                      <a:endParaRPr lang="en-US" sz="1200" dirty="0">
                        <a:latin typeface="SignaColumn-Light"/>
                        <a:ea typeface="MS PMincho"/>
                        <a:cs typeface="Arial"/>
                      </a:endParaRPr>
                    </a:p>
                  </a:txBody>
                  <a:tcPr marT="91440" marB="9144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en-US" sz="1200" dirty="0"/>
                        <a:t>Effective Grounding and Over-Current Protection</a:t>
                      </a:r>
                      <a:endParaRPr lang="en-US" sz="1200" dirty="0"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T="91440" marB="91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dirty="0"/>
                        <a:t>Two holes grounding terminal</a:t>
                      </a:r>
                    </a:p>
                    <a:p>
                      <a:pPr marL="180340" marR="0" indent="-1803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dirty="0"/>
                        <a:t>GMT fuses </a:t>
                      </a:r>
                      <a:r>
                        <a:rPr lang="en-US" sz="1200" dirty="0" smtClean="0"/>
                        <a:t>terminal or Circuit</a:t>
                      </a:r>
                      <a:r>
                        <a:rPr lang="en-US" sz="1200" baseline="0" dirty="0" smtClean="0"/>
                        <a:t> breakers</a:t>
                      </a:r>
                      <a:endParaRPr lang="en-US" sz="1200" dirty="0">
                        <a:latin typeface="SignaColumn-Light"/>
                        <a:ea typeface="MS PMincho"/>
                        <a:cs typeface="Arial"/>
                      </a:endParaRPr>
                    </a:p>
                  </a:txBody>
                  <a:tcPr marT="91440" marB="91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dirty="0"/>
                        <a:t>Protection against short-circuit and overload conditions</a:t>
                      </a:r>
                      <a:endParaRPr lang="en-US" sz="1200" dirty="0">
                        <a:latin typeface="SignaColumn-Light"/>
                        <a:ea typeface="MS PMincho"/>
                        <a:cs typeface="Arial"/>
                      </a:endParaRPr>
                    </a:p>
                  </a:txBody>
                  <a:tcPr marT="91440" marB="9144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en-US" sz="1200" dirty="0"/>
                        <a:t>Cable Splicing and Guide System</a:t>
                      </a:r>
                      <a:endParaRPr lang="en-US" sz="1200" dirty="0"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dirty="0"/>
                        <a:t>Quick released modular fiber box</a:t>
                      </a:r>
                      <a:endParaRPr lang="en-US" sz="1200" dirty="0">
                        <a:latin typeface="SignaColumn-Light"/>
                        <a:ea typeface="MS PMincho"/>
                        <a:cs typeface="Arial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dirty="0"/>
                        <a:t>Convenient cable routing inside the cabinet</a:t>
                      </a:r>
                      <a:endParaRPr lang="en-US" sz="1200" dirty="0">
                        <a:latin typeface="SignaColumn-Light"/>
                        <a:ea typeface="MS PMincho"/>
                        <a:cs typeface="Arial"/>
                      </a:endParaRPr>
                    </a:p>
                  </a:txBody>
                  <a:tcPr marT="91440" marB="9144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en-US" sz="1200" dirty="0"/>
                        <a:t>Door Locking and Intrusion Detection</a:t>
                      </a:r>
                      <a:endParaRPr lang="en-US" sz="1200" dirty="0"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T="91440" marB="91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200" dirty="0"/>
                        <a:t>2-point (ROC‑19L) or 3-point (ROC‑19) door locking </a:t>
                      </a:r>
                      <a:r>
                        <a:rPr lang="en-US" sz="1200" dirty="0" smtClean="0"/>
                        <a:t>mechanism Intrusion </a:t>
                      </a:r>
                      <a:r>
                        <a:rPr lang="en-US" sz="1200" dirty="0"/>
                        <a:t>alarm switch</a:t>
                      </a:r>
                      <a:endParaRPr lang="en-US" sz="1200" dirty="0">
                        <a:latin typeface="SignaColumn-Light"/>
                        <a:ea typeface="MS PMincho"/>
                        <a:cs typeface="Arial"/>
                      </a:endParaRPr>
                    </a:p>
                  </a:txBody>
                  <a:tcPr marT="91440" marB="91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dirty="0"/>
                        <a:t>Secure maintenance access</a:t>
                      </a:r>
                      <a:endParaRPr lang="en-US" sz="1200" dirty="0">
                        <a:latin typeface="SignaColumn-Light"/>
                        <a:ea typeface="MS PMincho"/>
                        <a:cs typeface="Arial"/>
                      </a:endParaRPr>
                    </a:p>
                  </a:txBody>
                  <a:tcPr marT="91440" marB="9144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0690" algn="l"/>
                        </a:tabLst>
                      </a:pPr>
                      <a:r>
                        <a:rPr lang="en-US" sz="1200" dirty="0"/>
                        <a:t>Efficient Ventilation</a:t>
                      </a:r>
                      <a:endParaRPr lang="en-US" sz="1200" dirty="0">
                        <a:latin typeface="SignaColumn-Bold"/>
                        <a:ea typeface="MS PMincho"/>
                        <a:cs typeface="Arial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dirty="0"/>
                        <a:t>Intake fan with replaceable air filters (ROC-19</a:t>
                      </a:r>
                      <a:r>
                        <a:rPr lang="en-US" sz="1200" dirty="0" smtClean="0"/>
                        <a:t>).</a:t>
                      </a:r>
                      <a:endParaRPr lang="en-US" sz="1200" dirty="0"/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dirty="0"/>
                        <a:t>Passive convection (ROC‑19L</a:t>
                      </a:r>
                      <a:r>
                        <a:rPr lang="en-US" sz="1200" dirty="0" smtClean="0"/>
                        <a:t>).</a:t>
                      </a:r>
                      <a:endParaRPr lang="en-US" sz="1200" dirty="0">
                        <a:latin typeface="SignaColumn-Light"/>
                        <a:ea typeface="MS PMincho"/>
                        <a:cs typeface="Arial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dirty="0"/>
                        <a:t>Protection against overheating</a:t>
                      </a:r>
                      <a:endParaRPr lang="en-US" sz="1200" dirty="0">
                        <a:latin typeface="SignaColumn-Light"/>
                        <a:ea typeface="MS PMincho"/>
                        <a:cs typeface="Arial"/>
                      </a:endParaRPr>
                    </a:p>
                  </a:txBody>
                  <a:tcPr marT="91440" marB="9144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Options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04470" y="2333585"/>
          <a:ext cx="7402622" cy="168011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936178"/>
                <a:gridCol w="5466444"/>
              </a:tblGrid>
              <a:tr h="4889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Option</a:t>
                      </a:r>
                      <a:endParaRPr lang="en-US" sz="1600" dirty="0"/>
                    </a:p>
                  </a:txBody>
                  <a:tcPr marL="80985" marR="80985" marT="80985" marB="80985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 marL="80985" marR="80985" marT="80985" marB="8098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55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ROC-19L</a:t>
                      </a:r>
                      <a:endParaRPr lang="en-US" sz="1400" b="1" dirty="0"/>
                    </a:p>
                  </a:txBody>
                  <a:tcPr marL="80985" marR="80985" marT="80985" marB="80985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/>
                        <a:t>Outdoor cabinet with 2-point door locking and passive ventilation</a:t>
                      </a:r>
                      <a:endParaRPr lang="en-US" sz="1400" dirty="0"/>
                    </a:p>
                  </a:txBody>
                  <a:tcPr marL="80985" marR="80985" marT="80985" marB="80985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55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ROC-19/24V</a:t>
                      </a:r>
                    </a:p>
                  </a:txBody>
                  <a:tcPr marL="80985" marR="80985" marT="80985" marB="80985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/>
                        <a:t>Outdoor cabinet with 3-point door locking and thermostat-control intake fan, 24 VDC input</a:t>
                      </a:r>
                      <a:endParaRPr lang="en-US" sz="1400" dirty="0"/>
                    </a:p>
                  </a:txBody>
                  <a:tcPr marL="80985" marR="80985" marT="80985" marB="80985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607358" y="5439338"/>
            <a:ext cx="2723285" cy="93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84" tIns="45593" rIns="91184" bIns="45593" anchor="b"/>
          <a:lstStyle/>
          <a:p>
            <a:pPr defTabSz="912257">
              <a:spcBef>
                <a:spcPts val="0"/>
              </a:spcBef>
              <a:buClr>
                <a:srgbClr val="4D4D4D"/>
              </a:buClr>
            </a:pPr>
            <a:r>
              <a:rPr lang="en-US" sz="1700" b="1" dirty="0" smtClean="0">
                <a:latin typeface="Calibri" pitchFamily="34" charset="0"/>
              </a:rPr>
              <a:t>Meira Erez</a:t>
            </a:r>
            <a:endParaRPr lang="en-US" sz="1700" b="1" dirty="0">
              <a:latin typeface="Calibri" pitchFamily="34" charset="0"/>
            </a:endParaRPr>
          </a:p>
          <a:p>
            <a:pPr defTabSz="912257">
              <a:spcBef>
                <a:spcPts val="0"/>
              </a:spcBef>
              <a:buClr>
                <a:srgbClr val="4D4D4D"/>
              </a:buClr>
            </a:pPr>
            <a:r>
              <a:rPr lang="en-US" sz="1700" b="0" dirty="0" smtClean="0">
                <a:latin typeface="Calibri" pitchFamily="34" charset="0"/>
              </a:rPr>
              <a:t>Last mile PLM</a:t>
            </a:r>
            <a:endParaRPr lang="en-US" sz="1700" b="0" dirty="0">
              <a:latin typeface="Calibri" pitchFamily="34" charset="0"/>
            </a:endParaRPr>
          </a:p>
          <a:p>
            <a:pPr defTabSz="912257">
              <a:spcBef>
                <a:spcPts val="0"/>
              </a:spcBef>
              <a:buClr>
                <a:srgbClr val="4D4D4D"/>
              </a:buClr>
            </a:pPr>
            <a:r>
              <a:rPr lang="en-US" sz="1700" b="0" dirty="0" smtClean="0">
                <a:latin typeface="Calibri" pitchFamily="34" charset="0"/>
              </a:rPr>
              <a:t>Email: </a:t>
            </a:r>
            <a:r>
              <a:rPr lang="en-US" sz="1700" dirty="0" smtClean="0">
                <a:latin typeface="Calibri" pitchFamily="34" charset="0"/>
              </a:rPr>
              <a:t>meira_e@rad.com</a:t>
            </a:r>
            <a:endParaRPr lang="en-US" sz="17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vice Assurance  Performance Monitoring Solu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D49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RADtemplate-2013</Template>
  <TotalTime>3722</TotalTime>
  <Words>576</Words>
  <Application>Microsoft Office PowerPoint</Application>
  <PresentationFormat>On-screen Show (4:3)</PresentationFormat>
  <Paragraphs>162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Service Assurance  Performance Monitoring Solution</vt:lpstr>
      <vt:lpstr>Cabinets – ROC-19  July 2013</vt:lpstr>
      <vt:lpstr>ROC-19/19L – Ruggedized Outdoor Cabinet</vt:lpstr>
      <vt:lpstr>ROC-19 – Ruggedized Outdoor Cabinet </vt:lpstr>
      <vt:lpstr>ROC-19L – Ruggedized Outdoor Cabinet </vt:lpstr>
      <vt:lpstr>ROC-19 – Physical View</vt:lpstr>
      <vt:lpstr>ROC-19L – Physical View</vt:lpstr>
      <vt:lpstr>New Features</vt:lpstr>
      <vt:lpstr>Ordering Options</vt:lpstr>
      <vt:lpstr>Slide 9</vt:lpstr>
    </vt:vector>
  </TitlesOfParts>
  <Company>RAD data communications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(Product): Product Marketing Update</dc:title>
  <dc:creator>dana_k</dc:creator>
  <cp:lastModifiedBy>Mor Hindi</cp:lastModifiedBy>
  <cp:revision>431</cp:revision>
  <dcterms:created xsi:type="dcterms:W3CDTF">2011-06-23T14:44:59Z</dcterms:created>
  <dcterms:modified xsi:type="dcterms:W3CDTF">2013-07-29T12:17:53Z</dcterms:modified>
</cp:coreProperties>
</file>