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416" r:id="rId3"/>
    <p:sldId id="419" r:id="rId4"/>
    <p:sldId id="420" r:id="rId5"/>
    <p:sldId id="421" r:id="rId6"/>
    <p:sldId id="411" r:id="rId7"/>
    <p:sldId id="413" r:id="rId8"/>
    <p:sldId id="401" r:id="rId9"/>
    <p:sldId id="414" r:id="rId10"/>
    <p:sldId id="415" r:id="rId11"/>
    <p:sldId id="418" r:id="rId12"/>
    <p:sldId id="417" r:id="rId13"/>
  </p:sldIdLst>
  <p:sldSz cx="9144000" cy="6858000" type="screen4x3"/>
  <p:notesSz cx="6858000" cy="9144000"/>
  <p:defaultTextStyle>
    <a:defPPr>
      <a:defRPr lang="en-US"/>
    </a:defPPr>
    <a:lvl1pPr marL="0" algn="l" defTabSz="914218" rtl="0" eaLnBrk="1" latinLnBrk="0" hangingPunct="1">
      <a:defRPr sz="1800" kern="1200">
        <a:solidFill>
          <a:schemeClr val="tx1"/>
        </a:solidFill>
        <a:latin typeface="+mn-lt"/>
        <a:ea typeface="+mn-ea"/>
        <a:cs typeface="+mn-cs"/>
      </a:defRPr>
    </a:lvl1pPr>
    <a:lvl2pPr marL="457108"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6" algn="l" defTabSz="914218" rtl="0" eaLnBrk="1" latinLnBrk="0" hangingPunct="1">
      <a:defRPr sz="1800" kern="1200">
        <a:solidFill>
          <a:schemeClr val="tx1"/>
        </a:solidFill>
        <a:latin typeface="+mn-lt"/>
        <a:ea typeface="+mn-ea"/>
        <a:cs typeface="+mn-cs"/>
      </a:defRPr>
    </a:lvl4pPr>
    <a:lvl5pPr marL="1828434" algn="l" defTabSz="914218" rtl="0" eaLnBrk="1" latinLnBrk="0" hangingPunct="1">
      <a:defRPr sz="1800" kern="1200">
        <a:solidFill>
          <a:schemeClr val="tx1"/>
        </a:solidFill>
        <a:latin typeface="+mn-lt"/>
        <a:ea typeface="+mn-ea"/>
        <a:cs typeface="+mn-cs"/>
      </a:defRPr>
    </a:lvl5pPr>
    <a:lvl6pPr marL="2285542" algn="l" defTabSz="914218" rtl="0" eaLnBrk="1" latinLnBrk="0" hangingPunct="1">
      <a:defRPr sz="1800" kern="1200">
        <a:solidFill>
          <a:schemeClr val="tx1"/>
        </a:solidFill>
        <a:latin typeface="+mn-lt"/>
        <a:ea typeface="+mn-ea"/>
        <a:cs typeface="+mn-cs"/>
      </a:defRPr>
    </a:lvl6pPr>
    <a:lvl7pPr marL="2742652"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8" algn="l" defTabSz="91421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56" autoAdjust="0"/>
  </p:normalViewPr>
  <p:slideViewPr>
    <p:cSldViewPr snapToGrid="0">
      <p:cViewPr varScale="1">
        <p:scale>
          <a:sx n="76" d="100"/>
          <a:sy n="76" d="100"/>
        </p:scale>
        <p:origin x="-346"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CD3090-BFAB-49EA-B12D-D61454DF3D7B}" type="datetimeFigureOut">
              <a:rPr lang="en-US" smtClean="0"/>
              <a:pPr/>
              <a:t>14/12/2011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F3C76-6DFA-4EFA-A1C2-848B6262F5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218" rtl="0" eaLnBrk="1" latinLnBrk="0" hangingPunct="1">
      <a:defRPr sz="1200" kern="1200">
        <a:solidFill>
          <a:schemeClr val="tx1"/>
        </a:solidFill>
        <a:latin typeface="+mn-lt"/>
        <a:ea typeface="+mn-ea"/>
        <a:cs typeface="+mn-cs"/>
      </a:defRPr>
    </a:lvl1pPr>
    <a:lvl2pPr marL="457108" algn="l" defTabSz="914218" rtl="0" eaLnBrk="1" latinLnBrk="0" hangingPunct="1">
      <a:defRPr sz="1200" kern="1200">
        <a:solidFill>
          <a:schemeClr val="tx1"/>
        </a:solidFill>
        <a:latin typeface="+mn-lt"/>
        <a:ea typeface="+mn-ea"/>
        <a:cs typeface="+mn-cs"/>
      </a:defRPr>
    </a:lvl2pPr>
    <a:lvl3pPr marL="914218" algn="l" defTabSz="914218" rtl="0" eaLnBrk="1" latinLnBrk="0" hangingPunct="1">
      <a:defRPr sz="1200" kern="1200">
        <a:solidFill>
          <a:schemeClr val="tx1"/>
        </a:solidFill>
        <a:latin typeface="+mn-lt"/>
        <a:ea typeface="+mn-ea"/>
        <a:cs typeface="+mn-cs"/>
      </a:defRPr>
    </a:lvl3pPr>
    <a:lvl4pPr marL="1371326" algn="l" defTabSz="914218" rtl="0" eaLnBrk="1" latinLnBrk="0" hangingPunct="1">
      <a:defRPr sz="1200" kern="1200">
        <a:solidFill>
          <a:schemeClr val="tx1"/>
        </a:solidFill>
        <a:latin typeface="+mn-lt"/>
        <a:ea typeface="+mn-ea"/>
        <a:cs typeface="+mn-cs"/>
      </a:defRPr>
    </a:lvl4pPr>
    <a:lvl5pPr marL="1828434" algn="l" defTabSz="914218" rtl="0" eaLnBrk="1" latinLnBrk="0" hangingPunct="1">
      <a:defRPr sz="1200" kern="1200">
        <a:solidFill>
          <a:schemeClr val="tx1"/>
        </a:solidFill>
        <a:latin typeface="+mn-lt"/>
        <a:ea typeface="+mn-ea"/>
        <a:cs typeface="+mn-cs"/>
      </a:defRPr>
    </a:lvl5pPr>
    <a:lvl6pPr marL="2285542" algn="l" defTabSz="914218" rtl="0" eaLnBrk="1" latinLnBrk="0" hangingPunct="1">
      <a:defRPr sz="1200" kern="1200">
        <a:solidFill>
          <a:schemeClr val="tx1"/>
        </a:solidFill>
        <a:latin typeface="+mn-lt"/>
        <a:ea typeface="+mn-ea"/>
        <a:cs typeface="+mn-cs"/>
      </a:defRPr>
    </a:lvl6pPr>
    <a:lvl7pPr marL="2742652" algn="l" defTabSz="914218" rtl="0" eaLnBrk="1" latinLnBrk="0" hangingPunct="1">
      <a:defRPr sz="1200" kern="1200">
        <a:solidFill>
          <a:schemeClr val="tx1"/>
        </a:solidFill>
        <a:latin typeface="+mn-lt"/>
        <a:ea typeface="+mn-ea"/>
        <a:cs typeface="+mn-cs"/>
      </a:defRPr>
    </a:lvl7pPr>
    <a:lvl8pPr marL="3199760" algn="l" defTabSz="914218" rtl="0" eaLnBrk="1" latinLnBrk="0" hangingPunct="1">
      <a:defRPr sz="1200" kern="1200">
        <a:solidFill>
          <a:schemeClr val="tx1"/>
        </a:solidFill>
        <a:latin typeface="+mn-lt"/>
        <a:ea typeface="+mn-ea"/>
        <a:cs typeface="+mn-cs"/>
      </a:defRPr>
    </a:lvl8pPr>
    <a:lvl9pPr marL="3656868" algn="l" defTabSz="9142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FF3C76-6DFA-4EFA-A1C2-848B6262F53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FF3C76-6DFA-4EFA-A1C2-848B6262F53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FF3C76-6DFA-4EFA-A1C2-848B6262F53F}"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FF3C76-6DFA-4EFA-A1C2-848B6262F53F}"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4BFAC84-F027-4BB1-8647-1A68118A9024}"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FF3C76-6DFA-4EFA-A1C2-848B6262F53F}"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FF3C76-6DFA-4EFA-A1C2-848B6262F53F}"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FF3C76-6DFA-4EFA-A1C2-848B6262F53F}"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FF3C76-6DFA-4EFA-A1C2-848B6262F53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egular Slide with text">
    <p:spTree>
      <p:nvGrpSpPr>
        <p:cNvPr id="1" name=""/>
        <p:cNvGrpSpPr/>
        <p:nvPr/>
      </p:nvGrpSpPr>
      <p:grpSpPr>
        <a:xfrm>
          <a:off x="0" y="0"/>
          <a:ext cx="0" cy="0"/>
          <a:chOff x="0" y="0"/>
          <a:chExt cx="0" cy="0"/>
        </a:xfrm>
      </p:grpSpPr>
      <p:pic>
        <p:nvPicPr>
          <p:cNvPr id="40" name="Picture 7" descr="radlogo"/>
          <p:cNvPicPr>
            <a:picLocks noChangeAspect="1" noChangeArrowheads="1"/>
          </p:cNvPicPr>
          <p:nvPr/>
        </p:nvPicPr>
        <p:blipFill>
          <a:blip r:embed="rId2" cstate="email"/>
          <a:srcRect/>
          <a:stretch>
            <a:fillRect/>
          </a:stretch>
        </p:blipFill>
        <p:spPr bwMode="auto">
          <a:xfrm>
            <a:off x="8080377" y="457201"/>
            <a:ext cx="911225" cy="395288"/>
          </a:xfrm>
          <a:prstGeom prst="rect">
            <a:avLst/>
          </a:prstGeom>
          <a:noFill/>
          <a:ln w="9525">
            <a:noFill/>
            <a:miter lim="800000"/>
            <a:headEnd/>
            <a:tailEnd/>
          </a:ln>
        </p:spPr>
      </p:pic>
      <p:sp>
        <p:nvSpPr>
          <p:cNvPr id="41" name="Round Same Side Corner Rectangle 40"/>
          <p:cNvSpPr/>
          <p:nvPr/>
        </p:nvSpPr>
        <p:spPr bwMode="auto">
          <a:xfrm rot="5400000">
            <a:off x="3505201" y="-3351213"/>
            <a:ext cx="862012" cy="7872413"/>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lIns="91422" tIns="45711" rIns="91422" bIns="45711"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42" name="Round Single Corner Rectangle 41"/>
          <p:cNvSpPr/>
          <p:nvPr/>
        </p:nvSpPr>
        <p:spPr bwMode="auto">
          <a:xfrm flipV="1">
            <a:off x="0" y="0"/>
            <a:ext cx="228600" cy="1981200"/>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2" tIns="45711" rIns="91422" bIns="45711"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43" name="Round Single Corner Rectangle 42"/>
          <p:cNvSpPr/>
          <p:nvPr/>
        </p:nvSpPr>
        <p:spPr bwMode="auto">
          <a:xfrm flipH="1">
            <a:off x="8839200" y="6380165"/>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2" tIns="45711" rIns="91422" bIns="45711"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44" name="Rectangle 2"/>
          <p:cNvSpPr>
            <a:spLocks noGrp="1" noChangeArrowheads="1"/>
          </p:cNvSpPr>
          <p:nvPr>
            <p:ph type="title"/>
          </p:nvPr>
        </p:nvSpPr>
        <p:spPr>
          <a:xfrm>
            <a:off x="639077" y="262623"/>
            <a:ext cx="6766560" cy="644740"/>
          </a:xfrm>
          <a:prstGeom prst="rect">
            <a:avLst/>
          </a:prstGeom>
        </p:spPr>
        <p:txBody>
          <a:bodyPr lIns="91422" tIns="45711" rIns="91422" bIns="45711" anchor="ctr" anchorCtr="0"/>
          <a:lstStyle>
            <a:lvl1pPr algn="l">
              <a:lnSpc>
                <a:spcPct val="85000"/>
              </a:lnSpc>
              <a:defRPr sz="3600" b="1">
                <a:solidFill>
                  <a:srgbClr val="C00000"/>
                </a:solidFill>
              </a:defRPr>
            </a:lvl1pPr>
          </a:lstStyle>
          <a:p>
            <a:r>
              <a:rPr lang="en-US" smtClean="0"/>
              <a:t>Click to edit Master title style</a:t>
            </a:r>
            <a:endParaRPr lang="en-US" dirty="0" smtClean="0"/>
          </a:p>
        </p:txBody>
      </p:sp>
      <p:sp>
        <p:nvSpPr>
          <p:cNvPr id="45" name="Text Placeholder 17"/>
          <p:cNvSpPr>
            <a:spLocks noGrp="1"/>
          </p:cNvSpPr>
          <p:nvPr>
            <p:ph type="body" sz="quarter" idx="10"/>
          </p:nvPr>
        </p:nvSpPr>
        <p:spPr>
          <a:xfrm>
            <a:off x="747713" y="1829859"/>
            <a:ext cx="7124700" cy="2665943"/>
          </a:xfrm>
          <a:prstGeom prst="rect">
            <a:avLst/>
          </a:prstGeom>
        </p:spPr>
        <p:txBody>
          <a:bodyPr lIns="91422" tIns="45711" rIns="91422" bIns="45711"/>
          <a:lstStyle>
            <a:lvl1pPr marL="225380" indent="-225380">
              <a:lnSpc>
                <a:spcPct val="100000"/>
              </a:lnSpc>
              <a:spcBef>
                <a:spcPts val="600"/>
              </a:spcBef>
              <a:buClr>
                <a:srgbClr val="C00000"/>
              </a:buClr>
              <a:defRPr sz="2200">
                <a:solidFill>
                  <a:srgbClr val="000000"/>
                </a:solidFill>
              </a:defRPr>
            </a:lvl1pPr>
            <a:lvl2pPr marL="576148" indent="-238078">
              <a:lnSpc>
                <a:spcPct val="100000"/>
              </a:lnSpc>
              <a:spcBef>
                <a:spcPts val="600"/>
              </a:spcBef>
              <a:defRPr sz="2000">
                <a:solidFill>
                  <a:srgbClr val="000000"/>
                </a:solidFill>
              </a:defRPr>
            </a:lvl2pPr>
            <a:lvl3pPr marL="857078" indent="-168242">
              <a:lnSpc>
                <a:spcPct val="100000"/>
              </a:lnSpc>
              <a:spcBef>
                <a:spcPts val="600"/>
              </a:spcBef>
              <a:defRPr sz="1800">
                <a:solidFill>
                  <a:srgbClr val="000000"/>
                </a:solidFill>
              </a:defRPr>
            </a:lvl3pPr>
            <a:lvl4pPr marL="1196737" indent="-225380">
              <a:lnSpc>
                <a:spcPct val="100000"/>
              </a:lnSpc>
              <a:spcBef>
                <a:spcPts val="600"/>
              </a:spcBef>
              <a:defRPr sz="1600">
                <a:solidFill>
                  <a:srgbClr val="000000"/>
                </a:solidFill>
              </a:defRPr>
            </a:lvl4pPr>
            <a:lvl5pPr marL="1433226" indent="-180939">
              <a:lnSpc>
                <a:spcPct val="100000"/>
              </a:lnSpc>
              <a:spcBef>
                <a:spcPts val="600"/>
              </a:spcBef>
              <a:defRPr sz="16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egular Slide without text">
    <p:spTree>
      <p:nvGrpSpPr>
        <p:cNvPr id="1" name=""/>
        <p:cNvGrpSpPr/>
        <p:nvPr/>
      </p:nvGrpSpPr>
      <p:grpSpPr>
        <a:xfrm>
          <a:off x="0" y="0"/>
          <a:ext cx="0" cy="0"/>
          <a:chOff x="0" y="0"/>
          <a:chExt cx="0" cy="0"/>
        </a:xfrm>
      </p:grpSpPr>
      <p:pic>
        <p:nvPicPr>
          <p:cNvPr id="3" name="Picture 7" descr="radlogo"/>
          <p:cNvPicPr>
            <a:picLocks noChangeAspect="1" noChangeArrowheads="1"/>
          </p:cNvPicPr>
          <p:nvPr/>
        </p:nvPicPr>
        <p:blipFill>
          <a:blip r:embed="rId2" cstate="email"/>
          <a:srcRect/>
          <a:stretch>
            <a:fillRect/>
          </a:stretch>
        </p:blipFill>
        <p:spPr bwMode="auto">
          <a:xfrm>
            <a:off x="8080377" y="457201"/>
            <a:ext cx="911225" cy="395288"/>
          </a:xfrm>
          <a:prstGeom prst="rect">
            <a:avLst/>
          </a:prstGeom>
          <a:noFill/>
          <a:ln w="9525">
            <a:noFill/>
            <a:miter lim="800000"/>
            <a:headEnd/>
            <a:tailEnd/>
          </a:ln>
        </p:spPr>
      </p:pic>
      <p:sp>
        <p:nvSpPr>
          <p:cNvPr id="4" name="Round Same Side Corner Rectangle 3"/>
          <p:cNvSpPr/>
          <p:nvPr/>
        </p:nvSpPr>
        <p:spPr bwMode="auto">
          <a:xfrm rot="5400000">
            <a:off x="3505201" y="-3351213"/>
            <a:ext cx="862012" cy="7872413"/>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lIns="91422" tIns="45711" rIns="91422" bIns="45711"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5" name="Round Single Corner Rectangle 4"/>
          <p:cNvSpPr/>
          <p:nvPr/>
        </p:nvSpPr>
        <p:spPr bwMode="auto">
          <a:xfrm flipV="1">
            <a:off x="0" y="0"/>
            <a:ext cx="228600" cy="1981200"/>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2" tIns="45711" rIns="91422" bIns="45711"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6" name="Rectangle 2"/>
          <p:cNvSpPr>
            <a:spLocks noGrp="1" noChangeArrowheads="1"/>
          </p:cNvSpPr>
          <p:nvPr>
            <p:ph type="title"/>
          </p:nvPr>
        </p:nvSpPr>
        <p:spPr>
          <a:xfrm>
            <a:off x="639077" y="262623"/>
            <a:ext cx="6766560" cy="644740"/>
          </a:xfrm>
          <a:prstGeom prst="rect">
            <a:avLst/>
          </a:prstGeom>
        </p:spPr>
        <p:txBody>
          <a:bodyPr lIns="91422" tIns="45711" rIns="91422" bIns="45711" anchor="ctr" anchorCtr="0"/>
          <a:lstStyle>
            <a:lvl1pPr algn="l">
              <a:lnSpc>
                <a:spcPct val="85000"/>
              </a:lnSpc>
              <a:defRPr sz="3600" b="1">
                <a:solidFill>
                  <a:srgbClr val="C00000"/>
                </a:solidFill>
              </a:defRPr>
            </a:lvl1pPr>
          </a:lstStyle>
          <a:p>
            <a:r>
              <a:rPr lang="en-US" smtClean="0"/>
              <a:t>Click to edit Master title style</a:t>
            </a:r>
            <a:endParaRPr lang="en-US" dirty="0" smtClean="0"/>
          </a:p>
        </p:txBody>
      </p:sp>
      <p:sp>
        <p:nvSpPr>
          <p:cNvPr id="7" name="Round Single Corner Rectangle 6"/>
          <p:cNvSpPr/>
          <p:nvPr/>
        </p:nvSpPr>
        <p:spPr bwMode="auto">
          <a:xfrm flipH="1">
            <a:off x="8839200" y="6380165"/>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2" tIns="45711" rIns="91422" bIns="45711" anchor="ctr"/>
          <a:lstStyle/>
          <a:p>
            <a:pPr fontAlgn="auto">
              <a:spcBef>
                <a:spcPts val="0"/>
              </a:spcBef>
              <a:spcAft>
                <a:spcPts val="0"/>
              </a:spcAft>
              <a:defRPr/>
            </a:pPr>
            <a:endParaRPr lang="en-US" dirty="0">
              <a:solidFill>
                <a:schemeClr val="tx1"/>
              </a:solidFill>
              <a:latin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pic>
        <p:nvPicPr>
          <p:cNvPr id="3" name="Picture 7" descr="radlogo"/>
          <p:cNvPicPr>
            <a:picLocks noChangeAspect="1" noChangeArrowheads="1"/>
          </p:cNvPicPr>
          <p:nvPr/>
        </p:nvPicPr>
        <p:blipFill>
          <a:blip r:embed="rId2" cstate="email"/>
          <a:srcRect/>
          <a:stretch>
            <a:fillRect/>
          </a:stretch>
        </p:blipFill>
        <p:spPr bwMode="auto">
          <a:xfrm>
            <a:off x="8080377" y="457201"/>
            <a:ext cx="911225" cy="395288"/>
          </a:xfrm>
          <a:prstGeom prst="rect">
            <a:avLst/>
          </a:prstGeom>
          <a:noFill/>
          <a:ln w="9525">
            <a:noFill/>
            <a:miter lim="800000"/>
            <a:headEnd/>
            <a:tailEnd/>
          </a:ln>
        </p:spPr>
      </p:pic>
      <p:sp>
        <p:nvSpPr>
          <p:cNvPr id="4" name="Round Same Side Corner Rectangle 3"/>
          <p:cNvSpPr/>
          <p:nvPr/>
        </p:nvSpPr>
        <p:spPr bwMode="auto">
          <a:xfrm rot="5400000">
            <a:off x="2523820" y="-377982"/>
            <a:ext cx="2131763" cy="7179398"/>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lIns="91422" tIns="45711" rIns="91422" bIns="45711"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5" name="Round Single Corner Rectangle 4"/>
          <p:cNvSpPr/>
          <p:nvPr/>
        </p:nvSpPr>
        <p:spPr bwMode="auto">
          <a:xfrm flipH="1">
            <a:off x="8839200" y="6380165"/>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2" tIns="45711" rIns="91422" bIns="45711"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6" name="Rectangle 2"/>
          <p:cNvSpPr>
            <a:spLocks noGrp="1" noChangeArrowheads="1"/>
          </p:cNvSpPr>
          <p:nvPr>
            <p:ph type="title"/>
          </p:nvPr>
        </p:nvSpPr>
        <p:spPr>
          <a:xfrm>
            <a:off x="639079" y="2318993"/>
            <a:ext cx="5318102" cy="1785453"/>
          </a:xfrm>
          <a:prstGeom prst="rect">
            <a:avLst/>
          </a:prstGeom>
        </p:spPr>
        <p:txBody>
          <a:bodyPr lIns="91422" tIns="45711" rIns="91422" bIns="45711" anchor="ctr" anchorCtr="0"/>
          <a:lstStyle>
            <a:lvl1pPr algn="l">
              <a:lnSpc>
                <a:spcPct val="85000"/>
              </a:lnSpc>
              <a:defRPr sz="4400" b="1">
                <a:solidFill>
                  <a:srgbClr val="C00000"/>
                </a:solidFill>
              </a:defRPr>
            </a:lvl1pPr>
          </a:lstStyle>
          <a:p>
            <a:r>
              <a:rPr lang="en-US" smtClean="0"/>
              <a:t>Click to edit Master title style</a:t>
            </a:r>
            <a:endParaRPr lang="en-US" dirty="0" smtClean="0"/>
          </a:p>
        </p:txBody>
      </p:sp>
      <p:sp>
        <p:nvSpPr>
          <p:cNvPr id="7" name="Round Single Corner Rectangle 6"/>
          <p:cNvSpPr/>
          <p:nvPr/>
        </p:nvSpPr>
        <p:spPr bwMode="auto">
          <a:xfrm flipV="1">
            <a:off x="2" y="2"/>
            <a:ext cx="227013" cy="5395913"/>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2" tIns="45711" rIns="91422" bIns="45711" anchor="ctr"/>
          <a:lstStyle/>
          <a:p>
            <a:pPr fontAlgn="auto">
              <a:spcBef>
                <a:spcPts val="0"/>
              </a:spcBef>
              <a:spcAft>
                <a:spcPts val="0"/>
              </a:spcAft>
              <a:defRPr/>
            </a:pPr>
            <a:endParaRPr lang="en-US" dirty="0">
              <a:solidFill>
                <a:schemeClr val="tx1"/>
              </a:solidFill>
              <a:latin typeface="Times New Roman" pitchFamily="18"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 of Presentations ">
    <p:spTree>
      <p:nvGrpSpPr>
        <p:cNvPr id="1" name=""/>
        <p:cNvGrpSpPr/>
        <p:nvPr/>
      </p:nvGrpSpPr>
      <p:grpSpPr>
        <a:xfrm>
          <a:off x="0" y="0"/>
          <a:ext cx="0" cy="0"/>
          <a:chOff x="0" y="0"/>
          <a:chExt cx="0" cy="0"/>
        </a:xfrm>
      </p:grpSpPr>
      <p:sp>
        <p:nvSpPr>
          <p:cNvPr id="3" name="Rounded Rectangle 2"/>
          <p:cNvSpPr/>
          <p:nvPr/>
        </p:nvSpPr>
        <p:spPr bwMode="auto">
          <a:xfrm>
            <a:off x="2667000" y="474663"/>
            <a:ext cx="1231900" cy="768350"/>
          </a:xfrm>
          <a:prstGeom prst="roundRect">
            <a:avLst>
              <a:gd name="adj" fmla="val 29801"/>
            </a:avLst>
          </a:prstGeom>
          <a:solidFill>
            <a:srgbClr val="F294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2" tIns="45711" rIns="91422" bIns="45711" anchor="ctr"/>
          <a:lstStyle/>
          <a:p>
            <a:pPr fontAlgn="auto">
              <a:spcBef>
                <a:spcPts val="0"/>
              </a:spcBef>
              <a:spcAft>
                <a:spcPts val="0"/>
              </a:spcAft>
              <a:defRPr/>
            </a:pPr>
            <a:endParaRPr lang="en-US" dirty="0">
              <a:solidFill>
                <a:schemeClr val="tx1"/>
              </a:solidFill>
              <a:latin typeface="Times New Roman" pitchFamily="18" charset="0"/>
              <a:cs typeface="Times New Roman" pitchFamily="18" charset="0"/>
            </a:endParaRPr>
          </a:p>
        </p:txBody>
      </p:sp>
      <p:sp>
        <p:nvSpPr>
          <p:cNvPr id="4" name="Round Single Corner Rectangle 3"/>
          <p:cNvSpPr/>
          <p:nvPr/>
        </p:nvSpPr>
        <p:spPr bwMode="auto">
          <a:xfrm flipV="1">
            <a:off x="2" y="2"/>
            <a:ext cx="227013" cy="5395913"/>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2" tIns="45711" rIns="91422" bIns="45711"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5" name="Round Same Side Corner Rectangle 4"/>
          <p:cNvSpPr/>
          <p:nvPr/>
        </p:nvSpPr>
        <p:spPr>
          <a:xfrm rot="16200000">
            <a:off x="8293896" y="1521619"/>
            <a:ext cx="1355725" cy="344487"/>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fontAlgn="auto">
              <a:spcBef>
                <a:spcPts val="0"/>
              </a:spcBef>
              <a:spcAft>
                <a:spcPts val="0"/>
              </a:spcAft>
              <a:defRPr/>
            </a:pPr>
            <a:endParaRPr lang="en-US" dirty="0"/>
          </a:p>
        </p:txBody>
      </p:sp>
      <p:pic>
        <p:nvPicPr>
          <p:cNvPr id="6" name="Picture 7" descr="radlogo"/>
          <p:cNvPicPr>
            <a:picLocks noChangeAspect="1" noChangeArrowheads="1"/>
          </p:cNvPicPr>
          <p:nvPr/>
        </p:nvPicPr>
        <p:blipFill>
          <a:blip r:embed="rId2" cstate="email"/>
          <a:srcRect/>
          <a:stretch>
            <a:fillRect/>
          </a:stretch>
        </p:blipFill>
        <p:spPr bwMode="auto">
          <a:xfrm>
            <a:off x="6858000" y="5791202"/>
            <a:ext cx="1825625" cy="790575"/>
          </a:xfrm>
          <a:prstGeom prst="rect">
            <a:avLst/>
          </a:prstGeom>
          <a:noFill/>
          <a:ln w="9525">
            <a:noFill/>
            <a:miter lim="800000"/>
            <a:headEnd/>
            <a:tailEnd/>
          </a:ln>
        </p:spPr>
      </p:pic>
      <p:sp>
        <p:nvSpPr>
          <p:cNvPr id="7" name="Title 13"/>
          <p:cNvSpPr>
            <a:spLocks noGrp="1"/>
          </p:cNvSpPr>
          <p:nvPr>
            <p:ph type="title"/>
          </p:nvPr>
        </p:nvSpPr>
        <p:spPr>
          <a:xfrm>
            <a:off x="4016188" y="2614433"/>
            <a:ext cx="4141693" cy="1294181"/>
          </a:xfrm>
          <a:prstGeom prst="rect">
            <a:avLst/>
          </a:prstGeom>
        </p:spPr>
        <p:txBody>
          <a:bodyPr lIns="91422" tIns="45711" rIns="91422" bIns="45711" anchor="ctr" anchorCtr="0"/>
          <a:lstStyle>
            <a:lvl1pPr algn="l">
              <a:lnSpc>
                <a:spcPct val="85000"/>
              </a:lnSpc>
              <a:defRPr b="1">
                <a:solidFill>
                  <a:srgbClr val="C00000"/>
                </a:solidFill>
              </a:defRPr>
            </a:lvl1pPr>
          </a:lstStyle>
          <a:p>
            <a:r>
              <a:rPr lang="en-US" smtClean="0"/>
              <a:t>Click to edit Master title style</a:t>
            </a:r>
            <a:endParaRPr lang="en-US" dirty="0"/>
          </a:p>
        </p:txBody>
      </p:sp>
      <p:sp>
        <p:nvSpPr>
          <p:cNvPr id="8" name="Text Placeholder 21"/>
          <p:cNvSpPr>
            <a:spLocks noGrp="1"/>
          </p:cNvSpPr>
          <p:nvPr>
            <p:ph type="body" sz="quarter" idx="13"/>
          </p:nvPr>
        </p:nvSpPr>
        <p:spPr>
          <a:xfrm>
            <a:off x="4033648" y="4131982"/>
            <a:ext cx="4124234" cy="1120775"/>
          </a:xfrm>
          <a:prstGeom prst="rect">
            <a:avLst/>
          </a:prstGeom>
        </p:spPr>
        <p:txBody>
          <a:bodyPr lIns="91422" tIns="45711" rIns="91422" bIns="45711"/>
          <a:lstStyle>
            <a:lvl1pPr>
              <a:buNone/>
              <a:defRPr sz="1800" b="1">
                <a:solidFill>
                  <a:schemeClr val="tx1">
                    <a:lumMod val="50000"/>
                  </a:schemeClr>
                </a:solidFill>
              </a:defRPr>
            </a:lvl1pPr>
            <a:lvl2pPr>
              <a:buNone/>
              <a:defRPr sz="1600">
                <a:solidFill>
                  <a:schemeClr val="tx1">
                    <a:lumMod val="65000"/>
                    <a:lumOff val="35000"/>
                  </a:schemeClr>
                </a:solidFill>
              </a:defRPr>
            </a:lvl2pPr>
            <a:lvl3pPr>
              <a:buNone/>
              <a:defRPr sz="1400">
                <a:solidFill>
                  <a:schemeClr val="tx1">
                    <a:lumMod val="65000"/>
                    <a:lumOff val="35000"/>
                  </a:schemeClr>
                </a:solidFill>
              </a:defRPr>
            </a:lvl3pPr>
            <a:lvl4pPr>
              <a:buNone/>
              <a:defRPr sz="1200">
                <a:solidFill>
                  <a:schemeClr val="tx1">
                    <a:lumMod val="65000"/>
                    <a:lumOff val="35000"/>
                  </a:schemeClr>
                </a:solidFill>
              </a:defRPr>
            </a:lvl4pPr>
            <a:lvl5pPr>
              <a:buNone/>
              <a:defRPr sz="1200">
                <a:solidFill>
                  <a:schemeClr val="tx1">
                    <a:lumMod val="65000"/>
                    <a:lumOff val="35000"/>
                  </a:schemeClr>
                </a:solidFill>
              </a:defRPr>
            </a:lvl5pPr>
          </a:lstStyle>
          <a:p>
            <a:pPr lvl="0"/>
            <a:r>
              <a:rPr lang="en-US" smtClean="0"/>
              <a:t>Click to edit Master text styles</a:t>
            </a:r>
          </a:p>
        </p:txBody>
      </p:sp>
      <p:sp>
        <p:nvSpPr>
          <p:cNvPr id="9" name="Rectangle 8"/>
          <p:cNvSpPr/>
          <p:nvPr/>
        </p:nvSpPr>
        <p:spPr>
          <a:xfrm>
            <a:off x="6141720" y="6651173"/>
            <a:ext cx="2817224" cy="20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pic>
        <p:nvPicPr>
          <p:cNvPr id="10" name="Picture 9" descr="iStock_000008560287Medium copy.jpg"/>
          <p:cNvPicPr>
            <a:picLocks noChangeAspect="1"/>
          </p:cNvPicPr>
          <p:nvPr/>
        </p:nvPicPr>
        <p:blipFill>
          <a:blip r:embed="rId3" cstate="email"/>
          <a:srcRect/>
          <a:stretch>
            <a:fillRect/>
          </a:stretch>
        </p:blipFill>
        <p:spPr>
          <a:xfrm>
            <a:off x="2026026" y="4077802"/>
            <a:ext cx="1844099" cy="1193446"/>
          </a:xfrm>
          <a:prstGeom prst="roundRect">
            <a:avLst/>
          </a:prstGeom>
        </p:spPr>
      </p:pic>
      <p:pic>
        <p:nvPicPr>
          <p:cNvPr id="11" name="Picture 10" descr="6_lightblue.jpg"/>
          <p:cNvPicPr>
            <a:picLocks noChangeAspect="1"/>
          </p:cNvPicPr>
          <p:nvPr/>
        </p:nvPicPr>
        <p:blipFill>
          <a:blip r:embed="rId4" cstate="email"/>
          <a:stretch>
            <a:fillRect/>
          </a:stretch>
        </p:blipFill>
        <p:spPr>
          <a:xfrm>
            <a:off x="3994939" y="1310781"/>
            <a:ext cx="1628328" cy="1082797"/>
          </a:xfrm>
          <a:prstGeom prst="roundRect">
            <a:avLst/>
          </a:prstGeom>
          <a:effectLst>
            <a:outerShdw blurRad="50800" dist="38100" dir="5400000" algn="t" rotWithShape="0">
              <a:prstClr val="black">
                <a:alpha val="40000"/>
              </a:prstClr>
            </a:outerShdw>
          </a:effectLst>
        </p:spPr>
      </p:pic>
      <p:pic>
        <p:nvPicPr>
          <p:cNvPr id="12" name="Picture 11" descr="iStock_000003997841Medium.jpg"/>
          <p:cNvPicPr>
            <a:picLocks noChangeAspect="1"/>
          </p:cNvPicPr>
          <p:nvPr/>
        </p:nvPicPr>
        <p:blipFill>
          <a:blip r:embed="rId5" cstate="email"/>
          <a:srcRect/>
          <a:stretch>
            <a:fillRect/>
          </a:stretch>
        </p:blipFill>
        <p:spPr>
          <a:xfrm>
            <a:off x="2644589" y="2553537"/>
            <a:ext cx="1237129" cy="1390933"/>
          </a:xfrm>
          <a:prstGeom prst="round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build="p">
        <p:tmplLst>
          <p:tmpl lvl="1">
            <p:tnLst>
              <p:par>
                <p:cTn presetID="22" presetClass="entr" presetSubtype="8"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3" name="Rectangle 16"/>
          <p:cNvSpPr txBox="1">
            <a:spLocks noChangeArrowheads="1"/>
          </p:cNvSpPr>
          <p:nvPr/>
        </p:nvSpPr>
        <p:spPr bwMode="auto">
          <a:xfrm>
            <a:off x="3352800" y="2209800"/>
            <a:ext cx="5715000" cy="2209800"/>
          </a:xfrm>
          <a:prstGeom prst="rect">
            <a:avLst/>
          </a:prstGeom>
          <a:noFill/>
          <a:ln w="9525">
            <a:noFill/>
            <a:miter lim="800000"/>
            <a:headEnd/>
            <a:tailEnd/>
          </a:ln>
        </p:spPr>
        <p:txBody>
          <a:bodyPr lIns="91422" tIns="45711" rIns="91422" bIns="45711"/>
          <a:lstStyle/>
          <a:p>
            <a:pPr fontAlgn="auto">
              <a:lnSpc>
                <a:spcPct val="85000"/>
              </a:lnSpc>
              <a:spcBef>
                <a:spcPts val="0"/>
              </a:spcBef>
              <a:spcAft>
                <a:spcPts val="0"/>
              </a:spcAft>
              <a:defRPr/>
            </a:pPr>
            <a:r>
              <a:rPr lang="en-US" sz="5400" b="1" dirty="0">
                <a:solidFill>
                  <a:srgbClr val="C00000"/>
                </a:solidFill>
                <a:latin typeface="Calibri" pitchFamily="34" charset="0"/>
                <a:ea typeface="Adobe Ming Std L" pitchFamily="18" charset="-128"/>
                <a:cs typeface="Times New Roman (Hebrew)"/>
              </a:rPr>
              <a:t>Thank You </a:t>
            </a:r>
            <a:br>
              <a:rPr lang="en-US" sz="5400" b="1" dirty="0">
                <a:solidFill>
                  <a:srgbClr val="C00000"/>
                </a:solidFill>
                <a:latin typeface="Calibri" pitchFamily="34" charset="0"/>
                <a:ea typeface="Adobe Ming Std L" pitchFamily="18" charset="-128"/>
                <a:cs typeface="Times New Roman (Hebrew)"/>
              </a:rPr>
            </a:br>
            <a:r>
              <a:rPr lang="en-US" sz="5400" b="1" dirty="0">
                <a:solidFill>
                  <a:srgbClr val="C00000"/>
                </a:solidFill>
                <a:latin typeface="Calibri" pitchFamily="34" charset="0"/>
                <a:ea typeface="Adobe Ming Std L" pitchFamily="18" charset="-128"/>
                <a:cs typeface="Times New Roman (Hebrew)"/>
              </a:rPr>
              <a:t>For Your </a:t>
            </a:r>
            <a:br>
              <a:rPr lang="en-US" sz="5400" b="1" dirty="0">
                <a:solidFill>
                  <a:srgbClr val="C00000"/>
                </a:solidFill>
                <a:latin typeface="Calibri" pitchFamily="34" charset="0"/>
                <a:ea typeface="Adobe Ming Std L" pitchFamily="18" charset="-128"/>
                <a:cs typeface="Times New Roman (Hebrew)"/>
              </a:rPr>
            </a:br>
            <a:r>
              <a:rPr lang="en-US" sz="5400" b="1" dirty="0">
                <a:solidFill>
                  <a:srgbClr val="C00000"/>
                </a:solidFill>
                <a:latin typeface="Calibri" pitchFamily="34" charset="0"/>
                <a:ea typeface="Adobe Ming Std L" pitchFamily="18" charset="-128"/>
                <a:cs typeface="Times New Roman (Hebrew)"/>
              </a:rPr>
              <a:t>Attention</a:t>
            </a:r>
          </a:p>
        </p:txBody>
      </p:sp>
      <p:pic>
        <p:nvPicPr>
          <p:cNvPr id="4" name="Picture 7" descr="radlogo"/>
          <p:cNvPicPr>
            <a:picLocks noChangeAspect="1" noChangeArrowheads="1"/>
          </p:cNvPicPr>
          <p:nvPr/>
        </p:nvPicPr>
        <p:blipFill>
          <a:blip r:embed="rId2" cstate="email"/>
          <a:srcRect/>
          <a:stretch>
            <a:fillRect/>
          </a:stretch>
        </p:blipFill>
        <p:spPr bwMode="auto">
          <a:xfrm>
            <a:off x="7162802" y="5567083"/>
            <a:ext cx="1245979" cy="539563"/>
          </a:xfrm>
          <a:prstGeom prst="rect">
            <a:avLst/>
          </a:prstGeom>
          <a:noFill/>
          <a:ln w="9525">
            <a:noFill/>
            <a:miter lim="800000"/>
            <a:headEnd/>
            <a:tailEnd/>
          </a:ln>
        </p:spPr>
      </p:pic>
      <p:sp>
        <p:nvSpPr>
          <p:cNvPr id="5" name="Rounded Rectangle 4"/>
          <p:cNvSpPr/>
          <p:nvPr/>
        </p:nvSpPr>
        <p:spPr bwMode="auto">
          <a:xfrm>
            <a:off x="1501777" y="4491038"/>
            <a:ext cx="1628775" cy="995362"/>
          </a:xfrm>
          <a:prstGeom prst="roundRect">
            <a:avLst>
              <a:gd name="adj" fmla="val 29801"/>
            </a:avLst>
          </a:prstGeom>
          <a:solidFill>
            <a:srgbClr val="F294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2" tIns="45711" rIns="91422" bIns="45711" anchor="ctr"/>
          <a:lstStyle/>
          <a:p>
            <a:pPr fontAlgn="auto">
              <a:spcBef>
                <a:spcPts val="0"/>
              </a:spcBef>
              <a:spcAft>
                <a:spcPts val="0"/>
              </a:spcAft>
              <a:defRPr/>
            </a:pPr>
            <a:endParaRPr lang="en-US" dirty="0">
              <a:solidFill>
                <a:schemeClr val="tx1"/>
              </a:solidFill>
              <a:latin typeface="Times New Roman" pitchFamily="18" charset="0"/>
              <a:cs typeface="Times New Roman" pitchFamily="18" charset="0"/>
            </a:endParaRPr>
          </a:p>
        </p:txBody>
      </p:sp>
      <p:sp>
        <p:nvSpPr>
          <p:cNvPr id="6" name="Round Same Side Corner Rectangle 5"/>
          <p:cNvSpPr/>
          <p:nvPr/>
        </p:nvSpPr>
        <p:spPr bwMode="auto">
          <a:xfrm>
            <a:off x="852489" y="6342065"/>
            <a:ext cx="823912" cy="515937"/>
          </a:xfrm>
          <a:prstGeom prst="round2SameRect">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2" tIns="45711" rIns="91422" bIns="45711" anchor="ctr"/>
          <a:lstStyle/>
          <a:p>
            <a:pPr fontAlgn="auto">
              <a:spcBef>
                <a:spcPts val="0"/>
              </a:spcBef>
              <a:spcAft>
                <a:spcPts val="0"/>
              </a:spcAft>
              <a:defRPr/>
            </a:pPr>
            <a:endParaRPr lang="en-US" dirty="0">
              <a:solidFill>
                <a:schemeClr val="tx1"/>
              </a:solidFill>
              <a:latin typeface="Times New Roman" pitchFamily="18" charset="0"/>
              <a:cs typeface="Times New Roman" pitchFamily="18" charset="0"/>
            </a:endParaRPr>
          </a:p>
        </p:txBody>
      </p:sp>
      <p:sp>
        <p:nvSpPr>
          <p:cNvPr id="7" name="Rounded Rectangle 6"/>
          <p:cNvSpPr/>
          <p:nvPr/>
        </p:nvSpPr>
        <p:spPr bwMode="auto">
          <a:xfrm>
            <a:off x="6934202" y="773115"/>
            <a:ext cx="1128713" cy="682625"/>
          </a:xfrm>
          <a:prstGeom prst="roundRect">
            <a:avLst>
              <a:gd name="adj" fmla="val 28881"/>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2" tIns="45711" rIns="91422" bIns="45711" anchor="ctr"/>
          <a:lstStyle/>
          <a:p>
            <a:pPr fontAlgn="auto">
              <a:spcBef>
                <a:spcPts val="0"/>
              </a:spcBef>
              <a:spcAft>
                <a:spcPts val="0"/>
              </a:spcAft>
              <a:defRPr/>
            </a:pPr>
            <a:endParaRPr lang="en-US" dirty="0">
              <a:solidFill>
                <a:schemeClr val="tx1"/>
              </a:solidFill>
              <a:latin typeface="Times New Roman" pitchFamily="18" charset="0"/>
              <a:cs typeface="Times New Roman" pitchFamily="18" charset="0"/>
            </a:endParaRPr>
          </a:p>
        </p:txBody>
      </p:sp>
      <p:sp>
        <p:nvSpPr>
          <p:cNvPr id="8" name="Round Single Corner Rectangle 7"/>
          <p:cNvSpPr/>
          <p:nvPr/>
        </p:nvSpPr>
        <p:spPr bwMode="auto">
          <a:xfrm flipV="1">
            <a:off x="2" y="2"/>
            <a:ext cx="227013" cy="5395913"/>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2" tIns="45711" rIns="91422" bIns="45711"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9" name="Rectangle 8"/>
          <p:cNvSpPr/>
          <p:nvPr/>
        </p:nvSpPr>
        <p:spPr>
          <a:xfrm>
            <a:off x="6007100" y="6651173"/>
            <a:ext cx="2951844" cy="20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pic>
        <p:nvPicPr>
          <p:cNvPr id="10" name="Picture 9" descr="iStock_000003997841Medium.jpg"/>
          <p:cNvPicPr>
            <a:picLocks noChangeAspect="1"/>
          </p:cNvPicPr>
          <p:nvPr/>
        </p:nvPicPr>
        <p:blipFill>
          <a:blip r:embed="rId3" cstate="email"/>
          <a:srcRect/>
          <a:stretch>
            <a:fillRect/>
          </a:stretch>
        </p:blipFill>
        <p:spPr>
          <a:xfrm>
            <a:off x="1506071" y="1890149"/>
            <a:ext cx="1640540" cy="2439804"/>
          </a:xfrm>
          <a:prstGeom prst="roundRect">
            <a:avLst/>
          </a:prstGeom>
          <a:effectLst>
            <a:outerShdw blurRad="50800" dist="38100" dir="2700000" algn="tl" rotWithShape="0">
              <a:prstClr val="black">
                <a:alpha val="40000"/>
              </a:prstClr>
            </a:outerShdw>
          </a:effectLst>
        </p:spPr>
      </p:pic>
      <p:sp>
        <p:nvSpPr>
          <p:cNvPr id="11" name="TextBox 10"/>
          <p:cNvSpPr txBox="1"/>
          <p:nvPr/>
        </p:nvSpPr>
        <p:spPr>
          <a:xfrm>
            <a:off x="6651814" y="6087038"/>
            <a:ext cx="2303929" cy="344150"/>
          </a:xfrm>
          <a:prstGeom prst="rect">
            <a:avLst/>
          </a:prstGeom>
        </p:spPr>
        <p:txBody>
          <a:bodyPr wrap="square" lIns="91422" tIns="45711" rIns="91422" bIns="45711" rtlCol="0">
            <a:spAutoFit/>
          </a:bodyPr>
          <a:lstStyle/>
          <a:p>
            <a:pPr marL="0" marR="0" indent="0" algn="ctr" defTabSz="914218" rtl="0" eaLnBrk="1" fontAlgn="auto" latinLnBrk="0" hangingPunct="1">
              <a:lnSpc>
                <a:spcPct val="100000"/>
              </a:lnSpc>
              <a:spcBef>
                <a:spcPct val="0"/>
              </a:spcBef>
              <a:spcAft>
                <a:spcPts val="0"/>
              </a:spcAft>
              <a:buClrTx/>
              <a:buSzTx/>
              <a:buFontTx/>
              <a:buNone/>
              <a:tabLst/>
            </a:pPr>
            <a:r>
              <a:rPr kumimoji="0" lang="en-US" sz="1600" b="1" i="0" u="none" strike="noStrike" kern="1200" cap="none" spc="0" normalizeH="0" baseline="0" noProof="0" dirty="0" smtClean="0">
                <a:ln>
                  <a:noFill/>
                </a:ln>
                <a:solidFill>
                  <a:schemeClr val="tx1">
                    <a:lumMod val="75000"/>
                  </a:schemeClr>
                </a:solidFill>
                <a:effectLst/>
                <a:uLnTx/>
                <a:uFillTx/>
                <a:latin typeface="+mj-lt"/>
                <a:ea typeface="+mj-ea"/>
                <a:cs typeface="+mj-cs"/>
              </a:rPr>
              <a:t>www.rad.com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290" y="0"/>
            <a:ext cx="6686550" cy="1143000"/>
          </a:xfrm>
          <a:prstGeom prst="rect">
            <a:avLst/>
          </a:prstGeom>
        </p:spPr>
        <p:txBody>
          <a:bodyPr lIns="91422" tIns="45711" rIns="91422" bIns="45711"/>
          <a:lstStyle/>
          <a:p>
            <a:r>
              <a:rPr lang="ru-RU" smtClean="0"/>
              <a:t>Образец заголовка</a:t>
            </a:r>
            <a:endParaRPr lang="ru-RU"/>
          </a:p>
        </p:txBody>
      </p:sp>
      <p:sp>
        <p:nvSpPr>
          <p:cNvPr id="3" name="Rectangle 4"/>
          <p:cNvSpPr>
            <a:spLocks noGrp="1" noChangeArrowheads="1"/>
          </p:cNvSpPr>
          <p:nvPr>
            <p:ph type="sldNum" sz="quarter" idx="10"/>
          </p:nvPr>
        </p:nvSpPr>
        <p:spPr>
          <a:xfrm>
            <a:off x="7862889" y="6624639"/>
            <a:ext cx="1268412" cy="227012"/>
          </a:xfrm>
          <a:prstGeom prst="rect">
            <a:avLst/>
          </a:prstGeom>
          <a:ln/>
        </p:spPr>
        <p:txBody>
          <a:bodyPr lIns="91422" tIns="45711" rIns="91422" bIns="45711"/>
          <a:lstStyle>
            <a:lvl1pPr>
              <a:defRPr/>
            </a:lvl1pPr>
          </a:lstStyle>
          <a:p>
            <a:pPr>
              <a:defRPr/>
            </a:pPr>
            <a:r>
              <a:rPr lang="en-US"/>
              <a:t>Master.ppt     Slide </a:t>
            </a:r>
            <a:fld id="{33067C34-07E6-463A-867C-59136B5179F6}" type="slidenum">
              <a:rPr lang="ru-RU"/>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xfrm>
            <a:off x="457200" y="6356350"/>
            <a:ext cx="2133600" cy="365125"/>
          </a:xfrm>
          <a:prstGeom prst="rect">
            <a:avLst/>
          </a:prstGeom>
        </p:spPr>
        <p:txBody>
          <a:bodyPr/>
          <a:lstStyle>
            <a:lvl1pPr>
              <a:defRPr/>
            </a:lvl1pPr>
          </a:lstStyle>
          <a:p>
            <a:fld id="{E23EF862-137B-4BC9-A96C-4A67B903DF20}" type="slidenum">
              <a:rPr lang="he-IL">
                <a:solidFill>
                  <a:srgbClr val="808080"/>
                </a:solidFill>
              </a:rPr>
              <a:pPr/>
              <a:t>‹#›</a:t>
            </a:fld>
            <a:endParaRPr lang="en-US">
              <a:solidFill>
                <a:srgbClr val="808080"/>
              </a:solidFill>
            </a:endParaRPr>
          </a:p>
        </p:txBody>
      </p:sp>
      <p:pic>
        <p:nvPicPr>
          <p:cNvPr id="3073" name="Picture 1"/>
          <p:cNvPicPr>
            <a:picLocks noChangeAspect="1" noChangeArrowheads="1"/>
          </p:cNvPicPr>
          <p:nvPr userDrawn="1"/>
        </p:nvPicPr>
        <p:blipFill>
          <a:blip r:embed="rId2" cstate="email"/>
          <a:srcRect/>
          <a:stretch>
            <a:fillRect/>
          </a:stretch>
        </p:blipFill>
        <p:spPr bwMode="auto">
          <a:xfrm>
            <a:off x="7210425" y="5733256"/>
            <a:ext cx="1933575" cy="819150"/>
          </a:xfrm>
          <a:prstGeom prst="rect">
            <a:avLst/>
          </a:prstGeom>
          <a:noFill/>
          <a:ln w="9525">
            <a:noFill/>
            <a:miter lim="800000"/>
            <a:headEnd/>
            <a:tailEnd/>
          </a:ln>
        </p:spPr>
      </p:pic>
    </p:spTree>
    <p:extLst>
      <p:ext uri="{BB962C8B-B14F-4D97-AF65-F5344CB8AC3E}">
        <p14:creationId xmlns="" xmlns:p14="http://schemas.microsoft.com/office/powerpoint/2010/main" val="171707657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40"/>
          <p:cNvSpPr txBox="1">
            <a:spLocks noChangeArrowheads="1"/>
          </p:cNvSpPr>
          <p:nvPr/>
        </p:nvSpPr>
        <p:spPr bwMode="auto">
          <a:xfrm>
            <a:off x="7245940" y="6650040"/>
            <a:ext cx="1648149" cy="246191"/>
          </a:xfrm>
          <a:prstGeom prst="rect">
            <a:avLst/>
          </a:prstGeom>
          <a:noFill/>
          <a:ln w="9525">
            <a:noFill/>
            <a:miter lim="800000"/>
            <a:headEnd/>
            <a:tailEnd/>
          </a:ln>
          <a:effectLst/>
        </p:spPr>
        <p:txBody>
          <a:bodyPr wrap="none" lIns="91411" tIns="45705" rIns="91411" bIns="45705">
            <a:spAutoFit/>
          </a:bodyPr>
          <a:lstStyle/>
          <a:p>
            <a:pPr algn="r">
              <a:defRPr/>
            </a:pPr>
            <a:r>
              <a:rPr lang="en-US" sz="800" dirty="0" smtClean="0">
                <a:solidFill>
                  <a:srgbClr val="4D4D4D"/>
                </a:solidFill>
                <a:latin typeface="+mn-lt"/>
                <a:cs typeface="Arial" charset="0"/>
              </a:rPr>
              <a:t>Airmux-500 HPMP – 2011 </a:t>
            </a:r>
            <a:r>
              <a:rPr lang="en-US" sz="800" dirty="0">
                <a:solidFill>
                  <a:srgbClr val="4D4D4D"/>
                </a:solidFill>
                <a:latin typeface="+mn-lt"/>
                <a:cs typeface="Arial" charset="0"/>
              </a:rPr>
              <a:t>Slide </a:t>
            </a:r>
            <a:fld id="{1FEB4FD2-243B-450F-B334-AD0C10AF24B3}" type="slidenum">
              <a:rPr lang="en-US" sz="1000">
                <a:solidFill>
                  <a:srgbClr val="4D4D4D"/>
                </a:solidFill>
                <a:latin typeface="+mn-lt"/>
                <a:cs typeface="Arial" charset="0"/>
              </a:rPr>
              <a:pPr algn="r">
                <a:defRPr/>
              </a:pPr>
              <a:t>‹#›</a:t>
            </a:fld>
            <a:endParaRPr lang="en-US" sz="1000" dirty="0">
              <a:solidFill>
                <a:srgbClr val="4D4D4D"/>
              </a:solidFill>
              <a:latin typeface="+mn-lt"/>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71" r:id="rId7"/>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cs typeface="Times New Roman" charset="0"/>
        </a:defRPr>
      </a:lvl2pPr>
      <a:lvl3pPr algn="ctr" rtl="0" eaLnBrk="1" fontAlgn="base" hangingPunct="1">
        <a:spcBef>
          <a:spcPct val="0"/>
        </a:spcBef>
        <a:spcAft>
          <a:spcPct val="0"/>
        </a:spcAft>
        <a:defRPr sz="4400">
          <a:solidFill>
            <a:schemeClr val="tx2"/>
          </a:solidFill>
          <a:latin typeface="Times New Roman" charset="0"/>
          <a:cs typeface="Times New Roman" charset="0"/>
        </a:defRPr>
      </a:lvl3pPr>
      <a:lvl4pPr algn="ctr" rtl="0" eaLnBrk="1" fontAlgn="base" hangingPunct="1">
        <a:spcBef>
          <a:spcPct val="0"/>
        </a:spcBef>
        <a:spcAft>
          <a:spcPct val="0"/>
        </a:spcAft>
        <a:defRPr sz="4400">
          <a:solidFill>
            <a:schemeClr val="tx2"/>
          </a:solidFill>
          <a:latin typeface="Times New Roman" charset="0"/>
          <a:cs typeface="Times New Roman" charset="0"/>
        </a:defRPr>
      </a:lvl4pPr>
      <a:lvl5pPr algn="ctr" rtl="0" eaLnBrk="1" fontAlgn="base" hangingPunct="1">
        <a:spcBef>
          <a:spcPct val="0"/>
        </a:spcBef>
        <a:spcAft>
          <a:spcPct val="0"/>
        </a:spcAft>
        <a:defRPr sz="4400">
          <a:solidFill>
            <a:schemeClr val="tx2"/>
          </a:solidFill>
          <a:latin typeface="Times New Roman" charset="0"/>
          <a:cs typeface="Times New Roman" charset="0"/>
        </a:defRPr>
      </a:lvl5pPr>
      <a:lvl6pPr marL="457108" algn="ctr" rtl="0" eaLnBrk="1" fontAlgn="base" hangingPunct="1">
        <a:spcBef>
          <a:spcPct val="0"/>
        </a:spcBef>
        <a:spcAft>
          <a:spcPct val="0"/>
        </a:spcAft>
        <a:defRPr sz="4400">
          <a:solidFill>
            <a:schemeClr val="tx2"/>
          </a:solidFill>
          <a:latin typeface="Times New Roman" charset="0"/>
          <a:cs typeface="Times New Roman" charset="0"/>
        </a:defRPr>
      </a:lvl6pPr>
      <a:lvl7pPr marL="914218" algn="ctr" rtl="0" eaLnBrk="1" fontAlgn="base" hangingPunct="1">
        <a:spcBef>
          <a:spcPct val="0"/>
        </a:spcBef>
        <a:spcAft>
          <a:spcPct val="0"/>
        </a:spcAft>
        <a:defRPr sz="4400">
          <a:solidFill>
            <a:schemeClr val="tx2"/>
          </a:solidFill>
          <a:latin typeface="Times New Roman" charset="0"/>
          <a:cs typeface="Times New Roman" charset="0"/>
        </a:defRPr>
      </a:lvl7pPr>
      <a:lvl8pPr marL="1371326" algn="ctr" rtl="0" eaLnBrk="1" fontAlgn="base" hangingPunct="1">
        <a:spcBef>
          <a:spcPct val="0"/>
        </a:spcBef>
        <a:spcAft>
          <a:spcPct val="0"/>
        </a:spcAft>
        <a:defRPr sz="4400">
          <a:solidFill>
            <a:schemeClr val="tx2"/>
          </a:solidFill>
          <a:latin typeface="Times New Roman" charset="0"/>
          <a:cs typeface="Times New Roman" charset="0"/>
        </a:defRPr>
      </a:lvl8pPr>
      <a:lvl9pPr marL="1828434" algn="ctr" rtl="0" eaLnBrk="1" fontAlgn="base" hangingPunct="1">
        <a:spcBef>
          <a:spcPct val="0"/>
        </a:spcBef>
        <a:spcAft>
          <a:spcPct val="0"/>
        </a:spcAft>
        <a:defRPr sz="4400">
          <a:solidFill>
            <a:schemeClr val="tx2"/>
          </a:solidFill>
          <a:latin typeface="Times New Roman" charset="0"/>
          <a:cs typeface="Times New Roman" charset="0"/>
        </a:defRPr>
      </a:lvl9pPr>
    </p:titleStyle>
    <p:bodyStyle>
      <a:lvl1pPr marL="342832" indent="-342832" algn="l" rtl="0" eaLnBrk="1" fontAlgn="base" hangingPunct="1">
        <a:spcBef>
          <a:spcPct val="20000"/>
        </a:spcBef>
        <a:spcAft>
          <a:spcPct val="0"/>
        </a:spcAft>
        <a:buChar char="•"/>
        <a:defRPr sz="3200">
          <a:solidFill>
            <a:schemeClr val="tx1"/>
          </a:solidFill>
          <a:latin typeface="+mn-lt"/>
          <a:ea typeface="+mn-ea"/>
          <a:cs typeface="+mn-cs"/>
        </a:defRPr>
      </a:lvl1pPr>
      <a:lvl2pPr marL="742802" indent="-285692" algn="l" rtl="0" eaLnBrk="1" fontAlgn="base" hangingPunct="1">
        <a:spcBef>
          <a:spcPct val="20000"/>
        </a:spcBef>
        <a:spcAft>
          <a:spcPct val="0"/>
        </a:spcAft>
        <a:buChar char="–"/>
        <a:defRPr sz="2800">
          <a:solidFill>
            <a:schemeClr val="tx1"/>
          </a:solidFill>
          <a:latin typeface="+mn-lt"/>
          <a:cs typeface="+mn-cs"/>
        </a:defRPr>
      </a:lvl2pPr>
      <a:lvl3pPr marL="1142772" indent="-228554" algn="l" rtl="0" eaLnBrk="1" fontAlgn="base" hangingPunct="1">
        <a:spcBef>
          <a:spcPct val="20000"/>
        </a:spcBef>
        <a:spcAft>
          <a:spcPct val="0"/>
        </a:spcAft>
        <a:buChar char="•"/>
        <a:defRPr sz="2400">
          <a:solidFill>
            <a:schemeClr val="tx1"/>
          </a:solidFill>
          <a:latin typeface="+mn-lt"/>
          <a:cs typeface="+mn-cs"/>
        </a:defRPr>
      </a:lvl3pPr>
      <a:lvl4pPr marL="1599880" indent="-228554" algn="l" rtl="0" eaLnBrk="1" fontAlgn="base" hangingPunct="1">
        <a:spcBef>
          <a:spcPct val="20000"/>
        </a:spcBef>
        <a:spcAft>
          <a:spcPct val="0"/>
        </a:spcAft>
        <a:buChar char="–"/>
        <a:defRPr sz="2000">
          <a:solidFill>
            <a:schemeClr val="tx1"/>
          </a:solidFill>
          <a:latin typeface="+mn-lt"/>
          <a:cs typeface="+mn-cs"/>
        </a:defRPr>
      </a:lvl4pPr>
      <a:lvl5pPr marL="2056988" indent="-228554" algn="l" rtl="0" eaLnBrk="1" fontAlgn="base" hangingPunct="1">
        <a:spcBef>
          <a:spcPct val="20000"/>
        </a:spcBef>
        <a:spcAft>
          <a:spcPct val="0"/>
        </a:spcAft>
        <a:buChar char="»"/>
        <a:defRPr sz="2000">
          <a:solidFill>
            <a:schemeClr val="tx1"/>
          </a:solidFill>
          <a:latin typeface="+mn-lt"/>
          <a:cs typeface="+mn-cs"/>
        </a:defRPr>
      </a:lvl5pPr>
      <a:lvl6pPr marL="2514098" indent="-228554" algn="l" rtl="0" eaLnBrk="1" fontAlgn="base" hangingPunct="1">
        <a:spcBef>
          <a:spcPct val="20000"/>
        </a:spcBef>
        <a:spcAft>
          <a:spcPct val="0"/>
        </a:spcAft>
        <a:buChar char="»"/>
        <a:defRPr sz="2000">
          <a:solidFill>
            <a:schemeClr val="tx1"/>
          </a:solidFill>
          <a:latin typeface="+mn-lt"/>
          <a:cs typeface="+mn-cs"/>
        </a:defRPr>
      </a:lvl6pPr>
      <a:lvl7pPr marL="2971206" indent="-228554" algn="l" rtl="0" eaLnBrk="1" fontAlgn="base" hangingPunct="1">
        <a:spcBef>
          <a:spcPct val="20000"/>
        </a:spcBef>
        <a:spcAft>
          <a:spcPct val="0"/>
        </a:spcAft>
        <a:buChar char="»"/>
        <a:defRPr sz="2000">
          <a:solidFill>
            <a:schemeClr val="tx1"/>
          </a:solidFill>
          <a:latin typeface="+mn-lt"/>
          <a:cs typeface="+mn-cs"/>
        </a:defRPr>
      </a:lvl7pPr>
      <a:lvl8pPr marL="3428314" indent="-228554" algn="l" rtl="0" eaLnBrk="1" fontAlgn="base" hangingPunct="1">
        <a:spcBef>
          <a:spcPct val="20000"/>
        </a:spcBef>
        <a:spcAft>
          <a:spcPct val="0"/>
        </a:spcAft>
        <a:buChar char="»"/>
        <a:defRPr sz="2000">
          <a:solidFill>
            <a:schemeClr val="tx1"/>
          </a:solidFill>
          <a:latin typeface="+mn-lt"/>
          <a:cs typeface="+mn-cs"/>
        </a:defRPr>
      </a:lvl8pPr>
      <a:lvl9pPr marL="3885422" indent="-228554"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8"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6" algn="l" defTabSz="914218" rtl="0" eaLnBrk="1" latinLnBrk="0" hangingPunct="1">
        <a:defRPr sz="1800" kern="1200">
          <a:solidFill>
            <a:schemeClr val="tx1"/>
          </a:solidFill>
          <a:latin typeface="+mn-lt"/>
          <a:ea typeface="+mn-ea"/>
          <a:cs typeface="+mn-cs"/>
        </a:defRPr>
      </a:lvl4pPr>
      <a:lvl5pPr marL="1828434" algn="l" defTabSz="914218" rtl="0" eaLnBrk="1" latinLnBrk="0" hangingPunct="1">
        <a:defRPr sz="1800" kern="1200">
          <a:solidFill>
            <a:schemeClr val="tx1"/>
          </a:solidFill>
          <a:latin typeface="+mn-lt"/>
          <a:ea typeface="+mn-ea"/>
          <a:cs typeface="+mn-cs"/>
        </a:defRPr>
      </a:lvl5pPr>
      <a:lvl6pPr marL="2285542" algn="l" defTabSz="914218" rtl="0" eaLnBrk="1" latinLnBrk="0" hangingPunct="1">
        <a:defRPr sz="1800" kern="1200">
          <a:solidFill>
            <a:schemeClr val="tx1"/>
          </a:solidFill>
          <a:latin typeface="+mn-lt"/>
          <a:ea typeface="+mn-ea"/>
          <a:cs typeface="+mn-cs"/>
        </a:defRPr>
      </a:lvl6pPr>
      <a:lvl7pPr marL="2742652"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8" algn="l" defTabSz="9142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9.png"/><Relationship Id="rId12" Type="http://schemas.openxmlformats.org/officeDocument/2006/relationships/image" Target="../media/image19.png"/><Relationship Id="rId17" Type="http://schemas.openxmlformats.org/officeDocument/2006/relationships/image" Target="../media/image12.png"/><Relationship Id="rId2" Type="http://schemas.openxmlformats.org/officeDocument/2006/relationships/image" Target="../media/image13.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1.png"/><Relationship Id="rId5" Type="http://schemas.openxmlformats.org/officeDocument/2006/relationships/image" Target="../media/image15.png"/><Relationship Id="rId15" Type="http://schemas.openxmlformats.org/officeDocument/2006/relationships/image" Target="../media/image22.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25.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wmf"/><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1325" y="3191257"/>
            <a:ext cx="5462894" cy="1847090"/>
          </a:xfrm>
        </p:spPr>
        <p:txBody>
          <a:bodyPr/>
          <a:lstStyle/>
          <a:p>
            <a:r>
              <a:rPr lang="en-US" sz="3600" dirty="0" smtClean="0"/>
              <a:t>Solution Note:</a:t>
            </a:r>
            <a:br>
              <a:rPr lang="en-US" sz="3600" dirty="0" smtClean="0"/>
            </a:br>
            <a:r>
              <a:rPr lang="en-US" sz="4000" dirty="0" smtClean="0">
                <a:solidFill>
                  <a:schemeClr val="tx2">
                    <a:lumMod val="75000"/>
                  </a:schemeClr>
                </a:solidFill>
              </a:rPr>
              <a:t>Railway Crossing Accident Prevention</a:t>
            </a:r>
            <a:br>
              <a:rPr lang="en-US" sz="4000" dirty="0" smtClean="0">
                <a:solidFill>
                  <a:schemeClr val="tx2">
                    <a:lumMod val="75000"/>
                  </a:schemeClr>
                </a:solidFill>
              </a:rPr>
            </a:br>
            <a:r>
              <a:rPr lang="en-US" sz="4000" dirty="0" smtClean="0">
                <a:solidFill>
                  <a:schemeClr val="tx2">
                    <a:lumMod val="75000"/>
                  </a:schemeClr>
                </a:solidFill>
              </a:rPr>
              <a:t/>
            </a:r>
            <a:br>
              <a:rPr lang="en-US" sz="4000" dirty="0" smtClean="0">
                <a:solidFill>
                  <a:schemeClr val="tx2">
                    <a:lumMod val="75000"/>
                  </a:schemeClr>
                </a:solidFill>
              </a:rPr>
            </a:br>
            <a:r>
              <a:rPr lang="en-US" sz="3600" dirty="0" smtClean="0"/>
              <a:t>Customer Type:</a:t>
            </a:r>
            <a:r>
              <a:rPr lang="en-US" sz="3600" dirty="0" smtClean="0">
                <a:solidFill>
                  <a:schemeClr val="tx2">
                    <a:lumMod val="75000"/>
                  </a:schemeClr>
                </a:solidFill>
              </a:rPr>
              <a:t/>
            </a:r>
            <a:br>
              <a:rPr lang="en-US" sz="3600" dirty="0" smtClean="0">
                <a:solidFill>
                  <a:schemeClr val="tx2">
                    <a:lumMod val="75000"/>
                  </a:schemeClr>
                </a:solidFill>
              </a:rPr>
            </a:br>
            <a:r>
              <a:rPr lang="en-US" sz="3600" dirty="0" smtClean="0">
                <a:solidFill>
                  <a:schemeClr val="tx2">
                    <a:lumMod val="75000"/>
                  </a:schemeClr>
                </a:solidFill>
              </a:rPr>
              <a:t>Intercity train</a:t>
            </a:r>
            <a:endParaRPr lang="en-US" sz="4200" dirty="0">
              <a:solidFill>
                <a:schemeClr val="tx2">
                  <a:lumMod val="75000"/>
                </a:schemeClr>
              </a:solidFill>
            </a:endParaRPr>
          </a:p>
        </p:txBody>
      </p:sp>
      <p:sp>
        <p:nvSpPr>
          <p:cNvPr id="3" name="TextBox 2"/>
          <p:cNvSpPr txBox="1"/>
          <p:nvPr/>
        </p:nvSpPr>
        <p:spPr>
          <a:xfrm>
            <a:off x="3986256" y="649224"/>
            <a:ext cx="3815660" cy="409023"/>
          </a:xfrm>
          <a:prstGeom prst="rect">
            <a:avLst/>
          </a:prstGeom>
          <a:noFill/>
        </p:spPr>
        <p:txBody>
          <a:bodyPr wrap="none" rtlCol="0">
            <a:spAutoFit/>
          </a:bodyPr>
          <a:lstStyle/>
          <a:p>
            <a:pPr>
              <a:lnSpc>
                <a:spcPct val="85000"/>
              </a:lnSpc>
            </a:pPr>
            <a:r>
              <a:rPr lang="en-US" sz="2400" b="1" dirty="0" smtClean="0">
                <a:solidFill>
                  <a:schemeClr val="accent6">
                    <a:lumMod val="75000"/>
                  </a:schemeClr>
                </a:solidFill>
                <a:latin typeface="+mj-lt"/>
                <a:ea typeface="+mj-ea"/>
                <a:cs typeface="+mj-cs"/>
              </a:rPr>
              <a:t>Strategic Sales Development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Solution Architecture</a:t>
            </a:r>
            <a:endParaRPr lang="en-US" dirty="0"/>
          </a:p>
        </p:txBody>
      </p:sp>
      <p:sp>
        <p:nvSpPr>
          <p:cNvPr id="4" name="Text Placeholder 3"/>
          <p:cNvSpPr>
            <a:spLocks noGrp="1"/>
          </p:cNvSpPr>
          <p:nvPr>
            <p:ph type="body" sz="quarter" idx="10"/>
          </p:nvPr>
        </p:nvSpPr>
        <p:spPr>
          <a:xfrm>
            <a:off x="732965" y="1062943"/>
            <a:ext cx="7124700" cy="5554673"/>
          </a:xfrm>
        </p:spPr>
        <p:txBody>
          <a:bodyPr/>
          <a:lstStyle/>
          <a:p>
            <a:pPr>
              <a:buFont typeface="Arial" pitchFamily="34" charset="0"/>
              <a:buChar char="•"/>
            </a:pPr>
            <a:r>
              <a:rPr lang="en-US" sz="1400" b="1" dirty="0" smtClean="0"/>
              <a:t>Base Station</a:t>
            </a:r>
          </a:p>
          <a:p>
            <a:pPr lvl="1">
              <a:buFont typeface="Arial" pitchFamily="34" charset="0"/>
              <a:buChar char="•"/>
            </a:pPr>
            <a:r>
              <a:rPr lang="en-US" sz="1400" dirty="0" smtClean="0"/>
              <a:t>2 x BST, located ~2KM from each side of the crossroad along the rail side.</a:t>
            </a:r>
          </a:p>
          <a:p>
            <a:pPr lvl="1">
              <a:buFont typeface="Arial" pitchFamily="34" charset="0"/>
              <a:buChar char="•"/>
            </a:pPr>
            <a:r>
              <a:rPr lang="en-US" sz="1400" dirty="0" smtClean="0"/>
              <a:t>High BW connectivity to the moving train, and backhauling to both the cameras</a:t>
            </a:r>
          </a:p>
          <a:p>
            <a:pPr lvl="1">
              <a:buNone/>
            </a:pPr>
            <a:r>
              <a:rPr lang="en-US" sz="1400" dirty="0" smtClean="0"/>
              <a:t>	 and the rail fixed network. </a:t>
            </a:r>
          </a:p>
          <a:p>
            <a:pPr lvl="1">
              <a:buFont typeface="Arial" pitchFamily="34" charset="0"/>
              <a:buChar char="•"/>
            </a:pPr>
            <a:r>
              <a:rPr lang="en-US" sz="1400" dirty="0" smtClean="0"/>
              <a:t>Coverage area of the 2 BST is expected exceed the 5Km’ range from the crossroad</a:t>
            </a:r>
          </a:p>
          <a:p>
            <a:pPr>
              <a:buFont typeface="Arial" pitchFamily="34" charset="0"/>
              <a:buChar char="•"/>
            </a:pPr>
            <a:r>
              <a:rPr lang="en-US" sz="1400" dirty="0" smtClean="0"/>
              <a:t> </a:t>
            </a:r>
            <a:r>
              <a:rPr lang="en-US" sz="1400" b="1" dirty="0" smtClean="0"/>
              <a:t>Cameras</a:t>
            </a:r>
          </a:p>
          <a:p>
            <a:pPr lvl="1">
              <a:buFont typeface="Arial" pitchFamily="34" charset="0"/>
              <a:buChar char="•"/>
            </a:pPr>
            <a:r>
              <a:rPr lang="en-US" sz="1400" dirty="0" smtClean="0"/>
              <a:t>At least 2 Cameras to cover the entire crossroad area and provide backup to each other.</a:t>
            </a:r>
          </a:p>
          <a:p>
            <a:pPr lvl="1">
              <a:buFont typeface="Arial" pitchFamily="34" charset="0"/>
              <a:buChar char="•"/>
            </a:pPr>
            <a:r>
              <a:rPr lang="en-US" sz="1400" dirty="0" smtClean="0"/>
              <a:t>Each Camera will be connected to the network by an Airmux-5000M SU unit</a:t>
            </a:r>
          </a:p>
          <a:p>
            <a:pPr>
              <a:buFont typeface="Arial" pitchFamily="34" charset="0"/>
              <a:buChar char="•"/>
            </a:pPr>
            <a:r>
              <a:rPr lang="en-US" sz="1400" b="1" dirty="0" smtClean="0"/>
              <a:t> </a:t>
            </a:r>
            <a:r>
              <a:rPr lang="en-US" sz="1600" b="1" dirty="0" smtClean="0"/>
              <a:t>Command &amp; Control Center</a:t>
            </a:r>
          </a:p>
          <a:p>
            <a:pPr lvl="1">
              <a:buFont typeface="Arial" pitchFamily="34" charset="0"/>
              <a:buChar char="•"/>
            </a:pPr>
            <a:r>
              <a:rPr lang="en-US" sz="1400" dirty="0" smtClean="0"/>
              <a:t>Video management system which will control all crossroad camera feeds.</a:t>
            </a:r>
          </a:p>
          <a:p>
            <a:pPr lvl="1">
              <a:buFont typeface="Arial" pitchFamily="34" charset="0"/>
              <a:buChar char="•"/>
            </a:pPr>
            <a:r>
              <a:rPr lang="en-US" sz="1400" dirty="0" smtClean="0"/>
              <a:t>Hierarchy model enables the same system to run at the nearest branch of the crossroad (on duty point) and also on central office with 24/7 recording.</a:t>
            </a:r>
            <a:endParaRPr lang="en-US" sz="1050" dirty="0" smtClean="0"/>
          </a:p>
          <a:p>
            <a:pPr>
              <a:buFont typeface="Arial" pitchFamily="34" charset="0"/>
              <a:buChar char="•"/>
            </a:pPr>
            <a:r>
              <a:rPr lang="en-US" sz="1400" b="1" dirty="0" smtClean="0"/>
              <a:t>Train</a:t>
            </a:r>
          </a:p>
          <a:p>
            <a:pPr lvl="1">
              <a:buFont typeface="Arial" pitchFamily="34" charset="0"/>
              <a:buChar char="•"/>
            </a:pPr>
            <a:r>
              <a:rPr lang="en-US" sz="1400" dirty="0" smtClean="0"/>
              <a:t>Single Airmux-5000M SU enables constant connection to the nearest BST and seamless handover when moving between BST.</a:t>
            </a:r>
          </a:p>
          <a:p>
            <a:pPr lvl="1">
              <a:buFont typeface="Arial" pitchFamily="34" charset="0"/>
              <a:buChar char="•"/>
            </a:pPr>
            <a:r>
              <a:rPr lang="en-US" sz="1400" dirty="0" smtClean="0"/>
              <a:t>Each SU will be connected to 2 aerodynamic antennas (shark style) using space diversity technology.</a:t>
            </a:r>
          </a:p>
          <a:p>
            <a:pPr lvl="1">
              <a:buFont typeface="Arial" pitchFamily="34" charset="0"/>
              <a:buChar char="•"/>
            </a:pPr>
            <a:r>
              <a:rPr lang="en-US" sz="1400" dirty="0" smtClean="0"/>
              <a:t>A rugged laptop will be mounted in the locomotive cockpit for viewing video streaming. </a:t>
            </a:r>
          </a:p>
          <a:p>
            <a:endParaRPr lang="en-US" sz="2400" dirty="0"/>
          </a:p>
        </p:txBody>
      </p:sp>
      <p:pic>
        <p:nvPicPr>
          <p:cNvPr id="5" name="Picture 3"/>
          <p:cNvPicPr>
            <a:picLocks noChangeAspect="1" noChangeArrowheads="1"/>
          </p:cNvPicPr>
          <p:nvPr/>
        </p:nvPicPr>
        <p:blipFill>
          <a:blip r:embed="rId3" cstate="email"/>
          <a:srcRect/>
          <a:stretch>
            <a:fillRect/>
          </a:stretch>
        </p:blipFill>
        <p:spPr bwMode="auto">
          <a:xfrm>
            <a:off x="7584321" y="1121789"/>
            <a:ext cx="1365119" cy="180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Benefits</a:t>
            </a:r>
            <a:endParaRPr lang="en-US" dirty="0"/>
          </a:p>
        </p:txBody>
      </p:sp>
      <p:sp>
        <p:nvSpPr>
          <p:cNvPr id="5" name="מציין מיקום תוכן 2"/>
          <p:cNvSpPr>
            <a:spLocks noGrp="1"/>
          </p:cNvSpPr>
          <p:nvPr>
            <p:ph type="body" sz="quarter" idx="10"/>
          </p:nvPr>
        </p:nvSpPr>
        <p:spPr>
          <a:xfrm>
            <a:off x="620321" y="1110016"/>
            <a:ext cx="7476544" cy="2868095"/>
          </a:xfrm>
          <a:prstGeom prst="rect">
            <a:avLst/>
          </a:prstGeom>
        </p:spPr>
        <p:txBody>
          <a:bodyPr>
            <a:noAutofit/>
          </a:bodyPr>
          <a:lstStyle/>
          <a:p>
            <a:pPr marL="342900" lvl="2" indent="-342900">
              <a:buClr>
                <a:srgbClr val="E30007"/>
              </a:buClr>
            </a:pPr>
            <a:r>
              <a:rPr lang="en-US" b="1" dirty="0" smtClean="0">
                <a:solidFill>
                  <a:schemeClr val="tx1"/>
                </a:solidFill>
              </a:rPr>
              <a:t>High Uplink/Downlink Throughput </a:t>
            </a:r>
            <a:r>
              <a:rPr lang="en-US" dirty="0" smtClean="0">
                <a:solidFill>
                  <a:schemeClr val="tx1"/>
                </a:solidFill>
              </a:rPr>
              <a:t>– Enables 2-way Broadband services e.g. High-Definition (HD) video traffic between BS and Train</a:t>
            </a:r>
            <a:r>
              <a:rPr lang="en-US" dirty="0" smtClean="0">
                <a:solidFill>
                  <a:schemeClr val="tx1"/>
                </a:solidFill>
                <a:ea typeface="+mn-ea"/>
              </a:rPr>
              <a:t> </a:t>
            </a:r>
          </a:p>
          <a:p>
            <a:pPr marL="342900" lvl="2" indent="-342900">
              <a:buClr>
                <a:srgbClr val="E30007"/>
              </a:buClr>
            </a:pPr>
            <a:r>
              <a:rPr lang="en-US" b="1" dirty="0" smtClean="0">
                <a:solidFill>
                  <a:schemeClr val="tx1"/>
                </a:solidFill>
                <a:ea typeface="+mn-ea"/>
              </a:rPr>
              <a:t>Redundancy</a:t>
            </a:r>
            <a:r>
              <a:rPr lang="en-US" dirty="0" smtClean="0">
                <a:solidFill>
                  <a:schemeClr val="tx1"/>
                </a:solidFill>
                <a:ea typeface="+mn-ea"/>
              </a:rPr>
              <a:t> - Designed for complete system redundancy that guarantees continuous connection and operation</a:t>
            </a:r>
          </a:p>
          <a:p>
            <a:pPr marL="342900" lvl="2" indent="-342900">
              <a:buClr>
                <a:srgbClr val="E30007"/>
              </a:buClr>
            </a:pPr>
            <a:r>
              <a:rPr lang="en-US" b="1" dirty="0" smtClean="0">
                <a:solidFill>
                  <a:schemeClr val="tx1"/>
                </a:solidFill>
                <a:ea typeface="+mn-ea"/>
              </a:rPr>
              <a:t>Sub-6GHz Frequencies Supported</a:t>
            </a:r>
            <a:r>
              <a:rPr lang="en-US" dirty="0" smtClean="0">
                <a:solidFill>
                  <a:schemeClr val="tx1"/>
                </a:solidFill>
                <a:ea typeface="+mn-ea"/>
              </a:rPr>
              <a:t> – Un-Licensed frequency band</a:t>
            </a:r>
          </a:p>
          <a:p>
            <a:pPr marL="342900" lvl="2" indent="-342900">
              <a:buClr>
                <a:srgbClr val="E30007"/>
              </a:buClr>
            </a:pPr>
            <a:r>
              <a:rPr lang="en-US" b="1" dirty="0" smtClean="0">
                <a:solidFill>
                  <a:schemeClr val="tx1"/>
                </a:solidFill>
                <a:ea typeface="+mn-ea"/>
              </a:rPr>
              <a:t>High bandwidth </a:t>
            </a:r>
            <a:r>
              <a:rPr lang="en-US" dirty="0" smtClean="0">
                <a:solidFill>
                  <a:schemeClr val="tx1"/>
                </a:solidFill>
                <a:ea typeface="+mn-ea"/>
              </a:rPr>
              <a:t>– 30MB aggregated bandwidth that can be defined as symmetrical or unsymmetrical</a:t>
            </a:r>
          </a:p>
          <a:p>
            <a:pPr marL="342900" lvl="2" indent="-342900">
              <a:buClr>
                <a:srgbClr val="E30007"/>
              </a:buClr>
            </a:pPr>
            <a:r>
              <a:rPr lang="en-US" b="1" dirty="0" smtClean="0">
                <a:solidFill>
                  <a:schemeClr val="tx1"/>
                </a:solidFill>
                <a:ea typeface="+mn-ea"/>
              </a:rPr>
              <a:t>Turn-Key solution </a:t>
            </a:r>
            <a:r>
              <a:rPr lang="en-US" dirty="0" smtClean="0">
                <a:solidFill>
                  <a:schemeClr val="tx1"/>
                </a:solidFill>
                <a:ea typeface="+mn-ea"/>
              </a:rPr>
              <a:t>(including crossroad barriers and traffic lights)</a:t>
            </a:r>
          </a:p>
        </p:txBody>
      </p:sp>
      <p:pic>
        <p:nvPicPr>
          <p:cNvPr id="6" name="Picture 20"/>
          <p:cNvPicPr>
            <a:picLocks noChangeAspect="1" noChangeArrowheads="1"/>
          </p:cNvPicPr>
          <p:nvPr/>
        </p:nvPicPr>
        <p:blipFill>
          <a:blip r:embed="rId3" cstate="email"/>
          <a:srcRect/>
          <a:stretch>
            <a:fillRect/>
          </a:stretch>
        </p:blipFill>
        <p:spPr bwMode="auto">
          <a:xfrm>
            <a:off x="940160" y="4078991"/>
            <a:ext cx="6827527" cy="2480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Related Products</a:t>
            </a:r>
            <a:endParaRPr lang="en-US" dirty="0"/>
          </a:p>
        </p:txBody>
      </p:sp>
      <p:sp>
        <p:nvSpPr>
          <p:cNvPr id="3" name="Text Placeholder 2"/>
          <p:cNvSpPr>
            <a:spLocks noGrp="1"/>
          </p:cNvSpPr>
          <p:nvPr>
            <p:ph type="body" sz="quarter" idx="10"/>
          </p:nvPr>
        </p:nvSpPr>
        <p:spPr>
          <a:xfrm>
            <a:off x="578031" y="1085142"/>
            <a:ext cx="7124700" cy="4349715"/>
          </a:xfrm>
        </p:spPr>
        <p:txBody>
          <a:bodyPr/>
          <a:lstStyle/>
          <a:p>
            <a:r>
              <a:rPr lang="en-US" sz="2000" dirty="0" smtClean="0"/>
              <a:t>Wireless system</a:t>
            </a:r>
          </a:p>
          <a:p>
            <a:pPr lvl="1"/>
            <a:r>
              <a:rPr lang="en-US" sz="1800" dirty="0" smtClean="0"/>
              <a:t>RAD Airmux-5000M series</a:t>
            </a:r>
          </a:p>
          <a:p>
            <a:endParaRPr lang="en-US" sz="2000" dirty="0" smtClean="0"/>
          </a:p>
          <a:p>
            <a:r>
              <a:rPr lang="en-US" sz="2000" dirty="0" smtClean="0"/>
              <a:t>IP cameras</a:t>
            </a:r>
          </a:p>
          <a:p>
            <a:pPr lvl="1"/>
            <a:r>
              <a:rPr lang="en-US" sz="1800" dirty="0" smtClean="0"/>
              <a:t>UDP Technology IPE series</a:t>
            </a:r>
          </a:p>
          <a:p>
            <a:endParaRPr lang="en-US" sz="2000" dirty="0" smtClean="0"/>
          </a:p>
          <a:p>
            <a:r>
              <a:rPr lang="en-US" sz="2000" dirty="0" smtClean="0"/>
              <a:t>Tactical computer</a:t>
            </a:r>
          </a:p>
          <a:p>
            <a:pPr lvl="1"/>
            <a:r>
              <a:rPr lang="en-US" sz="1800" dirty="0" smtClean="0"/>
              <a:t>Panasonic </a:t>
            </a:r>
            <a:r>
              <a:rPr lang="en-US" sz="1800" dirty="0" err="1" smtClean="0"/>
              <a:t>Toughbook</a:t>
            </a:r>
            <a:r>
              <a:rPr lang="en-US" sz="1800" dirty="0" smtClean="0"/>
              <a:t> CF-31 w GPS</a:t>
            </a:r>
          </a:p>
          <a:p>
            <a:endParaRPr lang="en-US" sz="2000" dirty="0" smtClean="0"/>
          </a:p>
          <a:p>
            <a:r>
              <a:rPr lang="en-US" sz="2000" dirty="0" smtClean="0"/>
              <a:t>Video Management system</a:t>
            </a:r>
          </a:p>
          <a:p>
            <a:pPr lvl="1"/>
            <a:r>
              <a:rPr lang="en-US" sz="1800" dirty="0" err="1" smtClean="0"/>
              <a:t>Bynet</a:t>
            </a:r>
            <a:r>
              <a:rPr lang="en-US" sz="1800" dirty="0" smtClean="0"/>
              <a:t> BHLS system inc. HW and Video analytics</a:t>
            </a:r>
          </a:p>
          <a:p>
            <a:endParaRPr lang="en-US" sz="2000" dirty="0" smtClean="0"/>
          </a:p>
          <a:p>
            <a:r>
              <a:rPr lang="en-US" sz="2000" dirty="0" smtClean="0"/>
              <a:t>Ethernet switches (Crossroad and/or fixed backhauling)</a:t>
            </a:r>
          </a:p>
          <a:p>
            <a:pPr lvl="1"/>
            <a:r>
              <a:rPr lang="en-US" sz="1800" dirty="0" smtClean="0"/>
              <a:t>RAD ETX-26</a:t>
            </a:r>
            <a:endParaRPr lang="en-US" sz="1800" dirty="0"/>
          </a:p>
        </p:txBody>
      </p:sp>
      <p:pic>
        <p:nvPicPr>
          <p:cNvPr id="4" name="Picture 1"/>
          <p:cNvPicPr>
            <a:picLocks noChangeAspect="1" noChangeArrowheads="1"/>
          </p:cNvPicPr>
          <p:nvPr/>
        </p:nvPicPr>
        <p:blipFill>
          <a:blip r:embed="rId3" cstate="email"/>
          <a:srcRect/>
          <a:stretch>
            <a:fillRect/>
          </a:stretch>
        </p:blipFill>
        <p:spPr bwMode="auto">
          <a:xfrm>
            <a:off x="6233968" y="5917376"/>
            <a:ext cx="1703909" cy="596546"/>
          </a:xfrm>
          <a:prstGeom prst="rect">
            <a:avLst/>
          </a:prstGeom>
          <a:noFill/>
          <a:ln w="9525">
            <a:noFill/>
            <a:miter lim="800000"/>
            <a:headEnd/>
            <a:tailEnd/>
          </a:ln>
        </p:spPr>
      </p:pic>
      <p:pic>
        <p:nvPicPr>
          <p:cNvPr id="5" name="Picture 6" descr="C:\Users\Ron Dovev\Desktop\pics4casestudy\pics4casestudy\Videocamera.jpg">
            <a:hlinkClick r:id="" action="ppaction://noaction" highlightClick="1"/>
          </p:cNvPr>
          <p:cNvPicPr>
            <a:picLocks noChangeAspect="1" noChangeArrowheads="1"/>
          </p:cNvPicPr>
          <p:nvPr/>
        </p:nvPicPr>
        <p:blipFill>
          <a:blip r:embed="rId4" cstate="email"/>
          <a:srcRect/>
          <a:stretch>
            <a:fillRect/>
          </a:stretch>
        </p:blipFill>
        <p:spPr bwMode="auto">
          <a:xfrm>
            <a:off x="4553146" y="2017788"/>
            <a:ext cx="1348033" cy="1112239"/>
          </a:xfrm>
          <a:prstGeom prst="rect">
            <a:avLst/>
          </a:prstGeom>
          <a:noFill/>
          <a:ln w="9525">
            <a:noFill/>
            <a:miter lim="800000"/>
            <a:headEnd/>
            <a:tailEnd/>
          </a:ln>
        </p:spPr>
      </p:pic>
      <p:pic>
        <p:nvPicPr>
          <p:cNvPr id="6" name="Picture 3"/>
          <p:cNvPicPr>
            <a:picLocks noChangeAspect="1" noChangeArrowheads="1"/>
          </p:cNvPicPr>
          <p:nvPr/>
        </p:nvPicPr>
        <p:blipFill>
          <a:blip r:embed="rId5" cstate="email"/>
          <a:srcRect/>
          <a:stretch>
            <a:fillRect/>
          </a:stretch>
        </p:blipFill>
        <p:spPr bwMode="auto">
          <a:xfrm>
            <a:off x="6611828" y="1113018"/>
            <a:ext cx="1152326" cy="1526488"/>
          </a:xfrm>
          <a:prstGeom prst="rect">
            <a:avLst/>
          </a:prstGeom>
          <a:noFill/>
          <a:ln w="9525">
            <a:noFill/>
            <a:miter lim="800000"/>
            <a:headEnd/>
            <a:tailEnd/>
          </a:ln>
        </p:spPr>
      </p:pic>
      <p:pic>
        <p:nvPicPr>
          <p:cNvPr id="1026" name="Picture 2"/>
          <p:cNvPicPr>
            <a:picLocks noChangeAspect="1" noChangeArrowheads="1"/>
          </p:cNvPicPr>
          <p:nvPr/>
        </p:nvPicPr>
        <p:blipFill>
          <a:blip r:embed="rId6" cstate="email"/>
          <a:srcRect/>
          <a:stretch>
            <a:fillRect/>
          </a:stretch>
        </p:blipFill>
        <p:spPr bwMode="auto">
          <a:xfrm>
            <a:off x="6011649" y="3196236"/>
            <a:ext cx="1322404" cy="1180502"/>
          </a:xfrm>
          <a:prstGeom prst="rect">
            <a:avLst/>
          </a:prstGeom>
          <a:noFill/>
          <a:ln w="9525">
            <a:noFill/>
            <a:miter lim="800000"/>
            <a:headEnd/>
            <a:tailEnd/>
          </a:ln>
        </p:spPr>
      </p:pic>
      <p:pic>
        <p:nvPicPr>
          <p:cNvPr id="8" name="Picture 9" descr="C:\Users\Ron Dovev\Downloads\Safe city.jpg"/>
          <p:cNvPicPr>
            <a:picLocks noChangeAspect="1" noChangeArrowheads="1"/>
          </p:cNvPicPr>
          <p:nvPr/>
        </p:nvPicPr>
        <p:blipFill>
          <a:blip r:embed="rId7" cstate="email"/>
          <a:srcRect/>
          <a:stretch>
            <a:fillRect/>
          </a:stretch>
        </p:blipFill>
        <p:spPr bwMode="auto">
          <a:xfrm>
            <a:off x="5788577" y="4647606"/>
            <a:ext cx="3053765" cy="8990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9076" y="262623"/>
            <a:ext cx="7516781" cy="644740"/>
          </a:xfrm>
        </p:spPr>
        <p:txBody>
          <a:bodyPr/>
          <a:lstStyle/>
          <a:p>
            <a:r>
              <a:rPr lang="en-US" dirty="0" smtClean="0"/>
              <a:t>Customer Requirements</a:t>
            </a:r>
            <a:endParaRPr lang="en-US" dirty="0"/>
          </a:p>
        </p:txBody>
      </p:sp>
      <p:sp>
        <p:nvSpPr>
          <p:cNvPr id="5" name="Text Placeholder 4"/>
          <p:cNvSpPr>
            <a:spLocks noGrp="1"/>
          </p:cNvSpPr>
          <p:nvPr>
            <p:ph type="body" sz="quarter" idx="10"/>
          </p:nvPr>
        </p:nvSpPr>
        <p:spPr>
          <a:xfrm>
            <a:off x="710006" y="1537629"/>
            <a:ext cx="7124700" cy="4712342"/>
          </a:xfrm>
        </p:spPr>
        <p:txBody>
          <a:bodyPr/>
          <a:lstStyle/>
          <a:p>
            <a:pPr>
              <a:buNone/>
            </a:pPr>
            <a:r>
              <a:rPr lang="en-US" b="1" u="sng" dirty="0" smtClean="0"/>
              <a:t>Customer</a:t>
            </a:r>
          </a:p>
          <a:p>
            <a:r>
              <a:rPr lang="en-US" dirty="0" smtClean="0"/>
              <a:t>Intercity train</a:t>
            </a:r>
          </a:p>
          <a:p>
            <a:pPr>
              <a:buNone/>
            </a:pPr>
            <a:endParaRPr lang="en-US" b="1" dirty="0" smtClean="0"/>
          </a:p>
          <a:p>
            <a:pPr>
              <a:buNone/>
            </a:pPr>
            <a:r>
              <a:rPr lang="en-US" b="1" u="sng" dirty="0" smtClean="0"/>
              <a:t>Customer requirements</a:t>
            </a:r>
          </a:p>
          <a:p>
            <a:r>
              <a:rPr lang="en-US" dirty="0" smtClean="0"/>
              <a:t>Automatic and real-time warning system for notifying train driver and control center of rail and crossroads’ related events (e.g. stuck vehicles)</a:t>
            </a:r>
          </a:p>
          <a:p>
            <a:r>
              <a:rPr lang="en-US" dirty="0" smtClean="0"/>
              <a:t>Video streaming from crossroad area towards approaching trains and Control center</a:t>
            </a:r>
          </a:p>
          <a:p>
            <a:r>
              <a:rPr lang="en-US" dirty="0" smtClean="0"/>
              <a:t>Approaching train will get real time video communications starting at 5km’ ahead of any crossroad</a:t>
            </a:r>
          </a:p>
          <a:p>
            <a:r>
              <a:rPr lang="en-US" dirty="0" smtClean="0"/>
              <a:t>Crossroad traffic lights and Barriers</a:t>
            </a:r>
          </a:p>
        </p:txBody>
      </p:sp>
      <p:pic>
        <p:nvPicPr>
          <p:cNvPr id="6" name="Picture 2" descr="Spain_train_perrinpost"/>
          <p:cNvPicPr>
            <a:picLocks noChangeAspect="1" noChangeArrowheads="1"/>
          </p:cNvPicPr>
          <p:nvPr/>
        </p:nvPicPr>
        <p:blipFill>
          <a:blip r:embed="rId3" cstate="email"/>
          <a:srcRect/>
          <a:stretch>
            <a:fillRect/>
          </a:stretch>
        </p:blipFill>
        <p:spPr bwMode="auto">
          <a:xfrm>
            <a:off x="4745610" y="1187085"/>
            <a:ext cx="2927808" cy="19807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Railway Crossing Accident Prevention</a:t>
            </a:r>
            <a:endParaRPr lang="he-IL" dirty="0"/>
          </a:p>
        </p:txBody>
      </p:sp>
      <p:sp>
        <p:nvSpPr>
          <p:cNvPr id="5" name="TextBox 4"/>
          <p:cNvSpPr txBox="1">
            <a:spLocks noChangeArrowheads="1"/>
          </p:cNvSpPr>
          <p:nvPr/>
        </p:nvSpPr>
        <p:spPr bwMode="auto">
          <a:xfrm>
            <a:off x="420688" y="3354041"/>
            <a:ext cx="1865312" cy="539750"/>
          </a:xfrm>
          <a:prstGeom prst="rect">
            <a:avLst/>
          </a:prstGeom>
          <a:noFill/>
          <a:ln w="9525">
            <a:noFill/>
            <a:miter lim="800000"/>
            <a:headEnd/>
            <a:tailEnd/>
          </a:ln>
        </p:spPr>
        <p:txBody>
          <a:bodyPr>
            <a:spAutoFit/>
          </a:bodyPr>
          <a:lstStyle/>
          <a:p>
            <a:r>
              <a:rPr lang="en-US" sz="1100">
                <a:solidFill>
                  <a:srgbClr val="92D050"/>
                </a:solidFill>
                <a:latin typeface="Calibri" pitchFamily="34" charset="0"/>
              </a:rPr>
              <a:t>Single surveillance camera</a:t>
            </a:r>
          </a:p>
          <a:p>
            <a:endParaRPr lang="en-US"/>
          </a:p>
        </p:txBody>
      </p:sp>
      <p:pic>
        <p:nvPicPr>
          <p:cNvPr id="6" name="Picture 5" descr="arrow.png"/>
          <p:cNvPicPr>
            <a:picLocks noChangeAspect="1"/>
          </p:cNvPicPr>
          <p:nvPr/>
        </p:nvPicPr>
        <p:blipFill>
          <a:blip r:embed="rId2" cstate="email"/>
          <a:srcRect/>
          <a:stretch>
            <a:fillRect/>
          </a:stretch>
        </p:blipFill>
        <p:spPr bwMode="auto">
          <a:xfrm>
            <a:off x="1249363" y="3657253"/>
            <a:ext cx="127000" cy="158750"/>
          </a:xfrm>
          <a:prstGeom prst="rect">
            <a:avLst/>
          </a:prstGeom>
          <a:noFill/>
          <a:ln w="9525">
            <a:noFill/>
            <a:miter lim="800000"/>
            <a:headEnd/>
            <a:tailEnd/>
          </a:ln>
        </p:spPr>
      </p:pic>
      <p:pic>
        <p:nvPicPr>
          <p:cNvPr id="7" name="פלטה" descr="C:\Users\Ron\Desktop\Train_Scenerio\Train_Scenerio\B\Plate.png"/>
          <p:cNvPicPr>
            <a:picLocks noChangeAspect="1" noChangeArrowheads="1"/>
          </p:cNvPicPr>
          <p:nvPr/>
        </p:nvPicPr>
        <p:blipFill>
          <a:blip r:embed="rId3" cstate="email"/>
          <a:srcRect/>
          <a:stretch>
            <a:fillRect/>
          </a:stretch>
        </p:blipFill>
        <p:spPr bwMode="auto">
          <a:xfrm>
            <a:off x="133350" y="980728"/>
            <a:ext cx="8931275" cy="5237163"/>
          </a:xfrm>
          <a:prstGeom prst="rect">
            <a:avLst/>
          </a:prstGeom>
          <a:noFill/>
          <a:ln w="9525">
            <a:noFill/>
            <a:miter lim="800000"/>
            <a:headEnd/>
            <a:tailEnd/>
          </a:ln>
        </p:spPr>
      </p:pic>
      <p:pic>
        <p:nvPicPr>
          <p:cNvPr id="8" name="עצים אחורה" descr="C:\Users\Ron\Desktop\Train_Scenerio\Train_Scenerio\B\Trees_Back.png"/>
          <p:cNvPicPr>
            <a:picLocks noChangeAspect="1" noChangeArrowheads="1"/>
          </p:cNvPicPr>
          <p:nvPr/>
        </p:nvPicPr>
        <p:blipFill>
          <a:blip r:embed="rId4" cstate="email"/>
          <a:srcRect/>
          <a:stretch>
            <a:fillRect/>
          </a:stretch>
        </p:blipFill>
        <p:spPr bwMode="auto">
          <a:xfrm>
            <a:off x="134938" y="980728"/>
            <a:ext cx="8928100" cy="5237163"/>
          </a:xfrm>
          <a:prstGeom prst="rect">
            <a:avLst/>
          </a:prstGeom>
          <a:noFill/>
          <a:ln w="9525">
            <a:noFill/>
            <a:miter lim="800000"/>
            <a:headEnd/>
            <a:tailEnd/>
          </a:ln>
        </p:spPr>
      </p:pic>
      <p:pic>
        <p:nvPicPr>
          <p:cNvPr id="9" name="עצים קדימה" descr="C:\Users\Ron\Desktop\Train_Scenerio\Train_Scenerio\B\Trees_Front.png"/>
          <p:cNvPicPr>
            <a:picLocks noChangeAspect="1" noChangeArrowheads="1"/>
          </p:cNvPicPr>
          <p:nvPr/>
        </p:nvPicPr>
        <p:blipFill>
          <a:blip r:embed="rId5" cstate="email"/>
          <a:srcRect/>
          <a:stretch>
            <a:fillRect/>
          </a:stretch>
        </p:blipFill>
        <p:spPr bwMode="auto">
          <a:xfrm>
            <a:off x="134938" y="980728"/>
            <a:ext cx="8928100" cy="5237163"/>
          </a:xfrm>
          <a:prstGeom prst="rect">
            <a:avLst/>
          </a:prstGeom>
          <a:noFill/>
          <a:ln w="9525">
            <a:noFill/>
            <a:miter lim="800000"/>
            <a:headEnd/>
            <a:tailEnd/>
          </a:ln>
        </p:spPr>
      </p:pic>
      <p:pic>
        <p:nvPicPr>
          <p:cNvPr id="10" name="מחסומים" descr="C:\Users\Ron\Desktop\Train_Scenerio\Train_Scenerio\A\Train_Barrier.png"/>
          <p:cNvPicPr>
            <a:picLocks noChangeAspect="1" noChangeArrowheads="1"/>
          </p:cNvPicPr>
          <p:nvPr/>
        </p:nvPicPr>
        <p:blipFill>
          <a:blip r:embed="rId6" cstate="email"/>
          <a:srcRect/>
          <a:stretch>
            <a:fillRect/>
          </a:stretch>
        </p:blipFill>
        <p:spPr bwMode="auto">
          <a:xfrm>
            <a:off x="134938" y="982316"/>
            <a:ext cx="8982075" cy="5268912"/>
          </a:xfrm>
          <a:prstGeom prst="rect">
            <a:avLst/>
          </a:prstGeom>
          <a:noFill/>
          <a:ln w="9525">
            <a:noFill/>
            <a:miter lim="800000"/>
            <a:headEnd/>
            <a:tailEnd/>
          </a:ln>
        </p:spPr>
      </p:pic>
    </p:spTree>
    <p:extLst>
      <p:ext uri="{BB962C8B-B14F-4D97-AF65-F5344CB8AC3E}">
        <p14:creationId xmlns:p14="http://schemas.microsoft.com/office/powerpoint/2010/main" xmlns="" val="402358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Railway Crossing Accident Prevention</a:t>
            </a:r>
            <a:endParaRPr lang="he-IL" sz="4000" i="1" dirty="0">
              <a:solidFill>
                <a:srgbClr val="FF0000"/>
              </a:solidFill>
              <a:ea typeface="ＭＳ Ｐゴシック" pitchFamily="50" charset="-128"/>
            </a:endParaRPr>
          </a:p>
        </p:txBody>
      </p:sp>
      <p:pic>
        <p:nvPicPr>
          <p:cNvPr id="4" name="Picture 3" descr="arrow.png"/>
          <p:cNvPicPr>
            <a:picLocks noChangeAspect="1"/>
          </p:cNvPicPr>
          <p:nvPr/>
        </p:nvPicPr>
        <p:blipFill>
          <a:blip r:embed="rId2" cstate="email"/>
          <a:srcRect/>
          <a:stretch>
            <a:fillRect/>
          </a:stretch>
        </p:blipFill>
        <p:spPr bwMode="auto">
          <a:xfrm>
            <a:off x="1219200" y="1469032"/>
            <a:ext cx="128588" cy="158750"/>
          </a:xfrm>
          <a:prstGeom prst="rect">
            <a:avLst/>
          </a:prstGeom>
          <a:noFill/>
          <a:ln w="9525">
            <a:noFill/>
            <a:miter lim="800000"/>
            <a:headEnd/>
            <a:tailEnd/>
          </a:ln>
        </p:spPr>
      </p:pic>
      <p:sp>
        <p:nvSpPr>
          <p:cNvPr id="5" name="TextBox 4"/>
          <p:cNvSpPr txBox="1">
            <a:spLocks noChangeArrowheads="1"/>
          </p:cNvSpPr>
          <p:nvPr/>
        </p:nvSpPr>
        <p:spPr bwMode="auto">
          <a:xfrm>
            <a:off x="568325" y="1235670"/>
            <a:ext cx="1489075" cy="538162"/>
          </a:xfrm>
          <a:prstGeom prst="rect">
            <a:avLst/>
          </a:prstGeom>
          <a:noFill/>
          <a:ln w="9525">
            <a:noFill/>
            <a:miter lim="800000"/>
            <a:headEnd/>
            <a:tailEnd/>
          </a:ln>
        </p:spPr>
        <p:txBody>
          <a:bodyPr>
            <a:spAutoFit/>
          </a:bodyPr>
          <a:lstStyle/>
          <a:p>
            <a:pPr algn="ctr"/>
            <a:r>
              <a:rPr lang="en-US" sz="1100">
                <a:solidFill>
                  <a:srgbClr val="92D050"/>
                </a:solidFill>
                <a:latin typeface="Calibri" pitchFamily="34" charset="0"/>
              </a:rPr>
              <a:t>Command Center</a:t>
            </a:r>
          </a:p>
          <a:p>
            <a:pPr algn="ctr"/>
            <a:endParaRPr lang="en-US"/>
          </a:p>
        </p:txBody>
      </p:sp>
      <p:sp>
        <p:nvSpPr>
          <p:cNvPr id="6" name="TextBox 5"/>
          <p:cNvSpPr txBox="1">
            <a:spLocks noChangeArrowheads="1"/>
          </p:cNvSpPr>
          <p:nvPr/>
        </p:nvSpPr>
        <p:spPr bwMode="auto">
          <a:xfrm>
            <a:off x="2930525" y="2454870"/>
            <a:ext cx="1763713" cy="538162"/>
          </a:xfrm>
          <a:prstGeom prst="rect">
            <a:avLst/>
          </a:prstGeom>
          <a:noFill/>
          <a:ln w="9525">
            <a:noFill/>
            <a:miter lim="800000"/>
            <a:headEnd/>
            <a:tailEnd/>
          </a:ln>
        </p:spPr>
        <p:txBody>
          <a:bodyPr>
            <a:spAutoFit/>
          </a:bodyPr>
          <a:lstStyle/>
          <a:p>
            <a:pPr algn="ctr"/>
            <a:r>
              <a:rPr lang="en-US" sz="1100">
                <a:solidFill>
                  <a:srgbClr val="92D050"/>
                </a:solidFill>
                <a:latin typeface="Calibri" pitchFamily="34" charset="0"/>
              </a:rPr>
              <a:t>Radios without camera</a:t>
            </a:r>
          </a:p>
          <a:p>
            <a:pPr algn="ctr"/>
            <a:endParaRPr lang="en-US"/>
          </a:p>
        </p:txBody>
      </p:sp>
      <p:pic>
        <p:nvPicPr>
          <p:cNvPr id="7" name="Picture 6" descr="arrow.png"/>
          <p:cNvPicPr>
            <a:picLocks noChangeAspect="1"/>
          </p:cNvPicPr>
          <p:nvPr/>
        </p:nvPicPr>
        <p:blipFill>
          <a:blip r:embed="rId3" cstate="email"/>
          <a:srcRect/>
          <a:stretch>
            <a:fillRect/>
          </a:stretch>
        </p:blipFill>
        <p:spPr bwMode="auto">
          <a:xfrm>
            <a:off x="3779838" y="2704107"/>
            <a:ext cx="127000" cy="158750"/>
          </a:xfrm>
          <a:prstGeom prst="rect">
            <a:avLst/>
          </a:prstGeom>
          <a:noFill/>
          <a:ln w="9525">
            <a:noFill/>
            <a:miter lim="800000"/>
            <a:headEnd/>
            <a:tailEnd/>
          </a:ln>
        </p:spPr>
      </p:pic>
      <p:pic>
        <p:nvPicPr>
          <p:cNvPr id="8" name="Picture 7" descr="arrow.png"/>
          <p:cNvPicPr>
            <a:picLocks noChangeAspect="1"/>
          </p:cNvPicPr>
          <p:nvPr/>
        </p:nvPicPr>
        <p:blipFill>
          <a:blip r:embed="rId4" cstate="email"/>
          <a:srcRect/>
          <a:stretch>
            <a:fillRect/>
          </a:stretch>
        </p:blipFill>
        <p:spPr bwMode="auto">
          <a:xfrm>
            <a:off x="4541838" y="5553670"/>
            <a:ext cx="158750" cy="128587"/>
          </a:xfrm>
          <a:prstGeom prst="rect">
            <a:avLst/>
          </a:prstGeom>
          <a:noFill/>
          <a:ln w="9525">
            <a:noFill/>
            <a:miter lim="800000"/>
            <a:headEnd/>
            <a:tailEnd/>
          </a:ln>
        </p:spPr>
      </p:pic>
      <p:sp>
        <p:nvSpPr>
          <p:cNvPr id="9" name="TextBox 8"/>
          <p:cNvSpPr txBox="1">
            <a:spLocks noChangeArrowheads="1"/>
          </p:cNvSpPr>
          <p:nvPr/>
        </p:nvSpPr>
        <p:spPr bwMode="auto">
          <a:xfrm>
            <a:off x="4252913" y="5601295"/>
            <a:ext cx="2038350" cy="708025"/>
          </a:xfrm>
          <a:prstGeom prst="rect">
            <a:avLst/>
          </a:prstGeom>
          <a:noFill/>
          <a:ln w="9525">
            <a:noFill/>
            <a:miter lim="800000"/>
            <a:headEnd/>
            <a:tailEnd/>
          </a:ln>
        </p:spPr>
        <p:txBody>
          <a:bodyPr>
            <a:spAutoFit/>
          </a:bodyPr>
          <a:lstStyle/>
          <a:p>
            <a:pPr algn="ctr"/>
            <a:r>
              <a:rPr lang="en-US" sz="1100">
                <a:solidFill>
                  <a:srgbClr val="92D050"/>
                </a:solidFill>
                <a:latin typeface="Calibri" pitchFamily="34" charset="0"/>
              </a:rPr>
              <a:t>Car on railway line detected using video streaming</a:t>
            </a:r>
          </a:p>
          <a:p>
            <a:pPr algn="ctr"/>
            <a:endParaRPr lang="en-US"/>
          </a:p>
        </p:txBody>
      </p:sp>
      <p:pic>
        <p:nvPicPr>
          <p:cNvPr id="10" name="Picture 9" descr="arrow.png"/>
          <p:cNvPicPr>
            <a:picLocks noChangeAspect="1"/>
          </p:cNvPicPr>
          <p:nvPr/>
        </p:nvPicPr>
        <p:blipFill>
          <a:blip r:embed="rId5" cstate="email"/>
          <a:srcRect/>
          <a:stretch>
            <a:fillRect/>
          </a:stretch>
        </p:blipFill>
        <p:spPr bwMode="auto">
          <a:xfrm>
            <a:off x="7192963" y="2186582"/>
            <a:ext cx="128587" cy="157163"/>
          </a:xfrm>
          <a:prstGeom prst="rect">
            <a:avLst/>
          </a:prstGeom>
          <a:noFill/>
          <a:ln w="9525">
            <a:noFill/>
            <a:miter lim="800000"/>
            <a:headEnd/>
            <a:tailEnd/>
          </a:ln>
        </p:spPr>
      </p:pic>
      <p:sp>
        <p:nvSpPr>
          <p:cNvPr id="11" name="TextBox 10"/>
          <p:cNvSpPr txBox="1">
            <a:spLocks noChangeArrowheads="1"/>
          </p:cNvSpPr>
          <p:nvPr/>
        </p:nvSpPr>
        <p:spPr bwMode="auto">
          <a:xfrm>
            <a:off x="6430963" y="1769070"/>
            <a:ext cx="1706562" cy="708025"/>
          </a:xfrm>
          <a:prstGeom prst="rect">
            <a:avLst/>
          </a:prstGeom>
          <a:noFill/>
          <a:ln w="9525">
            <a:noFill/>
            <a:miter lim="800000"/>
            <a:headEnd/>
            <a:tailEnd/>
          </a:ln>
        </p:spPr>
        <p:txBody>
          <a:bodyPr>
            <a:spAutoFit/>
          </a:bodyPr>
          <a:lstStyle/>
          <a:p>
            <a:pPr algn="ctr"/>
            <a:r>
              <a:rPr lang="en-US" sz="1100">
                <a:solidFill>
                  <a:srgbClr val="92D050"/>
                </a:solidFill>
                <a:latin typeface="Calibri" pitchFamily="34" charset="0"/>
              </a:rPr>
              <a:t>Approaching</a:t>
            </a:r>
          </a:p>
          <a:p>
            <a:pPr algn="ctr"/>
            <a:r>
              <a:rPr lang="en-US" sz="1100">
                <a:solidFill>
                  <a:srgbClr val="92D050"/>
                </a:solidFill>
                <a:latin typeface="Calibri" pitchFamily="34" charset="0"/>
              </a:rPr>
              <a:t> train alerted</a:t>
            </a:r>
          </a:p>
          <a:p>
            <a:pPr algn="ctr"/>
            <a:endParaRPr lang="en-US"/>
          </a:p>
        </p:txBody>
      </p:sp>
      <p:pic>
        <p:nvPicPr>
          <p:cNvPr id="12" name="Picture 11" descr="arrow.png"/>
          <p:cNvPicPr>
            <a:picLocks noChangeAspect="1"/>
          </p:cNvPicPr>
          <p:nvPr/>
        </p:nvPicPr>
        <p:blipFill>
          <a:blip r:embed="rId6" cstate="email"/>
          <a:srcRect/>
          <a:stretch>
            <a:fillRect/>
          </a:stretch>
        </p:blipFill>
        <p:spPr bwMode="auto">
          <a:xfrm>
            <a:off x="7077075" y="5248870"/>
            <a:ext cx="158750" cy="127000"/>
          </a:xfrm>
          <a:prstGeom prst="rect">
            <a:avLst/>
          </a:prstGeom>
          <a:noFill/>
          <a:ln w="9525">
            <a:noFill/>
            <a:miter lim="800000"/>
            <a:headEnd/>
            <a:tailEnd/>
          </a:ln>
        </p:spPr>
      </p:pic>
      <p:sp>
        <p:nvSpPr>
          <p:cNvPr id="13" name="TextBox 12"/>
          <p:cNvSpPr txBox="1">
            <a:spLocks noChangeArrowheads="1"/>
          </p:cNvSpPr>
          <p:nvPr/>
        </p:nvSpPr>
        <p:spPr bwMode="auto">
          <a:xfrm>
            <a:off x="5703888" y="4767857"/>
            <a:ext cx="1708150" cy="877888"/>
          </a:xfrm>
          <a:prstGeom prst="rect">
            <a:avLst/>
          </a:prstGeom>
          <a:noFill/>
          <a:ln w="9525">
            <a:noFill/>
            <a:miter lim="800000"/>
            <a:headEnd/>
            <a:tailEnd/>
          </a:ln>
        </p:spPr>
        <p:txBody>
          <a:bodyPr>
            <a:spAutoFit/>
          </a:bodyPr>
          <a:lstStyle/>
          <a:p>
            <a:pPr algn="ctr"/>
            <a:r>
              <a:rPr lang="en-US" sz="1100">
                <a:solidFill>
                  <a:srgbClr val="92D050"/>
                </a:solidFill>
                <a:latin typeface="Calibri" pitchFamily="34" charset="0"/>
              </a:rPr>
              <a:t>Real time video</a:t>
            </a:r>
          </a:p>
          <a:p>
            <a:pPr algn="ctr"/>
            <a:r>
              <a:rPr lang="en-US" sz="1100">
                <a:solidFill>
                  <a:srgbClr val="92D050"/>
                </a:solidFill>
                <a:latin typeface="Calibri" pitchFamily="34" charset="0"/>
              </a:rPr>
              <a:t>&amp; data transmitted</a:t>
            </a:r>
          </a:p>
          <a:p>
            <a:pPr algn="ctr"/>
            <a:r>
              <a:rPr lang="en-US" sz="1100">
                <a:solidFill>
                  <a:srgbClr val="92D050"/>
                </a:solidFill>
                <a:latin typeface="Calibri" pitchFamily="34" charset="0"/>
              </a:rPr>
              <a:t>to train monitor</a:t>
            </a:r>
          </a:p>
          <a:p>
            <a:pPr algn="ctr"/>
            <a:endParaRPr lang="en-US"/>
          </a:p>
        </p:txBody>
      </p:sp>
      <p:pic>
        <p:nvPicPr>
          <p:cNvPr id="14" name="פלטה" descr="C:\Users\Ron\Desktop\Train_Scenerio\Train_Scenerio\B\Plate.png"/>
          <p:cNvPicPr>
            <a:picLocks noChangeAspect="1" noChangeArrowheads="1"/>
          </p:cNvPicPr>
          <p:nvPr/>
        </p:nvPicPr>
        <p:blipFill>
          <a:blip r:embed="rId7" cstate="email"/>
          <a:srcRect/>
          <a:stretch>
            <a:fillRect/>
          </a:stretch>
        </p:blipFill>
        <p:spPr bwMode="auto">
          <a:xfrm>
            <a:off x="133350" y="986432"/>
            <a:ext cx="8931275" cy="5237163"/>
          </a:xfrm>
          <a:prstGeom prst="rect">
            <a:avLst/>
          </a:prstGeom>
          <a:noFill/>
          <a:ln w="9525">
            <a:noFill/>
            <a:miter lim="800000"/>
            <a:headEnd/>
            <a:tailEnd/>
          </a:ln>
        </p:spPr>
      </p:pic>
      <p:pic>
        <p:nvPicPr>
          <p:cNvPr id="15" name="אלומה" descr="C:\Users\Ron\Desktop\Train_Scenerio\Train_Scenerio\A\Camera_Range.png"/>
          <p:cNvPicPr>
            <a:picLocks noChangeAspect="1" noChangeArrowheads="1"/>
          </p:cNvPicPr>
          <p:nvPr/>
        </p:nvPicPr>
        <p:blipFill>
          <a:blip r:embed="rId8" cstate="email"/>
          <a:srcRect/>
          <a:stretch>
            <a:fillRect/>
          </a:stretch>
        </p:blipFill>
        <p:spPr bwMode="auto">
          <a:xfrm>
            <a:off x="134938" y="988020"/>
            <a:ext cx="8982075" cy="5268912"/>
          </a:xfrm>
          <a:prstGeom prst="rect">
            <a:avLst/>
          </a:prstGeom>
          <a:noFill/>
          <a:ln w="9525">
            <a:noFill/>
            <a:miter lim="800000"/>
            <a:headEnd/>
            <a:tailEnd/>
          </a:ln>
        </p:spPr>
      </p:pic>
      <p:pic>
        <p:nvPicPr>
          <p:cNvPr id="16" name="מכונית" descr="C:\Users\Ron\Desktop\car.png"/>
          <p:cNvPicPr>
            <a:picLocks noChangeAspect="1" noChangeArrowheads="1"/>
          </p:cNvPicPr>
          <p:nvPr/>
        </p:nvPicPr>
        <p:blipFill>
          <a:blip r:embed="rId9" cstate="email"/>
          <a:srcRect/>
          <a:stretch>
            <a:fillRect/>
          </a:stretch>
        </p:blipFill>
        <p:spPr bwMode="auto">
          <a:xfrm>
            <a:off x="3429000" y="5161557"/>
            <a:ext cx="693738" cy="504825"/>
          </a:xfrm>
          <a:prstGeom prst="rect">
            <a:avLst/>
          </a:prstGeom>
          <a:noFill/>
          <a:ln w="9525">
            <a:noFill/>
            <a:miter lim="800000"/>
            <a:headEnd/>
            <a:tailEnd/>
          </a:ln>
        </p:spPr>
      </p:pic>
      <p:pic>
        <p:nvPicPr>
          <p:cNvPr id="17" name="עצים אחורה" descr="C:\Users\Ron\Desktop\Train_Scenerio\Train_Scenerio\B\Trees_Back.png"/>
          <p:cNvPicPr>
            <a:picLocks noChangeAspect="1" noChangeArrowheads="1"/>
          </p:cNvPicPr>
          <p:nvPr/>
        </p:nvPicPr>
        <p:blipFill>
          <a:blip r:embed="rId10" cstate="email"/>
          <a:srcRect/>
          <a:stretch>
            <a:fillRect/>
          </a:stretch>
        </p:blipFill>
        <p:spPr bwMode="auto">
          <a:xfrm>
            <a:off x="134938" y="986432"/>
            <a:ext cx="8928100" cy="5237163"/>
          </a:xfrm>
          <a:prstGeom prst="rect">
            <a:avLst/>
          </a:prstGeom>
          <a:noFill/>
          <a:ln w="9525">
            <a:noFill/>
            <a:miter lim="800000"/>
            <a:headEnd/>
            <a:tailEnd/>
          </a:ln>
        </p:spPr>
      </p:pic>
      <p:pic>
        <p:nvPicPr>
          <p:cNvPr id="18" name="עצים קדימה" descr="C:\Users\Ron\Desktop\Train_Scenerio\Train_Scenerio\B\Trees_Front.png"/>
          <p:cNvPicPr>
            <a:picLocks noChangeAspect="1" noChangeArrowheads="1"/>
          </p:cNvPicPr>
          <p:nvPr/>
        </p:nvPicPr>
        <p:blipFill>
          <a:blip r:embed="rId11" cstate="email"/>
          <a:srcRect/>
          <a:stretch>
            <a:fillRect/>
          </a:stretch>
        </p:blipFill>
        <p:spPr bwMode="auto">
          <a:xfrm>
            <a:off x="134938" y="986432"/>
            <a:ext cx="8928100" cy="5237163"/>
          </a:xfrm>
          <a:prstGeom prst="rect">
            <a:avLst/>
          </a:prstGeom>
          <a:noFill/>
          <a:ln w="9525">
            <a:noFill/>
            <a:miter lim="800000"/>
            <a:headEnd/>
            <a:tailEnd/>
          </a:ln>
        </p:spPr>
      </p:pic>
      <p:pic>
        <p:nvPicPr>
          <p:cNvPr id="19" name="בקרה" descr="C:\Users\Ron\Desktop\Train_Scenerio\Train_Scenerio\B\Cloud.png"/>
          <p:cNvPicPr>
            <a:picLocks noChangeAspect="1" noChangeArrowheads="1"/>
          </p:cNvPicPr>
          <p:nvPr/>
        </p:nvPicPr>
        <p:blipFill>
          <a:blip r:embed="rId12" cstate="email"/>
          <a:srcRect/>
          <a:stretch>
            <a:fillRect/>
          </a:stretch>
        </p:blipFill>
        <p:spPr bwMode="auto">
          <a:xfrm>
            <a:off x="134938" y="988020"/>
            <a:ext cx="8928100" cy="5233987"/>
          </a:xfrm>
          <a:prstGeom prst="rect">
            <a:avLst/>
          </a:prstGeom>
          <a:noFill/>
          <a:ln w="9525">
            <a:noFill/>
            <a:miter lim="800000"/>
            <a:headEnd/>
            <a:tailEnd/>
          </a:ln>
        </p:spPr>
      </p:pic>
      <p:pic>
        <p:nvPicPr>
          <p:cNvPr id="20" name="בקרה פלוס רכב" descr="C:\Users\Ron\Desktop\Train_Scenerio\Train_Scenerio\A\Control_Center+Car.png"/>
          <p:cNvPicPr>
            <a:picLocks noChangeArrowheads="1"/>
          </p:cNvPicPr>
          <p:nvPr/>
        </p:nvPicPr>
        <p:blipFill>
          <a:blip r:embed="rId13" cstate="email"/>
          <a:srcRect/>
          <a:stretch>
            <a:fillRect/>
          </a:stretch>
        </p:blipFill>
        <p:spPr bwMode="auto">
          <a:xfrm>
            <a:off x="134938" y="988020"/>
            <a:ext cx="8928100" cy="5233987"/>
          </a:xfrm>
          <a:prstGeom prst="rect">
            <a:avLst/>
          </a:prstGeom>
          <a:noFill/>
          <a:ln w="9525">
            <a:noFill/>
            <a:miter lim="800000"/>
            <a:headEnd/>
            <a:tailEnd/>
          </a:ln>
        </p:spPr>
      </p:pic>
      <p:pic>
        <p:nvPicPr>
          <p:cNvPr id="21" name="אנטנות" descr="C:\Users\Ron\Desktop\Train_Scenerio\Train_Scenerio\B\Antennas.png"/>
          <p:cNvPicPr>
            <a:picLocks noChangeAspect="1" noChangeArrowheads="1"/>
          </p:cNvPicPr>
          <p:nvPr/>
        </p:nvPicPr>
        <p:blipFill>
          <a:blip r:embed="rId14" cstate="email"/>
          <a:srcRect/>
          <a:stretch>
            <a:fillRect/>
          </a:stretch>
        </p:blipFill>
        <p:spPr bwMode="auto">
          <a:xfrm>
            <a:off x="134938" y="986432"/>
            <a:ext cx="8928100" cy="5237163"/>
          </a:xfrm>
          <a:prstGeom prst="rect">
            <a:avLst/>
          </a:prstGeom>
          <a:noFill/>
          <a:ln w="9525">
            <a:noFill/>
            <a:miter lim="800000"/>
            <a:headEnd/>
            <a:tailEnd/>
          </a:ln>
        </p:spPr>
      </p:pic>
      <p:pic>
        <p:nvPicPr>
          <p:cNvPr id="22" name="רדיוס עליון"/>
          <p:cNvPicPr>
            <a:picLocks noChangeAspect="1" noChangeArrowheads="1"/>
          </p:cNvPicPr>
          <p:nvPr/>
        </p:nvPicPr>
        <p:blipFill>
          <a:blip r:embed="rId15" cstate="email"/>
          <a:srcRect/>
          <a:stretch>
            <a:fillRect/>
          </a:stretch>
        </p:blipFill>
        <p:spPr bwMode="auto">
          <a:xfrm>
            <a:off x="107950" y="970557"/>
            <a:ext cx="8982075" cy="5268913"/>
          </a:xfrm>
          <a:prstGeom prst="rect">
            <a:avLst/>
          </a:prstGeom>
          <a:noFill/>
          <a:ln w="9525">
            <a:noFill/>
            <a:miter lim="800000"/>
            <a:headEnd/>
            <a:tailEnd/>
          </a:ln>
        </p:spPr>
      </p:pic>
      <p:pic>
        <p:nvPicPr>
          <p:cNvPr id="23" name="רכבת" descr="C:\Users\Ron\Desktop\train.png"/>
          <p:cNvPicPr>
            <a:picLocks noChangeAspect="1" noChangeArrowheads="1"/>
          </p:cNvPicPr>
          <p:nvPr/>
        </p:nvPicPr>
        <p:blipFill>
          <a:blip r:embed="rId16" cstate="email"/>
          <a:srcRect/>
          <a:stretch>
            <a:fillRect/>
          </a:stretch>
        </p:blipFill>
        <p:spPr bwMode="auto">
          <a:xfrm>
            <a:off x="5421313" y="2434232"/>
            <a:ext cx="2019300" cy="1236663"/>
          </a:xfrm>
          <a:prstGeom prst="rect">
            <a:avLst/>
          </a:prstGeom>
          <a:noFill/>
          <a:ln w="9525">
            <a:noFill/>
            <a:miter lim="800000"/>
            <a:headEnd/>
            <a:tailEnd/>
          </a:ln>
        </p:spPr>
      </p:pic>
      <p:sp>
        <p:nvSpPr>
          <p:cNvPr id="24" name="Oval 23"/>
          <p:cNvSpPr/>
          <p:nvPr/>
        </p:nvSpPr>
        <p:spPr>
          <a:xfrm>
            <a:off x="1257300" y="4359870"/>
            <a:ext cx="144463" cy="144462"/>
          </a:xfrm>
          <a:prstGeom prst="ellipse">
            <a:avLst/>
          </a:prstGeom>
          <a:solidFill>
            <a:srgbClr val="C9252C"/>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defRPr/>
            </a:pPr>
            <a:endParaRPr lang="he-IL"/>
          </a:p>
        </p:txBody>
      </p:sp>
      <p:pic>
        <p:nvPicPr>
          <p:cNvPr id="25" name="מחסומים" descr="C:\Users\Ron\Desktop\Train_Scenerio\Train_Scenerio\A\Train_Barrier.png"/>
          <p:cNvPicPr>
            <a:picLocks noChangeAspect="1" noChangeArrowheads="1"/>
          </p:cNvPicPr>
          <p:nvPr/>
        </p:nvPicPr>
        <p:blipFill>
          <a:blip r:embed="rId17" cstate="email"/>
          <a:srcRect/>
          <a:stretch>
            <a:fillRect/>
          </a:stretch>
        </p:blipFill>
        <p:spPr bwMode="auto">
          <a:xfrm>
            <a:off x="134938" y="988020"/>
            <a:ext cx="8982075" cy="5268912"/>
          </a:xfrm>
          <a:prstGeom prst="rect">
            <a:avLst/>
          </a:prstGeom>
          <a:noFill/>
          <a:ln w="9525">
            <a:noFill/>
            <a:miter lim="800000"/>
            <a:headEnd/>
            <a:tailEnd/>
          </a:ln>
        </p:spPr>
      </p:pic>
      <p:sp>
        <p:nvSpPr>
          <p:cNvPr id="26" name="Oval 25"/>
          <p:cNvSpPr/>
          <p:nvPr/>
        </p:nvSpPr>
        <p:spPr>
          <a:xfrm>
            <a:off x="2181225" y="2551707"/>
            <a:ext cx="144463" cy="142875"/>
          </a:xfrm>
          <a:prstGeom prst="ellipse">
            <a:avLst/>
          </a:prstGeom>
          <a:solidFill>
            <a:srgbClr val="C9252C"/>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defRPr/>
            </a:pPr>
            <a:endParaRPr lang="he-IL"/>
          </a:p>
        </p:txBody>
      </p:sp>
      <p:pic>
        <p:nvPicPr>
          <p:cNvPr id="27" name="בקרה רכבת" descr="C:\Users\Ron\Desktop\control.png"/>
          <p:cNvPicPr>
            <a:picLocks noChangeAspect="1" noChangeArrowheads="1"/>
          </p:cNvPicPr>
          <p:nvPr/>
        </p:nvPicPr>
        <p:blipFill>
          <a:blip r:embed="rId18" cstate="email"/>
          <a:srcRect/>
          <a:stretch>
            <a:fillRect/>
          </a:stretch>
        </p:blipFill>
        <p:spPr bwMode="auto">
          <a:xfrm>
            <a:off x="5767388" y="3278782"/>
            <a:ext cx="2901950" cy="2082800"/>
          </a:xfrm>
          <a:prstGeom prst="rect">
            <a:avLst/>
          </a:prstGeom>
          <a:noFill/>
          <a:ln w="9525">
            <a:noFill/>
            <a:miter lim="800000"/>
            <a:headEnd/>
            <a:tailEnd/>
          </a:ln>
        </p:spPr>
      </p:pic>
      <p:grpSp>
        <p:nvGrpSpPr>
          <p:cNvPr id="3" name="Group 21"/>
          <p:cNvGrpSpPr>
            <a:grpSpLocks/>
          </p:cNvGrpSpPr>
          <p:nvPr/>
        </p:nvGrpSpPr>
        <p:grpSpPr bwMode="auto">
          <a:xfrm rot="3487360">
            <a:off x="5753894" y="2944614"/>
            <a:ext cx="280987" cy="450850"/>
            <a:chOff x="6647143" y="2695831"/>
            <a:chExt cx="170194" cy="170194"/>
          </a:xfrm>
        </p:grpSpPr>
        <p:sp>
          <p:nvSpPr>
            <p:cNvPr id="29" name="Oval 28"/>
            <p:cNvSpPr>
              <a:spLocks noChangeAspect="1"/>
            </p:cNvSpPr>
            <p:nvPr/>
          </p:nvSpPr>
          <p:spPr>
            <a:xfrm>
              <a:off x="6647143" y="2695831"/>
              <a:ext cx="170194" cy="170194"/>
            </a:xfrm>
            <a:prstGeom prst="ellipse">
              <a:avLst/>
            </a:prstGeom>
            <a:noFill/>
            <a:ln w="38100">
              <a:solidFill>
                <a:srgbClr val="C9252C">
                  <a:alpha val="34902"/>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0" name="Oval 29"/>
            <p:cNvSpPr>
              <a:spLocks noChangeAspect="1"/>
            </p:cNvSpPr>
            <p:nvPr/>
          </p:nvSpPr>
          <p:spPr>
            <a:xfrm>
              <a:off x="6689451" y="2738379"/>
              <a:ext cx="85578" cy="85097"/>
            </a:xfrm>
            <a:prstGeom prst="ellipse">
              <a:avLst/>
            </a:prstGeom>
            <a:noFill/>
            <a:ln w="38100">
              <a:solidFill>
                <a:srgbClr val="C9252C">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grpSp>
        <p:nvGrpSpPr>
          <p:cNvPr id="28" name="Group 21"/>
          <p:cNvGrpSpPr>
            <a:grpSpLocks/>
          </p:cNvGrpSpPr>
          <p:nvPr/>
        </p:nvGrpSpPr>
        <p:grpSpPr bwMode="auto">
          <a:xfrm rot="3487360">
            <a:off x="5595144" y="2877939"/>
            <a:ext cx="280987" cy="450850"/>
            <a:chOff x="6647143" y="2695831"/>
            <a:chExt cx="170194" cy="170194"/>
          </a:xfrm>
        </p:grpSpPr>
        <p:sp>
          <p:nvSpPr>
            <p:cNvPr id="32" name="Oval 31"/>
            <p:cNvSpPr>
              <a:spLocks noChangeAspect="1"/>
            </p:cNvSpPr>
            <p:nvPr/>
          </p:nvSpPr>
          <p:spPr>
            <a:xfrm>
              <a:off x="6647143" y="2695831"/>
              <a:ext cx="170194" cy="170194"/>
            </a:xfrm>
            <a:prstGeom prst="ellipse">
              <a:avLst/>
            </a:prstGeom>
            <a:noFill/>
            <a:ln w="38100">
              <a:solidFill>
                <a:srgbClr val="C9252C">
                  <a:alpha val="34902"/>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3" name="Oval 32"/>
            <p:cNvSpPr>
              <a:spLocks noChangeAspect="1"/>
            </p:cNvSpPr>
            <p:nvPr/>
          </p:nvSpPr>
          <p:spPr>
            <a:xfrm>
              <a:off x="6689451" y="2738379"/>
              <a:ext cx="85578" cy="85097"/>
            </a:xfrm>
            <a:prstGeom prst="ellipse">
              <a:avLst/>
            </a:prstGeom>
            <a:noFill/>
            <a:ln w="38100">
              <a:solidFill>
                <a:srgbClr val="C9252C">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34" name="Rectangle 2"/>
          <p:cNvSpPr>
            <a:spLocks noChangeArrowheads="1"/>
          </p:cNvSpPr>
          <p:nvPr/>
        </p:nvSpPr>
        <p:spPr bwMode="auto">
          <a:xfrm>
            <a:off x="0" y="-27384"/>
            <a:ext cx="9144000" cy="792088"/>
          </a:xfrm>
          <a:prstGeom prst="rect">
            <a:avLst/>
          </a:prstGeom>
          <a:noFill/>
          <a:ln w="9525">
            <a:noFill/>
            <a:miter lim="800000"/>
            <a:headEnd/>
            <a:tailEnd/>
          </a:ln>
        </p:spPr>
        <p:txBody>
          <a:bodyPr anchor="ctr"/>
          <a:lstStyle/>
          <a:p>
            <a:pPr algn="ctr" rtl="0"/>
            <a:endParaRPr lang="en-US" sz="4000" b="1" i="1" dirty="0" smtClean="0">
              <a:solidFill>
                <a:schemeClr val="bg1"/>
              </a:solidFill>
              <a:latin typeface="+mj-lt"/>
              <a:ea typeface="ＭＳ Ｐゴシック" pitchFamily="50" charset="-128"/>
              <a:cs typeface="+mj-cs"/>
            </a:endParaRPr>
          </a:p>
        </p:txBody>
      </p:sp>
    </p:spTree>
    <p:extLst>
      <p:ext uri="{BB962C8B-B14F-4D97-AF65-F5344CB8AC3E}">
        <p14:creationId xmlns:p14="http://schemas.microsoft.com/office/powerpoint/2010/main" xmlns="" val="69727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fill="hold" nodeType="withEffect">
                                  <p:stCondLst>
                                    <p:cond delay="0"/>
                                  </p:stCondLst>
                                  <p:childTnLst>
                                    <p:animMotion origin="layout" path="M 2.77778E-6 -2.22222E-6 L -0.14115 -0.06597 " pathEditMode="relative" rAng="0" ptsTypes="AA">
                                      <p:cBhvr>
                                        <p:cTn id="9" dur="2000" fill="hold"/>
                                        <p:tgtEl>
                                          <p:spTgt spid="16"/>
                                        </p:tgtEl>
                                        <p:attrNameLst>
                                          <p:attrName>ppt_x</p:attrName>
                                          <p:attrName>ppt_y</p:attrName>
                                        </p:attrNameLst>
                                      </p:cBhvr>
                                      <p:rCtr x="-7100" y="-3300"/>
                                    </p:animMotion>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64" presetClass="path" presetSubtype="0" repeatCount="2000" fill="hold" nodeType="withEffect">
                                  <p:stCondLst>
                                    <p:cond delay="0"/>
                                  </p:stCondLst>
                                  <p:childTnLst>
                                    <p:animMotion origin="layout" path="M -2.5E-6 -3.06358E-6 L -0.09479 -0.20578 " pathEditMode="relative" rAng="0" ptsTypes="AA">
                                      <p:cBhvr>
                                        <p:cTn id="19" dur="1000" fill="hold"/>
                                        <p:tgtEl>
                                          <p:spTgt spid="24"/>
                                        </p:tgtEl>
                                        <p:attrNameLst>
                                          <p:attrName>ppt_x</p:attrName>
                                          <p:attrName>ppt_y</p:attrName>
                                        </p:attrNameLst>
                                      </p:cBhvr>
                                      <p:rCtr x="-4700" y="-10300"/>
                                    </p:animMotion>
                                  </p:childTnLst>
                                  <p:subTnLst>
                                    <p:set>
                                      <p:cBhvr override="childStyle">
                                        <p:cTn dur="1" fill="hold" display="0" masterRel="sameClick" afterEffect="1">
                                          <p:stCondLst>
                                            <p:cond evt="end" delay="0">
                                              <p:tn val="18"/>
                                            </p:cond>
                                          </p:stCondLst>
                                        </p:cTn>
                                        <p:tgtEl>
                                          <p:spTgt spid="24"/>
                                        </p:tgtEl>
                                        <p:attrNameLst>
                                          <p:attrName>style.visibility</p:attrName>
                                        </p:attrNameLst>
                                      </p:cBhvr>
                                      <p:to>
                                        <p:strVal val="hidden"/>
                                      </p:to>
                                    </p:set>
                                  </p:subTnLst>
                                </p:cTn>
                              </p:par>
                              <p:par>
                                <p:cTn id="20" presetID="26" presetClass="emph" presetSubtype="0" repeatCount="indefinite" fill="hold" nodeType="withEffect">
                                  <p:stCondLst>
                                    <p:cond delay="0"/>
                                  </p:stCondLst>
                                  <p:childTnLst>
                                    <p:animEffect transition="out" filter="fade">
                                      <p:cBhvr>
                                        <p:cTn id="21" dur="500" tmFilter="0, 0; .2, .5; .8, .5; 1, 0"/>
                                        <p:tgtEl>
                                          <p:spTgt spid="24"/>
                                        </p:tgtEl>
                                      </p:cBhvr>
                                    </p:animEffect>
                                    <p:animScale>
                                      <p:cBhvr>
                                        <p:cTn id="22" dur="250" autoRev="1" fill="hold"/>
                                        <p:tgtEl>
                                          <p:spTgt spid="24"/>
                                        </p:tgtEl>
                                      </p:cBhvr>
                                      <p:by x="105000" y="105000"/>
                                    </p:animScale>
                                  </p:childTnLst>
                                </p:cTn>
                              </p:par>
                            </p:childTnLst>
                          </p:cTn>
                        </p:par>
                        <p:par>
                          <p:cTn id="23" fill="hold">
                            <p:stCondLst>
                              <p:cond delay="5000"/>
                            </p:stCondLst>
                            <p:childTnLst>
                              <p:par>
                                <p:cTn id="24" presetID="22" presetClass="entr" presetSubtype="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p:stCondLst>
                              <p:cond delay="5500"/>
                            </p:stCondLst>
                            <p:childTnLst>
                              <p:par>
                                <p:cTn id="31" presetID="10"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6000"/>
                            </p:stCondLst>
                            <p:childTnLst>
                              <p:par>
                                <p:cTn id="35" presetID="22" presetClass="entr" presetSubtype="1"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par>
                          <p:cTn id="41" fill="hold">
                            <p:stCondLst>
                              <p:cond delay="6500"/>
                            </p:stCondLst>
                            <p:childTnLst>
                              <p:par>
                                <p:cTn id="42" presetID="10"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64" presetClass="path" presetSubtype="0" repeatCount="2000" fill="hold" nodeType="withEffect">
                                  <p:stCondLst>
                                    <p:cond delay="0"/>
                                  </p:stCondLst>
                                  <p:childTnLst>
                                    <p:animMotion origin="layout" path="M -4.16667E-6 2.22222E-6 L 0.17622 0.0912 " pathEditMode="relative" rAng="0" ptsTypes="AA">
                                      <p:cBhvr>
                                        <p:cTn id="46" dur="1000" fill="hold"/>
                                        <p:tgtEl>
                                          <p:spTgt spid="26"/>
                                        </p:tgtEl>
                                        <p:attrNameLst>
                                          <p:attrName>ppt_x</p:attrName>
                                          <p:attrName>ppt_y</p:attrName>
                                        </p:attrNameLst>
                                      </p:cBhvr>
                                      <p:rCtr x="8802" y="4560"/>
                                    </p:animMotion>
                                  </p:childTnLst>
                                  <p:subTnLst>
                                    <p:set>
                                      <p:cBhvr override="childStyle">
                                        <p:cTn dur="1" fill="hold" display="0" masterRel="sameClick" afterEffect="1">
                                          <p:stCondLst>
                                            <p:cond evt="end" delay="0">
                                              <p:tn val="45"/>
                                            </p:cond>
                                          </p:stCondLst>
                                        </p:cTn>
                                        <p:tgtEl>
                                          <p:spTgt spid="26"/>
                                        </p:tgtEl>
                                        <p:attrNameLst>
                                          <p:attrName>style.visibility</p:attrName>
                                        </p:attrNameLst>
                                      </p:cBhvr>
                                      <p:to>
                                        <p:strVal val="hidden"/>
                                      </p:to>
                                    </p:set>
                                  </p:subTnLst>
                                </p:cTn>
                              </p:par>
                              <p:par>
                                <p:cTn id="47" presetID="26" presetClass="emph" presetSubtype="0" repeatCount="indefinite" fill="hold" nodeType="withEffect">
                                  <p:stCondLst>
                                    <p:cond delay="0"/>
                                  </p:stCondLst>
                                  <p:childTnLst>
                                    <p:animEffect transition="out" filter="fade">
                                      <p:cBhvr>
                                        <p:cTn id="48" dur="500" tmFilter="0, 0; .2, .5; .8, .5; 1, 0"/>
                                        <p:tgtEl>
                                          <p:spTgt spid="26"/>
                                        </p:tgtEl>
                                      </p:cBhvr>
                                    </p:animEffect>
                                    <p:animScale>
                                      <p:cBhvr>
                                        <p:cTn id="49" dur="250" autoRev="1" fill="hold"/>
                                        <p:tgtEl>
                                          <p:spTgt spid="26"/>
                                        </p:tgtEl>
                                      </p:cBhvr>
                                      <p:by x="105000" y="105000"/>
                                    </p:animScale>
                                  </p:childTnLst>
                                </p:cTn>
                              </p:par>
                              <p:par>
                                <p:cTn id="50" presetID="22" presetClass="entr" presetSubtype="1"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up)">
                                      <p:cBhvr>
                                        <p:cTn id="52" dur="500"/>
                                        <p:tgtEl>
                                          <p:spTgt spid="6"/>
                                        </p:tgtEl>
                                      </p:cBhvr>
                                    </p:animEffect>
                                  </p:childTnLst>
                                </p:cTn>
                              </p:par>
                              <p:par>
                                <p:cTn id="53" presetID="22" presetClass="entr" presetSubtype="1"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up)">
                                      <p:cBhvr>
                                        <p:cTn id="55" dur="500"/>
                                        <p:tgtEl>
                                          <p:spTgt spid="7"/>
                                        </p:tgtEl>
                                      </p:cBhvr>
                                    </p:animEffect>
                                  </p:childTnLst>
                                </p:cTn>
                              </p:par>
                            </p:childTnLst>
                          </p:cTn>
                        </p:par>
                        <p:par>
                          <p:cTn id="56" fill="hold">
                            <p:stCondLst>
                              <p:cond delay="8500"/>
                            </p:stCondLst>
                            <p:childTnLst>
                              <p:par>
                                <p:cTn id="57" presetID="10" presetClass="entr" presetSubtype="0"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childTnLst>
                                </p:cTn>
                              </p:par>
                            </p:childTnLst>
                          </p:cTn>
                        </p:par>
                        <p:par>
                          <p:cTn id="60" fill="hold">
                            <p:stCondLst>
                              <p:cond delay="95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1000"/>
                                        <p:tgtEl>
                                          <p:spTgt spid="23"/>
                                        </p:tgtEl>
                                      </p:cBhvr>
                                    </p:animEffect>
                                  </p:childTnLst>
                                </p:cTn>
                              </p:par>
                            </p:childTnLst>
                          </p:cTn>
                        </p:par>
                        <p:par>
                          <p:cTn id="64" fill="hold">
                            <p:stCondLst>
                              <p:cond delay="10500"/>
                            </p:stCondLst>
                            <p:childTnLst>
                              <p:par>
                                <p:cTn id="65" presetID="22" presetClass="entr" presetSubtype="1"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up)">
                                      <p:cBhvr>
                                        <p:cTn id="67" dur="500"/>
                                        <p:tgtEl>
                                          <p:spTgt spid="10"/>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childTnLst>
                          </p:cTn>
                        </p:par>
                        <p:par>
                          <p:cTn id="71" fill="hold">
                            <p:stCondLst>
                              <p:cond delay="11000"/>
                            </p:stCondLst>
                            <p:childTnLst>
                              <p:par>
                                <p:cTn id="72" presetID="6" presetClass="entr" presetSubtype="32"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circle(out)">
                                      <p:cBhvr>
                                        <p:cTn id="74" dur="1000"/>
                                        <p:tgtEl>
                                          <p:spTgt spid="3"/>
                                        </p:tgtEl>
                                      </p:cBhvr>
                                    </p:animEffect>
                                  </p:childTnLst>
                                </p:cTn>
                              </p:par>
                              <p:par>
                                <p:cTn id="75" presetID="6" presetClass="entr" presetSubtype="32"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circle(out)">
                                      <p:cBhvr>
                                        <p:cTn id="77" dur="1000"/>
                                        <p:tgtEl>
                                          <p:spTgt spid="28"/>
                                        </p:tgtEl>
                                      </p:cBhvr>
                                    </p:animEffect>
                                  </p:childTnLst>
                                </p:cTn>
                              </p:par>
                            </p:childTnLst>
                          </p:cTn>
                        </p:par>
                        <p:par>
                          <p:cTn id="78" fill="hold">
                            <p:stCondLst>
                              <p:cond delay="12000"/>
                            </p:stCondLst>
                            <p:childTnLst>
                              <p:par>
                                <p:cTn id="79" presetID="22" presetClass="entr" presetSubtype="1"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up)">
                                      <p:cBhvr>
                                        <p:cTn id="81" dur="1000"/>
                                        <p:tgtEl>
                                          <p:spTgt spid="27"/>
                                        </p:tgtEl>
                                      </p:cBhvr>
                                    </p:animEffect>
                                  </p:childTnLst>
                                </p:cTn>
                              </p:par>
                            </p:childTnLst>
                          </p:cTn>
                        </p:par>
                        <p:par>
                          <p:cTn id="82" fill="hold">
                            <p:stCondLst>
                              <p:cond delay="13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500"/>
                                        <p:tgtEl>
                                          <p:spTgt spid="12"/>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up)">
                                      <p:cBhvr>
                                        <p:cTn id="8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P spid="13"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Railway Crossing Accident Prevention</a:t>
            </a:r>
            <a:endParaRPr lang="he-IL" sz="4000" i="1" dirty="0">
              <a:solidFill>
                <a:srgbClr val="FF0000"/>
              </a:solidFill>
              <a:ea typeface="ＭＳ Ｐゴシック" pitchFamily="50" charset="-128"/>
            </a:endParaRPr>
          </a:p>
        </p:txBody>
      </p:sp>
      <p:pic>
        <p:nvPicPr>
          <p:cNvPr id="4" name="פלטה" descr="C:\Users\Ron\Desktop\Train_Scenerio\Train_Scenerio\B\Plate.png"/>
          <p:cNvPicPr>
            <a:picLocks noChangeAspect="1" noChangeArrowheads="1"/>
          </p:cNvPicPr>
          <p:nvPr/>
        </p:nvPicPr>
        <p:blipFill>
          <a:blip r:embed="rId2" cstate="email"/>
          <a:srcRect/>
          <a:stretch>
            <a:fillRect/>
          </a:stretch>
        </p:blipFill>
        <p:spPr bwMode="auto">
          <a:xfrm>
            <a:off x="133350" y="966812"/>
            <a:ext cx="8931275" cy="5237163"/>
          </a:xfrm>
          <a:prstGeom prst="rect">
            <a:avLst/>
          </a:prstGeom>
          <a:noFill/>
          <a:ln w="9525">
            <a:noFill/>
            <a:miter lim="800000"/>
            <a:headEnd/>
            <a:tailEnd/>
          </a:ln>
        </p:spPr>
      </p:pic>
      <p:pic>
        <p:nvPicPr>
          <p:cNvPr id="5" name="אלומה" descr="C:\Users\Ron\Desktop\Train_Scenerio\Train_Scenerio\A\Camera_Range.png"/>
          <p:cNvPicPr>
            <a:picLocks noChangeAspect="1" noChangeArrowheads="1"/>
          </p:cNvPicPr>
          <p:nvPr/>
        </p:nvPicPr>
        <p:blipFill>
          <a:blip r:embed="rId3" cstate="email"/>
          <a:srcRect/>
          <a:stretch>
            <a:fillRect/>
          </a:stretch>
        </p:blipFill>
        <p:spPr bwMode="auto">
          <a:xfrm>
            <a:off x="134938" y="968400"/>
            <a:ext cx="8982075" cy="5268912"/>
          </a:xfrm>
          <a:prstGeom prst="rect">
            <a:avLst/>
          </a:prstGeom>
          <a:noFill/>
          <a:ln w="9525">
            <a:noFill/>
            <a:miter lim="800000"/>
            <a:headEnd/>
            <a:tailEnd/>
          </a:ln>
        </p:spPr>
      </p:pic>
      <p:pic>
        <p:nvPicPr>
          <p:cNvPr id="6" name="עצים אחורה" descr="C:\Users\Ron\Desktop\Train_Scenerio\Train_Scenerio\B\Trees_Back.png"/>
          <p:cNvPicPr>
            <a:picLocks noChangeAspect="1" noChangeArrowheads="1"/>
          </p:cNvPicPr>
          <p:nvPr/>
        </p:nvPicPr>
        <p:blipFill>
          <a:blip r:embed="rId4" cstate="email"/>
          <a:srcRect/>
          <a:stretch>
            <a:fillRect/>
          </a:stretch>
        </p:blipFill>
        <p:spPr bwMode="auto">
          <a:xfrm>
            <a:off x="134938" y="966812"/>
            <a:ext cx="8928100" cy="5237163"/>
          </a:xfrm>
          <a:prstGeom prst="rect">
            <a:avLst/>
          </a:prstGeom>
          <a:noFill/>
          <a:ln w="9525">
            <a:noFill/>
            <a:miter lim="800000"/>
            <a:headEnd/>
            <a:tailEnd/>
          </a:ln>
        </p:spPr>
      </p:pic>
      <p:pic>
        <p:nvPicPr>
          <p:cNvPr id="7" name="עצים קדימה" descr="C:\Users\Ron\Desktop\Train_Scenerio\Train_Scenerio\B\Trees_Front.png"/>
          <p:cNvPicPr>
            <a:picLocks noChangeAspect="1" noChangeArrowheads="1"/>
          </p:cNvPicPr>
          <p:nvPr/>
        </p:nvPicPr>
        <p:blipFill>
          <a:blip r:embed="rId5" cstate="email"/>
          <a:srcRect/>
          <a:stretch>
            <a:fillRect/>
          </a:stretch>
        </p:blipFill>
        <p:spPr bwMode="auto">
          <a:xfrm>
            <a:off x="134938" y="966812"/>
            <a:ext cx="8928100" cy="5237163"/>
          </a:xfrm>
          <a:prstGeom prst="rect">
            <a:avLst/>
          </a:prstGeom>
          <a:noFill/>
          <a:ln w="9525">
            <a:noFill/>
            <a:miter lim="800000"/>
            <a:headEnd/>
            <a:tailEnd/>
          </a:ln>
        </p:spPr>
      </p:pic>
      <p:pic>
        <p:nvPicPr>
          <p:cNvPr id="8" name="בקרה" descr="C:\Users\Ron\Desktop\Train_Scenerio\Train_Scenerio\B\Cloud.png"/>
          <p:cNvPicPr>
            <a:picLocks noChangeAspect="1" noChangeArrowheads="1"/>
          </p:cNvPicPr>
          <p:nvPr/>
        </p:nvPicPr>
        <p:blipFill>
          <a:blip r:embed="rId6" cstate="email"/>
          <a:srcRect/>
          <a:stretch>
            <a:fillRect/>
          </a:stretch>
        </p:blipFill>
        <p:spPr bwMode="auto">
          <a:xfrm>
            <a:off x="134938" y="968400"/>
            <a:ext cx="8928100" cy="5233987"/>
          </a:xfrm>
          <a:prstGeom prst="rect">
            <a:avLst/>
          </a:prstGeom>
          <a:noFill/>
          <a:ln w="9525">
            <a:noFill/>
            <a:miter lim="800000"/>
            <a:headEnd/>
            <a:tailEnd/>
          </a:ln>
        </p:spPr>
      </p:pic>
      <p:pic>
        <p:nvPicPr>
          <p:cNvPr id="9" name="בקרה פלוס רכב" descr="C:\Users\Ron\Desktop\Train_Scenerio\Train_Scenerio\A\Control_Center+Car.png"/>
          <p:cNvPicPr>
            <a:picLocks noChangeArrowheads="1"/>
          </p:cNvPicPr>
          <p:nvPr/>
        </p:nvPicPr>
        <p:blipFill>
          <a:blip r:embed="rId7" cstate="email"/>
          <a:srcRect/>
          <a:stretch>
            <a:fillRect/>
          </a:stretch>
        </p:blipFill>
        <p:spPr bwMode="auto">
          <a:xfrm>
            <a:off x="134938" y="968400"/>
            <a:ext cx="8928100" cy="5233987"/>
          </a:xfrm>
          <a:prstGeom prst="rect">
            <a:avLst/>
          </a:prstGeom>
          <a:noFill/>
          <a:ln w="9525">
            <a:noFill/>
            <a:miter lim="800000"/>
            <a:headEnd/>
            <a:tailEnd/>
          </a:ln>
        </p:spPr>
      </p:pic>
      <p:pic>
        <p:nvPicPr>
          <p:cNvPr id="10" name="אנטנות" descr="C:\Users\Ron\Desktop\Train_Scenerio\Train_Scenerio\B\Antennas.png"/>
          <p:cNvPicPr>
            <a:picLocks noChangeAspect="1" noChangeArrowheads="1"/>
          </p:cNvPicPr>
          <p:nvPr/>
        </p:nvPicPr>
        <p:blipFill>
          <a:blip r:embed="rId8" cstate="email"/>
          <a:srcRect/>
          <a:stretch>
            <a:fillRect/>
          </a:stretch>
        </p:blipFill>
        <p:spPr bwMode="auto">
          <a:xfrm>
            <a:off x="134938" y="966812"/>
            <a:ext cx="8928100" cy="5237163"/>
          </a:xfrm>
          <a:prstGeom prst="rect">
            <a:avLst/>
          </a:prstGeom>
          <a:noFill/>
          <a:ln w="9525">
            <a:noFill/>
            <a:miter lim="800000"/>
            <a:headEnd/>
            <a:tailEnd/>
          </a:ln>
        </p:spPr>
      </p:pic>
      <p:pic>
        <p:nvPicPr>
          <p:cNvPr id="11" name="רדיוס תחתון"/>
          <p:cNvPicPr>
            <a:picLocks noChangeAspect="1" noChangeArrowheads="1"/>
          </p:cNvPicPr>
          <p:nvPr/>
        </p:nvPicPr>
        <p:blipFill>
          <a:blip r:embed="rId9" cstate="email"/>
          <a:srcRect/>
          <a:stretch>
            <a:fillRect/>
          </a:stretch>
        </p:blipFill>
        <p:spPr bwMode="auto">
          <a:xfrm>
            <a:off x="107950" y="950937"/>
            <a:ext cx="8982075" cy="5268913"/>
          </a:xfrm>
          <a:prstGeom prst="rect">
            <a:avLst/>
          </a:prstGeom>
          <a:noFill/>
          <a:ln w="9525">
            <a:noFill/>
            <a:miter lim="800000"/>
            <a:headEnd/>
            <a:tailEnd/>
          </a:ln>
        </p:spPr>
      </p:pic>
      <p:pic>
        <p:nvPicPr>
          <p:cNvPr id="12" name="רדיוס אמצעי"/>
          <p:cNvPicPr>
            <a:picLocks noChangeAspect="1" noChangeArrowheads="1"/>
          </p:cNvPicPr>
          <p:nvPr/>
        </p:nvPicPr>
        <p:blipFill>
          <a:blip r:embed="rId10" cstate="email"/>
          <a:srcRect/>
          <a:stretch>
            <a:fillRect/>
          </a:stretch>
        </p:blipFill>
        <p:spPr bwMode="auto">
          <a:xfrm>
            <a:off x="107950" y="950937"/>
            <a:ext cx="8982075" cy="5268913"/>
          </a:xfrm>
          <a:prstGeom prst="rect">
            <a:avLst/>
          </a:prstGeom>
          <a:noFill/>
          <a:ln w="9525">
            <a:noFill/>
            <a:miter lim="800000"/>
            <a:headEnd/>
            <a:tailEnd/>
          </a:ln>
        </p:spPr>
      </p:pic>
      <p:grpSp>
        <p:nvGrpSpPr>
          <p:cNvPr id="3" name="קבוצת רכבת"/>
          <p:cNvGrpSpPr>
            <a:grpSpLocks/>
          </p:cNvGrpSpPr>
          <p:nvPr/>
        </p:nvGrpSpPr>
        <p:grpSpPr bwMode="auto">
          <a:xfrm>
            <a:off x="5421313" y="2414612"/>
            <a:ext cx="3248025" cy="2927350"/>
            <a:chOff x="5421636" y="2702238"/>
            <a:chExt cx="3247730" cy="2926508"/>
          </a:xfrm>
        </p:grpSpPr>
        <p:pic>
          <p:nvPicPr>
            <p:cNvPr id="14" name="רכבת" descr="C:\Users\Ron\Desktop\train.png"/>
            <p:cNvPicPr>
              <a:picLocks noChangeAspect="1" noChangeArrowheads="1"/>
            </p:cNvPicPr>
            <p:nvPr/>
          </p:nvPicPr>
          <p:blipFill>
            <a:blip r:embed="rId11" cstate="email"/>
            <a:srcRect/>
            <a:stretch>
              <a:fillRect/>
            </a:stretch>
          </p:blipFill>
          <p:spPr bwMode="auto">
            <a:xfrm>
              <a:off x="5421636" y="2702238"/>
              <a:ext cx="2019170" cy="1235690"/>
            </a:xfrm>
            <a:prstGeom prst="rect">
              <a:avLst/>
            </a:prstGeom>
            <a:noFill/>
            <a:ln w="9525">
              <a:noFill/>
              <a:miter lim="800000"/>
              <a:headEnd/>
              <a:tailEnd/>
            </a:ln>
          </p:spPr>
        </p:pic>
        <p:grpSp>
          <p:nvGrpSpPr>
            <p:cNvPr id="13" name="Group 16"/>
            <p:cNvGrpSpPr>
              <a:grpSpLocks/>
            </p:cNvGrpSpPr>
            <p:nvPr/>
          </p:nvGrpSpPr>
          <p:grpSpPr bwMode="auto">
            <a:xfrm>
              <a:off x="5509832" y="3231018"/>
              <a:ext cx="450001" cy="280800"/>
              <a:chOff x="6541610" y="2685828"/>
              <a:chExt cx="214014" cy="133544"/>
            </a:xfrm>
          </p:grpSpPr>
          <p:sp>
            <p:nvSpPr>
              <p:cNvPr id="20" name="Oval 19"/>
              <p:cNvSpPr>
                <a:spLocks/>
              </p:cNvSpPr>
              <p:nvPr/>
            </p:nvSpPr>
            <p:spPr>
              <a:xfrm rot="3480000">
                <a:off x="6581965" y="2645664"/>
                <a:ext cx="133594" cy="213643"/>
              </a:xfrm>
              <a:prstGeom prst="ellipse">
                <a:avLst/>
              </a:prstGeom>
              <a:noFill/>
              <a:ln w="38100">
                <a:solidFill>
                  <a:srgbClr val="C9252C">
                    <a:alpha val="34902"/>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1" name="Oval 20"/>
              <p:cNvSpPr>
                <a:spLocks/>
              </p:cNvSpPr>
              <p:nvPr/>
            </p:nvSpPr>
            <p:spPr>
              <a:xfrm rot="3480000">
                <a:off x="6615930" y="2698508"/>
                <a:ext cx="67174" cy="107954"/>
              </a:xfrm>
              <a:prstGeom prst="ellipse">
                <a:avLst/>
              </a:prstGeom>
              <a:noFill/>
              <a:ln w="38100">
                <a:solidFill>
                  <a:srgbClr val="C9252C">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grpSp>
          <p:nvGrpSpPr>
            <p:cNvPr id="15" name="Group 21"/>
            <p:cNvGrpSpPr>
              <a:grpSpLocks/>
            </p:cNvGrpSpPr>
            <p:nvPr/>
          </p:nvGrpSpPr>
          <p:grpSpPr bwMode="auto">
            <a:xfrm>
              <a:off x="5668202" y="3295804"/>
              <a:ext cx="449999" cy="280800"/>
              <a:chOff x="6693970" y="2748370"/>
              <a:chExt cx="214014" cy="133545"/>
            </a:xfrm>
          </p:grpSpPr>
          <p:sp>
            <p:nvSpPr>
              <p:cNvPr id="18" name="Oval 17"/>
              <p:cNvSpPr>
                <a:spLocks/>
              </p:cNvSpPr>
              <p:nvPr/>
            </p:nvSpPr>
            <p:spPr>
              <a:xfrm rot="3480000">
                <a:off x="6734122" y="2707963"/>
                <a:ext cx="133596" cy="214399"/>
              </a:xfrm>
              <a:prstGeom prst="ellipse">
                <a:avLst/>
              </a:prstGeom>
              <a:noFill/>
              <a:ln w="38100">
                <a:solidFill>
                  <a:srgbClr val="C9252C">
                    <a:alpha val="34902"/>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9" name="Oval 18"/>
              <p:cNvSpPr>
                <a:spLocks/>
              </p:cNvSpPr>
              <p:nvPr/>
            </p:nvSpPr>
            <p:spPr>
              <a:xfrm rot="3480000">
                <a:off x="6768842" y="2763072"/>
                <a:ext cx="66420" cy="107955"/>
              </a:xfrm>
              <a:prstGeom prst="ellipse">
                <a:avLst/>
              </a:prstGeom>
              <a:noFill/>
              <a:ln w="38100">
                <a:solidFill>
                  <a:srgbClr val="C9252C">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pic>
          <p:nvPicPr>
            <p:cNvPr id="17" name="בקרה רכבת" descr="C:\Users\Ron\Desktop\control.png"/>
            <p:cNvPicPr>
              <a:picLocks noChangeAspect="1" noChangeArrowheads="1"/>
            </p:cNvPicPr>
            <p:nvPr/>
          </p:nvPicPr>
          <p:blipFill>
            <a:blip r:embed="rId12" cstate="email"/>
            <a:srcRect/>
            <a:stretch>
              <a:fillRect/>
            </a:stretch>
          </p:blipFill>
          <p:spPr bwMode="auto">
            <a:xfrm>
              <a:off x="5766809" y="3546476"/>
              <a:ext cx="2902557" cy="2082270"/>
            </a:xfrm>
            <a:prstGeom prst="rect">
              <a:avLst/>
            </a:prstGeom>
            <a:noFill/>
            <a:ln w="9525">
              <a:noFill/>
              <a:miter lim="800000"/>
              <a:headEnd/>
              <a:tailEnd/>
            </a:ln>
          </p:spPr>
        </p:pic>
      </p:grpSp>
      <p:pic>
        <p:nvPicPr>
          <p:cNvPr id="22" name="מחסומים" descr="C:\Users\Ron\Desktop\Train_Scenerio\Train_Scenerio\A\Train_Barrier.png"/>
          <p:cNvPicPr>
            <a:picLocks noChangeAspect="1" noChangeArrowheads="1"/>
          </p:cNvPicPr>
          <p:nvPr/>
        </p:nvPicPr>
        <p:blipFill>
          <a:blip r:embed="rId13" cstate="email"/>
          <a:srcRect/>
          <a:stretch>
            <a:fillRect/>
          </a:stretch>
        </p:blipFill>
        <p:spPr bwMode="auto">
          <a:xfrm>
            <a:off x="134938" y="968400"/>
            <a:ext cx="8982075" cy="5173662"/>
          </a:xfrm>
          <a:prstGeom prst="rect">
            <a:avLst/>
          </a:prstGeom>
          <a:noFill/>
          <a:ln w="9525">
            <a:noFill/>
            <a:miter lim="800000"/>
            <a:headEnd/>
            <a:tailEnd/>
          </a:ln>
        </p:spPr>
      </p:pic>
      <p:pic>
        <p:nvPicPr>
          <p:cNvPr id="23" name="מכונית" descr="C:\Users\Ron\Desktop\car.png"/>
          <p:cNvPicPr>
            <a:picLocks noChangeAspect="1" noChangeArrowheads="1"/>
          </p:cNvPicPr>
          <p:nvPr/>
        </p:nvPicPr>
        <p:blipFill>
          <a:blip r:embed="rId14" cstate="email"/>
          <a:srcRect/>
          <a:stretch>
            <a:fillRect/>
          </a:stretch>
        </p:blipFill>
        <p:spPr bwMode="auto">
          <a:xfrm>
            <a:off x="2136775" y="4689500"/>
            <a:ext cx="695325" cy="504825"/>
          </a:xfrm>
          <a:prstGeom prst="rect">
            <a:avLst/>
          </a:prstGeom>
          <a:noFill/>
          <a:ln w="9525">
            <a:noFill/>
            <a:miter lim="800000"/>
            <a:headEnd/>
            <a:tailEnd/>
          </a:ln>
        </p:spPr>
      </p:pic>
      <p:sp>
        <p:nvSpPr>
          <p:cNvPr id="24" name="TextBox 23"/>
          <p:cNvSpPr txBox="1">
            <a:spLocks noChangeArrowheads="1"/>
          </p:cNvSpPr>
          <p:nvPr/>
        </p:nvSpPr>
        <p:spPr bwMode="auto">
          <a:xfrm>
            <a:off x="6689725" y="1506562"/>
            <a:ext cx="2038350" cy="877888"/>
          </a:xfrm>
          <a:prstGeom prst="rect">
            <a:avLst/>
          </a:prstGeom>
          <a:noFill/>
          <a:ln w="9525">
            <a:noFill/>
            <a:miter lim="800000"/>
            <a:headEnd/>
            <a:tailEnd/>
          </a:ln>
        </p:spPr>
        <p:txBody>
          <a:bodyPr>
            <a:spAutoFit/>
          </a:bodyPr>
          <a:lstStyle/>
          <a:p>
            <a:pPr algn="ctr"/>
            <a:r>
              <a:rPr lang="en-US" sz="1100" b="1" dirty="0">
                <a:latin typeface="Calibri" pitchFamily="34" charset="0"/>
              </a:rPr>
              <a:t>Ongoing transmission to </a:t>
            </a:r>
          </a:p>
          <a:p>
            <a:pPr algn="ctr"/>
            <a:r>
              <a:rPr lang="en-US" sz="1100" b="1" dirty="0">
                <a:latin typeface="Calibri" pitchFamily="34" charset="0"/>
              </a:rPr>
              <a:t>train is secured using </a:t>
            </a:r>
          </a:p>
          <a:p>
            <a:pPr algn="ctr"/>
            <a:r>
              <a:rPr lang="en-US" sz="1100" b="1" dirty="0">
                <a:latin typeface="Calibri" pitchFamily="34" charset="0"/>
              </a:rPr>
              <a:t>handover capabilities</a:t>
            </a:r>
          </a:p>
          <a:p>
            <a:pPr algn="ctr"/>
            <a:endParaRPr lang="en-US" b="1" dirty="0"/>
          </a:p>
        </p:txBody>
      </p:sp>
      <p:sp>
        <p:nvSpPr>
          <p:cNvPr id="25" name="TextBox 24"/>
          <p:cNvSpPr txBox="1">
            <a:spLocks noChangeArrowheads="1"/>
          </p:cNvSpPr>
          <p:nvPr/>
        </p:nvSpPr>
        <p:spPr bwMode="auto">
          <a:xfrm>
            <a:off x="5614988" y="4781575"/>
            <a:ext cx="2038350" cy="708025"/>
          </a:xfrm>
          <a:prstGeom prst="rect">
            <a:avLst/>
          </a:prstGeom>
          <a:noFill/>
          <a:ln w="9525">
            <a:noFill/>
            <a:miter lim="800000"/>
            <a:headEnd/>
            <a:tailEnd/>
          </a:ln>
        </p:spPr>
        <p:txBody>
          <a:bodyPr>
            <a:spAutoFit/>
          </a:bodyPr>
          <a:lstStyle/>
          <a:p>
            <a:pPr algn="ctr"/>
            <a:r>
              <a:rPr lang="en-US" sz="1100" b="1" dirty="0">
                <a:latin typeface="Calibri" pitchFamily="34" charset="0"/>
              </a:rPr>
              <a:t>Train  stops  in time </a:t>
            </a:r>
          </a:p>
          <a:p>
            <a:pPr algn="ctr"/>
            <a:r>
              <a:rPr lang="en-US" sz="1100" b="1" dirty="0">
                <a:latin typeface="Calibri" pitchFamily="34" charset="0"/>
              </a:rPr>
              <a:t>to prevent  an accident</a:t>
            </a:r>
          </a:p>
          <a:p>
            <a:pPr algn="ctr"/>
            <a:endParaRPr lang="en-US" b="1" dirty="0"/>
          </a:p>
        </p:txBody>
      </p:sp>
      <p:sp>
        <p:nvSpPr>
          <p:cNvPr id="26" name="Rectangle 2"/>
          <p:cNvSpPr>
            <a:spLocks noChangeArrowheads="1"/>
          </p:cNvSpPr>
          <p:nvPr/>
        </p:nvSpPr>
        <p:spPr bwMode="auto">
          <a:xfrm>
            <a:off x="0" y="-27384"/>
            <a:ext cx="9144000" cy="792088"/>
          </a:xfrm>
          <a:prstGeom prst="rect">
            <a:avLst/>
          </a:prstGeom>
          <a:noFill/>
          <a:ln w="9525">
            <a:noFill/>
            <a:miter lim="800000"/>
            <a:headEnd/>
            <a:tailEnd/>
          </a:ln>
        </p:spPr>
        <p:txBody>
          <a:bodyPr anchor="ctr"/>
          <a:lstStyle/>
          <a:p>
            <a:pPr algn="ctr" rtl="0"/>
            <a:endParaRPr lang="en-US" sz="4000" b="1" i="1" dirty="0" smtClean="0">
              <a:solidFill>
                <a:schemeClr val="bg1"/>
              </a:solidFill>
              <a:latin typeface="+mj-lt"/>
              <a:ea typeface="ＭＳ Ｐゴシック" pitchFamily="50" charset="-128"/>
              <a:cs typeface="+mj-cs"/>
            </a:endParaRPr>
          </a:p>
        </p:txBody>
      </p:sp>
    </p:spTree>
    <p:extLst>
      <p:ext uri="{BB962C8B-B14F-4D97-AF65-F5344CB8AC3E}">
        <p14:creationId xmlns:p14="http://schemas.microsoft.com/office/powerpoint/2010/main" xmlns="" val="3577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35" presetClass="path" presetSubtype="0" decel="50000" fill="hold" nodeType="afterEffect">
                                  <p:stCondLst>
                                    <p:cond delay="0"/>
                                  </p:stCondLst>
                                  <p:childTnLst>
                                    <p:animMotion origin="layout" path="M 3.88889E-6 2.59259E-6 L -0.24688 0.15509 " pathEditMode="relative" rAng="0" ptsTypes="AA">
                                      <p:cBhvr>
                                        <p:cTn id="13" dur="4000" fill="hold"/>
                                        <p:tgtEl>
                                          <p:spTgt spid="3"/>
                                        </p:tgtEl>
                                        <p:attrNameLst>
                                          <p:attrName>ppt_x</p:attrName>
                                          <p:attrName>ppt_y</p:attrName>
                                        </p:attrNameLst>
                                      </p:cBhvr>
                                      <p:rCtr x="-12300" y="7800"/>
                                    </p:animMotion>
                                  </p:childTnLst>
                                </p:cTn>
                              </p:par>
                              <p:par>
                                <p:cTn id="14" presetID="10" presetClass="exit" presetSubtype="0" fill="hold" nodeType="withEffect">
                                  <p:stCondLst>
                                    <p:cond delay="150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par>
                          <p:cTn id="17" fill="hold">
                            <p:stCondLst>
                              <p:cond delay="4500"/>
                            </p:stCondLst>
                            <p:childTnLst>
                              <p:par>
                                <p:cTn id="18" presetID="22" presetClass="entr" presetSubtype="1"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741" y="0"/>
            <a:ext cx="6766560" cy="1019904"/>
          </a:xfrm>
        </p:spPr>
        <p:txBody>
          <a:bodyPr/>
          <a:lstStyle/>
          <a:p>
            <a:pPr lvl="0"/>
            <a:r>
              <a:rPr lang="en-US" sz="4000" dirty="0" smtClean="0"/>
              <a:t>Solution Highlights</a:t>
            </a:r>
            <a:endParaRPr lang="en-US" sz="4000" dirty="0"/>
          </a:p>
        </p:txBody>
      </p:sp>
      <p:sp>
        <p:nvSpPr>
          <p:cNvPr id="4" name="Text Placeholder 2"/>
          <p:cNvSpPr txBox="1">
            <a:spLocks/>
          </p:cNvSpPr>
          <p:nvPr/>
        </p:nvSpPr>
        <p:spPr>
          <a:xfrm>
            <a:off x="361602" y="1501411"/>
            <a:ext cx="8118583" cy="3359956"/>
          </a:xfrm>
          <a:prstGeom prst="rect">
            <a:avLst/>
          </a:prstGeom>
        </p:spPr>
        <p:txBody>
          <a:bodyPr/>
          <a:lstStyle/>
          <a:p>
            <a:pPr marL="342832" marR="0" lvl="0" indent="-342832"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Wireless system,  Airmux-5000</a:t>
            </a:r>
            <a:r>
              <a:rPr kumimoji="0" lang="en-US" sz="2400" b="0" i="0" u="none" strike="noStrike" kern="0" cap="none" spc="0" normalizeH="0" noProof="0" dirty="0" smtClean="0">
                <a:ln>
                  <a:noFill/>
                </a:ln>
                <a:solidFill>
                  <a:schemeClr val="tx1"/>
                </a:solidFill>
                <a:effectLst/>
                <a:uLnTx/>
                <a:uFillTx/>
                <a:latin typeface="+mn-lt"/>
                <a:ea typeface="+mn-ea"/>
                <a:cs typeface="+mn-cs"/>
              </a:rPr>
              <a:t> Mobility,</a:t>
            </a:r>
            <a:r>
              <a:rPr kumimoji="0" lang="en-US" sz="2400" b="0" i="0" u="none" strike="noStrike" kern="0" cap="none" spc="0" normalizeH="0" baseline="0" noProof="0" dirty="0" smtClean="0">
                <a:ln>
                  <a:noFill/>
                </a:ln>
                <a:solidFill>
                  <a:schemeClr val="tx1"/>
                </a:solidFill>
                <a:effectLst/>
                <a:uLnTx/>
                <a:uFillTx/>
                <a:latin typeface="+mn-lt"/>
                <a:ea typeface="+mn-ea"/>
                <a:cs typeface="+mn-cs"/>
              </a:rPr>
              <a:t> covers</a:t>
            </a:r>
            <a:r>
              <a:rPr kumimoji="0" lang="en-US" sz="2400" b="0" i="0" u="none" strike="noStrike" kern="0" cap="none" spc="0" normalizeH="0" noProof="0" dirty="0" smtClean="0">
                <a:ln>
                  <a:noFill/>
                </a:ln>
                <a:solidFill>
                  <a:schemeClr val="tx1"/>
                </a:solidFill>
                <a:effectLst/>
                <a:uLnTx/>
                <a:uFillTx/>
                <a:latin typeface="+mn-lt"/>
                <a:ea typeface="+mn-ea"/>
                <a:cs typeface="+mn-cs"/>
              </a:rPr>
              <a:t> Railway track in proximity to Crossroads</a:t>
            </a:r>
          </a:p>
          <a:p>
            <a:pPr marL="342832" marR="0" lvl="0" indent="-342832" algn="l" defTabSz="914400" rtl="0" eaLnBrk="1" fontAlgn="base" latinLnBrk="0" hangingPunct="1">
              <a:lnSpc>
                <a:spcPct val="100000"/>
              </a:lnSpc>
              <a:spcBef>
                <a:spcPct val="20000"/>
              </a:spcBef>
              <a:spcAft>
                <a:spcPct val="0"/>
              </a:spcAft>
              <a:buClrTx/>
              <a:buSzTx/>
              <a:buFontTx/>
              <a:buChar char="•"/>
              <a:tabLst/>
              <a:defRPr/>
            </a:pPr>
            <a:r>
              <a:rPr lang="en-US" sz="2400" kern="0" baseline="0" dirty="0" smtClean="0"/>
              <a:t>Video  information is streamed from cameras located</a:t>
            </a:r>
            <a:r>
              <a:rPr lang="en-US" sz="2400" kern="0" dirty="0" smtClean="0"/>
              <a:t> at each </a:t>
            </a:r>
            <a:r>
              <a:rPr lang="en-US" sz="2400" kern="0" baseline="0" dirty="0" smtClean="0"/>
              <a:t>crossroad to Control</a:t>
            </a:r>
            <a:r>
              <a:rPr lang="en-US" sz="2400" kern="0" dirty="0" smtClean="0"/>
              <a:t> Center and towards approaching trains</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832" marR="0" lvl="0" indent="-342832"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Wireless Handover</a:t>
            </a:r>
            <a:r>
              <a:rPr kumimoji="0" lang="en-US" sz="2400" b="0" i="0" u="none" strike="noStrike" kern="0" cap="none" spc="0" normalizeH="0" noProof="0" dirty="0" smtClean="0">
                <a:ln>
                  <a:noFill/>
                </a:ln>
                <a:solidFill>
                  <a:schemeClr val="tx1"/>
                </a:solidFill>
                <a:effectLst/>
                <a:uLnTx/>
                <a:uFillTx/>
                <a:latin typeface="+mn-lt"/>
                <a:ea typeface="+mn-ea"/>
                <a:cs typeface="+mn-cs"/>
              </a:rPr>
              <a:t> capability to secure  communication</a:t>
            </a:r>
          </a:p>
          <a:p>
            <a:pPr marL="342832" marR="0" lvl="0" indent="-342832" algn="l" defTabSz="914400" rtl="0" eaLnBrk="1" fontAlgn="base" latinLnBrk="0" hangingPunct="1">
              <a:lnSpc>
                <a:spcPct val="100000"/>
              </a:lnSpc>
              <a:spcBef>
                <a:spcPct val="20000"/>
              </a:spcBef>
              <a:spcAft>
                <a:spcPct val="0"/>
              </a:spcAft>
              <a:buClrTx/>
              <a:buSzTx/>
              <a:buFontTx/>
              <a:buChar char="•"/>
              <a:tabLst/>
              <a:defRPr/>
            </a:pPr>
            <a:r>
              <a:rPr lang="en-US" sz="2400" kern="0" baseline="0" dirty="0" smtClean="0"/>
              <a:t>Fixed or Wireless</a:t>
            </a:r>
            <a:r>
              <a:rPr lang="en-US" sz="2400" kern="0" dirty="0" smtClean="0"/>
              <a:t> backhauling</a:t>
            </a:r>
          </a:p>
          <a:p>
            <a:pPr marL="342832" marR="0" lvl="0" indent="-342832"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Central</a:t>
            </a:r>
            <a:r>
              <a:rPr kumimoji="0" lang="en-US" sz="2400" b="0" i="0" u="none" strike="noStrike" kern="0" cap="none" spc="0" normalizeH="0" noProof="0" dirty="0" smtClean="0">
                <a:ln>
                  <a:noFill/>
                </a:ln>
                <a:solidFill>
                  <a:schemeClr val="tx1"/>
                </a:solidFill>
                <a:effectLst/>
                <a:uLnTx/>
                <a:uFillTx/>
                <a:latin typeface="+mn-lt"/>
                <a:ea typeface="+mn-ea"/>
                <a:cs typeface="+mn-cs"/>
              </a:rPr>
              <a:t> Video Management system</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009" y="375164"/>
            <a:ext cx="6766560" cy="644740"/>
          </a:xfrm>
        </p:spPr>
        <p:txBody>
          <a:bodyPr/>
          <a:lstStyle/>
          <a:p>
            <a:r>
              <a:rPr lang="en-US" dirty="0" smtClean="0"/>
              <a:t>Typical Architecture  </a:t>
            </a:r>
            <a:endParaRPr lang="en-US" dirty="0"/>
          </a:p>
        </p:txBody>
      </p:sp>
      <p:pic>
        <p:nvPicPr>
          <p:cNvPr id="4" name="Picture 3"/>
          <p:cNvPicPr/>
          <p:nvPr/>
        </p:nvPicPr>
        <p:blipFill>
          <a:blip r:embed="rId3" cstate="email">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95822" y="1428754"/>
            <a:ext cx="7399606" cy="3957168"/>
          </a:xfrm>
          <a:prstGeom prst="rect">
            <a:avLst/>
          </a:prstGeom>
          <a:noFill/>
        </p:spPr>
      </p:pic>
      <p:sp>
        <p:nvSpPr>
          <p:cNvPr id="5" name="Text Placeholder 2"/>
          <p:cNvSpPr txBox="1">
            <a:spLocks/>
          </p:cNvSpPr>
          <p:nvPr/>
        </p:nvSpPr>
        <p:spPr>
          <a:xfrm>
            <a:off x="365541" y="4990403"/>
            <a:ext cx="7124700" cy="1614378"/>
          </a:xfrm>
          <a:prstGeom prst="rect">
            <a:avLst/>
          </a:prstGeom>
        </p:spPr>
        <p:txBody>
          <a:bodyPr/>
          <a:lstStyle/>
          <a:p>
            <a:pPr marL="342832" marR="0" lvl="0" indent="-342832" algn="l" defTabSz="914400" rtl="0" eaLnBrk="1" fontAlgn="base" latinLnBrk="0" hangingPunct="1">
              <a:lnSpc>
                <a:spcPct val="100000"/>
              </a:lnSpc>
              <a:spcBef>
                <a:spcPct val="20000"/>
              </a:spcBef>
              <a:spcAft>
                <a:spcPct val="0"/>
              </a:spcAft>
              <a:buClrTx/>
              <a:buSzTx/>
              <a:buFontTx/>
              <a:buChar char="•"/>
              <a:tabLst/>
              <a:defRPr/>
            </a:pPr>
            <a:endParaRPr kumimoji="0" lang="en-US" sz="1200" i="0" u="none" strike="noStrike" kern="0" cap="none" spc="0" normalizeH="0" baseline="0" noProof="0" dirty="0">
              <a:ln>
                <a:noFill/>
              </a:ln>
              <a:solidFill>
                <a:schemeClr val="tx1"/>
              </a:solidFill>
              <a:effectLst/>
              <a:uLnTx/>
              <a:uFillTx/>
              <a:latin typeface="+mn-lt"/>
              <a:ea typeface="+mn-ea"/>
              <a:cs typeface="+mn-cs"/>
            </a:endParaRPr>
          </a:p>
        </p:txBody>
      </p:sp>
      <p:pic>
        <p:nvPicPr>
          <p:cNvPr id="14338" name="Picture 2" descr="http://www.india-rajasthan-tours.com/images/train-icon.jpg"/>
          <p:cNvPicPr>
            <a:picLocks noChangeAspect="1" noChangeArrowheads="1"/>
          </p:cNvPicPr>
          <p:nvPr/>
        </p:nvPicPr>
        <p:blipFill>
          <a:blip r:embed="rId4" cstate="email"/>
          <a:srcRect/>
          <a:stretch>
            <a:fillRect/>
          </a:stretch>
        </p:blipFill>
        <p:spPr bwMode="auto">
          <a:xfrm>
            <a:off x="1061884" y="1814051"/>
            <a:ext cx="1578078" cy="678426"/>
          </a:xfrm>
          <a:prstGeom prst="rect">
            <a:avLst/>
          </a:prstGeom>
          <a:noFill/>
        </p:spPr>
      </p:pic>
      <p:pic>
        <p:nvPicPr>
          <p:cNvPr id="14339" name="Picture 3"/>
          <p:cNvPicPr>
            <a:picLocks noChangeAspect="1" noChangeArrowheads="1"/>
          </p:cNvPicPr>
          <p:nvPr/>
        </p:nvPicPr>
        <p:blipFill>
          <a:blip r:embed="rId5" cstate="email"/>
          <a:srcRect/>
          <a:stretch>
            <a:fillRect/>
          </a:stretch>
        </p:blipFill>
        <p:spPr bwMode="auto">
          <a:xfrm>
            <a:off x="1238558" y="1427519"/>
            <a:ext cx="752475" cy="452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2" name="Straight Connector 31"/>
          <p:cNvCxnSpPr/>
          <p:nvPr/>
        </p:nvCxnSpPr>
        <p:spPr bwMode="auto">
          <a:xfrm flipV="1">
            <a:off x="681721" y="6266767"/>
            <a:ext cx="6606998" cy="1079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 name="Straight Connector 3"/>
          <p:cNvCxnSpPr/>
          <p:nvPr/>
        </p:nvCxnSpPr>
        <p:spPr bwMode="auto">
          <a:xfrm rot="16200000" flipH="1">
            <a:off x="6866225" y="5833478"/>
            <a:ext cx="866391" cy="188"/>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5" name="Straight Connector 4"/>
          <p:cNvCxnSpPr/>
          <p:nvPr/>
        </p:nvCxnSpPr>
        <p:spPr bwMode="auto">
          <a:xfrm>
            <a:off x="681721" y="5413904"/>
            <a:ext cx="662859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3" name="Straight Connector 32"/>
          <p:cNvCxnSpPr/>
          <p:nvPr/>
        </p:nvCxnSpPr>
        <p:spPr bwMode="auto">
          <a:xfrm rot="16200000" flipH="1">
            <a:off x="245808" y="5841649"/>
            <a:ext cx="848452" cy="17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814379" y="3613149"/>
            <a:ext cx="7185272" cy="11837"/>
          </a:xfrm>
          <a:prstGeom prst="line">
            <a:avLst/>
          </a:prstGeom>
          <a:solidFill>
            <a:schemeClr val="accent1"/>
          </a:solidFill>
          <a:ln w="12700" cap="sq" cmpd="sng" algn="ctr">
            <a:solidFill>
              <a:schemeClr val="tx1"/>
            </a:solidFill>
            <a:prstDash val="dash"/>
            <a:round/>
            <a:headEnd type="none" w="sm" len="sm"/>
            <a:tailEnd type="none" w="sm" len="sm"/>
          </a:ln>
          <a:effectLst/>
        </p:spPr>
      </p:cxnSp>
      <p:sp>
        <p:nvSpPr>
          <p:cNvPr id="42" name="TextBox 41"/>
          <p:cNvSpPr txBox="1"/>
          <p:nvPr/>
        </p:nvSpPr>
        <p:spPr>
          <a:xfrm>
            <a:off x="2771800" y="5805264"/>
            <a:ext cx="2808312" cy="360929"/>
          </a:xfrm>
          <a:prstGeom prst="rect">
            <a:avLst/>
          </a:prstGeom>
          <a:noFill/>
        </p:spPr>
        <p:txBody>
          <a:bodyPr wrap="square" lIns="83119" tIns="41559" rIns="83119" bIns="41559" rtlCol="0">
            <a:spAutoFit/>
          </a:bodyPr>
          <a:lstStyle/>
          <a:p>
            <a:pPr algn="ctr"/>
            <a:r>
              <a:rPr lang="en-US" b="1" dirty="0" smtClean="0">
                <a:latin typeface="+mn-lt"/>
              </a:rPr>
              <a:t>Ethernet Fiber Optic Ring</a:t>
            </a:r>
            <a:endParaRPr lang="en-US" b="1" dirty="0">
              <a:latin typeface="+mn-lt"/>
            </a:endParaRPr>
          </a:p>
        </p:txBody>
      </p:sp>
      <p:cxnSp>
        <p:nvCxnSpPr>
          <p:cNvPr id="43" name="Straight Connector 42"/>
          <p:cNvCxnSpPr/>
          <p:nvPr/>
        </p:nvCxnSpPr>
        <p:spPr bwMode="auto">
          <a:xfrm flipV="1">
            <a:off x="7212517" y="5867803"/>
            <a:ext cx="415636" cy="122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44" name="AutoShape 4"/>
          <p:cNvSpPr>
            <a:spLocks noChangeArrowheads="1"/>
          </p:cNvSpPr>
          <p:nvPr/>
        </p:nvSpPr>
        <p:spPr bwMode="auto">
          <a:xfrm>
            <a:off x="7382859" y="5406154"/>
            <a:ext cx="1345166" cy="703674"/>
          </a:xfrm>
          <a:prstGeom prst="roundRect">
            <a:avLst>
              <a:gd name="adj" fmla="val 16667"/>
            </a:avLst>
          </a:prstGeom>
          <a:gradFill rotWithShape="1">
            <a:gsLst>
              <a:gs pos="0">
                <a:srgbClr val="FFE895">
                  <a:gamma/>
                  <a:tint val="0"/>
                  <a:invGamma/>
                </a:srgbClr>
              </a:gs>
              <a:gs pos="100000">
                <a:srgbClr val="FFE895"/>
              </a:gs>
            </a:gsLst>
            <a:lin ang="5400000" scaled="1"/>
          </a:gradFill>
          <a:ln w="9525" algn="ctr">
            <a:solidFill>
              <a:srgbClr val="FFCE20"/>
            </a:solidFill>
            <a:round/>
            <a:headEnd/>
            <a:tailEnd/>
          </a:ln>
          <a:effectLst/>
        </p:spPr>
        <p:txBody>
          <a:bodyPr wrap="none" lIns="83119" tIns="41559" rIns="83119" bIns="41559" anchor="ctr"/>
          <a:lstStyle/>
          <a:p>
            <a:endParaRPr lang="en-US">
              <a:latin typeface="+mn-lt"/>
            </a:endParaRPr>
          </a:p>
        </p:txBody>
      </p:sp>
      <p:pic>
        <p:nvPicPr>
          <p:cNvPr id="45" name="Picture 199" descr="j0149723"/>
          <p:cNvPicPr>
            <a:picLocks noChangeAspect="1" noChangeArrowheads="1"/>
          </p:cNvPicPr>
          <p:nvPr/>
        </p:nvPicPr>
        <p:blipFill>
          <a:blip r:embed="rId3" cstate="email"/>
          <a:srcRect/>
          <a:stretch>
            <a:fillRect/>
          </a:stretch>
        </p:blipFill>
        <p:spPr bwMode="auto">
          <a:xfrm>
            <a:off x="7623093" y="5480597"/>
            <a:ext cx="777628" cy="549254"/>
          </a:xfrm>
          <a:prstGeom prst="rect">
            <a:avLst/>
          </a:prstGeom>
          <a:ln>
            <a:noFill/>
          </a:ln>
          <a:effectLst>
            <a:outerShdw blurRad="292100" dist="139700" dir="2700000" algn="tl" rotWithShape="0">
              <a:srgbClr val="333333">
                <a:alpha val="65000"/>
              </a:srgbClr>
            </a:outerShdw>
          </a:effectLst>
        </p:spPr>
      </p:pic>
      <p:sp>
        <p:nvSpPr>
          <p:cNvPr id="46" name="Text Box 200"/>
          <p:cNvSpPr txBox="1">
            <a:spLocks noChangeArrowheads="1"/>
          </p:cNvSpPr>
          <p:nvPr/>
        </p:nvSpPr>
        <p:spPr bwMode="auto">
          <a:xfrm>
            <a:off x="7380312" y="5157192"/>
            <a:ext cx="1332995" cy="323135"/>
          </a:xfrm>
          <a:prstGeom prst="rect">
            <a:avLst/>
          </a:prstGeom>
          <a:noFill/>
          <a:ln w="12700">
            <a:noFill/>
            <a:miter lim="800000"/>
            <a:headEnd/>
            <a:tailEnd/>
          </a:ln>
          <a:effectLst/>
        </p:spPr>
        <p:txBody>
          <a:bodyPr wrap="none" lIns="91409" tIns="45705" rIns="91409" bIns="45705">
            <a:spAutoFit/>
          </a:bodyPr>
          <a:lstStyle/>
          <a:p>
            <a:r>
              <a:rPr lang="en-US" sz="1500" dirty="0" smtClean="0">
                <a:latin typeface="+mn-lt"/>
              </a:rPr>
              <a:t> </a:t>
            </a:r>
            <a:r>
              <a:rPr lang="en-US" sz="1500" dirty="0" err="1" smtClean="0">
                <a:latin typeface="+mn-lt"/>
              </a:rPr>
              <a:t>RADview</a:t>
            </a:r>
            <a:r>
              <a:rPr lang="en-US" sz="1500" dirty="0" smtClean="0">
                <a:latin typeface="+mn-lt"/>
              </a:rPr>
              <a:t>-EMS</a:t>
            </a:r>
          </a:p>
        </p:txBody>
      </p:sp>
      <p:sp>
        <p:nvSpPr>
          <p:cNvPr id="54" name="TextBox 53"/>
          <p:cNvSpPr txBox="1"/>
          <p:nvPr/>
        </p:nvSpPr>
        <p:spPr>
          <a:xfrm>
            <a:off x="6444469" y="4072992"/>
            <a:ext cx="603434" cy="453262"/>
          </a:xfrm>
          <a:prstGeom prst="rect">
            <a:avLst/>
          </a:prstGeom>
          <a:noFill/>
        </p:spPr>
        <p:txBody>
          <a:bodyPr wrap="square" lIns="83119" tIns="41559" rIns="83119" bIns="41559" rtlCol="0">
            <a:spAutoFit/>
          </a:bodyPr>
          <a:lstStyle/>
          <a:p>
            <a:r>
              <a:rPr lang="en-US" sz="1200" dirty="0" smtClean="0">
                <a:latin typeface="+mn-lt"/>
              </a:rPr>
              <a:t>Mobile Radio</a:t>
            </a:r>
            <a:endParaRPr lang="en-US" sz="1200" dirty="0">
              <a:latin typeface="+mn-lt"/>
            </a:endParaRPr>
          </a:p>
        </p:txBody>
      </p:sp>
      <p:grpSp>
        <p:nvGrpSpPr>
          <p:cNvPr id="2" name="Group 68"/>
          <p:cNvGrpSpPr/>
          <p:nvPr/>
        </p:nvGrpSpPr>
        <p:grpSpPr>
          <a:xfrm>
            <a:off x="6227355" y="3932388"/>
            <a:ext cx="1335490" cy="1876569"/>
            <a:chOff x="5494556" y="2752327"/>
            <a:chExt cx="1469039" cy="2064226"/>
          </a:xfrm>
        </p:grpSpPr>
        <p:pic>
          <p:nvPicPr>
            <p:cNvPr id="29" name="Picture 2" descr="etx-26_front2"/>
            <p:cNvPicPr>
              <a:picLocks noChangeAspect="1" noChangeArrowheads="1"/>
            </p:cNvPicPr>
            <p:nvPr/>
          </p:nvPicPr>
          <p:blipFill>
            <a:blip r:embed="rId4" cstate="email"/>
            <a:srcRect/>
            <a:stretch>
              <a:fillRect/>
            </a:stretch>
          </p:blipFill>
          <p:spPr bwMode="auto">
            <a:xfrm>
              <a:off x="5658870" y="4251592"/>
              <a:ext cx="803886" cy="271464"/>
            </a:xfrm>
            <a:prstGeom prst="rect">
              <a:avLst/>
            </a:prstGeom>
            <a:noFill/>
            <a:ln w="9525">
              <a:noFill/>
              <a:miter lim="800000"/>
              <a:headEnd/>
              <a:tailEnd/>
            </a:ln>
          </p:spPr>
        </p:pic>
        <p:sp>
          <p:nvSpPr>
            <p:cNvPr id="30" name="TextBox 29"/>
            <p:cNvSpPr txBox="1"/>
            <p:nvPr/>
          </p:nvSpPr>
          <p:spPr>
            <a:xfrm>
              <a:off x="5571065" y="4528782"/>
              <a:ext cx="700088" cy="287771"/>
            </a:xfrm>
            <a:prstGeom prst="rect">
              <a:avLst/>
            </a:prstGeom>
            <a:noFill/>
          </p:spPr>
          <p:txBody>
            <a:bodyPr wrap="square" rtlCol="0">
              <a:spAutoFit/>
            </a:bodyPr>
            <a:lstStyle/>
            <a:p>
              <a:r>
                <a:rPr lang="en-US" sz="1100" dirty="0" smtClean="0">
                  <a:latin typeface="+mn-lt"/>
                </a:rPr>
                <a:t>ETX-26</a:t>
              </a:r>
              <a:endParaRPr lang="en-US" sz="1100" dirty="0">
                <a:latin typeface="+mn-lt"/>
              </a:endParaRPr>
            </a:p>
          </p:txBody>
        </p:sp>
        <p:grpSp>
          <p:nvGrpSpPr>
            <p:cNvPr id="3" name="Group 66"/>
            <p:cNvGrpSpPr/>
            <p:nvPr/>
          </p:nvGrpSpPr>
          <p:grpSpPr>
            <a:xfrm>
              <a:off x="5494556" y="2752327"/>
              <a:ext cx="1469039" cy="1511900"/>
              <a:chOff x="5506432" y="2776077"/>
              <a:chExt cx="1469039" cy="1511900"/>
            </a:xfrm>
          </p:grpSpPr>
          <p:sp>
            <p:nvSpPr>
              <p:cNvPr id="41" name="Freeform 69"/>
              <p:cNvSpPr>
                <a:spLocks/>
              </p:cNvSpPr>
              <p:nvPr/>
            </p:nvSpPr>
            <p:spPr bwMode="auto">
              <a:xfrm rot="18916388" flipV="1">
                <a:off x="6265046" y="3107119"/>
                <a:ext cx="710425" cy="59779"/>
              </a:xfrm>
              <a:custGeom>
                <a:avLst/>
                <a:gdLst>
                  <a:gd name="T0" fmla="*/ 0 w 678"/>
                  <a:gd name="T1" fmla="*/ 0 h 30"/>
                  <a:gd name="T2" fmla="*/ 2147483647 w 678"/>
                  <a:gd name="T3" fmla="*/ 0 h 30"/>
                  <a:gd name="T4" fmla="*/ 2147483647 w 678"/>
                  <a:gd name="T5" fmla="*/ 2147483647 h 30"/>
                  <a:gd name="T6" fmla="*/ 2147483647 w 678"/>
                  <a:gd name="T7" fmla="*/ 2147483647 h 30"/>
                  <a:gd name="T8" fmla="*/ 0 60000 65536"/>
                  <a:gd name="T9" fmla="*/ 0 60000 65536"/>
                  <a:gd name="T10" fmla="*/ 0 60000 65536"/>
                  <a:gd name="T11" fmla="*/ 0 60000 65536"/>
                  <a:gd name="T12" fmla="*/ 0 w 678"/>
                  <a:gd name="T13" fmla="*/ 0 h 30"/>
                  <a:gd name="T14" fmla="*/ 678 w 678"/>
                  <a:gd name="T15" fmla="*/ 30 h 30"/>
                </a:gdLst>
                <a:ahLst/>
                <a:cxnLst>
                  <a:cxn ang="T8">
                    <a:pos x="T0" y="T1"/>
                  </a:cxn>
                  <a:cxn ang="T9">
                    <a:pos x="T2" y="T3"/>
                  </a:cxn>
                  <a:cxn ang="T10">
                    <a:pos x="T4" y="T5"/>
                  </a:cxn>
                  <a:cxn ang="T11">
                    <a:pos x="T6" y="T7"/>
                  </a:cxn>
                </a:cxnLst>
                <a:rect l="T12" t="T13" r="T14" b="T15"/>
                <a:pathLst>
                  <a:path w="678" h="30">
                    <a:moveTo>
                      <a:pt x="0" y="0"/>
                    </a:moveTo>
                    <a:lnTo>
                      <a:pt x="444" y="0"/>
                    </a:lnTo>
                    <a:lnTo>
                      <a:pt x="174" y="30"/>
                    </a:lnTo>
                    <a:lnTo>
                      <a:pt x="678" y="30"/>
                    </a:lnTo>
                  </a:path>
                </a:pathLst>
              </a:custGeom>
              <a:noFill/>
              <a:ln w="12700">
                <a:solidFill>
                  <a:schemeClr val="tx1"/>
                </a:solidFill>
                <a:round/>
                <a:headEnd type="stealth" w="sm" len="lg"/>
                <a:tailEnd type="stealth" w="sm" len="lg"/>
              </a:ln>
            </p:spPr>
            <p:txBody>
              <a:bodyPr lIns="91422" tIns="45711" rIns="91422" bIns="45711"/>
              <a:lstStyle/>
              <a:p>
                <a:endParaRPr lang="en-US" sz="3600" dirty="0">
                  <a:latin typeface="+mn-lt"/>
                  <a:cs typeface="Arial" pitchFamily="34" charset="0"/>
                </a:endParaRPr>
              </a:p>
            </p:txBody>
          </p:sp>
          <p:grpSp>
            <p:nvGrpSpPr>
              <p:cNvPr id="6" name="Group 55"/>
              <p:cNvGrpSpPr/>
              <p:nvPr/>
            </p:nvGrpSpPr>
            <p:grpSpPr>
              <a:xfrm>
                <a:off x="5640780" y="3404327"/>
                <a:ext cx="836793" cy="883650"/>
                <a:chOff x="7172696" y="2181169"/>
                <a:chExt cx="836793" cy="883650"/>
              </a:xfrm>
            </p:grpSpPr>
            <p:pic>
              <p:nvPicPr>
                <p:cNvPr id="26" name="Picture 65" descr="micro-wave-l"/>
                <p:cNvPicPr>
                  <a:picLocks noChangeAspect="1" noChangeArrowheads="1"/>
                </p:cNvPicPr>
                <p:nvPr/>
              </p:nvPicPr>
              <p:blipFill>
                <a:blip r:embed="rId5" cstate="email"/>
                <a:srcRect/>
                <a:stretch>
                  <a:fillRect/>
                </a:stretch>
              </p:blipFill>
              <p:spPr bwMode="auto">
                <a:xfrm>
                  <a:off x="7647709" y="2181169"/>
                  <a:ext cx="361780" cy="883649"/>
                </a:xfrm>
                <a:prstGeom prst="rect">
                  <a:avLst/>
                </a:prstGeom>
                <a:ln>
                  <a:noFill/>
                </a:ln>
                <a:effectLst>
                  <a:outerShdw blurRad="292100" dist="139700" dir="2700000" algn="tl" rotWithShape="0">
                    <a:srgbClr val="333333">
                      <a:alpha val="65000"/>
                    </a:srgbClr>
                  </a:outerShdw>
                </a:effectLst>
              </p:spPr>
            </p:pic>
            <p:pic>
              <p:nvPicPr>
                <p:cNvPr id="55" name="Picture 65" descr="micro-wave-l"/>
                <p:cNvPicPr>
                  <a:picLocks noChangeAspect="1" noChangeArrowheads="1"/>
                </p:cNvPicPr>
                <p:nvPr/>
              </p:nvPicPr>
              <p:blipFill>
                <a:blip r:embed="rId5" cstate="email"/>
                <a:srcRect/>
                <a:stretch>
                  <a:fillRect/>
                </a:stretch>
              </p:blipFill>
              <p:spPr bwMode="auto">
                <a:xfrm flipH="1">
                  <a:off x="7172696" y="2181170"/>
                  <a:ext cx="361780" cy="883649"/>
                </a:xfrm>
                <a:prstGeom prst="rect">
                  <a:avLst/>
                </a:prstGeom>
                <a:ln>
                  <a:noFill/>
                </a:ln>
                <a:effectLst>
                  <a:outerShdw blurRad="292100" dist="139700" dir="2700000" algn="tl" rotWithShape="0">
                    <a:srgbClr val="333333">
                      <a:alpha val="65000"/>
                    </a:srgbClr>
                  </a:outerShdw>
                </a:effectLst>
              </p:spPr>
            </p:pic>
          </p:grpSp>
          <p:sp>
            <p:nvSpPr>
              <p:cNvPr id="66" name="Freeform 69"/>
              <p:cNvSpPr>
                <a:spLocks/>
              </p:cNvSpPr>
              <p:nvPr/>
            </p:nvSpPr>
            <p:spPr bwMode="auto">
              <a:xfrm rot="13509194">
                <a:off x="5166198" y="3116311"/>
                <a:ext cx="726995" cy="46527"/>
              </a:xfrm>
              <a:custGeom>
                <a:avLst/>
                <a:gdLst>
                  <a:gd name="T0" fmla="*/ 0 w 678"/>
                  <a:gd name="T1" fmla="*/ 0 h 30"/>
                  <a:gd name="T2" fmla="*/ 2147483647 w 678"/>
                  <a:gd name="T3" fmla="*/ 0 h 30"/>
                  <a:gd name="T4" fmla="*/ 2147483647 w 678"/>
                  <a:gd name="T5" fmla="*/ 2147483647 h 30"/>
                  <a:gd name="T6" fmla="*/ 2147483647 w 678"/>
                  <a:gd name="T7" fmla="*/ 2147483647 h 30"/>
                  <a:gd name="T8" fmla="*/ 0 60000 65536"/>
                  <a:gd name="T9" fmla="*/ 0 60000 65536"/>
                  <a:gd name="T10" fmla="*/ 0 60000 65536"/>
                  <a:gd name="T11" fmla="*/ 0 60000 65536"/>
                  <a:gd name="T12" fmla="*/ 0 w 678"/>
                  <a:gd name="T13" fmla="*/ 0 h 30"/>
                  <a:gd name="T14" fmla="*/ 678 w 678"/>
                  <a:gd name="T15" fmla="*/ 30 h 30"/>
                </a:gdLst>
                <a:ahLst/>
                <a:cxnLst>
                  <a:cxn ang="T8">
                    <a:pos x="T0" y="T1"/>
                  </a:cxn>
                  <a:cxn ang="T9">
                    <a:pos x="T2" y="T3"/>
                  </a:cxn>
                  <a:cxn ang="T10">
                    <a:pos x="T4" y="T5"/>
                  </a:cxn>
                  <a:cxn ang="T11">
                    <a:pos x="T6" y="T7"/>
                  </a:cxn>
                </a:cxnLst>
                <a:rect l="T12" t="T13" r="T14" b="T15"/>
                <a:pathLst>
                  <a:path w="678" h="30">
                    <a:moveTo>
                      <a:pt x="0" y="0"/>
                    </a:moveTo>
                    <a:lnTo>
                      <a:pt x="444" y="0"/>
                    </a:lnTo>
                    <a:lnTo>
                      <a:pt x="174" y="30"/>
                    </a:lnTo>
                    <a:lnTo>
                      <a:pt x="678" y="30"/>
                    </a:lnTo>
                  </a:path>
                </a:pathLst>
              </a:custGeom>
              <a:noFill/>
              <a:ln w="12700">
                <a:solidFill>
                  <a:schemeClr val="tx1"/>
                </a:solidFill>
                <a:round/>
                <a:headEnd type="stealth" w="sm" len="lg"/>
                <a:tailEnd type="stealth" w="sm" len="lg"/>
              </a:ln>
            </p:spPr>
            <p:txBody>
              <a:bodyPr lIns="91422" tIns="45711" rIns="91422" bIns="45711"/>
              <a:lstStyle/>
              <a:p>
                <a:endParaRPr lang="en-US" sz="3600" dirty="0">
                  <a:latin typeface="+mn-lt"/>
                  <a:cs typeface="Arial" pitchFamily="34" charset="0"/>
                </a:endParaRPr>
              </a:p>
            </p:txBody>
          </p:sp>
        </p:grpSp>
      </p:grpSp>
      <p:grpSp>
        <p:nvGrpSpPr>
          <p:cNvPr id="13" name="Group 98"/>
          <p:cNvGrpSpPr/>
          <p:nvPr/>
        </p:nvGrpSpPr>
        <p:grpSpPr>
          <a:xfrm>
            <a:off x="2073818" y="3699457"/>
            <a:ext cx="1335490" cy="1876569"/>
            <a:chOff x="5494556" y="2752327"/>
            <a:chExt cx="1469039" cy="2064226"/>
          </a:xfrm>
        </p:grpSpPr>
        <p:pic>
          <p:nvPicPr>
            <p:cNvPr id="100" name="Picture 2" descr="etx-26_front2"/>
            <p:cNvPicPr>
              <a:picLocks noChangeAspect="1" noChangeArrowheads="1"/>
            </p:cNvPicPr>
            <p:nvPr/>
          </p:nvPicPr>
          <p:blipFill>
            <a:blip r:embed="rId4" cstate="email"/>
            <a:srcRect/>
            <a:stretch>
              <a:fillRect/>
            </a:stretch>
          </p:blipFill>
          <p:spPr bwMode="auto">
            <a:xfrm>
              <a:off x="5658870" y="4251592"/>
              <a:ext cx="803886" cy="271464"/>
            </a:xfrm>
            <a:prstGeom prst="rect">
              <a:avLst/>
            </a:prstGeom>
            <a:noFill/>
            <a:ln w="9525">
              <a:noFill/>
              <a:miter lim="800000"/>
              <a:headEnd/>
              <a:tailEnd/>
            </a:ln>
          </p:spPr>
        </p:pic>
        <p:sp>
          <p:nvSpPr>
            <p:cNvPr id="101" name="TextBox 100"/>
            <p:cNvSpPr txBox="1"/>
            <p:nvPr/>
          </p:nvSpPr>
          <p:spPr>
            <a:xfrm>
              <a:off x="5571065" y="4528782"/>
              <a:ext cx="700088" cy="287771"/>
            </a:xfrm>
            <a:prstGeom prst="rect">
              <a:avLst/>
            </a:prstGeom>
            <a:noFill/>
          </p:spPr>
          <p:txBody>
            <a:bodyPr wrap="square" rtlCol="0">
              <a:spAutoFit/>
            </a:bodyPr>
            <a:lstStyle/>
            <a:p>
              <a:r>
                <a:rPr lang="en-US" sz="1100" dirty="0" smtClean="0">
                  <a:latin typeface="+mn-lt"/>
                </a:rPr>
                <a:t>ETX-26</a:t>
              </a:r>
              <a:endParaRPr lang="en-US" sz="1100" dirty="0">
                <a:latin typeface="+mn-lt"/>
              </a:endParaRPr>
            </a:p>
          </p:txBody>
        </p:sp>
        <p:grpSp>
          <p:nvGrpSpPr>
            <p:cNvPr id="14" name="Group 101"/>
            <p:cNvGrpSpPr/>
            <p:nvPr/>
          </p:nvGrpSpPr>
          <p:grpSpPr>
            <a:xfrm>
              <a:off x="5494556" y="2752327"/>
              <a:ext cx="1469039" cy="1511900"/>
              <a:chOff x="5506432" y="2776077"/>
              <a:chExt cx="1469039" cy="1511900"/>
            </a:xfrm>
          </p:grpSpPr>
          <p:sp>
            <p:nvSpPr>
              <p:cNvPr id="103" name="Freeform 69"/>
              <p:cNvSpPr>
                <a:spLocks/>
              </p:cNvSpPr>
              <p:nvPr/>
            </p:nvSpPr>
            <p:spPr bwMode="auto">
              <a:xfrm rot="18916388" flipV="1">
                <a:off x="6265046" y="3107119"/>
                <a:ext cx="710425" cy="59779"/>
              </a:xfrm>
              <a:custGeom>
                <a:avLst/>
                <a:gdLst>
                  <a:gd name="T0" fmla="*/ 0 w 678"/>
                  <a:gd name="T1" fmla="*/ 0 h 30"/>
                  <a:gd name="T2" fmla="*/ 2147483647 w 678"/>
                  <a:gd name="T3" fmla="*/ 0 h 30"/>
                  <a:gd name="T4" fmla="*/ 2147483647 w 678"/>
                  <a:gd name="T5" fmla="*/ 2147483647 h 30"/>
                  <a:gd name="T6" fmla="*/ 2147483647 w 678"/>
                  <a:gd name="T7" fmla="*/ 2147483647 h 30"/>
                  <a:gd name="T8" fmla="*/ 0 60000 65536"/>
                  <a:gd name="T9" fmla="*/ 0 60000 65536"/>
                  <a:gd name="T10" fmla="*/ 0 60000 65536"/>
                  <a:gd name="T11" fmla="*/ 0 60000 65536"/>
                  <a:gd name="T12" fmla="*/ 0 w 678"/>
                  <a:gd name="T13" fmla="*/ 0 h 30"/>
                  <a:gd name="T14" fmla="*/ 678 w 678"/>
                  <a:gd name="T15" fmla="*/ 30 h 30"/>
                </a:gdLst>
                <a:ahLst/>
                <a:cxnLst>
                  <a:cxn ang="T8">
                    <a:pos x="T0" y="T1"/>
                  </a:cxn>
                  <a:cxn ang="T9">
                    <a:pos x="T2" y="T3"/>
                  </a:cxn>
                  <a:cxn ang="T10">
                    <a:pos x="T4" y="T5"/>
                  </a:cxn>
                  <a:cxn ang="T11">
                    <a:pos x="T6" y="T7"/>
                  </a:cxn>
                </a:cxnLst>
                <a:rect l="T12" t="T13" r="T14" b="T15"/>
                <a:pathLst>
                  <a:path w="678" h="30">
                    <a:moveTo>
                      <a:pt x="0" y="0"/>
                    </a:moveTo>
                    <a:lnTo>
                      <a:pt x="444" y="0"/>
                    </a:lnTo>
                    <a:lnTo>
                      <a:pt x="174" y="30"/>
                    </a:lnTo>
                    <a:lnTo>
                      <a:pt x="678" y="30"/>
                    </a:lnTo>
                  </a:path>
                </a:pathLst>
              </a:custGeom>
              <a:noFill/>
              <a:ln w="12700">
                <a:solidFill>
                  <a:schemeClr val="tx1"/>
                </a:solidFill>
                <a:round/>
                <a:headEnd type="stealth" w="sm" len="lg"/>
                <a:tailEnd type="stealth" w="sm" len="lg"/>
              </a:ln>
            </p:spPr>
            <p:txBody>
              <a:bodyPr lIns="91422" tIns="45711" rIns="91422" bIns="45711"/>
              <a:lstStyle/>
              <a:p>
                <a:endParaRPr lang="en-US" sz="3600" dirty="0">
                  <a:latin typeface="+mn-lt"/>
                  <a:cs typeface="Arial" pitchFamily="34" charset="0"/>
                </a:endParaRPr>
              </a:p>
            </p:txBody>
          </p:sp>
          <p:grpSp>
            <p:nvGrpSpPr>
              <p:cNvPr id="15" name="Group 103"/>
              <p:cNvGrpSpPr/>
              <p:nvPr/>
            </p:nvGrpSpPr>
            <p:grpSpPr>
              <a:xfrm>
                <a:off x="5640780" y="3404327"/>
                <a:ext cx="836793" cy="883650"/>
                <a:chOff x="7172696" y="2181169"/>
                <a:chExt cx="836793" cy="883650"/>
              </a:xfrm>
            </p:grpSpPr>
            <p:pic>
              <p:nvPicPr>
                <p:cNvPr id="106" name="Picture 65" descr="micro-wave-l"/>
                <p:cNvPicPr>
                  <a:picLocks noChangeAspect="1" noChangeArrowheads="1"/>
                </p:cNvPicPr>
                <p:nvPr/>
              </p:nvPicPr>
              <p:blipFill>
                <a:blip r:embed="rId5" cstate="email"/>
                <a:srcRect/>
                <a:stretch>
                  <a:fillRect/>
                </a:stretch>
              </p:blipFill>
              <p:spPr bwMode="auto">
                <a:xfrm>
                  <a:off x="7647709" y="2181169"/>
                  <a:ext cx="361780" cy="883649"/>
                </a:xfrm>
                <a:prstGeom prst="rect">
                  <a:avLst/>
                </a:prstGeom>
                <a:ln>
                  <a:noFill/>
                </a:ln>
                <a:effectLst>
                  <a:outerShdw blurRad="292100" dist="139700" dir="2700000" algn="tl" rotWithShape="0">
                    <a:srgbClr val="333333">
                      <a:alpha val="65000"/>
                    </a:srgbClr>
                  </a:outerShdw>
                </a:effectLst>
              </p:spPr>
            </p:pic>
            <p:pic>
              <p:nvPicPr>
                <p:cNvPr id="107" name="Picture 65" descr="micro-wave-l"/>
                <p:cNvPicPr>
                  <a:picLocks noChangeAspect="1" noChangeArrowheads="1"/>
                </p:cNvPicPr>
                <p:nvPr/>
              </p:nvPicPr>
              <p:blipFill>
                <a:blip r:embed="rId5" cstate="email"/>
                <a:srcRect/>
                <a:stretch>
                  <a:fillRect/>
                </a:stretch>
              </p:blipFill>
              <p:spPr bwMode="auto">
                <a:xfrm flipH="1">
                  <a:off x="7172696" y="2181170"/>
                  <a:ext cx="361780" cy="883649"/>
                </a:xfrm>
                <a:prstGeom prst="rect">
                  <a:avLst/>
                </a:prstGeom>
                <a:ln>
                  <a:noFill/>
                </a:ln>
                <a:effectLst>
                  <a:outerShdw blurRad="292100" dist="139700" dir="2700000" algn="tl" rotWithShape="0">
                    <a:srgbClr val="333333">
                      <a:alpha val="65000"/>
                    </a:srgbClr>
                  </a:outerShdw>
                </a:effectLst>
              </p:spPr>
            </p:pic>
          </p:grpSp>
          <p:sp>
            <p:nvSpPr>
              <p:cNvPr id="105" name="Freeform 69"/>
              <p:cNvSpPr>
                <a:spLocks/>
              </p:cNvSpPr>
              <p:nvPr/>
            </p:nvSpPr>
            <p:spPr bwMode="auto">
              <a:xfrm rot="13509194">
                <a:off x="5166198" y="3116311"/>
                <a:ext cx="726995" cy="46527"/>
              </a:xfrm>
              <a:custGeom>
                <a:avLst/>
                <a:gdLst>
                  <a:gd name="T0" fmla="*/ 0 w 678"/>
                  <a:gd name="T1" fmla="*/ 0 h 30"/>
                  <a:gd name="T2" fmla="*/ 2147483647 w 678"/>
                  <a:gd name="T3" fmla="*/ 0 h 30"/>
                  <a:gd name="T4" fmla="*/ 2147483647 w 678"/>
                  <a:gd name="T5" fmla="*/ 2147483647 h 30"/>
                  <a:gd name="T6" fmla="*/ 2147483647 w 678"/>
                  <a:gd name="T7" fmla="*/ 2147483647 h 30"/>
                  <a:gd name="T8" fmla="*/ 0 60000 65536"/>
                  <a:gd name="T9" fmla="*/ 0 60000 65536"/>
                  <a:gd name="T10" fmla="*/ 0 60000 65536"/>
                  <a:gd name="T11" fmla="*/ 0 60000 65536"/>
                  <a:gd name="T12" fmla="*/ 0 w 678"/>
                  <a:gd name="T13" fmla="*/ 0 h 30"/>
                  <a:gd name="T14" fmla="*/ 678 w 678"/>
                  <a:gd name="T15" fmla="*/ 30 h 30"/>
                </a:gdLst>
                <a:ahLst/>
                <a:cxnLst>
                  <a:cxn ang="T8">
                    <a:pos x="T0" y="T1"/>
                  </a:cxn>
                  <a:cxn ang="T9">
                    <a:pos x="T2" y="T3"/>
                  </a:cxn>
                  <a:cxn ang="T10">
                    <a:pos x="T4" y="T5"/>
                  </a:cxn>
                  <a:cxn ang="T11">
                    <a:pos x="T6" y="T7"/>
                  </a:cxn>
                </a:cxnLst>
                <a:rect l="T12" t="T13" r="T14" b="T15"/>
                <a:pathLst>
                  <a:path w="678" h="30">
                    <a:moveTo>
                      <a:pt x="0" y="0"/>
                    </a:moveTo>
                    <a:lnTo>
                      <a:pt x="444" y="0"/>
                    </a:lnTo>
                    <a:lnTo>
                      <a:pt x="174" y="30"/>
                    </a:lnTo>
                    <a:lnTo>
                      <a:pt x="678" y="30"/>
                    </a:lnTo>
                  </a:path>
                </a:pathLst>
              </a:custGeom>
              <a:noFill/>
              <a:ln w="12700">
                <a:solidFill>
                  <a:schemeClr val="tx1"/>
                </a:solidFill>
                <a:round/>
                <a:headEnd type="stealth" w="sm" len="lg"/>
                <a:tailEnd type="stealth" w="sm" len="lg"/>
              </a:ln>
            </p:spPr>
            <p:txBody>
              <a:bodyPr lIns="91422" tIns="45711" rIns="91422" bIns="45711"/>
              <a:lstStyle/>
              <a:p>
                <a:endParaRPr lang="en-US" sz="3600" dirty="0">
                  <a:latin typeface="+mn-lt"/>
                  <a:cs typeface="Arial" pitchFamily="34" charset="0"/>
                </a:endParaRPr>
              </a:p>
            </p:txBody>
          </p:sp>
        </p:grpSp>
      </p:grpSp>
      <p:sp>
        <p:nvSpPr>
          <p:cNvPr id="123" name="TextBox 122"/>
          <p:cNvSpPr txBox="1"/>
          <p:nvPr/>
        </p:nvSpPr>
        <p:spPr>
          <a:xfrm>
            <a:off x="1041197" y="4060768"/>
            <a:ext cx="603434" cy="453262"/>
          </a:xfrm>
          <a:prstGeom prst="rect">
            <a:avLst/>
          </a:prstGeom>
          <a:noFill/>
        </p:spPr>
        <p:txBody>
          <a:bodyPr wrap="square" lIns="83119" tIns="41559" rIns="83119" bIns="41559" rtlCol="0">
            <a:spAutoFit/>
          </a:bodyPr>
          <a:lstStyle/>
          <a:p>
            <a:r>
              <a:rPr lang="en-US" sz="1200" dirty="0" smtClean="0">
                <a:latin typeface="+mn-lt"/>
              </a:rPr>
              <a:t>Mobile Radio</a:t>
            </a:r>
            <a:endParaRPr lang="en-US" sz="1200" dirty="0">
              <a:latin typeface="+mn-lt"/>
            </a:endParaRPr>
          </a:p>
        </p:txBody>
      </p:sp>
      <p:pic>
        <p:nvPicPr>
          <p:cNvPr id="127" name="Picture 2" descr="http://coreldraw.com/cfs-file.ashx/__key/CommunityServer.Components.PostAttachments/00.00.04.99.57/RAILWAY-TRACKS.png"/>
          <p:cNvPicPr>
            <a:picLocks noChangeAspect="1" noChangeArrowheads="1"/>
          </p:cNvPicPr>
          <p:nvPr/>
        </p:nvPicPr>
        <p:blipFill>
          <a:blip r:embed="rId6" cstate="email"/>
          <a:srcRect l="13150" t="164" r="63090"/>
          <a:stretch>
            <a:fillRect/>
          </a:stretch>
        </p:blipFill>
        <p:spPr bwMode="auto">
          <a:xfrm rot="16200000">
            <a:off x="4162369" y="-508651"/>
            <a:ext cx="752549" cy="7444785"/>
          </a:xfrm>
          <a:prstGeom prst="rect">
            <a:avLst/>
          </a:prstGeom>
          <a:noFill/>
        </p:spPr>
      </p:pic>
      <p:grpSp>
        <p:nvGrpSpPr>
          <p:cNvPr id="16" name="Group 127"/>
          <p:cNvGrpSpPr/>
          <p:nvPr/>
        </p:nvGrpSpPr>
        <p:grpSpPr>
          <a:xfrm>
            <a:off x="7218120" y="3288402"/>
            <a:ext cx="1436895" cy="984831"/>
            <a:chOff x="7993720" y="2716298"/>
            <a:chExt cx="1580585" cy="1083314"/>
          </a:xfrm>
        </p:grpSpPr>
        <p:pic>
          <p:nvPicPr>
            <p:cNvPr id="34" name="Picture 17" descr="hs-p-rf-ant-rail-image3"/>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flipH="1">
              <a:off x="8451042" y="2716298"/>
              <a:ext cx="527826" cy="399808"/>
            </a:xfrm>
            <a:prstGeom prst="rect">
              <a:avLst/>
            </a:prstGeom>
            <a:noFill/>
            <a:ln w="9525">
              <a:noFill/>
              <a:miter lim="800000"/>
              <a:headEnd/>
              <a:tailEnd/>
            </a:ln>
          </p:spPr>
        </p:pic>
        <p:pic>
          <p:nvPicPr>
            <p:cNvPr id="124" name="Picture 2"/>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7993720" y="2791508"/>
              <a:ext cx="1580585" cy="1008104"/>
            </a:xfrm>
            <a:prstGeom prst="rect">
              <a:avLst/>
            </a:prstGeom>
            <a:noFill/>
            <a:ln w="9525">
              <a:noFill/>
              <a:miter lim="800000"/>
              <a:headEnd/>
              <a:tailEnd/>
            </a:ln>
          </p:spPr>
        </p:pic>
      </p:grpSp>
      <p:grpSp>
        <p:nvGrpSpPr>
          <p:cNvPr id="17" name="Group 125"/>
          <p:cNvGrpSpPr/>
          <p:nvPr/>
        </p:nvGrpSpPr>
        <p:grpSpPr>
          <a:xfrm flipH="1">
            <a:off x="488986" y="2517428"/>
            <a:ext cx="1436895" cy="948985"/>
            <a:chOff x="7415496" y="1316894"/>
            <a:chExt cx="1580585" cy="1043883"/>
          </a:xfrm>
        </p:grpSpPr>
        <p:pic>
          <p:nvPicPr>
            <p:cNvPr id="35" name="Picture 17" descr="hs-p-rf-ant-rail-image3"/>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flipH="1">
              <a:off x="7614384" y="1316894"/>
              <a:ext cx="527826" cy="399808"/>
            </a:xfrm>
            <a:prstGeom prst="rect">
              <a:avLst/>
            </a:prstGeom>
            <a:noFill/>
            <a:ln w="9525">
              <a:noFill/>
              <a:miter lim="800000"/>
              <a:headEnd/>
              <a:tailEnd/>
            </a:ln>
          </p:spPr>
        </p:pic>
        <p:pic>
          <p:nvPicPr>
            <p:cNvPr id="125" name="Picture 2"/>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7415496" y="1352673"/>
              <a:ext cx="1580585" cy="1008104"/>
            </a:xfrm>
            <a:prstGeom prst="rect">
              <a:avLst/>
            </a:prstGeom>
            <a:noFill/>
            <a:ln w="9525">
              <a:noFill/>
              <a:miter lim="800000"/>
              <a:headEnd/>
              <a:tailEnd/>
            </a:ln>
          </p:spPr>
        </p:pic>
      </p:grpSp>
      <p:sp>
        <p:nvSpPr>
          <p:cNvPr id="129" name="TextBox 128"/>
          <p:cNvSpPr txBox="1"/>
          <p:nvPr/>
        </p:nvSpPr>
        <p:spPr>
          <a:xfrm>
            <a:off x="501210" y="1086454"/>
            <a:ext cx="8097267" cy="914926"/>
          </a:xfrm>
          <a:prstGeom prst="rect">
            <a:avLst/>
          </a:prstGeom>
          <a:noFill/>
        </p:spPr>
        <p:txBody>
          <a:bodyPr wrap="square" lIns="83119" tIns="41559" rIns="83119" bIns="41559" rtlCol="0">
            <a:spAutoFit/>
          </a:bodyPr>
          <a:lstStyle/>
          <a:p>
            <a:pPr algn="l" rtl="0">
              <a:buFont typeface="Arial" pitchFamily="34" charset="0"/>
              <a:buChar char="•"/>
            </a:pPr>
            <a:r>
              <a:rPr lang="en-US" sz="1600" dirty="0" smtClean="0">
                <a:latin typeface="+mn-lt"/>
                <a:cs typeface="+mn-cs"/>
              </a:rPr>
              <a:t> ETX-26 for Radio Backhaul </a:t>
            </a:r>
            <a:r>
              <a:rPr lang="en-US" dirty="0" smtClean="0">
                <a:latin typeface="+mn-lt"/>
                <a:cs typeface="+mn-cs"/>
              </a:rPr>
              <a:t> (Protected </a:t>
            </a:r>
            <a:r>
              <a:rPr lang="en-US" dirty="0" err="1" smtClean="0">
                <a:latin typeface="+mn-lt"/>
                <a:cs typeface="+mn-cs"/>
              </a:rPr>
              <a:t>GbE</a:t>
            </a:r>
            <a:r>
              <a:rPr lang="en-US" dirty="0" smtClean="0">
                <a:latin typeface="+mn-lt"/>
                <a:cs typeface="+mn-cs"/>
              </a:rPr>
              <a:t> ring over Fiber Optics)</a:t>
            </a:r>
          </a:p>
          <a:p>
            <a:pPr algn="l" rtl="0">
              <a:buFont typeface="Arial" pitchFamily="34" charset="0"/>
              <a:buChar char="•"/>
            </a:pPr>
            <a:r>
              <a:rPr lang="en-US" dirty="0" smtClean="0">
                <a:latin typeface="+mn-lt"/>
                <a:cs typeface="+mn-cs"/>
              </a:rPr>
              <a:t> </a:t>
            </a:r>
            <a:r>
              <a:rPr lang="en-US" dirty="0" err="1" smtClean="0">
                <a:latin typeface="+mn-lt"/>
                <a:cs typeface="+mn-cs"/>
              </a:rPr>
              <a:t>Airmux</a:t>
            </a:r>
            <a:r>
              <a:rPr lang="en-US" dirty="0" smtClean="0"/>
              <a:t>-Mobility  - Radio connectivity Train to Track-side</a:t>
            </a:r>
            <a:r>
              <a:rPr lang="en-US" dirty="0" smtClean="0">
                <a:latin typeface="+mn-lt"/>
                <a:cs typeface="+mn-cs"/>
              </a:rPr>
              <a:t> </a:t>
            </a:r>
          </a:p>
          <a:p>
            <a:pPr algn="l" rtl="0">
              <a:buFont typeface="Arial" pitchFamily="34" charset="0"/>
              <a:buChar char="•"/>
            </a:pPr>
            <a:r>
              <a:rPr lang="en-US" dirty="0" smtClean="0">
                <a:latin typeface="+mn-lt"/>
                <a:cs typeface="+mn-cs"/>
              </a:rPr>
              <a:t>Central management solution</a:t>
            </a:r>
            <a:endParaRPr lang="en-US" dirty="0">
              <a:latin typeface="+mn-lt"/>
              <a:cs typeface="+mn-cs"/>
            </a:endParaRPr>
          </a:p>
        </p:txBody>
      </p:sp>
      <p:pic>
        <p:nvPicPr>
          <p:cNvPr id="31" name="Picture 2" descr="etx-26_front2"/>
          <p:cNvPicPr>
            <a:picLocks noChangeAspect="1" noChangeArrowheads="1"/>
          </p:cNvPicPr>
          <p:nvPr/>
        </p:nvPicPr>
        <p:blipFill>
          <a:blip r:embed="rId4" cstate="email"/>
          <a:srcRect/>
          <a:stretch>
            <a:fillRect/>
          </a:stretch>
        </p:blipFill>
        <p:spPr bwMode="auto">
          <a:xfrm>
            <a:off x="6782663" y="5723555"/>
            <a:ext cx="730805" cy="246785"/>
          </a:xfrm>
          <a:prstGeom prst="rect">
            <a:avLst/>
          </a:prstGeom>
          <a:noFill/>
          <a:ln w="9525">
            <a:noFill/>
            <a:miter lim="800000"/>
            <a:headEnd/>
            <a:tailEnd/>
          </a:ln>
        </p:spPr>
      </p:pic>
      <p:sp>
        <p:nvSpPr>
          <p:cNvPr id="134" name="TextBox 133"/>
          <p:cNvSpPr txBox="1"/>
          <p:nvPr/>
        </p:nvSpPr>
        <p:spPr>
          <a:xfrm>
            <a:off x="6809715" y="4804268"/>
            <a:ext cx="786621" cy="330151"/>
          </a:xfrm>
          <a:prstGeom prst="rect">
            <a:avLst/>
          </a:prstGeom>
          <a:noFill/>
        </p:spPr>
        <p:txBody>
          <a:bodyPr wrap="none" lIns="83119" tIns="41559" rIns="83119" bIns="41559" rtlCol="0">
            <a:spAutoFit/>
          </a:bodyPr>
          <a:lstStyle/>
          <a:p>
            <a:r>
              <a:rPr lang="en-US" sz="1600" dirty="0" err="1" smtClean="0">
                <a:latin typeface="+mn-lt"/>
              </a:rPr>
              <a:t>Radwin</a:t>
            </a:r>
            <a:endParaRPr lang="en-US" sz="1600" dirty="0">
              <a:latin typeface="+mn-lt"/>
            </a:endParaRPr>
          </a:p>
        </p:txBody>
      </p:sp>
      <p:sp>
        <p:nvSpPr>
          <p:cNvPr id="68" name="Rectangle 4"/>
          <p:cNvSpPr>
            <a:spLocks noGrp="1" noChangeArrowheads="1"/>
          </p:cNvSpPr>
          <p:nvPr>
            <p:ph type="title"/>
          </p:nvPr>
        </p:nvSpPr>
        <p:spPr>
          <a:prstGeom prst="rect">
            <a:avLst/>
          </a:prstGeom>
        </p:spPr>
        <p:txBody>
          <a:bodyPr/>
          <a:lstStyle/>
          <a:p>
            <a:pPr rtl="0"/>
            <a:r>
              <a:rPr lang="en-US" sz="4000" b="1" i="1" dirty="0" smtClean="0">
                <a:solidFill>
                  <a:srgbClr val="FF0000"/>
                </a:solidFill>
                <a:ea typeface="ＭＳ Ｐゴシック" pitchFamily="50" charset="-128"/>
              </a:rPr>
              <a:t>Track Side Architecture </a:t>
            </a:r>
          </a:p>
        </p:txBody>
      </p:sp>
      <p:sp>
        <p:nvSpPr>
          <p:cNvPr id="67" name="Rectangle 66"/>
          <p:cNvSpPr/>
          <p:nvPr/>
        </p:nvSpPr>
        <p:spPr>
          <a:xfrm>
            <a:off x="4279769" y="1725105"/>
            <a:ext cx="791852" cy="3695307"/>
          </a:xfrm>
          <a:prstGeom prst="rect">
            <a:avLst/>
          </a:prstGeom>
          <a:solidFill>
            <a:srgbClr val="F2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316584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Solution Description</a:t>
            </a:r>
            <a:endParaRPr lang="en-US" dirty="0"/>
          </a:p>
        </p:txBody>
      </p:sp>
      <p:sp>
        <p:nvSpPr>
          <p:cNvPr id="4" name="Text Placeholder 3"/>
          <p:cNvSpPr>
            <a:spLocks noGrp="1"/>
          </p:cNvSpPr>
          <p:nvPr>
            <p:ph type="body" sz="quarter" idx="10"/>
          </p:nvPr>
        </p:nvSpPr>
        <p:spPr>
          <a:xfrm>
            <a:off x="762461" y="1313666"/>
            <a:ext cx="7124700" cy="5264115"/>
          </a:xfrm>
        </p:spPr>
        <p:txBody>
          <a:bodyPr/>
          <a:lstStyle/>
          <a:p>
            <a:r>
              <a:rPr lang="en-US" sz="1600" dirty="0" smtClean="0"/>
              <a:t>A wireless communication system is installed alongside the rail road in proximity to each crossroad providing RF coverage along the rail.</a:t>
            </a:r>
          </a:p>
          <a:p>
            <a:r>
              <a:rPr lang="en-US" sz="1600" dirty="0" smtClean="0"/>
              <a:t>The system enables the capability for moving trains (in speeds of up to 300KM/hr.) to view and send real time streaming video signal as well as TCP data from and to the command and Control Center.</a:t>
            </a:r>
          </a:p>
          <a:p>
            <a:r>
              <a:rPr lang="en-US" sz="1600" dirty="0" smtClean="0"/>
              <a:t>The system enables bi-directional communications to both the vehicle and fixed elements (i.e. video surveillance cameras).</a:t>
            </a:r>
          </a:p>
          <a:p>
            <a:r>
              <a:rPr lang="en-US" sz="1600" dirty="0" smtClean="0"/>
              <a:t>Cameras installed on each crossroad are connected to the wireless system BST and constantly transmit live video streaming to the Command &amp; Control Center.</a:t>
            </a:r>
          </a:p>
          <a:p>
            <a:r>
              <a:rPr lang="en-US" sz="1600" dirty="0" smtClean="0"/>
              <a:t>As the train enters the BST coverage area, the video streams of the cameras are displayed at the locomotive cockpit using a dedicated portable device. </a:t>
            </a:r>
          </a:p>
          <a:p>
            <a:r>
              <a:rPr lang="en-US" sz="1600" dirty="0" smtClean="0"/>
              <a:t>The wireless system allows seamless handover as the train passes through one BST coverage area to the next BST coverage area.</a:t>
            </a:r>
          </a:p>
          <a:p>
            <a:r>
              <a:rPr lang="en-US" sz="1600" dirty="0" smtClean="0"/>
              <a:t>Central video management system allows live view and control over the video streams with optional capabilities of GIS, video analytics, connection to the CRM system and integration to any 3rd party system.</a:t>
            </a:r>
          </a:p>
          <a:p>
            <a:r>
              <a:rPr lang="en-US" sz="1600" dirty="0" smtClean="0"/>
              <a:t>All video streams can  be reordered on both the C&amp;C Center and locally on the train.</a:t>
            </a:r>
          </a:p>
          <a:p>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94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err="1" smtClean="0">
            <a:latin typeface="+mn-lt"/>
          </a:defRPr>
        </a:defPPr>
      </a:lstStyle>
    </a:txDef>
  </a:objectDefaults>
  <a:extraClrSchemeLst>
    <a:extraClrScheme>
      <a:clrScheme name="Default Design 1">
        <a:dk1>
          <a:srgbClr val="000000"/>
        </a:dk1>
        <a:lt1>
          <a:srgbClr val="FFFFFF"/>
        </a:lt1>
        <a:dk2>
          <a:srgbClr val="C00000"/>
        </a:dk2>
        <a:lt2>
          <a:srgbClr val="969696"/>
        </a:lt2>
        <a:accent1>
          <a:srgbClr val="C00000"/>
        </a:accent1>
        <a:accent2>
          <a:srgbClr val="0098A1"/>
        </a:accent2>
        <a:accent3>
          <a:srgbClr val="FFFFFF"/>
        </a:accent3>
        <a:accent4>
          <a:srgbClr val="000000"/>
        </a:accent4>
        <a:accent5>
          <a:srgbClr val="DCAAAA"/>
        </a:accent5>
        <a:accent6>
          <a:srgbClr val="008991"/>
        </a:accent6>
        <a:hlink>
          <a:srgbClr val="F29400"/>
        </a:hlink>
        <a:folHlink>
          <a:srgbClr val="0098A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4931</TotalTime>
  <Words>578</Words>
  <Application>Microsoft Office PowerPoint</Application>
  <PresentationFormat>On-screen Show (4:3)</PresentationFormat>
  <Paragraphs>101</Paragraphs>
  <Slides>12</Slides>
  <Notes>9</Notes>
  <HiddenSlides>1</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new</vt:lpstr>
      <vt:lpstr>Solution Note: Railway Crossing Accident Prevention  Customer Type: Intercity train</vt:lpstr>
      <vt:lpstr>Customer Requirements</vt:lpstr>
      <vt:lpstr>Railway Crossing Accident Prevention</vt:lpstr>
      <vt:lpstr>Railway Crossing Accident Prevention</vt:lpstr>
      <vt:lpstr>Railway Crossing Accident Prevention</vt:lpstr>
      <vt:lpstr>Solution Highlights</vt:lpstr>
      <vt:lpstr>Typical Architecture  </vt:lpstr>
      <vt:lpstr>Track Side Architecture </vt:lpstr>
      <vt:lpstr>Solution Description</vt:lpstr>
      <vt:lpstr>Solution Architecture</vt:lpstr>
      <vt:lpstr>Solution Benefits</vt:lpstr>
      <vt:lpstr>Communications Related Products</vt:lpstr>
    </vt:vector>
  </TitlesOfParts>
  <Company>RAD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Dafna Levin</dc:creator>
  <cp:lastModifiedBy>mati_e</cp:lastModifiedBy>
  <cp:revision>121</cp:revision>
  <dcterms:created xsi:type="dcterms:W3CDTF">2010-08-16T13:09:22Z</dcterms:created>
  <dcterms:modified xsi:type="dcterms:W3CDTF">2011-12-14T12:38:32Z</dcterms:modified>
</cp:coreProperties>
</file>