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0"/>
  </p:notesMasterIdLst>
  <p:handoutMasterIdLst>
    <p:handoutMasterId r:id="rId41"/>
  </p:handoutMasterIdLst>
  <p:sldIdLst>
    <p:sldId id="495" r:id="rId2"/>
    <p:sldId id="751" r:id="rId3"/>
    <p:sldId id="631" r:id="rId4"/>
    <p:sldId id="717" r:id="rId5"/>
    <p:sldId id="718" r:id="rId6"/>
    <p:sldId id="766" r:id="rId7"/>
    <p:sldId id="767" r:id="rId8"/>
    <p:sldId id="698" r:id="rId9"/>
    <p:sldId id="697" r:id="rId10"/>
    <p:sldId id="744" r:id="rId11"/>
    <p:sldId id="746" r:id="rId12"/>
    <p:sldId id="797" r:id="rId13"/>
    <p:sldId id="752" r:id="rId14"/>
    <p:sldId id="771" r:id="rId15"/>
    <p:sldId id="769" r:id="rId16"/>
    <p:sldId id="770" r:id="rId17"/>
    <p:sldId id="749" r:id="rId18"/>
    <p:sldId id="730" r:id="rId19"/>
    <p:sldId id="792" r:id="rId20"/>
    <p:sldId id="793" r:id="rId21"/>
    <p:sldId id="795" r:id="rId22"/>
    <p:sldId id="790" r:id="rId23"/>
    <p:sldId id="778" r:id="rId24"/>
    <p:sldId id="791" r:id="rId25"/>
    <p:sldId id="801" r:id="rId26"/>
    <p:sldId id="802" r:id="rId27"/>
    <p:sldId id="726" r:id="rId28"/>
    <p:sldId id="756" r:id="rId29"/>
    <p:sldId id="709" r:id="rId30"/>
    <p:sldId id="704" r:id="rId31"/>
    <p:sldId id="765" r:id="rId32"/>
    <p:sldId id="803" r:id="rId33"/>
    <p:sldId id="805" r:id="rId34"/>
    <p:sldId id="761" r:id="rId35"/>
    <p:sldId id="762" r:id="rId36"/>
    <p:sldId id="763" r:id="rId37"/>
    <p:sldId id="808" r:id="rId38"/>
    <p:sldId id="741" r:id="rId39"/>
  </p:sldIdLst>
  <p:sldSz cx="10058400" cy="7543800"/>
  <p:notesSz cx="7010400" cy="9296400"/>
  <p:defaultTextStyle>
    <a:defPPr>
      <a:defRPr lang="he-IL"/>
    </a:defPPr>
    <a:lvl1pPr algn="ct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AFF"/>
    <a:srgbClr val="CA3B28"/>
    <a:srgbClr val="FEFEB4"/>
    <a:srgbClr val="9E0000"/>
    <a:srgbClr val="0000FF"/>
    <a:srgbClr val="DDE5FF"/>
    <a:srgbClr val="F3BFEF"/>
    <a:srgbClr val="B6FC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7" autoAdjust="0"/>
    <p:restoredTop sz="83794" autoAdjust="0"/>
  </p:normalViewPr>
  <p:slideViewPr>
    <p:cSldViewPr snapToGrid="0">
      <p:cViewPr varScale="1">
        <p:scale>
          <a:sx n="83" d="100"/>
          <a:sy n="83" d="100"/>
        </p:scale>
        <p:origin x="-402" y="-96"/>
      </p:cViewPr>
      <p:guideLst>
        <p:guide orient="horz" pos="2376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366"/>
    </p:cViewPr>
  </p:sorterViewPr>
  <p:notesViewPr>
    <p:cSldViewPr snapToGrid="0">
      <p:cViewPr varScale="1">
        <p:scale>
          <a:sx n="61" d="100"/>
          <a:sy n="61" d="100"/>
        </p:scale>
        <p:origin x="-2166" y="-84"/>
      </p:cViewPr>
      <p:guideLst>
        <p:guide orient="horz" pos="2927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4.xml"/><Relationship Id="rId1" Type="http://schemas.openxmlformats.org/officeDocument/2006/relationships/slide" Target="slides/slide1.xml"/><Relationship Id="rId6" Type="http://schemas.openxmlformats.org/officeDocument/2006/relationships/slide" Target="slides/slide32.xml"/><Relationship Id="rId5" Type="http://schemas.openxmlformats.org/officeDocument/2006/relationships/slide" Target="slides/slide20.xml"/><Relationship Id="rId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 defTabSz="922275">
              <a:spcBef>
                <a:spcPct val="0"/>
              </a:spcBef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l" defTabSz="922275">
              <a:spcBef>
                <a:spcPct val="0"/>
              </a:spcBef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873375" y="8636000"/>
            <a:ext cx="29972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94" tIns="44096" rIns="88194" bIns="44096" numCol="1" anchor="b" anchorCtr="0" compatLnSpc="1">
            <a:prstTxWarp prst="textNoShape">
              <a:avLst/>
            </a:prstTxWarp>
          </a:bodyPr>
          <a:lstStyle>
            <a:lvl1pPr algn="r" defTabSz="882912" eaLnBrk="0" hangingPunct="0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C5C57B-0EB3-4460-A1A9-B6B3DCA1EC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917700" y="8421688"/>
            <a:ext cx="395287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510" tIns="41756" rIns="83510" bIns="41756" numCol="1" anchor="b" anchorCtr="0" compatLnSpc="1">
            <a:prstTxWarp prst="textNoShape">
              <a:avLst/>
            </a:prstTxWarp>
          </a:bodyPr>
          <a:lstStyle>
            <a:lvl1pPr algn="r" defTabSz="834367">
              <a:defRPr sz="11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Ethernet Access over SDH/PDH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 defTabSz="922275" rtl="1"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l" defTabSz="922275" rtl="1"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5863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971925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 defTabSz="922275" rtl="1"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l" defTabSz="922275" rtl="1"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AF9248-73C0-4599-A432-61E7538AB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>
              <a:latin typeface="Arial" charset="0"/>
              <a:cs typeface="Arial" charset="0"/>
            </a:endParaRPr>
          </a:p>
          <a:p>
            <a:pPr algn="l" rtl="0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CD7888B-98D8-4EFC-9FF9-7C5C4532F7D2}" type="slidenum">
              <a:rPr lang="en-US" smtClean="0">
                <a:latin typeface="Arial" charset="0"/>
                <a:cs typeface="Arial" charset="0"/>
              </a:rPr>
              <a:pPr defTabSz="920750"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defRPr/>
            </a:pPr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C819DE6C-ACE9-44DC-99B1-E2BB55550845}" type="slidenum">
              <a:rPr lang="en-US" smtClean="0">
                <a:latin typeface="Arial" charset="0"/>
                <a:cs typeface="Arial" charset="0"/>
              </a:rPr>
              <a:pPr defTabSz="920750"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7AC9B6D2-CEAC-4127-9A3B-FEFD42F7624D}" type="slidenum">
              <a:rPr lang="en-US" smtClean="0">
                <a:latin typeface="Arial" charset="0"/>
                <a:cs typeface="Arial" charset="0"/>
              </a:rPr>
              <a:pPr defTabSz="920750"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B452DFF9-07A3-4E2E-AC23-12B54B8B373B}" type="slidenum">
              <a:rPr lang="en-US" smtClean="0">
                <a:latin typeface="Arial" charset="0"/>
                <a:cs typeface="Arial" charset="0"/>
              </a:rPr>
              <a:pPr defTabSz="920750"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0C69C851-1D16-47CB-9B33-9305DB16C445}" type="slidenum">
              <a:rPr lang="en-US" smtClean="0">
                <a:latin typeface="Arial" charset="0"/>
                <a:cs typeface="Arial" charset="0"/>
              </a:rPr>
              <a:pPr defTabSz="920750"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25975" cy="3468688"/>
          </a:xfrm>
          <a:solidFill>
            <a:srgbClr val="FFFFFF"/>
          </a:solidFill>
          <a:ln/>
        </p:spPr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>
          <a:xfrm>
            <a:off x="735013" y="4475163"/>
            <a:ext cx="5607050" cy="4183062"/>
          </a:xfrm>
          <a:noFill/>
          <a:ln/>
        </p:spPr>
        <p:txBody>
          <a:bodyPr lIns="89544" tIns="44772" rIns="89544" bIns="44772"/>
          <a:lstStyle/>
          <a:p>
            <a:pPr>
              <a:lnSpc>
                <a:spcPct val="110000"/>
              </a:lnSpc>
            </a:pPr>
            <a:endParaRPr lang="en-US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24387" cy="3467100"/>
          </a:xfrm>
          <a:solidFill>
            <a:srgbClr val="FFFFFF"/>
          </a:solidFill>
          <a:ln/>
        </p:spPr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>
          <a:xfrm>
            <a:off x="714375" y="4492625"/>
            <a:ext cx="5608638" cy="4184650"/>
          </a:xfrm>
          <a:noFill/>
          <a:ln/>
        </p:spPr>
        <p:txBody>
          <a:bodyPr lIns="89544" tIns="44772" rIns="89544" bIns="44772"/>
          <a:lstStyle/>
          <a:p>
            <a:endParaRPr lang="en-US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24387" cy="3467100"/>
          </a:xfrm>
          <a:solidFill>
            <a:srgbClr val="FFFFFF"/>
          </a:solidFill>
          <a:ln/>
        </p:spPr>
      </p:sp>
      <p:sp>
        <p:nvSpPr>
          <p:cNvPr id="59395" name="Rectangle 1027"/>
          <p:cNvSpPr>
            <a:spLocks noChangeArrowheads="1"/>
          </p:cNvSpPr>
          <p:nvPr>
            <p:ph type="body" idx="1"/>
          </p:nvPr>
        </p:nvSpPr>
        <p:spPr>
          <a:xfrm>
            <a:off x="714375" y="4492625"/>
            <a:ext cx="5608638" cy="4184650"/>
          </a:xfrm>
          <a:noFill/>
          <a:ln/>
        </p:spPr>
        <p:txBody>
          <a:bodyPr lIns="89544" tIns="44772" rIns="89544" bIns="44772"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split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880D98AD-BD82-43F2-83E1-A735E2F4492D}" type="slidenum">
              <a:rPr lang="en-US" smtClean="0">
                <a:latin typeface="Arial" charset="0"/>
                <a:cs typeface="Arial" charset="0"/>
              </a:rPr>
              <a:pPr defTabSz="920750"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>
              <a:latin typeface="Arial" charset="0"/>
              <a:cs typeface="Arial" charset="0"/>
            </a:endParaRPr>
          </a:p>
          <a:p>
            <a:pPr algn="l" rtl="0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5FC660CC-BEE2-4B64-B780-9BA27441C40D}" type="slidenum">
              <a:rPr lang="en-US" smtClean="0">
                <a:latin typeface="Arial" charset="0"/>
                <a:cs typeface="Arial" charset="0"/>
              </a:rPr>
              <a:pPr defTabSz="920750"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3452AA7-7161-42B5-B4D1-010D4291D2FD}" type="slidenum">
              <a:rPr lang="en-US" smtClean="0">
                <a:latin typeface="Arial" charset="0"/>
                <a:cs typeface="Arial" charset="0"/>
              </a:rPr>
              <a:pPr defTabSz="920750"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542B41E3-14B3-4751-B2D2-4DEED7BCF977}" type="slidenum">
              <a:rPr lang="en-US" smtClean="0">
                <a:latin typeface="Times New Roman" pitchFamily="18" charset="0"/>
                <a:cs typeface="Times New Roman" pitchFamily="18" charset="0"/>
              </a:rPr>
              <a:pPr defTabSz="920750"/>
              <a:t>20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l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OAM-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F193D504-AC68-4A0E-A913-3225D6EE6548}" type="slidenum">
              <a:rPr lang="en-US" smtClean="0">
                <a:latin typeface="Arial" charset="0"/>
                <a:cs typeface="Arial" charset="0"/>
              </a:rPr>
              <a:pPr defTabSz="920750"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05F71B50-6749-4BE2-B7B6-B945622BCD74}" type="slidenum">
              <a:rPr lang="en-US" smtClean="0">
                <a:latin typeface="Times New Roman" pitchFamily="18" charset="0"/>
                <a:cs typeface="Times New Roman" pitchFamily="18" charset="0"/>
              </a:rPr>
              <a:pPr defTabSz="920750"/>
              <a:t>23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AB5D43DC-E66F-45F5-9E38-10E53BA49F98}" type="slidenum">
              <a:rPr lang="en-US" smtClean="0">
                <a:latin typeface="Arial" charset="0"/>
                <a:cs typeface="Arial" charset="0"/>
              </a:rPr>
              <a:pPr defTabSz="955675"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642" tIns="45321" rIns="90642" bIns="45321"/>
          <a:lstStyle/>
          <a:p>
            <a:pPr algn="l" rtl="0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348C41F2-334F-4FB1-887C-8BCC0A403C54}" type="slidenum">
              <a:rPr lang="en-US" smtClean="0">
                <a:latin typeface="Arial" charset="0"/>
                <a:cs typeface="Arial" charset="0"/>
              </a:rPr>
              <a:pPr defTabSz="920750"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E8F04A6C-8BCD-431E-BDE3-2ACBC38D0D88}" type="slidenum">
              <a:rPr lang="en-US" smtClean="0">
                <a:latin typeface="Arial" charset="0"/>
                <a:cs typeface="Arial" charset="0"/>
              </a:rPr>
              <a:pPr defTabSz="920750"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00A8E6BF-41AE-43FA-9146-D131A04E19CE}" type="slidenum">
              <a:rPr lang="en-US" smtClean="0">
                <a:latin typeface="Arial" charset="0"/>
                <a:cs typeface="Arial" charset="0"/>
              </a:rPr>
              <a:pPr defTabSz="920750"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CE75C950-68D4-41D9-B811-633F626CDD9C}" type="slidenum">
              <a:rPr lang="en-US" smtClean="0">
                <a:latin typeface="Arial" charset="0"/>
                <a:cs typeface="Arial" charset="0"/>
              </a:rPr>
              <a:pPr defTabSz="920750"/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5025" cy="3482975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377" tIns="45689" rIns="91377" bIns="45689"/>
          <a:lstStyle/>
          <a:p>
            <a:pPr algn="l" rtl="0" eaLnBrk="1" hangingPunct="1"/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56F56091-ACF3-445A-B150-A6ABD0081ADA}" type="slidenum">
              <a:rPr lang="en-US" smtClean="0">
                <a:latin typeface="Arial" charset="0"/>
                <a:cs typeface="Arial" charset="0"/>
              </a:rPr>
              <a:pPr defTabSz="920750"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13F1E90D-7847-4E45-AC19-222E92D898C9}" type="slidenum">
              <a:rPr lang="en-US" smtClean="0">
                <a:latin typeface="Arial" charset="0"/>
                <a:cs typeface="Arial" charset="0"/>
              </a:rPr>
              <a:pPr defTabSz="920750"/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2150"/>
            <a:ext cx="4630737" cy="34734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95788"/>
            <a:ext cx="5160962" cy="4241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noFill/>
        </p:spPr>
        <p:txBody>
          <a:bodyPr/>
          <a:lstStyle/>
          <a:p>
            <a:pPr defTabSz="920750"/>
            <a:fld id="{2B8F329F-2816-4131-8A80-92890C2BB244}" type="slidenum">
              <a:rPr lang="en-US" smtClean="0">
                <a:latin typeface="Times New Roman" pitchFamily="18" charset="0"/>
                <a:cs typeface="Times New Roman" pitchFamily="18" charset="0"/>
              </a:rPr>
              <a:pPr defTabSz="920750"/>
              <a:t>37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29059F36-8F04-4D2A-9141-F3F1C298692B}" type="slidenum">
              <a:rPr lang="en-US" smtClean="0">
                <a:latin typeface="Arial" charset="0"/>
                <a:cs typeface="Arial" charset="0"/>
              </a:rPr>
              <a:pPr defTabSz="920750"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endParaRPr lang="en-US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2E9F69EA-6E50-4FC7-B3E0-F24334BE6B7A}" type="slidenum">
              <a:rPr lang="en-US" smtClean="0">
                <a:latin typeface="Arial" charset="0"/>
                <a:cs typeface="Arial" charset="0"/>
              </a:rPr>
              <a:pPr defTabSz="920750"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9013" y="541338"/>
            <a:ext cx="5091112" cy="3817937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778375"/>
            <a:ext cx="5108575" cy="2384425"/>
          </a:xfrm>
          <a:noFill/>
          <a:ln/>
        </p:spPr>
        <p:txBody>
          <a:bodyPr lIns="85581" tIns="42791" rIns="85581" bIns="42791"/>
          <a:lstStyle/>
          <a:p>
            <a:pPr algn="l"/>
            <a:endParaRPr lang="en-US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9013" y="541338"/>
            <a:ext cx="5091112" cy="3817937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ChangeArrowheads="1"/>
          </p:cNvSpPr>
          <p:nvPr>
            <p:ph type="body" idx="1"/>
          </p:nvPr>
        </p:nvSpPr>
        <p:spPr>
          <a:xfrm>
            <a:off x="942975" y="4702175"/>
            <a:ext cx="5108575" cy="1778000"/>
          </a:xfrm>
          <a:noFill/>
          <a:ln/>
        </p:spPr>
        <p:txBody>
          <a:bodyPr lIns="85581" tIns="42791" rIns="85581" bIns="42791"/>
          <a:lstStyle/>
          <a:p>
            <a:pPr algn="l"/>
            <a:endParaRPr lang="en-US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938713"/>
            <a:ext cx="5105400" cy="1149350"/>
          </a:xfrm>
          <a:noFill/>
          <a:ln/>
        </p:spPr>
        <p:txBody>
          <a:bodyPr lIns="84834" tIns="42417" rIns="84834" bIns="42417"/>
          <a:lstStyle/>
          <a:p>
            <a:pPr algn="l"/>
            <a:r>
              <a:rPr lang="en-US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There are several types of quality of services:802.1p, DSCP, IP Precedence, Per Port. In the example infront of us we will talk about 802.1p.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702175"/>
            <a:ext cx="5108575" cy="3736975"/>
          </a:xfrm>
          <a:noFill/>
          <a:ln/>
        </p:spPr>
        <p:txBody>
          <a:bodyPr lIns="84834" tIns="42417" rIns="84834" bIns="42417"/>
          <a:lstStyle/>
          <a:p>
            <a:pPr algn="l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op_left_scre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rad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1100" y="6956425"/>
            <a:ext cx="9588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2576945" y="2216334"/>
            <a:ext cx="8152015" cy="2533799"/>
          </a:xfrm>
          <a:prstGeom prst="roundRect">
            <a:avLst/>
          </a:prstGeom>
          <a:solidFill>
            <a:srgbClr val="990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txBody>
          <a:bodyPr lIns="100584" tIns="50292" rIns="100584" bIns="50292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69925" y="6956425"/>
            <a:ext cx="321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5" rIns="100572" bIns="50285" anchor="b"/>
          <a:lstStyle>
            <a:lvl1pPr marL="0" indent="0">
              <a:buFontTx/>
              <a:buNone/>
              <a:defRPr sz="1200">
                <a:solidFill>
                  <a:srgbClr val="990000"/>
                </a:solidFill>
              </a:defRPr>
            </a:lvl1pPr>
          </a:lstStyle>
          <a:p>
            <a:pPr eaLnBrk="0" hangingPunct="0">
              <a:lnSpc>
                <a:spcPct val="120000"/>
              </a:lnSpc>
              <a:defRPr/>
            </a:pPr>
            <a:r>
              <a:rPr lang="en-US" sz="1400" b="1" kern="0" dirty="0" smtClean="0">
                <a:latin typeface="+mn-lt"/>
                <a:cs typeface="+mn-cs"/>
              </a:rPr>
              <a:t>Stay ahead with RAD Training</a:t>
            </a:r>
            <a:endParaRPr lang="en-US" sz="1400" b="1" kern="0" dirty="0">
              <a:latin typeface="+mn-lt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17624" y="7060040"/>
            <a:ext cx="129320" cy="129320"/>
          </a:xfrm>
          <a:prstGeom prst="ellipse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lIns="100584" tIns="50292" rIns="100584" bIns="50292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-64660" y="7060040"/>
            <a:ext cx="129320" cy="12932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lIns="100584" tIns="50292" rIns="100584" bIns="50292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7512" y="7060040"/>
            <a:ext cx="129320" cy="12932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lIns="100584" tIns="50292" rIns="100584" bIns="50292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19684" y="7060040"/>
            <a:ext cx="129320" cy="12932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 lIns="100584" tIns="50292" rIns="100584" bIns="50292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70561" y="5783580"/>
            <a:ext cx="3747060" cy="838200"/>
          </a:xfrm>
        </p:spPr>
        <p:txBody>
          <a:bodyPr anchor="b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35136" y="3010213"/>
            <a:ext cx="7163889" cy="1146148"/>
          </a:xfrm>
          <a:noFill/>
        </p:spPr>
        <p:txBody>
          <a:bodyPr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0058400" cy="7543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sz="2400" b="1" dirty="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-747713" y="366713"/>
            <a:ext cx="9915526" cy="4060825"/>
            <a:chOff x="-558141" y="570011"/>
            <a:chExt cx="9915892" cy="4061366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-558141" y="1325685"/>
              <a:ext cx="8847118" cy="3305692"/>
            </a:xfrm>
            <a:prstGeom prst="roundRect">
              <a:avLst/>
            </a:prstGeom>
            <a:solidFill>
              <a:srgbClr val="990000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blurRad="6350" stA="50000" endA="300" endPos="55000" dir="5400000" sy="-100000" algn="bl" rotWithShape="0"/>
            </a:effectLst>
          </p:spPr>
          <p:txBody>
            <a:bodyPr lIns="100584" tIns="50292" rIns="100584" bIns="50292"/>
            <a:lstStyle/>
            <a:p>
              <a:pPr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6447756" y="570011"/>
              <a:ext cx="2909995" cy="1887788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en-US" sz="2400" b="1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5474583" y="1840180"/>
              <a:ext cx="2197181" cy="1271756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en-US" sz="2400" b="1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7874000" y="6362700"/>
            <a:ext cx="2001838" cy="992188"/>
            <a:chOff x="7815263" y="6279200"/>
            <a:chExt cx="2001837" cy="993100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7815263" y="6895716"/>
              <a:ext cx="2001837" cy="376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52" tIns="50276" rIns="100552" bIns="50276">
              <a:spAutoFit/>
            </a:bodyPr>
            <a:lstStyle/>
            <a:p>
              <a:pPr defTabSz="1006475">
                <a:defRPr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www.rad.com</a:t>
              </a:r>
            </a:p>
          </p:txBody>
        </p:sp>
        <p:pic>
          <p:nvPicPr>
            <p:cNvPr id="9" name="Picture 15" descr="radlog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27988" y="6279200"/>
              <a:ext cx="1570037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150938" y="2487613"/>
            <a:ext cx="9540875" cy="2300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</a:t>
            </a:r>
            <a:r>
              <a:rPr lang="en-US" sz="1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22238" y="4608513"/>
            <a:ext cx="6592888" cy="976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your attention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340" y="1931353"/>
            <a:ext cx="4362133" cy="452628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4112" y="1931353"/>
            <a:ext cx="4363878" cy="452628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13868"/>
            <a:ext cx="7302500" cy="1100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3863" y="1930635"/>
            <a:ext cx="8894762" cy="4526896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9"/>
          <a:srcRect l="3204" t="26060" r="1860"/>
          <a:stretch>
            <a:fillRect/>
          </a:stretch>
        </p:blipFill>
        <p:spPr bwMode="auto">
          <a:xfrm>
            <a:off x="0" y="0"/>
            <a:ext cx="10058400" cy="1239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931988"/>
            <a:ext cx="88947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72" tIns="50285" rIns="100572" bIns="50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028" name="Picture 55" descr="rad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86788" y="127000"/>
            <a:ext cx="11350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7261225" y="7372350"/>
            <a:ext cx="27955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72" tIns="0" rIns="100572" bIns="0" anchor="ctr">
            <a:spAutoFit/>
          </a:bodyPr>
          <a:lstStyle/>
          <a:p>
            <a:pPr algn="r">
              <a:defRPr/>
            </a:pP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Ethernet Access over SDH/PDH for 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TS2011  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</a:t>
            </a:r>
            <a:fld id="{3A9E9C44-7010-4B5B-8E35-2C95CB52B26E}" type="slidenum">
              <a:rPr lang="en-US" sz="1000" b="1"/>
              <a:pPr algn="r">
                <a:defRPr/>
              </a:pPr>
              <a:t>‹#›</a:t>
            </a:fld>
            <a:endParaRPr lang="en-US" sz="1000" b="1" dirty="0"/>
          </a:p>
        </p:txBody>
      </p:sp>
      <p:sp>
        <p:nvSpPr>
          <p:cNvPr id="1030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387350" y="14288"/>
            <a:ext cx="73025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72" tIns="50285" rIns="100572" bIns="502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099" r:id="rId2"/>
    <p:sldLayoutId id="2147484105" r:id="rId3"/>
    <p:sldLayoutId id="2147484100" r:id="rId4"/>
    <p:sldLayoutId id="2147484101" r:id="rId5"/>
    <p:sldLayoutId id="2147484102" r:id="rId6"/>
    <p:sldLayoutId id="2147484103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  <a:cs typeface="Arial" charset="0"/>
        </a:defRPr>
      </a:lvl5pPr>
      <a:lvl6pPr marL="50292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  <a:cs typeface="Arial" charset="0"/>
        </a:defRPr>
      </a:lvl6pPr>
      <a:lvl7pPr marL="100584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  <a:cs typeface="Arial" charset="0"/>
        </a:defRPr>
      </a:lvl7pPr>
      <a:lvl8pPr marL="150876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  <a:cs typeface="Arial" charset="0"/>
        </a:defRPr>
      </a:lvl8pPr>
      <a:lvl9pPr marL="201168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Verdana" pitchFamily="34" charset="0"/>
          <a:cs typeface="Arial" charset="0"/>
        </a:defRPr>
      </a:lvl9pPr>
    </p:titleStyle>
    <p:bodyStyle>
      <a:lvl1pPr marL="320675" indent="-3206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990000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97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990000"/>
        </a:buClr>
        <a:buSzPct val="8500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001713" indent="-1793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990000"/>
        </a:buClr>
        <a:buSzPct val="7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758950" indent="-2508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990000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262188" indent="-25082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2766060" indent="-25146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3268980" indent="-25146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3771900" indent="-25146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4274820" indent="-25146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wm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hyperlink" Target="http://images.google.com/imgres?imgurl=http://www.atrica.com/images/certifications/MEF_CERT_CarrierEthernet.jpg&amp;imgrefurl=http://www.atrica.com/landing.php?page=31s72&amp;h=189&amp;w=150&amp;sz=11&amp;hl=en&amp;start=13&amp;sig2=I6VHBevCc_FOVqd2HJRyng&amp;tbnid=OPTCOL7-1GaRVM:&amp;tbnh=103&amp;tbnw=82&amp;ei=1xafR4-RKYys0gTYv_2UCA&amp;prev=/images?q=mef+certification+high&amp;gbv=2&amp;svnum=50&amp;hl=en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3"/>
          <p:cNvSpPr>
            <a:spLocks noGrp="1"/>
          </p:cNvSpPr>
          <p:nvPr>
            <p:ph type="subTitle" idx="1"/>
          </p:nvPr>
        </p:nvSpPr>
        <p:spPr>
          <a:xfrm>
            <a:off x="354013" y="4981575"/>
            <a:ext cx="5353050" cy="1765300"/>
          </a:xfrm>
        </p:spPr>
        <p:txBody>
          <a:bodyPr/>
          <a:lstStyle/>
          <a:p>
            <a:r>
              <a:rPr lang="en-US" sz="1700" dirty="0" smtClean="0"/>
              <a:t>Presented by:</a:t>
            </a:r>
            <a:br>
              <a:rPr lang="en-US" sz="1700" dirty="0" smtClean="0"/>
            </a:br>
            <a:r>
              <a:rPr lang="en-US" sz="1800" b="1" dirty="0" smtClean="0">
                <a:cs typeface="Tahoma" pitchFamily="34" charset="0"/>
              </a:rPr>
              <a:t>Sarit </a:t>
            </a:r>
            <a:r>
              <a:rPr lang="en-US" sz="1800" b="1" dirty="0" err="1" smtClean="0">
                <a:cs typeface="Tahoma" pitchFamily="34" charset="0"/>
              </a:rPr>
              <a:t>Carmelli</a:t>
            </a:r>
            <a:endParaRPr lang="en-US" sz="1800" b="1" dirty="0" smtClean="0">
              <a:cs typeface="Tahoma" pitchFamily="34" charset="0"/>
            </a:endParaRPr>
          </a:p>
          <a:p>
            <a:r>
              <a:rPr lang="en-US" sz="1800" dirty="0" smtClean="0">
                <a:cs typeface="Tahoma" pitchFamily="34" charset="0"/>
              </a:rPr>
              <a:t>Professional </a:t>
            </a:r>
            <a:r>
              <a:rPr lang="en-US" sz="1800" dirty="0" smtClean="0">
                <a:cs typeface="Tahoma" pitchFamily="34" charset="0"/>
              </a:rPr>
              <a:t>Services Engineer</a:t>
            </a:r>
            <a:endParaRPr lang="en-US" sz="1800" b="1" dirty="0" smtClean="0">
              <a:cs typeface="Tahoma" pitchFamily="34" charset="0"/>
            </a:endParaRPr>
          </a:p>
          <a:p>
            <a:r>
              <a:rPr lang="en-US" sz="1800" dirty="0" smtClean="0">
                <a:cs typeface="Tahoma" pitchFamily="34" charset="0"/>
              </a:rPr>
              <a:t>sarit_c@rad.com</a:t>
            </a:r>
            <a:endParaRPr lang="en-US" sz="1800" b="1" dirty="0" smtClean="0"/>
          </a:p>
          <a:p>
            <a:pPr eaLnBrk="1" hangingPunct="1"/>
            <a:endParaRPr lang="en-US" sz="1700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20988" y="2879725"/>
            <a:ext cx="7646987" cy="1330325"/>
          </a:xfrm>
        </p:spPr>
        <p:txBody>
          <a:bodyPr/>
          <a:lstStyle/>
          <a:p>
            <a:pPr eaLnBrk="1" hangingPunct="1"/>
            <a:r>
              <a:rPr lang="en-US" sz="4800" smtClean="0"/>
              <a:t>Ethernet Access </a:t>
            </a:r>
            <a:br>
              <a:rPr lang="en-US" sz="4800" smtClean="0"/>
            </a:br>
            <a:r>
              <a:rPr lang="en-US" sz="4800" smtClean="0"/>
              <a:t>over SDH/PDH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3"/>
          <p:cNvSpPr>
            <a:spLocks noChangeArrowheads="1"/>
          </p:cNvSpPr>
          <p:nvPr/>
        </p:nvSpPr>
        <p:spPr bwMode="auto">
          <a:xfrm>
            <a:off x="3716338" y="1525588"/>
            <a:ext cx="4464050" cy="2482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Freeform 54"/>
          <p:cNvSpPr>
            <a:spLocks/>
          </p:cNvSpPr>
          <p:nvPr/>
        </p:nvSpPr>
        <p:spPr bwMode="auto">
          <a:xfrm>
            <a:off x="7792810" y="2142759"/>
            <a:ext cx="798200" cy="303892"/>
          </a:xfrm>
          <a:custGeom>
            <a:avLst/>
            <a:gdLst>
              <a:gd name="T0" fmla="*/ 15523 w 578"/>
              <a:gd name="T1" fmla="*/ 0 h 490"/>
              <a:gd name="T2" fmla="*/ 15523 w 578"/>
              <a:gd name="T3" fmla="*/ 125 h 490"/>
              <a:gd name="T4" fmla="*/ 0 w 578"/>
              <a:gd name="T5" fmla="*/ 125 h 490"/>
              <a:gd name="T6" fmla="*/ 0 w 578"/>
              <a:gd name="T7" fmla="*/ 377 h 490"/>
              <a:gd name="T8" fmla="*/ 15523 w 578"/>
              <a:gd name="T9" fmla="*/ 377 h 490"/>
              <a:gd name="T10" fmla="*/ 15523 w 578"/>
              <a:gd name="T11" fmla="*/ 490 h 490"/>
              <a:gd name="T12" fmla="*/ 21026 w 578"/>
              <a:gd name="T13" fmla="*/ 251 h 490"/>
              <a:gd name="T14" fmla="*/ 15523 w 578"/>
              <a:gd name="T15" fmla="*/ 0 h 4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8"/>
              <a:gd name="T25" fmla="*/ 0 h 490"/>
              <a:gd name="T26" fmla="*/ 578 w 578"/>
              <a:gd name="T27" fmla="*/ 490 h 4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8" h="490">
                <a:moveTo>
                  <a:pt x="427" y="0"/>
                </a:moveTo>
                <a:lnTo>
                  <a:pt x="427" y="125"/>
                </a:lnTo>
                <a:lnTo>
                  <a:pt x="0" y="125"/>
                </a:lnTo>
                <a:lnTo>
                  <a:pt x="0" y="377"/>
                </a:lnTo>
                <a:lnTo>
                  <a:pt x="427" y="377"/>
                </a:lnTo>
                <a:lnTo>
                  <a:pt x="427" y="490"/>
                </a:lnTo>
                <a:lnTo>
                  <a:pt x="578" y="251"/>
                </a:lnTo>
                <a:lnTo>
                  <a:pt x="427" y="0"/>
                </a:lnTo>
                <a:close/>
              </a:path>
            </a:pathLst>
          </a:custGeom>
          <a:solidFill>
            <a:srgbClr val="B7D5EF"/>
          </a:solidFill>
          <a:ln w="8255" cap="rnd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Freeform 54"/>
          <p:cNvSpPr>
            <a:spLocks/>
          </p:cNvSpPr>
          <p:nvPr/>
        </p:nvSpPr>
        <p:spPr bwMode="auto">
          <a:xfrm>
            <a:off x="7792810" y="3249634"/>
            <a:ext cx="798200" cy="303892"/>
          </a:xfrm>
          <a:custGeom>
            <a:avLst/>
            <a:gdLst>
              <a:gd name="T0" fmla="*/ 15523 w 578"/>
              <a:gd name="T1" fmla="*/ 0 h 490"/>
              <a:gd name="T2" fmla="*/ 15523 w 578"/>
              <a:gd name="T3" fmla="*/ 125 h 490"/>
              <a:gd name="T4" fmla="*/ 0 w 578"/>
              <a:gd name="T5" fmla="*/ 125 h 490"/>
              <a:gd name="T6" fmla="*/ 0 w 578"/>
              <a:gd name="T7" fmla="*/ 377 h 490"/>
              <a:gd name="T8" fmla="*/ 15523 w 578"/>
              <a:gd name="T9" fmla="*/ 377 h 490"/>
              <a:gd name="T10" fmla="*/ 15523 w 578"/>
              <a:gd name="T11" fmla="*/ 490 h 490"/>
              <a:gd name="T12" fmla="*/ 21026 w 578"/>
              <a:gd name="T13" fmla="*/ 251 h 490"/>
              <a:gd name="T14" fmla="*/ 15523 w 578"/>
              <a:gd name="T15" fmla="*/ 0 h 4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8"/>
              <a:gd name="T25" fmla="*/ 0 h 490"/>
              <a:gd name="T26" fmla="*/ 578 w 578"/>
              <a:gd name="T27" fmla="*/ 490 h 4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8" h="490">
                <a:moveTo>
                  <a:pt x="427" y="0"/>
                </a:moveTo>
                <a:lnTo>
                  <a:pt x="427" y="125"/>
                </a:lnTo>
                <a:lnTo>
                  <a:pt x="0" y="125"/>
                </a:lnTo>
                <a:lnTo>
                  <a:pt x="0" y="377"/>
                </a:lnTo>
                <a:lnTo>
                  <a:pt x="427" y="377"/>
                </a:lnTo>
                <a:lnTo>
                  <a:pt x="427" y="490"/>
                </a:lnTo>
                <a:lnTo>
                  <a:pt x="578" y="251"/>
                </a:lnTo>
                <a:lnTo>
                  <a:pt x="427" y="0"/>
                </a:lnTo>
                <a:close/>
              </a:path>
            </a:pathLst>
          </a:custGeom>
          <a:solidFill>
            <a:srgbClr val="B7D5EF"/>
          </a:solidFill>
          <a:ln w="8255" cap="rnd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5072124" y="2689761"/>
            <a:ext cx="798200" cy="367888"/>
          </a:xfrm>
          <a:custGeom>
            <a:avLst/>
            <a:gdLst>
              <a:gd name="T0" fmla="*/ 15523 w 578"/>
              <a:gd name="T1" fmla="*/ 0 h 490"/>
              <a:gd name="T2" fmla="*/ 15523 w 578"/>
              <a:gd name="T3" fmla="*/ 125 h 490"/>
              <a:gd name="T4" fmla="*/ 0 w 578"/>
              <a:gd name="T5" fmla="*/ 125 h 490"/>
              <a:gd name="T6" fmla="*/ 0 w 578"/>
              <a:gd name="T7" fmla="*/ 377 h 490"/>
              <a:gd name="T8" fmla="*/ 15523 w 578"/>
              <a:gd name="T9" fmla="*/ 377 h 490"/>
              <a:gd name="T10" fmla="*/ 15523 w 578"/>
              <a:gd name="T11" fmla="*/ 490 h 490"/>
              <a:gd name="T12" fmla="*/ 21026 w 578"/>
              <a:gd name="T13" fmla="*/ 251 h 490"/>
              <a:gd name="T14" fmla="*/ 15523 w 578"/>
              <a:gd name="T15" fmla="*/ 0 h 4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8"/>
              <a:gd name="T25" fmla="*/ 0 h 490"/>
              <a:gd name="T26" fmla="*/ 578 w 578"/>
              <a:gd name="T27" fmla="*/ 490 h 4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8" h="490">
                <a:moveTo>
                  <a:pt x="427" y="0"/>
                </a:moveTo>
                <a:lnTo>
                  <a:pt x="427" y="125"/>
                </a:lnTo>
                <a:lnTo>
                  <a:pt x="0" y="125"/>
                </a:lnTo>
                <a:lnTo>
                  <a:pt x="0" y="377"/>
                </a:lnTo>
                <a:lnTo>
                  <a:pt x="427" y="377"/>
                </a:lnTo>
                <a:lnTo>
                  <a:pt x="427" y="490"/>
                </a:lnTo>
                <a:lnTo>
                  <a:pt x="578" y="251"/>
                </a:lnTo>
                <a:lnTo>
                  <a:pt x="427" y="0"/>
                </a:lnTo>
                <a:close/>
              </a:path>
            </a:pathLst>
          </a:custGeom>
          <a:solidFill>
            <a:schemeClr val="bg1"/>
          </a:solidFill>
          <a:ln w="8255" cap="rnd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Freeform 54"/>
          <p:cNvSpPr>
            <a:spLocks/>
          </p:cNvSpPr>
          <p:nvPr/>
        </p:nvSpPr>
        <p:spPr bwMode="auto">
          <a:xfrm>
            <a:off x="3246293" y="2689761"/>
            <a:ext cx="798200" cy="367888"/>
          </a:xfrm>
          <a:custGeom>
            <a:avLst/>
            <a:gdLst>
              <a:gd name="T0" fmla="*/ 15523 w 578"/>
              <a:gd name="T1" fmla="*/ 0 h 490"/>
              <a:gd name="T2" fmla="*/ 15523 w 578"/>
              <a:gd name="T3" fmla="*/ 125 h 490"/>
              <a:gd name="T4" fmla="*/ 0 w 578"/>
              <a:gd name="T5" fmla="*/ 125 h 490"/>
              <a:gd name="T6" fmla="*/ 0 w 578"/>
              <a:gd name="T7" fmla="*/ 377 h 490"/>
              <a:gd name="T8" fmla="*/ 15523 w 578"/>
              <a:gd name="T9" fmla="*/ 377 h 490"/>
              <a:gd name="T10" fmla="*/ 15523 w 578"/>
              <a:gd name="T11" fmla="*/ 490 h 490"/>
              <a:gd name="T12" fmla="*/ 21026 w 578"/>
              <a:gd name="T13" fmla="*/ 251 h 490"/>
              <a:gd name="T14" fmla="*/ 15523 w 578"/>
              <a:gd name="T15" fmla="*/ 0 h 4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8"/>
              <a:gd name="T25" fmla="*/ 0 h 490"/>
              <a:gd name="T26" fmla="*/ 578 w 578"/>
              <a:gd name="T27" fmla="*/ 490 h 4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8" h="490">
                <a:moveTo>
                  <a:pt x="427" y="0"/>
                </a:moveTo>
                <a:lnTo>
                  <a:pt x="427" y="125"/>
                </a:lnTo>
                <a:lnTo>
                  <a:pt x="0" y="125"/>
                </a:lnTo>
                <a:lnTo>
                  <a:pt x="0" y="377"/>
                </a:lnTo>
                <a:lnTo>
                  <a:pt x="427" y="377"/>
                </a:lnTo>
                <a:lnTo>
                  <a:pt x="427" y="490"/>
                </a:lnTo>
                <a:lnTo>
                  <a:pt x="578" y="251"/>
                </a:lnTo>
                <a:lnTo>
                  <a:pt x="427" y="0"/>
                </a:lnTo>
                <a:close/>
              </a:path>
            </a:pathLst>
          </a:custGeom>
          <a:solidFill>
            <a:schemeClr val="bg1"/>
          </a:solidFill>
          <a:ln w="8255" cap="rnd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GFP – Generic Frame Procedure</a:t>
            </a:r>
          </a:p>
        </p:txBody>
      </p:sp>
      <p:sp>
        <p:nvSpPr>
          <p:cNvPr id="13328" name="Content Placeholder 26"/>
          <p:cNvSpPr>
            <a:spLocks noGrp="1"/>
          </p:cNvSpPr>
          <p:nvPr>
            <p:ph idx="1"/>
          </p:nvPr>
        </p:nvSpPr>
        <p:spPr>
          <a:xfrm>
            <a:off x="423863" y="4176713"/>
            <a:ext cx="8894762" cy="3090862"/>
          </a:xfrm>
        </p:spPr>
        <p:txBody>
          <a:bodyPr/>
          <a:lstStyle/>
          <a:p>
            <a:r>
              <a:rPr lang="en-US" sz="2000" smtClean="0"/>
              <a:t>Standard protocol</a:t>
            </a:r>
          </a:p>
          <a:p>
            <a:r>
              <a:rPr lang="en-US" sz="2000" smtClean="0"/>
              <a:t>Allow interoperability between different vendors</a:t>
            </a:r>
          </a:p>
          <a:p>
            <a:r>
              <a:rPr lang="en-US" sz="2000" smtClean="0"/>
              <a:t>Reduced latency, for time-sensitive services, Byte by byte transmission</a:t>
            </a:r>
          </a:p>
          <a:p>
            <a:r>
              <a:rPr lang="en-US" sz="2000" smtClean="0"/>
              <a:t>Fixed overhead (unlike HDLC):</a:t>
            </a:r>
          </a:p>
          <a:p>
            <a:r>
              <a:rPr lang="en-US" sz="2000" smtClean="0"/>
              <a:t>Improved line utilization</a:t>
            </a:r>
          </a:p>
          <a:p>
            <a:r>
              <a:rPr lang="en-US" sz="2000" smtClean="0"/>
              <a:t>Predictable throughput regardless of data transmitted</a:t>
            </a:r>
          </a:p>
        </p:txBody>
      </p:sp>
      <p:sp>
        <p:nvSpPr>
          <p:cNvPr id="13329" name="Rectangle 6"/>
          <p:cNvSpPr>
            <a:spLocks noChangeArrowheads="1"/>
          </p:cNvSpPr>
          <p:nvPr/>
        </p:nvSpPr>
        <p:spPr bwMode="auto">
          <a:xfrm>
            <a:off x="820738" y="2108200"/>
            <a:ext cx="1274762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Rectangle 24"/>
          <p:cNvSpPr>
            <a:spLocks noChangeArrowheads="1"/>
          </p:cNvSpPr>
          <p:nvPr/>
        </p:nvSpPr>
        <p:spPr bwMode="auto">
          <a:xfrm>
            <a:off x="7556500" y="2044700"/>
            <a:ext cx="12763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Rectangle 28"/>
          <p:cNvSpPr>
            <a:spLocks noChangeArrowheads="1"/>
          </p:cNvSpPr>
          <p:nvPr/>
        </p:nvSpPr>
        <p:spPr bwMode="auto">
          <a:xfrm>
            <a:off x="7556500" y="2044700"/>
            <a:ext cx="12763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Rectangle 29"/>
          <p:cNvSpPr>
            <a:spLocks noChangeArrowheads="1"/>
          </p:cNvSpPr>
          <p:nvPr/>
        </p:nvSpPr>
        <p:spPr bwMode="auto">
          <a:xfrm>
            <a:off x="8435975" y="2770188"/>
            <a:ext cx="6365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19175" eaLnBrk="0" hangingPunct="0">
              <a:spcBef>
                <a:spcPct val="0"/>
              </a:spcBef>
            </a:pPr>
            <a:r>
              <a:rPr lang="en-US" sz="1300" b="1">
                <a:solidFill>
                  <a:srgbClr val="000000"/>
                </a:solidFill>
              </a:rPr>
              <a:t>To PDH </a:t>
            </a:r>
            <a:endParaRPr lang="en-US" sz="1300"/>
          </a:p>
        </p:txBody>
      </p:sp>
      <p:sp>
        <p:nvSpPr>
          <p:cNvPr id="14362" name="AutoShape 39"/>
          <p:cNvSpPr>
            <a:spLocks noChangeArrowheads="1"/>
          </p:cNvSpPr>
          <p:nvPr/>
        </p:nvSpPr>
        <p:spPr bwMode="auto">
          <a:xfrm>
            <a:off x="5921378" y="2564587"/>
            <a:ext cx="196764" cy="609971"/>
          </a:xfrm>
          <a:prstGeom prst="curvedRightArrow">
            <a:avLst>
              <a:gd name="adj1" fmla="val 54226"/>
              <a:gd name="adj2" fmla="val 295385"/>
              <a:gd name="adj3" fmla="val 33333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363" name="AutoShape 40"/>
          <p:cNvSpPr>
            <a:spLocks noChangeArrowheads="1"/>
          </p:cNvSpPr>
          <p:nvPr/>
        </p:nvSpPr>
        <p:spPr bwMode="auto">
          <a:xfrm rot="10610051">
            <a:off x="6165383" y="2500652"/>
            <a:ext cx="206260" cy="609971"/>
          </a:xfrm>
          <a:prstGeom prst="curvedRightArrow">
            <a:avLst>
              <a:gd name="adj1" fmla="val 54725"/>
              <a:gd name="adj2" fmla="val 295385"/>
              <a:gd name="adj3" fmla="val 33333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339" name="Line 51"/>
          <p:cNvSpPr>
            <a:spLocks noChangeShapeType="1"/>
          </p:cNvSpPr>
          <p:nvPr/>
        </p:nvSpPr>
        <p:spPr bwMode="auto">
          <a:xfrm>
            <a:off x="7305675" y="2581275"/>
            <a:ext cx="0" cy="485775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Rectangle 52"/>
          <p:cNvSpPr>
            <a:spLocks noChangeArrowheads="1"/>
          </p:cNvSpPr>
          <p:nvPr/>
        </p:nvSpPr>
        <p:spPr bwMode="auto">
          <a:xfrm>
            <a:off x="725488" y="2524125"/>
            <a:ext cx="10731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19175" eaLnBrk="0" hangingPunct="0">
              <a:spcBef>
                <a:spcPct val="0"/>
              </a:spcBef>
            </a:pPr>
            <a:r>
              <a:rPr lang="en-US" sz="1100" b="1">
                <a:solidFill>
                  <a:srgbClr val="000000"/>
                </a:solidFill>
              </a:rPr>
              <a:t>Ethernet Frame </a:t>
            </a:r>
          </a:p>
        </p:txBody>
      </p:sp>
      <p:sp>
        <p:nvSpPr>
          <p:cNvPr id="14372" name="Freeform 54"/>
          <p:cNvSpPr>
            <a:spLocks/>
          </p:cNvSpPr>
          <p:nvPr/>
        </p:nvSpPr>
        <p:spPr bwMode="auto">
          <a:xfrm>
            <a:off x="1382485" y="2670711"/>
            <a:ext cx="798200" cy="367888"/>
          </a:xfrm>
          <a:custGeom>
            <a:avLst/>
            <a:gdLst>
              <a:gd name="T0" fmla="*/ 15523 w 578"/>
              <a:gd name="T1" fmla="*/ 0 h 490"/>
              <a:gd name="T2" fmla="*/ 15523 w 578"/>
              <a:gd name="T3" fmla="*/ 125 h 490"/>
              <a:gd name="T4" fmla="*/ 0 w 578"/>
              <a:gd name="T5" fmla="*/ 125 h 490"/>
              <a:gd name="T6" fmla="*/ 0 w 578"/>
              <a:gd name="T7" fmla="*/ 377 h 490"/>
              <a:gd name="T8" fmla="*/ 15523 w 578"/>
              <a:gd name="T9" fmla="*/ 377 h 490"/>
              <a:gd name="T10" fmla="*/ 15523 w 578"/>
              <a:gd name="T11" fmla="*/ 490 h 490"/>
              <a:gd name="T12" fmla="*/ 21026 w 578"/>
              <a:gd name="T13" fmla="*/ 251 h 490"/>
              <a:gd name="T14" fmla="*/ 15523 w 578"/>
              <a:gd name="T15" fmla="*/ 0 h 4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8"/>
              <a:gd name="T25" fmla="*/ 0 h 490"/>
              <a:gd name="T26" fmla="*/ 578 w 578"/>
              <a:gd name="T27" fmla="*/ 490 h 4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8" h="490">
                <a:moveTo>
                  <a:pt x="427" y="0"/>
                </a:moveTo>
                <a:lnTo>
                  <a:pt x="427" y="125"/>
                </a:lnTo>
                <a:lnTo>
                  <a:pt x="0" y="125"/>
                </a:lnTo>
                <a:lnTo>
                  <a:pt x="0" y="377"/>
                </a:lnTo>
                <a:lnTo>
                  <a:pt x="427" y="377"/>
                </a:lnTo>
                <a:lnTo>
                  <a:pt x="427" y="490"/>
                </a:lnTo>
                <a:lnTo>
                  <a:pt x="578" y="251"/>
                </a:lnTo>
                <a:lnTo>
                  <a:pt x="427" y="0"/>
                </a:lnTo>
                <a:close/>
              </a:path>
            </a:pathLst>
          </a:custGeom>
          <a:solidFill>
            <a:srgbClr val="B7D5EF"/>
          </a:solidFill>
          <a:ln w="8255" cap="rnd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344" name="Text Box 75"/>
          <p:cNvSpPr txBox="1">
            <a:spLocks noChangeArrowheads="1"/>
          </p:cNvSpPr>
          <p:nvPr/>
        </p:nvSpPr>
        <p:spPr bwMode="auto">
          <a:xfrm>
            <a:off x="6859588" y="1528763"/>
            <a:ext cx="9128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defTabSz="1019175" eaLnBrk="0" hangingPunct="0">
              <a:spcBef>
                <a:spcPct val="0"/>
              </a:spcBef>
            </a:pPr>
            <a:r>
              <a:rPr lang="en-US" sz="1300" b="1"/>
              <a:t>VCG1 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2201511" y="2511633"/>
            <a:ext cx="1268682" cy="676894"/>
          </a:xfrm>
          <a:prstGeom prst="roundRect">
            <a:avLst/>
          </a:prstGeom>
          <a:solidFill>
            <a:srgbClr val="FEFEB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defTabSz="1019175" eaLnBrk="0" hangingPunct="0">
              <a:spcBef>
                <a:spcPct val="0"/>
              </a:spcBef>
              <a:defRPr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GFP </a:t>
            </a:r>
          </a:p>
          <a:p>
            <a:pPr defTabSz="1019175" eaLnBrk="0" hangingPunct="0">
              <a:spcBef>
                <a:spcPct val="0"/>
              </a:spcBef>
              <a:defRPr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Encapsulation</a:t>
            </a:r>
          </a:p>
        </p:txBody>
      </p:sp>
      <p:sp>
        <p:nvSpPr>
          <p:cNvPr id="82" name="Rounded Rectangle 81"/>
          <p:cNvSpPr/>
          <p:nvPr/>
        </p:nvSpPr>
        <p:spPr bwMode="auto">
          <a:xfrm>
            <a:off x="4055917" y="2511633"/>
            <a:ext cx="1268682" cy="676894"/>
          </a:xfrm>
          <a:prstGeom prst="roundRect">
            <a:avLst/>
          </a:prstGeom>
          <a:solidFill>
            <a:srgbClr val="FEFEB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defTabSz="1019175" eaLnBrk="0" hangingPunct="0">
              <a:spcBef>
                <a:spcPct val="0"/>
              </a:spcBef>
              <a:defRPr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LCAS &amp; BONDING </a:t>
            </a:r>
          </a:p>
          <a:p>
            <a:pPr defTabSz="1019175" eaLnBrk="0" hangingPunct="0">
              <a:spcBef>
                <a:spcPct val="0"/>
              </a:spcBef>
              <a:defRPr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Mechanism</a:t>
            </a:r>
          </a:p>
        </p:txBody>
      </p:sp>
      <p:sp>
        <p:nvSpPr>
          <p:cNvPr id="84" name="Rounded Rectangle 83"/>
          <p:cNvSpPr/>
          <p:nvPr/>
        </p:nvSpPr>
        <p:spPr bwMode="auto">
          <a:xfrm>
            <a:off x="6732442" y="1947683"/>
            <a:ext cx="1204975" cy="676894"/>
          </a:xfrm>
          <a:prstGeom prst="roundRect">
            <a:avLst/>
          </a:prstGeom>
          <a:solidFill>
            <a:srgbClr val="FEFEB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defTabSz="1019175" eaLnBrk="0" hangingPunct="0">
              <a:spcBef>
                <a:spcPct val="0"/>
              </a:spcBef>
              <a:defRPr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TDM framer </a:t>
            </a:r>
          </a:p>
          <a:p>
            <a:pPr defTabSz="1019175" eaLnBrk="0" hangingPunct="0">
              <a:spcBef>
                <a:spcPct val="0"/>
              </a:spcBef>
              <a:defRPr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of Link 1 </a:t>
            </a:r>
          </a:p>
          <a:p>
            <a:pPr defTabSz="1019175" eaLnBrk="0" hangingPunct="0">
              <a:spcBef>
                <a:spcPct val="0"/>
              </a:spcBef>
              <a:defRPr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in VCG 1</a:t>
            </a:r>
          </a:p>
        </p:txBody>
      </p:sp>
      <p:sp>
        <p:nvSpPr>
          <p:cNvPr id="85" name="Rounded Rectangle 84"/>
          <p:cNvSpPr/>
          <p:nvPr/>
        </p:nvSpPr>
        <p:spPr bwMode="auto">
          <a:xfrm>
            <a:off x="6732442" y="3054558"/>
            <a:ext cx="1204975" cy="676894"/>
          </a:xfrm>
          <a:prstGeom prst="roundRect">
            <a:avLst/>
          </a:prstGeom>
          <a:solidFill>
            <a:srgbClr val="FEFEB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defTabSz="1019175" eaLnBrk="0" hangingPunct="0">
              <a:spcBef>
                <a:spcPct val="0"/>
              </a:spcBef>
              <a:defRPr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TDM framer </a:t>
            </a:r>
          </a:p>
          <a:p>
            <a:pPr defTabSz="1019175" eaLnBrk="0" hangingPunct="0">
              <a:spcBef>
                <a:spcPct val="0"/>
              </a:spcBef>
              <a:defRPr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of Link N</a:t>
            </a:r>
          </a:p>
          <a:p>
            <a:pPr defTabSz="1019175" eaLnBrk="0" hangingPunct="0">
              <a:spcBef>
                <a:spcPct val="0"/>
              </a:spcBef>
              <a:defRPr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in VCG 1</a:t>
            </a:r>
          </a:p>
        </p:txBody>
      </p:sp>
      <p:sp>
        <p:nvSpPr>
          <p:cNvPr id="88" name="Freeform 54"/>
          <p:cNvSpPr>
            <a:spLocks/>
          </p:cNvSpPr>
          <p:nvPr/>
        </p:nvSpPr>
        <p:spPr bwMode="auto">
          <a:xfrm>
            <a:off x="6303880" y="2131647"/>
            <a:ext cx="409592" cy="274492"/>
          </a:xfrm>
          <a:custGeom>
            <a:avLst/>
            <a:gdLst>
              <a:gd name="T0" fmla="*/ 15523 w 578"/>
              <a:gd name="T1" fmla="*/ 0 h 490"/>
              <a:gd name="T2" fmla="*/ 15523 w 578"/>
              <a:gd name="T3" fmla="*/ 125 h 490"/>
              <a:gd name="T4" fmla="*/ 0 w 578"/>
              <a:gd name="T5" fmla="*/ 125 h 490"/>
              <a:gd name="T6" fmla="*/ 0 w 578"/>
              <a:gd name="T7" fmla="*/ 377 h 490"/>
              <a:gd name="T8" fmla="*/ 15523 w 578"/>
              <a:gd name="T9" fmla="*/ 377 h 490"/>
              <a:gd name="T10" fmla="*/ 15523 w 578"/>
              <a:gd name="T11" fmla="*/ 490 h 490"/>
              <a:gd name="T12" fmla="*/ 21026 w 578"/>
              <a:gd name="T13" fmla="*/ 251 h 490"/>
              <a:gd name="T14" fmla="*/ 15523 w 578"/>
              <a:gd name="T15" fmla="*/ 0 h 4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8"/>
              <a:gd name="T25" fmla="*/ 0 h 490"/>
              <a:gd name="T26" fmla="*/ 578 w 578"/>
              <a:gd name="T27" fmla="*/ 490 h 4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8" h="490">
                <a:moveTo>
                  <a:pt x="427" y="0"/>
                </a:moveTo>
                <a:lnTo>
                  <a:pt x="427" y="125"/>
                </a:lnTo>
                <a:lnTo>
                  <a:pt x="0" y="125"/>
                </a:lnTo>
                <a:lnTo>
                  <a:pt x="0" y="377"/>
                </a:lnTo>
                <a:lnTo>
                  <a:pt x="427" y="377"/>
                </a:lnTo>
                <a:lnTo>
                  <a:pt x="427" y="490"/>
                </a:lnTo>
                <a:lnTo>
                  <a:pt x="578" y="251"/>
                </a:lnTo>
                <a:lnTo>
                  <a:pt x="427" y="0"/>
                </a:lnTo>
                <a:close/>
              </a:path>
            </a:pathLst>
          </a:custGeom>
          <a:solidFill>
            <a:schemeClr val="bg1"/>
          </a:solidFill>
          <a:ln w="8255" cap="rnd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Freeform 54"/>
          <p:cNvSpPr>
            <a:spLocks/>
          </p:cNvSpPr>
          <p:nvPr/>
        </p:nvSpPr>
        <p:spPr bwMode="auto">
          <a:xfrm>
            <a:off x="6303880" y="3263922"/>
            <a:ext cx="409592" cy="274492"/>
          </a:xfrm>
          <a:custGeom>
            <a:avLst/>
            <a:gdLst>
              <a:gd name="T0" fmla="*/ 15523 w 578"/>
              <a:gd name="T1" fmla="*/ 0 h 490"/>
              <a:gd name="T2" fmla="*/ 15523 w 578"/>
              <a:gd name="T3" fmla="*/ 125 h 490"/>
              <a:gd name="T4" fmla="*/ 0 w 578"/>
              <a:gd name="T5" fmla="*/ 125 h 490"/>
              <a:gd name="T6" fmla="*/ 0 w 578"/>
              <a:gd name="T7" fmla="*/ 377 h 490"/>
              <a:gd name="T8" fmla="*/ 15523 w 578"/>
              <a:gd name="T9" fmla="*/ 377 h 490"/>
              <a:gd name="T10" fmla="*/ 15523 w 578"/>
              <a:gd name="T11" fmla="*/ 490 h 490"/>
              <a:gd name="T12" fmla="*/ 21026 w 578"/>
              <a:gd name="T13" fmla="*/ 251 h 490"/>
              <a:gd name="T14" fmla="*/ 15523 w 578"/>
              <a:gd name="T15" fmla="*/ 0 h 4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8"/>
              <a:gd name="T25" fmla="*/ 0 h 490"/>
              <a:gd name="T26" fmla="*/ 578 w 578"/>
              <a:gd name="T27" fmla="*/ 490 h 4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8" h="490">
                <a:moveTo>
                  <a:pt x="427" y="0"/>
                </a:moveTo>
                <a:lnTo>
                  <a:pt x="427" y="125"/>
                </a:lnTo>
                <a:lnTo>
                  <a:pt x="0" y="125"/>
                </a:lnTo>
                <a:lnTo>
                  <a:pt x="0" y="377"/>
                </a:lnTo>
                <a:lnTo>
                  <a:pt x="427" y="377"/>
                </a:lnTo>
                <a:lnTo>
                  <a:pt x="427" y="490"/>
                </a:lnTo>
                <a:lnTo>
                  <a:pt x="578" y="251"/>
                </a:lnTo>
                <a:lnTo>
                  <a:pt x="427" y="0"/>
                </a:lnTo>
                <a:close/>
              </a:path>
            </a:pathLst>
          </a:custGeom>
          <a:solidFill>
            <a:schemeClr val="bg1"/>
          </a:solidFill>
          <a:ln w="8255" cap="rnd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GFP Types</a:t>
            </a:r>
          </a:p>
        </p:txBody>
      </p:sp>
      <p:sp>
        <p:nvSpPr>
          <p:cNvPr id="13315" name="Content Placeholder 42"/>
          <p:cNvSpPr>
            <a:spLocks noGrp="1"/>
          </p:cNvSpPr>
          <p:nvPr>
            <p:ph idx="1"/>
          </p:nvPr>
        </p:nvSpPr>
        <p:spPr>
          <a:xfrm>
            <a:off x="219075" y="1931988"/>
            <a:ext cx="9099550" cy="917575"/>
          </a:xfrm>
        </p:spPr>
        <p:txBody>
          <a:bodyPr/>
          <a:lstStyle/>
          <a:p>
            <a:r>
              <a:rPr lang="nl-NL" sz="2000" smtClean="0"/>
              <a:t>GFP over PDH network</a:t>
            </a:r>
            <a:br>
              <a:rPr lang="nl-NL" sz="2000" smtClean="0"/>
            </a:br>
            <a:r>
              <a:rPr lang="nl-NL" sz="1600" smtClean="0"/>
              <a:t>RICi-E1/T1, RICi-16</a:t>
            </a:r>
            <a:br>
              <a:rPr lang="nl-NL" sz="1600" smtClean="0"/>
            </a:br>
            <a:r>
              <a:rPr lang="nl-NL" sz="1600" smtClean="0"/>
              <a:t>Standard – GFP (</a:t>
            </a:r>
            <a:r>
              <a:rPr lang="en-US" sz="1600" smtClean="0"/>
              <a:t>G.8040) </a:t>
            </a:r>
            <a:endParaRPr lang="nl-NL" sz="1600" smtClean="0"/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3978275" y="1476375"/>
            <a:ext cx="3200400" cy="1279525"/>
            <a:chOff x="3978233" y="1476375"/>
            <a:chExt cx="3199880" cy="1279525"/>
          </a:xfrm>
        </p:grpSpPr>
        <p:sp>
          <p:nvSpPr>
            <p:cNvPr id="2" name="Rectangle 21"/>
            <p:cNvSpPr>
              <a:spLocks noChangeArrowheads="1"/>
            </p:cNvSpPr>
            <p:nvPr/>
          </p:nvSpPr>
          <p:spPr bwMode="auto">
            <a:xfrm>
              <a:off x="5984313" y="1646238"/>
              <a:ext cx="1193800" cy="1109662"/>
            </a:xfrm>
            <a:prstGeom prst="rect">
              <a:avLst/>
            </a:prstGeom>
            <a:solidFill>
              <a:srgbClr val="B6FCC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l">
                <a:spcBef>
                  <a:spcPct val="0"/>
                </a:spcBef>
                <a:defRPr/>
              </a:pP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0" name="TextBox 22"/>
            <p:cNvSpPr txBox="1">
              <a:spLocks noChangeArrowheads="1"/>
            </p:cNvSpPr>
            <p:nvPr/>
          </p:nvSpPr>
          <p:spPr bwMode="auto">
            <a:xfrm>
              <a:off x="6229350" y="2101850"/>
              <a:ext cx="7207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b="1"/>
                <a:t>E1</a:t>
              </a:r>
            </a:p>
          </p:txBody>
        </p:sp>
        <p:sp>
          <p:nvSpPr>
            <p:cNvPr id="3" name="Rectangle 50"/>
            <p:cNvSpPr>
              <a:spLocks noChangeArrowheads="1"/>
            </p:cNvSpPr>
            <p:nvPr/>
          </p:nvSpPr>
          <p:spPr bwMode="auto">
            <a:xfrm>
              <a:off x="3978233" y="2087563"/>
              <a:ext cx="1280591" cy="519112"/>
            </a:xfrm>
            <a:prstGeom prst="rect">
              <a:avLst/>
            </a:prstGeom>
            <a:solidFill>
              <a:srgbClr val="F3BFEF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b="1">
                  <a:latin typeface="Arial" pitchFamily="34" charset="0"/>
                  <a:cs typeface="Arial" pitchFamily="34" charset="0"/>
                </a:rPr>
                <a:t>GFP frame</a:t>
              </a:r>
            </a:p>
          </p:txBody>
        </p:sp>
        <p:sp>
          <p:nvSpPr>
            <p:cNvPr id="16420" name="Rectangle 51"/>
            <p:cNvSpPr>
              <a:spLocks noChangeArrowheads="1"/>
            </p:cNvSpPr>
            <p:nvPr/>
          </p:nvSpPr>
          <p:spPr bwMode="auto">
            <a:xfrm>
              <a:off x="5984313" y="1660525"/>
              <a:ext cx="1193800" cy="214313"/>
            </a:xfrm>
            <a:prstGeom prst="rect">
              <a:avLst/>
            </a:prstGeom>
            <a:solidFill>
              <a:srgbClr val="CCFF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000" b="1">
                  <a:latin typeface="Arial" pitchFamily="34" charset="0"/>
                  <a:cs typeface="Arial" pitchFamily="34" charset="0"/>
                </a:rPr>
                <a:t>TS 0 </a:t>
              </a:r>
            </a:p>
          </p:txBody>
        </p:sp>
        <p:sp>
          <p:nvSpPr>
            <p:cNvPr id="53" name="Curved Down Arrow 52"/>
            <p:cNvSpPr>
              <a:spLocks noChangeArrowheads="1"/>
            </p:cNvSpPr>
            <p:nvPr/>
          </p:nvSpPr>
          <p:spPr bwMode="auto">
            <a:xfrm>
              <a:off x="5055971" y="1476375"/>
              <a:ext cx="919013" cy="352425"/>
            </a:xfrm>
            <a:prstGeom prst="curvedDownArrow">
              <a:avLst>
                <a:gd name="adj1" fmla="val 24994"/>
                <a:gd name="adj2" fmla="val 50013"/>
                <a:gd name="adj3" fmla="val 25000"/>
              </a:avLst>
            </a:prstGeom>
            <a:solidFill>
              <a:srgbClr val="FEFEB4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3963988" y="3052763"/>
            <a:ext cx="5948362" cy="1951037"/>
            <a:chOff x="3963705" y="3053463"/>
            <a:chExt cx="5948645" cy="1951037"/>
          </a:xfrm>
        </p:grpSpPr>
        <p:sp>
          <p:nvSpPr>
            <p:cNvPr id="13316" name="Flowchart: Direct Access Storage 4"/>
            <p:cNvSpPr>
              <a:spLocks noChangeArrowheads="1"/>
            </p:cNvSpPr>
            <p:nvPr/>
          </p:nvSpPr>
          <p:spPr bwMode="auto">
            <a:xfrm>
              <a:off x="5567156" y="3053463"/>
              <a:ext cx="4345194" cy="1951037"/>
            </a:xfrm>
            <a:prstGeom prst="flowChartMagneticDrum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l">
                <a:spcBef>
                  <a:spcPct val="0"/>
                </a:spcBef>
                <a:defRPr/>
              </a:pP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878321" y="3570988"/>
              <a:ext cx="1101777" cy="9350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l">
                <a:spcBef>
                  <a:spcPct val="0"/>
                </a:spcBef>
                <a:defRPr/>
              </a:pP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873558" y="3570988"/>
              <a:ext cx="223849" cy="9350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l">
                <a:spcBef>
                  <a:spcPct val="0"/>
                </a:spcBef>
                <a:defRPr/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header</a:t>
              </a:r>
            </a:p>
          </p:txBody>
        </p:sp>
        <p:sp>
          <p:nvSpPr>
            <p:cNvPr id="14370" name="Rectangle 15"/>
            <p:cNvSpPr>
              <a:spLocks noChangeArrowheads="1"/>
            </p:cNvSpPr>
            <p:nvPr/>
          </p:nvSpPr>
          <p:spPr bwMode="auto">
            <a:xfrm>
              <a:off x="6118225" y="3586863"/>
              <a:ext cx="877888" cy="233362"/>
            </a:xfrm>
            <a:prstGeom prst="rect">
              <a:avLst/>
            </a:prstGeom>
            <a:solidFill>
              <a:srgbClr val="F3BFE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r>
                <a:rPr lang="en-US" sz="1000" b="1"/>
                <a:t>DATA</a:t>
              </a:r>
            </a:p>
          </p:txBody>
        </p:sp>
        <p:sp>
          <p:nvSpPr>
            <p:cNvPr id="14371" name="Rectangle 16"/>
            <p:cNvSpPr>
              <a:spLocks noChangeArrowheads="1"/>
            </p:cNvSpPr>
            <p:nvPr/>
          </p:nvSpPr>
          <p:spPr bwMode="auto">
            <a:xfrm>
              <a:off x="6118225" y="3829750"/>
              <a:ext cx="877888" cy="234950"/>
            </a:xfrm>
            <a:prstGeom prst="rect">
              <a:avLst/>
            </a:prstGeom>
            <a:solidFill>
              <a:srgbClr val="F3BFE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r>
                <a:rPr lang="en-US" sz="1000" b="1"/>
                <a:t>DATA</a:t>
              </a:r>
            </a:p>
          </p:txBody>
        </p:sp>
        <p:sp>
          <p:nvSpPr>
            <p:cNvPr id="14372" name="Rectangle 17"/>
            <p:cNvSpPr>
              <a:spLocks noChangeArrowheads="1"/>
            </p:cNvSpPr>
            <p:nvPr/>
          </p:nvSpPr>
          <p:spPr bwMode="auto">
            <a:xfrm>
              <a:off x="6118225" y="4074225"/>
              <a:ext cx="877888" cy="219075"/>
            </a:xfrm>
            <a:prstGeom prst="rect">
              <a:avLst/>
            </a:prstGeom>
            <a:solidFill>
              <a:srgbClr val="F3BFE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r>
                <a:rPr lang="en-US" sz="1000" b="1"/>
                <a:t>DATA</a:t>
              </a:r>
            </a:p>
          </p:txBody>
        </p:sp>
        <p:sp>
          <p:nvSpPr>
            <p:cNvPr id="14373" name="Rectangle 18"/>
            <p:cNvSpPr>
              <a:spLocks noChangeArrowheads="1"/>
            </p:cNvSpPr>
            <p:nvPr/>
          </p:nvSpPr>
          <p:spPr bwMode="auto">
            <a:xfrm>
              <a:off x="6105525" y="4306000"/>
              <a:ext cx="879475" cy="204788"/>
            </a:xfrm>
            <a:prstGeom prst="rect">
              <a:avLst/>
            </a:prstGeom>
            <a:solidFill>
              <a:srgbClr val="F3BFE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r>
                <a:rPr lang="en-US" sz="1000" b="1"/>
                <a:t>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265862" y="3586863"/>
              <a:ext cx="1101777" cy="9350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l">
                <a:spcBef>
                  <a:spcPct val="0"/>
                </a:spcBef>
                <a:defRPr/>
              </a:pP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7261099" y="3586863"/>
              <a:ext cx="222261" cy="9350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l">
                <a:spcBef>
                  <a:spcPct val="0"/>
                </a:spcBef>
                <a:defRPr/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header</a:t>
              </a:r>
            </a:p>
          </p:txBody>
        </p:sp>
        <p:sp>
          <p:nvSpPr>
            <p:cNvPr id="14376" name="Rectangle 25"/>
            <p:cNvSpPr>
              <a:spLocks noChangeArrowheads="1"/>
            </p:cNvSpPr>
            <p:nvPr/>
          </p:nvSpPr>
          <p:spPr bwMode="auto">
            <a:xfrm>
              <a:off x="7504113" y="3601150"/>
              <a:ext cx="879475" cy="234950"/>
            </a:xfrm>
            <a:prstGeom prst="rect">
              <a:avLst/>
            </a:prstGeom>
            <a:solidFill>
              <a:srgbClr val="F3BFE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r>
                <a:rPr lang="en-US" sz="1000" b="1"/>
                <a:t>DATA</a:t>
              </a:r>
            </a:p>
          </p:txBody>
        </p:sp>
        <p:sp>
          <p:nvSpPr>
            <p:cNvPr id="14377" name="Rectangle 26"/>
            <p:cNvSpPr>
              <a:spLocks noChangeArrowheads="1"/>
            </p:cNvSpPr>
            <p:nvPr/>
          </p:nvSpPr>
          <p:spPr bwMode="auto">
            <a:xfrm>
              <a:off x="7504113" y="3845625"/>
              <a:ext cx="879475" cy="233363"/>
            </a:xfrm>
            <a:prstGeom prst="rect">
              <a:avLst/>
            </a:prstGeom>
            <a:solidFill>
              <a:srgbClr val="F3BFE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r>
                <a:rPr lang="en-US" sz="1000" b="1"/>
                <a:t>DATA</a:t>
              </a:r>
            </a:p>
          </p:txBody>
        </p:sp>
        <p:sp>
          <p:nvSpPr>
            <p:cNvPr id="14378" name="Rectangle 27"/>
            <p:cNvSpPr>
              <a:spLocks noChangeArrowheads="1"/>
            </p:cNvSpPr>
            <p:nvPr/>
          </p:nvSpPr>
          <p:spPr bwMode="auto">
            <a:xfrm>
              <a:off x="7504113" y="4090100"/>
              <a:ext cx="879475" cy="219075"/>
            </a:xfrm>
            <a:prstGeom prst="rect">
              <a:avLst/>
            </a:prstGeom>
            <a:solidFill>
              <a:srgbClr val="F3BFE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r>
                <a:rPr lang="en-US" sz="1000" b="1"/>
                <a:t>DATA</a:t>
              </a:r>
            </a:p>
          </p:txBody>
        </p:sp>
        <p:sp>
          <p:nvSpPr>
            <p:cNvPr id="14379" name="Rectangle 28"/>
            <p:cNvSpPr>
              <a:spLocks noChangeArrowheads="1"/>
            </p:cNvSpPr>
            <p:nvPr/>
          </p:nvSpPr>
          <p:spPr bwMode="auto">
            <a:xfrm>
              <a:off x="7504113" y="4332988"/>
              <a:ext cx="879475" cy="204787"/>
            </a:xfrm>
            <a:prstGeom prst="rect">
              <a:avLst/>
            </a:prstGeom>
            <a:solidFill>
              <a:srgbClr val="F3BFE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r>
                <a:rPr lang="en-US" sz="1000" b="1"/>
                <a:t>DATA</a:t>
              </a:r>
            </a:p>
          </p:txBody>
        </p:sp>
        <p:sp>
          <p:nvSpPr>
            <p:cNvPr id="14380" name="TextBox 30"/>
            <p:cNvSpPr txBox="1">
              <a:spLocks noChangeArrowheads="1"/>
            </p:cNvSpPr>
            <p:nvPr/>
          </p:nvSpPr>
          <p:spPr bwMode="auto">
            <a:xfrm>
              <a:off x="7369175" y="3358263"/>
              <a:ext cx="93821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b="1">
                  <a:solidFill>
                    <a:schemeClr val="bg1"/>
                  </a:solidFill>
                </a:rPr>
                <a:t>VC-12</a:t>
              </a:r>
            </a:p>
          </p:txBody>
        </p:sp>
        <p:sp>
          <p:nvSpPr>
            <p:cNvPr id="14381" name="TextBox 32"/>
            <p:cNvSpPr txBox="1">
              <a:spLocks noChangeArrowheads="1"/>
            </p:cNvSpPr>
            <p:nvPr/>
          </p:nvSpPr>
          <p:spPr bwMode="auto">
            <a:xfrm>
              <a:off x="6011863" y="3358263"/>
              <a:ext cx="93821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b="1">
                  <a:solidFill>
                    <a:schemeClr val="bg1"/>
                  </a:solidFill>
                </a:rPr>
                <a:t>VC-12</a:t>
              </a:r>
            </a:p>
          </p:txBody>
        </p:sp>
        <p:sp>
          <p:nvSpPr>
            <p:cNvPr id="14382" name="TextBox 33"/>
            <p:cNvSpPr txBox="1">
              <a:spLocks noChangeArrowheads="1"/>
            </p:cNvSpPr>
            <p:nvPr/>
          </p:nvSpPr>
          <p:spPr bwMode="auto">
            <a:xfrm>
              <a:off x="6237288" y="3067750"/>
              <a:ext cx="20701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400" b="1">
                  <a:solidFill>
                    <a:schemeClr val="bg1"/>
                  </a:solidFill>
                </a:rPr>
                <a:t>STM-1</a:t>
              </a:r>
            </a:p>
          </p:txBody>
        </p:sp>
        <p:sp>
          <p:nvSpPr>
            <p:cNvPr id="16422" name="Rectangle 53"/>
            <p:cNvSpPr>
              <a:spLocks noChangeArrowheads="1"/>
            </p:cNvSpPr>
            <p:nvPr/>
          </p:nvSpPr>
          <p:spPr bwMode="auto">
            <a:xfrm>
              <a:off x="3963705" y="3799588"/>
              <a:ext cx="1279245" cy="519112"/>
            </a:xfrm>
            <a:prstGeom prst="rect">
              <a:avLst/>
            </a:prstGeom>
            <a:solidFill>
              <a:srgbClr val="F3BFEF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b="1">
                  <a:latin typeface="Arial" pitchFamily="34" charset="0"/>
                  <a:cs typeface="Arial" pitchFamily="34" charset="0"/>
                </a:rPr>
                <a:t>GFP frame</a:t>
              </a:r>
            </a:p>
          </p:txBody>
        </p:sp>
        <p:sp>
          <p:nvSpPr>
            <p:cNvPr id="57" name="Curved Down Arrow 56"/>
            <p:cNvSpPr>
              <a:spLocks noChangeArrowheads="1"/>
            </p:cNvSpPr>
            <p:nvPr/>
          </p:nvSpPr>
          <p:spPr bwMode="auto">
            <a:xfrm>
              <a:off x="4994041" y="3142363"/>
              <a:ext cx="919207" cy="352425"/>
            </a:xfrm>
            <a:prstGeom prst="curvedDownArrow">
              <a:avLst>
                <a:gd name="adj1" fmla="val 24994"/>
                <a:gd name="adj2" fmla="val 50013"/>
                <a:gd name="adj3" fmla="val 25000"/>
              </a:avLst>
            </a:prstGeom>
            <a:solidFill>
              <a:srgbClr val="FEFEB4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3963988" y="5241925"/>
            <a:ext cx="5951537" cy="1936750"/>
            <a:chOff x="3963705" y="5241613"/>
            <a:chExt cx="5952008" cy="1936750"/>
          </a:xfrm>
        </p:grpSpPr>
        <p:sp>
          <p:nvSpPr>
            <p:cNvPr id="13336" name="Flowchart: Direct Access Storage 38"/>
            <p:cNvSpPr>
              <a:spLocks noChangeArrowheads="1"/>
            </p:cNvSpPr>
            <p:nvPr/>
          </p:nvSpPr>
          <p:spPr bwMode="auto">
            <a:xfrm>
              <a:off x="5511639" y="5241613"/>
              <a:ext cx="4404074" cy="1936750"/>
            </a:xfrm>
            <a:prstGeom prst="flowChartMagneticDrum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l">
                <a:spcBef>
                  <a:spcPct val="0"/>
                </a:spcBef>
                <a:defRPr/>
              </a:pP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253265" y="5760726"/>
              <a:ext cx="1112925" cy="9350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l">
                <a:spcBef>
                  <a:spcPct val="0"/>
                </a:spcBef>
                <a:defRPr/>
              </a:pP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7256441" y="5760726"/>
              <a:ext cx="225443" cy="9350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l">
                <a:spcBef>
                  <a:spcPct val="0"/>
                </a:spcBef>
                <a:defRPr/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header</a:t>
              </a:r>
            </a:p>
          </p:txBody>
        </p:sp>
        <p:sp>
          <p:nvSpPr>
            <p:cNvPr id="14348" name="Rectangle 41"/>
            <p:cNvSpPr>
              <a:spLocks noChangeArrowheads="1"/>
            </p:cNvSpPr>
            <p:nvPr/>
          </p:nvSpPr>
          <p:spPr bwMode="auto">
            <a:xfrm>
              <a:off x="7537575" y="5851213"/>
              <a:ext cx="766763" cy="774700"/>
            </a:xfrm>
            <a:prstGeom prst="rect">
              <a:avLst/>
            </a:prstGeom>
            <a:solidFill>
              <a:srgbClr val="B6FCC3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l">
                <a:spcBef>
                  <a:spcPct val="0"/>
                </a:spcBef>
              </a:pPr>
              <a:endParaRPr lang="en-US" sz="2400" b="1"/>
            </a:p>
          </p:txBody>
        </p:sp>
        <p:sp>
          <p:nvSpPr>
            <p:cNvPr id="14349" name="TextBox 42"/>
            <p:cNvSpPr txBox="1">
              <a:spLocks noChangeArrowheads="1"/>
            </p:cNvSpPr>
            <p:nvPr/>
          </p:nvSpPr>
          <p:spPr bwMode="auto">
            <a:xfrm>
              <a:off x="7583613" y="6035363"/>
              <a:ext cx="7207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b="1"/>
                <a:t>E1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5943474" y="5760726"/>
              <a:ext cx="1112926" cy="9350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l">
                <a:spcBef>
                  <a:spcPct val="0"/>
                </a:spcBef>
                <a:defRPr/>
              </a:pP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5948237" y="5760726"/>
              <a:ext cx="225443" cy="9350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l">
                <a:spcBef>
                  <a:spcPct val="0"/>
                </a:spcBef>
                <a:defRPr/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header</a:t>
              </a:r>
            </a:p>
          </p:txBody>
        </p:sp>
        <p:sp>
          <p:nvSpPr>
            <p:cNvPr id="14352" name="Rectangle 45"/>
            <p:cNvSpPr>
              <a:spLocks noChangeArrowheads="1"/>
            </p:cNvSpPr>
            <p:nvPr/>
          </p:nvSpPr>
          <p:spPr bwMode="auto">
            <a:xfrm>
              <a:off x="6229350" y="5851213"/>
              <a:ext cx="766763" cy="774700"/>
            </a:xfrm>
            <a:prstGeom prst="rect">
              <a:avLst/>
            </a:prstGeom>
            <a:solidFill>
              <a:srgbClr val="B6FCC3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l">
                <a:spcBef>
                  <a:spcPct val="0"/>
                </a:spcBef>
              </a:pPr>
              <a:endParaRPr lang="en-US" sz="2400" b="1"/>
            </a:p>
          </p:txBody>
        </p:sp>
        <p:sp>
          <p:nvSpPr>
            <p:cNvPr id="14353" name="TextBox 46"/>
            <p:cNvSpPr txBox="1">
              <a:spLocks noChangeArrowheads="1"/>
            </p:cNvSpPr>
            <p:nvPr/>
          </p:nvSpPr>
          <p:spPr bwMode="auto">
            <a:xfrm>
              <a:off x="6273800" y="6035363"/>
              <a:ext cx="7223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b="1"/>
                <a:t>E1</a:t>
              </a:r>
            </a:p>
          </p:txBody>
        </p:sp>
        <p:sp>
          <p:nvSpPr>
            <p:cNvPr id="14354" name="TextBox 47"/>
            <p:cNvSpPr txBox="1">
              <a:spLocks noChangeArrowheads="1"/>
            </p:cNvSpPr>
            <p:nvPr/>
          </p:nvSpPr>
          <p:spPr bwMode="auto">
            <a:xfrm>
              <a:off x="6018213" y="5532125"/>
              <a:ext cx="9477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b="1">
                  <a:solidFill>
                    <a:schemeClr val="bg1"/>
                  </a:solidFill>
                </a:rPr>
                <a:t>VC-12</a:t>
              </a:r>
            </a:p>
          </p:txBody>
        </p:sp>
        <p:sp>
          <p:nvSpPr>
            <p:cNvPr id="14355" name="TextBox 48"/>
            <p:cNvSpPr txBox="1">
              <a:spLocks noChangeArrowheads="1"/>
            </p:cNvSpPr>
            <p:nvPr/>
          </p:nvSpPr>
          <p:spPr bwMode="auto">
            <a:xfrm>
              <a:off x="7372475" y="5516250"/>
              <a:ext cx="947738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b="1">
                  <a:solidFill>
                    <a:schemeClr val="bg1"/>
                  </a:solidFill>
                </a:rPr>
                <a:t>VC-12</a:t>
              </a:r>
            </a:p>
          </p:txBody>
        </p:sp>
        <p:sp>
          <p:nvSpPr>
            <p:cNvPr id="14356" name="TextBox 49"/>
            <p:cNvSpPr txBox="1">
              <a:spLocks noChangeArrowheads="1"/>
            </p:cNvSpPr>
            <p:nvPr/>
          </p:nvSpPr>
          <p:spPr bwMode="auto">
            <a:xfrm>
              <a:off x="6246814" y="5241613"/>
              <a:ext cx="1935286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400" b="1">
                  <a:solidFill>
                    <a:schemeClr val="bg1"/>
                  </a:solidFill>
                </a:rPr>
                <a:t>STM-1</a:t>
              </a:r>
            </a:p>
          </p:txBody>
        </p:sp>
        <p:sp>
          <p:nvSpPr>
            <p:cNvPr id="16423" name="Rectangle 54"/>
            <p:cNvSpPr>
              <a:spLocks noChangeArrowheads="1"/>
            </p:cNvSpPr>
            <p:nvPr/>
          </p:nvSpPr>
          <p:spPr bwMode="auto">
            <a:xfrm>
              <a:off x="3963705" y="6065838"/>
              <a:ext cx="1279245" cy="517525"/>
            </a:xfrm>
            <a:prstGeom prst="rect">
              <a:avLst/>
            </a:prstGeom>
            <a:solidFill>
              <a:srgbClr val="F3BFEF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b="1">
                  <a:latin typeface="Arial" pitchFamily="34" charset="0"/>
                  <a:cs typeface="Arial" pitchFamily="34" charset="0"/>
                </a:rPr>
                <a:t>GFP frame</a:t>
              </a:r>
            </a:p>
          </p:txBody>
        </p:sp>
        <p:sp>
          <p:nvSpPr>
            <p:cNvPr id="58" name="Curved Down Arrow 57"/>
            <p:cNvSpPr>
              <a:spLocks noChangeArrowheads="1"/>
            </p:cNvSpPr>
            <p:nvPr/>
          </p:nvSpPr>
          <p:spPr bwMode="auto">
            <a:xfrm>
              <a:off x="5009950" y="5376551"/>
              <a:ext cx="919236" cy="354012"/>
            </a:xfrm>
            <a:prstGeom prst="curvedDownArrow">
              <a:avLst>
                <a:gd name="adj1" fmla="val 24882"/>
                <a:gd name="adj2" fmla="val 49789"/>
                <a:gd name="adj3" fmla="val 25000"/>
              </a:avLst>
            </a:prstGeom>
            <a:solidFill>
              <a:srgbClr val="FEFEB4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51"/>
            <p:cNvSpPr>
              <a:spLocks noChangeArrowheads="1"/>
            </p:cNvSpPr>
            <p:nvPr/>
          </p:nvSpPr>
          <p:spPr bwMode="auto">
            <a:xfrm>
              <a:off x="6244374" y="5860203"/>
              <a:ext cx="743280" cy="168027"/>
            </a:xfrm>
            <a:prstGeom prst="rect">
              <a:avLst/>
            </a:prstGeom>
            <a:solidFill>
              <a:srgbClr val="CCFF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TS 0 </a:t>
              </a:r>
            </a:p>
          </p:txBody>
        </p:sp>
        <p:sp>
          <p:nvSpPr>
            <p:cNvPr id="43" name="Rectangle 51"/>
            <p:cNvSpPr>
              <a:spLocks noChangeArrowheads="1"/>
            </p:cNvSpPr>
            <p:nvPr/>
          </p:nvSpPr>
          <p:spPr bwMode="auto">
            <a:xfrm>
              <a:off x="7550277" y="5848830"/>
              <a:ext cx="743280" cy="168027"/>
            </a:xfrm>
            <a:prstGeom prst="rect">
              <a:avLst/>
            </a:prstGeom>
            <a:solidFill>
              <a:srgbClr val="CCFF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000" b="1" dirty="0">
                  <a:latin typeface="Arial" pitchFamily="34" charset="0"/>
                  <a:cs typeface="Arial" pitchFamily="34" charset="0"/>
                </a:rPr>
                <a:t>TS 0 </a:t>
              </a:r>
            </a:p>
          </p:txBody>
        </p:sp>
      </p:grpSp>
      <p:sp>
        <p:nvSpPr>
          <p:cNvPr id="46" name="Content Placeholder 42"/>
          <p:cNvSpPr txBox="1">
            <a:spLocks/>
          </p:cNvSpPr>
          <p:nvPr/>
        </p:nvSpPr>
        <p:spPr bwMode="auto">
          <a:xfrm>
            <a:off x="219075" y="3635375"/>
            <a:ext cx="90995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5" rIns="100572" bIns="50285"/>
          <a:lstStyle/>
          <a:p>
            <a:pPr marL="320675" indent="-320675" algn="l" eaLnBrk="0" hangingPunct="0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FontTx/>
              <a:buChar char="•"/>
              <a:defRPr/>
            </a:pPr>
            <a:r>
              <a:rPr lang="nl-NL" sz="2000" kern="0" dirty="0">
                <a:latin typeface="+mn-lt"/>
                <a:cs typeface="+mn-cs"/>
              </a:rPr>
              <a:t>GFP over SDH network</a:t>
            </a:r>
            <a:br>
              <a:rPr lang="nl-NL" sz="2000" kern="0" dirty="0">
                <a:latin typeface="+mn-lt"/>
                <a:cs typeface="+mn-cs"/>
              </a:rPr>
            </a:br>
            <a:r>
              <a:rPr lang="nl-NL" sz="1600" kern="0" dirty="0">
                <a:latin typeface="+mn-lt"/>
                <a:cs typeface="+mn-cs"/>
              </a:rPr>
              <a:t>RICi-622GE, RICi-155GE</a:t>
            </a:r>
            <a:br>
              <a:rPr lang="nl-NL" sz="1600" kern="0" dirty="0">
                <a:latin typeface="+mn-lt"/>
                <a:cs typeface="+mn-cs"/>
              </a:rPr>
            </a:br>
            <a:r>
              <a:rPr lang="nl-NL" sz="1600" kern="0" dirty="0">
                <a:latin typeface="+mn-lt"/>
                <a:cs typeface="+mn-cs"/>
              </a:rPr>
              <a:t>FCD-155</a:t>
            </a:r>
            <a:br>
              <a:rPr lang="nl-NL" sz="1600" kern="0" dirty="0">
                <a:latin typeface="+mn-lt"/>
                <a:cs typeface="+mn-cs"/>
              </a:rPr>
            </a:br>
            <a:r>
              <a:rPr lang="nl-NL" sz="1600" kern="0" dirty="0">
                <a:latin typeface="+mn-lt"/>
                <a:cs typeface="+mn-cs"/>
              </a:rPr>
              <a:t>Standard - </a:t>
            </a:r>
            <a:r>
              <a:rPr lang="en-US" sz="1600" dirty="0">
                <a:latin typeface="+mn-lt"/>
                <a:cs typeface="Arial" pitchFamily="34" charset="0"/>
              </a:rPr>
              <a:t>GFP (G.7041 ) </a:t>
            </a:r>
            <a:endParaRPr lang="nl-NL" sz="1600" kern="0" dirty="0">
              <a:latin typeface="+mn-lt"/>
              <a:cs typeface="+mn-cs"/>
            </a:endParaRPr>
          </a:p>
        </p:txBody>
      </p:sp>
      <p:sp>
        <p:nvSpPr>
          <p:cNvPr id="47" name="Content Placeholder 42"/>
          <p:cNvSpPr txBox="1">
            <a:spLocks/>
          </p:cNvSpPr>
          <p:nvPr/>
        </p:nvSpPr>
        <p:spPr bwMode="auto">
          <a:xfrm>
            <a:off x="219075" y="5880100"/>
            <a:ext cx="909955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5" rIns="100572" bIns="50285"/>
          <a:lstStyle/>
          <a:p>
            <a:pPr marL="320675" indent="-320675" algn="l" eaLnBrk="0" hangingPunct="0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FontTx/>
              <a:buChar char="•"/>
              <a:defRPr/>
            </a:pPr>
            <a:r>
              <a:rPr lang="nl-NL" sz="2000" kern="0" dirty="0">
                <a:latin typeface="+mn-lt"/>
                <a:cs typeface="+mn-cs"/>
              </a:rPr>
              <a:t>GFP over E1 over SDH</a:t>
            </a:r>
            <a:br>
              <a:rPr lang="nl-NL" sz="2000" kern="0" dirty="0">
                <a:latin typeface="+mn-lt"/>
                <a:cs typeface="+mn-cs"/>
              </a:rPr>
            </a:br>
            <a:r>
              <a:rPr lang="nl-NL" sz="1600" kern="0" dirty="0">
                <a:latin typeface="+mn-lt"/>
                <a:cs typeface="+mn-cs"/>
              </a:rPr>
              <a:t>Egate-100</a:t>
            </a:r>
            <a:br>
              <a:rPr lang="nl-NL" sz="1600" kern="0" dirty="0">
                <a:latin typeface="+mn-lt"/>
                <a:cs typeface="+mn-cs"/>
              </a:rPr>
            </a:br>
            <a:r>
              <a:rPr lang="nl-NL" sz="1600" kern="0" dirty="0">
                <a:latin typeface="+mn-lt"/>
                <a:cs typeface="+mn-cs"/>
              </a:rPr>
              <a:t>Standard – GFP </a:t>
            </a:r>
            <a:r>
              <a:rPr lang="en-US" sz="1600" dirty="0">
                <a:latin typeface="+mn-lt"/>
                <a:cs typeface="Arial" pitchFamily="34" charset="0"/>
              </a:rPr>
              <a:t>(G.8040)</a:t>
            </a:r>
            <a:endParaRPr lang="nl-NL" sz="16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4115" y="3425370"/>
            <a:ext cx="8795656" cy="1169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7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3"/>
          <p:cNvSpPr>
            <a:spLocks noChangeArrowheads="1"/>
          </p:cNvSpPr>
          <p:nvPr/>
        </p:nvSpPr>
        <p:spPr bwMode="auto">
          <a:xfrm>
            <a:off x="7861300" y="3498850"/>
            <a:ext cx="1693863" cy="827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/>
          </a:p>
        </p:txBody>
      </p:sp>
      <p:cxnSp>
        <p:nvCxnSpPr>
          <p:cNvPr id="16387" name="Elbow Connector 147"/>
          <p:cNvCxnSpPr>
            <a:cxnSpLocks noChangeShapeType="1"/>
          </p:cNvCxnSpPr>
          <p:nvPr/>
        </p:nvCxnSpPr>
        <p:spPr bwMode="auto">
          <a:xfrm flipV="1">
            <a:off x="6569075" y="4114800"/>
            <a:ext cx="1620838" cy="814388"/>
          </a:xfrm>
          <a:prstGeom prst="bentConnector3">
            <a:avLst>
              <a:gd name="adj1" fmla="val 31269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388" name="AutoShape 14"/>
          <p:cNvSpPr>
            <a:spLocks noChangeArrowheads="1"/>
          </p:cNvSpPr>
          <p:nvPr/>
        </p:nvSpPr>
        <p:spPr bwMode="auto">
          <a:xfrm>
            <a:off x="7872413" y="5343525"/>
            <a:ext cx="1693862" cy="831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/>
          </a:p>
        </p:txBody>
      </p:sp>
      <p:cxnSp>
        <p:nvCxnSpPr>
          <p:cNvPr id="16389" name="Elbow Connector 150"/>
          <p:cNvCxnSpPr>
            <a:cxnSpLocks noChangeShapeType="1"/>
          </p:cNvCxnSpPr>
          <p:nvPr/>
        </p:nvCxnSpPr>
        <p:spPr bwMode="auto">
          <a:xfrm>
            <a:off x="6527800" y="5149850"/>
            <a:ext cx="1736725" cy="777875"/>
          </a:xfrm>
          <a:prstGeom prst="bentConnector3">
            <a:avLst>
              <a:gd name="adj1" fmla="val 32278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390" name="AutoShape 37"/>
          <p:cNvSpPr>
            <a:spLocks noChangeArrowheads="1"/>
          </p:cNvSpPr>
          <p:nvPr/>
        </p:nvSpPr>
        <p:spPr bwMode="auto">
          <a:xfrm>
            <a:off x="7874000" y="1390650"/>
            <a:ext cx="1693863" cy="1049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/>
          </a:p>
        </p:txBody>
      </p:sp>
      <p:cxnSp>
        <p:nvCxnSpPr>
          <p:cNvPr id="16391" name="Elbow Connector 147"/>
          <p:cNvCxnSpPr>
            <a:cxnSpLocks noChangeShapeType="1"/>
          </p:cNvCxnSpPr>
          <p:nvPr/>
        </p:nvCxnSpPr>
        <p:spPr bwMode="auto">
          <a:xfrm flipV="1">
            <a:off x="6537325" y="2206625"/>
            <a:ext cx="1828800" cy="2470150"/>
          </a:xfrm>
          <a:prstGeom prst="bentConnector3">
            <a:avLst>
              <a:gd name="adj1" fmla="val 15546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3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2800" smtClean="0"/>
              <a:t>Ethernet Access over PDH</a:t>
            </a:r>
            <a:endParaRPr lang="en-US" smtClean="0"/>
          </a:p>
        </p:txBody>
      </p:sp>
      <p:sp>
        <p:nvSpPr>
          <p:cNvPr id="16393" name="AutoShape 2"/>
          <p:cNvSpPr>
            <a:spLocks noChangeArrowheads="1"/>
          </p:cNvSpPr>
          <p:nvPr/>
        </p:nvSpPr>
        <p:spPr bwMode="auto">
          <a:xfrm>
            <a:off x="2667000" y="3276600"/>
            <a:ext cx="1404938" cy="3063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4371975" y="4356100"/>
            <a:ext cx="736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60" tIns="50930" rIns="101860" bIns="50930"/>
          <a:lstStyle/>
          <a:p>
            <a:pPr defTabSz="1019175">
              <a:spcBef>
                <a:spcPct val="0"/>
              </a:spcBef>
            </a:pPr>
            <a:r>
              <a:rPr lang="en-US" sz="1000"/>
              <a:t>8 x E1/T1</a:t>
            </a:r>
          </a:p>
        </p:txBody>
      </p:sp>
      <p:sp>
        <p:nvSpPr>
          <p:cNvPr id="16395" name="Text Box 5"/>
          <p:cNvSpPr txBox="1">
            <a:spLocks noChangeArrowheads="1"/>
          </p:cNvSpPr>
          <p:nvPr/>
        </p:nvSpPr>
        <p:spPr bwMode="auto">
          <a:xfrm>
            <a:off x="2293938" y="4040188"/>
            <a:ext cx="3698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60" tIns="50930" rIns="101860" bIns="50930"/>
          <a:lstStyle/>
          <a:p>
            <a:pPr defTabSz="1019175">
              <a:spcBef>
                <a:spcPct val="0"/>
              </a:spcBef>
            </a:pPr>
            <a:r>
              <a:rPr lang="en-US" sz="1000"/>
              <a:t>FE</a:t>
            </a:r>
          </a:p>
        </p:txBody>
      </p:sp>
      <p:sp>
        <p:nvSpPr>
          <p:cNvPr id="16396" name="Text Box 7"/>
          <p:cNvSpPr txBox="1">
            <a:spLocks noChangeArrowheads="1"/>
          </p:cNvSpPr>
          <p:nvPr/>
        </p:nvSpPr>
        <p:spPr bwMode="auto">
          <a:xfrm>
            <a:off x="2971800" y="3843338"/>
            <a:ext cx="79375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60" tIns="50930" rIns="101860" bIns="50930"/>
          <a:lstStyle/>
          <a:p>
            <a:pPr defTabSz="1019175">
              <a:spcBef>
                <a:spcPct val="0"/>
              </a:spcBef>
            </a:pPr>
            <a:r>
              <a:rPr lang="en-US" sz="1100" b="1"/>
              <a:t>Egate-20</a:t>
            </a:r>
          </a:p>
        </p:txBody>
      </p:sp>
      <p:sp>
        <p:nvSpPr>
          <p:cNvPr id="16397" name="Text Box 8"/>
          <p:cNvSpPr txBox="1">
            <a:spLocks noChangeArrowheads="1"/>
          </p:cNvSpPr>
          <p:nvPr/>
        </p:nvSpPr>
        <p:spPr bwMode="auto">
          <a:xfrm>
            <a:off x="2932113" y="4495800"/>
            <a:ext cx="873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60" tIns="50930" rIns="101860" bIns="50930"/>
          <a:lstStyle/>
          <a:p>
            <a:pPr defTabSz="1019175">
              <a:spcBef>
                <a:spcPct val="0"/>
              </a:spcBef>
            </a:pPr>
            <a:r>
              <a:rPr lang="en-US" sz="1100" b="1"/>
              <a:t>Egate-100</a:t>
            </a:r>
          </a:p>
        </p:txBody>
      </p:sp>
      <p:sp>
        <p:nvSpPr>
          <p:cNvPr id="16398" name="Line 9"/>
          <p:cNvSpPr>
            <a:spLocks noChangeShapeType="1"/>
          </p:cNvSpPr>
          <p:nvPr/>
        </p:nvSpPr>
        <p:spPr bwMode="auto">
          <a:xfrm>
            <a:off x="1619250" y="4960938"/>
            <a:ext cx="36576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Text Box 10"/>
          <p:cNvSpPr txBox="1">
            <a:spLocks noChangeArrowheads="1"/>
          </p:cNvSpPr>
          <p:nvPr/>
        </p:nvSpPr>
        <p:spPr bwMode="auto">
          <a:xfrm>
            <a:off x="2284413" y="4692650"/>
            <a:ext cx="3905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60" tIns="50930" rIns="101860" bIns="50930"/>
          <a:lstStyle/>
          <a:p>
            <a:pPr defTabSz="1019175">
              <a:spcBef>
                <a:spcPct val="0"/>
              </a:spcBef>
            </a:pPr>
            <a:r>
              <a:rPr lang="en-US" sz="1000"/>
              <a:t>GE</a:t>
            </a:r>
          </a:p>
        </p:txBody>
      </p:sp>
      <p:sp>
        <p:nvSpPr>
          <p:cNvPr id="16400" name="Rectangle 11"/>
          <p:cNvSpPr>
            <a:spLocks noChangeArrowheads="1"/>
          </p:cNvSpPr>
          <p:nvPr/>
        </p:nvSpPr>
        <p:spPr bwMode="auto">
          <a:xfrm>
            <a:off x="1095375" y="4811713"/>
            <a:ext cx="3413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19175">
              <a:spcBef>
                <a:spcPct val="0"/>
              </a:spcBef>
            </a:pPr>
            <a:r>
              <a:rPr lang="en-US" sz="1300" b="1"/>
              <a:t>PSN</a:t>
            </a:r>
            <a:endParaRPr lang="en-US" sz="1300"/>
          </a:p>
        </p:txBody>
      </p:sp>
      <p:pic>
        <p:nvPicPr>
          <p:cNvPr id="16401" name="Picture 12" descr="rad18">
            <a:hlinkClick r:id="rId3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5763" y="4737100"/>
            <a:ext cx="8858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Text Box 24"/>
          <p:cNvSpPr txBox="1">
            <a:spLocks noChangeArrowheads="1"/>
          </p:cNvSpPr>
          <p:nvPr/>
        </p:nvSpPr>
        <p:spPr bwMode="auto">
          <a:xfrm>
            <a:off x="7192963" y="3857625"/>
            <a:ext cx="6889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60" tIns="50930" rIns="101860" bIns="50930"/>
          <a:lstStyle/>
          <a:p>
            <a:pPr defTabSz="1019175">
              <a:spcBef>
                <a:spcPct val="0"/>
              </a:spcBef>
            </a:pPr>
            <a:r>
              <a:rPr lang="en-US" sz="1000"/>
              <a:t>n x E1/T1</a:t>
            </a:r>
          </a:p>
        </p:txBody>
      </p:sp>
      <p:sp>
        <p:nvSpPr>
          <p:cNvPr id="16403" name="Text Box 35"/>
          <p:cNvSpPr txBox="1">
            <a:spLocks noChangeArrowheads="1"/>
          </p:cNvSpPr>
          <p:nvPr/>
        </p:nvSpPr>
        <p:spPr bwMode="auto">
          <a:xfrm>
            <a:off x="8007350" y="3721100"/>
            <a:ext cx="7302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36" tIns="50917" rIns="101836" bIns="50917"/>
          <a:lstStyle/>
          <a:p>
            <a:pPr defTabSz="1019175">
              <a:spcBef>
                <a:spcPct val="0"/>
              </a:spcBef>
            </a:pPr>
            <a:r>
              <a:rPr lang="en-US" sz="1100" b="1"/>
              <a:t>RICi-4/8</a:t>
            </a:r>
          </a:p>
        </p:txBody>
      </p:sp>
      <p:sp>
        <p:nvSpPr>
          <p:cNvPr id="16404" name="AutoShape 37"/>
          <p:cNvSpPr>
            <a:spLocks noChangeArrowheads="1"/>
          </p:cNvSpPr>
          <p:nvPr/>
        </p:nvSpPr>
        <p:spPr bwMode="auto">
          <a:xfrm>
            <a:off x="7872413" y="2536825"/>
            <a:ext cx="1693862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/>
          </a:p>
        </p:txBody>
      </p:sp>
      <p:grpSp>
        <p:nvGrpSpPr>
          <p:cNvPr id="16405" name="Group 38"/>
          <p:cNvGrpSpPr>
            <a:grpSpLocks/>
          </p:cNvGrpSpPr>
          <p:nvPr/>
        </p:nvGrpSpPr>
        <p:grpSpPr bwMode="auto">
          <a:xfrm>
            <a:off x="9180513" y="2987675"/>
            <a:ext cx="131762" cy="361950"/>
            <a:chOff x="4605" y="1154"/>
            <a:chExt cx="108" cy="542"/>
          </a:xfrm>
        </p:grpSpPr>
        <p:sp>
          <p:nvSpPr>
            <p:cNvPr id="16490" name="Line 39"/>
            <p:cNvSpPr>
              <a:spLocks noChangeShapeType="1"/>
            </p:cNvSpPr>
            <p:nvPr/>
          </p:nvSpPr>
          <p:spPr bwMode="auto">
            <a:xfrm rot="-5400000">
              <a:off x="4388" y="1425"/>
              <a:ext cx="5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1" name="Line 40"/>
            <p:cNvSpPr>
              <a:spLocks noChangeShapeType="1"/>
            </p:cNvSpPr>
            <p:nvPr/>
          </p:nvSpPr>
          <p:spPr bwMode="auto">
            <a:xfrm rot="-5400000">
              <a:off x="4686" y="1508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2" name="Line 41"/>
            <p:cNvSpPr>
              <a:spLocks noChangeShapeType="1"/>
            </p:cNvSpPr>
            <p:nvPr/>
          </p:nvSpPr>
          <p:spPr bwMode="auto">
            <a:xfrm rot="-5400000">
              <a:off x="4632" y="1603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3" name="Line 42"/>
            <p:cNvSpPr>
              <a:spLocks noChangeShapeType="1"/>
            </p:cNvSpPr>
            <p:nvPr/>
          </p:nvSpPr>
          <p:spPr bwMode="auto">
            <a:xfrm rot="-5400000">
              <a:off x="4686" y="130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4" name="Line 43"/>
            <p:cNvSpPr>
              <a:spLocks noChangeShapeType="1"/>
            </p:cNvSpPr>
            <p:nvPr/>
          </p:nvSpPr>
          <p:spPr bwMode="auto">
            <a:xfrm rot="-5400000">
              <a:off x="4632" y="1192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06" name="Text Box 44"/>
          <p:cNvSpPr txBox="1">
            <a:spLocks noChangeArrowheads="1"/>
          </p:cNvSpPr>
          <p:nvPr/>
        </p:nvSpPr>
        <p:spPr bwMode="auto">
          <a:xfrm flipH="1">
            <a:off x="8599488" y="2963863"/>
            <a:ext cx="685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36" tIns="50917" rIns="101836" bIns="50917"/>
          <a:lstStyle/>
          <a:p>
            <a:pPr defTabSz="1019175">
              <a:spcBef>
                <a:spcPct val="0"/>
              </a:spcBef>
            </a:pPr>
            <a:r>
              <a:rPr lang="en-US" sz="1000"/>
              <a:t>ETH</a:t>
            </a:r>
          </a:p>
        </p:txBody>
      </p:sp>
      <p:sp>
        <p:nvSpPr>
          <p:cNvPr id="16407" name="Line 45"/>
          <p:cNvSpPr>
            <a:spLocks noChangeShapeType="1"/>
          </p:cNvSpPr>
          <p:nvPr/>
        </p:nvSpPr>
        <p:spPr bwMode="auto">
          <a:xfrm>
            <a:off x="8610600" y="3173413"/>
            <a:ext cx="64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8" name="Text Box 46"/>
          <p:cNvSpPr txBox="1">
            <a:spLocks noChangeArrowheads="1"/>
          </p:cNvSpPr>
          <p:nvPr/>
        </p:nvSpPr>
        <p:spPr bwMode="auto">
          <a:xfrm>
            <a:off x="7927975" y="2782888"/>
            <a:ext cx="9112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36" tIns="50917" rIns="101836" bIns="50917"/>
          <a:lstStyle/>
          <a:p>
            <a:pPr defTabSz="1019175">
              <a:spcBef>
                <a:spcPct val="0"/>
              </a:spcBef>
            </a:pPr>
            <a:r>
              <a:rPr lang="en-US" sz="1100" b="1"/>
              <a:t>RICi-E1/T1</a:t>
            </a:r>
          </a:p>
        </p:txBody>
      </p:sp>
      <p:sp>
        <p:nvSpPr>
          <p:cNvPr id="16409" name="Text Box 51"/>
          <p:cNvSpPr txBox="1">
            <a:spLocks noChangeArrowheads="1"/>
          </p:cNvSpPr>
          <p:nvPr/>
        </p:nvSpPr>
        <p:spPr bwMode="auto">
          <a:xfrm>
            <a:off x="7264400" y="2903538"/>
            <a:ext cx="546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60" tIns="50930" rIns="101860" bIns="50930"/>
          <a:lstStyle/>
          <a:p>
            <a:pPr defTabSz="1019175">
              <a:spcBef>
                <a:spcPct val="0"/>
              </a:spcBef>
            </a:pPr>
            <a:r>
              <a:rPr lang="en-US" sz="1000"/>
              <a:t>E1/T1</a:t>
            </a:r>
          </a:p>
        </p:txBody>
      </p:sp>
      <p:sp>
        <p:nvSpPr>
          <p:cNvPr id="16410" name="Freeform 60"/>
          <p:cNvSpPr>
            <a:spLocks/>
          </p:cNvSpPr>
          <p:nvPr/>
        </p:nvSpPr>
        <p:spPr bwMode="auto">
          <a:xfrm>
            <a:off x="3582988" y="4259263"/>
            <a:ext cx="1819275" cy="327025"/>
          </a:xfrm>
          <a:custGeom>
            <a:avLst/>
            <a:gdLst>
              <a:gd name="T0" fmla="*/ 0 w 884"/>
              <a:gd name="T1" fmla="*/ 0 h 448"/>
              <a:gd name="T2" fmla="*/ 2147483647 w 884"/>
              <a:gd name="T3" fmla="*/ 0 h 448"/>
              <a:gd name="T4" fmla="*/ 2147483647 w 884"/>
              <a:gd name="T5" fmla="*/ 2147483647 h 448"/>
              <a:gd name="T6" fmla="*/ 2147483647 w 884"/>
              <a:gd name="T7" fmla="*/ 2147483647 h 448"/>
              <a:gd name="T8" fmla="*/ 0 60000 65536"/>
              <a:gd name="T9" fmla="*/ 0 60000 65536"/>
              <a:gd name="T10" fmla="*/ 0 60000 65536"/>
              <a:gd name="T11" fmla="*/ 0 60000 65536"/>
              <a:gd name="T12" fmla="*/ 0 w 884"/>
              <a:gd name="T13" fmla="*/ 0 h 448"/>
              <a:gd name="T14" fmla="*/ 884 w 884"/>
              <a:gd name="T15" fmla="*/ 448 h 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4" h="448">
                <a:moveTo>
                  <a:pt x="0" y="0"/>
                </a:moveTo>
                <a:lnTo>
                  <a:pt x="360" y="0"/>
                </a:lnTo>
                <a:lnTo>
                  <a:pt x="360" y="448"/>
                </a:lnTo>
                <a:lnTo>
                  <a:pt x="884" y="44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Freeform 62"/>
          <p:cNvSpPr>
            <a:spLocks/>
          </p:cNvSpPr>
          <p:nvPr/>
        </p:nvSpPr>
        <p:spPr bwMode="auto">
          <a:xfrm flipV="1">
            <a:off x="1431925" y="4260850"/>
            <a:ext cx="2092325" cy="511175"/>
          </a:xfrm>
          <a:custGeom>
            <a:avLst/>
            <a:gdLst>
              <a:gd name="T0" fmla="*/ 0 w 884"/>
              <a:gd name="T1" fmla="*/ 0 h 448"/>
              <a:gd name="T2" fmla="*/ 2147483647 w 884"/>
              <a:gd name="T3" fmla="*/ 0 h 448"/>
              <a:gd name="T4" fmla="*/ 2147483647 w 884"/>
              <a:gd name="T5" fmla="*/ 2147483647 h 448"/>
              <a:gd name="T6" fmla="*/ 2147483647 w 884"/>
              <a:gd name="T7" fmla="*/ 2147483647 h 448"/>
              <a:gd name="T8" fmla="*/ 0 60000 65536"/>
              <a:gd name="T9" fmla="*/ 0 60000 65536"/>
              <a:gd name="T10" fmla="*/ 0 60000 65536"/>
              <a:gd name="T11" fmla="*/ 0 60000 65536"/>
              <a:gd name="T12" fmla="*/ 0 w 884"/>
              <a:gd name="T13" fmla="*/ 0 h 448"/>
              <a:gd name="T14" fmla="*/ 884 w 884"/>
              <a:gd name="T15" fmla="*/ 448 h 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4" h="448">
                <a:moveTo>
                  <a:pt x="0" y="0"/>
                </a:moveTo>
                <a:lnTo>
                  <a:pt x="360" y="0"/>
                </a:lnTo>
                <a:lnTo>
                  <a:pt x="360" y="448"/>
                </a:lnTo>
                <a:lnTo>
                  <a:pt x="884" y="44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Text Box 66"/>
          <p:cNvSpPr txBox="1">
            <a:spLocks noChangeArrowheads="1"/>
          </p:cNvSpPr>
          <p:nvPr/>
        </p:nvSpPr>
        <p:spPr bwMode="auto">
          <a:xfrm>
            <a:off x="2674938" y="3355975"/>
            <a:ext cx="13890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846" tIns="50923" rIns="101846" bIns="50923"/>
          <a:lstStyle/>
          <a:p>
            <a:pPr defTabSz="1019175">
              <a:spcBef>
                <a:spcPct val="0"/>
              </a:spcBef>
            </a:pPr>
            <a:r>
              <a:rPr lang="en-US" b="1"/>
              <a:t>Provider’s Node</a:t>
            </a:r>
          </a:p>
        </p:txBody>
      </p:sp>
      <p:sp>
        <p:nvSpPr>
          <p:cNvPr id="16413" name="Text Box 67"/>
          <p:cNvSpPr txBox="1">
            <a:spLocks noChangeArrowheads="1"/>
          </p:cNvSpPr>
          <p:nvPr/>
        </p:nvSpPr>
        <p:spPr bwMode="auto">
          <a:xfrm>
            <a:off x="7896225" y="2533650"/>
            <a:ext cx="1646238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846" tIns="50923" rIns="101846" bIns="50923"/>
          <a:lstStyle/>
          <a:p>
            <a:pPr defTabSz="1019175">
              <a:spcBef>
                <a:spcPct val="0"/>
              </a:spcBef>
            </a:pPr>
            <a:r>
              <a:rPr lang="en-US" b="1"/>
              <a:t>Customer Premises</a:t>
            </a:r>
          </a:p>
        </p:txBody>
      </p:sp>
      <p:sp>
        <p:nvSpPr>
          <p:cNvPr id="16414" name="Text Box 68"/>
          <p:cNvSpPr txBox="1">
            <a:spLocks noChangeArrowheads="1"/>
          </p:cNvSpPr>
          <p:nvPr/>
        </p:nvSpPr>
        <p:spPr bwMode="auto">
          <a:xfrm>
            <a:off x="7885113" y="3495675"/>
            <a:ext cx="1646237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846" tIns="50923" rIns="101846" bIns="50923"/>
          <a:lstStyle/>
          <a:p>
            <a:pPr defTabSz="1019175">
              <a:spcBef>
                <a:spcPct val="0"/>
              </a:spcBef>
            </a:pPr>
            <a:r>
              <a:rPr lang="en-US" b="1"/>
              <a:t>Customer Premises</a:t>
            </a:r>
          </a:p>
        </p:txBody>
      </p:sp>
      <p:sp>
        <p:nvSpPr>
          <p:cNvPr id="16415" name="Text Box 69"/>
          <p:cNvSpPr txBox="1">
            <a:spLocks noChangeArrowheads="1"/>
          </p:cNvSpPr>
          <p:nvPr/>
        </p:nvSpPr>
        <p:spPr bwMode="auto">
          <a:xfrm>
            <a:off x="7896225" y="5319713"/>
            <a:ext cx="1646238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846" tIns="50923" rIns="101846" bIns="50923"/>
          <a:lstStyle/>
          <a:p>
            <a:pPr defTabSz="1019175">
              <a:spcBef>
                <a:spcPct val="0"/>
              </a:spcBef>
            </a:pPr>
            <a:r>
              <a:rPr lang="en-US" b="1"/>
              <a:t>Customer Premises</a:t>
            </a:r>
          </a:p>
        </p:txBody>
      </p:sp>
      <p:sp>
        <p:nvSpPr>
          <p:cNvPr id="16416" name="Text Box 79"/>
          <p:cNvSpPr txBox="1">
            <a:spLocks noChangeArrowheads="1"/>
          </p:cNvSpPr>
          <p:nvPr/>
        </p:nvSpPr>
        <p:spPr bwMode="auto">
          <a:xfrm>
            <a:off x="8037513" y="5565775"/>
            <a:ext cx="6921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36" tIns="50917" rIns="101836" bIns="50917"/>
          <a:lstStyle/>
          <a:p>
            <a:pPr defTabSz="1019175">
              <a:spcBef>
                <a:spcPct val="0"/>
              </a:spcBef>
            </a:pPr>
            <a:r>
              <a:rPr lang="en-US" sz="1100" b="1"/>
              <a:t>RICi-16</a:t>
            </a:r>
          </a:p>
        </p:txBody>
      </p:sp>
      <p:sp>
        <p:nvSpPr>
          <p:cNvPr id="16417" name="Text Box 81"/>
          <p:cNvSpPr txBox="1">
            <a:spLocks noChangeArrowheads="1"/>
          </p:cNvSpPr>
          <p:nvPr/>
        </p:nvSpPr>
        <p:spPr bwMode="auto">
          <a:xfrm>
            <a:off x="3022600" y="5354638"/>
            <a:ext cx="69215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36" tIns="50917" rIns="101836" bIns="50917"/>
          <a:lstStyle/>
          <a:p>
            <a:pPr defTabSz="1019175">
              <a:spcBef>
                <a:spcPct val="0"/>
              </a:spcBef>
            </a:pPr>
            <a:r>
              <a:rPr lang="en-US" sz="1100" b="1"/>
              <a:t>RICi-16</a:t>
            </a:r>
          </a:p>
        </p:txBody>
      </p:sp>
      <p:sp>
        <p:nvSpPr>
          <p:cNvPr id="16418" name="Text Box 83"/>
          <p:cNvSpPr txBox="1">
            <a:spLocks noChangeArrowheads="1"/>
          </p:cNvSpPr>
          <p:nvPr/>
        </p:nvSpPr>
        <p:spPr bwMode="auto">
          <a:xfrm>
            <a:off x="2293938" y="5076825"/>
            <a:ext cx="3698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60" tIns="50930" rIns="101860" bIns="50930"/>
          <a:lstStyle/>
          <a:p>
            <a:pPr defTabSz="1019175">
              <a:spcBef>
                <a:spcPct val="0"/>
              </a:spcBef>
            </a:pPr>
            <a:r>
              <a:rPr lang="en-US" sz="1000"/>
              <a:t>FE</a:t>
            </a:r>
          </a:p>
        </p:txBody>
      </p:sp>
      <p:sp>
        <p:nvSpPr>
          <p:cNvPr id="16419" name="Line 86"/>
          <p:cNvSpPr>
            <a:spLocks noChangeShapeType="1"/>
          </p:cNvSpPr>
          <p:nvPr/>
        </p:nvSpPr>
        <p:spPr bwMode="auto">
          <a:xfrm flipV="1">
            <a:off x="1481138" y="5287963"/>
            <a:ext cx="3840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0" name="Text Box 89"/>
          <p:cNvSpPr txBox="1">
            <a:spLocks noChangeArrowheads="1"/>
          </p:cNvSpPr>
          <p:nvPr/>
        </p:nvSpPr>
        <p:spPr bwMode="auto">
          <a:xfrm>
            <a:off x="4378325" y="4935538"/>
            <a:ext cx="7239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60" tIns="50930" rIns="101860" bIns="50930"/>
          <a:lstStyle/>
          <a:p>
            <a:pPr defTabSz="1019175">
              <a:spcBef>
                <a:spcPct val="0"/>
              </a:spcBef>
            </a:pPr>
            <a:r>
              <a:rPr lang="en-US" sz="1000"/>
              <a:t>n x E1/T1/</a:t>
            </a:r>
            <a:br>
              <a:rPr lang="en-US" sz="1000"/>
            </a:br>
            <a:r>
              <a:rPr lang="en-US" sz="1000"/>
              <a:t>2 x DS3</a:t>
            </a:r>
          </a:p>
        </p:txBody>
      </p:sp>
      <p:sp>
        <p:nvSpPr>
          <p:cNvPr id="16421" name="Text Box 90"/>
          <p:cNvSpPr txBox="1">
            <a:spLocks noChangeArrowheads="1"/>
          </p:cNvSpPr>
          <p:nvPr/>
        </p:nvSpPr>
        <p:spPr bwMode="auto">
          <a:xfrm>
            <a:off x="4257675" y="4598988"/>
            <a:ext cx="9667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60" tIns="50930" rIns="101860" bIns="50930"/>
          <a:lstStyle/>
          <a:p>
            <a:pPr defTabSz="1019175">
              <a:spcBef>
                <a:spcPct val="0"/>
              </a:spcBef>
            </a:pPr>
            <a:r>
              <a:rPr lang="en-US" sz="1000"/>
              <a:t>STM-1/OC-3/</a:t>
            </a:r>
          </a:p>
          <a:p>
            <a:pPr defTabSz="1019175">
              <a:spcBef>
                <a:spcPct val="0"/>
              </a:spcBef>
            </a:pPr>
            <a:r>
              <a:rPr lang="en-US" sz="1000"/>
              <a:t>3 x DS3</a:t>
            </a:r>
          </a:p>
        </p:txBody>
      </p:sp>
      <p:sp>
        <p:nvSpPr>
          <p:cNvPr id="16422" name="Text Box 91"/>
          <p:cNvSpPr txBox="1">
            <a:spLocks noChangeArrowheads="1"/>
          </p:cNvSpPr>
          <p:nvPr/>
        </p:nvSpPr>
        <p:spPr bwMode="auto">
          <a:xfrm>
            <a:off x="7192963" y="5716588"/>
            <a:ext cx="688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60" tIns="50930" rIns="101860" bIns="50930"/>
          <a:lstStyle/>
          <a:p>
            <a:pPr defTabSz="1019175">
              <a:spcBef>
                <a:spcPct val="0"/>
              </a:spcBef>
            </a:pPr>
            <a:r>
              <a:rPr lang="en-US" sz="1000"/>
              <a:t>n x E1/T1</a:t>
            </a:r>
          </a:p>
        </p:txBody>
      </p:sp>
      <p:sp>
        <p:nvSpPr>
          <p:cNvPr id="16423" name="AutoShape 107"/>
          <p:cNvSpPr>
            <a:spLocks noChangeArrowheads="1"/>
          </p:cNvSpPr>
          <p:nvPr/>
        </p:nvSpPr>
        <p:spPr bwMode="auto">
          <a:xfrm>
            <a:off x="7872413" y="4413250"/>
            <a:ext cx="1693862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424" name="Text Box 109"/>
          <p:cNvSpPr txBox="1">
            <a:spLocks noChangeArrowheads="1"/>
          </p:cNvSpPr>
          <p:nvPr/>
        </p:nvSpPr>
        <p:spPr bwMode="auto">
          <a:xfrm>
            <a:off x="7192963" y="4803775"/>
            <a:ext cx="688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60" tIns="50930" rIns="101860" bIns="50930"/>
          <a:lstStyle/>
          <a:p>
            <a:pPr defTabSz="1019175">
              <a:spcBef>
                <a:spcPct val="0"/>
              </a:spcBef>
            </a:pPr>
            <a:r>
              <a:rPr lang="en-US" sz="1000"/>
              <a:t>n x E1/T1</a:t>
            </a:r>
          </a:p>
        </p:txBody>
      </p:sp>
      <p:sp>
        <p:nvSpPr>
          <p:cNvPr id="16425" name="Text Box 118"/>
          <p:cNvSpPr txBox="1">
            <a:spLocks noChangeArrowheads="1"/>
          </p:cNvSpPr>
          <p:nvPr/>
        </p:nvSpPr>
        <p:spPr bwMode="auto">
          <a:xfrm>
            <a:off x="8037513" y="4649788"/>
            <a:ext cx="69215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36" tIns="50917" rIns="101836" bIns="50917"/>
          <a:lstStyle/>
          <a:p>
            <a:pPr defTabSz="1019175">
              <a:spcBef>
                <a:spcPct val="0"/>
              </a:spcBef>
            </a:pPr>
            <a:r>
              <a:rPr lang="en-US" sz="1100" b="1"/>
              <a:t>RICi-16</a:t>
            </a:r>
          </a:p>
        </p:txBody>
      </p:sp>
      <p:sp>
        <p:nvSpPr>
          <p:cNvPr id="16426" name="Text Box 120"/>
          <p:cNvSpPr txBox="1">
            <a:spLocks noChangeArrowheads="1"/>
          </p:cNvSpPr>
          <p:nvPr/>
        </p:nvSpPr>
        <p:spPr bwMode="auto">
          <a:xfrm>
            <a:off x="7896225" y="4425950"/>
            <a:ext cx="1646238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846" tIns="50923" rIns="101846" bIns="50923"/>
          <a:lstStyle/>
          <a:p>
            <a:pPr defTabSz="1019175">
              <a:spcBef>
                <a:spcPct val="0"/>
              </a:spcBef>
            </a:pPr>
            <a:r>
              <a:rPr lang="en-US" b="1"/>
              <a:t>Customer Premises</a:t>
            </a:r>
          </a:p>
        </p:txBody>
      </p:sp>
      <p:pic>
        <p:nvPicPr>
          <p:cNvPr id="16427" name="Picture 123" descr="rad1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5763" y="5100638"/>
            <a:ext cx="8858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28" name="Group 38"/>
          <p:cNvGrpSpPr>
            <a:grpSpLocks/>
          </p:cNvGrpSpPr>
          <p:nvPr/>
        </p:nvGrpSpPr>
        <p:grpSpPr bwMode="auto">
          <a:xfrm>
            <a:off x="9169400" y="3937000"/>
            <a:ext cx="131763" cy="361950"/>
            <a:chOff x="4605" y="1154"/>
            <a:chExt cx="108" cy="542"/>
          </a:xfrm>
        </p:grpSpPr>
        <p:sp>
          <p:nvSpPr>
            <p:cNvPr id="16485" name="Line 39"/>
            <p:cNvSpPr>
              <a:spLocks noChangeShapeType="1"/>
            </p:cNvSpPr>
            <p:nvPr/>
          </p:nvSpPr>
          <p:spPr bwMode="auto">
            <a:xfrm rot="-5400000">
              <a:off x="4388" y="1425"/>
              <a:ext cx="5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6" name="Line 40"/>
            <p:cNvSpPr>
              <a:spLocks noChangeShapeType="1"/>
            </p:cNvSpPr>
            <p:nvPr/>
          </p:nvSpPr>
          <p:spPr bwMode="auto">
            <a:xfrm rot="-5400000">
              <a:off x="4686" y="1508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7" name="Line 41"/>
            <p:cNvSpPr>
              <a:spLocks noChangeShapeType="1"/>
            </p:cNvSpPr>
            <p:nvPr/>
          </p:nvSpPr>
          <p:spPr bwMode="auto">
            <a:xfrm rot="-5400000">
              <a:off x="4632" y="1603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8" name="Line 42"/>
            <p:cNvSpPr>
              <a:spLocks noChangeShapeType="1"/>
            </p:cNvSpPr>
            <p:nvPr/>
          </p:nvSpPr>
          <p:spPr bwMode="auto">
            <a:xfrm rot="-5400000">
              <a:off x="4686" y="130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" name="Line 43"/>
            <p:cNvSpPr>
              <a:spLocks noChangeShapeType="1"/>
            </p:cNvSpPr>
            <p:nvPr/>
          </p:nvSpPr>
          <p:spPr bwMode="auto">
            <a:xfrm rot="-5400000">
              <a:off x="4632" y="1192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29" name="Text Box 44"/>
          <p:cNvSpPr txBox="1">
            <a:spLocks noChangeArrowheads="1"/>
          </p:cNvSpPr>
          <p:nvPr/>
        </p:nvSpPr>
        <p:spPr bwMode="auto">
          <a:xfrm flipH="1">
            <a:off x="8588375" y="3913188"/>
            <a:ext cx="685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36" tIns="50917" rIns="101836" bIns="50917"/>
          <a:lstStyle/>
          <a:p>
            <a:pPr defTabSz="1019175">
              <a:spcBef>
                <a:spcPct val="0"/>
              </a:spcBef>
            </a:pPr>
            <a:r>
              <a:rPr lang="en-US" sz="1000"/>
              <a:t>ETH</a:t>
            </a:r>
          </a:p>
        </p:txBody>
      </p:sp>
      <p:sp>
        <p:nvSpPr>
          <p:cNvPr id="16430" name="Line 45"/>
          <p:cNvSpPr>
            <a:spLocks noChangeShapeType="1"/>
          </p:cNvSpPr>
          <p:nvPr/>
        </p:nvSpPr>
        <p:spPr bwMode="auto">
          <a:xfrm>
            <a:off x="8599488" y="4122738"/>
            <a:ext cx="64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431" name="Group 38"/>
          <p:cNvGrpSpPr>
            <a:grpSpLocks/>
          </p:cNvGrpSpPr>
          <p:nvPr/>
        </p:nvGrpSpPr>
        <p:grpSpPr bwMode="auto">
          <a:xfrm>
            <a:off x="9180513" y="4846638"/>
            <a:ext cx="131762" cy="361950"/>
            <a:chOff x="4605" y="1154"/>
            <a:chExt cx="108" cy="542"/>
          </a:xfrm>
        </p:grpSpPr>
        <p:sp>
          <p:nvSpPr>
            <p:cNvPr id="16480" name="Line 39"/>
            <p:cNvSpPr>
              <a:spLocks noChangeShapeType="1"/>
            </p:cNvSpPr>
            <p:nvPr/>
          </p:nvSpPr>
          <p:spPr bwMode="auto">
            <a:xfrm rot="-5400000">
              <a:off x="4388" y="1425"/>
              <a:ext cx="5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1" name="Line 40"/>
            <p:cNvSpPr>
              <a:spLocks noChangeShapeType="1"/>
            </p:cNvSpPr>
            <p:nvPr/>
          </p:nvSpPr>
          <p:spPr bwMode="auto">
            <a:xfrm rot="-5400000">
              <a:off x="4686" y="1508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2" name="Line 41"/>
            <p:cNvSpPr>
              <a:spLocks noChangeShapeType="1"/>
            </p:cNvSpPr>
            <p:nvPr/>
          </p:nvSpPr>
          <p:spPr bwMode="auto">
            <a:xfrm rot="-5400000">
              <a:off x="4632" y="1603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3" name="Line 42"/>
            <p:cNvSpPr>
              <a:spLocks noChangeShapeType="1"/>
            </p:cNvSpPr>
            <p:nvPr/>
          </p:nvSpPr>
          <p:spPr bwMode="auto">
            <a:xfrm rot="-5400000">
              <a:off x="4686" y="130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4" name="Line 43"/>
            <p:cNvSpPr>
              <a:spLocks noChangeShapeType="1"/>
            </p:cNvSpPr>
            <p:nvPr/>
          </p:nvSpPr>
          <p:spPr bwMode="auto">
            <a:xfrm rot="-5400000">
              <a:off x="4632" y="1192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32" name="Text Box 44"/>
          <p:cNvSpPr txBox="1">
            <a:spLocks noChangeArrowheads="1"/>
          </p:cNvSpPr>
          <p:nvPr/>
        </p:nvSpPr>
        <p:spPr bwMode="auto">
          <a:xfrm flipH="1">
            <a:off x="8599488" y="4822825"/>
            <a:ext cx="685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36" tIns="50917" rIns="101836" bIns="50917"/>
          <a:lstStyle/>
          <a:p>
            <a:pPr defTabSz="1019175">
              <a:spcBef>
                <a:spcPct val="0"/>
              </a:spcBef>
            </a:pPr>
            <a:r>
              <a:rPr lang="en-US" sz="1000"/>
              <a:t>ETH</a:t>
            </a:r>
          </a:p>
        </p:txBody>
      </p:sp>
      <p:sp>
        <p:nvSpPr>
          <p:cNvPr id="16433" name="Line 45"/>
          <p:cNvSpPr>
            <a:spLocks noChangeShapeType="1"/>
          </p:cNvSpPr>
          <p:nvPr/>
        </p:nvSpPr>
        <p:spPr bwMode="auto">
          <a:xfrm>
            <a:off x="6591300" y="5032375"/>
            <a:ext cx="2651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434" name="Group 38"/>
          <p:cNvGrpSpPr>
            <a:grpSpLocks/>
          </p:cNvGrpSpPr>
          <p:nvPr/>
        </p:nvGrpSpPr>
        <p:grpSpPr bwMode="auto">
          <a:xfrm>
            <a:off x="9180513" y="5762625"/>
            <a:ext cx="131762" cy="361950"/>
            <a:chOff x="4605" y="1154"/>
            <a:chExt cx="108" cy="542"/>
          </a:xfrm>
        </p:grpSpPr>
        <p:sp>
          <p:nvSpPr>
            <p:cNvPr id="16475" name="Line 39"/>
            <p:cNvSpPr>
              <a:spLocks noChangeShapeType="1"/>
            </p:cNvSpPr>
            <p:nvPr/>
          </p:nvSpPr>
          <p:spPr bwMode="auto">
            <a:xfrm rot="-5400000">
              <a:off x="4388" y="1425"/>
              <a:ext cx="5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76" name="Line 40"/>
            <p:cNvSpPr>
              <a:spLocks noChangeShapeType="1"/>
            </p:cNvSpPr>
            <p:nvPr/>
          </p:nvSpPr>
          <p:spPr bwMode="auto">
            <a:xfrm rot="-5400000">
              <a:off x="4686" y="1508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77" name="Line 41"/>
            <p:cNvSpPr>
              <a:spLocks noChangeShapeType="1"/>
            </p:cNvSpPr>
            <p:nvPr/>
          </p:nvSpPr>
          <p:spPr bwMode="auto">
            <a:xfrm rot="-5400000">
              <a:off x="4632" y="1603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78" name="Line 42"/>
            <p:cNvSpPr>
              <a:spLocks noChangeShapeType="1"/>
            </p:cNvSpPr>
            <p:nvPr/>
          </p:nvSpPr>
          <p:spPr bwMode="auto">
            <a:xfrm rot="-5400000">
              <a:off x="4686" y="130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79" name="Line 43"/>
            <p:cNvSpPr>
              <a:spLocks noChangeShapeType="1"/>
            </p:cNvSpPr>
            <p:nvPr/>
          </p:nvSpPr>
          <p:spPr bwMode="auto">
            <a:xfrm rot="-5400000">
              <a:off x="4632" y="1192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35" name="Text Box 44"/>
          <p:cNvSpPr txBox="1">
            <a:spLocks noChangeArrowheads="1"/>
          </p:cNvSpPr>
          <p:nvPr/>
        </p:nvSpPr>
        <p:spPr bwMode="auto">
          <a:xfrm flipH="1">
            <a:off x="8599488" y="5738813"/>
            <a:ext cx="685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36" tIns="50917" rIns="101836" bIns="50917"/>
          <a:lstStyle/>
          <a:p>
            <a:pPr defTabSz="1019175">
              <a:spcBef>
                <a:spcPct val="0"/>
              </a:spcBef>
            </a:pPr>
            <a:r>
              <a:rPr lang="en-US" sz="1000"/>
              <a:t>ETH</a:t>
            </a:r>
          </a:p>
        </p:txBody>
      </p:sp>
      <p:sp>
        <p:nvSpPr>
          <p:cNvPr id="16436" name="Line 45"/>
          <p:cNvSpPr>
            <a:spLocks noChangeShapeType="1"/>
          </p:cNvSpPr>
          <p:nvPr/>
        </p:nvSpPr>
        <p:spPr bwMode="auto">
          <a:xfrm>
            <a:off x="8610600" y="5948363"/>
            <a:ext cx="64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6437" name="Elbow Connector 147"/>
          <p:cNvCxnSpPr>
            <a:cxnSpLocks noChangeShapeType="1"/>
          </p:cNvCxnSpPr>
          <p:nvPr/>
        </p:nvCxnSpPr>
        <p:spPr bwMode="auto">
          <a:xfrm flipV="1">
            <a:off x="6569075" y="3181350"/>
            <a:ext cx="1620838" cy="1628775"/>
          </a:xfrm>
          <a:prstGeom prst="bentConnector3">
            <a:avLst>
              <a:gd name="adj1" fmla="val 2363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6438" name="Picture 48" descr="rad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5788025"/>
            <a:ext cx="5651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9" name="Picture 50" descr="rad7">
            <a:hlinkClick r:id="" action="ppaction://noaction"/>
          </p:cNvPr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3014663"/>
            <a:ext cx="5651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0" name="Picture 119" descr="rad7">
            <a:hlinkClick r:id="rId6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1013" y="4873625"/>
            <a:ext cx="565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1" name="Picture 49" descr="rad7">
            <a:hlinkClick r:id="rId8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89900" y="3960813"/>
            <a:ext cx="565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42" name="Text Box 55"/>
          <p:cNvSpPr txBox="1">
            <a:spLocks noChangeArrowheads="1"/>
          </p:cNvSpPr>
          <p:nvPr/>
        </p:nvSpPr>
        <p:spPr bwMode="auto">
          <a:xfrm>
            <a:off x="5649913" y="4835525"/>
            <a:ext cx="5556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defTabSz="1019175">
              <a:spcBef>
                <a:spcPct val="0"/>
              </a:spcBef>
            </a:pPr>
            <a:r>
              <a:rPr lang="en-US" sz="1300" b="1"/>
              <a:t>SDH/</a:t>
            </a:r>
          </a:p>
          <a:p>
            <a:pPr defTabSz="1019175">
              <a:spcBef>
                <a:spcPct val="0"/>
              </a:spcBef>
            </a:pPr>
            <a:r>
              <a:rPr lang="en-US" sz="1300" b="1"/>
              <a:t>SONET</a:t>
            </a:r>
          </a:p>
        </p:txBody>
      </p:sp>
      <p:sp>
        <p:nvSpPr>
          <p:cNvPr id="16443" name="AutoShape 56"/>
          <p:cNvSpPr>
            <a:spLocks noChangeArrowheads="1"/>
          </p:cNvSpPr>
          <p:nvPr/>
        </p:nvSpPr>
        <p:spPr bwMode="auto">
          <a:xfrm>
            <a:off x="5227638" y="4356100"/>
            <a:ext cx="1401762" cy="1346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3 w 21600"/>
              <a:gd name="T25" fmla="*/ 3164 h 21600"/>
              <a:gd name="T26" fmla="*/ 18447 w 21600"/>
              <a:gd name="T27" fmla="*/ 1843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19" y="10800"/>
                </a:moveTo>
                <a:cubicBezTo>
                  <a:pt x="1619" y="15871"/>
                  <a:pt x="5729" y="19981"/>
                  <a:pt x="10800" y="19981"/>
                </a:cubicBezTo>
                <a:cubicBezTo>
                  <a:pt x="15871" y="19981"/>
                  <a:pt x="19981" y="15871"/>
                  <a:pt x="19981" y="10800"/>
                </a:cubicBezTo>
                <a:cubicBezTo>
                  <a:pt x="19981" y="5729"/>
                  <a:pt x="15871" y="1619"/>
                  <a:pt x="10800" y="1619"/>
                </a:cubicBezTo>
                <a:cubicBezTo>
                  <a:pt x="5729" y="1619"/>
                  <a:pt x="1619" y="5729"/>
                  <a:pt x="1619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anchor="ctr"/>
          <a:lstStyle/>
          <a:p>
            <a:endParaRPr lang="en-US"/>
          </a:p>
        </p:txBody>
      </p:sp>
      <p:grpSp>
        <p:nvGrpSpPr>
          <p:cNvPr id="16444" name="Group 38"/>
          <p:cNvGrpSpPr>
            <a:grpSpLocks/>
          </p:cNvGrpSpPr>
          <p:nvPr/>
        </p:nvGrpSpPr>
        <p:grpSpPr bwMode="auto">
          <a:xfrm>
            <a:off x="9182100" y="2024063"/>
            <a:ext cx="131763" cy="361950"/>
            <a:chOff x="4605" y="1154"/>
            <a:chExt cx="108" cy="542"/>
          </a:xfrm>
        </p:grpSpPr>
        <p:sp>
          <p:nvSpPr>
            <p:cNvPr id="16470" name="Line 39"/>
            <p:cNvSpPr>
              <a:spLocks noChangeShapeType="1"/>
            </p:cNvSpPr>
            <p:nvPr/>
          </p:nvSpPr>
          <p:spPr bwMode="auto">
            <a:xfrm rot="-5400000">
              <a:off x="4388" y="1425"/>
              <a:ext cx="5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71" name="Line 40"/>
            <p:cNvSpPr>
              <a:spLocks noChangeShapeType="1"/>
            </p:cNvSpPr>
            <p:nvPr/>
          </p:nvSpPr>
          <p:spPr bwMode="auto">
            <a:xfrm rot="-5400000">
              <a:off x="4686" y="1508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72" name="Line 41"/>
            <p:cNvSpPr>
              <a:spLocks noChangeShapeType="1"/>
            </p:cNvSpPr>
            <p:nvPr/>
          </p:nvSpPr>
          <p:spPr bwMode="auto">
            <a:xfrm rot="-5400000">
              <a:off x="4632" y="1603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73" name="Line 42"/>
            <p:cNvSpPr>
              <a:spLocks noChangeShapeType="1"/>
            </p:cNvSpPr>
            <p:nvPr/>
          </p:nvSpPr>
          <p:spPr bwMode="auto">
            <a:xfrm rot="-5400000">
              <a:off x="4686" y="130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74" name="Line 43"/>
            <p:cNvSpPr>
              <a:spLocks noChangeShapeType="1"/>
            </p:cNvSpPr>
            <p:nvPr/>
          </p:nvSpPr>
          <p:spPr bwMode="auto">
            <a:xfrm rot="-5400000">
              <a:off x="4632" y="1192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45" name="Text Box 44"/>
          <p:cNvSpPr txBox="1">
            <a:spLocks noChangeArrowheads="1"/>
          </p:cNvSpPr>
          <p:nvPr/>
        </p:nvSpPr>
        <p:spPr bwMode="auto">
          <a:xfrm flipH="1">
            <a:off x="8601075" y="2000250"/>
            <a:ext cx="685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36" tIns="50917" rIns="101836" bIns="50917"/>
          <a:lstStyle/>
          <a:p>
            <a:pPr defTabSz="1019175">
              <a:spcBef>
                <a:spcPct val="0"/>
              </a:spcBef>
            </a:pPr>
            <a:r>
              <a:rPr lang="en-US" sz="1000"/>
              <a:t>ETH</a:t>
            </a:r>
          </a:p>
        </p:txBody>
      </p:sp>
      <p:sp>
        <p:nvSpPr>
          <p:cNvPr id="16446" name="Line 45"/>
          <p:cNvSpPr>
            <a:spLocks noChangeShapeType="1"/>
          </p:cNvSpPr>
          <p:nvPr/>
        </p:nvSpPr>
        <p:spPr bwMode="auto">
          <a:xfrm>
            <a:off x="8612188" y="2209800"/>
            <a:ext cx="64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7" name="Text Box 46"/>
          <p:cNvSpPr txBox="1">
            <a:spLocks noChangeArrowheads="1"/>
          </p:cNvSpPr>
          <p:nvPr/>
        </p:nvSpPr>
        <p:spPr bwMode="auto">
          <a:xfrm>
            <a:off x="7935913" y="1658938"/>
            <a:ext cx="911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36" tIns="50917" rIns="101836" bIns="50917"/>
          <a:lstStyle/>
          <a:p>
            <a:pPr defTabSz="1019175">
              <a:spcBef>
                <a:spcPct val="0"/>
              </a:spcBef>
            </a:pPr>
            <a:r>
              <a:rPr lang="en-US" sz="1100" b="1"/>
              <a:t>ETX-202 with </a:t>
            </a:r>
            <a:br>
              <a:rPr lang="en-US" sz="1100" b="1"/>
            </a:br>
            <a:r>
              <a:rPr lang="en-US" sz="1100" b="1"/>
              <a:t>MIRICi-E1/T1</a:t>
            </a:r>
          </a:p>
        </p:txBody>
      </p:sp>
      <p:sp>
        <p:nvSpPr>
          <p:cNvPr id="16448" name="Text Box 67"/>
          <p:cNvSpPr txBox="1">
            <a:spLocks noChangeArrowheads="1"/>
          </p:cNvSpPr>
          <p:nvPr/>
        </p:nvSpPr>
        <p:spPr bwMode="auto">
          <a:xfrm>
            <a:off x="7897813" y="1401763"/>
            <a:ext cx="1646237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846" tIns="50923" rIns="101846" bIns="50923"/>
          <a:lstStyle/>
          <a:p>
            <a:pPr defTabSz="1019175">
              <a:spcBef>
                <a:spcPct val="0"/>
              </a:spcBef>
            </a:pPr>
            <a:r>
              <a:rPr lang="en-US" b="1"/>
              <a:t>Customer Premises</a:t>
            </a:r>
          </a:p>
        </p:txBody>
      </p:sp>
      <p:sp>
        <p:nvSpPr>
          <p:cNvPr id="16449" name="Text Box 51"/>
          <p:cNvSpPr txBox="1">
            <a:spLocks noChangeArrowheads="1"/>
          </p:cNvSpPr>
          <p:nvPr/>
        </p:nvSpPr>
        <p:spPr bwMode="auto">
          <a:xfrm>
            <a:off x="7264400" y="1990725"/>
            <a:ext cx="546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60" tIns="50930" rIns="101860" bIns="50930"/>
          <a:lstStyle/>
          <a:p>
            <a:pPr defTabSz="1019175">
              <a:spcBef>
                <a:spcPct val="0"/>
              </a:spcBef>
            </a:pPr>
            <a:r>
              <a:rPr lang="en-US" sz="1000"/>
              <a:t>E1/T1</a:t>
            </a:r>
          </a:p>
        </p:txBody>
      </p:sp>
      <p:pic>
        <p:nvPicPr>
          <p:cNvPr id="16450" name="Picture 49" descr="rad7">
            <a:hlinkClick r:id="rId8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86100" y="4097338"/>
            <a:ext cx="565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51" name="Action Button: Forward or Next 17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959600"/>
            <a:ext cx="415925" cy="263525"/>
          </a:xfrm>
          <a:prstGeom prst="actionButtonForwardNex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52" name="Picture 119" descr="rad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04163" y="2152650"/>
            <a:ext cx="37147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3" name="Picture 50" descr="rad7">
            <a:hlinkClick r:id="rId9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8950" y="2051050"/>
            <a:ext cx="5651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4" name="Picture 31" descr="controom-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1825" y="6224588"/>
            <a:ext cx="9509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55" name="Text Box 32"/>
          <p:cNvSpPr txBox="1">
            <a:spLocks noChangeArrowheads="1"/>
          </p:cNvSpPr>
          <p:nvPr/>
        </p:nvSpPr>
        <p:spPr bwMode="auto">
          <a:xfrm>
            <a:off x="622300" y="7062788"/>
            <a:ext cx="9794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1100"/>
              <a:t>Control Room </a:t>
            </a:r>
          </a:p>
        </p:txBody>
      </p:sp>
      <p:cxnSp>
        <p:nvCxnSpPr>
          <p:cNvPr id="16456" name="Straight Connector 119"/>
          <p:cNvCxnSpPr>
            <a:cxnSpLocks noChangeShapeType="1"/>
          </p:cNvCxnSpPr>
          <p:nvPr/>
        </p:nvCxnSpPr>
        <p:spPr bwMode="auto">
          <a:xfrm rot="16200000" flipV="1">
            <a:off x="762794" y="5879306"/>
            <a:ext cx="687388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457" name="Freeform 63"/>
          <p:cNvSpPr>
            <a:spLocks/>
          </p:cNvSpPr>
          <p:nvPr/>
        </p:nvSpPr>
        <p:spPr bwMode="auto">
          <a:xfrm>
            <a:off x="425450" y="4337050"/>
            <a:ext cx="1516063" cy="1316038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458" name="Text Box 64"/>
          <p:cNvSpPr txBox="1">
            <a:spLocks noChangeArrowheads="1"/>
          </p:cNvSpPr>
          <p:nvPr/>
        </p:nvSpPr>
        <p:spPr bwMode="auto">
          <a:xfrm>
            <a:off x="536575" y="4724400"/>
            <a:ext cx="1319213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1846" tIns="50923" rIns="101846" bIns="50923"/>
          <a:lstStyle/>
          <a:p>
            <a:pPr defTabSz="1019175">
              <a:spcBef>
                <a:spcPct val="0"/>
              </a:spcBef>
            </a:pPr>
            <a:r>
              <a:rPr lang="en-US" sz="1300" b="1"/>
              <a:t>PSN </a:t>
            </a:r>
          </a:p>
          <a:p>
            <a:pPr defTabSz="1019175">
              <a:spcBef>
                <a:spcPct val="0"/>
              </a:spcBef>
            </a:pPr>
            <a:r>
              <a:rPr lang="en-US" sz="1300" b="1"/>
              <a:t>ETH/IP/MPLS</a:t>
            </a:r>
          </a:p>
        </p:txBody>
      </p:sp>
      <p:grpSp>
        <p:nvGrpSpPr>
          <p:cNvPr id="7" name="Group 125"/>
          <p:cNvGrpSpPr>
            <a:grpSpLocks/>
          </p:cNvGrpSpPr>
          <p:nvPr/>
        </p:nvGrpSpPr>
        <p:grpSpPr bwMode="auto">
          <a:xfrm>
            <a:off x="2754313" y="1247775"/>
            <a:ext cx="7004050" cy="5175250"/>
            <a:chOff x="2753247" y="1245996"/>
            <a:chExt cx="7003702" cy="5174901"/>
          </a:xfrm>
        </p:grpSpPr>
        <p:sp>
          <p:nvSpPr>
            <p:cNvPr id="16467" name="Rectangle 144"/>
            <p:cNvSpPr>
              <a:spLocks noChangeArrowheads="1"/>
            </p:cNvSpPr>
            <p:nvPr/>
          </p:nvSpPr>
          <p:spPr bwMode="auto">
            <a:xfrm>
              <a:off x="7827660" y="3493980"/>
              <a:ext cx="1929289" cy="2926917"/>
            </a:xfrm>
            <a:custGeom>
              <a:avLst/>
              <a:gdLst>
                <a:gd name="T0" fmla="*/ 0 w 5814392"/>
                <a:gd name="T1" fmla="*/ 0 h 2631869"/>
                <a:gd name="T2" fmla="*/ 0 w 5814392"/>
                <a:gd name="T3" fmla="*/ 0 h 2631869"/>
                <a:gd name="T4" fmla="*/ 0 w 5814392"/>
                <a:gd name="T5" fmla="*/ 24822728 h 2631869"/>
                <a:gd name="T6" fmla="*/ 0 w 5814392"/>
                <a:gd name="T7" fmla="*/ 24016496 h 2631869"/>
                <a:gd name="T8" fmla="*/ 0 w 5814392"/>
                <a:gd name="T9" fmla="*/ 23177844 h 2631869"/>
                <a:gd name="T10" fmla="*/ 0 w 5814392"/>
                <a:gd name="T11" fmla="*/ 23401866 h 2631869"/>
                <a:gd name="T12" fmla="*/ 0 w 5814392"/>
                <a:gd name="T13" fmla="*/ 23937385 h 2631869"/>
                <a:gd name="T14" fmla="*/ 0 w 5814392"/>
                <a:gd name="T15" fmla="*/ 0 h 26318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14392"/>
                <a:gd name="T25" fmla="*/ 0 h 2631869"/>
                <a:gd name="T26" fmla="*/ 5814392 w 5814392"/>
                <a:gd name="T27" fmla="*/ 2631869 h 26318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14392" h="2631869">
                  <a:moveTo>
                    <a:pt x="0" y="0"/>
                  </a:moveTo>
                  <a:lnTo>
                    <a:pt x="5814392" y="0"/>
                  </a:lnTo>
                  <a:lnTo>
                    <a:pt x="5814392" y="2631869"/>
                  </a:lnTo>
                  <a:lnTo>
                    <a:pt x="2674078" y="2546384"/>
                  </a:lnTo>
                  <a:lnTo>
                    <a:pt x="1397225" y="2457469"/>
                  </a:lnTo>
                  <a:lnTo>
                    <a:pt x="1385347" y="2481218"/>
                  </a:lnTo>
                  <a:lnTo>
                    <a:pt x="0" y="253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Rectangle 145"/>
            <p:cNvSpPr>
              <a:spLocks noChangeArrowheads="1"/>
            </p:cNvSpPr>
            <p:nvPr/>
          </p:nvSpPr>
          <p:spPr bwMode="auto">
            <a:xfrm>
              <a:off x="2753247" y="4441314"/>
              <a:ext cx="1276141" cy="1244890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69" name="Rectangle 144"/>
            <p:cNvSpPr>
              <a:spLocks noChangeArrowheads="1"/>
            </p:cNvSpPr>
            <p:nvPr/>
          </p:nvSpPr>
          <p:spPr bwMode="auto">
            <a:xfrm>
              <a:off x="7809238" y="1245996"/>
              <a:ext cx="1929289" cy="1296236"/>
            </a:xfrm>
            <a:custGeom>
              <a:avLst/>
              <a:gdLst>
                <a:gd name="T0" fmla="*/ 0 w 5814392"/>
                <a:gd name="T1" fmla="*/ 0 h 2631869"/>
                <a:gd name="T2" fmla="*/ 0 w 5814392"/>
                <a:gd name="T3" fmla="*/ 0 h 2631869"/>
                <a:gd name="T4" fmla="*/ 0 w 5814392"/>
                <a:gd name="T5" fmla="*/ 54 h 2631869"/>
                <a:gd name="T6" fmla="*/ 0 w 5814392"/>
                <a:gd name="T7" fmla="*/ 53 h 2631869"/>
                <a:gd name="T8" fmla="*/ 0 w 5814392"/>
                <a:gd name="T9" fmla="*/ 51 h 2631869"/>
                <a:gd name="T10" fmla="*/ 0 w 5814392"/>
                <a:gd name="T11" fmla="*/ 51 h 2631869"/>
                <a:gd name="T12" fmla="*/ 0 w 5814392"/>
                <a:gd name="T13" fmla="*/ 52 h 2631869"/>
                <a:gd name="T14" fmla="*/ 0 w 5814392"/>
                <a:gd name="T15" fmla="*/ 0 h 26318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14392"/>
                <a:gd name="T25" fmla="*/ 0 h 2631869"/>
                <a:gd name="T26" fmla="*/ 5814392 w 5814392"/>
                <a:gd name="T27" fmla="*/ 2631869 h 26318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14392" h="2631869">
                  <a:moveTo>
                    <a:pt x="0" y="0"/>
                  </a:moveTo>
                  <a:lnTo>
                    <a:pt x="5814392" y="0"/>
                  </a:lnTo>
                  <a:lnTo>
                    <a:pt x="5814392" y="2631869"/>
                  </a:lnTo>
                  <a:lnTo>
                    <a:pt x="2674078" y="2546384"/>
                  </a:lnTo>
                  <a:lnTo>
                    <a:pt x="1397225" y="2457469"/>
                  </a:lnTo>
                  <a:lnTo>
                    <a:pt x="1385347" y="2481218"/>
                  </a:lnTo>
                  <a:lnTo>
                    <a:pt x="0" y="253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32"/>
          <p:cNvGrpSpPr>
            <a:grpSpLocks/>
          </p:cNvGrpSpPr>
          <p:nvPr/>
        </p:nvGrpSpPr>
        <p:grpSpPr bwMode="auto">
          <a:xfrm>
            <a:off x="2765425" y="1336675"/>
            <a:ext cx="7011988" cy="3736975"/>
            <a:chOff x="2704685" y="1336431"/>
            <a:chExt cx="7012071" cy="3737986"/>
          </a:xfrm>
        </p:grpSpPr>
        <p:sp>
          <p:nvSpPr>
            <p:cNvPr id="16464" name="Rectangle 145"/>
            <p:cNvSpPr>
              <a:spLocks noChangeArrowheads="1"/>
            </p:cNvSpPr>
            <p:nvPr/>
          </p:nvSpPr>
          <p:spPr bwMode="auto">
            <a:xfrm>
              <a:off x="7787472" y="1336431"/>
              <a:ext cx="1929284" cy="1165609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65" name="Rectangle 145"/>
            <p:cNvSpPr>
              <a:spLocks noChangeArrowheads="1"/>
            </p:cNvSpPr>
            <p:nvPr/>
          </p:nvSpPr>
          <p:spPr bwMode="auto">
            <a:xfrm>
              <a:off x="2704685" y="3719564"/>
              <a:ext cx="1276141" cy="135485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66" name="Rectangle 145"/>
            <p:cNvSpPr>
              <a:spLocks noChangeArrowheads="1"/>
            </p:cNvSpPr>
            <p:nvPr/>
          </p:nvSpPr>
          <p:spPr bwMode="auto">
            <a:xfrm>
              <a:off x="7728856" y="3456632"/>
              <a:ext cx="1929284" cy="94454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144"/>
          <p:cNvGrpSpPr>
            <a:grpSpLocks/>
          </p:cNvGrpSpPr>
          <p:nvPr/>
        </p:nvGrpSpPr>
        <p:grpSpPr bwMode="auto">
          <a:xfrm>
            <a:off x="2784475" y="3800475"/>
            <a:ext cx="1277938" cy="1887538"/>
            <a:chOff x="2785073" y="3699468"/>
            <a:chExt cx="1277816" cy="1988177"/>
          </a:xfrm>
        </p:grpSpPr>
        <p:sp>
          <p:nvSpPr>
            <p:cNvPr id="16462" name="Rectangle 145"/>
            <p:cNvSpPr>
              <a:spLocks noChangeArrowheads="1"/>
            </p:cNvSpPr>
            <p:nvPr/>
          </p:nvSpPr>
          <p:spPr bwMode="auto">
            <a:xfrm>
              <a:off x="2785073" y="5034225"/>
              <a:ext cx="1276141" cy="653420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63" name="Rectangle 145"/>
            <p:cNvSpPr>
              <a:spLocks noChangeArrowheads="1"/>
            </p:cNvSpPr>
            <p:nvPr/>
          </p:nvSpPr>
          <p:spPr bwMode="auto">
            <a:xfrm>
              <a:off x="2786748" y="3699468"/>
              <a:ext cx="1276141" cy="864158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6842125" y="1831975"/>
            <a:ext cx="1978025" cy="3089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lin ang="5400000" scaled="1"/>
          </a:gradFill>
          <a:ln w="9525" algn="ctr">
            <a:solidFill>
              <a:srgbClr val="FFCE2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5811" name="Freeform 3"/>
          <p:cNvSpPr>
            <a:spLocks/>
          </p:cNvSpPr>
          <p:nvPr/>
        </p:nvSpPr>
        <p:spPr bwMode="auto">
          <a:xfrm>
            <a:off x="6111875" y="3121025"/>
            <a:ext cx="1220788" cy="1411288"/>
          </a:xfrm>
          <a:custGeom>
            <a:avLst/>
            <a:gdLst>
              <a:gd name="T0" fmla="*/ 0 w 845"/>
              <a:gd name="T1" fmla="*/ 0 h 768"/>
              <a:gd name="T2" fmla="*/ 2147483647 w 845"/>
              <a:gd name="T3" fmla="*/ 0 h 768"/>
              <a:gd name="T4" fmla="*/ 2147483647 w 845"/>
              <a:gd name="T5" fmla="*/ 2147483647 h 768"/>
              <a:gd name="T6" fmla="*/ 2147483647 w 845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845"/>
              <a:gd name="T13" fmla="*/ 0 h 768"/>
              <a:gd name="T14" fmla="*/ 845 w 845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5" h="768">
                <a:moveTo>
                  <a:pt x="0" y="0"/>
                </a:moveTo>
                <a:lnTo>
                  <a:pt x="308" y="0"/>
                </a:lnTo>
                <a:lnTo>
                  <a:pt x="308" y="768"/>
                </a:lnTo>
                <a:lnTo>
                  <a:pt x="845" y="7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907213" y="1887538"/>
            <a:ext cx="18510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r>
              <a:rPr lang="en-US" sz="1400"/>
              <a:t>Customer Premises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Egate and RIC</a:t>
            </a:r>
            <a:br>
              <a:rPr lang="en-US" sz="3000" smtClean="0"/>
            </a:br>
            <a:r>
              <a:rPr lang="en-US" sz="3000" smtClean="0"/>
              <a:t>Service Delivery Concept</a:t>
            </a:r>
            <a:r>
              <a:rPr lang="en-US" smtClean="0"/>
              <a:t> 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7032625" y="2439988"/>
            <a:ext cx="1622425" cy="719137"/>
          </a:xfrm>
          <a:prstGeom prst="roundRect">
            <a:avLst>
              <a:gd name="adj" fmla="val 20528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1717675" y="2133600"/>
            <a:ext cx="2146300" cy="1831975"/>
          </a:xfrm>
          <a:prstGeom prst="roundRect">
            <a:avLst>
              <a:gd name="adj" fmla="val 13444"/>
            </a:avLst>
          </a:pr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2865438" y="2911475"/>
            <a:ext cx="2038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136900" y="33416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19175"/>
            <a:r>
              <a:rPr lang="en-US" sz="1800"/>
              <a:t> </a:t>
            </a:r>
            <a:endParaRPr lang="en-US" sz="2800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136900" y="23161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19175"/>
            <a:r>
              <a:rPr lang="en-US" sz="1800"/>
              <a:t> </a:t>
            </a:r>
            <a:endParaRPr lang="en-US" sz="2800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136900" y="3173413"/>
            <a:ext cx="63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19175"/>
            <a:r>
              <a:rPr lang="en-US" sz="1800"/>
              <a:t> </a:t>
            </a:r>
            <a:endParaRPr lang="en-US" sz="2800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136900" y="33416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19175"/>
            <a:r>
              <a:rPr lang="en-US" sz="1800"/>
              <a:t> </a:t>
            </a:r>
            <a:endParaRPr lang="en-US" sz="2800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67200" y="2719388"/>
            <a:ext cx="2762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19175"/>
            <a:r>
              <a:rPr lang="en-US" sz="1000"/>
              <a:t>TDM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704975" y="2565400"/>
            <a:ext cx="6794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743200" y="2132013"/>
            <a:ext cx="9128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/>
              <a:t>Egate-20</a:t>
            </a:r>
            <a:br>
              <a:rPr lang="en-US"/>
            </a:br>
            <a:r>
              <a:rPr lang="en-US"/>
              <a:t>Egate-100</a:t>
            </a:r>
            <a:br>
              <a:rPr lang="en-US"/>
            </a:br>
            <a:r>
              <a:rPr lang="en-US"/>
              <a:t>RICi-16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235200" y="1719263"/>
            <a:ext cx="11049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r>
              <a:rPr lang="en-US" sz="1400"/>
              <a:t>Carrier CO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276850" y="2403475"/>
            <a:ext cx="568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1019175"/>
            <a:r>
              <a:rPr lang="en-US" sz="1300"/>
              <a:t>SDH/</a:t>
            </a:r>
          </a:p>
          <a:p>
            <a:pPr defTabSz="1019175"/>
            <a:r>
              <a:rPr lang="en-US" sz="1300"/>
              <a:t>SONET</a:t>
            </a:r>
          </a:p>
        </p:txBody>
      </p:sp>
      <p:grpSp>
        <p:nvGrpSpPr>
          <p:cNvPr id="17426" name="Group 18"/>
          <p:cNvGrpSpPr>
            <a:grpSpLocks/>
          </p:cNvGrpSpPr>
          <p:nvPr/>
        </p:nvGrpSpPr>
        <p:grpSpPr bwMode="auto">
          <a:xfrm>
            <a:off x="8426450" y="2706688"/>
            <a:ext cx="128588" cy="365125"/>
            <a:chOff x="4605" y="1154"/>
            <a:chExt cx="108" cy="542"/>
          </a:xfrm>
        </p:grpSpPr>
        <p:sp>
          <p:nvSpPr>
            <p:cNvPr id="17476" name="Line 19"/>
            <p:cNvSpPr>
              <a:spLocks noChangeShapeType="1"/>
            </p:cNvSpPr>
            <p:nvPr/>
          </p:nvSpPr>
          <p:spPr bwMode="auto">
            <a:xfrm rot="-5400000">
              <a:off x="4388" y="1425"/>
              <a:ext cx="5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477" name="Line 20"/>
            <p:cNvSpPr>
              <a:spLocks noChangeShapeType="1"/>
            </p:cNvSpPr>
            <p:nvPr/>
          </p:nvSpPr>
          <p:spPr bwMode="auto">
            <a:xfrm rot="-5400000">
              <a:off x="4686" y="1508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478" name="Line 21"/>
            <p:cNvSpPr>
              <a:spLocks noChangeShapeType="1"/>
            </p:cNvSpPr>
            <p:nvPr/>
          </p:nvSpPr>
          <p:spPr bwMode="auto">
            <a:xfrm rot="-5400000">
              <a:off x="4632" y="1603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479" name="Line 22"/>
            <p:cNvSpPr>
              <a:spLocks noChangeShapeType="1"/>
            </p:cNvSpPr>
            <p:nvPr/>
          </p:nvSpPr>
          <p:spPr bwMode="auto">
            <a:xfrm rot="-5400000">
              <a:off x="4686" y="130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480" name="Line 23"/>
            <p:cNvSpPr>
              <a:spLocks noChangeShapeType="1"/>
            </p:cNvSpPr>
            <p:nvPr/>
          </p:nvSpPr>
          <p:spPr bwMode="auto">
            <a:xfrm rot="-5400000">
              <a:off x="4632" y="1192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7427" name="Text Box 24"/>
          <p:cNvSpPr txBox="1">
            <a:spLocks noChangeArrowheads="1"/>
          </p:cNvSpPr>
          <p:nvPr/>
        </p:nvSpPr>
        <p:spPr bwMode="auto">
          <a:xfrm>
            <a:off x="6994525" y="2509838"/>
            <a:ext cx="9017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/>
              <a:t>RICi-E1/T1</a:t>
            </a:r>
          </a:p>
        </p:txBody>
      </p:sp>
      <p:sp>
        <p:nvSpPr>
          <p:cNvPr id="17428" name="Text Box 25"/>
          <p:cNvSpPr txBox="1">
            <a:spLocks noChangeArrowheads="1"/>
          </p:cNvSpPr>
          <p:nvPr/>
        </p:nvSpPr>
        <p:spPr bwMode="auto">
          <a:xfrm flipH="1">
            <a:off x="7688263" y="2654300"/>
            <a:ext cx="7921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F.Ethernet</a:t>
            </a:r>
          </a:p>
        </p:txBody>
      </p:sp>
      <p:sp>
        <p:nvSpPr>
          <p:cNvPr id="17429" name="Line 26"/>
          <p:cNvSpPr>
            <a:spLocks noChangeShapeType="1"/>
          </p:cNvSpPr>
          <p:nvPr/>
        </p:nvSpPr>
        <p:spPr bwMode="auto">
          <a:xfrm>
            <a:off x="6216650" y="2895600"/>
            <a:ext cx="2273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5343525"/>
            <a:ext cx="9256713" cy="1584325"/>
          </a:xfrm>
          <a:noFill/>
        </p:spPr>
        <p:txBody>
          <a:bodyPr/>
          <a:lstStyle/>
          <a:p>
            <a:r>
              <a:rPr lang="en-US" sz="2000" smtClean="0"/>
              <a:t>VLAN tagging/stacking at customer edge or provider edge</a:t>
            </a:r>
          </a:p>
          <a:p>
            <a:r>
              <a:rPr lang="en-US" sz="2000" smtClean="0"/>
              <a:t>Secured separation of customer Data and management traffic</a:t>
            </a:r>
          </a:p>
          <a:p>
            <a:r>
              <a:rPr lang="en-US" sz="2000" smtClean="0"/>
              <a:t>Up to 256 Bridge Ports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420813" y="2633663"/>
            <a:ext cx="7078662" cy="269875"/>
            <a:chOff x="903" y="1535"/>
            <a:chExt cx="4459" cy="170"/>
          </a:xfrm>
        </p:grpSpPr>
        <p:sp>
          <p:nvSpPr>
            <p:cNvPr id="17474" name="Text Box 29"/>
            <p:cNvSpPr txBox="1">
              <a:spLocks noChangeArrowheads="1"/>
            </p:cNvSpPr>
            <p:nvPr/>
          </p:nvSpPr>
          <p:spPr bwMode="auto">
            <a:xfrm>
              <a:off x="3952" y="1535"/>
              <a:ext cx="46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1848" tIns="50923" rIns="101848" bIns="50923">
              <a:spAutoFit/>
            </a:bodyPr>
            <a:lstStyle/>
            <a:p>
              <a:pPr defTabSz="1019175"/>
              <a:r>
                <a:rPr lang="en-US"/>
                <a:t>Traffic   </a:t>
              </a:r>
            </a:p>
          </p:txBody>
        </p:sp>
        <p:sp>
          <p:nvSpPr>
            <p:cNvPr id="17475" name="Freeform 30"/>
            <p:cNvSpPr>
              <a:spLocks/>
            </p:cNvSpPr>
            <p:nvPr/>
          </p:nvSpPr>
          <p:spPr bwMode="auto">
            <a:xfrm>
              <a:off x="903" y="1685"/>
              <a:ext cx="4459" cy="9"/>
            </a:xfrm>
            <a:custGeom>
              <a:avLst/>
              <a:gdLst>
                <a:gd name="T0" fmla="*/ 0 w 4459"/>
                <a:gd name="T1" fmla="*/ 9 h 9"/>
                <a:gd name="T2" fmla="*/ 4459 w 4459"/>
                <a:gd name="T3" fmla="*/ 0 h 9"/>
                <a:gd name="T4" fmla="*/ 0 60000 65536"/>
                <a:gd name="T5" fmla="*/ 0 60000 65536"/>
                <a:gd name="T6" fmla="*/ 0 w 4459"/>
                <a:gd name="T7" fmla="*/ 0 h 9"/>
                <a:gd name="T8" fmla="*/ 4459 w 4459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59" h="9">
                  <a:moveTo>
                    <a:pt x="0" y="9"/>
                  </a:moveTo>
                  <a:lnTo>
                    <a:pt x="4459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2" name="Rectangle 31"/>
          <p:cNvSpPr>
            <a:spLocks noChangeArrowheads="1"/>
          </p:cNvSpPr>
          <p:nvPr/>
        </p:nvSpPr>
        <p:spPr bwMode="auto">
          <a:xfrm>
            <a:off x="1925638" y="3705225"/>
            <a:ext cx="511175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777" tIns="49504" rIns="100777" bIns="49504">
            <a:spAutoFit/>
          </a:bodyPr>
          <a:lstStyle/>
          <a:p>
            <a:pPr defTabSz="1019175" eaLnBrk="0" hangingPunct="0"/>
            <a:r>
              <a:rPr lang="en-US" altLang="he-IL"/>
              <a:t>NMS</a:t>
            </a:r>
          </a:p>
        </p:txBody>
      </p:sp>
      <p:sp>
        <p:nvSpPr>
          <p:cNvPr id="17433" name="Line 32"/>
          <p:cNvSpPr>
            <a:spLocks noChangeShapeType="1"/>
          </p:cNvSpPr>
          <p:nvPr/>
        </p:nvSpPr>
        <p:spPr bwMode="auto">
          <a:xfrm rot="5400000" flipH="1">
            <a:off x="2136775" y="2908300"/>
            <a:ext cx="565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 rot="5400000" flipH="1">
            <a:off x="2478882" y="3069431"/>
            <a:ext cx="0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Line 34"/>
          <p:cNvSpPr>
            <a:spLocks noChangeShapeType="1"/>
          </p:cNvSpPr>
          <p:nvPr/>
        </p:nvSpPr>
        <p:spPr bwMode="auto">
          <a:xfrm rot="5400000" flipH="1">
            <a:off x="1820069" y="2201069"/>
            <a:ext cx="0" cy="1176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Line 35"/>
          <p:cNvSpPr>
            <a:spLocks noChangeShapeType="1"/>
          </p:cNvSpPr>
          <p:nvPr/>
        </p:nvSpPr>
        <p:spPr bwMode="auto">
          <a:xfrm rot="5400000" flipH="1">
            <a:off x="2478882" y="2642393"/>
            <a:ext cx="0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Freeform 36"/>
          <p:cNvSpPr>
            <a:spLocks/>
          </p:cNvSpPr>
          <p:nvPr/>
        </p:nvSpPr>
        <p:spPr bwMode="auto">
          <a:xfrm>
            <a:off x="2079625" y="3021013"/>
            <a:ext cx="334963" cy="352425"/>
          </a:xfrm>
          <a:custGeom>
            <a:avLst/>
            <a:gdLst>
              <a:gd name="T0" fmla="*/ 2147483647 w 315"/>
              <a:gd name="T1" fmla="*/ 0 h 270"/>
              <a:gd name="T2" fmla="*/ 0 w 315"/>
              <a:gd name="T3" fmla="*/ 0 h 270"/>
              <a:gd name="T4" fmla="*/ 0 w 315"/>
              <a:gd name="T5" fmla="*/ 2147483647 h 270"/>
              <a:gd name="T6" fmla="*/ 0 60000 65536"/>
              <a:gd name="T7" fmla="*/ 0 60000 65536"/>
              <a:gd name="T8" fmla="*/ 0 60000 65536"/>
              <a:gd name="T9" fmla="*/ 0 w 315"/>
              <a:gd name="T10" fmla="*/ 0 h 270"/>
              <a:gd name="T11" fmla="*/ 315 w 315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" h="270">
                <a:moveTo>
                  <a:pt x="315" y="0"/>
                </a:moveTo>
                <a:lnTo>
                  <a:pt x="0" y="0"/>
                </a:lnTo>
                <a:lnTo>
                  <a:pt x="0" y="27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8" name="Freeform 37"/>
          <p:cNvSpPr>
            <a:spLocks/>
          </p:cNvSpPr>
          <p:nvPr/>
        </p:nvSpPr>
        <p:spPr bwMode="auto">
          <a:xfrm>
            <a:off x="458788" y="2349500"/>
            <a:ext cx="1177925" cy="927100"/>
          </a:xfrm>
          <a:custGeom>
            <a:avLst/>
            <a:gdLst>
              <a:gd name="T0" fmla="*/ 2147483647 w 1020"/>
              <a:gd name="T1" fmla="*/ 2147483647 h 783"/>
              <a:gd name="T2" fmla="*/ 2147483647 w 1020"/>
              <a:gd name="T3" fmla="*/ 2147483647 h 783"/>
              <a:gd name="T4" fmla="*/ 2147483647 w 1020"/>
              <a:gd name="T5" fmla="*/ 2147483647 h 783"/>
              <a:gd name="T6" fmla="*/ 2147483647 w 1020"/>
              <a:gd name="T7" fmla="*/ 2147483647 h 783"/>
              <a:gd name="T8" fmla="*/ 2147483647 w 1020"/>
              <a:gd name="T9" fmla="*/ 2147483647 h 783"/>
              <a:gd name="T10" fmla="*/ 2147483647 w 1020"/>
              <a:gd name="T11" fmla="*/ 2147483647 h 783"/>
              <a:gd name="T12" fmla="*/ 2147483647 w 1020"/>
              <a:gd name="T13" fmla="*/ 2147483647 h 783"/>
              <a:gd name="T14" fmla="*/ 2147483647 w 1020"/>
              <a:gd name="T15" fmla="*/ 2147483647 h 783"/>
              <a:gd name="T16" fmla="*/ 2147483647 w 1020"/>
              <a:gd name="T17" fmla="*/ 2147483647 h 783"/>
              <a:gd name="T18" fmla="*/ 2147483647 w 1020"/>
              <a:gd name="T19" fmla="*/ 2147483647 h 783"/>
              <a:gd name="T20" fmla="*/ 2147483647 w 1020"/>
              <a:gd name="T21" fmla="*/ 2147483647 h 783"/>
              <a:gd name="T22" fmla="*/ 2147483647 w 1020"/>
              <a:gd name="T23" fmla="*/ 2147483647 h 783"/>
              <a:gd name="T24" fmla="*/ 2147483647 w 1020"/>
              <a:gd name="T25" fmla="*/ 2147483647 h 783"/>
              <a:gd name="T26" fmla="*/ 2147483647 w 1020"/>
              <a:gd name="T27" fmla="*/ 2147483647 h 783"/>
              <a:gd name="T28" fmla="*/ 2147483647 w 1020"/>
              <a:gd name="T29" fmla="*/ 2147483647 h 783"/>
              <a:gd name="T30" fmla="*/ 2147483647 w 1020"/>
              <a:gd name="T31" fmla="*/ 2147483647 h 783"/>
              <a:gd name="T32" fmla="*/ 2147483647 w 1020"/>
              <a:gd name="T33" fmla="*/ 2147483647 h 783"/>
              <a:gd name="T34" fmla="*/ 2147483647 w 1020"/>
              <a:gd name="T35" fmla="*/ 2147483647 h 783"/>
              <a:gd name="T36" fmla="*/ 2147483647 w 1020"/>
              <a:gd name="T37" fmla="*/ 2147483647 h 783"/>
              <a:gd name="T38" fmla="*/ 2147483647 w 1020"/>
              <a:gd name="T39" fmla="*/ 2147483647 h 783"/>
              <a:gd name="T40" fmla="*/ 2147483647 w 1020"/>
              <a:gd name="T41" fmla="*/ 2147483647 h 783"/>
              <a:gd name="T42" fmla="*/ 2147483647 w 1020"/>
              <a:gd name="T43" fmla="*/ 2147483647 h 783"/>
              <a:gd name="T44" fmla="*/ 2147483647 w 1020"/>
              <a:gd name="T45" fmla="*/ 2147483647 h 783"/>
              <a:gd name="T46" fmla="*/ 2147483647 w 1020"/>
              <a:gd name="T47" fmla="*/ 2147483647 h 783"/>
              <a:gd name="T48" fmla="*/ 2147483647 w 1020"/>
              <a:gd name="T49" fmla="*/ 2147483647 h 783"/>
              <a:gd name="T50" fmla="*/ 2147483647 w 1020"/>
              <a:gd name="T51" fmla="*/ 2147483647 h 783"/>
              <a:gd name="T52" fmla="*/ 2147483647 w 1020"/>
              <a:gd name="T53" fmla="*/ 2147483647 h 783"/>
              <a:gd name="T54" fmla="*/ 2147483647 w 1020"/>
              <a:gd name="T55" fmla="*/ 2147483647 h 783"/>
              <a:gd name="T56" fmla="*/ 2147483647 w 1020"/>
              <a:gd name="T57" fmla="*/ 2147483647 h 783"/>
              <a:gd name="T58" fmla="*/ 2147483647 w 1020"/>
              <a:gd name="T59" fmla="*/ 2147483647 h 783"/>
              <a:gd name="T60" fmla="*/ 2147483647 w 1020"/>
              <a:gd name="T61" fmla="*/ 2147483647 h 783"/>
              <a:gd name="T62" fmla="*/ 2147483647 w 1020"/>
              <a:gd name="T63" fmla="*/ 2147483647 h 783"/>
              <a:gd name="T64" fmla="*/ 2147483647 w 1020"/>
              <a:gd name="T65" fmla="*/ 2147483647 h 783"/>
              <a:gd name="T66" fmla="*/ 2147483647 w 1020"/>
              <a:gd name="T67" fmla="*/ 2147483647 h 783"/>
              <a:gd name="T68" fmla="*/ 2147483647 w 1020"/>
              <a:gd name="T69" fmla="*/ 2147483647 h 783"/>
              <a:gd name="T70" fmla="*/ 2147483647 w 1020"/>
              <a:gd name="T71" fmla="*/ 2147483647 h 783"/>
              <a:gd name="T72" fmla="*/ 2147483647 w 1020"/>
              <a:gd name="T73" fmla="*/ 2147483647 h 783"/>
              <a:gd name="T74" fmla="*/ 2147483647 w 1020"/>
              <a:gd name="T75" fmla="*/ 2147483647 h 783"/>
              <a:gd name="T76" fmla="*/ 2147483647 w 1020"/>
              <a:gd name="T77" fmla="*/ 2147483647 h 783"/>
              <a:gd name="T78" fmla="*/ 2147483647 w 1020"/>
              <a:gd name="T79" fmla="*/ 2147483647 h 783"/>
              <a:gd name="T80" fmla="*/ 2147483647 w 1020"/>
              <a:gd name="T81" fmla="*/ 2147483647 h 783"/>
              <a:gd name="T82" fmla="*/ 2147483647 w 1020"/>
              <a:gd name="T83" fmla="*/ 2147483647 h 783"/>
              <a:gd name="T84" fmla="*/ 2147483647 w 1020"/>
              <a:gd name="T85" fmla="*/ 2147483647 h 783"/>
              <a:gd name="T86" fmla="*/ 2147483647 w 1020"/>
              <a:gd name="T87" fmla="*/ 2147483647 h 783"/>
              <a:gd name="T88" fmla="*/ 2147483647 w 1020"/>
              <a:gd name="T89" fmla="*/ 2147483647 h 783"/>
              <a:gd name="T90" fmla="*/ 2147483647 w 1020"/>
              <a:gd name="T91" fmla="*/ 2147483647 h 783"/>
              <a:gd name="T92" fmla="*/ 2147483647 w 1020"/>
              <a:gd name="T93" fmla="*/ 2147483647 h 783"/>
              <a:gd name="T94" fmla="*/ 2147483647 w 1020"/>
              <a:gd name="T95" fmla="*/ 2147483647 h 783"/>
              <a:gd name="T96" fmla="*/ 2147483647 w 1020"/>
              <a:gd name="T97" fmla="*/ 2147483647 h 783"/>
              <a:gd name="T98" fmla="*/ 2147483647 w 1020"/>
              <a:gd name="T99" fmla="*/ 2147483647 h 783"/>
              <a:gd name="T100" fmla="*/ 2147483647 w 1020"/>
              <a:gd name="T101" fmla="*/ 2147483647 h 783"/>
              <a:gd name="T102" fmla="*/ 2147483647 w 1020"/>
              <a:gd name="T103" fmla="*/ 2147483647 h 783"/>
              <a:gd name="T104" fmla="*/ 2147483647 w 1020"/>
              <a:gd name="T105" fmla="*/ 2147483647 h 783"/>
              <a:gd name="T106" fmla="*/ 2147483647 w 1020"/>
              <a:gd name="T107" fmla="*/ 2147483647 h 7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20"/>
              <a:gd name="T163" fmla="*/ 0 h 783"/>
              <a:gd name="T164" fmla="*/ 1020 w 1020"/>
              <a:gd name="T165" fmla="*/ 783 h 7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20" h="783">
                <a:moveTo>
                  <a:pt x="317" y="738"/>
                </a:moveTo>
                <a:cubicBezTo>
                  <a:pt x="285" y="738"/>
                  <a:pt x="212" y="762"/>
                  <a:pt x="167" y="754"/>
                </a:cubicBezTo>
                <a:cubicBezTo>
                  <a:pt x="122" y="746"/>
                  <a:pt x="75" y="726"/>
                  <a:pt x="47" y="692"/>
                </a:cubicBezTo>
                <a:cubicBezTo>
                  <a:pt x="19" y="658"/>
                  <a:pt x="2" y="595"/>
                  <a:pt x="1" y="552"/>
                </a:cubicBezTo>
                <a:cubicBezTo>
                  <a:pt x="0" y="509"/>
                  <a:pt x="23" y="461"/>
                  <a:pt x="39" y="436"/>
                </a:cubicBezTo>
                <a:cubicBezTo>
                  <a:pt x="55" y="411"/>
                  <a:pt x="84" y="408"/>
                  <a:pt x="97" y="400"/>
                </a:cubicBezTo>
                <a:cubicBezTo>
                  <a:pt x="110" y="392"/>
                  <a:pt x="114" y="392"/>
                  <a:pt x="119" y="386"/>
                </a:cubicBezTo>
                <a:cubicBezTo>
                  <a:pt x="124" y="380"/>
                  <a:pt x="125" y="374"/>
                  <a:pt x="125" y="362"/>
                </a:cubicBezTo>
                <a:cubicBezTo>
                  <a:pt x="125" y="350"/>
                  <a:pt x="118" y="333"/>
                  <a:pt x="117" y="316"/>
                </a:cubicBezTo>
                <a:cubicBezTo>
                  <a:pt x="116" y="299"/>
                  <a:pt x="111" y="280"/>
                  <a:pt x="117" y="262"/>
                </a:cubicBezTo>
                <a:cubicBezTo>
                  <a:pt x="123" y="244"/>
                  <a:pt x="138" y="222"/>
                  <a:pt x="155" y="208"/>
                </a:cubicBezTo>
                <a:cubicBezTo>
                  <a:pt x="172" y="194"/>
                  <a:pt x="199" y="183"/>
                  <a:pt x="221" y="176"/>
                </a:cubicBezTo>
                <a:cubicBezTo>
                  <a:pt x="243" y="169"/>
                  <a:pt x="271" y="169"/>
                  <a:pt x="287" y="166"/>
                </a:cubicBezTo>
                <a:cubicBezTo>
                  <a:pt x="303" y="163"/>
                  <a:pt x="310" y="164"/>
                  <a:pt x="315" y="156"/>
                </a:cubicBezTo>
                <a:cubicBezTo>
                  <a:pt x="320" y="148"/>
                  <a:pt x="314" y="129"/>
                  <a:pt x="319" y="116"/>
                </a:cubicBezTo>
                <a:cubicBezTo>
                  <a:pt x="324" y="103"/>
                  <a:pt x="335" y="86"/>
                  <a:pt x="347" y="76"/>
                </a:cubicBezTo>
                <a:cubicBezTo>
                  <a:pt x="359" y="66"/>
                  <a:pt x="375" y="60"/>
                  <a:pt x="391" y="56"/>
                </a:cubicBezTo>
                <a:cubicBezTo>
                  <a:pt x="407" y="52"/>
                  <a:pt x="432" y="52"/>
                  <a:pt x="445" y="52"/>
                </a:cubicBezTo>
                <a:cubicBezTo>
                  <a:pt x="458" y="52"/>
                  <a:pt x="462" y="57"/>
                  <a:pt x="467" y="56"/>
                </a:cubicBezTo>
                <a:cubicBezTo>
                  <a:pt x="472" y="55"/>
                  <a:pt x="468" y="50"/>
                  <a:pt x="473" y="44"/>
                </a:cubicBezTo>
                <a:cubicBezTo>
                  <a:pt x="478" y="38"/>
                  <a:pt x="487" y="25"/>
                  <a:pt x="499" y="18"/>
                </a:cubicBezTo>
                <a:cubicBezTo>
                  <a:pt x="511" y="11"/>
                  <a:pt x="524" y="6"/>
                  <a:pt x="543" y="4"/>
                </a:cubicBezTo>
                <a:cubicBezTo>
                  <a:pt x="562" y="2"/>
                  <a:pt x="593" y="0"/>
                  <a:pt x="613" y="4"/>
                </a:cubicBezTo>
                <a:cubicBezTo>
                  <a:pt x="633" y="8"/>
                  <a:pt x="647" y="17"/>
                  <a:pt x="663" y="26"/>
                </a:cubicBezTo>
                <a:cubicBezTo>
                  <a:pt x="679" y="35"/>
                  <a:pt x="700" y="46"/>
                  <a:pt x="711" y="60"/>
                </a:cubicBezTo>
                <a:cubicBezTo>
                  <a:pt x="722" y="74"/>
                  <a:pt x="727" y="97"/>
                  <a:pt x="731" y="110"/>
                </a:cubicBezTo>
                <a:cubicBezTo>
                  <a:pt x="735" y="123"/>
                  <a:pt x="729" y="132"/>
                  <a:pt x="735" y="136"/>
                </a:cubicBezTo>
                <a:cubicBezTo>
                  <a:pt x="741" y="140"/>
                  <a:pt x="754" y="132"/>
                  <a:pt x="767" y="134"/>
                </a:cubicBezTo>
                <a:cubicBezTo>
                  <a:pt x="780" y="136"/>
                  <a:pt x="797" y="139"/>
                  <a:pt x="813" y="150"/>
                </a:cubicBezTo>
                <a:cubicBezTo>
                  <a:pt x="829" y="161"/>
                  <a:pt x="849" y="182"/>
                  <a:pt x="863" y="200"/>
                </a:cubicBezTo>
                <a:cubicBezTo>
                  <a:pt x="877" y="218"/>
                  <a:pt x="892" y="240"/>
                  <a:pt x="899" y="260"/>
                </a:cubicBezTo>
                <a:cubicBezTo>
                  <a:pt x="906" y="280"/>
                  <a:pt x="909" y="305"/>
                  <a:pt x="905" y="324"/>
                </a:cubicBezTo>
                <a:cubicBezTo>
                  <a:pt x="901" y="343"/>
                  <a:pt x="873" y="364"/>
                  <a:pt x="873" y="374"/>
                </a:cubicBezTo>
                <a:cubicBezTo>
                  <a:pt x="873" y="384"/>
                  <a:pt x="892" y="377"/>
                  <a:pt x="907" y="384"/>
                </a:cubicBezTo>
                <a:cubicBezTo>
                  <a:pt x="922" y="391"/>
                  <a:pt x="947" y="402"/>
                  <a:pt x="963" y="414"/>
                </a:cubicBezTo>
                <a:cubicBezTo>
                  <a:pt x="979" y="426"/>
                  <a:pt x="996" y="442"/>
                  <a:pt x="1005" y="458"/>
                </a:cubicBezTo>
                <a:cubicBezTo>
                  <a:pt x="1014" y="474"/>
                  <a:pt x="1020" y="488"/>
                  <a:pt x="1017" y="512"/>
                </a:cubicBezTo>
                <a:cubicBezTo>
                  <a:pt x="1014" y="536"/>
                  <a:pt x="998" y="579"/>
                  <a:pt x="987" y="600"/>
                </a:cubicBezTo>
                <a:cubicBezTo>
                  <a:pt x="976" y="621"/>
                  <a:pt x="964" y="633"/>
                  <a:pt x="953" y="640"/>
                </a:cubicBezTo>
                <a:cubicBezTo>
                  <a:pt x="942" y="647"/>
                  <a:pt x="930" y="641"/>
                  <a:pt x="919" y="644"/>
                </a:cubicBezTo>
                <a:cubicBezTo>
                  <a:pt x="908" y="647"/>
                  <a:pt x="898" y="650"/>
                  <a:pt x="889" y="656"/>
                </a:cubicBezTo>
                <a:cubicBezTo>
                  <a:pt x="880" y="662"/>
                  <a:pt x="876" y="671"/>
                  <a:pt x="867" y="682"/>
                </a:cubicBezTo>
                <a:cubicBezTo>
                  <a:pt x="858" y="693"/>
                  <a:pt x="849" y="709"/>
                  <a:pt x="837" y="720"/>
                </a:cubicBezTo>
                <a:cubicBezTo>
                  <a:pt x="825" y="731"/>
                  <a:pt x="814" y="741"/>
                  <a:pt x="795" y="746"/>
                </a:cubicBezTo>
                <a:cubicBezTo>
                  <a:pt x="776" y="751"/>
                  <a:pt x="742" y="751"/>
                  <a:pt x="721" y="748"/>
                </a:cubicBezTo>
                <a:cubicBezTo>
                  <a:pt x="700" y="745"/>
                  <a:pt x="681" y="734"/>
                  <a:pt x="669" y="728"/>
                </a:cubicBezTo>
                <a:cubicBezTo>
                  <a:pt x="657" y="722"/>
                  <a:pt x="657" y="714"/>
                  <a:pt x="651" y="710"/>
                </a:cubicBezTo>
                <a:cubicBezTo>
                  <a:pt x="645" y="706"/>
                  <a:pt x="639" y="704"/>
                  <a:pt x="635" y="706"/>
                </a:cubicBezTo>
                <a:cubicBezTo>
                  <a:pt x="631" y="708"/>
                  <a:pt x="636" y="712"/>
                  <a:pt x="627" y="720"/>
                </a:cubicBezTo>
                <a:cubicBezTo>
                  <a:pt x="618" y="728"/>
                  <a:pt x="604" y="742"/>
                  <a:pt x="583" y="752"/>
                </a:cubicBezTo>
                <a:cubicBezTo>
                  <a:pt x="562" y="762"/>
                  <a:pt x="527" y="777"/>
                  <a:pt x="499" y="780"/>
                </a:cubicBezTo>
                <a:cubicBezTo>
                  <a:pt x="471" y="783"/>
                  <a:pt x="441" y="777"/>
                  <a:pt x="417" y="772"/>
                </a:cubicBezTo>
                <a:cubicBezTo>
                  <a:pt x="393" y="767"/>
                  <a:pt x="372" y="757"/>
                  <a:pt x="357" y="752"/>
                </a:cubicBezTo>
                <a:cubicBezTo>
                  <a:pt x="342" y="747"/>
                  <a:pt x="349" y="738"/>
                  <a:pt x="317" y="73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39" name="Rectangle 38"/>
          <p:cNvSpPr>
            <a:spLocks noChangeArrowheads="1"/>
          </p:cNvSpPr>
          <p:nvPr/>
        </p:nvSpPr>
        <p:spPr bwMode="auto">
          <a:xfrm>
            <a:off x="877888" y="2743200"/>
            <a:ext cx="3381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19175"/>
            <a:r>
              <a:rPr lang="en-US" sz="1300"/>
              <a:t>PSN</a:t>
            </a:r>
          </a:p>
        </p:txBody>
      </p:sp>
      <p:sp>
        <p:nvSpPr>
          <p:cNvPr id="17440" name="Line 39"/>
          <p:cNvSpPr>
            <a:spLocks noChangeShapeType="1"/>
          </p:cNvSpPr>
          <p:nvPr/>
        </p:nvSpPr>
        <p:spPr bwMode="auto">
          <a:xfrm>
            <a:off x="2419350" y="2895600"/>
            <a:ext cx="41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025650" y="2925763"/>
            <a:ext cx="5441950" cy="561975"/>
            <a:chOff x="1284" y="1770"/>
            <a:chExt cx="3428" cy="366"/>
          </a:xfrm>
        </p:grpSpPr>
        <p:grpSp>
          <p:nvGrpSpPr>
            <p:cNvPr id="17470" name="Group 41"/>
            <p:cNvGrpSpPr>
              <a:grpSpLocks/>
            </p:cNvGrpSpPr>
            <p:nvPr/>
          </p:nvGrpSpPr>
          <p:grpSpPr bwMode="auto">
            <a:xfrm>
              <a:off x="1284" y="1770"/>
              <a:ext cx="3428" cy="366"/>
              <a:chOff x="1284" y="1770"/>
              <a:chExt cx="3428" cy="366"/>
            </a:xfrm>
          </p:grpSpPr>
          <p:sp>
            <p:nvSpPr>
              <p:cNvPr id="17472" name="Line 42"/>
              <p:cNvSpPr>
                <a:spLocks noChangeShapeType="1"/>
              </p:cNvSpPr>
              <p:nvPr/>
            </p:nvSpPr>
            <p:spPr bwMode="auto">
              <a:xfrm flipV="1">
                <a:off x="1287" y="1770"/>
                <a:ext cx="3425" cy="2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Line 43"/>
              <p:cNvSpPr>
                <a:spLocks noChangeShapeType="1"/>
              </p:cNvSpPr>
              <p:nvPr/>
            </p:nvSpPr>
            <p:spPr bwMode="auto">
              <a:xfrm>
                <a:off x="1284" y="1788"/>
                <a:ext cx="0" cy="3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71" name="Text Box 44"/>
            <p:cNvSpPr txBox="1">
              <a:spLocks noChangeArrowheads="1"/>
            </p:cNvSpPr>
            <p:nvPr/>
          </p:nvSpPr>
          <p:spPr bwMode="auto">
            <a:xfrm>
              <a:off x="2448" y="1788"/>
              <a:ext cx="732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Management</a:t>
              </a:r>
            </a:p>
          </p:txBody>
        </p:sp>
      </p:grpSp>
      <p:pic>
        <p:nvPicPr>
          <p:cNvPr id="17442" name="Picture 45" descr="rad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1213" y="2733675"/>
            <a:ext cx="5667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46" descr="n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1975" y="3275013"/>
            <a:ext cx="685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4" name="Picture 47" descr="rad1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6050" y="2722563"/>
            <a:ext cx="11001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5" name="AutoShape 48"/>
          <p:cNvSpPr>
            <a:spLocks noChangeArrowheads="1"/>
          </p:cNvSpPr>
          <p:nvPr/>
        </p:nvSpPr>
        <p:spPr bwMode="auto">
          <a:xfrm>
            <a:off x="4838700" y="2133600"/>
            <a:ext cx="1444625" cy="134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19" y="10800"/>
                </a:moveTo>
                <a:cubicBezTo>
                  <a:pt x="1619" y="15871"/>
                  <a:pt x="5729" y="19981"/>
                  <a:pt x="10800" y="19981"/>
                </a:cubicBezTo>
                <a:cubicBezTo>
                  <a:pt x="15871" y="19981"/>
                  <a:pt x="19981" y="15871"/>
                  <a:pt x="19981" y="10800"/>
                </a:cubicBezTo>
                <a:cubicBezTo>
                  <a:pt x="19981" y="5729"/>
                  <a:pt x="15871" y="1619"/>
                  <a:pt x="10800" y="1619"/>
                </a:cubicBezTo>
                <a:cubicBezTo>
                  <a:pt x="5729" y="1619"/>
                  <a:pt x="1619" y="5729"/>
                  <a:pt x="1619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6994525" y="3054350"/>
            <a:ext cx="1754188" cy="1724025"/>
            <a:chOff x="4406" y="1924"/>
            <a:chExt cx="1105" cy="1086"/>
          </a:xfrm>
        </p:grpSpPr>
        <p:grpSp>
          <p:nvGrpSpPr>
            <p:cNvPr id="17456" name="Group 50"/>
            <p:cNvGrpSpPr>
              <a:grpSpLocks/>
            </p:cNvGrpSpPr>
            <p:nvPr/>
          </p:nvGrpSpPr>
          <p:grpSpPr bwMode="auto">
            <a:xfrm>
              <a:off x="4406" y="1924"/>
              <a:ext cx="1105" cy="1086"/>
              <a:chOff x="4406" y="1924"/>
              <a:chExt cx="1105" cy="1086"/>
            </a:xfrm>
          </p:grpSpPr>
          <p:grpSp>
            <p:nvGrpSpPr>
              <p:cNvPr id="17458" name="Group 51"/>
              <p:cNvGrpSpPr>
                <a:grpSpLocks/>
              </p:cNvGrpSpPr>
              <p:nvPr/>
            </p:nvGrpSpPr>
            <p:grpSpPr bwMode="auto">
              <a:xfrm>
                <a:off x="4636" y="1924"/>
                <a:ext cx="875" cy="666"/>
                <a:chOff x="4644" y="1800"/>
                <a:chExt cx="875" cy="666"/>
              </a:xfrm>
            </p:grpSpPr>
            <p:sp>
              <p:nvSpPr>
                <p:cNvPr id="17468" name="Line 52"/>
                <p:cNvSpPr>
                  <a:spLocks noChangeShapeType="1"/>
                </p:cNvSpPr>
                <p:nvPr/>
              </p:nvSpPr>
              <p:spPr bwMode="auto">
                <a:xfrm>
                  <a:off x="4749" y="1800"/>
                  <a:ext cx="4" cy="6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644" y="2055"/>
                  <a:ext cx="875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01848" tIns="50923" rIns="101848" bIns="50923">
                  <a:spAutoFit/>
                </a:bodyPr>
                <a:lstStyle/>
                <a:p>
                  <a:pPr defTabSz="1019175"/>
                  <a:r>
                    <a:rPr lang="en-US"/>
                    <a:t>    Up to 248 CPEs</a:t>
                  </a:r>
                </a:p>
              </p:txBody>
            </p:sp>
          </p:grpSp>
          <p:sp>
            <p:nvSpPr>
              <p:cNvPr id="17459" name="AutoShape 54"/>
              <p:cNvSpPr>
                <a:spLocks noChangeArrowheads="1"/>
              </p:cNvSpPr>
              <p:nvPr/>
            </p:nvSpPr>
            <p:spPr bwMode="auto">
              <a:xfrm>
                <a:off x="4413" y="2549"/>
                <a:ext cx="1064" cy="461"/>
              </a:xfrm>
              <a:prstGeom prst="roundRect">
                <a:avLst>
                  <a:gd name="adj" fmla="val 22125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lin ang="5400000" scaled="1"/>
              </a:gradFill>
              <a:ln w="12700" algn="ctr">
                <a:solidFill>
                  <a:srgbClr val="84BDD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60" name="Line 55"/>
              <p:cNvSpPr>
                <a:spLocks noChangeShapeType="1"/>
              </p:cNvSpPr>
              <p:nvPr/>
            </p:nvSpPr>
            <p:spPr bwMode="auto">
              <a:xfrm rot="-5400000">
                <a:off x="5259" y="2838"/>
                <a:ext cx="23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61" name="Line 56"/>
              <p:cNvSpPr>
                <a:spLocks noChangeShapeType="1"/>
              </p:cNvSpPr>
              <p:nvPr/>
            </p:nvSpPr>
            <p:spPr bwMode="auto">
              <a:xfrm rot="-5400000">
                <a:off x="5395" y="2864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62" name="Line 57"/>
              <p:cNvSpPr>
                <a:spLocks noChangeShapeType="1"/>
              </p:cNvSpPr>
              <p:nvPr/>
            </p:nvSpPr>
            <p:spPr bwMode="auto">
              <a:xfrm rot="-5400000">
                <a:off x="5354" y="2904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63" name="Line 58"/>
              <p:cNvSpPr>
                <a:spLocks noChangeShapeType="1"/>
              </p:cNvSpPr>
              <p:nvPr/>
            </p:nvSpPr>
            <p:spPr bwMode="auto">
              <a:xfrm rot="-5400000">
                <a:off x="5395" y="2778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64" name="Line 59"/>
              <p:cNvSpPr>
                <a:spLocks noChangeShapeType="1"/>
              </p:cNvSpPr>
              <p:nvPr/>
            </p:nvSpPr>
            <p:spPr bwMode="auto">
              <a:xfrm rot="-5400000">
                <a:off x="5354" y="273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65" name="Text Box 60"/>
              <p:cNvSpPr txBox="1">
                <a:spLocks noChangeArrowheads="1"/>
              </p:cNvSpPr>
              <p:nvPr/>
            </p:nvSpPr>
            <p:spPr bwMode="auto">
              <a:xfrm flipH="1">
                <a:off x="4863" y="2684"/>
                <a:ext cx="499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1848" tIns="50923" rIns="101848" bIns="50923">
                <a:spAutoFit/>
              </a:bodyPr>
              <a:lstStyle/>
              <a:p>
                <a:pPr defTabSz="1019175"/>
                <a:r>
                  <a:rPr lang="en-US" sz="1000"/>
                  <a:t>F.Ethernet</a:t>
                </a:r>
              </a:p>
            </p:txBody>
          </p:sp>
          <p:sp>
            <p:nvSpPr>
              <p:cNvPr id="17466" name="Text Box 61"/>
              <p:cNvSpPr txBox="1">
                <a:spLocks noChangeArrowheads="1"/>
              </p:cNvSpPr>
              <p:nvPr/>
            </p:nvSpPr>
            <p:spPr bwMode="auto">
              <a:xfrm>
                <a:off x="4406" y="2609"/>
                <a:ext cx="568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1848" tIns="50923" rIns="101848" bIns="50923">
                <a:spAutoFit/>
              </a:bodyPr>
              <a:lstStyle/>
              <a:p>
                <a:pPr defTabSz="1019175"/>
                <a:r>
                  <a:rPr lang="en-US"/>
                  <a:t>RICi-E1/T1</a:t>
                </a:r>
              </a:p>
            </p:txBody>
          </p:sp>
          <p:sp>
            <p:nvSpPr>
              <p:cNvPr id="17467" name="Line 62"/>
              <p:cNvSpPr>
                <a:spLocks noChangeShapeType="1"/>
              </p:cNvSpPr>
              <p:nvPr/>
            </p:nvSpPr>
            <p:spPr bwMode="auto">
              <a:xfrm>
                <a:off x="4707" y="2839"/>
                <a:ext cx="66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7457" name="Picture 63" descr="rad7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11" y="2758"/>
              <a:ext cx="35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55872" name="Freeform 64"/>
          <p:cNvSpPr>
            <a:spLocks/>
          </p:cNvSpPr>
          <p:nvPr/>
        </p:nvSpPr>
        <p:spPr bwMode="auto">
          <a:xfrm>
            <a:off x="4843463" y="2944813"/>
            <a:ext cx="2452687" cy="1622425"/>
          </a:xfrm>
          <a:custGeom>
            <a:avLst/>
            <a:gdLst>
              <a:gd name="T0" fmla="*/ 0 w 1545"/>
              <a:gd name="T1" fmla="*/ 0 h 1022"/>
              <a:gd name="T2" fmla="*/ 2147483647 w 1545"/>
              <a:gd name="T3" fmla="*/ 2147483647 h 1022"/>
              <a:gd name="T4" fmla="*/ 2147483647 w 1545"/>
              <a:gd name="T5" fmla="*/ 2147483647 h 1022"/>
              <a:gd name="T6" fmla="*/ 2147483647 w 1545"/>
              <a:gd name="T7" fmla="*/ 2147483647 h 1022"/>
              <a:gd name="T8" fmla="*/ 2147483647 w 1545"/>
              <a:gd name="T9" fmla="*/ 2147483647 h 1022"/>
              <a:gd name="T10" fmla="*/ 2147483647 w 1545"/>
              <a:gd name="T11" fmla="*/ 2147483647 h 1022"/>
              <a:gd name="T12" fmla="*/ 2147483647 w 1545"/>
              <a:gd name="T13" fmla="*/ 2147483647 h 1022"/>
              <a:gd name="T14" fmla="*/ 2147483647 w 1545"/>
              <a:gd name="T15" fmla="*/ 2147483647 h 1022"/>
              <a:gd name="T16" fmla="*/ 2147483647 w 1545"/>
              <a:gd name="T17" fmla="*/ 2147483647 h 1022"/>
              <a:gd name="T18" fmla="*/ 2147483647 w 1545"/>
              <a:gd name="T19" fmla="*/ 2147483647 h 1022"/>
              <a:gd name="T20" fmla="*/ 2147483647 w 1545"/>
              <a:gd name="T21" fmla="*/ 2147483647 h 10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5"/>
              <a:gd name="T34" fmla="*/ 0 h 1022"/>
              <a:gd name="T35" fmla="*/ 1545 w 1545"/>
              <a:gd name="T36" fmla="*/ 1022 h 10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5" h="1022">
                <a:moveTo>
                  <a:pt x="0" y="0"/>
                </a:moveTo>
                <a:lnTo>
                  <a:pt x="114" y="168"/>
                </a:lnTo>
                <a:lnTo>
                  <a:pt x="266" y="287"/>
                </a:lnTo>
                <a:lnTo>
                  <a:pt x="426" y="323"/>
                </a:lnTo>
                <a:lnTo>
                  <a:pt x="581" y="304"/>
                </a:lnTo>
                <a:lnTo>
                  <a:pt x="667" y="266"/>
                </a:lnTo>
                <a:lnTo>
                  <a:pt x="743" y="218"/>
                </a:lnTo>
                <a:lnTo>
                  <a:pt x="812" y="131"/>
                </a:lnTo>
                <a:lnTo>
                  <a:pt x="1054" y="131"/>
                </a:lnTo>
                <a:lnTo>
                  <a:pt x="1054" y="1022"/>
                </a:lnTo>
                <a:lnTo>
                  <a:pt x="1545" y="1022"/>
                </a:ln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5873" name="Freeform 65"/>
          <p:cNvSpPr>
            <a:spLocks/>
          </p:cNvSpPr>
          <p:nvPr/>
        </p:nvSpPr>
        <p:spPr bwMode="auto">
          <a:xfrm>
            <a:off x="4884738" y="2911475"/>
            <a:ext cx="3621087" cy="1582738"/>
          </a:xfrm>
          <a:custGeom>
            <a:avLst/>
            <a:gdLst>
              <a:gd name="T0" fmla="*/ 0 w 2281"/>
              <a:gd name="T1" fmla="*/ 0 h 997"/>
              <a:gd name="T2" fmla="*/ 2147483647 w 2281"/>
              <a:gd name="T3" fmla="*/ 2147483647 h 997"/>
              <a:gd name="T4" fmla="*/ 2147483647 w 2281"/>
              <a:gd name="T5" fmla="*/ 2147483647 h 997"/>
              <a:gd name="T6" fmla="*/ 2147483647 w 2281"/>
              <a:gd name="T7" fmla="*/ 2147483647 h 997"/>
              <a:gd name="T8" fmla="*/ 2147483647 w 2281"/>
              <a:gd name="T9" fmla="*/ 2147483647 h 997"/>
              <a:gd name="T10" fmla="*/ 2147483647 w 2281"/>
              <a:gd name="T11" fmla="*/ 2147483647 h 997"/>
              <a:gd name="T12" fmla="*/ 2147483647 w 2281"/>
              <a:gd name="T13" fmla="*/ 2147483647 h 997"/>
              <a:gd name="T14" fmla="*/ 2147483647 w 2281"/>
              <a:gd name="T15" fmla="*/ 2147483647 h 997"/>
              <a:gd name="T16" fmla="*/ 2147483647 w 2281"/>
              <a:gd name="T17" fmla="*/ 2147483647 h 997"/>
              <a:gd name="T18" fmla="*/ 2147483647 w 2281"/>
              <a:gd name="T19" fmla="*/ 2147483647 h 997"/>
              <a:gd name="T20" fmla="*/ 2147483647 w 2281"/>
              <a:gd name="T21" fmla="*/ 2147483647 h 9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1"/>
              <a:gd name="T34" fmla="*/ 0 h 997"/>
              <a:gd name="T35" fmla="*/ 2281 w 2281"/>
              <a:gd name="T36" fmla="*/ 997 h 9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1" h="997">
                <a:moveTo>
                  <a:pt x="0" y="0"/>
                </a:moveTo>
                <a:lnTo>
                  <a:pt x="93" y="144"/>
                </a:lnTo>
                <a:lnTo>
                  <a:pt x="217" y="252"/>
                </a:lnTo>
                <a:lnTo>
                  <a:pt x="379" y="301"/>
                </a:lnTo>
                <a:lnTo>
                  <a:pt x="587" y="277"/>
                </a:lnTo>
                <a:lnTo>
                  <a:pt x="713" y="188"/>
                </a:lnTo>
                <a:lnTo>
                  <a:pt x="761" y="117"/>
                </a:lnTo>
                <a:lnTo>
                  <a:pt x="831" y="95"/>
                </a:lnTo>
                <a:lnTo>
                  <a:pt x="1087" y="95"/>
                </a:lnTo>
                <a:lnTo>
                  <a:pt x="1087" y="997"/>
                </a:lnTo>
                <a:lnTo>
                  <a:pt x="2281" y="988"/>
                </a:lnTo>
              </a:path>
            </a:pathLst>
          </a:cu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2660650" y="2771775"/>
            <a:ext cx="5126038" cy="1822450"/>
            <a:chOff x="1676" y="1746"/>
            <a:chExt cx="3229" cy="1148"/>
          </a:xfrm>
        </p:grpSpPr>
        <p:sp>
          <p:nvSpPr>
            <p:cNvPr id="17450" name="Oval 67"/>
            <p:cNvSpPr>
              <a:spLocks noChangeArrowheads="1"/>
            </p:cNvSpPr>
            <p:nvPr/>
          </p:nvSpPr>
          <p:spPr bwMode="auto">
            <a:xfrm>
              <a:off x="4796" y="1747"/>
              <a:ext cx="96" cy="11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1" name="Oval 68"/>
            <p:cNvSpPr>
              <a:spLocks noChangeArrowheads="1"/>
            </p:cNvSpPr>
            <p:nvPr/>
          </p:nvSpPr>
          <p:spPr bwMode="auto">
            <a:xfrm>
              <a:off x="2260" y="1746"/>
              <a:ext cx="96" cy="1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Oval 69"/>
            <p:cNvSpPr>
              <a:spLocks noChangeArrowheads="1"/>
            </p:cNvSpPr>
            <p:nvPr/>
          </p:nvSpPr>
          <p:spPr bwMode="auto">
            <a:xfrm>
              <a:off x="4809" y="2778"/>
              <a:ext cx="96" cy="11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Oval 70"/>
            <p:cNvSpPr>
              <a:spLocks noChangeArrowheads="1"/>
            </p:cNvSpPr>
            <p:nvPr/>
          </p:nvSpPr>
          <p:spPr bwMode="auto">
            <a:xfrm>
              <a:off x="4482" y="1747"/>
              <a:ext cx="96" cy="11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Oval 71"/>
            <p:cNvSpPr>
              <a:spLocks noChangeArrowheads="1"/>
            </p:cNvSpPr>
            <p:nvPr/>
          </p:nvSpPr>
          <p:spPr bwMode="auto">
            <a:xfrm>
              <a:off x="4482" y="2777"/>
              <a:ext cx="96" cy="11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Oval 72"/>
            <p:cNvSpPr>
              <a:spLocks noChangeArrowheads="1"/>
            </p:cNvSpPr>
            <p:nvPr/>
          </p:nvSpPr>
          <p:spPr bwMode="auto">
            <a:xfrm>
              <a:off x="1676" y="1747"/>
              <a:ext cx="96" cy="1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5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5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5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5811" grpId="0" animBg="1"/>
      <p:bldP spid="1655872" grpId="0" animBg="1"/>
      <p:bldP spid="16558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104"/>
          <p:cNvSpPr>
            <a:spLocks noChangeShapeType="1"/>
          </p:cNvSpPr>
          <p:nvPr/>
        </p:nvSpPr>
        <p:spPr bwMode="auto">
          <a:xfrm flipH="1">
            <a:off x="488950" y="2654300"/>
            <a:ext cx="8259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Line 105"/>
          <p:cNvSpPr>
            <a:spLocks noChangeShapeType="1"/>
          </p:cNvSpPr>
          <p:nvPr/>
        </p:nvSpPr>
        <p:spPr bwMode="auto">
          <a:xfrm flipH="1">
            <a:off x="488950" y="2940050"/>
            <a:ext cx="827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Line 106"/>
          <p:cNvSpPr>
            <a:spLocks noChangeShapeType="1"/>
          </p:cNvSpPr>
          <p:nvPr/>
        </p:nvSpPr>
        <p:spPr bwMode="auto">
          <a:xfrm flipH="1">
            <a:off x="488950" y="3225800"/>
            <a:ext cx="8275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107"/>
          <p:cNvSpPr>
            <a:spLocks noChangeShapeType="1"/>
          </p:cNvSpPr>
          <p:nvPr/>
        </p:nvSpPr>
        <p:spPr bwMode="auto">
          <a:xfrm flipH="1">
            <a:off x="488950" y="4654550"/>
            <a:ext cx="8259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108"/>
          <p:cNvSpPr>
            <a:spLocks noChangeShapeType="1"/>
          </p:cNvSpPr>
          <p:nvPr/>
        </p:nvSpPr>
        <p:spPr bwMode="auto">
          <a:xfrm flipH="1">
            <a:off x="488950" y="3511550"/>
            <a:ext cx="827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109"/>
          <p:cNvSpPr>
            <a:spLocks noChangeShapeType="1"/>
          </p:cNvSpPr>
          <p:nvPr/>
        </p:nvSpPr>
        <p:spPr bwMode="auto">
          <a:xfrm flipH="1">
            <a:off x="488950" y="3798888"/>
            <a:ext cx="827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110"/>
          <p:cNvSpPr>
            <a:spLocks noChangeShapeType="1"/>
          </p:cNvSpPr>
          <p:nvPr/>
        </p:nvSpPr>
        <p:spPr bwMode="auto">
          <a:xfrm flipH="1">
            <a:off x="488950" y="4083050"/>
            <a:ext cx="827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111"/>
          <p:cNvSpPr>
            <a:spLocks noChangeShapeType="1"/>
          </p:cNvSpPr>
          <p:nvPr/>
        </p:nvSpPr>
        <p:spPr bwMode="auto">
          <a:xfrm flipH="1">
            <a:off x="488950" y="4368800"/>
            <a:ext cx="827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Rectangle 1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Carrier Application</a:t>
            </a:r>
          </a:p>
        </p:txBody>
      </p:sp>
      <p:sp>
        <p:nvSpPr>
          <p:cNvPr id="18443" name="Rectangle 164"/>
          <p:cNvSpPr>
            <a:spLocks noGrp="1" noChangeArrowheads="1"/>
          </p:cNvSpPr>
          <p:nvPr>
            <p:ph type="body" idx="1"/>
          </p:nvPr>
        </p:nvSpPr>
        <p:spPr>
          <a:xfrm>
            <a:off x="423863" y="5359400"/>
            <a:ext cx="8894762" cy="1568450"/>
          </a:xfrm>
        </p:spPr>
        <p:txBody>
          <a:bodyPr/>
          <a:lstStyle/>
          <a:p>
            <a:r>
              <a:rPr lang="en-US" smtClean="0"/>
              <a:t>Disadvantages:</a:t>
            </a:r>
          </a:p>
          <a:p>
            <a:pPr lvl="1"/>
            <a:r>
              <a:rPr lang="en-US" smtClean="0"/>
              <a:t>Not Managed</a:t>
            </a:r>
          </a:p>
          <a:p>
            <a:pPr lvl="1"/>
            <a:r>
              <a:rPr lang="en-US" smtClean="0"/>
              <a:t>A lot of products</a:t>
            </a:r>
          </a:p>
        </p:txBody>
      </p:sp>
      <p:sp>
        <p:nvSpPr>
          <p:cNvPr id="18444" name="Freeform 102"/>
          <p:cNvSpPr>
            <a:spLocks/>
          </p:cNvSpPr>
          <p:nvPr/>
        </p:nvSpPr>
        <p:spPr bwMode="auto">
          <a:xfrm>
            <a:off x="2962275" y="2332038"/>
            <a:ext cx="3205163" cy="2601912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103"/>
          <p:cNvSpPr txBox="1">
            <a:spLocks noChangeArrowheads="1"/>
          </p:cNvSpPr>
          <p:nvPr/>
        </p:nvSpPr>
        <p:spPr bwMode="auto">
          <a:xfrm>
            <a:off x="3836988" y="3424238"/>
            <a:ext cx="1457325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1825" tIns="50912" rIns="101825" bIns="50912">
            <a:spAutoFit/>
          </a:bodyPr>
          <a:lstStyle/>
          <a:p>
            <a:pPr defTabSz="1019175">
              <a:lnSpc>
                <a:spcPct val="110000"/>
              </a:lnSpc>
            </a:pPr>
            <a:r>
              <a:rPr lang="en-US" sz="1400"/>
              <a:t>TDM</a:t>
            </a:r>
          </a:p>
          <a:p>
            <a:pPr defTabSz="1019175"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8446" name="Rectangle 128"/>
          <p:cNvSpPr>
            <a:spLocks noChangeArrowheads="1"/>
          </p:cNvSpPr>
          <p:nvPr/>
        </p:nvSpPr>
        <p:spPr bwMode="auto">
          <a:xfrm>
            <a:off x="423863" y="1520825"/>
            <a:ext cx="5091112" cy="493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220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3</a:t>
            </a:r>
            <a:r>
              <a:rPr lang="en-US" sz="2200" baseline="3000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rd</a:t>
            </a:r>
            <a:r>
              <a:rPr lang="en-US" sz="220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Party Point to Point Devices</a:t>
            </a:r>
          </a:p>
        </p:txBody>
      </p:sp>
      <p:sp>
        <p:nvSpPr>
          <p:cNvPr id="18447" name="Text Box 129"/>
          <p:cNvSpPr txBox="1">
            <a:spLocks noChangeArrowheads="1"/>
          </p:cNvSpPr>
          <p:nvPr/>
        </p:nvSpPr>
        <p:spPr bwMode="auto">
          <a:xfrm>
            <a:off x="590550" y="2443163"/>
            <a:ext cx="67945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8448" name="Text Box 131"/>
          <p:cNvSpPr txBox="1">
            <a:spLocks noChangeArrowheads="1"/>
          </p:cNvSpPr>
          <p:nvPr/>
        </p:nvSpPr>
        <p:spPr bwMode="auto">
          <a:xfrm>
            <a:off x="590550" y="2735263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8449" name="Text Box 132"/>
          <p:cNvSpPr txBox="1">
            <a:spLocks noChangeArrowheads="1"/>
          </p:cNvSpPr>
          <p:nvPr/>
        </p:nvSpPr>
        <p:spPr bwMode="auto">
          <a:xfrm>
            <a:off x="590550" y="3019425"/>
            <a:ext cx="6794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8450" name="Text Box 133"/>
          <p:cNvSpPr txBox="1">
            <a:spLocks noChangeArrowheads="1"/>
          </p:cNvSpPr>
          <p:nvPr/>
        </p:nvSpPr>
        <p:spPr bwMode="auto">
          <a:xfrm>
            <a:off x="590550" y="3297238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8451" name="Text Box 134"/>
          <p:cNvSpPr txBox="1">
            <a:spLocks noChangeArrowheads="1"/>
          </p:cNvSpPr>
          <p:nvPr/>
        </p:nvSpPr>
        <p:spPr bwMode="auto">
          <a:xfrm>
            <a:off x="590550" y="3575050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8452" name="Text Box 135"/>
          <p:cNvSpPr txBox="1">
            <a:spLocks noChangeArrowheads="1"/>
          </p:cNvSpPr>
          <p:nvPr/>
        </p:nvSpPr>
        <p:spPr bwMode="auto">
          <a:xfrm>
            <a:off x="590550" y="3875088"/>
            <a:ext cx="67945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8453" name="Text Box 136"/>
          <p:cNvSpPr txBox="1">
            <a:spLocks noChangeArrowheads="1"/>
          </p:cNvSpPr>
          <p:nvPr/>
        </p:nvSpPr>
        <p:spPr bwMode="auto">
          <a:xfrm>
            <a:off x="590550" y="4159250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8454" name="Text Box 137"/>
          <p:cNvSpPr txBox="1">
            <a:spLocks noChangeArrowheads="1"/>
          </p:cNvSpPr>
          <p:nvPr/>
        </p:nvSpPr>
        <p:spPr bwMode="auto">
          <a:xfrm>
            <a:off x="590550" y="4437063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8455" name="Text Box 138"/>
          <p:cNvSpPr txBox="1">
            <a:spLocks noChangeArrowheads="1"/>
          </p:cNvSpPr>
          <p:nvPr/>
        </p:nvSpPr>
        <p:spPr bwMode="auto">
          <a:xfrm>
            <a:off x="7818438" y="4441825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8456" name="Text Box 139"/>
          <p:cNvSpPr txBox="1">
            <a:spLocks noChangeArrowheads="1"/>
          </p:cNvSpPr>
          <p:nvPr/>
        </p:nvSpPr>
        <p:spPr bwMode="auto">
          <a:xfrm>
            <a:off x="7818438" y="4167188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8457" name="Text Box 140"/>
          <p:cNvSpPr txBox="1">
            <a:spLocks noChangeArrowheads="1"/>
          </p:cNvSpPr>
          <p:nvPr/>
        </p:nvSpPr>
        <p:spPr bwMode="auto">
          <a:xfrm>
            <a:off x="7818438" y="3868738"/>
            <a:ext cx="6794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8458" name="Text Box 141"/>
          <p:cNvSpPr txBox="1">
            <a:spLocks noChangeArrowheads="1"/>
          </p:cNvSpPr>
          <p:nvPr/>
        </p:nvSpPr>
        <p:spPr bwMode="auto">
          <a:xfrm>
            <a:off x="7818438" y="3582988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8459" name="Text Box 142"/>
          <p:cNvSpPr txBox="1">
            <a:spLocks noChangeArrowheads="1"/>
          </p:cNvSpPr>
          <p:nvPr/>
        </p:nvSpPr>
        <p:spPr bwMode="auto">
          <a:xfrm>
            <a:off x="7818438" y="3300413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8460" name="Text Box 143"/>
          <p:cNvSpPr txBox="1">
            <a:spLocks noChangeArrowheads="1"/>
          </p:cNvSpPr>
          <p:nvPr/>
        </p:nvSpPr>
        <p:spPr bwMode="auto">
          <a:xfrm>
            <a:off x="7818438" y="3008313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8461" name="Text Box 144"/>
          <p:cNvSpPr txBox="1">
            <a:spLocks noChangeArrowheads="1"/>
          </p:cNvSpPr>
          <p:nvPr/>
        </p:nvSpPr>
        <p:spPr bwMode="auto">
          <a:xfrm>
            <a:off x="7818438" y="2727325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8462" name="Text Box 145"/>
          <p:cNvSpPr txBox="1">
            <a:spLocks noChangeArrowheads="1"/>
          </p:cNvSpPr>
          <p:nvPr/>
        </p:nvSpPr>
        <p:spPr bwMode="auto">
          <a:xfrm>
            <a:off x="7818438" y="2439988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8463" name="Text Box 146"/>
          <p:cNvSpPr txBox="1">
            <a:spLocks noChangeArrowheads="1"/>
          </p:cNvSpPr>
          <p:nvPr/>
        </p:nvSpPr>
        <p:spPr bwMode="auto">
          <a:xfrm>
            <a:off x="2428875" y="2436813"/>
            <a:ext cx="3571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8464" name="Text Box 147"/>
          <p:cNvSpPr txBox="1">
            <a:spLocks noChangeArrowheads="1"/>
          </p:cNvSpPr>
          <p:nvPr/>
        </p:nvSpPr>
        <p:spPr bwMode="auto">
          <a:xfrm>
            <a:off x="2428875" y="2733675"/>
            <a:ext cx="3571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8465" name="Text Box 148"/>
          <p:cNvSpPr txBox="1">
            <a:spLocks noChangeArrowheads="1"/>
          </p:cNvSpPr>
          <p:nvPr/>
        </p:nvSpPr>
        <p:spPr bwMode="auto">
          <a:xfrm>
            <a:off x="2428875" y="2995613"/>
            <a:ext cx="3571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8466" name="Text Box 149"/>
          <p:cNvSpPr txBox="1">
            <a:spLocks noChangeArrowheads="1"/>
          </p:cNvSpPr>
          <p:nvPr/>
        </p:nvSpPr>
        <p:spPr bwMode="auto">
          <a:xfrm>
            <a:off x="2428875" y="3287713"/>
            <a:ext cx="3571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8467" name="Text Box 150"/>
          <p:cNvSpPr txBox="1">
            <a:spLocks noChangeArrowheads="1"/>
          </p:cNvSpPr>
          <p:nvPr/>
        </p:nvSpPr>
        <p:spPr bwMode="auto">
          <a:xfrm>
            <a:off x="2428875" y="3579813"/>
            <a:ext cx="3571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8468" name="Text Box 151"/>
          <p:cNvSpPr txBox="1">
            <a:spLocks noChangeArrowheads="1"/>
          </p:cNvSpPr>
          <p:nvPr/>
        </p:nvSpPr>
        <p:spPr bwMode="auto">
          <a:xfrm>
            <a:off x="2428875" y="3871913"/>
            <a:ext cx="3571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8469" name="Text Box 152"/>
          <p:cNvSpPr txBox="1">
            <a:spLocks noChangeArrowheads="1"/>
          </p:cNvSpPr>
          <p:nvPr/>
        </p:nvSpPr>
        <p:spPr bwMode="auto">
          <a:xfrm>
            <a:off x="2428875" y="4149725"/>
            <a:ext cx="3571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8470" name="Text Box 153"/>
          <p:cNvSpPr txBox="1">
            <a:spLocks noChangeArrowheads="1"/>
          </p:cNvSpPr>
          <p:nvPr/>
        </p:nvSpPr>
        <p:spPr bwMode="auto">
          <a:xfrm>
            <a:off x="2428875" y="4445000"/>
            <a:ext cx="3571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8471" name="Text Box 154"/>
          <p:cNvSpPr txBox="1">
            <a:spLocks noChangeArrowheads="1"/>
          </p:cNvSpPr>
          <p:nvPr/>
        </p:nvSpPr>
        <p:spPr bwMode="auto">
          <a:xfrm>
            <a:off x="6376988" y="4452938"/>
            <a:ext cx="3571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8472" name="Text Box 155"/>
          <p:cNvSpPr txBox="1">
            <a:spLocks noChangeArrowheads="1"/>
          </p:cNvSpPr>
          <p:nvPr/>
        </p:nvSpPr>
        <p:spPr bwMode="auto">
          <a:xfrm>
            <a:off x="6376988" y="4162425"/>
            <a:ext cx="3571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8473" name="Text Box 156"/>
          <p:cNvSpPr txBox="1">
            <a:spLocks noChangeArrowheads="1"/>
          </p:cNvSpPr>
          <p:nvPr/>
        </p:nvSpPr>
        <p:spPr bwMode="auto">
          <a:xfrm>
            <a:off x="6376988" y="3886200"/>
            <a:ext cx="3571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8474" name="Text Box 157"/>
          <p:cNvSpPr txBox="1">
            <a:spLocks noChangeArrowheads="1"/>
          </p:cNvSpPr>
          <p:nvPr/>
        </p:nvSpPr>
        <p:spPr bwMode="auto">
          <a:xfrm>
            <a:off x="6376988" y="3592513"/>
            <a:ext cx="3571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8475" name="Text Box 158"/>
          <p:cNvSpPr txBox="1">
            <a:spLocks noChangeArrowheads="1"/>
          </p:cNvSpPr>
          <p:nvPr/>
        </p:nvSpPr>
        <p:spPr bwMode="auto">
          <a:xfrm>
            <a:off x="6376988" y="3305175"/>
            <a:ext cx="3571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8476" name="Text Box 159"/>
          <p:cNvSpPr txBox="1">
            <a:spLocks noChangeArrowheads="1"/>
          </p:cNvSpPr>
          <p:nvPr/>
        </p:nvSpPr>
        <p:spPr bwMode="auto">
          <a:xfrm>
            <a:off x="6376988" y="3013075"/>
            <a:ext cx="3571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8477" name="Text Box 160"/>
          <p:cNvSpPr txBox="1">
            <a:spLocks noChangeArrowheads="1"/>
          </p:cNvSpPr>
          <p:nvPr/>
        </p:nvSpPr>
        <p:spPr bwMode="auto">
          <a:xfrm>
            <a:off x="6376988" y="2744788"/>
            <a:ext cx="3571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8478" name="Text Box 161"/>
          <p:cNvSpPr txBox="1">
            <a:spLocks noChangeArrowheads="1"/>
          </p:cNvSpPr>
          <p:nvPr/>
        </p:nvSpPr>
        <p:spPr bwMode="auto">
          <a:xfrm>
            <a:off x="6376988" y="2438400"/>
            <a:ext cx="3571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pic>
        <p:nvPicPr>
          <p:cNvPr id="18479" name="Picture 173" descr="gdevie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2493963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0" name="Picture 174" descr="gdevie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2779713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1" name="Picture 175" descr="gdevie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3065463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2" name="Picture 176" descr="gdevie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3351213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3" name="Picture 177" descr="gdevie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3638550"/>
            <a:ext cx="628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4" name="Picture 178" descr="gdevie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3924300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5" name="Picture 179" descr="gdevie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4210050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6" name="Picture 180" descr="gdevie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4497388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7" name="Picture 181" descr="gdevie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2493963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8" name="Picture 182" descr="gdevie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2779713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9" name="Picture 183" descr="gdevie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3065463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0" name="Picture 184" descr="gdevie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3351213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1" name="Picture 185" descr="gdevie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3638550"/>
            <a:ext cx="628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2" name="Picture 186" descr="gdevie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3924300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3" name="Picture 187" descr="gdevie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4210050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4" name="Picture 188" descr="gdevie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4497388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191" name="Line 119"/>
          <p:cNvSpPr>
            <a:spLocks noChangeShapeType="1"/>
          </p:cNvSpPr>
          <p:nvPr/>
        </p:nvSpPr>
        <p:spPr bwMode="auto">
          <a:xfrm flipV="1">
            <a:off x="7029450" y="3875088"/>
            <a:ext cx="0" cy="8778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846263" y="2735263"/>
            <a:ext cx="2436812" cy="2055812"/>
            <a:chOff x="1211" y="1610"/>
            <a:chExt cx="1501" cy="1295"/>
          </a:xfrm>
        </p:grpSpPr>
        <p:sp>
          <p:nvSpPr>
            <p:cNvPr id="19521" name="Freeform 109"/>
            <p:cNvSpPr>
              <a:spLocks/>
            </p:cNvSpPr>
            <p:nvPr/>
          </p:nvSpPr>
          <p:spPr bwMode="auto">
            <a:xfrm>
              <a:off x="1211" y="1610"/>
              <a:ext cx="1501" cy="348"/>
            </a:xfrm>
            <a:custGeom>
              <a:avLst/>
              <a:gdLst>
                <a:gd name="T0" fmla="*/ 0 w 1501"/>
                <a:gd name="T1" fmla="*/ 9 h 348"/>
                <a:gd name="T2" fmla="*/ 778 w 1501"/>
                <a:gd name="T3" fmla="*/ 0 h 348"/>
                <a:gd name="T4" fmla="*/ 1501 w 1501"/>
                <a:gd name="T5" fmla="*/ 348 h 348"/>
                <a:gd name="T6" fmla="*/ 0 60000 65536"/>
                <a:gd name="T7" fmla="*/ 0 60000 65536"/>
                <a:gd name="T8" fmla="*/ 0 60000 65536"/>
                <a:gd name="T9" fmla="*/ 0 w 1501"/>
                <a:gd name="T10" fmla="*/ 0 h 348"/>
                <a:gd name="T11" fmla="*/ 1501 w 1501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" h="348">
                  <a:moveTo>
                    <a:pt x="0" y="9"/>
                  </a:moveTo>
                  <a:lnTo>
                    <a:pt x="778" y="0"/>
                  </a:lnTo>
                  <a:lnTo>
                    <a:pt x="1501" y="34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110"/>
            <p:cNvSpPr>
              <a:spLocks/>
            </p:cNvSpPr>
            <p:nvPr/>
          </p:nvSpPr>
          <p:spPr bwMode="auto">
            <a:xfrm>
              <a:off x="1211" y="1793"/>
              <a:ext cx="1309" cy="223"/>
            </a:xfrm>
            <a:custGeom>
              <a:avLst/>
              <a:gdLst>
                <a:gd name="T0" fmla="*/ 0 w 1309"/>
                <a:gd name="T1" fmla="*/ 9 h 223"/>
                <a:gd name="T2" fmla="*/ 778 w 1309"/>
                <a:gd name="T3" fmla="*/ 0 h 223"/>
                <a:gd name="T4" fmla="*/ 1309 w 1309"/>
                <a:gd name="T5" fmla="*/ 223 h 223"/>
                <a:gd name="T6" fmla="*/ 0 60000 65536"/>
                <a:gd name="T7" fmla="*/ 0 60000 65536"/>
                <a:gd name="T8" fmla="*/ 0 60000 65536"/>
                <a:gd name="T9" fmla="*/ 0 w 1309"/>
                <a:gd name="T10" fmla="*/ 0 h 223"/>
                <a:gd name="T11" fmla="*/ 1309 w 1309"/>
                <a:gd name="T12" fmla="*/ 223 h 2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9" h="223">
                  <a:moveTo>
                    <a:pt x="0" y="9"/>
                  </a:moveTo>
                  <a:lnTo>
                    <a:pt x="778" y="0"/>
                  </a:lnTo>
                  <a:lnTo>
                    <a:pt x="1309" y="223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Freeform 111"/>
            <p:cNvSpPr>
              <a:spLocks/>
            </p:cNvSpPr>
            <p:nvPr/>
          </p:nvSpPr>
          <p:spPr bwMode="auto">
            <a:xfrm>
              <a:off x="1211" y="1961"/>
              <a:ext cx="1251" cy="170"/>
            </a:xfrm>
            <a:custGeom>
              <a:avLst/>
              <a:gdLst>
                <a:gd name="T0" fmla="*/ 0 w 1251"/>
                <a:gd name="T1" fmla="*/ 9 h 170"/>
                <a:gd name="T2" fmla="*/ 778 w 1251"/>
                <a:gd name="T3" fmla="*/ 0 h 170"/>
                <a:gd name="T4" fmla="*/ 1251 w 1251"/>
                <a:gd name="T5" fmla="*/ 170 h 170"/>
                <a:gd name="T6" fmla="*/ 0 60000 65536"/>
                <a:gd name="T7" fmla="*/ 0 60000 65536"/>
                <a:gd name="T8" fmla="*/ 0 60000 65536"/>
                <a:gd name="T9" fmla="*/ 0 w 1251"/>
                <a:gd name="T10" fmla="*/ 0 h 170"/>
                <a:gd name="T11" fmla="*/ 1251 w 1251"/>
                <a:gd name="T12" fmla="*/ 170 h 1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1" h="170">
                  <a:moveTo>
                    <a:pt x="0" y="9"/>
                  </a:moveTo>
                  <a:lnTo>
                    <a:pt x="778" y="0"/>
                  </a:lnTo>
                  <a:lnTo>
                    <a:pt x="1251" y="17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112"/>
            <p:cNvSpPr>
              <a:spLocks noChangeShapeType="1"/>
            </p:cNvSpPr>
            <p:nvPr/>
          </p:nvSpPr>
          <p:spPr bwMode="auto">
            <a:xfrm>
              <a:off x="1211" y="2177"/>
              <a:ext cx="107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113"/>
            <p:cNvSpPr>
              <a:spLocks noChangeShapeType="1"/>
            </p:cNvSpPr>
            <p:nvPr/>
          </p:nvSpPr>
          <p:spPr bwMode="auto">
            <a:xfrm>
              <a:off x="1211" y="2336"/>
              <a:ext cx="107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Freeform 114"/>
            <p:cNvSpPr>
              <a:spLocks/>
            </p:cNvSpPr>
            <p:nvPr/>
          </p:nvSpPr>
          <p:spPr bwMode="auto">
            <a:xfrm>
              <a:off x="1211" y="2693"/>
              <a:ext cx="1160" cy="212"/>
            </a:xfrm>
            <a:custGeom>
              <a:avLst/>
              <a:gdLst>
                <a:gd name="T0" fmla="*/ 0 w 1160"/>
                <a:gd name="T1" fmla="*/ 212 h 212"/>
                <a:gd name="T2" fmla="*/ 782 w 1160"/>
                <a:gd name="T3" fmla="*/ 212 h 212"/>
                <a:gd name="T4" fmla="*/ 1160 w 1160"/>
                <a:gd name="T5" fmla="*/ 0 h 212"/>
                <a:gd name="T6" fmla="*/ 0 60000 65536"/>
                <a:gd name="T7" fmla="*/ 0 60000 65536"/>
                <a:gd name="T8" fmla="*/ 0 60000 65536"/>
                <a:gd name="T9" fmla="*/ 0 w 1160"/>
                <a:gd name="T10" fmla="*/ 0 h 212"/>
                <a:gd name="T11" fmla="*/ 1160 w 1160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0" h="212">
                  <a:moveTo>
                    <a:pt x="0" y="212"/>
                  </a:moveTo>
                  <a:lnTo>
                    <a:pt x="782" y="212"/>
                  </a:lnTo>
                  <a:lnTo>
                    <a:pt x="116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115"/>
            <p:cNvSpPr>
              <a:spLocks/>
            </p:cNvSpPr>
            <p:nvPr/>
          </p:nvSpPr>
          <p:spPr bwMode="auto">
            <a:xfrm>
              <a:off x="1211" y="2323"/>
              <a:ext cx="1136" cy="196"/>
            </a:xfrm>
            <a:custGeom>
              <a:avLst/>
              <a:gdLst>
                <a:gd name="T0" fmla="*/ 0 w 1136"/>
                <a:gd name="T1" fmla="*/ 196 h 196"/>
                <a:gd name="T2" fmla="*/ 782 w 1136"/>
                <a:gd name="T3" fmla="*/ 196 h 196"/>
                <a:gd name="T4" fmla="*/ 1136 w 1136"/>
                <a:gd name="T5" fmla="*/ 0 h 196"/>
                <a:gd name="T6" fmla="*/ 0 60000 65536"/>
                <a:gd name="T7" fmla="*/ 0 60000 65536"/>
                <a:gd name="T8" fmla="*/ 0 60000 65536"/>
                <a:gd name="T9" fmla="*/ 0 w 1136"/>
                <a:gd name="T10" fmla="*/ 0 h 196"/>
                <a:gd name="T11" fmla="*/ 1136 w 113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6" h="196">
                  <a:moveTo>
                    <a:pt x="0" y="196"/>
                  </a:moveTo>
                  <a:lnTo>
                    <a:pt x="782" y="196"/>
                  </a:lnTo>
                  <a:lnTo>
                    <a:pt x="1136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116"/>
            <p:cNvSpPr>
              <a:spLocks/>
            </p:cNvSpPr>
            <p:nvPr/>
          </p:nvSpPr>
          <p:spPr bwMode="auto">
            <a:xfrm>
              <a:off x="1211" y="2486"/>
              <a:ext cx="1103" cy="219"/>
            </a:xfrm>
            <a:custGeom>
              <a:avLst/>
              <a:gdLst>
                <a:gd name="T0" fmla="*/ 0 w 1103"/>
                <a:gd name="T1" fmla="*/ 219 h 219"/>
                <a:gd name="T2" fmla="*/ 782 w 1103"/>
                <a:gd name="T3" fmla="*/ 219 h 219"/>
                <a:gd name="T4" fmla="*/ 1103 w 1103"/>
                <a:gd name="T5" fmla="*/ 0 h 219"/>
                <a:gd name="T6" fmla="*/ 0 60000 65536"/>
                <a:gd name="T7" fmla="*/ 0 60000 65536"/>
                <a:gd name="T8" fmla="*/ 0 60000 65536"/>
                <a:gd name="T9" fmla="*/ 0 w 1103"/>
                <a:gd name="T10" fmla="*/ 0 h 219"/>
                <a:gd name="T11" fmla="*/ 1103 w 1103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3" h="219">
                  <a:moveTo>
                    <a:pt x="0" y="219"/>
                  </a:moveTo>
                  <a:lnTo>
                    <a:pt x="782" y="219"/>
                  </a:lnTo>
                  <a:lnTo>
                    <a:pt x="110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179" name="Line 107"/>
          <p:cNvSpPr>
            <a:spLocks noChangeShapeType="1"/>
          </p:cNvSpPr>
          <p:nvPr/>
        </p:nvSpPr>
        <p:spPr bwMode="auto">
          <a:xfrm>
            <a:off x="5653088" y="3960813"/>
            <a:ext cx="270827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Rectangle 8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Carrier Application New Solution</a:t>
            </a:r>
          </a:p>
        </p:txBody>
      </p:sp>
      <p:sp>
        <p:nvSpPr>
          <p:cNvPr id="19462" name="Rectangle 86"/>
          <p:cNvSpPr>
            <a:spLocks noGrp="1" noChangeArrowheads="1"/>
          </p:cNvSpPr>
          <p:nvPr>
            <p:ph type="body" idx="1"/>
          </p:nvPr>
        </p:nvSpPr>
        <p:spPr>
          <a:xfrm>
            <a:off x="423863" y="5405438"/>
            <a:ext cx="8894762" cy="1917700"/>
          </a:xfrm>
        </p:spPr>
        <p:txBody>
          <a:bodyPr/>
          <a:lstStyle/>
          <a:p>
            <a:r>
              <a:rPr lang="en-US" smtClean="0"/>
              <a:t>Advantages:</a:t>
            </a:r>
          </a:p>
          <a:p>
            <a:pPr lvl="1"/>
            <a:r>
              <a:rPr lang="en-US" smtClean="0"/>
              <a:t>All products Managed</a:t>
            </a:r>
          </a:p>
          <a:p>
            <a:pPr lvl="1"/>
            <a:r>
              <a:rPr lang="en-US" smtClean="0"/>
              <a:t>Less products in the application</a:t>
            </a:r>
          </a:p>
          <a:p>
            <a:pPr lvl="1"/>
            <a:r>
              <a:rPr lang="en-US" smtClean="0"/>
              <a:t>RICi-4/8/16 support, for increased Bandwidth</a:t>
            </a:r>
          </a:p>
        </p:txBody>
      </p:sp>
      <p:sp>
        <p:nvSpPr>
          <p:cNvPr id="19463" name="Rectangle 29"/>
          <p:cNvSpPr>
            <a:spLocks noChangeArrowheads="1"/>
          </p:cNvSpPr>
          <p:nvPr/>
        </p:nvSpPr>
        <p:spPr bwMode="auto">
          <a:xfrm>
            <a:off x="271463" y="1355725"/>
            <a:ext cx="6775450" cy="493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220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Egate-100 Vs RICi-E1, Point to Multi Point</a:t>
            </a:r>
          </a:p>
        </p:txBody>
      </p:sp>
      <p:sp>
        <p:nvSpPr>
          <p:cNvPr id="19464" name="Text Box 30"/>
          <p:cNvSpPr txBox="1">
            <a:spLocks noChangeArrowheads="1"/>
          </p:cNvSpPr>
          <p:nvPr/>
        </p:nvSpPr>
        <p:spPr bwMode="auto">
          <a:xfrm>
            <a:off x="590550" y="2435225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9465" name="Text Box 31"/>
          <p:cNvSpPr txBox="1">
            <a:spLocks noChangeArrowheads="1"/>
          </p:cNvSpPr>
          <p:nvPr/>
        </p:nvSpPr>
        <p:spPr bwMode="auto">
          <a:xfrm>
            <a:off x="590550" y="2727325"/>
            <a:ext cx="679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590550" y="3017838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9467" name="Text Box 33"/>
          <p:cNvSpPr txBox="1">
            <a:spLocks noChangeArrowheads="1"/>
          </p:cNvSpPr>
          <p:nvPr/>
        </p:nvSpPr>
        <p:spPr bwMode="auto">
          <a:xfrm>
            <a:off x="590550" y="3309938"/>
            <a:ext cx="67945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9468" name="Text Box 34"/>
          <p:cNvSpPr txBox="1">
            <a:spLocks noChangeArrowheads="1"/>
          </p:cNvSpPr>
          <p:nvPr/>
        </p:nvSpPr>
        <p:spPr bwMode="auto">
          <a:xfrm>
            <a:off x="590550" y="3586163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9469" name="Text Box 35"/>
          <p:cNvSpPr txBox="1">
            <a:spLocks noChangeArrowheads="1"/>
          </p:cNvSpPr>
          <p:nvPr/>
        </p:nvSpPr>
        <p:spPr bwMode="auto">
          <a:xfrm>
            <a:off x="590550" y="3879850"/>
            <a:ext cx="679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9470" name="Text Box 36"/>
          <p:cNvSpPr txBox="1">
            <a:spLocks noChangeArrowheads="1"/>
          </p:cNvSpPr>
          <p:nvPr/>
        </p:nvSpPr>
        <p:spPr bwMode="auto">
          <a:xfrm>
            <a:off x="590550" y="4194175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9471" name="Text Box 37"/>
          <p:cNvSpPr txBox="1">
            <a:spLocks noChangeArrowheads="1"/>
          </p:cNvSpPr>
          <p:nvPr/>
        </p:nvSpPr>
        <p:spPr bwMode="auto">
          <a:xfrm>
            <a:off x="590550" y="4486275"/>
            <a:ext cx="679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Ethernet</a:t>
            </a:r>
          </a:p>
        </p:txBody>
      </p:sp>
      <p:sp>
        <p:nvSpPr>
          <p:cNvPr id="19472" name="Text Box 46"/>
          <p:cNvSpPr txBox="1">
            <a:spLocks noChangeArrowheads="1"/>
          </p:cNvSpPr>
          <p:nvPr/>
        </p:nvSpPr>
        <p:spPr bwMode="auto">
          <a:xfrm>
            <a:off x="2492375" y="2427288"/>
            <a:ext cx="3571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9473" name="Text Box 47"/>
          <p:cNvSpPr txBox="1">
            <a:spLocks noChangeArrowheads="1"/>
          </p:cNvSpPr>
          <p:nvPr/>
        </p:nvSpPr>
        <p:spPr bwMode="auto">
          <a:xfrm>
            <a:off x="2492375" y="2720975"/>
            <a:ext cx="3571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9474" name="Text Box 48"/>
          <p:cNvSpPr txBox="1">
            <a:spLocks noChangeArrowheads="1"/>
          </p:cNvSpPr>
          <p:nvPr/>
        </p:nvSpPr>
        <p:spPr bwMode="auto">
          <a:xfrm>
            <a:off x="2492375" y="3014663"/>
            <a:ext cx="3571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9475" name="Text Box 49"/>
          <p:cNvSpPr txBox="1">
            <a:spLocks noChangeArrowheads="1"/>
          </p:cNvSpPr>
          <p:nvPr/>
        </p:nvSpPr>
        <p:spPr bwMode="auto">
          <a:xfrm>
            <a:off x="2492375" y="3308350"/>
            <a:ext cx="3571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9476" name="Text Box 50"/>
          <p:cNvSpPr txBox="1">
            <a:spLocks noChangeArrowheads="1"/>
          </p:cNvSpPr>
          <p:nvPr/>
        </p:nvSpPr>
        <p:spPr bwMode="auto">
          <a:xfrm>
            <a:off x="2492375" y="3587750"/>
            <a:ext cx="3571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9477" name="Text Box 51"/>
          <p:cNvSpPr txBox="1">
            <a:spLocks noChangeArrowheads="1"/>
          </p:cNvSpPr>
          <p:nvPr/>
        </p:nvSpPr>
        <p:spPr bwMode="auto">
          <a:xfrm>
            <a:off x="2492375" y="3856038"/>
            <a:ext cx="3571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9478" name="Text Box 52"/>
          <p:cNvSpPr txBox="1">
            <a:spLocks noChangeArrowheads="1"/>
          </p:cNvSpPr>
          <p:nvPr/>
        </p:nvSpPr>
        <p:spPr bwMode="auto">
          <a:xfrm>
            <a:off x="2492375" y="4173538"/>
            <a:ext cx="3571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9479" name="Text Box 53"/>
          <p:cNvSpPr txBox="1">
            <a:spLocks noChangeArrowheads="1"/>
          </p:cNvSpPr>
          <p:nvPr/>
        </p:nvSpPr>
        <p:spPr bwMode="auto">
          <a:xfrm>
            <a:off x="2492375" y="4473575"/>
            <a:ext cx="3571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19480" name="Freeform 64"/>
          <p:cNvSpPr>
            <a:spLocks/>
          </p:cNvSpPr>
          <p:nvPr/>
        </p:nvSpPr>
        <p:spPr bwMode="auto">
          <a:xfrm>
            <a:off x="314325" y="2692400"/>
            <a:ext cx="4110038" cy="579438"/>
          </a:xfrm>
          <a:custGeom>
            <a:avLst/>
            <a:gdLst>
              <a:gd name="T0" fmla="*/ 0 w 2589"/>
              <a:gd name="T1" fmla="*/ 2147483647 h 365"/>
              <a:gd name="T2" fmla="*/ 2147483647 w 2589"/>
              <a:gd name="T3" fmla="*/ 0 h 365"/>
              <a:gd name="T4" fmla="*/ 2147483647 w 2589"/>
              <a:gd name="T5" fmla="*/ 2147483647 h 365"/>
              <a:gd name="T6" fmla="*/ 0 60000 65536"/>
              <a:gd name="T7" fmla="*/ 0 60000 65536"/>
              <a:gd name="T8" fmla="*/ 0 60000 65536"/>
              <a:gd name="T9" fmla="*/ 0 w 2589"/>
              <a:gd name="T10" fmla="*/ 0 h 365"/>
              <a:gd name="T11" fmla="*/ 2589 w 2589"/>
              <a:gd name="T12" fmla="*/ 365 h 3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9" h="365">
                <a:moveTo>
                  <a:pt x="0" y="9"/>
                </a:moveTo>
                <a:lnTo>
                  <a:pt x="1774" y="0"/>
                </a:lnTo>
                <a:lnTo>
                  <a:pt x="2589" y="36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Freeform 66"/>
          <p:cNvSpPr>
            <a:spLocks/>
          </p:cNvSpPr>
          <p:nvPr/>
        </p:nvSpPr>
        <p:spPr bwMode="auto">
          <a:xfrm>
            <a:off x="314325" y="2982913"/>
            <a:ext cx="4056063" cy="477837"/>
          </a:xfrm>
          <a:custGeom>
            <a:avLst/>
            <a:gdLst>
              <a:gd name="T0" fmla="*/ 0 w 2555"/>
              <a:gd name="T1" fmla="*/ 2147483647 h 300"/>
              <a:gd name="T2" fmla="*/ 2147483647 w 2555"/>
              <a:gd name="T3" fmla="*/ 0 h 300"/>
              <a:gd name="T4" fmla="*/ 2147483647 w 2555"/>
              <a:gd name="T5" fmla="*/ 2147483647 h 300"/>
              <a:gd name="T6" fmla="*/ 0 60000 65536"/>
              <a:gd name="T7" fmla="*/ 0 60000 65536"/>
              <a:gd name="T8" fmla="*/ 0 60000 65536"/>
              <a:gd name="T9" fmla="*/ 0 w 2555"/>
              <a:gd name="T10" fmla="*/ 0 h 300"/>
              <a:gd name="T11" fmla="*/ 2555 w 2555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5" h="300">
                <a:moveTo>
                  <a:pt x="0" y="9"/>
                </a:moveTo>
                <a:lnTo>
                  <a:pt x="1774" y="0"/>
                </a:lnTo>
                <a:lnTo>
                  <a:pt x="2555" y="3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Freeform 67"/>
          <p:cNvSpPr>
            <a:spLocks/>
          </p:cNvSpPr>
          <p:nvPr/>
        </p:nvSpPr>
        <p:spPr bwMode="auto">
          <a:xfrm>
            <a:off x="314325" y="3251200"/>
            <a:ext cx="4016375" cy="384175"/>
          </a:xfrm>
          <a:custGeom>
            <a:avLst/>
            <a:gdLst>
              <a:gd name="T0" fmla="*/ 0 w 2530"/>
              <a:gd name="T1" fmla="*/ 2147483647 h 242"/>
              <a:gd name="T2" fmla="*/ 2147483647 w 2530"/>
              <a:gd name="T3" fmla="*/ 0 h 242"/>
              <a:gd name="T4" fmla="*/ 2147483647 w 2530"/>
              <a:gd name="T5" fmla="*/ 2147483647 h 242"/>
              <a:gd name="T6" fmla="*/ 0 60000 65536"/>
              <a:gd name="T7" fmla="*/ 0 60000 65536"/>
              <a:gd name="T8" fmla="*/ 0 60000 65536"/>
              <a:gd name="T9" fmla="*/ 0 w 2530"/>
              <a:gd name="T10" fmla="*/ 0 h 242"/>
              <a:gd name="T11" fmla="*/ 2530 w 2530"/>
              <a:gd name="T12" fmla="*/ 242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0" h="242">
                <a:moveTo>
                  <a:pt x="0" y="9"/>
                </a:moveTo>
                <a:lnTo>
                  <a:pt x="1774" y="0"/>
                </a:lnTo>
                <a:lnTo>
                  <a:pt x="2530" y="24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Line 68"/>
          <p:cNvSpPr>
            <a:spLocks noChangeShapeType="1"/>
          </p:cNvSpPr>
          <p:nvPr/>
        </p:nvSpPr>
        <p:spPr bwMode="auto">
          <a:xfrm>
            <a:off x="314325" y="3592513"/>
            <a:ext cx="388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Line 69"/>
          <p:cNvSpPr>
            <a:spLocks noChangeShapeType="1"/>
          </p:cNvSpPr>
          <p:nvPr/>
        </p:nvSpPr>
        <p:spPr bwMode="auto">
          <a:xfrm>
            <a:off x="314325" y="3844925"/>
            <a:ext cx="388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Freeform 70"/>
          <p:cNvSpPr>
            <a:spLocks/>
          </p:cNvSpPr>
          <p:nvPr/>
        </p:nvSpPr>
        <p:spPr bwMode="auto">
          <a:xfrm>
            <a:off x="314325" y="4187825"/>
            <a:ext cx="3976688" cy="552450"/>
          </a:xfrm>
          <a:custGeom>
            <a:avLst/>
            <a:gdLst>
              <a:gd name="T0" fmla="*/ 0 w 2505"/>
              <a:gd name="T1" fmla="*/ 2147483647 h 348"/>
              <a:gd name="T2" fmla="*/ 2147483647 w 2505"/>
              <a:gd name="T3" fmla="*/ 2147483647 h 348"/>
              <a:gd name="T4" fmla="*/ 2147483647 w 2505"/>
              <a:gd name="T5" fmla="*/ 0 h 348"/>
              <a:gd name="T6" fmla="*/ 0 60000 65536"/>
              <a:gd name="T7" fmla="*/ 0 60000 65536"/>
              <a:gd name="T8" fmla="*/ 0 60000 65536"/>
              <a:gd name="T9" fmla="*/ 0 w 2505"/>
              <a:gd name="T10" fmla="*/ 0 h 348"/>
              <a:gd name="T11" fmla="*/ 2505 w 2505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5" h="348">
                <a:moveTo>
                  <a:pt x="0" y="348"/>
                </a:moveTo>
                <a:lnTo>
                  <a:pt x="1783" y="348"/>
                </a:lnTo>
                <a:lnTo>
                  <a:pt x="250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Freeform 71"/>
          <p:cNvSpPr>
            <a:spLocks/>
          </p:cNvSpPr>
          <p:nvPr/>
        </p:nvSpPr>
        <p:spPr bwMode="auto">
          <a:xfrm>
            <a:off x="314325" y="3606800"/>
            <a:ext cx="3976688" cy="552450"/>
          </a:xfrm>
          <a:custGeom>
            <a:avLst/>
            <a:gdLst>
              <a:gd name="T0" fmla="*/ 0 w 2505"/>
              <a:gd name="T1" fmla="*/ 2147483647 h 348"/>
              <a:gd name="T2" fmla="*/ 2147483647 w 2505"/>
              <a:gd name="T3" fmla="*/ 2147483647 h 348"/>
              <a:gd name="T4" fmla="*/ 2147483647 w 2505"/>
              <a:gd name="T5" fmla="*/ 0 h 348"/>
              <a:gd name="T6" fmla="*/ 0 60000 65536"/>
              <a:gd name="T7" fmla="*/ 0 60000 65536"/>
              <a:gd name="T8" fmla="*/ 0 60000 65536"/>
              <a:gd name="T9" fmla="*/ 0 w 2505"/>
              <a:gd name="T10" fmla="*/ 0 h 348"/>
              <a:gd name="T11" fmla="*/ 2505 w 2505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5" h="348">
                <a:moveTo>
                  <a:pt x="0" y="348"/>
                </a:moveTo>
                <a:lnTo>
                  <a:pt x="1783" y="348"/>
                </a:lnTo>
                <a:lnTo>
                  <a:pt x="250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Freeform 72"/>
          <p:cNvSpPr>
            <a:spLocks/>
          </p:cNvSpPr>
          <p:nvPr/>
        </p:nvSpPr>
        <p:spPr bwMode="auto">
          <a:xfrm>
            <a:off x="314325" y="3879850"/>
            <a:ext cx="3976688" cy="550863"/>
          </a:xfrm>
          <a:custGeom>
            <a:avLst/>
            <a:gdLst>
              <a:gd name="T0" fmla="*/ 0 w 2505"/>
              <a:gd name="T1" fmla="*/ 2147483647 h 348"/>
              <a:gd name="T2" fmla="*/ 2147483647 w 2505"/>
              <a:gd name="T3" fmla="*/ 2147483647 h 348"/>
              <a:gd name="T4" fmla="*/ 2147483647 w 2505"/>
              <a:gd name="T5" fmla="*/ 0 h 348"/>
              <a:gd name="T6" fmla="*/ 0 60000 65536"/>
              <a:gd name="T7" fmla="*/ 0 60000 65536"/>
              <a:gd name="T8" fmla="*/ 0 60000 65536"/>
              <a:gd name="T9" fmla="*/ 0 w 2505"/>
              <a:gd name="T10" fmla="*/ 0 h 348"/>
              <a:gd name="T11" fmla="*/ 2505 w 2505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5" h="348">
                <a:moveTo>
                  <a:pt x="0" y="348"/>
                </a:moveTo>
                <a:lnTo>
                  <a:pt x="1783" y="348"/>
                </a:lnTo>
                <a:lnTo>
                  <a:pt x="250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Line 75"/>
          <p:cNvSpPr>
            <a:spLocks noChangeShapeType="1"/>
          </p:cNvSpPr>
          <p:nvPr/>
        </p:nvSpPr>
        <p:spPr bwMode="auto">
          <a:xfrm flipH="1">
            <a:off x="5602288" y="3887788"/>
            <a:ext cx="2759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Text Box 77"/>
          <p:cNvSpPr txBox="1">
            <a:spLocks noChangeArrowheads="1"/>
          </p:cNvSpPr>
          <p:nvPr/>
        </p:nvSpPr>
        <p:spPr bwMode="auto">
          <a:xfrm>
            <a:off x="7437438" y="3587750"/>
            <a:ext cx="8493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G. Ethernet</a:t>
            </a:r>
          </a:p>
        </p:txBody>
      </p:sp>
      <p:sp>
        <p:nvSpPr>
          <p:cNvPr id="1539152" name="Line 80"/>
          <p:cNvSpPr>
            <a:spLocks noChangeShapeType="1"/>
          </p:cNvSpPr>
          <p:nvPr/>
        </p:nvSpPr>
        <p:spPr bwMode="auto">
          <a:xfrm>
            <a:off x="5462588" y="3817938"/>
            <a:ext cx="2898775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Text Box 76"/>
          <p:cNvSpPr txBox="1">
            <a:spLocks noChangeArrowheads="1"/>
          </p:cNvSpPr>
          <p:nvPr/>
        </p:nvSpPr>
        <p:spPr bwMode="auto">
          <a:xfrm>
            <a:off x="5811838" y="3592513"/>
            <a:ext cx="584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 sz="1000"/>
              <a:t>STM-1</a:t>
            </a:r>
          </a:p>
        </p:txBody>
      </p:sp>
      <p:grpSp>
        <p:nvGrpSpPr>
          <p:cNvPr id="19492" name="Group 124"/>
          <p:cNvGrpSpPr>
            <a:grpSpLocks/>
          </p:cNvGrpSpPr>
          <p:nvPr/>
        </p:nvGrpSpPr>
        <p:grpSpPr bwMode="auto">
          <a:xfrm>
            <a:off x="8129588" y="3167063"/>
            <a:ext cx="1519237" cy="1282700"/>
            <a:chOff x="5121" y="1823"/>
            <a:chExt cx="956" cy="808"/>
          </a:xfrm>
        </p:grpSpPr>
        <p:sp>
          <p:nvSpPr>
            <p:cNvPr id="19519" name="Freeform 63"/>
            <p:cNvSpPr>
              <a:spLocks/>
            </p:cNvSpPr>
            <p:nvPr/>
          </p:nvSpPr>
          <p:spPr bwMode="auto">
            <a:xfrm>
              <a:off x="5121" y="1823"/>
              <a:ext cx="956" cy="808"/>
            </a:xfrm>
            <a:custGeom>
              <a:avLst/>
              <a:gdLst>
                <a:gd name="T0" fmla="*/ 580 w 855"/>
                <a:gd name="T1" fmla="*/ 2279 h 673"/>
                <a:gd name="T2" fmla="*/ 307 w 855"/>
                <a:gd name="T3" fmla="*/ 2329 h 673"/>
                <a:gd name="T4" fmla="*/ 85 w 855"/>
                <a:gd name="T5" fmla="*/ 2137 h 673"/>
                <a:gd name="T6" fmla="*/ 1 w 855"/>
                <a:gd name="T7" fmla="*/ 1702 h 673"/>
                <a:gd name="T8" fmla="*/ 72 w 855"/>
                <a:gd name="T9" fmla="*/ 1346 h 673"/>
                <a:gd name="T10" fmla="*/ 178 w 855"/>
                <a:gd name="T11" fmla="*/ 1235 h 673"/>
                <a:gd name="T12" fmla="*/ 220 w 855"/>
                <a:gd name="T13" fmla="*/ 1193 h 673"/>
                <a:gd name="T14" fmla="*/ 227 w 855"/>
                <a:gd name="T15" fmla="*/ 1119 h 673"/>
                <a:gd name="T16" fmla="*/ 215 w 855"/>
                <a:gd name="T17" fmla="*/ 982 h 673"/>
                <a:gd name="T18" fmla="*/ 215 w 855"/>
                <a:gd name="T19" fmla="*/ 809 h 673"/>
                <a:gd name="T20" fmla="*/ 283 w 855"/>
                <a:gd name="T21" fmla="*/ 645 h 673"/>
                <a:gd name="T22" fmla="*/ 403 w 855"/>
                <a:gd name="T23" fmla="*/ 541 h 673"/>
                <a:gd name="T24" fmla="*/ 528 w 855"/>
                <a:gd name="T25" fmla="*/ 517 h 673"/>
                <a:gd name="T26" fmla="*/ 578 w 855"/>
                <a:gd name="T27" fmla="*/ 483 h 673"/>
                <a:gd name="T28" fmla="*/ 583 w 855"/>
                <a:gd name="T29" fmla="*/ 360 h 673"/>
                <a:gd name="T30" fmla="*/ 635 w 855"/>
                <a:gd name="T31" fmla="*/ 235 h 673"/>
                <a:gd name="T32" fmla="*/ 716 w 855"/>
                <a:gd name="T33" fmla="*/ 174 h 673"/>
                <a:gd name="T34" fmla="*/ 815 w 855"/>
                <a:gd name="T35" fmla="*/ 163 h 673"/>
                <a:gd name="T36" fmla="*/ 855 w 855"/>
                <a:gd name="T37" fmla="*/ 174 h 673"/>
                <a:gd name="T38" fmla="*/ 864 w 855"/>
                <a:gd name="T39" fmla="*/ 137 h 673"/>
                <a:gd name="T40" fmla="*/ 912 w 855"/>
                <a:gd name="T41" fmla="*/ 53 h 673"/>
                <a:gd name="T42" fmla="*/ 994 w 855"/>
                <a:gd name="T43" fmla="*/ 12 h 673"/>
                <a:gd name="T44" fmla="*/ 1124 w 855"/>
                <a:gd name="T45" fmla="*/ 12 h 673"/>
                <a:gd name="T46" fmla="*/ 1215 w 855"/>
                <a:gd name="T47" fmla="*/ 77 h 673"/>
                <a:gd name="T48" fmla="*/ 1302 w 855"/>
                <a:gd name="T49" fmla="*/ 185 h 673"/>
                <a:gd name="T50" fmla="*/ 1337 w 855"/>
                <a:gd name="T51" fmla="*/ 342 h 673"/>
                <a:gd name="T52" fmla="*/ 1346 w 855"/>
                <a:gd name="T53" fmla="*/ 421 h 673"/>
                <a:gd name="T54" fmla="*/ 1405 w 855"/>
                <a:gd name="T55" fmla="*/ 414 h 673"/>
                <a:gd name="T56" fmla="*/ 1488 w 855"/>
                <a:gd name="T57" fmla="*/ 465 h 673"/>
                <a:gd name="T58" fmla="*/ 1578 w 855"/>
                <a:gd name="T59" fmla="*/ 621 h 673"/>
                <a:gd name="T60" fmla="*/ 1648 w 855"/>
                <a:gd name="T61" fmla="*/ 804 h 673"/>
                <a:gd name="T62" fmla="*/ 1658 w 855"/>
                <a:gd name="T63" fmla="*/ 999 h 673"/>
                <a:gd name="T64" fmla="*/ 1599 w 855"/>
                <a:gd name="T65" fmla="*/ 1153 h 673"/>
                <a:gd name="T66" fmla="*/ 1659 w 855"/>
                <a:gd name="T67" fmla="*/ 1184 h 673"/>
                <a:gd name="T68" fmla="*/ 1763 w 855"/>
                <a:gd name="T69" fmla="*/ 1280 h 673"/>
                <a:gd name="T70" fmla="*/ 1838 w 855"/>
                <a:gd name="T71" fmla="*/ 1417 h 673"/>
                <a:gd name="T72" fmla="*/ 1863 w 855"/>
                <a:gd name="T73" fmla="*/ 1581 h 673"/>
                <a:gd name="T74" fmla="*/ 1808 w 855"/>
                <a:gd name="T75" fmla="*/ 1855 h 673"/>
                <a:gd name="T76" fmla="*/ 1750 w 855"/>
                <a:gd name="T77" fmla="*/ 1953 h 673"/>
                <a:gd name="T78" fmla="*/ 1683 w 855"/>
                <a:gd name="T79" fmla="*/ 1991 h 673"/>
                <a:gd name="T80" fmla="*/ 1628 w 855"/>
                <a:gd name="T81" fmla="*/ 2028 h 673"/>
                <a:gd name="T82" fmla="*/ 1588 w 855"/>
                <a:gd name="T83" fmla="*/ 2111 h 673"/>
                <a:gd name="T84" fmla="*/ 1535 w 855"/>
                <a:gd name="T85" fmla="*/ 2226 h 673"/>
                <a:gd name="T86" fmla="*/ 1456 w 855"/>
                <a:gd name="T87" fmla="*/ 2304 h 673"/>
                <a:gd name="T88" fmla="*/ 1321 w 855"/>
                <a:gd name="T89" fmla="*/ 2312 h 673"/>
                <a:gd name="T90" fmla="*/ 1227 w 855"/>
                <a:gd name="T91" fmla="*/ 2251 h 673"/>
                <a:gd name="T92" fmla="*/ 1193 w 855"/>
                <a:gd name="T93" fmla="*/ 2192 h 673"/>
                <a:gd name="T94" fmla="*/ 1163 w 855"/>
                <a:gd name="T95" fmla="*/ 2184 h 673"/>
                <a:gd name="T96" fmla="*/ 1149 w 855"/>
                <a:gd name="T97" fmla="*/ 2226 h 673"/>
                <a:gd name="T98" fmla="*/ 1069 w 855"/>
                <a:gd name="T99" fmla="*/ 2323 h 673"/>
                <a:gd name="T100" fmla="*/ 912 w 855"/>
                <a:gd name="T101" fmla="*/ 2407 h 673"/>
                <a:gd name="T102" fmla="*/ 765 w 855"/>
                <a:gd name="T103" fmla="*/ 2387 h 673"/>
                <a:gd name="T104" fmla="*/ 652 w 855"/>
                <a:gd name="T105" fmla="*/ 2323 h 673"/>
                <a:gd name="T106" fmla="*/ 580 w 855"/>
                <a:gd name="T107" fmla="*/ 2279 h 6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5"/>
                <a:gd name="T163" fmla="*/ 0 h 673"/>
                <a:gd name="T164" fmla="*/ 855 w 855"/>
                <a:gd name="T165" fmla="*/ 673 h 6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5" h="673">
                  <a:moveTo>
                    <a:pt x="266" y="634"/>
                  </a:moveTo>
                  <a:cubicBezTo>
                    <a:pt x="239" y="634"/>
                    <a:pt x="178" y="655"/>
                    <a:pt x="140" y="648"/>
                  </a:cubicBezTo>
                  <a:cubicBezTo>
                    <a:pt x="102" y="641"/>
                    <a:pt x="63" y="624"/>
                    <a:pt x="39" y="595"/>
                  </a:cubicBezTo>
                  <a:cubicBezTo>
                    <a:pt x="16" y="566"/>
                    <a:pt x="2" y="511"/>
                    <a:pt x="1" y="474"/>
                  </a:cubicBezTo>
                  <a:cubicBezTo>
                    <a:pt x="0" y="437"/>
                    <a:pt x="19" y="396"/>
                    <a:pt x="33" y="375"/>
                  </a:cubicBezTo>
                  <a:cubicBezTo>
                    <a:pt x="46" y="353"/>
                    <a:pt x="70" y="351"/>
                    <a:pt x="81" y="344"/>
                  </a:cubicBezTo>
                  <a:cubicBezTo>
                    <a:pt x="92" y="337"/>
                    <a:pt x="96" y="337"/>
                    <a:pt x="100" y="332"/>
                  </a:cubicBezTo>
                  <a:cubicBezTo>
                    <a:pt x="104" y="327"/>
                    <a:pt x="105" y="321"/>
                    <a:pt x="105" y="311"/>
                  </a:cubicBezTo>
                  <a:cubicBezTo>
                    <a:pt x="105" y="301"/>
                    <a:pt x="99" y="286"/>
                    <a:pt x="98" y="272"/>
                  </a:cubicBezTo>
                  <a:cubicBezTo>
                    <a:pt x="97" y="257"/>
                    <a:pt x="93" y="241"/>
                    <a:pt x="98" y="225"/>
                  </a:cubicBezTo>
                  <a:cubicBezTo>
                    <a:pt x="103" y="210"/>
                    <a:pt x="116" y="191"/>
                    <a:pt x="130" y="179"/>
                  </a:cubicBezTo>
                  <a:cubicBezTo>
                    <a:pt x="144" y="167"/>
                    <a:pt x="167" y="157"/>
                    <a:pt x="185" y="151"/>
                  </a:cubicBezTo>
                  <a:cubicBezTo>
                    <a:pt x="204" y="145"/>
                    <a:pt x="227" y="145"/>
                    <a:pt x="241" y="143"/>
                  </a:cubicBezTo>
                  <a:cubicBezTo>
                    <a:pt x="254" y="140"/>
                    <a:pt x="260" y="141"/>
                    <a:pt x="264" y="134"/>
                  </a:cubicBezTo>
                  <a:cubicBezTo>
                    <a:pt x="268" y="127"/>
                    <a:pt x="263" y="111"/>
                    <a:pt x="267" y="100"/>
                  </a:cubicBezTo>
                  <a:cubicBezTo>
                    <a:pt x="272" y="89"/>
                    <a:pt x="281" y="74"/>
                    <a:pt x="291" y="65"/>
                  </a:cubicBezTo>
                  <a:cubicBezTo>
                    <a:pt x="301" y="57"/>
                    <a:pt x="314" y="52"/>
                    <a:pt x="328" y="48"/>
                  </a:cubicBezTo>
                  <a:cubicBezTo>
                    <a:pt x="341" y="45"/>
                    <a:pt x="362" y="45"/>
                    <a:pt x="373" y="45"/>
                  </a:cubicBezTo>
                  <a:cubicBezTo>
                    <a:pt x="384" y="45"/>
                    <a:pt x="387" y="49"/>
                    <a:pt x="391" y="48"/>
                  </a:cubicBezTo>
                  <a:cubicBezTo>
                    <a:pt x="396" y="47"/>
                    <a:pt x="392" y="43"/>
                    <a:pt x="396" y="38"/>
                  </a:cubicBezTo>
                  <a:cubicBezTo>
                    <a:pt x="401" y="33"/>
                    <a:pt x="408" y="21"/>
                    <a:pt x="418" y="15"/>
                  </a:cubicBezTo>
                  <a:cubicBezTo>
                    <a:pt x="428" y="9"/>
                    <a:pt x="439" y="5"/>
                    <a:pt x="455" y="3"/>
                  </a:cubicBezTo>
                  <a:cubicBezTo>
                    <a:pt x="471" y="2"/>
                    <a:pt x="497" y="0"/>
                    <a:pt x="514" y="3"/>
                  </a:cubicBezTo>
                  <a:cubicBezTo>
                    <a:pt x="531" y="7"/>
                    <a:pt x="542" y="15"/>
                    <a:pt x="556" y="22"/>
                  </a:cubicBezTo>
                  <a:cubicBezTo>
                    <a:pt x="569" y="30"/>
                    <a:pt x="587" y="40"/>
                    <a:pt x="596" y="52"/>
                  </a:cubicBezTo>
                  <a:cubicBezTo>
                    <a:pt x="605" y="64"/>
                    <a:pt x="609" y="83"/>
                    <a:pt x="613" y="95"/>
                  </a:cubicBezTo>
                  <a:cubicBezTo>
                    <a:pt x="616" y="106"/>
                    <a:pt x="611" y="113"/>
                    <a:pt x="616" y="117"/>
                  </a:cubicBezTo>
                  <a:cubicBezTo>
                    <a:pt x="621" y="120"/>
                    <a:pt x="632" y="113"/>
                    <a:pt x="643" y="115"/>
                  </a:cubicBezTo>
                  <a:cubicBezTo>
                    <a:pt x="654" y="117"/>
                    <a:pt x="668" y="119"/>
                    <a:pt x="681" y="129"/>
                  </a:cubicBezTo>
                  <a:cubicBezTo>
                    <a:pt x="695" y="138"/>
                    <a:pt x="712" y="156"/>
                    <a:pt x="723" y="172"/>
                  </a:cubicBezTo>
                  <a:cubicBezTo>
                    <a:pt x="735" y="187"/>
                    <a:pt x="748" y="206"/>
                    <a:pt x="754" y="223"/>
                  </a:cubicBezTo>
                  <a:cubicBezTo>
                    <a:pt x="759" y="241"/>
                    <a:pt x="762" y="262"/>
                    <a:pt x="759" y="278"/>
                  </a:cubicBezTo>
                  <a:cubicBezTo>
                    <a:pt x="755" y="295"/>
                    <a:pt x="732" y="313"/>
                    <a:pt x="732" y="321"/>
                  </a:cubicBezTo>
                  <a:cubicBezTo>
                    <a:pt x="732" y="330"/>
                    <a:pt x="748" y="324"/>
                    <a:pt x="760" y="330"/>
                  </a:cubicBezTo>
                  <a:cubicBezTo>
                    <a:pt x="773" y="336"/>
                    <a:pt x="794" y="346"/>
                    <a:pt x="807" y="356"/>
                  </a:cubicBezTo>
                  <a:cubicBezTo>
                    <a:pt x="821" y="366"/>
                    <a:pt x="835" y="380"/>
                    <a:pt x="842" y="394"/>
                  </a:cubicBezTo>
                  <a:cubicBezTo>
                    <a:pt x="850" y="407"/>
                    <a:pt x="855" y="419"/>
                    <a:pt x="852" y="440"/>
                  </a:cubicBezTo>
                  <a:cubicBezTo>
                    <a:pt x="850" y="461"/>
                    <a:pt x="835" y="499"/>
                    <a:pt x="827" y="516"/>
                  </a:cubicBezTo>
                  <a:cubicBezTo>
                    <a:pt x="819" y="533"/>
                    <a:pt x="810" y="537"/>
                    <a:pt x="801" y="543"/>
                  </a:cubicBezTo>
                  <a:cubicBezTo>
                    <a:pt x="792" y="549"/>
                    <a:pt x="779" y="551"/>
                    <a:pt x="770" y="554"/>
                  </a:cubicBezTo>
                  <a:cubicBezTo>
                    <a:pt x="761" y="557"/>
                    <a:pt x="753" y="559"/>
                    <a:pt x="745" y="564"/>
                  </a:cubicBezTo>
                  <a:cubicBezTo>
                    <a:pt x="738" y="569"/>
                    <a:pt x="734" y="577"/>
                    <a:pt x="727" y="586"/>
                  </a:cubicBezTo>
                  <a:cubicBezTo>
                    <a:pt x="719" y="596"/>
                    <a:pt x="712" y="609"/>
                    <a:pt x="702" y="619"/>
                  </a:cubicBezTo>
                  <a:cubicBezTo>
                    <a:pt x="692" y="628"/>
                    <a:pt x="682" y="637"/>
                    <a:pt x="666" y="641"/>
                  </a:cubicBezTo>
                  <a:cubicBezTo>
                    <a:pt x="650" y="645"/>
                    <a:pt x="622" y="645"/>
                    <a:pt x="604" y="643"/>
                  </a:cubicBezTo>
                  <a:cubicBezTo>
                    <a:pt x="587" y="640"/>
                    <a:pt x="571" y="631"/>
                    <a:pt x="561" y="626"/>
                  </a:cubicBezTo>
                  <a:cubicBezTo>
                    <a:pt x="551" y="621"/>
                    <a:pt x="551" y="614"/>
                    <a:pt x="546" y="610"/>
                  </a:cubicBezTo>
                  <a:cubicBezTo>
                    <a:pt x="541" y="607"/>
                    <a:pt x="536" y="605"/>
                    <a:pt x="532" y="607"/>
                  </a:cubicBezTo>
                  <a:cubicBezTo>
                    <a:pt x="529" y="609"/>
                    <a:pt x="533" y="612"/>
                    <a:pt x="526" y="619"/>
                  </a:cubicBezTo>
                  <a:cubicBezTo>
                    <a:pt x="518" y="626"/>
                    <a:pt x="506" y="638"/>
                    <a:pt x="489" y="646"/>
                  </a:cubicBezTo>
                  <a:cubicBezTo>
                    <a:pt x="471" y="655"/>
                    <a:pt x="442" y="668"/>
                    <a:pt x="418" y="670"/>
                  </a:cubicBezTo>
                  <a:cubicBezTo>
                    <a:pt x="395" y="673"/>
                    <a:pt x="370" y="668"/>
                    <a:pt x="350" y="664"/>
                  </a:cubicBezTo>
                  <a:cubicBezTo>
                    <a:pt x="329" y="659"/>
                    <a:pt x="312" y="651"/>
                    <a:pt x="299" y="646"/>
                  </a:cubicBezTo>
                  <a:cubicBezTo>
                    <a:pt x="287" y="642"/>
                    <a:pt x="293" y="634"/>
                    <a:pt x="266" y="63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E8289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0" name="Text Box 73"/>
            <p:cNvSpPr txBox="1">
              <a:spLocks noChangeArrowheads="1"/>
            </p:cNvSpPr>
            <p:nvPr/>
          </p:nvSpPr>
          <p:spPr bwMode="auto">
            <a:xfrm>
              <a:off x="5361" y="2071"/>
              <a:ext cx="569" cy="3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1825" tIns="50912" rIns="101825" bIns="50912">
              <a:spAutoFit/>
            </a:bodyPr>
            <a:lstStyle/>
            <a:p>
              <a:pPr defTabSz="1019175">
                <a:lnSpc>
                  <a:spcPct val="110000"/>
                </a:lnSpc>
              </a:pPr>
              <a:r>
                <a:rPr lang="en-US" sz="1400"/>
                <a:t>PSN</a:t>
              </a:r>
            </a:p>
            <a:p>
              <a:pPr defTabSz="1019175">
                <a:lnSpc>
                  <a:spcPct val="110000"/>
                </a:lnSpc>
              </a:pPr>
              <a:r>
                <a:rPr lang="en-US" sz="1400"/>
                <a:t>Network</a:t>
              </a:r>
            </a:p>
          </p:txBody>
        </p:sp>
      </p:grpSp>
      <p:pic>
        <p:nvPicPr>
          <p:cNvPr id="19493" name="Picture 74" descr="rad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6838" y="3717925"/>
            <a:ext cx="11001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04"/>
          <p:cNvGrpSpPr>
            <a:grpSpLocks/>
          </p:cNvGrpSpPr>
          <p:nvPr/>
        </p:nvGrpSpPr>
        <p:grpSpPr bwMode="auto">
          <a:xfrm>
            <a:off x="314325" y="2636838"/>
            <a:ext cx="4110038" cy="2054225"/>
            <a:chOff x="198" y="1615"/>
            <a:chExt cx="2589" cy="1290"/>
          </a:xfrm>
        </p:grpSpPr>
        <p:sp>
          <p:nvSpPr>
            <p:cNvPr id="19511" name="Freeform 96"/>
            <p:cNvSpPr>
              <a:spLocks/>
            </p:cNvSpPr>
            <p:nvPr/>
          </p:nvSpPr>
          <p:spPr bwMode="auto">
            <a:xfrm>
              <a:off x="198" y="1615"/>
              <a:ext cx="2589" cy="365"/>
            </a:xfrm>
            <a:custGeom>
              <a:avLst/>
              <a:gdLst>
                <a:gd name="T0" fmla="*/ 0 w 2589"/>
                <a:gd name="T1" fmla="*/ 9 h 365"/>
                <a:gd name="T2" fmla="*/ 1774 w 2589"/>
                <a:gd name="T3" fmla="*/ 0 h 365"/>
                <a:gd name="T4" fmla="*/ 2589 w 2589"/>
                <a:gd name="T5" fmla="*/ 365 h 365"/>
                <a:gd name="T6" fmla="*/ 0 60000 65536"/>
                <a:gd name="T7" fmla="*/ 0 60000 65536"/>
                <a:gd name="T8" fmla="*/ 0 60000 65536"/>
                <a:gd name="T9" fmla="*/ 0 w 2589"/>
                <a:gd name="T10" fmla="*/ 0 h 365"/>
                <a:gd name="T11" fmla="*/ 2589 w 2589"/>
                <a:gd name="T12" fmla="*/ 365 h 3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89" h="365">
                  <a:moveTo>
                    <a:pt x="0" y="9"/>
                  </a:moveTo>
                  <a:lnTo>
                    <a:pt x="1774" y="0"/>
                  </a:lnTo>
                  <a:lnTo>
                    <a:pt x="2589" y="365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97"/>
            <p:cNvSpPr>
              <a:spLocks/>
            </p:cNvSpPr>
            <p:nvPr/>
          </p:nvSpPr>
          <p:spPr bwMode="auto">
            <a:xfrm>
              <a:off x="198" y="1798"/>
              <a:ext cx="2555" cy="300"/>
            </a:xfrm>
            <a:custGeom>
              <a:avLst/>
              <a:gdLst>
                <a:gd name="T0" fmla="*/ 0 w 2555"/>
                <a:gd name="T1" fmla="*/ 9 h 300"/>
                <a:gd name="T2" fmla="*/ 1774 w 2555"/>
                <a:gd name="T3" fmla="*/ 0 h 300"/>
                <a:gd name="T4" fmla="*/ 2555 w 2555"/>
                <a:gd name="T5" fmla="*/ 300 h 300"/>
                <a:gd name="T6" fmla="*/ 0 60000 65536"/>
                <a:gd name="T7" fmla="*/ 0 60000 65536"/>
                <a:gd name="T8" fmla="*/ 0 60000 65536"/>
                <a:gd name="T9" fmla="*/ 0 w 2555"/>
                <a:gd name="T10" fmla="*/ 0 h 300"/>
                <a:gd name="T11" fmla="*/ 2555 w 2555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5" h="300">
                  <a:moveTo>
                    <a:pt x="0" y="9"/>
                  </a:moveTo>
                  <a:lnTo>
                    <a:pt x="1774" y="0"/>
                  </a:lnTo>
                  <a:lnTo>
                    <a:pt x="2555" y="30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98"/>
            <p:cNvSpPr>
              <a:spLocks/>
            </p:cNvSpPr>
            <p:nvPr/>
          </p:nvSpPr>
          <p:spPr bwMode="auto">
            <a:xfrm>
              <a:off x="198" y="1966"/>
              <a:ext cx="2530" cy="242"/>
            </a:xfrm>
            <a:custGeom>
              <a:avLst/>
              <a:gdLst>
                <a:gd name="T0" fmla="*/ 0 w 2530"/>
                <a:gd name="T1" fmla="*/ 9 h 242"/>
                <a:gd name="T2" fmla="*/ 1774 w 2530"/>
                <a:gd name="T3" fmla="*/ 0 h 242"/>
                <a:gd name="T4" fmla="*/ 2530 w 2530"/>
                <a:gd name="T5" fmla="*/ 242 h 242"/>
                <a:gd name="T6" fmla="*/ 0 60000 65536"/>
                <a:gd name="T7" fmla="*/ 0 60000 65536"/>
                <a:gd name="T8" fmla="*/ 0 60000 65536"/>
                <a:gd name="T9" fmla="*/ 0 w 2530"/>
                <a:gd name="T10" fmla="*/ 0 h 242"/>
                <a:gd name="T11" fmla="*/ 2530 w 2530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30" h="242">
                  <a:moveTo>
                    <a:pt x="0" y="9"/>
                  </a:moveTo>
                  <a:lnTo>
                    <a:pt x="1774" y="0"/>
                  </a:lnTo>
                  <a:lnTo>
                    <a:pt x="2530" y="242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99"/>
            <p:cNvSpPr>
              <a:spLocks noChangeShapeType="1"/>
            </p:cNvSpPr>
            <p:nvPr/>
          </p:nvSpPr>
          <p:spPr bwMode="auto">
            <a:xfrm>
              <a:off x="198" y="2182"/>
              <a:ext cx="245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100"/>
            <p:cNvSpPr>
              <a:spLocks noChangeShapeType="1"/>
            </p:cNvSpPr>
            <p:nvPr/>
          </p:nvSpPr>
          <p:spPr bwMode="auto">
            <a:xfrm>
              <a:off x="198" y="2341"/>
              <a:ext cx="245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101"/>
            <p:cNvSpPr>
              <a:spLocks/>
            </p:cNvSpPr>
            <p:nvPr/>
          </p:nvSpPr>
          <p:spPr bwMode="auto">
            <a:xfrm>
              <a:off x="198" y="2557"/>
              <a:ext cx="2505" cy="348"/>
            </a:xfrm>
            <a:custGeom>
              <a:avLst/>
              <a:gdLst>
                <a:gd name="T0" fmla="*/ 0 w 2505"/>
                <a:gd name="T1" fmla="*/ 348 h 348"/>
                <a:gd name="T2" fmla="*/ 1783 w 2505"/>
                <a:gd name="T3" fmla="*/ 348 h 348"/>
                <a:gd name="T4" fmla="*/ 2505 w 2505"/>
                <a:gd name="T5" fmla="*/ 0 h 348"/>
                <a:gd name="T6" fmla="*/ 0 60000 65536"/>
                <a:gd name="T7" fmla="*/ 0 60000 65536"/>
                <a:gd name="T8" fmla="*/ 0 60000 65536"/>
                <a:gd name="T9" fmla="*/ 0 w 2505"/>
                <a:gd name="T10" fmla="*/ 0 h 348"/>
                <a:gd name="T11" fmla="*/ 2505 w 2505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5" h="348">
                  <a:moveTo>
                    <a:pt x="0" y="348"/>
                  </a:moveTo>
                  <a:lnTo>
                    <a:pt x="1783" y="348"/>
                  </a:lnTo>
                  <a:lnTo>
                    <a:pt x="2505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102"/>
            <p:cNvSpPr>
              <a:spLocks/>
            </p:cNvSpPr>
            <p:nvPr/>
          </p:nvSpPr>
          <p:spPr bwMode="auto">
            <a:xfrm>
              <a:off x="198" y="2176"/>
              <a:ext cx="2505" cy="348"/>
            </a:xfrm>
            <a:custGeom>
              <a:avLst/>
              <a:gdLst>
                <a:gd name="T0" fmla="*/ 0 w 2505"/>
                <a:gd name="T1" fmla="*/ 348 h 348"/>
                <a:gd name="T2" fmla="*/ 1783 w 2505"/>
                <a:gd name="T3" fmla="*/ 348 h 348"/>
                <a:gd name="T4" fmla="*/ 2505 w 2505"/>
                <a:gd name="T5" fmla="*/ 0 h 348"/>
                <a:gd name="T6" fmla="*/ 0 60000 65536"/>
                <a:gd name="T7" fmla="*/ 0 60000 65536"/>
                <a:gd name="T8" fmla="*/ 0 60000 65536"/>
                <a:gd name="T9" fmla="*/ 0 w 2505"/>
                <a:gd name="T10" fmla="*/ 0 h 348"/>
                <a:gd name="T11" fmla="*/ 2505 w 2505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5" h="348">
                  <a:moveTo>
                    <a:pt x="0" y="348"/>
                  </a:moveTo>
                  <a:lnTo>
                    <a:pt x="1783" y="348"/>
                  </a:lnTo>
                  <a:lnTo>
                    <a:pt x="2505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103"/>
            <p:cNvSpPr>
              <a:spLocks/>
            </p:cNvSpPr>
            <p:nvPr/>
          </p:nvSpPr>
          <p:spPr bwMode="auto">
            <a:xfrm>
              <a:off x="198" y="2362"/>
              <a:ext cx="2505" cy="348"/>
            </a:xfrm>
            <a:custGeom>
              <a:avLst/>
              <a:gdLst>
                <a:gd name="T0" fmla="*/ 0 w 2505"/>
                <a:gd name="T1" fmla="*/ 348 h 348"/>
                <a:gd name="T2" fmla="*/ 1783 w 2505"/>
                <a:gd name="T3" fmla="*/ 348 h 348"/>
                <a:gd name="T4" fmla="*/ 2505 w 2505"/>
                <a:gd name="T5" fmla="*/ 0 h 348"/>
                <a:gd name="T6" fmla="*/ 0 60000 65536"/>
                <a:gd name="T7" fmla="*/ 0 60000 65536"/>
                <a:gd name="T8" fmla="*/ 0 60000 65536"/>
                <a:gd name="T9" fmla="*/ 0 w 2505"/>
                <a:gd name="T10" fmla="*/ 0 h 348"/>
                <a:gd name="T11" fmla="*/ 2505 w 2505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5" h="348">
                  <a:moveTo>
                    <a:pt x="0" y="348"/>
                  </a:moveTo>
                  <a:lnTo>
                    <a:pt x="1783" y="348"/>
                  </a:lnTo>
                  <a:lnTo>
                    <a:pt x="2505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95" name="Freeform 11"/>
          <p:cNvSpPr>
            <a:spLocks/>
          </p:cNvSpPr>
          <p:nvPr/>
        </p:nvSpPr>
        <p:spPr bwMode="auto">
          <a:xfrm>
            <a:off x="3209925" y="2744788"/>
            <a:ext cx="2841625" cy="2244725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Text Box 12"/>
          <p:cNvSpPr txBox="1">
            <a:spLocks noChangeArrowheads="1"/>
          </p:cNvSpPr>
          <p:nvPr/>
        </p:nvSpPr>
        <p:spPr bwMode="auto">
          <a:xfrm>
            <a:off x="4143375" y="3654425"/>
            <a:ext cx="903288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825" tIns="50912" rIns="101825" bIns="50912">
            <a:spAutoFit/>
          </a:bodyPr>
          <a:lstStyle/>
          <a:p>
            <a:pPr defTabSz="1019175">
              <a:lnSpc>
                <a:spcPct val="110000"/>
              </a:lnSpc>
            </a:pPr>
            <a:r>
              <a:rPr lang="en-US" sz="1400"/>
              <a:t>TDM</a:t>
            </a:r>
          </a:p>
          <a:p>
            <a:pPr defTabSz="1019175"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pic>
        <p:nvPicPr>
          <p:cNvPr id="19497" name="Picture 87" descr="ra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1450" y="2562225"/>
            <a:ext cx="6731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8" name="Picture 88" descr="ra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1450" y="2852738"/>
            <a:ext cx="6731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9" name="Picture 89" descr="ra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1450" y="3146425"/>
            <a:ext cx="6731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0" name="Picture 90" descr="ra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1450" y="3435350"/>
            <a:ext cx="6731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1" name="Picture 91" descr="ra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1450" y="3727450"/>
            <a:ext cx="6731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2" name="Picture 92" descr="ra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1450" y="4041775"/>
            <a:ext cx="6731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3" name="Picture 93" descr="ra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1450" y="4333875"/>
            <a:ext cx="6731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4" name="Picture 94" descr="ra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1450" y="4625975"/>
            <a:ext cx="6731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5" name="Text Box 105"/>
          <p:cNvSpPr txBox="1">
            <a:spLocks noChangeArrowheads="1"/>
          </p:cNvSpPr>
          <p:nvPr/>
        </p:nvSpPr>
        <p:spPr bwMode="auto">
          <a:xfrm>
            <a:off x="6523038" y="3463925"/>
            <a:ext cx="9207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/>
              <a:t>Egate-100</a:t>
            </a:r>
          </a:p>
        </p:txBody>
      </p:sp>
      <p:sp>
        <p:nvSpPr>
          <p:cNvPr id="19506" name="Text Box 106"/>
          <p:cNvSpPr txBox="1">
            <a:spLocks noChangeArrowheads="1"/>
          </p:cNvSpPr>
          <p:nvPr/>
        </p:nvSpPr>
        <p:spPr bwMode="auto">
          <a:xfrm>
            <a:off x="1406525" y="2314575"/>
            <a:ext cx="7429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8" tIns="50923" rIns="101848" bIns="50923">
            <a:spAutoFit/>
          </a:bodyPr>
          <a:lstStyle/>
          <a:p>
            <a:pPr defTabSz="1019175"/>
            <a:r>
              <a:rPr lang="en-US"/>
              <a:t>RICi-E1</a:t>
            </a:r>
          </a:p>
        </p:txBody>
      </p:sp>
      <p:sp>
        <p:nvSpPr>
          <p:cNvPr id="1539192" name="Freeform 120"/>
          <p:cNvSpPr>
            <a:spLocks/>
          </p:cNvSpPr>
          <p:nvPr/>
        </p:nvSpPr>
        <p:spPr bwMode="auto">
          <a:xfrm>
            <a:off x="7540625" y="3917950"/>
            <a:ext cx="615950" cy="109538"/>
          </a:xfrm>
          <a:custGeom>
            <a:avLst/>
            <a:gdLst>
              <a:gd name="T0" fmla="*/ 0 w 376"/>
              <a:gd name="T1" fmla="*/ 2147483647 h 69"/>
              <a:gd name="T2" fmla="*/ 2147483647 w 376"/>
              <a:gd name="T3" fmla="*/ 2147483647 h 69"/>
              <a:gd name="T4" fmla="*/ 2147483647 w 376"/>
              <a:gd name="T5" fmla="*/ 0 h 69"/>
              <a:gd name="T6" fmla="*/ 2147483647 w 376"/>
              <a:gd name="T7" fmla="*/ 2147483647 h 69"/>
              <a:gd name="T8" fmla="*/ 0 w 376"/>
              <a:gd name="T9" fmla="*/ 2147483647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6"/>
              <a:gd name="T16" fmla="*/ 0 h 69"/>
              <a:gd name="T17" fmla="*/ 376 w 376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6" h="69">
                <a:moveTo>
                  <a:pt x="0" y="69"/>
                </a:moveTo>
                <a:lnTo>
                  <a:pt x="3" y="12"/>
                </a:lnTo>
                <a:lnTo>
                  <a:pt x="376" y="0"/>
                </a:lnTo>
                <a:lnTo>
                  <a:pt x="349" y="62"/>
                </a:lnTo>
                <a:lnTo>
                  <a:pt x="0" y="69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23"/>
          <p:cNvGrpSpPr>
            <a:grpSpLocks/>
          </p:cNvGrpSpPr>
          <p:nvPr/>
        </p:nvGrpSpPr>
        <p:grpSpPr bwMode="auto">
          <a:xfrm>
            <a:off x="6142038" y="4703763"/>
            <a:ext cx="1709737" cy="1276350"/>
            <a:chOff x="3869" y="2791"/>
            <a:chExt cx="1077" cy="804"/>
          </a:xfrm>
        </p:grpSpPr>
        <p:sp>
          <p:nvSpPr>
            <p:cNvPr id="19509" name="Freeform 81"/>
            <p:cNvSpPr>
              <a:spLocks/>
            </p:cNvSpPr>
            <p:nvPr/>
          </p:nvSpPr>
          <p:spPr bwMode="auto">
            <a:xfrm>
              <a:off x="3869" y="2791"/>
              <a:ext cx="1077" cy="804"/>
            </a:xfrm>
            <a:custGeom>
              <a:avLst/>
              <a:gdLst>
                <a:gd name="T0" fmla="*/ 1339 w 855"/>
                <a:gd name="T1" fmla="*/ 2199 h 673"/>
                <a:gd name="T2" fmla="*/ 707 w 855"/>
                <a:gd name="T3" fmla="*/ 2251 h 673"/>
                <a:gd name="T4" fmla="*/ 195 w 855"/>
                <a:gd name="T5" fmla="*/ 2066 h 673"/>
                <a:gd name="T6" fmla="*/ 1 w 855"/>
                <a:gd name="T7" fmla="*/ 1645 h 673"/>
                <a:gd name="T8" fmla="*/ 169 w 855"/>
                <a:gd name="T9" fmla="*/ 1302 h 673"/>
                <a:gd name="T10" fmla="*/ 406 w 855"/>
                <a:gd name="T11" fmla="*/ 1195 h 673"/>
                <a:gd name="T12" fmla="*/ 503 w 855"/>
                <a:gd name="T13" fmla="*/ 1153 h 673"/>
                <a:gd name="T14" fmla="*/ 525 w 855"/>
                <a:gd name="T15" fmla="*/ 1079 h 673"/>
                <a:gd name="T16" fmla="*/ 491 w 855"/>
                <a:gd name="T17" fmla="*/ 945 h 673"/>
                <a:gd name="T18" fmla="*/ 491 w 855"/>
                <a:gd name="T19" fmla="*/ 780 h 673"/>
                <a:gd name="T20" fmla="*/ 656 w 855"/>
                <a:gd name="T21" fmla="*/ 624 h 673"/>
                <a:gd name="T22" fmla="*/ 930 w 855"/>
                <a:gd name="T23" fmla="*/ 523 h 673"/>
                <a:gd name="T24" fmla="*/ 1214 w 855"/>
                <a:gd name="T25" fmla="*/ 497 h 673"/>
                <a:gd name="T26" fmla="*/ 1330 w 855"/>
                <a:gd name="T27" fmla="*/ 464 h 673"/>
                <a:gd name="T28" fmla="*/ 1340 w 855"/>
                <a:gd name="T29" fmla="*/ 346 h 673"/>
                <a:gd name="T30" fmla="*/ 1465 w 855"/>
                <a:gd name="T31" fmla="*/ 227 h 673"/>
                <a:gd name="T32" fmla="*/ 1649 w 855"/>
                <a:gd name="T33" fmla="*/ 166 h 673"/>
                <a:gd name="T34" fmla="*/ 1878 w 855"/>
                <a:gd name="T35" fmla="*/ 159 h 673"/>
                <a:gd name="T36" fmla="*/ 1969 w 855"/>
                <a:gd name="T37" fmla="*/ 166 h 673"/>
                <a:gd name="T38" fmla="*/ 1994 w 855"/>
                <a:gd name="T39" fmla="*/ 133 h 673"/>
                <a:gd name="T40" fmla="*/ 2104 w 855"/>
                <a:gd name="T41" fmla="*/ 53 h 673"/>
                <a:gd name="T42" fmla="*/ 2288 w 855"/>
                <a:gd name="T43" fmla="*/ 12 h 673"/>
                <a:gd name="T44" fmla="*/ 2586 w 855"/>
                <a:gd name="T45" fmla="*/ 12 h 673"/>
                <a:gd name="T46" fmla="*/ 2796 w 855"/>
                <a:gd name="T47" fmla="*/ 75 h 673"/>
                <a:gd name="T48" fmla="*/ 3002 w 855"/>
                <a:gd name="T49" fmla="*/ 178 h 673"/>
                <a:gd name="T50" fmla="*/ 3081 w 855"/>
                <a:gd name="T51" fmla="*/ 327 h 673"/>
                <a:gd name="T52" fmla="*/ 3100 w 855"/>
                <a:gd name="T53" fmla="*/ 409 h 673"/>
                <a:gd name="T54" fmla="*/ 3235 w 855"/>
                <a:gd name="T55" fmla="*/ 400 h 673"/>
                <a:gd name="T56" fmla="*/ 3430 w 855"/>
                <a:gd name="T57" fmla="*/ 448 h 673"/>
                <a:gd name="T58" fmla="*/ 3640 w 855"/>
                <a:gd name="T59" fmla="*/ 596 h 673"/>
                <a:gd name="T60" fmla="*/ 3797 w 855"/>
                <a:gd name="T61" fmla="*/ 774 h 673"/>
                <a:gd name="T62" fmla="*/ 3819 w 855"/>
                <a:gd name="T63" fmla="*/ 965 h 673"/>
                <a:gd name="T64" fmla="*/ 3681 w 855"/>
                <a:gd name="T65" fmla="*/ 1113 h 673"/>
                <a:gd name="T66" fmla="*/ 3821 w 855"/>
                <a:gd name="T67" fmla="*/ 1147 h 673"/>
                <a:gd name="T68" fmla="*/ 4064 w 855"/>
                <a:gd name="T69" fmla="*/ 1236 h 673"/>
                <a:gd name="T70" fmla="*/ 4236 w 855"/>
                <a:gd name="T71" fmla="*/ 1370 h 673"/>
                <a:gd name="T72" fmla="*/ 4288 w 855"/>
                <a:gd name="T73" fmla="*/ 1527 h 673"/>
                <a:gd name="T74" fmla="*/ 4163 w 855"/>
                <a:gd name="T75" fmla="*/ 1790 h 673"/>
                <a:gd name="T76" fmla="*/ 4032 w 855"/>
                <a:gd name="T77" fmla="*/ 1885 h 673"/>
                <a:gd name="T78" fmla="*/ 3875 w 855"/>
                <a:gd name="T79" fmla="*/ 1926 h 673"/>
                <a:gd name="T80" fmla="*/ 3750 w 855"/>
                <a:gd name="T81" fmla="*/ 1959 h 673"/>
                <a:gd name="T82" fmla="*/ 3662 w 855"/>
                <a:gd name="T83" fmla="*/ 2033 h 673"/>
                <a:gd name="T84" fmla="*/ 3532 w 855"/>
                <a:gd name="T85" fmla="*/ 2148 h 673"/>
                <a:gd name="T86" fmla="*/ 3351 w 855"/>
                <a:gd name="T87" fmla="*/ 2227 h 673"/>
                <a:gd name="T88" fmla="*/ 3042 w 855"/>
                <a:gd name="T89" fmla="*/ 2230 h 673"/>
                <a:gd name="T90" fmla="*/ 2824 w 855"/>
                <a:gd name="T91" fmla="*/ 2175 h 673"/>
                <a:gd name="T92" fmla="*/ 2750 w 855"/>
                <a:gd name="T93" fmla="*/ 2121 h 673"/>
                <a:gd name="T94" fmla="*/ 2677 w 855"/>
                <a:gd name="T95" fmla="*/ 2107 h 673"/>
                <a:gd name="T96" fmla="*/ 2648 w 855"/>
                <a:gd name="T97" fmla="*/ 2148 h 673"/>
                <a:gd name="T98" fmla="*/ 2461 w 855"/>
                <a:gd name="T99" fmla="*/ 2242 h 673"/>
                <a:gd name="T100" fmla="*/ 2104 w 855"/>
                <a:gd name="T101" fmla="*/ 2326 h 673"/>
                <a:gd name="T102" fmla="*/ 1762 w 855"/>
                <a:gd name="T103" fmla="*/ 2303 h 673"/>
                <a:gd name="T104" fmla="*/ 1505 w 855"/>
                <a:gd name="T105" fmla="*/ 2242 h 673"/>
                <a:gd name="T106" fmla="*/ 1339 w 855"/>
                <a:gd name="T107" fmla="*/ 2199 h 6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5"/>
                <a:gd name="T163" fmla="*/ 0 h 673"/>
                <a:gd name="T164" fmla="*/ 855 w 855"/>
                <a:gd name="T165" fmla="*/ 673 h 6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5" h="673">
                  <a:moveTo>
                    <a:pt x="266" y="634"/>
                  </a:moveTo>
                  <a:cubicBezTo>
                    <a:pt x="239" y="634"/>
                    <a:pt x="178" y="655"/>
                    <a:pt x="140" y="648"/>
                  </a:cubicBezTo>
                  <a:cubicBezTo>
                    <a:pt x="102" y="641"/>
                    <a:pt x="63" y="624"/>
                    <a:pt x="39" y="595"/>
                  </a:cubicBezTo>
                  <a:cubicBezTo>
                    <a:pt x="16" y="566"/>
                    <a:pt x="2" y="511"/>
                    <a:pt x="1" y="474"/>
                  </a:cubicBezTo>
                  <a:cubicBezTo>
                    <a:pt x="0" y="437"/>
                    <a:pt x="19" y="396"/>
                    <a:pt x="33" y="375"/>
                  </a:cubicBezTo>
                  <a:cubicBezTo>
                    <a:pt x="46" y="353"/>
                    <a:pt x="70" y="351"/>
                    <a:pt x="81" y="344"/>
                  </a:cubicBezTo>
                  <a:cubicBezTo>
                    <a:pt x="92" y="337"/>
                    <a:pt x="96" y="337"/>
                    <a:pt x="100" y="332"/>
                  </a:cubicBezTo>
                  <a:cubicBezTo>
                    <a:pt x="104" y="327"/>
                    <a:pt x="105" y="321"/>
                    <a:pt x="105" y="311"/>
                  </a:cubicBezTo>
                  <a:cubicBezTo>
                    <a:pt x="105" y="301"/>
                    <a:pt x="99" y="286"/>
                    <a:pt x="98" y="272"/>
                  </a:cubicBezTo>
                  <a:cubicBezTo>
                    <a:pt x="97" y="257"/>
                    <a:pt x="93" y="241"/>
                    <a:pt x="98" y="225"/>
                  </a:cubicBezTo>
                  <a:cubicBezTo>
                    <a:pt x="103" y="210"/>
                    <a:pt x="116" y="191"/>
                    <a:pt x="130" y="179"/>
                  </a:cubicBezTo>
                  <a:cubicBezTo>
                    <a:pt x="144" y="167"/>
                    <a:pt x="167" y="157"/>
                    <a:pt x="185" y="151"/>
                  </a:cubicBezTo>
                  <a:cubicBezTo>
                    <a:pt x="204" y="145"/>
                    <a:pt x="227" y="145"/>
                    <a:pt x="241" y="143"/>
                  </a:cubicBezTo>
                  <a:cubicBezTo>
                    <a:pt x="254" y="140"/>
                    <a:pt x="260" y="141"/>
                    <a:pt x="264" y="134"/>
                  </a:cubicBezTo>
                  <a:cubicBezTo>
                    <a:pt x="268" y="127"/>
                    <a:pt x="263" y="111"/>
                    <a:pt x="267" y="100"/>
                  </a:cubicBezTo>
                  <a:cubicBezTo>
                    <a:pt x="272" y="89"/>
                    <a:pt x="281" y="74"/>
                    <a:pt x="291" y="65"/>
                  </a:cubicBezTo>
                  <a:cubicBezTo>
                    <a:pt x="301" y="57"/>
                    <a:pt x="314" y="52"/>
                    <a:pt x="328" y="48"/>
                  </a:cubicBezTo>
                  <a:cubicBezTo>
                    <a:pt x="341" y="45"/>
                    <a:pt x="362" y="45"/>
                    <a:pt x="373" y="45"/>
                  </a:cubicBezTo>
                  <a:cubicBezTo>
                    <a:pt x="384" y="45"/>
                    <a:pt x="387" y="49"/>
                    <a:pt x="391" y="48"/>
                  </a:cubicBezTo>
                  <a:cubicBezTo>
                    <a:pt x="396" y="47"/>
                    <a:pt x="392" y="43"/>
                    <a:pt x="396" y="38"/>
                  </a:cubicBezTo>
                  <a:cubicBezTo>
                    <a:pt x="401" y="33"/>
                    <a:pt x="408" y="21"/>
                    <a:pt x="418" y="15"/>
                  </a:cubicBezTo>
                  <a:cubicBezTo>
                    <a:pt x="428" y="9"/>
                    <a:pt x="439" y="5"/>
                    <a:pt x="455" y="3"/>
                  </a:cubicBezTo>
                  <a:cubicBezTo>
                    <a:pt x="471" y="2"/>
                    <a:pt x="497" y="0"/>
                    <a:pt x="514" y="3"/>
                  </a:cubicBezTo>
                  <a:cubicBezTo>
                    <a:pt x="531" y="7"/>
                    <a:pt x="542" y="15"/>
                    <a:pt x="556" y="22"/>
                  </a:cubicBezTo>
                  <a:cubicBezTo>
                    <a:pt x="569" y="30"/>
                    <a:pt x="587" y="40"/>
                    <a:pt x="596" y="52"/>
                  </a:cubicBezTo>
                  <a:cubicBezTo>
                    <a:pt x="605" y="64"/>
                    <a:pt x="609" y="83"/>
                    <a:pt x="613" y="95"/>
                  </a:cubicBezTo>
                  <a:cubicBezTo>
                    <a:pt x="616" y="106"/>
                    <a:pt x="611" y="113"/>
                    <a:pt x="616" y="117"/>
                  </a:cubicBezTo>
                  <a:cubicBezTo>
                    <a:pt x="621" y="120"/>
                    <a:pt x="632" y="113"/>
                    <a:pt x="643" y="115"/>
                  </a:cubicBezTo>
                  <a:cubicBezTo>
                    <a:pt x="654" y="117"/>
                    <a:pt x="668" y="119"/>
                    <a:pt x="681" y="129"/>
                  </a:cubicBezTo>
                  <a:cubicBezTo>
                    <a:pt x="695" y="138"/>
                    <a:pt x="712" y="156"/>
                    <a:pt x="723" y="172"/>
                  </a:cubicBezTo>
                  <a:cubicBezTo>
                    <a:pt x="735" y="187"/>
                    <a:pt x="748" y="206"/>
                    <a:pt x="754" y="223"/>
                  </a:cubicBezTo>
                  <a:cubicBezTo>
                    <a:pt x="759" y="241"/>
                    <a:pt x="762" y="262"/>
                    <a:pt x="759" y="278"/>
                  </a:cubicBezTo>
                  <a:cubicBezTo>
                    <a:pt x="755" y="295"/>
                    <a:pt x="732" y="313"/>
                    <a:pt x="732" y="321"/>
                  </a:cubicBezTo>
                  <a:cubicBezTo>
                    <a:pt x="732" y="330"/>
                    <a:pt x="748" y="324"/>
                    <a:pt x="760" y="330"/>
                  </a:cubicBezTo>
                  <a:cubicBezTo>
                    <a:pt x="773" y="336"/>
                    <a:pt x="794" y="346"/>
                    <a:pt x="807" y="356"/>
                  </a:cubicBezTo>
                  <a:cubicBezTo>
                    <a:pt x="821" y="366"/>
                    <a:pt x="835" y="380"/>
                    <a:pt x="842" y="394"/>
                  </a:cubicBezTo>
                  <a:cubicBezTo>
                    <a:pt x="850" y="407"/>
                    <a:pt x="855" y="419"/>
                    <a:pt x="852" y="440"/>
                  </a:cubicBezTo>
                  <a:cubicBezTo>
                    <a:pt x="850" y="461"/>
                    <a:pt x="835" y="499"/>
                    <a:pt x="827" y="516"/>
                  </a:cubicBezTo>
                  <a:cubicBezTo>
                    <a:pt x="819" y="533"/>
                    <a:pt x="810" y="537"/>
                    <a:pt x="801" y="543"/>
                  </a:cubicBezTo>
                  <a:cubicBezTo>
                    <a:pt x="792" y="549"/>
                    <a:pt x="779" y="551"/>
                    <a:pt x="770" y="554"/>
                  </a:cubicBezTo>
                  <a:cubicBezTo>
                    <a:pt x="761" y="557"/>
                    <a:pt x="753" y="559"/>
                    <a:pt x="745" y="564"/>
                  </a:cubicBezTo>
                  <a:cubicBezTo>
                    <a:pt x="738" y="569"/>
                    <a:pt x="734" y="577"/>
                    <a:pt x="727" y="586"/>
                  </a:cubicBezTo>
                  <a:cubicBezTo>
                    <a:pt x="719" y="596"/>
                    <a:pt x="712" y="609"/>
                    <a:pt x="702" y="619"/>
                  </a:cubicBezTo>
                  <a:cubicBezTo>
                    <a:pt x="692" y="628"/>
                    <a:pt x="682" y="637"/>
                    <a:pt x="666" y="641"/>
                  </a:cubicBezTo>
                  <a:cubicBezTo>
                    <a:pt x="650" y="645"/>
                    <a:pt x="622" y="645"/>
                    <a:pt x="604" y="643"/>
                  </a:cubicBezTo>
                  <a:cubicBezTo>
                    <a:pt x="587" y="640"/>
                    <a:pt x="571" y="631"/>
                    <a:pt x="561" y="626"/>
                  </a:cubicBezTo>
                  <a:cubicBezTo>
                    <a:pt x="551" y="621"/>
                    <a:pt x="551" y="614"/>
                    <a:pt x="546" y="610"/>
                  </a:cubicBezTo>
                  <a:cubicBezTo>
                    <a:pt x="541" y="607"/>
                    <a:pt x="536" y="605"/>
                    <a:pt x="532" y="607"/>
                  </a:cubicBezTo>
                  <a:cubicBezTo>
                    <a:pt x="529" y="609"/>
                    <a:pt x="533" y="612"/>
                    <a:pt x="526" y="619"/>
                  </a:cubicBezTo>
                  <a:cubicBezTo>
                    <a:pt x="518" y="626"/>
                    <a:pt x="506" y="638"/>
                    <a:pt x="489" y="646"/>
                  </a:cubicBezTo>
                  <a:cubicBezTo>
                    <a:pt x="471" y="655"/>
                    <a:pt x="442" y="668"/>
                    <a:pt x="418" y="670"/>
                  </a:cubicBezTo>
                  <a:cubicBezTo>
                    <a:pt x="395" y="673"/>
                    <a:pt x="370" y="668"/>
                    <a:pt x="350" y="664"/>
                  </a:cubicBezTo>
                  <a:cubicBezTo>
                    <a:pt x="329" y="659"/>
                    <a:pt x="312" y="651"/>
                    <a:pt x="299" y="646"/>
                  </a:cubicBezTo>
                  <a:cubicBezTo>
                    <a:pt x="287" y="642"/>
                    <a:pt x="293" y="634"/>
                    <a:pt x="266" y="63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A8E0C4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58676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0" name="Text Box 122"/>
            <p:cNvSpPr txBox="1">
              <a:spLocks noChangeArrowheads="1"/>
            </p:cNvSpPr>
            <p:nvPr/>
          </p:nvSpPr>
          <p:spPr bwMode="auto">
            <a:xfrm>
              <a:off x="4123" y="3014"/>
              <a:ext cx="569" cy="3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1825" tIns="50912" rIns="101825" bIns="50912">
              <a:spAutoFit/>
            </a:bodyPr>
            <a:lstStyle/>
            <a:p>
              <a:pPr defTabSz="1019175">
                <a:lnSpc>
                  <a:spcPct val="110000"/>
                </a:lnSpc>
              </a:pPr>
              <a:r>
                <a:rPr lang="en-US" sz="1400"/>
                <a:t>PSN</a:t>
              </a:r>
            </a:p>
            <a:p>
              <a:pPr defTabSz="1019175">
                <a:lnSpc>
                  <a:spcPct val="110000"/>
                </a:lnSpc>
              </a:pPr>
              <a:r>
                <a:rPr lang="en-US" sz="1400"/>
                <a:t>Network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3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3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3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3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91" grpId="0" animBg="1"/>
      <p:bldP spid="1539179" grpId="0" animBg="1"/>
      <p:bldP spid="1539152" grpId="0" animBg="1"/>
      <p:bldP spid="15391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Egate-100: Split Horizon</a:t>
            </a:r>
          </a:p>
        </p:txBody>
      </p:sp>
      <p:sp>
        <p:nvSpPr>
          <p:cNvPr id="20483" name="Content Placeholder 128"/>
          <p:cNvSpPr>
            <a:spLocks noGrp="1"/>
          </p:cNvSpPr>
          <p:nvPr>
            <p:ph idx="1"/>
          </p:nvPr>
        </p:nvSpPr>
        <p:spPr>
          <a:xfrm>
            <a:off x="5156200" y="5824538"/>
            <a:ext cx="4621213" cy="1420812"/>
          </a:xfrm>
        </p:spPr>
        <p:txBody>
          <a:bodyPr/>
          <a:lstStyle/>
          <a:p>
            <a:pPr eaLnBrk="1" hangingPunct="1"/>
            <a:r>
              <a:rPr lang="en-US" sz="1800" smtClean="0"/>
              <a:t>Benefits:</a:t>
            </a:r>
          </a:p>
          <a:p>
            <a:pPr lvl="1" eaLnBrk="1" hangingPunct="1"/>
            <a:r>
              <a:rPr lang="en-US" sz="1600" smtClean="0"/>
              <a:t>Security</a:t>
            </a:r>
          </a:p>
          <a:p>
            <a:pPr lvl="1" eaLnBrk="1" hangingPunct="1"/>
            <a:r>
              <a:rPr lang="en-US" sz="1600" smtClean="0"/>
              <a:t>Avoid broadcast storms</a:t>
            </a:r>
          </a:p>
        </p:txBody>
      </p:sp>
      <p:sp>
        <p:nvSpPr>
          <p:cNvPr id="4" name="Line 98"/>
          <p:cNvSpPr>
            <a:spLocks noChangeShapeType="1"/>
          </p:cNvSpPr>
          <p:nvPr/>
        </p:nvSpPr>
        <p:spPr bwMode="auto">
          <a:xfrm flipV="1">
            <a:off x="8193088" y="4084638"/>
            <a:ext cx="411162" cy="15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AutoShape 2"/>
          <p:cNvSpPr>
            <a:spLocks noChangeArrowheads="1"/>
          </p:cNvSpPr>
          <p:nvPr/>
        </p:nvSpPr>
        <p:spPr bwMode="auto">
          <a:xfrm>
            <a:off x="1924050" y="1665288"/>
            <a:ext cx="1627188" cy="1098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1400"/>
          </a:p>
        </p:txBody>
      </p:sp>
      <p:sp>
        <p:nvSpPr>
          <p:cNvPr id="20486" name="Freeform 3"/>
          <p:cNvSpPr>
            <a:spLocks/>
          </p:cNvSpPr>
          <p:nvPr/>
        </p:nvSpPr>
        <p:spPr bwMode="auto">
          <a:xfrm flipV="1">
            <a:off x="3311525" y="2290763"/>
            <a:ext cx="1438275" cy="1069975"/>
          </a:xfrm>
          <a:custGeom>
            <a:avLst/>
            <a:gdLst>
              <a:gd name="T0" fmla="*/ 0 w 831"/>
              <a:gd name="T1" fmla="*/ 2147483647 h 718"/>
              <a:gd name="T2" fmla="*/ 2147483647 w 831"/>
              <a:gd name="T3" fmla="*/ 2147483647 h 718"/>
              <a:gd name="T4" fmla="*/ 2147483647 w 831"/>
              <a:gd name="T5" fmla="*/ 0 h 718"/>
              <a:gd name="T6" fmla="*/ 0 60000 65536"/>
              <a:gd name="T7" fmla="*/ 0 60000 65536"/>
              <a:gd name="T8" fmla="*/ 0 60000 65536"/>
              <a:gd name="T9" fmla="*/ 0 w 831"/>
              <a:gd name="T10" fmla="*/ 0 h 718"/>
              <a:gd name="T11" fmla="*/ 831 w 831"/>
              <a:gd name="T12" fmla="*/ 718 h 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1" h="718">
                <a:moveTo>
                  <a:pt x="0" y="718"/>
                </a:moveTo>
                <a:lnTo>
                  <a:pt x="831" y="718"/>
                </a:lnTo>
                <a:lnTo>
                  <a:pt x="831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4"/>
          <p:cNvSpPr>
            <a:spLocks noChangeShapeType="1"/>
          </p:cNvSpPr>
          <p:nvPr/>
        </p:nvSpPr>
        <p:spPr bwMode="auto">
          <a:xfrm flipH="1">
            <a:off x="5440363" y="4038600"/>
            <a:ext cx="3544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endParaRPr lang="en-US"/>
          </a:p>
        </p:txBody>
      </p:sp>
      <p:sp>
        <p:nvSpPr>
          <p:cNvPr id="20488" name="AutoShape 5"/>
          <p:cNvSpPr>
            <a:spLocks noChangeArrowheads="1"/>
          </p:cNvSpPr>
          <p:nvPr/>
        </p:nvSpPr>
        <p:spPr bwMode="auto">
          <a:xfrm>
            <a:off x="1924050" y="5133975"/>
            <a:ext cx="1627188" cy="1098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1400"/>
          </a:p>
        </p:txBody>
      </p:sp>
      <p:sp>
        <p:nvSpPr>
          <p:cNvPr id="20489" name="Freeform 6"/>
          <p:cNvSpPr>
            <a:spLocks/>
          </p:cNvSpPr>
          <p:nvPr/>
        </p:nvSpPr>
        <p:spPr bwMode="auto">
          <a:xfrm>
            <a:off x="3311525" y="4702175"/>
            <a:ext cx="1438275" cy="1069975"/>
          </a:xfrm>
          <a:custGeom>
            <a:avLst/>
            <a:gdLst>
              <a:gd name="T0" fmla="*/ 0 w 831"/>
              <a:gd name="T1" fmla="*/ 2147483647 h 718"/>
              <a:gd name="T2" fmla="*/ 2147483647 w 831"/>
              <a:gd name="T3" fmla="*/ 2147483647 h 718"/>
              <a:gd name="T4" fmla="*/ 2147483647 w 831"/>
              <a:gd name="T5" fmla="*/ 0 h 718"/>
              <a:gd name="T6" fmla="*/ 0 60000 65536"/>
              <a:gd name="T7" fmla="*/ 0 60000 65536"/>
              <a:gd name="T8" fmla="*/ 0 60000 65536"/>
              <a:gd name="T9" fmla="*/ 0 w 831"/>
              <a:gd name="T10" fmla="*/ 0 h 718"/>
              <a:gd name="T11" fmla="*/ 831 w 831"/>
              <a:gd name="T12" fmla="*/ 718 h 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1" h="718">
                <a:moveTo>
                  <a:pt x="0" y="718"/>
                </a:moveTo>
                <a:lnTo>
                  <a:pt x="831" y="718"/>
                </a:lnTo>
                <a:lnTo>
                  <a:pt x="831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982788" y="5253038"/>
            <a:ext cx="693737" cy="227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ts val="0"/>
              </a:spcBef>
              <a:defRPr/>
            </a:pPr>
            <a:r>
              <a:rPr lang="en-US" altLang="he-IL" sz="1050" b="1">
                <a:latin typeface="Arial" pitchFamily="34" charset="0"/>
                <a:cs typeface="Arial" pitchFamily="34" charset="0"/>
              </a:rPr>
              <a:t>IP-DSLAM</a:t>
            </a: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838200" y="5951538"/>
            <a:ext cx="334963" cy="227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ts val="0"/>
              </a:spcBef>
              <a:defRPr/>
            </a:pPr>
            <a:r>
              <a:rPr lang="en-US" altLang="he-IL" sz="1050" b="1">
                <a:latin typeface="Arial" pitchFamily="34" charset="0"/>
                <a:cs typeface="Arial" pitchFamily="34" charset="0"/>
              </a:rPr>
              <a:t>CPE</a:t>
            </a:r>
          </a:p>
        </p:txBody>
      </p:sp>
      <p:sp>
        <p:nvSpPr>
          <p:cNvPr id="20492" name="Line 9"/>
          <p:cNvSpPr>
            <a:spLocks noChangeShapeType="1"/>
          </p:cNvSpPr>
          <p:nvPr/>
        </p:nvSpPr>
        <p:spPr bwMode="auto">
          <a:xfrm>
            <a:off x="1211263" y="5772150"/>
            <a:ext cx="1855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endParaRPr lang="en-US"/>
          </a:p>
        </p:txBody>
      </p:sp>
      <p:sp>
        <p:nvSpPr>
          <p:cNvPr id="20493" name="Rectangle 10"/>
          <p:cNvSpPr>
            <a:spLocks noChangeArrowheads="1"/>
          </p:cNvSpPr>
          <p:nvPr/>
        </p:nvSpPr>
        <p:spPr bwMode="auto">
          <a:xfrm>
            <a:off x="1341438" y="5026025"/>
            <a:ext cx="296862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ct val="0"/>
              </a:spcBef>
            </a:pPr>
            <a:r>
              <a:rPr lang="en-US" altLang="he-IL" sz="1000"/>
              <a:t>DSL</a:t>
            </a:r>
          </a:p>
        </p:txBody>
      </p:sp>
      <p:sp>
        <p:nvSpPr>
          <p:cNvPr id="20494" name="Rectangle 11"/>
          <p:cNvSpPr>
            <a:spLocks noChangeArrowheads="1"/>
          </p:cNvSpPr>
          <p:nvPr/>
        </p:nvSpPr>
        <p:spPr bwMode="auto">
          <a:xfrm>
            <a:off x="1341438" y="5592763"/>
            <a:ext cx="296862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ct val="0"/>
              </a:spcBef>
            </a:pPr>
            <a:r>
              <a:rPr lang="en-US" altLang="he-IL" sz="1000"/>
              <a:t>DSL</a:t>
            </a:r>
          </a:p>
        </p:txBody>
      </p:sp>
      <p:sp>
        <p:nvSpPr>
          <p:cNvPr id="20495" name="Rectangle 12"/>
          <p:cNvSpPr>
            <a:spLocks noChangeArrowheads="1"/>
          </p:cNvSpPr>
          <p:nvPr/>
        </p:nvSpPr>
        <p:spPr bwMode="auto">
          <a:xfrm>
            <a:off x="1341438" y="6146800"/>
            <a:ext cx="296862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ct val="0"/>
              </a:spcBef>
            </a:pPr>
            <a:r>
              <a:rPr lang="en-US" altLang="he-IL" sz="1000"/>
              <a:t>DSL</a:t>
            </a:r>
          </a:p>
        </p:txBody>
      </p:sp>
      <p:pic>
        <p:nvPicPr>
          <p:cNvPr id="20496" name="Picture 13" descr="rad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0675" y="5622925"/>
            <a:ext cx="56673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Text Box 14"/>
          <p:cNvSpPr txBox="1">
            <a:spLocks noChangeArrowheads="1"/>
          </p:cNvSpPr>
          <p:nvPr/>
        </p:nvSpPr>
        <p:spPr bwMode="auto">
          <a:xfrm>
            <a:off x="2552700" y="5592763"/>
            <a:ext cx="303213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006475">
              <a:spcBef>
                <a:spcPct val="0"/>
              </a:spcBef>
            </a:pPr>
            <a:r>
              <a:rPr lang="en-US" sz="1000"/>
              <a:t>ETH</a:t>
            </a:r>
          </a:p>
        </p:txBody>
      </p:sp>
      <p:sp>
        <p:nvSpPr>
          <p:cNvPr id="20498" name="Text Box 15"/>
          <p:cNvSpPr txBox="1">
            <a:spLocks noChangeArrowheads="1"/>
          </p:cNvSpPr>
          <p:nvPr/>
        </p:nvSpPr>
        <p:spPr bwMode="auto">
          <a:xfrm>
            <a:off x="3611563" y="5592763"/>
            <a:ext cx="3937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006475">
              <a:spcBef>
                <a:spcPct val="0"/>
              </a:spcBef>
            </a:pPr>
            <a:r>
              <a:rPr lang="en-US" sz="1000"/>
              <a:t>n x T1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2998788" y="5440363"/>
            <a:ext cx="2936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006475">
              <a:spcBef>
                <a:spcPts val="0"/>
              </a:spcBef>
              <a:defRPr/>
            </a:pPr>
            <a:r>
              <a:rPr lang="en-US" sz="1050" b="1">
                <a:latin typeface="Arial" pitchFamily="34" charset="0"/>
                <a:cs typeface="Arial" pitchFamily="34" charset="0"/>
              </a:rPr>
              <a:t>RIC</a:t>
            </a:r>
          </a:p>
        </p:txBody>
      </p:sp>
      <p:sp>
        <p:nvSpPr>
          <p:cNvPr id="29715" name="Text Box 17"/>
          <p:cNvSpPr txBox="1">
            <a:spLocks noChangeArrowheads="1"/>
          </p:cNvSpPr>
          <p:nvPr/>
        </p:nvSpPr>
        <p:spPr bwMode="auto">
          <a:xfrm>
            <a:off x="5999163" y="3635375"/>
            <a:ext cx="67468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006475">
              <a:spcBef>
                <a:spcPts val="0"/>
              </a:spcBef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Egate-100</a:t>
            </a:r>
          </a:p>
        </p:txBody>
      </p:sp>
      <p:sp>
        <p:nvSpPr>
          <p:cNvPr id="20501" name="Oval 18"/>
          <p:cNvSpPr>
            <a:spLocks noChangeArrowheads="1"/>
          </p:cNvSpPr>
          <p:nvPr/>
        </p:nvSpPr>
        <p:spPr bwMode="auto">
          <a:xfrm>
            <a:off x="4205288" y="3367088"/>
            <a:ext cx="101600" cy="3619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36000" tIns="36000" rIns="36000" bIns="36000" anchor="ctr" anchorCtr="1"/>
          <a:lstStyle/>
          <a:p>
            <a:pPr>
              <a:spcBef>
                <a:spcPct val="0"/>
              </a:spcBef>
            </a:pPr>
            <a:endParaRPr lang="en-US" sz="1400"/>
          </a:p>
        </p:txBody>
      </p:sp>
      <p:sp>
        <p:nvSpPr>
          <p:cNvPr id="20502" name="Freeform 19"/>
          <p:cNvSpPr>
            <a:spLocks/>
          </p:cNvSpPr>
          <p:nvPr/>
        </p:nvSpPr>
        <p:spPr bwMode="auto">
          <a:xfrm>
            <a:off x="7146925" y="3559175"/>
            <a:ext cx="1189038" cy="1001713"/>
          </a:xfrm>
          <a:custGeom>
            <a:avLst/>
            <a:gdLst>
              <a:gd name="T0" fmla="*/ 2147483647 w 1020"/>
              <a:gd name="T1" fmla="*/ 2147483647 h 783"/>
              <a:gd name="T2" fmla="*/ 2147483647 w 1020"/>
              <a:gd name="T3" fmla="*/ 2147483647 h 783"/>
              <a:gd name="T4" fmla="*/ 2147483647 w 1020"/>
              <a:gd name="T5" fmla="*/ 2147483647 h 783"/>
              <a:gd name="T6" fmla="*/ 2147483647 w 1020"/>
              <a:gd name="T7" fmla="*/ 2147483647 h 783"/>
              <a:gd name="T8" fmla="*/ 2147483647 w 1020"/>
              <a:gd name="T9" fmla="*/ 2147483647 h 783"/>
              <a:gd name="T10" fmla="*/ 2147483647 w 1020"/>
              <a:gd name="T11" fmla="*/ 2147483647 h 783"/>
              <a:gd name="T12" fmla="*/ 2147483647 w 1020"/>
              <a:gd name="T13" fmla="*/ 2147483647 h 783"/>
              <a:gd name="T14" fmla="*/ 2147483647 w 1020"/>
              <a:gd name="T15" fmla="*/ 2147483647 h 783"/>
              <a:gd name="T16" fmla="*/ 2147483647 w 1020"/>
              <a:gd name="T17" fmla="*/ 2147483647 h 783"/>
              <a:gd name="T18" fmla="*/ 2147483647 w 1020"/>
              <a:gd name="T19" fmla="*/ 2147483647 h 783"/>
              <a:gd name="T20" fmla="*/ 2147483647 w 1020"/>
              <a:gd name="T21" fmla="*/ 2147483647 h 783"/>
              <a:gd name="T22" fmla="*/ 2147483647 w 1020"/>
              <a:gd name="T23" fmla="*/ 2147483647 h 783"/>
              <a:gd name="T24" fmla="*/ 2147483647 w 1020"/>
              <a:gd name="T25" fmla="*/ 2147483647 h 783"/>
              <a:gd name="T26" fmla="*/ 2147483647 w 1020"/>
              <a:gd name="T27" fmla="*/ 2147483647 h 783"/>
              <a:gd name="T28" fmla="*/ 2147483647 w 1020"/>
              <a:gd name="T29" fmla="*/ 2147483647 h 783"/>
              <a:gd name="T30" fmla="*/ 2147483647 w 1020"/>
              <a:gd name="T31" fmla="*/ 2147483647 h 783"/>
              <a:gd name="T32" fmla="*/ 2147483647 w 1020"/>
              <a:gd name="T33" fmla="*/ 2147483647 h 783"/>
              <a:gd name="T34" fmla="*/ 2147483647 w 1020"/>
              <a:gd name="T35" fmla="*/ 2147483647 h 783"/>
              <a:gd name="T36" fmla="*/ 2147483647 w 1020"/>
              <a:gd name="T37" fmla="*/ 2147483647 h 783"/>
              <a:gd name="T38" fmla="*/ 2147483647 w 1020"/>
              <a:gd name="T39" fmla="*/ 2147483647 h 783"/>
              <a:gd name="T40" fmla="*/ 2147483647 w 1020"/>
              <a:gd name="T41" fmla="*/ 2147483647 h 783"/>
              <a:gd name="T42" fmla="*/ 2147483647 w 1020"/>
              <a:gd name="T43" fmla="*/ 2147483647 h 783"/>
              <a:gd name="T44" fmla="*/ 2147483647 w 1020"/>
              <a:gd name="T45" fmla="*/ 2147483647 h 783"/>
              <a:gd name="T46" fmla="*/ 2147483647 w 1020"/>
              <a:gd name="T47" fmla="*/ 2147483647 h 783"/>
              <a:gd name="T48" fmla="*/ 2147483647 w 1020"/>
              <a:gd name="T49" fmla="*/ 2147483647 h 783"/>
              <a:gd name="T50" fmla="*/ 2147483647 w 1020"/>
              <a:gd name="T51" fmla="*/ 2147483647 h 783"/>
              <a:gd name="T52" fmla="*/ 2147483647 w 1020"/>
              <a:gd name="T53" fmla="*/ 2147483647 h 783"/>
              <a:gd name="T54" fmla="*/ 2147483647 w 1020"/>
              <a:gd name="T55" fmla="*/ 2147483647 h 783"/>
              <a:gd name="T56" fmla="*/ 2147483647 w 1020"/>
              <a:gd name="T57" fmla="*/ 2147483647 h 783"/>
              <a:gd name="T58" fmla="*/ 2147483647 w 1020"/>
              <a:gd name="T59" fmla="*/ 2147483647 h 783"/>
              <a:gd name="T60" fmla="*/ 2147483647 w 1020"/>
              <a:gd name="T61" fmla="*/ 2147483647 h 783"/>
              <a:gd name="T62" fmla="*/ 2147483647 w 1020"/>
              <a:gd name="T63" fmla="*/ 2147483647 h 783"/>
              <a:gd name="T64" fmla="*/ 2147483647 w 1020"/>
              <a:gd name="T65" fmla="*/ 2147483647 h 783"/>
              <a:gd name="T66" fmla="*/ 2147483647 w 1020"/>
              <a:gd name="T67" fmla="*/ 2147483647 h 783"/>
              <a:gd name="T68" fmla="*/ 2147483647 w 1020"/>
              <a:gd name="T69" fmla="*/ 2147483647 h 783"/>
              <a:gd name="T70" fmla="*/ 2147483647 w 1020"/>
              <a:gd name="T71" fmla="*/ 2147483647 h 783"/>
              <a:gd name="T72" fmla="*/ 2147483647 w 1020"/>
              <a:gd name="T73" fmla="*/ 2147483647 h 783"/>
              <a:gd name="T74" fmla="*/ 2147483647 w 1020"/>
              <a:gd name="T75" fmla="*/ 2147483647 h 783"/>
              <a:gd name="T76" fmla="*/ 2147483647 w 1020"/>
              <a:gd name="T77" fmla="*/ 2147483647 h 783"/>
              <a:gd name="T78" fmla="*/ 2147483647 w 1020"/>
              <a:gd name="T79" fmla="*/ 2147483647 h 783"/>
              <a:gd name="T80" fmla="*/ 2147483647 w 1020"/>
              <a:gd name="T81" fmla="*/ 2147483647 h 783"/>
              <a:gd name="T82" fmla="*/ 2147483647 w 1020"/>
              <a:gd name="T83" fmla="*/ 2147483647 h 783"/>
              <a:gd name="T84" fmla="*/ 2147483647 w 1020"/>
              <a:gd name="T85" fmla="*/ 2147483647 h 783"/>
              <a:gd name="T86" fmla="*/ 2147483647 w 1020"/>
              <a:gd name="T87" fmla="*/ 2147483647 h 783"/>
              <a:gd name="T88" fmla="*/ 2147483647 w 1020"/>
              <a:gd name="T89" fmla="*/ 2147483647 h 783"/>
              <a:gd name="T90" fmla="*/ 2147483647 w 1020"/>
              <a:gd name="T91" fmla="*/ 2147483647 h 783"/>
              <a:gd name="T92" fmla="*/ 2147483647 w 1020"/>
              <a:gd name="T93" fmla="*/ 2147483647 h 783"/>
              <a:gd name="T94" fmla="*/ 2147483647 w 1020"/>
              <a:gd name="T95" fmla="*/ 2147483647 h 783"/>
              <a:gd name="T96" fmla="*/ 2147483647 w 1020"/>
              <a:gd name="T97" fmla="*/ 2147483647 h 783"/>
              <a:gd name="T98" fmla="*/ 2147483647 w 1020"/>
              <a:gd name="T99" fmla="*/ 2147483647 h 783"/>
              <a:gd name="T100" fmla="*/ 2147483647 w 1020"/>
              <a:gd name="T101" fmla="*/ 2147483647 h 783"/>
              <a:gd name="T102" fmla="*/ 2147483647 w 1020"/>
              <a:gd name="T103" fmla="*/ 2147483647 h 783"/>
              <a:gd name="T104" fmla="*/ 2147483647 w 1020"/>
              <a:gd name="T105" fmla="*/ 2147483647 h 783"/>
              <a:gd name="T106" fmla="*/ 2147483647 w 1020"/>
              <a:gd name="T107" fmla="*/ 2147483647 h 7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20"/>
              <a:gd name="T163" fmla="*/ 0 h 783"/>
              <a:gd name="T164" fmla="*/ 1020 w 1020"/>
              <a:gd name="T165" fmla="*/ 783 h 7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20" h="783">
                <a:moveTo>
                  <a:pt x="317" y="738"/>
                </a:moveTo>
                <a:cubicBezTo>
                  <a:pt x="285" y="738"/>
                  <a:pt x="212" y="762"/>
                  <a:pt x="167" y="754"/>
                </a:cubicBezTo>
                <a:cubicBezTo>
                  <a:pt x="122" y="746"/>
                  <a:pt x="75" y="726"/>
                  <a:pt x="47" y="692"/>
                </a:cubicBezTo>
                <a:cubicBezTo>
                  <a:pt x="19" y="658"/>
                  <a:pt x="2" y="595"/>
                  <a:pt x="1" y="552"/>
                </a:cubicBezTo>
                <a:cubicBezTo>
                  <a:pt x="0" y="509"/>
                  <a:pt x="23" y="461"/>
                  <a:pt x="39" y="436"/>
                </a:cubicBezTo>
                <a:cubicBezTo>
                  <a:pt x="55" y="411"/>
                  <a:pt x="84" y="408"/>
                  <a:pt x="97" y="400"/>
                </a:cubicBezTo>
                <a:cubicBezTo>
                  <a:pt x="110" y="392"/>
                  <a:pt x="114" y="392"/>
                  <a:pt x="119" y="386"/>
                </a:cubicBezTo>
                <a:cubicBezTo>
                  <a:pt x="124" y="380"/>
                  <a:pt x="125" y="374"/>
                  <a:pt x="125" y="362"/>
                </a:cubicBezTo>
                <a:cubicBezTo>
                  <a:pt x="125" y="350"/>
                  <a:pt x="118" y="333"/>
                  <a:pt x="117" y="316"/>
                </a:cubicBezTo>
                <a:cubicBezTo>
                  <a:pt x="116" y="299"/>
                  <a:pt x="111" y="280"/>
                  <a:pt x="117" y="262"/>
                </a:cubicBezTo>
                <a:cubicBezTo>
                  <a:pt x="123" y="244"/>
                  <a:pt x="138" y="222"/>
                  <a:pt x="155" y="208"/>
                </a:cubicBezTo>
                <a:cubicBezTo>
                  <a:pt x="172" y="194"/>
                  <a:pt x="199" y="183"/>
                  <a:pt x="221" y="176"/>
                </a:cubicBezTo>
                <a:cubicBezTo>
                  <a:pt x="243" y="169"/>
                  <a:pt x="271" y="169"/>
                  <a:pt x="287" y="166"/>
                </a:cubicBezTo>
                <a:cubicBezTo>
                  <a:pt x="303" y="163"/>
                  <a:pt x="310" y="164"/>
                  <a:pt x="315" y="156"/>
                </a:cubicBezTo>
                <a:cubicBezTo>
                  <a:pt x="320" y="148"/>
                  <a:pt x="314" y="129"/>
                  <a:pt x="319" y="116"/>
                </a:cubicBezTo>
                <a:cubicBezTo>
                  <a:pt x="324" y="103"/>
                  <a:pt x="335" y="86"/>
                  <a:pt x="347" y="76"/>
                </a:cubicBezTo>
                <a:cubicBezTo>
                  <a:pt x="359" y="66"/>
                  <a:pt x="375" y="60"/>
                  <a:pt x="391" y="56"/>
                </a:cubicBezTo>
                <a:cubicBezTo>
                  <a:pt x="407" y="52"/>
                  <a:pt x="432" y="52"/>
                  <a:pt x="445" y="52"/>
                </a:cubicBezTo>
                <a:cubicBezTo>
                  <a:pt x="458" y="52"/>
                  <a:pt x="462" y="57"/>
                  <a:pt x="467" y="56"/>
                </a:cubicBezTo>
                <a:cubicBezTo>
                  <a:pt x="472" y="55"/>
                  <a:pt x="468" y="50"/>
                  <a:pt x="473" y="44"/>
                </a:cubicBezTo>
                <a:cubicBezTo>
                  <a:pt x="478" y="38"/>
                  <a:pt x="487" y="25"/>
                  <a:pt x="499" y="18"/>
                </a:cubicBezTo>
                <a:cubicBezTo>
                  <a:pt x="511" y="11"/>
                  <a:pt x="524" y="6"/>
                  <a:pt x="543" y="4"/>
                </a:cubicBezTo>
                <a:cubicBezTo>
                  <a:pt x="562" y="2"/>
                  <a:pt x="593" y="0"/>
                  <a:pt x="613" y="4"/>
                </a:cubicBezTo>
                <a:cubicBezTo>
                  <a:pt x="633" y="8"/>
                  <a:pt x="647" y="17"/>
                  <a:pt x="663" y="26"/>
                </a:cubicBezTo>
                <a:cubicBezTo>
                  <a:pt x="679" y="35"/>
                  <a:pt x="700" y="46"/>
                  <a:pt x="711" y="60"/>
                </a:cubicBezTo>
                <a:cubicBezTo>
                  <a:pt x="722" y="74"/>
                  <a:pt x="727" y="97"/>
                  <a:pt x="731" y="110"/>
                </a:cubicBezTo>
                <a:cubicBezTo>
                  <a:pt x="735" y="123"/>
                  <a:pt x="729" y="132"/>
                  <a:pt x="735" y="136"/>
                </a:cubicBezTo>
                <a:cubicBezTo>
                  <a:pt x="741" y="140"/>
                  <a:pt x="754" y="132"/>
                  <a:pt x="767" y="134"/>
                </a:cubicBezTo>
                <a:cubicBezTo>
                  <a:pt x="780" y="136"/>
                  <a:pt x="797" y="139"/>
                  <a:pt x="813" y="150"/>
                </a:cubicBezTo>
                <a:cubicBezTo>
                  <a:pt x="829" y="161"/>
                  <a:pt x="849" y="182"/>
                  <a:pt x="863" y="200"/>
                </a:cubicBezTo>
                <a:cubicBezTo>
                  <a:pt x="877" y="218"/>
                  <a:pt x="892" y="240"/>
                  <a:pt x="899" y="260"/>
                </a:cubicBezTo>
                <a:cubicBezTo>
                  <a:pt x="906" y="280"/>
                  <a:pt x="909" y="305"/>
                  <a:pt x="905" y="324"/>
                </a:cubicBezTo>
                <a:cubicBezTo>
                  <a:pt x="901" y="343"/>
                  <a:pt x="873" y="364"/>
                  <a:pt x="873" y="374"/>
                </a:cubicBezTo>
                <a:cubicBezTo>
                  <a:pt x="873" y="384"/>
                  <a:pt x="892" y="377"/>
                  <a:pt x="907" y="384"/>
                </a:cubicBezTo>
                <a:cubicBezTo>
                  <a:pt x="922" y="391"/>
                  <a:pt x="947" y="402"/>
                  <a:pt x="963" y="414"/>
                </a:cubicBezTo>
                <a:cubicBezTo>
                  <a:pt x="979" y="426"/>
                  <a:pt x="996" y="442"/>
                  <a:pt x="1005" y="458"/>
                </a:cubicBezTo>
                <a:cubicBezTo>
                  <a:pt x="1014" y="474"/>
                  <a:pt x="1020" y="488"/>
                  <a:pt x="1017" y="512"/>
                </a:cubicBezTo>
                <a:cubicBezTo>
                  <a:pt x="1014" y="536"/>
                  <a:pt x="998" y="579"/>
                  <a:pt x="987" y="600"/>
                </a:cubicBezTo>
                <a:cubicBezTo>
                  <a:pt x="976" y="621"/>
                  <a:pt x="964" y="633"/>
                  <a:pt x="953" y="640"/>
                </a:cubicBezTo>
                <a:cubicBezTo>
                  <a:pt x="942" y="647"/>
                  <a:pt x="930" y="641"/>
                  <a:pt x="919" y="644"/>
                </a:cubicBezTo>
                <a:cubicBezTo>
                  <a:pt x="908" y="647"/>
                  <a:pt x="898" y="650"/>
                  <a:pt x="889" y="656"/>
                </a:cubicBezTo>
                <a:cubicBezTo>
                  <a:pt x="880" y="662"/>
                  <a:pt x="876" y="671"/>
                  <a:pt x="867" y="682"/>
                </a:cubicBezTo>
                <a:cubicBezTo>
                  <a:pt x="858" y="693"/>
                  <a:pt x="849" y="709"/>
                  <a:pt x="837" y="720"/>
                </a:cubicBezTo>
                <a:cubicBezTo>
                  <a:pt x="825" y="731"/>
                  <a:pt x="814" y="741"/>
                  <a:pt x="795" y="746"/>
                </a:cubicBezTo>
                <a:cubicBezTo>
                  <a:pt x="776" y="751"/>
                  <a:pt x="742" y="751"/>
                  <a:pt x="721" y="748"/>
                </a:cubicBezTo>
                <a:cubicBezTo>
                  <a:pt x="700" y="745"/>
                  <a:pt x="681" y="734"/>
                  <a:pt x="669" y="728"/>
                </a:cubicBezTo>
                <a:cubicBezTo>
                  <a:pt x="657" y="722"/>
                  <a:pt x="657" y="714"/>
                  <a:pt x="651" y="710"/>
                </a:cubicBezTo>
                <a:cubicBezTo>
                  <a:pt x="645" y="706"/>
                  <a:pt x="639" y="704"/>
                  <a:pt x="635" y="706"/>
                </a:cubicBezTo>
                <a:cubicBezTo>
                  <a:pt x="631" y="708"/>
                  <a:pt x="636" y="712"/>
                  <a:pt x="627" y="720"/>
                </a:cubicBezTo>
                <a:cubicBezTo>
                  <a:pt x="618" y="728"/>
                  <a:pt x="604" y="742"/>
                  <a:pt x="583" y="752"/>
                </a:cubicBezTo>
                <a:cubicBezTo>
                  <a:pt x="562" y="762"/>
                  <a:pt x="527" y="777"/>
                  <a:pt x="499" y="780"/>
                </a:cubicBezTo>
                <a:cubicBezTo>
                  <a:pt x="471" y="783"/>
                  <a:pt x="441" y="777"/>
                  <a:pt x="417" y="772"/>
                </a:cubicBezTo>
                <a:cubicBezTo>
                  <a:pt x="393" y="767"/>
                  <a:pt x="372" y="757"/>
                  <a:pt x="357" y="752"/>
                </a:cubicBezTo>
                <a:cubicBezTo>
                  <a:pt x="342" y="747"/>
                  <a:pt x="349" y="738"/>
                  <a:pt x="317" y="73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36000" tIns="36000" rIns="36000" bIns="36000" anchor="ctr" anchorCtr="1"/>
          <a:lstStyle/>
          <a:p>
            <a:endParaRPr lang="en-US"/>
          </a:p>
        </p:txBody>
      </p:sp>
      <p:sp>
        <p:nvSpPr>
          <p:cNvPr id="20503" name="Text Box 20"/>
          <p:cNvSpPr txBox="1">
            <a:spLocks noChangeArrowheads="1"/>
          </p:cNvSpPr>
          <p:nvPr/>
        </p:nvSpPr>
        <p:spPr bwMode="auto">
          <a:xfrm>
            <a:off x="7380288" y="3825875"/>
            <a:ext cx="7223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006475">
              <a:spcBef>
                <a:spcPct val="0"/>
              </a:spcBef>
            </a:pPr>
            <a:r>
              <a:rPr lang="en-US" sz="1300" b="1"/>
              <a:t>IP/ETH</a:t>
            </a:r>
          </a:p>
          <a:p>
            <a:pPr defTabSz="1006475">
              <a:spcBef>
                <a:spcPct val="0"/>
              </a:spcBef>
            </a:pPr>
            <a:r>
              <a:rPr lang="en-US" sz="1300" b="1"/>
              <a:t>Network </a:t>
            </a:r>
          </a:p>
        </p:txBody>
      </p:sp>
      <p:sp>
        <p:nvSpPr>
          <p:cNvPr id="20504" name="Text Box 23"/>
          <p:cNvSpPr txBox="1">
            <a:spLocks noChangeArrowheads="1"/>
          </p:cNvSpPr>
          <p:nvPr/>
        </p:nvSpPr>
        <p:spPr bwMode="auto">
          <a:xfrm>
            <a:off x="6896100" y="3863975"/>
            <a:ext cx="31591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006475">
              <a:spcBef>
                <a:spcPct val="0"/>
              </a:spcBef>
            </a:pPr>
            <a:r>
              <a:rPr lang="en-US" sz="1000"/>
              <a:t>GBE</a:t>
            </a:r>
          </a:p>
        </p:txBody>
      </p:sp>
      <p:grpSp>
        <p:nvGrpSpPr>
          <p:cNvPr id="20505" name="Group 24"/>
          <p:cNvGrpSpPr>
            <a:grpSpLocks/>
          </p:cNvGrpSpPr>
          <p:nvPr/>
        </p:nvGrpSpPr>
        <p:grpSpPr bwMode="auto">
          <a:xfrm>
            <a:off x="2449513" y="5802313"/>
            <a:ext cx="501650" cy="400050"/>
            <a:chOff x="1543" y="3673"/>
            <a:chExt cx="316" cy="260"/>
          </a:xfrm>
        </p:grpSpPr>
        <p:sp>
          <p:nvSpPr>
            <p:cNvPr id="20612" name="Text Box 25"/>
            <p:cNvSpPr txBox="1">
              <a:spLocks noChangeArrowheads="1"/>
            </p:cNvSpPr>
            <p:nvPr/>
          </p:nvSpPr>
          <p:spPr bwMode="auto">
            <a:xfrm>
              <a:off x="1543" y="3796"/>
              <a:ext cx="31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6" tIns="35996" rIns="35996" bIns="35996" anchor="ctr" anchorCtr="1"/>
            <a:lstStyle/>
            <a:p>
              <a:pPr defTabSz="1006475">
                <a:spcBef>
                  <a:spcPct val="0"/>
                </a:spcBef>
              </a:pPr>
              <a:r>
                <a:rPr lang="en-US" sz="1000" b="1">
                  <a:solidFill>
                    <a:srgbClr val="FF0000"/>
                  </a:solidFill>
                </a:rPr>
                <a:t>VLAN A</a:t>
              </a:r>
            </a:p>
          </p:txBody>
        </p:sp>
        <p:sp>
          <p:nvSpPr>
            <p:cNvPr id="20613" name="Line 26"/>
            <p:cNvSpPr>
              <a:spLocks noChangeShapeType="1"/>
            </p:cNvSpPr>
            <p:nvPr/>
          </p:nvSpPr>
          <p:spPr bwMode="auto">
            <a:xfrm flipV="1">
              <a:off x="1700" y="3673"/>
              <a:ext cx="0" cy="13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36000" tIns="36000" rIns="36000" bIns="36000" anchor="ctr" anchorCtr="1"/>
            <a:lstStyle/>
            <a:p>
              <a:endParaRPr lang="en-US"/>
            </a:p>
          </p:txBody>
        </p:sp>
      </p:grpSp>
      <p:sp>
        <p:nvSpPr>
          <p:cNvPr id="20506" name="Freeform 32"/>
          <p:cNvSpPr>
            <a:spLocks/>
          </p:cNvSpPr>
          <p:nvPr/>
        </p:nvSpPr>
        <p:spPr bwMode="auto">
          <a:xfrm>
            <a:off x="1155700" y="5872163"/>
            <a:ext cx="1112838" cy="460375"/>
          </a:xfrm>
          <a:custGeom>
            <a:avLst/>
            <a:gdLst>
              <a:gd name="T0" fmla="*/ 0 w 701"/>
              <a:gd name="T1" fmla="*/ 2147483647 h 298"/>
              <a:gd name="T2" fmla="*/ 2147483647 w 701"/>
              <a:gd name="T3" fmla="*/ 2147483647 h 298"/>
              <a:gd name="T4" fmla="*/ 2147483647 w 701"/>
              <a:gd name="T5" fmla="*/ 0 h 298"/>
              <a:gd name="T6" fmla="*/ 2147483647 w 701"/>
              <a:gd name="T7" fmla="*/ 0 h 298"/>
              <a:gd name="T8" fmla="*/ 0 60000 65536"/>
              <a:gd name="T9" fmla="*/ 0 60000 65536"/>
              <a:gd name="T10" fmla="*/ 0 60000 65536"/>
              <a:gd name="T11" fmla="*/ 0 60000 65536"/>
              <a:gd name="T12" fmla="*/ 0 w 701"/>
              <a:gd name="T13" fmla="*/ 0 h 298"/>
              <a:gd name="T14" fmla="*/ 701 w 701"/>
              <a:gd name="T15" fmla="*/ 298 h 2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1" h="298">
                <a:moveTo>
                  <a:pt x="0" y="298"/>
                </a:moveTo>
                <a:lnTo>
                  <a:pt x="341" y="298"/>
                </a:lnTo>
                <a:lnTo>
                  <a:pt x="341" y="0"/>
                </a:lnTo>
                <a:lnTo>
                  <a:pt x="701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Freeform 33"/>
          <p:cNvSpPr>
            <a:spLocks/>
          </p:cNvSpPr>
          <p:nvPr/>
        </p:nvSpPr>
        <p:spPr bwMode="auto">
          <a:xfrm flipV="1">
            <a:off x="1155700" y="5203825"/>
            <a:ext cx="1112838" cy="458788"/>
          </a:xfrm>
          <a:custGeom>
            <a:avLst/>
            <a:gdLst>
              <a:gd name="T0" fmla="*/ 0 w 701"/>
              <a:gd name="T1" fmla="*/ 2147483647 h 298"/>
              <a:gd name="T2" fmla="*/ 2147483647 w 701"/>
              <a:gd name="T3" fmla="*/ 2147483647 h 298"/>
              <a:gd name="T4" fmla="*/ 2147483647 w 701"/>
              <a:gd name="T5" fmla="*/ 0 h 298"/>
              <a:gd name="T6" fmla="*/ 2147483647 w 701"/>
              <a:gd name="T7" fmla="*/ 0 h 298"/>
              <a:gd name="T8" fmla="*/ 0 60000 65536"/>
              <a:gd name="T9" fmla="*/ 0 60000 65536"/>
              <a:gd name="T10" fmla="*/ 0 60000 65536"/>
              <a:gd name="T11" fmla="*/ 0 60000 65536"/>
              <a:gd name="T12" fmla="*/ 0 w 701"/>
              <a:gd name="T13" fmla="*/ 0 h 298"/>
              <a:gd name="T14" fmla="*/ 701 w 701"/>
              <a:gd name="T15" fmla="*/ 298 h 2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1" h="298">
                <a:moveTo>
                  <a:pt x="0" y="298"/>
                </a:moveTo>
                <a:lnTo>
                  <a:pt x="341" y="298"/>
                </a:lnTo>
                <a:lnTo>
                  <a:pt x="341" y="0"/>
                </a:lnTo>
                <a:lnTo>
                  <a:pt x="701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08" name="Picture 34" descr="dslam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6775" y="5445125"/>
            <a:ext cx="3698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35" descr="ntu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313" y="5557838"/>
            <a:ext cx="5651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36" descr="ntu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313" y="6134100"/>
            <a:ext cx="565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1" name="AutoShape 37"/>
          <p:cNvSpPr>
            <a:spLocks noChangeArrowheads="1"/>
          </p:cNvSpPr>
          <p:nvPr/>
        </p:nvSpPr>
        <p:spPr bwMode="auto">
          <a:xfrm>
            <a:off x="1924050" y="3395663"/>
            <a:ext cx="1627188" cy="1098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1400"/>
          </a:p>
        </p:txBody>
      </p:sp>
      <p:sp>
        <p:nvSpPr>
          <p:cNvPr id="29728" name="Rectangle 38"/>
          <p:cNvSpPr>
            <a:spLocks noChangeArrowheads="1"/>
          </p:cNvSpPr>
          <p:nvPr/>
        </p:nvSpPr>
        <p:spPr bwMode="auto">
          <a:xfrm>
            <a:off x="1982788" y="3511550"/>
            <a:ext cx="693737" cy="227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ts val="0"/>
              </a:spcBef>
              <a:defRPr/>
            </a:pPr>
            <a:r>
              <a:rPr lang="en-US" altLang="he-IL" sz="1050" b="1">
                <a:latin typeface="Arial" pitchFamily="34" charset="0"/>
                <a:cs typeface="Arial" pitchFamily="34" charset="0"/>
              </a:rPr>
              <a:t>IP-DSLAM</a:t>
            </a:r>
          </a:p>
        </p:txBody>
      </p:sp>
      <p:sp>
        <p:nvSpPr>
          <p:cNvPr id="20513" name="Line 39"/>
          <p:cNvSpPr>
            <a:spLocks noChangeShapeType="1"/>
          </p:cNvSpPr>
          <p:nvPr/>
        </p:nvSpPr>
        <p:spPr bwMode="auto">
          <a:xfrm>
            <a:off x="1211263" y="4032250"/>
            <a:ext cx="289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endParaRPr lang="en-US"/>
          </a:p>
        </p:txBody>
      </p:sp>
      <p:sp>
        <p:nvSpPr>
          <p:cNvPr id="20514" name="Rectangle 40"/>
          <p:cNvSpPr>
            <a:spLocks noChangeArrowheads="1"/>
          </p:cNvSpPr>
          <p:nvPr/>
        </p:nvSpPr>
        <p:spPr bwMode="auto">
          <a:xfrm>
            <a:off x="1341438" y="3287713"/>
            <a:ext cx="296862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ct val="0"/>
              </a:spcBef>
            </a:pPr>
            <a:r>
              <a:rPr lang="en-US" altLang="he-IL" sz="1000"/>
              <a:t>DSL</a:t>
            </a:r>
          </a:p>
        </p:txBody>
      </p:sp>
      <p:sp>
        <p:nvSpPr>
          <p:cNvPr id="20515" name="Rectangle 41"/>
          <p:cNvSpPr>
            <a:spLocks noChangeArrowheads="1"/>
          </p:cNvSpPr>
          <p:nvPr/>
        </p:nvSpPr>
        <p:spPr bwMode="auto">
          <a:xfrm>
            <a:off x="1341438" y="3851275"/>
            <a:ext cx="296862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ct val="0"/>
              </a:spcBef>
            </a:pPr>
            <a:r>
              <a:rPr lang="en-US" altLang="he-IL" sz="1000"/>
              <a:t>DSL</a:t>
            </a:r>
          </a:p>
        </p:txBody>
      </p:sp>
      <p:sp>
        <p:nvSpPr>
          <p:cNvPr id="20516" name="Rectangle 42"/>
          <p:cNvSpPr>
            <a:spLocks noChangeArrowheads="1"/>
          </p:cNvSpPr>
          <p:nvPr/>
        </p:nvSpPr>
        <p:spPr bwMode="auto">
          <a:xfrm>
            <a:off x="1341438" y="4406900"/>
            <a:ext cx="296862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ct val="0"/>
              </a:spcBef>
            </a:pPr>
            <a:r>
              <a:rPr lang="en-US" altLang="he-IL" sz="1000"/>
              <a:t>DSL</a:t>
            </a:r>
          </a:p>
        </p:txBody>
      </p:sp>
      <p:pic>
        <p:nvPicPr>
          <p:cNvPr id="20517" name="Picture 43" descr="rad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0675" y="3883025"/>
            <a:ext cx="5667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8" name="Text Box 44"/>
          <p:cNvSpPr txBox="1">
            <a:spLocks noChangeArrowheads="1"/>
          </p:cNvSpPr>
          <p:nvPr/>
        </p:nvSpPr>
        <p:spPr bwMode="auto">
          <a:xfrm>
            <a:off x="2552700" y="3851275"/>
            <a:ext cx="30321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006475">
              <a:spcBef>
                <a:spcPct val="0"/>
              </a:spcBef>
            </a:pPr>
            <a:r>
              <a:rPr lang="en-US" sz="1000"/>
              <a:t>ETH</a:t>
            </a:r>
          </a:p>
        </p:txBody>
      </p:sp>
      <p:sp>
        <p:nvSpPr>
          <p:cNvPr id="29735" name="Text Box 45"/>
          <p:cNvSpPr txBox="1">
            <a:spLocks noChangeArrowheads="1"/>
          </p:cNvSpPr>
          <p:nvPr/>
        </p:nvSpPr>
        <p:spPr bwMode="auto">
          <a:xfrm>
            <a:off x="2998788" y="3698875"/>
            <a:ext cx="29368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006475">
              <a:spcBef>
                <a:spcPts val="0"/>
              </a:spcBef>
              <a:defRPr/>
            </a:pPr>
            <a:r>
              <a:rPr lang="en-US" sz="1050" b="1">
                <a:latin typeface="Arial" pitchFamily="34" charset="0"/>
                <a:cs typeface="Arial" pitchFamily="34" charset="0"/>
              </a:rPr>
              <a:t>RIC</a:t>
            </a:r>
          </a:p>
        </p:txBody>
      </p:sp>
      <p:grpSp>
        <p:nvGrpSpPr>
          <p:cNvPr id="20520" name="Group 46"/>
          <p:cNvGrpSpPr>
            <a:grpSpLocks/>
          </p:cNvGrpSpPr>
          <p:nvPr/>
        </p:nvGrpSpPr>
        <p:grpSpPr bwMode="auto">
          <a:xfrm>
            <a:off x="2449513" y="4062413"/>
            <a:ext cx="501650" cy="401637"/>
            <a:chOff x="1543" y="2544"/>
            <a:chExt cx="316" cy="260"/>
          </a:xfrm>
        </p:grpSpPr>
        <p:sp>
          <p:nvSpPr>
            <p:cNvPr id="20610" name="Text Box 47"/>
            <p:cNvSpPr txBox="1">
              <a:spLocks noChangeArrowheads="1"/>
            </p:cNvSpPr>
            <p:nvPr/>
          </p:nvSpPr>
          <p:spPr bwMode="auto">
            <a:xfrm>
              <a:off x="1543" y="2667"/>
              <a:ext cx="31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6" tIns="35996" rIns="35996" bIns="35996" anchor="ctr" anchorCtr="1"/>
            <a:lstStyle/>
            <a:p>
              <a:pPr defTabSz="1006475">
                <a:spcBef>
                  <a:spcPct val="0"/>
                </a:spcBef>
              </a:pPr>
              <a:r>
                <a:rPr lang="en-US" sz="1000" b="1">
                  <a:solidFill>
                    <a:srgbClr val="FF0000"/>
                  </a:solidFill>
                </a:rPr>
                <a:t>VLAN A</a:t>
              </a:r>
            </a:p>
          </p:txBody>
        </p:sp>
        <p:sp>
          <p:nvSpPr>
            <p:cNvPr id="20611" name="Line 48"/>
            <p:cNvSpPr>
              <a:spLocks noChangeShapeType="1"/>
            </p:cNvSpPr>
            <p:nvPr/>
          </p:nvSpPr>
          <p:spPr bwMode="auto">
            <a:xfrm flipV="1">
              <a:off x="1700" y="2544"/>
              <a:ext cx="0" cy="13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36000" tIns="36000" rIns="36000" bIns="36000" anchor="ctr" anchorCtr="1"/>
            <a:lstStyle/>
            <a:p>
              <a:endParaRPr lang="en-US"/>
            </a:p>
          </p:txBody>
        </p:sp>
      </p:grpSp>
      <p:sp>
        <p:nvSpPr>
          <p:cNvPr id="20521" name="Freeform 49"/>
          <p:cNvSpPr>
            <a:spLocks/>
          </p:cNvSpPr>
          <p:nvPr/>
        </p:nvSpPr>
        <p:spPr bwMode="auto">
          <a:xfrm>
            <a:off x="1155700" y="4135438"/>
            <a:ext cx="1112838" cy="457200"/>
          </a:xfrm>
          <a:custGeom>
            <a:avLst/>
            <a:gdLst>
              <a:gd name="T0" fmla="*/ 0 w 701"/>
              <a:gd name="T1" fmla="*/ 2147483647 h 298"/>
              <a:gd name="T2" fmla="*/ 2147483647 w 701"/>
              <a:gd name="T3" fmla="*/ 2147483647 h 298"/>
              <a:gd name="T4" fmla="*/ 2147483647 w 701"/>
              <a:gd name="T5" fmla="*/ 0 h 298"/>
              <a:gd name="T6" fmla="*/ 2147483647 w 701"/>
              <a:gd name="T7" fmla="*/ 0 h 298"/>
              <a:gd name="T8" fmla="*/ 0 60000 65536"/>
              <a:gd name="T9" fmla="*/ 0 60000 65536"/>
              <a:gd name="T10" fmla="*/ 0 60000 65536"/>
              <a:gd name="T11" fmla="*/ 0 60000 65536"/>
              <a:gd name="T12" fmla="*/ 0 w 701"/>
              <a:gd name="T13" fmla="*/ 0 h 298"/>
              <a:gd name="T14" fmla="*/ 701 w 701"/>
              <a:gd name="T15" fmla="*/ 298 h 2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1" h="298">
                <a:moveTo>
                  <a:pt x="0" y="298"/>
                </a:moveTo>
                <a:lnTo>
                  <a:pt x="341" y="298"/>
                </a:lnTo>
                <a:lnTo>
                  <a:pt x="341" y="0"/>
                </a:lnTo>
                <a:lnTo>
                  <a:pt x="701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Freeform 50"/>
          <p:cNvSpPr>
            <a:spLocks/>
          </p:cNvSpPr>
          <p:nvPr/>
        </p:nvSpPr>
        <p:spPr bwMode="auto">
          <a:xfrm flipV="1">
            <a:off x="1155700" y="3463925"/>
            <a:ext cx="1112838" cy="460375"/>
          </a:xfrm>
          <a:custGeom>
            <a:avLst/>
            <a:gdLst>
              <a:gd name="T0" fmla="*/ 0 w 701"/>
              <a:gd name="T1" fmla="*/ 2147483647 h 298"/>
              <a:gd name="T2" fmla="*/ 2147483647 w 701"/>
              <a:gd name="T3" fmla="*/ 2147483647 h 298"/>
              <a:gd name="T4" fmla="*/ 2147483647 w 701"/>
              <a:gd name="T5" fmla="*/ 0 h 298"/>
              <a:gd name="T6" fmla="*/ 2147483647 w 701"/>
              <a:gd name="T7" fmla="*/ 0 h 298"/>
              <a:gd name="T8" fmla="*/ 0 60000 65536"/>
              <a:gd name="T9" fmla="*/ 0 60000 65536"/>
              <a:gd name="T10" fmla="*/ 0 60000 65536"/>
              <a:gd name="T11" fmla="*/ 0 60000 65536"/>
              <a:gd name="T12" fmla="*/ 0 w 701"/>
              <a:gd name="T13" fmla="*/ 0 h 298"/>
              <a:gd name="T14" fmla="*/ 701 w 701"/>
              <a:gd name="T15" fmla="*/ 298 h 2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1" h="298">
                <a:moveTo>
                  <a:pt x="0" y="298"/>
                </a:moveTo>
                <a:lnTo>
                  <a:pt x="341" y="298"/>
                </a:lnTo>
                <a:lnTo>
                  <a:pt x="341" y="0"/>
                </a:lnTo>
                <a:lnTo>
                  <a:pt x="701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3" name="Picture 51" descr="dslam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6775" y="3705225"/>
            <a:ext cx="3698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0" name="Rectangle 52"/>
          <p:cNvSpPr>
            <a:spLocks noChangeArrowheads="1"/>
          </p:cNvSpPr>
          <p:nvPr/>
        </p:nvSpPr>
        <p:spPr bwMode="auto">
          <a:xfrm>
            <a:off x="1982788" y="1781175"/>
            <a:ext cx="693737" cy="227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ts val="0"/>
              </a:spcBef>
              <a:defRPr/>
            </a:pPr>
            <a:r>
              <a:rPr lang="en-US" altLang="he-IL" sz="1050" b="1">
                <a:latin typeface="Arial" pitchFamily="34" charset="0"/>
                <a:cs typeface="Arial" pitchFamily="34" charset="0"/>
              </a:rPr>
              <a:t>IP-DSLAM</a:t>
            </a:r>
          </a:p>
        </p:txBody>
      </p:sp>
      <p:sp>
        <p:nvSpPr>
          <p:cNvPr id="20525" name="Line 53"/>
          <p:cNvSpPr>
            <a:spLocks noChangeShapeType="1"/>
          </p:cNvSpPr>
          <p:nvPr/>
        </p:nvSpPr>
        <p:spPr bwMode="auto">
          <a:xfrm>
            <a:off x="1211263" y="2303463"/>
            <a:ext cx="1855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endParaRPr lang="en-US"/>
          </a:p>
        </p:txBody>
      </p:sp>
      <p:sp>
        <p:nvSpPr>
          <p:cNvPr id="20526" name="Rectangle 54"/>
          <p:cNvSpPr>
            <a:spLocks noChangeArrowheads="1"/>
          </p:cNvSpPr>
          <p:nvPr/>
        </p:nvSpPr>
        <p:spPr bwMode="auto">
          <a:xfrm>
            <a:off x="1341438" y="1555750"/>
            <a:ext cx="296862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ct val="0"/>
              </a:spcBef>
            </a:pPr>
            <a:r>
              <a:rPr lang="en-US" altLang="he-IL" sz="1000"/>
              <a:t>DSL</a:t>
            </a:r>
          </a:p>
        </p:txBody>
      </p:sp>
      <p:sp>
        <p:nvSpPr>
          <p:cNvPr id="20527" name="Rectangle 55"/>
          <p:cNvSpPr>
            <a:spLocks noChangeArrowheads="1"/>
          </p:cNvSpPr>
          <p:nvPr/>
        </p:nvSpPr>
        <p:spPr bwMode="auto">
          <a:xfrm>
            <a:off x="1341438" y="2120900"/>
            <a:ext cx="296862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ct val="0"/>
              </a:spcBef>
            </a:pPr>
            <a:r>
              <a:rPr lang="en-US" altLang="he-IL" sz="1000"/>
              <a:t>DSL</a:t>
            </a:r>
          </a:p>
        </p:txBody>
      </p:sp>
      <p:sp>
        <p:nvSpPr>
          <p:cNvPr id="20528" name="Rectangle 56"/>
          <p:cNvSpPr>
            <a:spLocks noChangeArrowheads="1"/>
          </p:cNvSpPr>
          <p:nvPr/>
        </p:nvSpPr>
        <p:spPr bwMode="auto">
          <a:xfrm>
            <a:off x="1341438" y="2676525"/>
            <a:ext cx="296862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ct val="0"/>
              </a:spcBef>
            </a:pPr>
            <a:r>
              <a:rPr lang="en-US" altLang="he-IL" sz="1000"/>
              <a:t>DSL</a:t>
            </a:r>
          </a:p>
        </p:txBody>
      </p:sp>
      <p:pic>
        <p:nvPicPr>
          <p:cNvPr id="20529" name="Picture 57" descr="rad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0675" y="2152650"/>
            <a:ext cx="56673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0" name="Text Box 58"/>
          <p:cNvSpPr txBox="1">
            <a:spLocks noChangeArrowheads="1"/>
          </p:cNvSpPr>
          <p:nvPr/>
        </p:nvSpPr>
        <p:spPr bwMode="auto">
          <a:xfrm>
            <a:off x="2552700" y="2120900"/>
            <a:ext cx="30321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006475">
              <a:spcBef>
                <a:spcPct val="0"/>
              </a:spcBef>
            </a:pPr>
            <a:r>
              <a:rPr lang="en-US" sz="1000"/>
              <a:t>ETH</a:t>
            </a:r>
          </a:p>
        </p:txBody>
      </p:sp>
      <p:sp>
        <p:nvSpPr>
          <p:cNvPr id="29747" name="Text Box 59"/>
          <p:cNvSpPr txBox="1">
            <a:spLocks noChangeArrowheads="1"/>
          </p:cNvSpPr>
          <p:nvPr/>
        </p:nvSpPr>
        <p:spPr bwMode="auto">
          <a:xfrm>
            <a:off x="2998788" y="1968500"/>
            <a:ext cx="29368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006475">
              <a:spcBef>
                <a:spcPts val="0"/>
              </a:spcBef>
              <a:defRPr/>
            </a:pPr>
            <a:r>
              <a:rPr lang="en-US" sz="1050" b="1">
                <a:latin typeface="Arial" pitchFamily="34" charset="0"/>
                <a:cs typeface="Arial" pitchFamily="34" charset="0"/>
              </a:rPr>
              <a:t>RIC</a:t>
            </a:r>
          </a:p>
        </p:txBody>
      </p:sp>
      <p:grpSp>
        <p:nvGrpSpPr>
          <p:cNvPr id="20532" name="Group 60"/>
          <p:cNvGrpSpPr>
            <a:grpSpLocks/>
          </p:cNvGrpSpPr>
          <p:nvPr/>
        </p:nvGrpSpPr>
        <p:grpSpPr bwMode="auto">
          <a:xfrm>
            <a:off x="2449513" y="2332038"/>
            <a:ext cx="501650" cy="400050"/>
            <a:chOff x="1543" y="1421"/>
            <a:chExt cx="316" cy="260"/>
          </a:xfrm>
        </p:grpSpPr>
        <p:sp>
          <p:nvSpPr>
            <p:cNvPr id="20608" name="Text Box 61"/>
            <p:cNvSpPr txBox="1">
              <a:spLocks noChangeArrowheads="1"/>
            </p:cNvSpPr>
            <p:nvPr/>
          </p:nvSpPr>
          <p:spPr bwMode="auto">
            <a:xfrm>
              <a:off x="1543" y="1544"/>
              <a:ext cx="31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6" tIns="35996" rIns="35996" bIns="35996" anchor="ctr" anchorCtr="1"/>
            <a:lstStyle/>
            <a:p>
              <a:pPr defTabSz="1006475">
                <a:spcBef>
                  <a:spcPct val="0"/>
                </a:spcBef>
              </a:pPr>
              <a:r>
                <a:rPr lang="en-US" sz="1000" b="1">
                  <a:solidFill>
                    <a:srgbClr val="FF0000"/>
                  </a:solidFill>
                </a:rPr>
                <a:t>VLAN A</a:t>
              </a:r>
            </a:p>
          </p:txBody>
        </p:sp>
        <p:sp>
          <p:nvSpPr>
            <p:cNvPr id="20609" name="Line 62"/>
            <p:cNvSpPr>
              <a:spLocks noChangeShapeType="1"/>
            </p:cNvSpPr>
            <p:nvPr/>
          </p:nvSpPr>
          <p:spPr bwMode="auto">
            <a:xfrm flipV="1">
              <a:off x="1700" y="1421"/>
              <a:ext cx="0" cy="13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36000" tIns="36000" rIns="36000" bIns="36000" anchor="ctr" anchorCtr="1"/>
            <a:lstStyle/>
            <a:p>
              <a:endParaRPr lang="en-US"/>
            </a:p>
          </p:txBody>
        </p:sp>
      </p:grpSp>
      <p:sp>
        <p:nvSpPr>
          <p:cNvPr id="20533" name="Freeform 63"/>
          <p:cNvSpPr>
            <a:spLocks/>
          </p:cNvSpPr>
          <p:nvPr/>
        </p:nvSpPr>
        <p:spPr bwMode="auto">
          <a:xfrm>
            <a:off x="1155700" y="2403475"/>
            <a:ext cx="1112838" cy="460375"/>
          </a:xfrm>
          <a:custGeom>
            <a:avLst/>
            <a:gdLst>
              <a:gd name="T0" fmla="*/ 0 w 701"/>
              <a:gd name="T1" fmla="*/ 2147483647 h 298"/>
              <a:gd name="T2" fmla="*/ 2147483647 w 701"/>
              <a:gd name="T3" fmla="*/ 2147483647 h 298"/>
              <a:gd name="T4" fmla="*/ 2147483647 w 701"/>
              <a:gd name="T5" fmla="*/ 0 h 298"/>
              <a:gd name="T6" fmla="*/ 2147483647 w 701"/>
              <a:gd name="T7" fmla="*/ 0 h 298"/>
              <a:gd name="T8" fmla="*/ 0 60000 65536"/>
              <a:gd name="T9" fmla="*/ 0 60000 65536"/>
              <a:gd name="T10" fmla="*/ 0 60000 65536"/>
              <a:gd name="T11" fmla="*/ 0 60000 65536"/>
              <a:gd name="T12" fmla="*/ 0 w 701"/>
              <a:gd name="T13" fmla="*/ 0 h 298"/>
              <a:gd name="T14" fmla="*/ 701 w 701"/>
              <a:gd name="T15" fmla="*/ 298 h 2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1" h="298">
                <a:moveTo>
                  <a:pt x="0" y="298"/>
                </a:moveTo>
                <a:lnTo>
                  <a:pt x="341" y="298"/>
                </a:lnTo>
                <a:lnTo>
                  <a:pt x="341" y="0"/>
                </a:lnTo>
                <a:lnTo>
                  <a:pt x="701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4" name="Freeform 64"/>
          <p:cNvSpPr>
            <a:spLocks/>
          </p:cNvSpPr>
          <p:nvPr/>
        </p:nvSpPr>
        <p:spPr bwMode="auto">
          <a:xfrm flipV="1">
            <a:off x="1155700" y="1733550"/>
            <a:ext cx="1112838" cy="460375"/>
          </a:xfrm>
          <a:custGeom>
            <a:avLst/>
            <a:gdLst>
              <a:gd name="T0" fmla="*/ 0 w 701"/>
              <a:gd name="T1" fmla="*/ 2147483647 h 298"/>
              <a:gd name="T2" fmla="*/ 2147483647 w 701"/>
              <a:gd name="T3" fmla="*/ 2147483647 h 298"/>
              <a:gd name="T4" fmla="*/ 2147483647 w 701"/>
              <a:gd name="T5" fmla="*/ 0 h 298"/>
              <a:gd name="T6" fmla="*/ 2147483647 w 701"/>
              <a:gd name="T7" fmla="*/ 0 h 298"/>
              <a:gd name="T8" fmla="*/ 0 60000 65536"/>
              <a:gd name="T9" fmla="*/ 0 60000 65536"/>
              <a:gd name="T10" fmla="*/ 0 60000 65536"/>
              <a:gd name="T11" fmla="*/ 0 60000 65536"/>
              <a:gd name="T12" fmla="*/ 0 w 701"/>
              <a:gd name="T13" fmla="*/ 0 h 298"/>
              <a:gd name="T14" fmla="*/ 701 w 701"/>
              <a:gd name="T15" fmla="*/ 298 h 2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1" h="298">
                <a:moveTo>
                  <a:pt x="0" y="298"/>
                </a:moveTo>
                <a:lnTo>
                  <a:pt x="341" y="298"/>
                </a:lnTo>
                <a:lnTo>
                  <a:pt x="341" y="0"/>
                </a:lnTo>
                <a:lnTo>
                  <a:pt x="701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35" name="Picture 65" descr="dslam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6775" y="1974850"/>
            <a:ext cx="3698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6" name="Picture 66" descr="ntu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313" y="1527175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53" name="Rectangle 67"/>
          <p:cNvSpPr>
            <a:spLocks noChangeArrowheads="1"/>
          </p:cNvSpPr>
          <p:nvPr/>
        </p:nvSpPr>
        <p:spPr bwMode="auto">
          <a:xfrm>
            <a:off x="838200" y="1320800"/>
            <a:ext cx="334963" cy="227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ts val="0"/>
              </a:spcBef>
              <a:defRPr/>
            </a:pPr>
            <a:r>
              <a:rPr lang="en-US" altLang="he-IL" sz="1050" b="1">
                <a:latin typeface="Arial" pitchFamily="34" charset="0"/>
                <a:cs typeface="Arial" pitchFamily="34" charset="0"/>
              </a:rPr>
              <a:t>CPE</a:t>
            </a:r>
          </a:p>
        </p:txBody>
      </p:sp>
      <p:pic>
        <p:nvPicPr>
          <p:cNvPr id="20538" name="Picture 68" descr="ntu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313" y="2103438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55" name="Rectangle 69"/>
          <p:cNvSpPr>
            <a:spLocks noChangeArrowheads="1"/>
          </p:cNvSpPr>
          <p:nvPr/>
        </p:nvSpPr>
        <p:spPr bwMode="auto">
          <a:xfrm>
            <a:off x="838200" y="1898650"/>
            <a:ext cx="334963" cy="227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ts val="0"/>
              </a:spcBef>
              <a:defRPr/>
            </a:pPr>
            <a:r>
              <a:rPr lang="en-US" altLang="he-IL" sz="1050" b="1">
                <a:latin typeface="Arial" pitchFamily="34" charset="0"/>
                <a:cs typeface="Arial" pitchFamily="34" charset="0"/>
              </a:rPr>
              <a:t>CPE</a:t>
            </a:r>
          </a:p>
        </p:txBody>
      </p:sp>
      <p:pic>
        <p:nvPicPr>
          <p:cNvPr id="20540" name="Picture 70" descr="ntu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313" y="26797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57" name="Rectangle 71"/>
          <p:cNvSpPr>
            <a:spLocks noChangeArrowheads="1"/>
          </p:cNvSpPr>
          <p:nvPr/>
        </p:nvSpPr>
        <p:spPr bwMode="auto">
          <a:xfrm>
            <a:off x="838200" y="2478088"/>
            <a:ext cx="334963" cy="227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ts val="0"/>
              </a:spcBef>
              <a:defRPr/>
            </a:pPr>
            <a:r>
              <a:rPr lang="en-US" altLang="he-IL" sz="1050" b="1">
                <a:latin typeface="Arial" pitchFamily="34" charset="0"/>
                <a:cs typeface="Arial" pitchFamily="34" charset="0"/>
              </a:rPr>
              <a:t>CPE</a:t>
            </a:r>
          </a:p>
        </p:txBody>
      </p:sp>
      <p:pic>
        <p:nvPicPr>
          <p:cNvPr id="20542" name="Picture 72" descr="ntu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313" y="3254375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59" name="Rectangle 73"/>
          <p:cNvSpPr>
            <a:spLocks noChangeArrowheads="1"/>
          </p:cNvSpPr>
          <p:nvPr/>
        </p:nvSpPr>
        <p:spPr bwMode="auto">
          <a:xfrm>
            <a:off x="838200" y="3055938"/>
            <a:ext cx="334963" cy="227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ts val="0"/>
              </a:spcBef>
              <a:defRPr/>
            </a:pPr>
            <a:r>
              <a:rPr lang="en-US" altLang="he-IL" sz="1050" b="1">
                <a:latin typeface="Arial" pitchFamily="34" charset="0"/>
                <a:cs typeface="Arial" pitchFamily="34" charset="0"/>
              </a:rPr>
              <a:t>CPE</a:t>
            </a:r>
          </a:p>
        </p:txBody>
      </p:sp>
      <p:pic>
        <p:nvPicPr>
          <p:cNvPr id="20544" name="Picture 74" descr="ntu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313" y="3830638"/>
            <a:ext cx="5651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61" name="Rectangle 75"/>
          <p:cNvSpPr>
            <a:spLocks noChangeArrowheads="1"/>
          </p:cNvSpPr>
          <p:nvPr/>
        </p:nvSpPr>
        <p:spPr bwMode="auto">
          <a:xfrm>
            <a:off x="838200" y="3635375"/>
            <a:ext cx="334963" cy="227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ts val="0"/>
              </a:spcBef>
              <a:defRPr/>
            </a:pPr>
            <a:r>
              <a:rPr lang="en-US" altLang="he-IL" sz="1050" b="1" dirty="0">
                <a:latin typeface="Arial" pitchFamily="34" charset="0"/>
                <a:cs typeface="Arial" pitchFamily="34" charset="0"/>
              </a:rPr>
              <a:t>CPE</a:t>
            </a:r>
          </a:p>
        </p:txBody>
      </p:sp>
      <p:pic>
        <p:nvPicPr>
          <p:cNvPr id="20546" name="Picture 76" descr="ntu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313" y="44069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63" name="Rectangle 77"/>
          <p:cNvSpPr>
            <a:spLocks noChangeArrowheads="1"/>
          </p:cNvSpPr>
          <p:nvPr/>
        </p:nvSpPr>
        <p:spPr bwMode="auto">
          <a:xfrm>
            <a:off x="838200" y="4214813"/>
            <a:ext cx="334963" cy="227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ts val="0"/>
              </a:spcBef>
              <a:defRPr/>
            </a:pPr>
            <a:r>
              <a:rPr lang="en-US" altLang="he-IL" sz="1050" b="1">
                <a:latin typeface="Arial" pitchFamily="34" charset="0"/>
                <a:cs typeface="Arial" pitchFamily="34" charset="0"/>
              </a:rPr>
              <a:t>CPE</a:t>
            </a:r>
          </a:p>
        </p:txBody>
      </p:sp>
      <p:sp>
        <p:nvSpPr>
          <p:cNvPr id="29764" name="Rectangle 78"/>
          <p:cNvSpPr>
            <a:spLocks noChangeArrowheads="1"/>
          </p:cNvSpPr>
          <p:nvPr/>
        </p:nvSpPr>
        <p:spPr bwMode="auto">
          <a:xfrm>
            <a:off x="838200" y="4792663"/>
            <a:ext cx="334963" cy="227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ts val="0"/>
              </a:spcBef>
              <a:defRPr/>
            </a:pPr>
            <a:r>
              <a:rPr lang="en-US" altLang="he-IL" sz="1050" b="1">
                <a:latin typeface="Arial" pitchFamily="34" charset="0"/>
                <a:cs typeface="Arial" pitchFamily="34" charset="0"/>
              </a:rPr>
              <a:t>CPE</a:t>
            </a:r>
          </a:p>
        </p:txBody>
      </p:sp>
      <p:sp>
        <p:nvSpPr>
          <p:cNvPr id="29765" name="Rectangle 79"/>
          <p:cNvSpPr>
            <a:spLocks noChangeArrowheads="1"/>
          </p:cNvSpPr>
          <p:nvPr/>
        </p:nvSpPr>
        <p:spPr bwMode="auto">
          <a:xfrm>
            <a:off x="838200" y="5372100"/>
            <a:ext cx="334963" cy="227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120775" eaLnBrk="0" hangingPunct="0">
              <a:spcBef>
                <a:spcPts val="0"/>
              </a:spcBef>
              <a:defRPr/>
            </a:pPr>
            <a:r>
              <a:rPr lang="en-US" altLang="he-IL" sz="1050" b="1">
                <a:latin typeface="Arial" pitchFamily="34" charset="0"/>
                <a:cs typeface="Arial" pitchFamily="34" charset="0"/>
              </a:rPr>
              <a:t>CPE</a:t>
            </a:r>
          </a:p>
        </p:txBody>
      </p:sp>
      <p:pic>
        <p:nvPicPr>
          <p:cNvPr id="20550" name="Picture 80" descr="ntu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313" y="4981575"/>
            <a:ext cx="565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1" name="Text Box 81"/>
          <p:cNvSpPr txBox="1">
            <a:spLocks noChangeArrowheads="1"/>
          </p:cNvSpPr>
          <p:nvPr/>
        </p:nvSpPr>
        <p:spPr bwMode="auto">
          <a:xfrm>
            <a:off x="4313238" y="3825875"/>
            <a:ext cx="9715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006475">
              <a:spcBef>
                <a:spcPct val="0"/>
              </a:spcBef>
            </a:pPr>
            <a:r>
              <a:rPr lang="en-US" sz="1300" b="1"/>
              <a:t>SDH/SONET</a:t>
            </a:r>
            <a:br>
              <a:rPr lang="en-US" sz="1300" b="1"/>
            </a:br>
            <a:r>
              <a:rPr lang="en-US" sz="1300" b="1"/>
              <a:t>Network </a:t>
            </a:r>
          </a:p>
        </p:txBody>
      </p:sp>
      <p:sp>
        <p:nvSpPr>
          <p:cNvPr id="20552" name="AutoShape 82"/>
          <p:cNvSpPr>
            <a:spLocks noChangeArrowheads="1"/>
          </p:cNvSpPr>
          <p:nvPr/>
        </p:nvSpPr>
        <p:spPr bwMode="auto">
          <a:xfrm>
            <a:off x="4064000" y="3330575"/>
            <a:ext cx="1470025" cy="14319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19" y="10800"/>
                </a:moveTo>
                <a:cubicBezTo>
                  <a:pt x="1619" y="15871"/>
                  <a:pt x="5729" y="19981"/>
                  <a:pt x="10800" y="19981"/>
                </a:cubicBezTo>
                <a:cubicBezTo>
                  <a:pt x="15871" y="19981"/>
                  <a:pt x="19981" y="15871"/>
                  <a:pt x="19981" y="10800"/>
                </a:cubicBezTo>
                <a:cubicBezTo>
                  <a:pt x="19981" y="5729"/>
                  <a:pt x="15871" y="1619"/>
                  <a:pt x="10800" y="1619"/>
                </a:cubicBezTo>
                <a:cubicBezTo>
                  <a:pt x="5729" y="1619"/>
                  <a:pt x="1619" y="5729"/>
                  <a:pt x="1619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wrap="none" lIns="36000" tIns="36000" rIns="36000" bIns="36000" anchor="ctr" anchorCtr="1"/>
          <a:lstStyle/>
          <a:p>
            <a:endParaRPr lang="en-US"/>
          </a:p>
        </p:txBody>
      </p:sp>
      <p:sp>
        <p:nvSpPr>
          <p:cNvPr id="20553" name="Text Box 83"/>
          <p:cNvSpPr txBox="1">
            <a:spLocks noChangeArrowheads="1"/>
          </p:cNvSpPr>
          <p:nvPr/>
        </p:nvSpPr>
        <p:spPr bwMode="auto">
          <a:xfrm>
            <a:off x="3611563" y="3851275"/>
            <a:ext cx="3937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006475">
              <a:spcBef>
                <a:spcPct val="0"/>
              </a:spcBef>
            </a:pPr>
            <a:r>
              <a:rPr lang="en-US" sz="1000"/>
              <a:t>n x T1</a:t>
            </a:r>
          </a:p>
        </p:txBody>
      </p:sp>
      <p:sp>
        <p:nvSpPr>
          <p:cNvPr id="20554" name="Text Box 84"/>
          <p:cNvSpPr txBox="1">
            <a:spLocks noChangeArrowheads="1"/>
          </p:cNvSpPr>
          <p:nvPr/>
        </p:nvSpPr>
        <p:spPr bwMode="auto">
          <a:xfrm>
            <a:off x="3611563" y="2095500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006475">
              <a:spcBef>
                <a:spcPct val="0"/>
              </a:spcBef>
            </a:pPr>
            <a:r>
              <a:rPr lang="en-US" sz="1000"/>
              <a:t>n x T1</a:t>
            </a: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3352800" y="2346325"/>
            <a:ext cx="1319213" cy="234950"/>
            <a:chOff x="2112" y="1430"/>
            <a:chExt cx="831" cy="152"/>
          </a:xfrm>
        </p:grpSpPr>
        <p:sp>
          <p:nvSpPr>
            <p:cNvPr id="20603" name="Line 86"/>
            <p:cNvSpPr>
              <a:spLocks noChangeShapeType="1"/>
            </p:cNvSpPr>
            <p:nvPr/>
          </p:nvSpPr>
          <p:spPr bwMode="auto">
            <a:xfrm>
              <a:off x="2112" y="1430"/>
              <a:ext cx="27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04" name="Group 87"/>
            <p:cNvGrpSpPr>
              <a:grpSpLocks/>
            </p:cNvGrpSpPr>
            <p:nvPr/>
          </p:nvGrpSpPr>
          <p:grpSpPr bwMode="auto">
            <a:xfrm>
              <a:off x="2299" y="1430"/>
              <a:ext cx="407" cy="152"/>
              <a:chOff x="2299" y="1430"/>
              <a:chExt cx="407" cy="152"/>
            </a:xfrm>
          </p:grpSpPr>
          <p:sp>
            <p:nvSpPr>
              <p:cNvPr id="5" name="Text Box 88"/>
              <p:cNvSpPr txBox="1">
                <a:spLocks noChangeArrowheads="1"/>
              </p:cNvSpPr>
              <p:nvPr/>
            </p:nvSpPr>
            <p:spPr bwMode="auto">
              <a:xfrm>
                <a:off x="2299" y="1436"/>
                <a:ext cx="40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defTabSz="1006475">
                  <a:spcBef>
                    <a:spcPts val="0"/>
                  </a:spcBef>
                  <a:defRPr/>
                </a:pPr>
                <a:r>
                  <a:rPr lang="en-US" sz="105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Broadcast</a:t>
                </a:r>
              </a:p>
            </p:txBody>
          </p:sp>
          <p:sp>
            <p:nvSpPr>
              <p:cNvPr id="20607" name="Line 89"/>
              <p:cNvSpPr>
                <a:spLocks noChangeShapeType="1"/>
              </p:cNvSpPr>
              <p:nvPr/>
            </p:nvSpPr>
            <p:spPr bwMode="auto">
              <a:xfrm>
                <a:off x="2386" y="1430"/>
                <a:ext cx="274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stealth" w="med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05" name="Line 90"/>
            <p:cNvSpPr>
              <a:spLocks noChangeShapeType="1"/>
            </p:cNvSpPr>
            <p:nvPr/>
          </p:nvSpPr>
          <p:spPr bwMode="auto">
            <a:xfrm>
              <a:off x="2669" y="1430"/>
              <a:ext cx="27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1"/>
          <p:cNvGrpSpPr>
            <a:grpSpLocks/>
          </p:cNvGrpSpPr>
          <p:nvPr/>
        </p:nvGrpSpPr>
        <p:grpSpPr bwMode="auto">
          <a:xfrm>
            <a:off x="4676775" y="2355850"/>
            <a:ext cx="374650" cy="1071563"/>
            <a:chOff x="2946" y="1437"/>
            <a:chExt cx="236" cy="695"/>
          </a:xfrm>
        </p:grpSpPr>
        <p:sp>
          <p:nvSpPr>
            <p:cNvPr id="20600" name="Line 92"/>
            <p:cNvSpPr>
              <a:spLocks noChangeShapeType="1"/>
            </p:cNvSpPr>
            <p:nvPr/>
          </p:nvSpPr>
          <p:spPr bwMode="auto">
            <a:xfrm rot="5400000">
              <a:off x="2809" y="1574"/>
              <a:ext cx="27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Line 93"/>
            <p:cNvSpPr>
              <a:spLocks noChangeShapeType="1"/>
            </p:cNvSpPr>
            <p:nvPr/>
          </p:nvSpPr>
          <p:spPr bwMode="auto">
            <a:xfrm rot="5400000">
              <a:off x="2809" y="1852"/>
              <a:ext cx="27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Freeform 94"/>
            <p:cNvSpPr>
              <a:spLocks/>
            </p:cNvSpPr>
            <p:nvPr/>
          </p:nvSpPr>
          <p:spPr bwMode="auto">
            <a:xfrm>
              <a:off x="2946" y="1998"/>
              <a:ext cx="236" cy="134"/>
            </a:xfrm>
            <a:custGeom>
              <a:avLst/>
              <a:gdLst>
                <a:gd name="T0" fmla="*/ 0 w 236"/>
                <a:gd name="T1" fmla="*/ 0 h 134"/>
                <a:gd name="T2" fmla="*/ 6 w 236"/>
                <a:gd name="T3" fmla="*/ 58 h 134"/>
                <a:gd name="T4" fmla="*/ 38 w 236"/>
                <a:gd name="T5" fmla="*/ 88 h 134"/>
                <a:gd name="T6" fmla="*/ 114 w 236"/>
                <a:gd name="T7" fmla="*/ 100 h 134"/>
                <a:gd name="T8" fmla="*/ 194 w 236"/>
                <a:gd name="T9" fmla="*/ 116 h 134"/>
                <a:gd name="T10" fmla="*/ 236 w 236"/>
                <a:gd name="T11" fmla="*/ 134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6"/>
                <a:gd name="T19" fmla="*/ 0 h 134"/>
                <a:gd name="T20" fmla="*/ 236 w 236"/>
                <a:gd name="T21" fmla="*/ 134 h 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6" h="134">
                  <a:moveTo>
                    <a:pt x="0" y="0"/>
                  </a:moveTo>
                  <a:lnTo>
                    <a:pt x="6" y="58"/>
                  </a:lnTo>
                  <a:lnTo>
                    <a:pt x="38" y="88"/>
                  </a:lnTo>
                  <a:lnTo>
                    <a:pt x="114" y="100"/>
                  </a:lnTo>
                  <a:lnTo>
                    <a:pt x="194" y="116"/>
                  </a:lnTo>
                  <a:lnTo>
                    <a:pt x="236" y="134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95"/>
          <p:cNvGrpSpPr>
            <a:grpSpLocks/>
          </p:cNvGrpSpPr>
          <p:nvPr/>
        </p:nvGrpSpPr>
        <p:grpSpPr bwMode="auto">
          <a:xfrm>
            <a:off x="5060950" y="3436938"/>
            <a:ext cx="733425" cy="547687"/>
            <a:chOff x="3188" y="2138"/>
            <a:chExt cx="462" cy="356"/>
          </a:xfrm>
        </p:grpSpPr>
        <p:sp>
          <p:nvSpPr>
            <p:cNvPr id="20598" name="Freeform 96"/>
            <p:cNvSpPr>
              <a:spLocks/>
            </p:cNvSpPr>
            <p:nvPr/>
          </p:nvSpPr>
          <p:spPr bwMode="auto">
            <a:xfrm>
              <a:off x="3188" y="2138"/>
              <a:ext cx="214" cy="212"/>
            </a:xfrm>
            <a:custGeom>
              <a:avLst/>
              <a:gdLst>
                <a:gd name="T0" fmla="*/ 0 w 214"/>
                <a:gd name="T1" fmla="*/ 0 h 212"/>
                <a:gd name="T2" fmla="*/ 90 w 214"/>
                <a:gd name="T3" fmla="*/ 50 h 212"/>
                <a:gd name="T4" fmla="*/ 162 w 214"/>
                <a:gd name="T5" fmla="*/ 126 h 212"/>
                <a:gd name="T6" fmla="*/ 214 w 214"/>
                <a:gd name="T7" fmla="*/ 212 h 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4"/>
                <a:gd name="T13" fmla="*/ 0 h 212"/>
                <a:gd name="T14" fmla="*/ 214 w 214"/>
                <a:gd name="T15" fmla="*/ 212 h 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4" h="212">
                  <a:moveTo>
                    <a:pt x="0" y="0"/>
                  </a:moveTo>
                  <a:lnTo>
                    <a:pt x="90" y="50"/>
                  </a:lnTo>
                  <a:lnTo>
                    <a:pt x="162" y="126"/>
                  </a:lnTo>
                  <a:lnTo>
                    <a:pt x="214" y="212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Freeform 97"/>
            <p:cNvSpPr>
              <a:spLocks/>
            </p:cNvSpPr>
            <p:nvPr/>
          </p:nvSpPr>
          <p:spPr bwMode="auto">
            <a:xfrm>
              <a:off x="3406" y="2378"/>
              <a:ext cx="244" cy="116"/>
            </a:xfrm>
            <a:custGeom>
              <a:avLst/>
              <a:gdLst>
                <a:gd name="T0" fmla="*/ 0 w 244"/>
                <a:gd name="T1" fmla="*/ 0 h 116"/>
                <a:gd name="T2" fmla="*/ 38 w 244"/>
                <a:gd name="T3" fmla="*/ 80 h 116"/>
                <a:gd name="T4" fmla="*/ 78 w 244"/>
                <a:gd name="T5" fmla="*/ 114 h 116"/>
                <a:gd name="T6" fmla="*/ 158 w 244"/>
                <a:gd name="T7" fmla="*/ 116 h 116"/>
                <a:gd name="T8" fmla="*/ 244 w 244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"/>
                <a:gd name="T16" fmla="*/ 0 h 116"/>
                <a:gd name="T17" fmla="*/ 244 w 24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" h="116">
                  <a:moveTo>
                    <a:pt x="0" y="0"/>
                  </a:moveTo>
                  <a:lnTo>
                    <a:pt x="38" y="80"/>
                  </a:lnTo>
                  <a:lnTo>
                    <a:pt x="78" y="114"/>
                  </a:lnTo>
                  <a:lnTo>
                    <a:pt x="158" y="116"/>
                  </a:lnTo>
                  <a:lnTo>
                    <a:pt x="244" y="11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98"/>
          <p:cNvGrpSpPr>
            <a:grpSpLocks/>
          </p:cNvGrpSpPr>
          <p:nvPr/>
        </p:nvGrpSpPr>
        <p:grpSpPr bwMode="auto">
          <a:xfrm>
            <a:off x="5391150" y="4084638"/>
            <a:ext cx="403225" cy="220662"/>
            <a:chOff x="3396" y="2558"/>
            <a:chExt cx="254" cy="144"/>
          </a:xfrm>
        </p:grpSpPr>
        <p:sp>
          <p:nvSpPr>
            <p:cNvPr id="20596" name="Freeform 99"/>
            <p:cNvSpPr>
              <a:spLocks/>
            </p:cNvSpPr>
            <p:nvPr/>
          </p:nvSpPr>
          <p:spPr bwMode="auto">
            <a:xfrm flipV="1">
              <a:off x="3396" y="2558"/>
              <a:ext cx="254" cy="116"/>
            </a:xfrm>
            <a:custGeom>
              <a:avLst/>
              <a:gdLst>
                <a:gd name="T0" fmla="*/ 0 w 244"/>
                <a:gd name="T1" fmla="*/ 0 h 116"/>
                <a:gd name="T2" fmla="*/ 195 w 244"/>
                <a:gd name="T3" fmla="*/ 80 h 116"/>
                <a:gd name="T4" fmla="*/ 389 w 244"/>
                <a:gd name="T5" fmla="*/ 114 h 116"/>
                <a:gd name="T6" fmla="*/ 784 w 244"/>
                <a:gd name="T7" fmla="*/ 116 h 116"/>
                <a:gd name="T8" fmla="*/ 1215 w 244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"/>
                <a:gd name="T16" fmla="*/ 0 h 116"/>
                <a:gd name="T17" fmla="*/ 244 w 24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" h="116">
                  <a:moveTo>
                    <a:pt x="0" y="0"/>
                  </a:moveTo>
                  <a:lnTo>
                    <a:pt x="38" y="80"/>
                  </a:lnTo>
                  <a:lnTo>
                    <a:pt x="78" y="114"/>
                  </a:lnTo>
                  <a:lnTo>
                    <a:pt x="158" y="116"/>
                  </a:lnTo>
                  <a:lnTo>
                    <a:pt x="244" y="11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 type="stealth" w="med" len="lg"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Freeform 100"/>
            <p:cNvSpPr>
              <a:spLocks/>
            </p:cNvSpPr>
            <p:nvPr/>
          </p:nvSpPr>
          <p:spPr bwMode="auto">
            <a:xfrm flipV="1">
              <a:off x="3434" y="2586"/>
              <a:ext cx="216" cy="116"/>
            </a:xfrm>
            <a:custGeom>
              <a:avLst/>
              <a:gdLst>
                <a:gd name="T0" fmla="*/ 0 w 244"/>
                <a:gd name="T1" fmla="*/ 0 h 116"/>
                <a:gd name="T2" fmla="*/ 4 w 244"/>
                <a:gd name="T3" fmla="*/ 80 h 116"/>
                <a:gd name="T4" fmla="*/ 4 w 244"/>
                <a:gd name="T5" fmla="*/ 114 h 116"/>
                <a:gd name="T6" fmla="*/ 4 w 244"/>
                <a:gd name="T7" fmla="*/ 116 h 116"/>
                <a:gd name="T8" fmla="*/ 4 w 244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"/>
                <a:gd name="T16" fmla="*/ 0 h 116"/>
                <a:gd name="T17" fmla="*/ 244 w 24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" h="116">
                  <a:moveTo>
                    <a:pt x="0" y="0"/>
                  </a:moveTo>
                  <a:lnTo>
                    <a:pt x="38" y="80"/>
                  </a:lnTo>
                  <a:lnTo>
                    <a:pt x="78" y="114"/>
                  </a:lnTo>
                  <a:lnTo>
                    <a:pt x="158" y="116"/>
                  </a:lnTo>
                  <a:lnTo>
                    <a:pt x="244" y="11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 type="stealth" w="med" len="lg"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01"/>
          <p:cNvGrpSpPr>
            <a:grpSpLocks/>
          </p:cNvGrpSpPr>
          <p:nvPr/>
        </p:nvGrpSpPr>
        <p:grpSpPr bwMode="auto">
          <a:xfrm>
            <a:off x="5041900" y="4271963"/>
            <a:ext cx="400050" cy="379412"/>
            <a:chOff x="3176" y="2680"/>
            <a:chExt cx="252" cy="246"/>
          </a:xfrm>
        </p:grpSpPr>
        <p:sp>
          <p:nvSpPr>
            <p:cNvPr id="20594" name="Freeform 102"/>
            <p:cNvSpPr>
              <a:spLocks/>
            </p:cNvSpPr>
            <p:nvPr/>
          </p:nvSpPr>
          <p:spPr bwMode="auto">
            <a:xfrm flipV="1">
              <a:off x="3176" y="2680"/>
              <a:ext cx="214" cy="224"/>
            </a:xfrm>
            <a:custGeom>
              <a:avLst/>
              <a:gdLst>
                <a:gd name="T0" fmla="*/ 0 w 214"/>
                <a:gd name="T1" fmla="*/ 0 h 212"/>
                <a:gd name="T2" fmla="*/ 90 w 214"/>
                <a:gd name="T3" fmla="*/ 449 h 212"/>
                <a:gd name="T4" fmla="*/ 162 w 214"/>
                <a:gd name="T5" fmla="*/ 1135 h 212"/>
                <a:gd name="T6" fmla="*/ 214 w 214"/>
                <a:gd name="T7" fmla="*/ 1921 h 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4"/>
                <a:gd name="T13" fmla="*/ 0 h 212"/>
                <a:gd name="T14" fmla="*/ 214 w 214"/>
                <a:gd name="T15" fmla="*/ 212 h 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4" h="212">
                  <a:moveTo>
                    <a:pt x="0" y="0"/>
                  </a:moveTo>
                  <a:lnTo>
                    <a:pt x="90" y="50"/>
                  </a:lnTo>
                  <a:lnTo>
                    <a:pt x="162" y="126"/>
                  </a:lnTo>
                  <a:lnTo>
                    <a:pt x="214" y="212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 type="stealth" w="med" len="lg"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Freeform 103"/>
            <p:cNvSpPr>
              <a:spLocks/>
            </p:cNvSpPr>
            <p:nvPr/>
          </p:nvSpPr>
          <p:spPr bwMode="auto">
            <a:xfrm flipV="1">
              <a:off x="3214" y="2702"/>
              <a:ext cx="214" cy="224"/>
            </a:xfrm>
            <a:custGeom>
              <a:avLst/>
              <a:gdLst>
                <a:gd name="T0" fmla="*/ 0 w 214"/>
                <a:gd name="T1" fmla="*/ 0 h 212"/>
                <a:gd name="T2" fmla="*/ 90 w 214"/>
                <a:gd name="T3" fmla="*/ 449 h 212"/>
                <a:gd name="T4" fmla="*/ 162 w 214"/>
                <a:gd name="T5" fmla="*/ 1135 h 212"/>
                <a:gd name="T6" fmla="*/ 214 w 214"/>
                <a:gd name="T7" fmla="*/ 1921 h 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4"/>
                <a:gd name="T13" fmla="*/ 0 h 212"/>
                <a:gd name="T14" fmla="*/ 214 w 214"/>
                <a:gd name="T15" fmla="*/ 212 h 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4" h="212">
                  <a:moveTo>
                    <a:pt x="0" y="0"/>
                  </a:moveTo>
                  <a:lnTo>
                    <a:pt x="90" y="50"/>
                  </a:lnTo>
                  <a:lnTo>
                    <a:pt x="162" y="126"/>
                  </a:lnTo>
                  <a:lnTo>
                    <a:pt x="214" y="212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 type="stealth" w="med" len="lg"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04"/>
          <p:cNvGrpSpPr>
            <a:grpSpLocks/>
          </p:cNvGrpSpPr>
          <p:nvPr/>
        </p:nvGrpSpPr>
        <p:grpSpPr bwMode="auto">
          <a:xfrm>
            <a:off x="4641850" y="4611688"/>
            <a:ext cx="463550" cy="360362"/>
            <a:chOff x="2924" y="2901"/>
            <a:chExt cx="292" cy="233"/>
          </a:xfrm>
        </p:grpSpPr>
        <p:sp>
          <p:nvSpPr>
            <p:cNvPr id="20592" name="Freeform 105"/>
            <p:cNvSpPr>
              <a:spLocks/>
            </p:cNvSpPr>
            <p:nvPr/>
          </p:nvSpPr>
          <p:spPr bwMode="auto">
            <a:xfrm>
              <a:off x="2924" y="2901"/>
              <a:ext cx="254" cy="38"/>
            </a:xfrm>
            <a:custGeom>
              <a:avLst/>
              <a:gdLst>
                <a:gd name="T0" fmla="*/ 254 w 254"/>
                <a:gd name="T1" fmla="*/ 0 h 38"/>
                <a:gd name="T2" fmla="*/ 195 w 254"/>
                <a:gd name="T3" fmla="*/ 20 h 38"/>
                <a:gd name="T4" fmla="*/ 126 w 254"/>
                <a:gd name="T5" fmla="*/ 33 h 38"/>
                <a:gd name="T6" fmla="*/ 48 w 254"/>
                <a:gd name="T7" fmla="*/ 38 h 38"/>
                <a:gd name="T8" fmla="*/ 0 w 254"/>
                <a:gd name="T9" fmla="*/ 3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38"/>
                <a:gd name="T17" fmla="*/ 254 w 25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38">
                  <a:moveTo>
                    <a:pt x="254" y="0"/>
                  </a:moveTo>
                  <a:lnTo>
                    <a:pt x="195" y="20"/>
                  </a:lnTo>
                  <a:lnTo>
                    <a:pt x="126" y="33"/>
                  </a:lnTo>
                  <a:lnTo>
                    <a:pt x="48" y="38"/>
                  </a:lnTo>
                  <a:lnTo>
                    <a:pt x="0" y="3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 type="none" w="med" len="lg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Freeform 106"/>
            <p:cNvSpPr>
              <a:spLocks/>
            </p:cNvSpPr>
            <p:nvPr/>
          </p:nvSpPr>
          <p:spPr bwMode="auto">
            <a:xfrm>
              <a:off x="3024" y="2926"/>
              <a:ext cx="192" cy="208"/>
            </a:xfrm>
            <a:custGeom>
              <a:avLst/>
              <a:gdLst>
                <a:gd name="T0" fmla="*/ 192 w 192"/>
                <a:gd name="T1" fmla="*/ 0 h 208"/>
                <a:gd name="T2" fmla="*/ 102 w 192"/>
                <a:gd name="T3" fmla="*/ 28 h 208"/>
                <a:gd name="T4" fmla="*/ 32 w 192"/>
                <a:gd name="T5" fmla="*/ 48 h 208"/>
                <a:gd name="T6" fmla="*/ 0 w 192"/>
                <a:gd name="T7" fmla="*/ 96 h 208"/>
                <a:gd name="T8" fmla="*/ 0 w 192"/>
                <a:gd name="T9" fmla="*/ 208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08"/>
                <a:gd name="T17" fmla="*/ 192 w 192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08">
                  <a:moveTo>
                    <a:pt x="192" y="0"/>
                  </a:moveTo>
                  <a:lnTo>
                    <a:pt x="102" y="28"/>
                  </a:lnTo>
                  <a:lnTo>
                    <a:pt x="32" y="48"/>
                  </a:lnTo>
                  <a:lnTo>
                    <a:pt x="0" y="96"/>
                  </a:lnTo>
                  <a:lnTo>
                    <a:pt x="0" y="208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 type="none" w="med" len="lg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07"/>
          <p:cNvGrpSpPr>
            <a:grpSpLocks/>
          </p:cNvGrpSpPr>
          <p:nvPr/>
        </p:nvGrpSpPr>
        <p:grpSpPr bwMode="auto">
          <a:xfrm>
            <a:off x="4802188" y="4976813"/>
            <a:ext cx="0" cy="887412"/>
            <a:chOff x="4802188" y="4977558"/>
            <a:chExt cx="0" cy="885966"/>
          </a:xfrm>
        </p:grpSpPr>
        <p:sp>
          <p:nvSpPr>
            <p:cNvPr id="20590" name="Line 108"/>
            <p:cNvSpPr>
              <a:spLocks noChangeShapeType="1"/>
            </p:cNvSpPr>
            <p:nvPr/>
          </p:nvSpPr>
          <p:spPr bwMode="auto">
            <a:xfrm rot="16200000" flipH="1">
              <a:off x="2882" y="3281"/>
              <a:ext cx="28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med" len="lg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Line 109"/>
            <p:cNvSpPr>
              <a:spLocks noChangeShapeType="1"/>
            </p:cNvSpPr>
            <p:nvPr/>
          </p:nvSpPr>
          <p:spPr bwMode="auto">
            <a:xfrm rot="16200000" flipH="1">
              <a:off x="2882" y="3569"/>
              <a:ext cx="28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med" len="lg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10"/>
          <p:cNvGrpSpPr>
            <a:grpSpLocks/>
          </p:cNvGrpSpPr>
          <p:nvPr/>
        </p:nvGrpSpPr>
        <p:grpSpPr bwMode="auto">
          <a:xfrm>
            <a:off x="4314825" y="4502150"/>
            <a:ext cx="484188" cy="1352550"/>
            <a:chOff x="2718" y="2829"/>
            <a:chExt cx="305" cy="878"/>
          </a:xfrm>
        </p:grpSpPr>
        <p:sp>
          <p:nvSpPr>
            <p:cNvPr id="20586" name="Line 111"/>
            <p:cNvSpPr>
              <a:spLocks noChangeShapeType="1"/>
            </p:cNvSpPr>
            <p:nvPr/>
          </p:nvSpPr>
          <p:spPr bwMode="auto">
            <a:xfrm flipH="1">
              <a:off x="2718" y="3695"/>
              <a:ext cx="28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med" len="lg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Freeform 112"/>
            <p:cNvSpPr>
              <a:spLocks/>
            </p:cNvSpPr>
            <p:nvPr/>
          </p:nvSpPr>
          <p:spPr bwMode="auto">
            <a:xfrm>
              <a:off x="2724" y="2829"/>
              <a:ext cx="201" cy="105"/>
            </a:xfrm>
            <a:custGeom>
              <a:avLst/>
              <a:gdLst>
                <a:gd name="T0" fmla="*/ 201 w 201"/>
                <a:gd name="T1" fmla="*/ 105 h 105"/>
                <a:gd name="T2" fmla="*/ 140 w 201"/>
                <a:gd name="T3" fmla="*/ 90 h 105"/>
                <a:gd name="T4" fmla="*/ 71 w 201"/>
                <a:gd name="T5" fmla="*/ 56 h 105"/>
                <a:gd name="T6" fmla="*/ 0 w 201"/>
                <a:gd name="T7" fmla="*/ 0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05"/>
                <a:gd name="T14" fmla="*/ 201 w 201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05">
                  <a:moveTo>
                    <a:pt x="201" y="105"/>
                  </a:moveTo>
                  <a:lnTo>
                    <a:pt x="140" y="90"/>
                  </a:lnTo>
                  <a:lnTo>
                    <a:pt x="71" y="5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 type="none" w="med" len="lg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Line 111"/>
            <p:cNvSpPr>
              <a:spLocks noChangeShapeType="1"/>
            </p:cNvSpPr>
            <p:nvPr/>
          </p:nvSpPr>
          <p:spPr bwMode="auto">
            <a:xfrm rot="16200000" flipH="1">
              <a:off x="2875" y="3560"/>
              <a:ext cx="29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med" len="lg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Line 111"/>
            <p:cNvSpPr>
              <a:spLocks noChangeShapeType="1"/>
            </p:cNvSpPr>
            <p:nvPr/>
          </p:nvSpPr>
          <p:spPr bwMode="auto">
            <a:xfrm rot="16200000" flipH="1">
              <a:off x="2875" y="3269"/>
              <a:ext cx="29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med" len="lg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13"/>
          <p:cNvGrpSpPr>
            <a:grpSpLocks/>
          </p:cNvGrpSpPr>
          <p:nvPr/>
        </p:nvGrpSpPr>
        <p:grpSpPr bwMode="auto">
          <a:xfrm>
            <a:off x="3394075" y="4081463"/>
            <a:ext cx="930275" cy="1981200"/>
            <a:chOff x="2138" y="2556"/>
            <a:chExt cx="586" cy="1286"/>
          </a:xfrm>
        </p:grpSpPr>
        <p:sp>
          <p:nvSpPr>
            <p:cNvPr id="20576" name="Freeform 114"/>
            <p:cNvSpPr>
              <a:spLocks/>
            </p:cNvSpPr>
            <p:nvPr/>
          </p:nvSpPr>
          <p:spPr bwMode="auto">
            <a:xfrm>
              <a:off x="2371" y="2558"/>
              <a:ext cx="242" cy="67"/>
            </a:xfrm>
            <a:custGeom>
              <a:avLst/>
              <a:gdLst>
                <a:gd name="T0" fmla="*/ 242 w 242"/>
                <a:gd name="T1" fmla="*/ 67 h 67"/>
                <a:gd name="T2" fmla="*/ 206 w 242"/>
                <a:gd name="T3" fmla="*/ 30 h 67"/>
                <a:gd name="T4" fmla="*/ 166 w 242"/>
                <a:gd name="T5" fmla="*/ 2 h 67"/>
                <a:gd name="T6" fmla="*/ 86 w 242"/>
                <a:gd name="T7" fmla="*/ 0 h 67"/>
                <a:gd name="T8" fmla="*/ 0 w 242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67"/>
                <a:gd name="T17" fmla="*/ 242 w 242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67">
                  <a:moveTo>
                    <a:pt x="242" y="67"/>
                  </a:moveTo>
                  <a:lnTo>
                    <a:pt x="206" y="30"/>
                  </a:lnTo>
                  <a:lnTo>
                    <a:pt x="166" y="2"/>
                  </a:lnTo>
                  <a:lnTo>
                    <a:pt x="86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 type="none" w="med" len="lg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77" name="Group 115"/>
            <p:cNvGrpSpPr>
              <a:grpSpLocks/>
            </p:cNvGrpSpPr>
            <p:nvPr/>
          </p:nvGrpSpPr>
          <p:grpSpPr bwMode="auto">
            <a:xfrm>
              <a:off x="2138" y="2556"/>
              <a:ext cx="586" cy="1286"/>
              <a:chOff x="2138" y="2556"/>
              <a:chExt cx="586" cy="1286"/>
            </a:xfrm>
          </p:grpSpPr>
          <p:sp>
            <p:nvSpPr>
              <p:cNvPr id="20578" name="Freeform 116"/>
              <p:cNvSpPr>
                <a:spLocks/>
              </p:cNvSpPr>
              <p:nvPr/>
            </p:nvSpPr>
            <p:spPr bwMode="auto">
              <a:xfrm>
                <a:off x="2609" y="2619"/>
                <a:ext cx="115" cy="209"/>
              </a:xfrm>
              <a:custGeom>
                <a:avLst/>
                <a:gdLst>
                  <a:gd name="T0" fmla="*/ 0 w 115"/>
                  <a:gd name="T1" fmla="*/ 0 h 209"/>
                  <a:gd name="T2" fmla="*/ 36 w 115"/>
                  <a:gd name="T3" fmla="*/ 102 h 209"/>
                  <a:gd name="T4" fmla="*/ 70 w 115"/>
                  <a:gd name="T5" fmla="*/ 158 h 209"/>
                  <a:gd name="T6" fmla="*/ 115 w 115"/>
                  <a:gd name="T7" fmla="*/ 209 h 2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"/>
                  <a:gd name="T13" fmla="*/ 0 h 209"/>
                  <a:gd name="T14" fmla="*/ 115 w 115"/>
                  <a:gd name="T15" fmla="*/ 209 h 2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" h="209">
                    <a:moveTo>
                      <a:pt x="0" y="0"/>
                    </a:moveTo>
                    <a:lnTo>
                      <a:pt x="36" y="102"/>
                    </a:lnTo>
                    <a:lnTo>
                      <a:pt x="70" y="158"/>
                    </a:lnTo>
                    <a:lnTo>
                      <a:pt x="115" y="209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 type="stealth" w="med" len="lg"/>
                <a:tailEnd type="none" w="med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79" name="Group 117"/>
              <p:cNvGrpSpPr>
                <a:grpSpLocks/>
              </p:cNvGrpSpPr>
              <p:nvPr/>
            </p:nvGrpSpPr>
            <p:grpSpPr bwMode="auto">
              <a:xfrm>
                <a:off x="2153" y="2556"/>
                <a:ext cx="427" cy="158"/>
                <a:chOff x="2153" y="2556"/>
                <a:chExt cx="427" cy="158"/>
              </a:xfrm>
            </p:grpSpPr>
            <p:sp>
              <p:nvSpPr>
                <p:cNvPr id="20584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2153" y="2556"/>
                  <a:ext cx="216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 type="none" w="med" len="lg"/>
                  <a:tailEnd type="stealth" w="med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2173" y="2567"/>
                  <a:ext cx="407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35996" tIns="35996" rIns="35996" bIns="35996" anchor="ctr" anchorCtr="1"/>
                <a:lstStyle/>
                <a:p>
                  <a:pPr defTabSz="1006475">
                    <a:spcBef>
                      <a:spcPts val="0"/>
                    </a:spcBef>
                    <a:defRPr/>
                  </a:pPr>
                  <a:r>
                    <a:rPr lang="en-US" sz="105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Broadcast</a:t>
                  </a:r>
                </a:p>
              </p:txBody>
            </p:sp>
          </p:grpSp>
          <p:grpSp>
            <p:nvGrpSpPr>
              <p:cNvPr id="20580" name="Group 120"/>
              <p:cNvGrpSpPr>
                <a:grpSpLocks/>
              </p:cNvGrpSpPr>
              <p:nvPr/>
            </p:nvGrpSpPr>
            <p:grpSpPr bwMode="auto">
              <a:xfrm>
                <a:off x="2138" y="3695"/>
                <a:ext cx="578" cy="147"/>
                <a:chOff x="2138" y="3695"/>
                <a:chExt cx="578" cy="147"/>
              </a:xfrm>
            </p:grpSpPr>
            <p:sp>
              <p:nvSpPr>
                <p:cNvPr id="20581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2430" y="3695"/>
                  <a:ext cx="286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 type="none" w="med" len="lg"/>
                  <a:tailEnd type="stealth" w="med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2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2138" y="3695"/>
                  <a:ext cx="286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 type="none" w="med" len="lg"/>
                  <a:tailEnd type="stealth" w="med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2261" y="3695"/>
                  <a:ext cx="407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35996" tIns="35996" rIns="35996" bIns="35996" anchor="ctr" anchorCtr="1"/>
                <a:lstStyle/>
                <a:p>
                  <a:pPr defTabSz="1006475">
                    <a:spcBef>
                      <a:spcPts val="0"/>
                    </a:spcBef>
                    <a:defRPr/>
                  </a:pPr>
                  <a:r>
                    <a:rPr lang="en-US" sz="105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Broadcast</a:t>
                  </a:r>
                </a:p>
              </p:txBody>
            </p:sp>
          </p:grpSp>
        </p:grpSp>
      </p:grpSp>
      <p:sp>
        <p:nvSpPr>
          <p:cNvPr id="121" name="Line 124"/>
          <p:cNvSpPr>
            <a:spLocks noChangeShapeType="1"/>
          </p:cNvSpPr>
          <p:nvPr/>
        </p:nvSpPr>
        <p:spPr bwMode="auto">
          <a:xfrm>
            <a:off x="6824663" y="4086225"/>
            <a:ext cx="43497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0565" name="Picture 21" descr="route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86825" y="3835400"/>
            <a:ext cx="51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83" name="Text Box 22"/>
          <p:cNvSpPr txBox="1">
            <a:spLocks noChangeArrowheads="1"/>
          </p:cNvSpPr>
          <p:nvPr/>
        </p:nvSpPr>
        <p:spPr bwMode="auto">
          <a:xfrm>
            <a:off x="8928100" y="3638550"/>
            <a:ext cx="4365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 anchorCtr="1"/>
          <a:lstStyle/>
          <a:p>
            <a:pPr defTabSz="1006475">
              <a:spcBef>
                <a:spcPts val="0"/>
              </a:spcBef>
              <a:defRPr/>
            </a:pPr>
            <a:r>
              <a:rPr lang="en-US" sz="1050" b="1">
                <a:latin typeface="Arial" pitchFamily="34" charset="0"/>
                <a:cs typeface="Arial" pitchFamily="34" charset="0"/>
              </a:rPr>
              <a:t>BRAS</a:t>
            </a:r>
          </a:p>
        </p:txBody>
      </p:sp>
      <p:grpSp>
        <p:nvGrpSpPr>
          <p:cNvPr id="20567" name="Group 27"/>
          <p:cNvGrpSpPr>
            <a:grpSpLocks/>
          </p:cNvGrpSpPr>
          <p:nvPr/>
        </p:nvGrpSpPr>
        <p:grpSpPr bwMode="auto">
          <a:xfrm>
            <a:off x="8388350" y="4133850"/>
            <a:ext cx="550863" cy="442913"/>
            <a:chOff x="5286" y="2516"/>
            <a:chExt cx="347" cy="288"/>
          </a:xfrm>
        </p:grpSpPr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5286" y="2657"/>
              <a:ext cx="34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6" tIns="35996" rIns="35996" bIns="35996" anchor="ctr" anchorCtr="1"/>
            <a:lstStyle/>
            <a:p>
              <a:pPr defTabSz="1006475">
                <a:spcBef>
                  <a:spcPts val="0"/>
                </a:spcBef>
                <a:defRPr/>
              </a:pPr>
              <a:r>
                <a:rPr lang="en-US" sz="105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VLAN A</a:t>
              </a:r>
            </a:p>
          </p:txBody>
        </p:sp>
        <p:sp>
          <p:nvSpPr>
            <p:cNvPr id="20575" name="Line 29"/>
            <p:cNvSpPr>
              <a:spLocks noChangeShapeType="1"/>
            </p:cNvSpPr>
            <p:nvPr/>
          </p:nvSpPr>
          <p:spPr bwMode="auto">
            <a:xfrm flipV="1">
              <a:off x="5458" y="2516"/>
              <a:ext cx="0" cy="1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36000" tIns="36000" rIns="36000" bIns="36000" anchor="ctr" anchorCtr="1"/>
            <a:lstStyle/>
            <a:p>
              <a:endParaRPr lang="en-US"/>
            </a:p>
          </p:txBody>
        </p:sp>
      </p:grpSp>
      <p:sp>
        <p:nvSpPr>
          <p:cNvPr id="128" name="Line 98"/>
          <p:cNvSpPr>
            <a:spLocks noChangeShapeType="1"/>
          </p:cNvSpPr>
          <p:nvPr/>
        </p:nvSpPr>
        <p:spPr bwMode="auto">
          <a:xfrm flipV="1">
            <a:off x="8596313" y="4084638"/>
            <a:ext cx="306387" cy="15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95"/>
          <p:cNvGrpSpPr>
            <a:grpSpLocks/>
          </p:cNvGrpSpPr>
          <p:nvPr/>
        </p:nvGrpSpPr>
        <p:grpSpPr bwMode="auto">
          <a:xfrm>
            <a:off x="5405438" y="3576638"/>
            <a:ext cx="863600" cy="1123950"/>
            <a:chOff x="3405" y="2236"/>
            <a:chExt cx="544" cy="730"/>
          </a:xfrm>
        </p:grpSpPr>
        <p:sp>
          <p:nvSpPr>
            <p:cNvPr id="20572" name="Rectangle 96"/>
            <p:cNvSpPr>
              <a:spLocks noChangeArrowheads="1"/>
            </p:cNvSpPr>
            <p:nvPr/>
          </p:nvSpPr>
          <p:spPr bwMode="auto">
            <a:xfrm>
              <a:off x="3610" y="2236"/>
              <a:ext cx="56" cy="587"/>
            </a:xfrm>
            <a:prstGeom prst="rect">
              <a:avLst/>
            </a:prstGeom>
            <a:solidFill>
              <a:srgbClr val="CA3B28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573" name="Text Box 97"/>
            <p:cNvSpPr txBox="1">
              <a:spLocks noChangeArrowheads="1"/>
            </p:cNvSpPr>
            <p:nvPr/>
          </p:nvSpPr>
          <p:spPr bwMode="auto">
            <a:xfrm>
              <a:off x="3405" y="2819"/>
              <a:ext cx="54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6" tIns="35996" rIns="35996" bIns="35996" anchor="ctr" anchorCtr="1">
              <a:spAutoFit/>
            </a:bodyPr>
            <a:lstStyle/>
            <a:p>
              <a:pPr defTabSz="1006475"/>
              <a:r>
                <a:rPr lang="en-US" sz="1000" b="1"/>
                <a:t>Split Horizon</a:t>
              </a:r>
            </a:p>
          </p:txBody>
        </p:sp>
      </p:grpSp>
      <p:pic>
        <p:nvPicPr>
          <p:cNvPr id="20570" name="Picture 125" descr="rad2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03900" y="3835400"/>
            <a:ext cx="10620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TextBox 132"/>
          <p:cNvSpPr txBox="1"/>
          <p:nvPr/>
        </p:nvSpPr>
        <p:spPr>
          <a:xfrm>
            <a:off x="4995863" y="1377950"/>
            <a:ext cx="48577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5" rIns="100572" bIns="50285"/>
          <a:lstStyle/>
          <a:p>
            <a:pPr marL="320675" indent="-320675" algn="l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defRPr/>
            </a:pPr>
            <a:r>
              <a:rPr lang="en-US" sz="1800" dirty="0">
                <a:latin typeface="+mn-lt"/>
                <a:cs typeface="+mn-cs"/>
              </a:rPr>
              <a:t>Two ways to use the Split Horizon:</a:t>
            </a:r>
          </a:p>
          <a:p>
            <a:pPr marL="777875" lvl="2" indent="-320675" algn="l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FontTx/>
              <a:buChar char="•"/>
              <a:defRPr/>
            </a:pPr>
            <a:r>
              <a:rPr lang="en-US" sz="1800" dirty="0">
                <a:latin typeface="+mn-lt"/>
                <a:cs typeface="+mn-cs"/>
              </a:rPr>
              <a:t>Per Logical Port</a:t>
            </a:r>
          </a:p>
          <a:p>
            <a:pPr marL="777875" lvl="2" indent="-320675" algn="l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FontTx/>
              <a:buChar char="•"/>
              <a:defRPr/>
            </a:pPr>
            <a:r>
              <a:rPr lang="en-US" sz="1800" dirty="0">
                <a:latin typeface="+mn-lt"/>
                <a:cs typeface="+mn-cs"/>
              </a:rPr>
              <a:t>Per VLAN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1" grpId="0" animBg="1"/>
      <p:bldP spid="1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Egate-100: TDM Loop Detection</a:t>
            </a:r>
          </a:p>
        </p:txBody>
      </p:sp>
      <p:sp>
        <p:nvSpPr>
          <p:cNvPr id="21507" name="Content Placeholder 51"/>
          <p:cNvSpPr>
            <a:spLocks noGrp="1"/>
          </p:cNvSpPr>
          <p:nvPr>
            <p:ph idx="1"/>
          </p:nvPr>
        </p:nvSpPr>
        <p:spPr>
          <a:xfrm>
            <a:off x="423863" y="5613400"/>
            <a:ext cx="8894762" cy="1025525"/>
          </a:xfrm>
        </p:spPr>
        <p:txBody>
          <a:bodyPr/>
          <a:lstStyle/>
          <a:p>
            <a:pPr eaLnBrk="1" hangingPunct="1"/>
            <a:r>
              <a:rPr lang="en-US" sz="2000" smtClean="0"/>
              <a:t>Once TDM loop is detected, the specific port is shut down</a:t>
            </a:r>
          </a:p>
          <a:p>
            <a:pPr eaLnBrk="1" hangingPunct="1"/>
            <a:r>
              <a:rPr lang="en-US" sz="2000" smtClean="0"/>
              <a:t>Avoids Broadcast Storms</a:t>
            </a: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2130425" y="2181225"/>
            <a:ext cx="1481138" cy="1273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1538288" y="3051175"/>
            <a:ext cx="2693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295525" y="2219325"/>
            <a:ext cx="11509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/>
          <a:lstStyle/>
          <a:p>
            <a:pPr defTabSz="1019175"/>
            <a:r>
              <a:rPr lang="en-US" sz="1300" b="1"/>
              <a:t>Headquarters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3668713" y="2843213"/>
            <a:ext cx="4572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/>
          <a:lstStyle/>
          <a:p>
            <a:pPr defTabSz="1019175"/>
            <a:r>
              <a:rPr lang="en-US" sz="1000"/>
              <a:t>STM-1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1752600" y="2854325"/>
            <a:ext cx="3270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/>
          <a:lstStyle/>
          <a:p>
            <a:pPr defTabSz="1019175"/>
            <a:r>
              <a:rPr lang="en-US" sz="1000"/>
              <a:t>GbE</a:t>
            </a: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2501900" y="2651125"/>
            <a:ext cx="7381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/>
          <a:lstStyle/>
          <a:p>
            <a:pPr defTabSz="1019175"/>
            <a:r>
              <a:rPr lang="en-US" sz="1100" b="1"/>
              <a:t>Egate-100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4811713" y="2963863"/>
            <a:ext cx="4238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/>
          <a:lstStyle/>
          <a:p>
            <a:pPr defTabSz="1019175"/>
            <a:r>
              <a:rPr lang="en-US" sz="1300" b="1"/>
              <a:t>SDH</a:t>
            </a:r>
          </a:p>
        </p:txBody>
      </p:sp>
      <p:sp>
        <p:nvSpPr>
          <p:cNvPr id="21515" name="AutoShape 12"/>
          <p:cNvSpPr>
            <a:spLocks noChangeArrowheads="1"/>
          </p:cNvSpPr>
          <p:nvPr/>
        </p:nvSpPr>
        <p:spPr bwMode="auto">
          <a:xfrm>
            <a:off x="4391025" y="2422525"/>
            <a:ext cx="1320800" cy="13176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19" y="10800"/>
                </a:moveTo>
                <a:cubicBezTo>
                  <a:pt x="1619" y="15871"/>
                  <a:pt x="5729" y="19981"/>
                  <a:pt x="10800" y="19981"/>
                </a:cubicBezTo>
                <a:cubicBezTo>
                  <a:pt x="15871" y="19981"/>
                  <a:pt x="19981" y="15871"/>
                  <a:pt x="19981" y="10800"/>
                </a:cubicBezTo>
                <a:cubicBezTo>
                  <a:pt x="19981" y="5729"/>
                  <a:pt x="15871" y="1619"/>
                  <a:pt x="10800" y="1619"/>
                </a:cubicBezTo>
                <a:cubicBezTo>
                  <a:pt x="5729" y="1619"/>
                  <a:pt x="1619" y="5729"/>
                  <a:pt x="1619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1516" name="AutoShape 13"/>
          <p:cNvSpPr>
            <a:spLocks noChangeArrowheads="1"/>
          </p:cNvSpPr>
          <p:nvPr/>
        </p:nvSpPr>
        <p:spPr bwMode="auto">
          <a:xfrm>
            <a:off x="7564438" y="3035300"/>
            <a:ext cx="1757362" cy="947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endParaRPr lang="en-US"/>
          </a:p>
        </p:txBody>
      </p:sp>
      <p:grpSp>
        <p:nvGrpSpPr>
          <p:cNvPr id="21517" name="Group 14"/>
          <p:cNvGrpSpPr>
            <a:grpSpLocks/>
          </p:cNvGrpSpPr>
          <p:nvPr/>
        </p:nvGrpSpPr>
        <p:grpSpPr bwMode="auto">
          <a:xfrm>
            <a:off x="9045575" y="3427413"/>
            <a:ext cx="127000" cy="354012"/>
            <a:chOff x="4605" y="1154"/>
            <a:chExt cx="108" cy="542"/>
          </a:xfrm>
        </p:grpSpPr>
        <p:sp>
          <p:nvSpPr>
            <p:cNvPr id="21550" name="Line 15"/>
            <p:cNvSpPr>
              <a:spLocks noChangeShapeType="1"/>
            </p:cNvSpPr>
            <p:nvPr/>
          </p:nvSpPr>
          <p:spPr bwMode="auto">
            <a:xfrm rot="-5400000">
              <a:off x="4388" y="1425"/>
              <a:ext cx="5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21551" name="Line 16"/>
            <p:cNvSpPr>
              <a:spLocks noChangeShapeType="1"/>
            </p:cNvSpPr>
            <p:nvPr/>
          </p:nvSpPr>
          <p:spPr bwMode="auto">
            <a:xfrm rot="-5400000">
              <a:off x="4686" y="1508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21552" name="Line 17"/>
            <p:cNvSpPr>
              <a:spLocks noChangeShapeType="1"/>
            </p:cNvSpPr>
            <p:nvPr/>
          </p:nvSpPr>
          <p:spPr bwMode="auto">
            <a:xfrm rot="-5400000">
              <a:off x="4632" y="1603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21553" name="Line 18"/>
            <p:cNvSpPr>
              <a:spLocks noChangeShapeType="1"/>
            </p:cNvSpPr>
            <p:nvPr/>
          </p:nvSpPr>
          <p:spPr bwMode="auto">
            <a:xfrm rot="-5400000">
              <a:off x="4686" y="130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21554" name="Line 19"/>
            <p:cNvSpPr>
              <a:spLocks noChangeShapeType="1"/>
            </p:cNvSpPr>
            <p:nvPr/>
          </p:nvSpPr>
          <p:spPr bwMode="auto">
            <a:xfrm rot="-5400000">
              <a:off x="4632" y="1192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sp>
        <p:nvSpPr>
          <p:cNvPr id="21518" name="Text Box 21"/>
          <p:cNvSpPr txBox="1">
            <a:spLocks noChangeArrowheads="1"/>
          </p:cNvSpPr>
          <p:nvPr/>
        </p:nvSpPr>
        <p:spPr bwMode="auto">
          <a:xfrm flipH="1">
            <a:off x="8502650" y="3419475"/>
            <a:ext cx="4079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/>
          <a:lstStyle/>
          <a:p>
            <a:pPr defTabSz="1019175"/>
            <a:r>
              <a:rPr lang="en-US" sz="1000"/>
              <a:t>FETH</a:t>
            </a:r>
          </a:p>
        </p:txBody>
      </p:sp>
      <p:sp>
        <p:nvSpPr>
          <p:cNvPr id="21519" name="Text Box 22"/>
          <p:cNvSpPr txBox="1">
            <a:spLocks noChangeArrowheads="1"/>
          </p:cNvSpPr>
          <p:nvPr/>
        </p:nvSpPr>
        <p:spPr bwMode="auto">
          <a:xfrm>
            <a:off x="7789863" y="3032125"/>
            <a:ext cx="13065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/>
          <a:lstStyle/>
          <a:p>
            <a:pPr defTabSz="1019175"/>
            <a:r>
              <a:rPr lang="en-US" sz="1300" b="1"/>
              <a:t>Remote Branch</a:t>
            </a:r>
          </a:p>
        </p:txBody>
      </p:sp>
      <p:sp>
        <p:nvSpPr>
          <p:cNvPr id="21520" name="Line 23"/>
          <p:cNvSpPr>
            <a:spLocks noChangeShapeType="1"/>
          </p:cNvSpPr>
          <p:nvPr/>
        </p:nvSpPr>
        <p:spPr bwMode="auto">
          <a:xfrm>
            <a:off x="8177213" y="3602038"/>
            <a:ext cx="919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1521" name="AutoShape 24"/>
          <p:cNvSpPr>
            <a:spLocks noChangeArrowheads="1"/>
          </p:cNvSpPr>
          <p:nvPr/>
        </p:nvSpPr>
        <p:spPr bwMode="auto">
          <a:xfrm>
            <a:off x="7564438" y="1976438"/>
            <a:ext cx="1757362" cy="947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endParaRPr lang="en-US"/>
          </a:p>
        </p:txBody>
      </p:sp>
      <p:grpSp>
        <p:nvGrpSpPr>
          <p:cNvPr id="21522" name="Group 25"/>
          <p:cNvGrpSpPr>
            <a:grpSpLocks/>
          </p:cNvGrpSpPr>
          <p:nvPr/>
        </p:nvGrpSpPr>
        <p:grpSpPr bwMode="auto">
          <a:xfrm>
            <a:off x="8997950" y="2392363"/>
            <a:ext cx="130175" cy="355600"/>
            <a:chOff x="4605" y="1154"/>
            <a:chExt cx="108" cy="542"/>
          </a:xfrm>
        </p:grpSpPr>
        <p:sp>
          <p:nvSpPr>
            <p:cNvPr id="21545" name="Line 26"/>
            <p:cNvSpPr>
              <a:spLocks noChangeShapeType="1"/>
            </p:cNvSpPr>
            <p:nvPr/>
          </p:nvSpPr>
          <p:spPr bwMode="auto">
            <a:xfrm rot="-5400000">
              <a:off x="4388" y="1425"/>
              <a:ext cx="5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21546" name="Line 27"/>
            <p:cNvSpPr>
              <a:spLocks noChangeShapeType="1"/>
            </p:cNvSpPr>
            <p:nvPr/>
          </p:nvSpPr>
          <p:spPr bwMode="auto">
            <a:xfrm rot="-5400000">
              <a:off x="4686" y="1508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21547" name="Line 28"/>
            <p:cNvSpPr>
              <a:spLocks noChangeShapeType="1"/>
            </p:cNvSpPr>
            <p:nvPr/>
          </p:nvSpPr>
          <p:spPr bwMode="auto">
            <a:xfrm rot="-5400000">
              <a:off x="4632" y="1603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21548" name="Line 29"/>
            <p:cNvSpPr>
              <a:spLocks noChangeShapeType="1"/>
            </p:cNvSpPr>
            <p:nvPr/>
          </p:nvSpPr>
          <p:spPr bwMode="auto">
            <a:xfrm rot="-5400000">
              <a:off x="4686" y="130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21549" name="Line 30"/>
            <p:cNvSpPr>
              <a:spLocks noChangeShapeType="1"/>
            </p:cNvSpPr>
            <p:nvPr/>
          </p:nvSpPr>
          <p:spPr bwMode="auto">
            <a:xfrm rot="-5400000">
              <a:off x="4632" y="1192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sp>
        <p:nvSpPr>
          <p:cNvPr id="21523" name="Text Box 32"/>
          <p:cNvSpPr txBox="1">
            <a:spLocks noChangeArrowheads="1"/>
          </p:cNvSpPr>
          <p:nvPr/>
        </p:nvSpPr>
        <p:spPr bwMode="auto">
          <a:xfrm flipH="1">
            <a:off x="8502650" y="2362200"/>
            <a:ext cx="4079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/>
          <a:lstStyle/>
          <a:p>
            <a:pPr defTabSz="1019175"/>
            <a:r>
              <a:rPr lang="en-US" sz="1000"/>
              <a:t>FETH</a:t>
            </a:r>
          </a:p>
        </p:txBody>
      </p:sp>
      <p:sp>
        <p:nvSpPr>
          <p:cNvPr id="21524" name="Text Box 33"/>
          <p:cNvSpPr txBox="1">
            <a:spLocks noChangeArrowheads="1"/>
          </p:cNvSpPr>
          <p:nvPr/>
        </p:nvSpPr>
        <p:spPr bwMode="auto">
          <a:xfrm>
            <a:off x="7789863" y="1971675"/>
            <a:ext cx="13065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/>
          <a:lstStyle/>
          <a:p>
            <a:pPr defTabSz="1019175"/>
            <a:r>
              <a:rPr lang="en-US" sz="1300" b="1"/>
              <a:t>Remote Branch</a:t>
            </a:r>
          </a:p>
        </p:txBody>
      </p:sp>
      <p:sp>
        <p:nvSpPr>
          <p:cNvPr id="21525" name="Line 34"/>
          <p:cNvSpPr>
            <a:spLocks noChangeShapeType="1"/>
          </p:cNvSpPr>
          <p:nvPr/>
        </p:nvSpPr>
        <p:spPr bwMode="auto">
          <a:xfrm>
            <a:off x="8135938" y="2566988"/>
            <a:ext cx="911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1526" name="Freeform 35"/>
          <p:cNvSpPr>
            <a:spLocks/>
          </p:cNvSpPr>
          <p:nvPr/>
        </p:nvSpPr>
        <p:spPr bwMode="auto">
          <a:xfrm>
            <a:off x="441325" y="2473325"/>
            <a:ext cx="1352550" cy="1125538"/>
          </a:xfrm>
          <a:custGeom>
            <a:avLst/>
            <a:gdLst>
              <a:gd name="T0" fmla="*/ 2147483647 w 1020"/>
              <a:gd name="T1" fmla="*/ 2147483647 h 783"/>
              <a:gd name="T2" fmla="*/ 2147483647 w 1020"/>
              <a:gd name="T3" fmla="*/ 2147483647 h 783"/>
              <a:gd name="T4" fmla="*/ 2147483647 w 1020"/>
              <a:gd name="T5" fmla="*/ 2147483647 h 783"/>
              <a:gd name="T6" fmla="*/ 2147483647 w 1020"/>
              <a:gd name="T7" fmla="*/ 2147483647 h 783"/>
              <a:gd name="T8" fmla="*/ 2147483647 w 1020"/>
              <a:gd name="T9" fmla="*/ 2147483647 h 783"/>
              <a:gd name="T10" fmla="*/ 2147483647 w 1020"/>
              <a:gd name="T11" fmla="*/ 2147483647 h 783"/>
              <a:gd name="T12" fmla="*/ 2147483647 w 1020"/>
              <a:gd name="T13" fmla="*/ 2147483647 h 783"/>
              <a:gd name="T14" fmla="*/ 2147483647 w 1020"/>
              <a:gd name="T15" fmla="*/ 2147483647 h 783"/>
              <a:gd name="T16" fmla="*/ 2147483647 w 1020"/>
              <a:gd name="T17" fmla="*/ 2147483647 h 783"/>
              <a:gd name="T18" fmla="*/ 2147483647 w 1020"/>
              <a:gd name="T19" fmla="*/ 2147483647 h 783"/>
              <a:gd name="T20" fmla="*/ 2147483647 w 1020"/>
              <a:gd name="T21" fmla="*/ 2147483647 h 783"/>
              <a:gd name="T22" fmla="*/ 2147483647 w 1020"/>
              <a:gd name="T23" fmla="*/ 2147483647 h 783"/>
              <a:gd name="T24" fmla="*/ 2147483647 w 1020"/>
              <a:gd name="T25" fmla="*/ 2147483647 h 783"/>
              <a:gd name="T26" fmla="*/ 2147483647 w 1020"/>
              <a:gd name="T27" fmla="*/ 2147483647 h 783"/>
              <a:gd name="T28" fmla="*/ 2147483647 w 1020"/>
              <a:gd name="T29" fmla="*/ 2147483647 h 783"/>
              <a:gd name="T30" fmla="*/ 2147483647 w 1020"/>
              <a:gd name="T31" fmla="*/ 2147483647 h 783"/>
              <a:gd name="T32" fmla="*/ 2147483647 w 1020"/>
              <a:gd name="T33" fmla="*/ 2147483647 h 783"/>
              <a:gd name="T34" fmla="*/ 2147483647 w 1020"/>
              <a:gd name="T35" fmla="*/ 2147483647 h 783"/>
              <a:gd name="T36" fmla="*/ 2147483647 w 1020"/>
              <a:gd name="T37" fmla="*/ 2147483647 h 783"/>
              <a:gd name="T38" fmla="*/ 2147483647 w 1020"/>
              <a:gd name="T39" fmla="*/ 2147483647 h 783"/>
              <a:gd name="T40" fmla="*/ 2147483647 w 1020"/>
              <a:gd name="T41" fmla="*/ 2147483647 h 783"/>
              <a:gd name="T42" fmla="*/ 2147483647 w 1020"/>
              <a:gd name="T43" fmla="*/ 2147483647 h 783"/>
              <a:gd name="T44" fmla="*/ 2147483647 w 1020"/>
              <a:gd name="T45" fmla="*/ 2147483647 h 783"/>
              <a:gd name="T46" fmla="*/ 2147483647 w 1020"/>
              <a:gd name="T47" fmla="*/ 2147483647 h 783"/>
              <a:gd name="T48" fmla="*/ 2147483647 w 1020"/>
              <a:gd name="T49" fmla="*/ 2147483647 h 783"/>
              <a:gd name="T50" fmla="*/ 2147483647 w 1020"/>
              <a:gd name="T51" fmla="*/ 2147483647 h 783"/>
              <a:gd name="T52" fmla="*/ 2147483647 w 1020"/>
              <a:gd name="T53" fmla="*/ 2147483647 h 783"/>
              <a:gd name="T54" fmla="*/ 2147483647 w 1020"/>
              <a:gd name="T55" fmla="*/ 2147483647 h 783"/>
              <a:gd name="T56" fmla="*/ 2147483647 w 1020"/>
              <a:gd name="T57" fmla="*/ 2147483647 h 783"/>
              <a:gd name="T58" fmla="*/ 2147483647 w 1020"/>
              <a:gd name="T59" fmla="*/ 2147483647 h 783"/>
              <a:gd name="T60" fmla="*/ 2147483647 w 1020"/>
              <a:gd name="T61" fmla="*/ 2147483647 h 783"/>
              <a:gd name="T62" fmla="*/ 2147483647 w 1020"/>
              <a:gd name="T63" fmla="*/ 2147483647 h 783"/>
              <a:gd name="T64" fmla="*/ 2147483647 w 1020"/>
              <a:gd name="T65" fmla="*/ 2147483647 h 783"/>
              <a:gd name="T66" fmla="*/ 2147483647 w 1020"/>
              <a:gd name="T67" fmla="*/ 2147483647 h 783"/>
              <a:gd name="T68" fmla="*/ 2147483647 w 1020"/>
              <a:gd name="T69" fmla="*/ 2147483647 h 783"/>
              <a:gd name="T70" fmla="*/ 2147483647 w 1020"/>
              <a:gd name="T71" fmla="*/ 2147483647 h 783"/>
              <a:gd name="T72" fmla="*/ 2147483647 w 1020"/>
              <a:gd name="T73" fmla="*/ 2147483647 h 783"/>
              <a:gd name="T74" fmla="*/ 2147483647 w 1020"/>
              <a:gd name="T75" fmla="*/ 2147483647 h 783"/>
              <a:gd name="T76" fmla="*/ 2147483647 w 1020"/>
              <a:gd name="T77" fmla="*/ 2147483647 h 783"/>
              <a:gd name="T78" fmla="*/ 2147483647 w 1020"/>
              <a:gd name="T79" fmla="*/ 2147483647 h 783"/>
              <a:gd name="T80" fmla="*/ 2147483647 w 1020"/>
              <a:gd name="T81" fmla="*/ 2147483647 h 783"/>
              <a:gd name="T82" fmla="*/ 2147483647 w 1020"/>
              <a:gd name="T83" fmla="*/ 2147483647 h 783"/>
              <a:gd name="T84" fmla="*/ 2147483647 w 1020"/>
              <a:gd name="T85" fmla="*/ 2147483647 h 783"/>
              <a:gd name="T86" fmla="*/ 2147483647 w 1020"/>
              <a:gd name="T87" fmla="*/ 2147483647 h 783"/>
              <a:gd name="T88" fmla="*/ 2147483647 w 1020"/>
              <a:gd name="T89" fmla="*/ 2147483647 h 783"/>
              <a:gd name="T90" fmla="*/ 2147483647 w 1020"/>
              <a:gd name="T91" fmla="*/ 2147483647 h 783"/>
              <a:gd name="T92" fmla="*/ 2147483647 w 1020"/>
              <a:gd name="T93" fmla="*/ 2147483647 h 783"/>
              <a:gd name="T94" fmla="*/ 2147483647 w 1020"/>
              <a:gd name="T95" fmla="*/ 2147483647 h 783"/>
              <a:gd name="T96" fmla="*/ 2147483647 w 1020"/>
              <a:gd name="T97" fmla="*/ 2147483647 h 783"/>
              <a:gd name="T98" fmla="*/ 2147483647 w 1020"/>
              <a:gd name="T99" fmla="*/ 2147483647 h 783"/>
              <a:gd name="T100" fmla="*/ 2147483647 w 1020"/>
              <a:gd name="T101" fmla="*/ 2147483647 h 783"/>
              <a:gd name="T102" fmla="*/ 2147483647 w 1020"/>
              <a:gd name="T103" fmla="*/ 2147483647 h 783"/>
              <a:gd name="T104" fmla="*/ 2147483647 w 1020"/>
              <a:gd name="T105" fmla="*/ 2147483647 h 783"/>
              <a:gd name="T106" fmla="*/ 2147483647 w 1020"/>
              <a:gd name="T107" fmla="*/ 2147483647 h 7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20"/>
              <a:gd name="T163" fmla="*/ 0 h 783"/>
              <a:gd name="T164" fmla="*/ 1020 w 1020"/>
              <a:gd name="T165" fmla="*/ 783 h 7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20" h="783">
                <a:moveTo>
                  <a:pt x="317" y="738"/>
                </a:moveTo>
                <a:cubicBezTo>
                  <a:pt x="285" y="738"/>
                  <a:pt x="212" y="762"/>
                  <a:pt x="167" y="754"/>
                </a:cubicBezTo>
                <a:cubicBezTo>
                  <a:pt x="122" y="746"/>
                  <a:pt x="75" y="726"/>
                  <a:pt x="47" y="692"/>
                </a:cubicBezTo>
                <a:cubicBezTo>
                  <a:pt x="19" y="658"/>
                  <a:pt x="2" y="595"/>
                  <a:pt x="1" y="552"/>
                </a:cubicBezTo>
                <a:cubicBezTo>
                  <a:pt x="0" y="509"/>
                  <a:pt x="23" y="461"/>
                  <a:pt x="39" y="436"/>
                </a:cubicBezTo>
                <a:cubicBezTo>
                  <a:pt x="55" y="411"/>
                  <a:pt x="84" y="408"/>
                  <a:pt x="97" y="400"/>
                </a:cubicBezTo>
                <a:cubicBezTo>
                  <a:pt x="110" y="392"/>
                  <a:pt x="114" y="392"/>
                  <a:pt x="119" y="386"/>
                </a:cubicBezTo>
                <a:cubicBezTo>
                  <a:pt x="124" y="380"/>
                  <a:pt x="125" y="374"/>
                  <a:pt x="125" y="362"/>
                </a:cubicBezTo>
                <a:cubicBezTo>
                  <a:pt x="125" y="350"/>
                  <a:pt x="118" y="333"/>
                  <a:pt x="117" y="316"/>
                </a:cubicBezTo>
                <a:cubicBezTo>
                  <a:pt x="116" y="299"/>
                  <a:pt x="111" y="280"/>
                  <a:pt x="117" y="262"/>
                </a:cubicBezTo>
                <a:cubicBezTo>
                  <a:pt x="123" y="244"/>
                  <a:pt x="138" y="222"/>
                  <a:pt x="155" y="208"/>
                </a:cubicBezTo>
                <a:cubicBezTo>
                  <a:pt x="172" y="194"/>
                  <a:pt x="199" y="183"/>
                  <a:pt x="221" y="176"/>
                </a:cubicBezTo>
                <a:cubicBezTo>
                  <a:pt x="243" y="169"/>
                  <a:pt x="271" y="169"/>
                  <a:pt x="287" y="166"/>
                </a:cubicBezTo>
                <a:cubicBezTo>
                  <a:pt x="303" y="163"/>
                  <a:pt x="310" y="164"/>
                  <a:pt x="315" y="156"/>
                </a:cubicBezTo>
                <a:cubicBezTo>
                  <a:pt x="320" y="148"/>
                  <a:pt x="314" y="129"/>
                  <a:pt x="319" y="116"/>
                </a:cubicBezTo>
                <a:cubicBezTo>
                  <a:pt x="324" y="103"/>
                  <a:pt x="335" y="86"/>
                  <a:pt x="347" y="76"/>
                </a:cubicBezTo>
                <a:cubicBezTo>
                  <a:pt x="359" y="66"/>
                  <a:pt x="375" y="60"/>
                  <a:pt x="391" y="56"/>
                </a:cubicBezTo>
                <a:cubicBezTo>
                  <a:pt x="407" y="52"/>
                  <a:pt x="432" y="52"/>
                  <a:pt x="445" y="52"/>
                </a:cubicBezTo>
                <a:cubicBezTo>
                  <a:pt x="458" y="52"/>
                  <a:pt x="462" y="57"/>
                  <a:pt x="467" y="56"/>
                </a:cubicBezTo>
                <a:cubicBezTo>
                  <a:pt x="472" y="55"/>
                  <a:pt x="468" y="50"/>
                  <a:pt x="473" y="44"/>
                </a:cubicBezTo>
                <a:cubicBezTo>
                  <a:pt x="478" y="38"/>
                  <a:pt x="487" y="25"/>
                  <a:pt x="499" y="18"/>
                </a:cubicBezTo>
                <a:cubicBezTo>
                  <a:pt x="511" y="11"/>
                  <a:pt x="524" y="6"/>
                  <a:pt x="543" y="4"/>
                </a:cubicBezTo>
                <a:cubicBezTo>
                  <a:pt x="562" y="2"/>
                  <a:pt x="593" y="0"/>
                  <a:pt x="613" y="4"/>
                </a:cubicBezTo>
                <a:cubicBezTo>
                  <a:pt x="633" y="8"/>
                  <a:pt x="647" y="17"/>
                  <a:pt x="663" y="26"/>
                </a:cubicBezTo>
                <a:cubicBezTo>
                  <a:pt x="679" y="35"/>
                  <a:pt x="700" y="46"/>
                  <a:pt x="711" y="60"/>
                </a:cubicBezTo>
                <a:cubicBezTo>
                  <a:pt x="722" y="74"/>
                  <a:pt x="727" y="97"/>
                  <a:pt x="731" y="110"/>
                </a:cubicBezTo>
                <a:cubicBezTo>
                  <a:pt x="735" y="123"/>
                  <a:pt x="729" y="132"/>
                  <a:pt x="735" y="136"/>
                </a:cubicBezTo>
                <a:cubicBezTo>
                  <a:pt x="741" y="140"/>
                  <a:pt x="754" y="132"/>
                  <a:pt x="767" y="134"/>
                </a:cubicBezTo>
                <a:cubicBezTo>
                  <a:pt x="780" y="136"/>
                  <a:pt x="797" y="139"/>
                  <a:pt x="813" y="150"/>
                </a:cubicBezTo>
                <a:cubicBezTo>
                  <a:pt x="829" y="161"/>
                  <a:pt x="849" y="182"/>
                  <a:pt x="863" y="200"/>
                </a:cubicBezTo>
                <a:cubicBezTo>
                  <a:pt x="877" y="218"/>
                  <a:pt x="892" y="240"/>
                  <a:pt x="899" y="260"/>
                </a:cubicBezTo>
                <a:cubicBezTo>
                  <a:pt x="906" y="280"/>
                  <a:pt x="909" y="305"/>
                  <a:pt x="905" y="324"/>
                </a:cubicBezTo>
                <a:cubicBezTo>
                  <a:pt x="901" y="343"/>
                  <a:pt x="873" y="364"/>
                  <a:pt x="873" y="374"/>
                </a:cubicBezTo>
                <a:cubicBezTo>
                  <a:pt x="873" y="384"/>
                  <a:pt x="892" y="377"/>
                  <a:pt x="907" y="384"/>
                </a:cubicBezTo>
                <a:cubicBezTo>
                  <a:pt x="922" y="391"/>
                  <a:pt x="947" y="402"/>
                  <a:pt x="963" y="414"/>
                </a:cubicBezTo>
                <a:cubicBezTo>
                  <a:pt x="979" y="426"/>
                  <a:pt x="996" y="442"/>
                  <a:pt x="1005" y="458"/>
                </a:cubicBezTo>
                <a:cubicBezTo>
                  <a:pt x="1014" y="474"/>
                  <a:pt x="1020" y="488"/>
                  <a:pt x="1017" y="512"/>
                </a:cubicBezTo>
                <a:cubicBezTo>
                  <a:pt x="1014" y="536"/>
                  <a:pt x="998" y="579"/>
                  <a:pt x="987" y="600"/>
                </a:cubicBezTo>
                <a:cubicBezTo>
                  <a:pt x="976" y="621"/>
                  <a:pt x="964" y="633"/>
                  <a:pt x="953" y="640"/>
                </a:cubicBezTo>
                <a:cubicBezTo>
                  <a:pt x="942" y="647"/>
                  <a:pt x="930" y="641"/>
                  <a:pt x="919" y="644"/>
                </a:cubicBezTo>
                <a:cubicBezTo>
                  <a:pt x="908" y="647"/>
                  <a:pt x="898" y="650"/>
                  <a:pt x="889" y="656"/>
                </a:cubicBezTo>
                <a:cubicBezTo>
                  <a:pt x="880" y="662"/>
                  <a:pt x="876" y="671"/>
                  <a:pt x="867" y="682"/>
                </a:cubicBezTo>
                <a:cubicBezTo>
                  <a:pt x="858" y="693"/>
                  <a:pt x="849" y="709"/>
                  <a:pt x="837" y="720"/>
                </a:cubicBezTo>
                <a:cubicBezTo>
                  <a:pt x="825" y="731"/>
                  <a:pt x="814" y="741"/>
                  <a:pt x="795" y="746"/>
                </a:cubicBezTo>
                <a:cubicBezTo>
                  <a:pt x="776" y="751"/>
                  <a:pt x="742" y="751"/>
                  <a:pt x="721" y="748"/>
                </a:cubicBezTo>
                <a:cubicBezTo>
                  <a:pt x="700" y="745"/>
                  <a:pt x="681" y="734"/>
                  <a:pt x="669" y="728"/>
                </a:cubicBezTo>
                <a:cubicBezTo>
                  <a:pt x="657" y="722"/>
                  <a:pt x="657" y="714"/>
                  <a:pt x="651" y="710"/>
                </a:cubicBezTo>
                <a:cubicBezTo>
                  <a:pt x="645" y="706"/>
                  <a:pt x="639" y="704"/>
                  <a:pt x="635" y="706"/>
                </a:cubicBezTo>
                <a:cubicBezTo>
                  <a:pt x="631" y="708"/>
                  <a:pt x="636" y="712"/>
                  <a:pt x="627" y="720"/>
                </a:cubicBezTo>
                <a:cubicBezTo>
                  <a:pt x="618" y="728"/>
                  <a:pt x="604" y="742"/>
                  <a:pt x="583" y="752"/>
                </a:cubicBezTo>
                <a:cubicBezTo>
                  <a:pt x="562" y="762"/>
                  <a:pt x="527" y="777"/>
                  <a:pt x="499" y="780"/>
                </a:cubicBezTo>
                <a:cubicBezTo>
                  <a:pt x="471" y="783"/>
                  <a:pt x="441" y="777"/>
                  <a:pt x="417" y="772"/>
                </a:cubicBezTo>
                <a:cubicBezTo>
                  <a:pt x="393" y="767"/>
                  <a:pt x="372" y="757"/>
                  <a:pt x="357" y="752"/>
                </a:cubicBezTo>
                <a:cubicBezTo>
                  <a:pt x="342" y="747"/>
                  <a:pt x="349" y="738"/>
                  <a:pt x="317" y="73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1527" name="Rectangle 36"/>
          <p:cNvSpPr>
            <a:spLocks noChangeArrowheads="1"/>
          </p:cNvSpPr>
          <p:nvPr/>
        </p:nvSpPr>
        <p:spPr bwMode="auto">
          <a:xfrm>
            <a:off x="900113" y="2887663"/>
            <a:ext cx="4143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/>
          <a:lstStyle/>
          <a:p>
            <a:pPr defTabSz="1019175"/>
            <a:r>
              <a:rPr lang="en-US" sz="1300" b="1"/>
              <a:t>PSN</a:t>
            </a:r>
            <a:endParaRPr lang="en-US" sz="1300"/>
          </a:p>
        </p:txBody>
      </p:sp>
      <p:sp>
        <p:nvSpPr>
          <p:cNvPr id="21528" name="AutoShape 37"/>
          <p:cNvSpPr>
            <a:spLocks noChangeArrowheads="1"/>
          </p:cNvSpPr>
          <p:nvPr/>
        </p:nvSpPr>
        <p:spPr bwMode="auto">
          <a:xfrm>
            <a:off x="1455738" y="3779838"/>
            <a:ext cx="1154112" cy="1130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lin ang="5400000" scaled="1"/>
          </a:gradFill>
          <a:ln w="12700">
            <a:solidFill>
              <a:srgbClr val="AD9C84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1529" name="Rectangle 38"/>
          <p:cNvSpPr>
            <a:spLocks noChangeArrowheads="1"/>
          </p:cNvSpPr>
          <p:nvPr/>
        </p:nvSpPr>
        <p:spPr bwMode="auto">
          <a:xfrm>
            <a:off x="1671638" y="3798888"/>
            <a:ext cx="720725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/>
          <a:lstStyle/>
          <a:p>
            <a:pPr defTabSz="1019175" eaLnBrk="0" hangingPunct="0"/>
            <a:r>
              <a:rPr lang="en-US" altLang="he-IL" sz="1300" b="1"/>
              <a:t>CO/POP</a:t>
            </a:r>
            <a:endParaRPr lang="en-US" altLang="en-US" sz="1300" b="1"/>
          </a:p>
        </p:txBody>
      </p:sp>
      <p:sp>
        <p:nvSpPr>
          <p:cNvPr id="21530" name="Rectangle 39"/>
          <p:cNvSpPr>
            <a:spLocks noChangeArrowheads="1"/>
          </p:cNvSpPr>
          <p:nvPr/>
        </p:nvSpPr>
        <p:spPr bwMode="auto">
          <a:xfrm>
            <a:off x="1838325" y="4591050"/>
            <a:ext cx="38735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96" tIns="35996" rIns="35996" bIns="35996" anchor="ctr"/>
          <a:lstStyle/>
          <a:p>
            <a:pPr defTabSz="1019175" eaLnBrk="0" hangingPunct="0"/>
            <a:r>
              <a:rPr lang="en-US" altLang="he-IL" sz="1100" b="1"/>
              <a:t>NMS</a:t>
            </a:r>
          </a:p>
        </p:txBody>
      </p:sp>
      <p:pic>
        <p:nvPicPr>
          <p:cNvPr id="21531" name="Picture 40" descr="adm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1950" y="2836863"/>
            <a:ext cx="387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2" name="Text Box 41"/>
          <p:cNvSpPr txBox="1">
            <a:spLocks noChangeArrowheads="1"/>
          </p:cNvSpPr>
          <p:nvPr/>
        </p:nvSpPr>
        <p:spPr bwMode="auto">
          <a:xfrm>
            <a:off x="6907213" y="2357438"/>
            <a:ext cx="228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/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21533" name="Text Box 42"/>
          <p:cNvSpPr txBox="1">
            <a:spLocks noChangeArrowheads="1"/>
          </p:cNvSpPr>
          <p:nvPr/>
        </p:nvSpPr>
        <p:spPr bwMode="auto">
          <a:xfrm>
            <a:off x="6908800" y="3390900"/>
            <a:ext cx="228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/>
          <a:lstStyle/>
          <a:p>
            <a:pPr defTabSz="1019175"/>
            <a:r>
              <a:rPr lang="en-US" sz="1000"/>
              <a:t>E1</a:t>
            </a:r>
          </a:p>
        </p:txBody>
      </p:sp>
      <p:sp>
        <p:nvSpPr>
          <p:cNvPr id="21534" name="Freeform 57"/>
          <p:cNvSpPr>
            <a:spLocks/>
          </p:cNvSpPr>
          <p:nvPr/>
        </p:nvSpPr>
        <p:spPr bwMode="auto">
          <a:xfrm>
            <a:off x="2262188" y="3040063"/>
            <a:ext cx="627062" cy="1368425"/>
          </a:xfrm>
          <a:custGeom>
            <a:avLst/>
            <a:gdLst>
              <a:gd name="T0" fmla="*/ 2147483647 w 426"/>
              <a:gd name="T1" fmla="*/ 0 h 807"/>
              <a:gd name="T2" fmla="*/ 2147483647 w 426"/>
              <a:gd name="T3" fmla="*/ 2147483647 h 807"/>
              <a:gd name="T4" fmla="*/ 0 w 426"/>
              <a:gd name="T5" fmla="*/ 2147483647 h 807"/>
              <a:gd name="T6" fmla="*/ 0 60000 65536"/>
              <a:gd name="T7" fmla="*/ 0 60000 65536"/>
              <a:gd name="T8" fmla="*/ 0 60000 65536"/>
              <a:gd name="T9" fmla="*/ 0 w 426"/>
              <a:gd name="T10" fmla="*/ 0 h 807"/>
              <a:gd name="T11" fmla="*/ 426 w 426"/>
              <a:gd name="T12" fmla="*/ 807 h 8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6" h="807">
                <a:moveTo>
                  <a:pt x="426" y="0"/>
                </a:moveTo>
                <a:lnTo>
                  <a:pt x="426" y="807"/>
                </a:lnTo>
                <a:lnTo>
                  <a:pt x="0" y="80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21535" name="Picture 58" descr="rad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0463" y="2851150"/>
            <a:ext cx="879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6" name="Picture 59" descr="nms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9100" y="4149725"/>
            <a:ext cx="6873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Freeform 64"/>
          <p:cNvSpPr>
            <a:spLocks/>
          </p:cNvSpPr>
          <p:nvPr/>
        </p:nvSpPr>
        <p:spPr bwMode="auto">
          <a:xfrm>
            <a:off x="5722938" y="2562225"/>
            <a:ext cx="2233612" cy="471488"/>
          </a:xfrm>
          <a:custGeom>
            <a:avLst/>
            <a:gdLst>
              <a:gd name="T0" fmla="*/ 0 w 1407"/>
              <a:gd name="T1" fmla="*/ 2147483647 h 404"/>
              <a:gd name="T2" fmla="*/ 2147483647 w 1407"/>
              <a:gd name="T3" fmla="*/ 2147483647 h 404"/>
              <a:gd name="T4" fmla="*/ 2147483647 w 1407"/>
              <a:gd name="T5" fmla="*/ 0 h 404"/>
              <a:gd name="T6" fmla="*/ 2147483647 w 1407"/>
              <a:gd name="T7" fmla="*/ 0 h 404"/>
              <a:gd name="T8" fmla="*/ 0 60000 65536"/>
              <a:gd name="T9" fmla="*/ 0 60000 65536"/>
              <a:gd name="T10" fmla="*/ 0 60000 65536"/>
              <a:gd name="T11" fmla="*/ 0 60000 65536"/>
              <a:gd name="T12" fmla="*/ 0 w 1407"/>
              <a:gd name="T13" fmla="*/ 0 h 404"/>
              <a:gd name="T14" fmla="*/ 1407 w 1407"/>
              <a:gd name="T15" fmla="*/ 404 h 4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7" h="404">
                <a:moveTo>
                  <a:pt x="0" y="404"/>
                </a:moveTo>
                <a:lnTo>
                  <a:pt x="404" y="404"/>
                </a:lnTo>
                <a:lnTo>
                  <a:pt x="404" y="0"/>
                </a:lnTo>
                <a:lnTo>
                  <a:pt x="1407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8" name="Freeform 65"/>
          <p:cNvSpPr>
            <a:spLocks/>
          </p:cNvSpPr>
          <p:nvPr/>
        </p:nvSpPr>
        <p:spPr bwMode="auto">
          <a:xfrm flipV="1">
            <a:off x="5722938" y="3132138"/>
            <a:ext cx="2233612" cy="471487"/>
          </a:xfrm>
          <a:custGeom>
            <a:avLst/>
            <a:gdLst>
              <a:gd name="T0" fmla="*/ 0 w 1407"/>
              <a:gd name="T1" fmla="*/ 2147483647 h 404"/>
              <a:gd name="T2" fmla="*/ 2147483647 w 1407"/>
              <a:gd name="T3" fmla="*/ 2147483647 h 404"/>
              <a:gd name="T4" fmla="*/ 2147483647 w 1407"/>
              <a:gd name="T5" fmla="*/ 0 h 404"/>
              <a:gd name="T6" fmla="*/ 2147483647 w 1407"/>
              <a:gd name="T7" fmla="*/ 0 h 404"/>
              <a:gd name="T8" fmla="*/ 0 60000 65536"/>
              <a:gd name="T9" fmla="*/ 0 60000 65536"/>
              <a:gd name="T10" fmla="*/ 0 60000 65536"/>
              <a:gd name="T11" fmla="*/ 0 60000 65536"/>
              <a:gd name="T12" fmla="*/ 0 w 1407"/>
              <a:gd name="T13" fmla="*/ 0 h 404"/>
              <a:gd name="T14" fmla="*/ 1407 w 1407"/>
              <a:gd name="T15" fmla="*/ 404 h 4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7" h="404">
                <a:moveTo>
                  <a:pt x="0" y="404"/>
                </a:moveTo>
                <a:lnTo>
                  <a:pt x="404" y="404"/>
                </a:lnTo>
                <a:lnTo>
                  <a:pt x="404" y="0"/>
                </a:lnTo>
                <a:lnTo>
                  <a:pt x="1407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39" name="Picture 68" descr="adm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1638" y="2846388"/>
            <a:ext cx="3905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0" name="Text Box 69"/>
          <p:cNvSpPr txBox="1">
            <a:spLocks noChangeArrowheads="1"/>
          </p:cNvSpPr>
          <p:nvPr/>
        </p:nvSpPr>
        <p:spPr bwMode="auto">
          <a:xfrm>
            <a:off x="5694363" y="2657475"/>
            <a:ext cx="3952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/>
          <a:lstStyle/>
          <a:p>
            <a:pPr defTabSz="1019175"/>
            <a:r>
              <a:rPr lang="en-US" sz="1100" b="1"/>
              <a:t>ADM</a:t>
            </a:r>
          </a:p>
        </p:txBody>
      </p:sp>
      <p:sp>
        <p:nvSpPr>
          <p:cNvPr id="21541" name="Text Box 73"/>
          <p:cNvSpPr txBox="1">
            <a:spLocks noChangeArrowheads="1"/>
          </p:cNvSpPr>
          <p:nvPr/>
        </p:nvSpPr>
        <p:spPr bwMode="auto">
          <a:xfrm>
            <a:off x="4054475" y="2643188"/>
            <a:ext cx="3952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/>
          <a:lstStyle/>
          <a:p>
            <a:pPr defTabSz="1019175"/>
            <a:r>
              <a:rPr lang="en-US" sz="1100" b="1"/>
              <a:t>ADM</a:t>
            </a:r>
          </a:p>
        </p:txBody>
      </p:sp>
      <p:pic>
        <p:nvPicPr>
          <p:cNvPr id="21542" name="Picture 74" descr="accsd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00975" y="3400425"/>
            <a:ext cx="6032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3" name="Picture 75" descr="accsd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00975" y="2332038"/>
            <a:ext cx="603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AutoShape 76"/>
          <p:cNvSpPr>
            <a:spLocks noChangeArrowheads="1"/>
          </p:cNvSpPr>
          <p:nvPr/>
        </p:nvSpPr>
        <p:spPr bwMode="auto">
          <a:xfrm flipH="1">
            <a:off x="7669213" y="2439988"/>
            <a:ext cx="98425" cy="257175"/>
          </a:xfrm>
          <a:prstGeom prst="curvedRightArrow">
            <a:avLst>
              <a:gd name="adj1" fmla="val 43246"/>
              <a:gd name="adj2" fmla="val 90012"/>
              <a:gd name="adj3" fmla="val 222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 anchor="ctr" anchorCtr="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943" y="2438398"/>
            <a:ext cx="8461828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7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OAM </a:t>
            </a:r>
            <a:br>
              <a:rPr lang="en-US" sz="7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7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3"/>
          <p:cNvGrpSpPr>
            <a:grpSpLocks/>
          </p:cNvGrpSpPr>
          <p:nvPr/>
        </p:nvGrpSpPr>
        <p:grpSpPr bwMode="auto">
          <a:xfrm>
            <a:off x="166688" y="1330325"/>
            <a:ext cx="4341812" cy="3455988"/>
            <a:chOff x="166688" y="1330325"/>
            <a:chExt cx="4341812" cy="3455988"/>
          </a:xfrm>
        </p:grpSpPr>
        <p:sp>
          <p:nvSpPr>
            <p:cNvPr id="5222" name="AutoShape 127"/>
            <p:cNvSpPr>
              <a:spLocks noChangeArrowheads="1"/>
            </p:cNvSpPr>
            <p:nvPr/>
          </p:nvSpPr>
          <p:spPr bwMode="auto">
            <a:xfrm>
              <a:off x="166688" y="1330325"/>
              <a:ext cx="4036614" cy="3455988"/>
            </a:xfrm>
            <a:prstGeom prst="roundRect">
              <a:avLst>
                <a:gd name="adj" fmla="val 9861"/>
              </a:avLst>
            </a:prstGeom>
            <a:solidFill>
              <a:srgbClr val="D4ECB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" name="Freeform 6"/>
            <p:cNvSpPr>
              <a:spLocks/>
            </p:cNvSpPr>
            <p:nvPr/>
          </p:nvSpPr>
          <p:spPr bwMode="auto">
            <a:xfrm>
              <a:off x="848627" y="1961816"/>
              <a:ext cx="2339398" cy="1378254"/>
            </a:xfrm>
            <a:custGeom>
              <a:avLst/>
              <a:gdLst>
                <a:gd name="T0" fmla="*/ 0 w 1474"/>
                <a:gd name="T1" fmla="*/ 0 h 890"/>
                <a:gd name="T2" fmla="*/ 2147483647 w 1474"/>
                <a:gd name="T3" fmla="*/ 0 h 890"/>
                <a:gd name="T4" fmla="*/ 2147483647 w 1474"/>
                <a:gd name="T5" fmla="*/ 2147483647 h 890"/>
                <a:gd name="T6" fmla="*/ 0 60000 65536"/>
                <a:gd name="T7" fmla="*/ 0 60000 65536"/>
                <a:gd name="T8" fmla="*/ 0 60000 65536"/>
                <a:gd name="T9" fmla="*/ 0 w 1474"/>
                <a:gd name="T10" fmla="*/ 0 h 890"/>
                <a:gd name="T11" fmla="*/ 1474 w 1474"/>
                <a:gd name="T12" fmla="*/ 890 h 8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4" h="890">
                  <a:moveTo>
                    <a:pt x="0" y="0"/>
                  </a:moveTo>
                  <a:lnTo>
                    <a:pt x="1474" y="0"/>
                  </a:lnTo>
                  <a:lnTo>
                    <a:pt x="1474" y="89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" name="Text Box 36"/>
            <p:cNvSpPr txBox="1">
              <a:spLocks noChangeArrowheads="1"/>
            </p:cNvSpPr>
            <p:nvPr/>
          </p:nvSpPr>
          <p:spPr bwMode="auto">
            <a:xfrm>
              <a:off x="1569729" y="2549323"/>
              <a:ext cx="687696" cy="24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100"/>
                <a:t>RICi-4/8E1</a:t>
              </a:r>
            </a:p>
          </p:txBody>
        </p:sp>
        <p:sp>
          <p:nvSpPr>
            <p:cNvPr id="5225" name="Text Box 37"/>
            <p:cNvSpPr txBox="1">
              <a:spLocks noChangeArrowheads="1"/>
            </p:cNvSpPr>
            <p:nvPr/>
          </p:nvSpPr>
          <p:spPr bwMode="auto">
            <a:xfrm>
              <a:off x="1598303" y="3330543"/>
              <a:ext cx="525772" cy="24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100"/>
                <a:t>RICi-16</a:t>
              </a:r>
            </a:p>
          </p:txBody>
        </p:sp>
        <p:sp>
          <p:nvSpPr>
            <p:cNvPr id="5226" name="Text Box 38"/>
            <p:cNvSpPr txBox="1">
              <a:spLocks noChangeArrowheads="1"/>
            </p:cNvSpPr>
            <p:nvPr/>
          </p:nvSpPr>
          <p:spPr bwMode="auto">
            <a:xfrm>
              <a:off x="2994398" y="3530612"/>
              <a:ext cx="369796" cy="24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831850"/>
              <a:r>
                <a:rPr lang="en-US" sz="1100"/>
                <a:t>SDH</a:t>
              </a:r>
            </a:p>
          </p:txBody>
        </p:sp>
        <p:pic>
          <p:nvPicPr>
            <p:cNvPr id="5227" name="Picture 42" descr="branch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72" y="2495334"/>
              <a:ext cx="484069" cy="73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8" name="Text Box 43"/>
            <p:cNvSpPr txBox="1">
              <a:spLocks noChangeArrowheads="1"/>
            </p:cNvSpPr>
            <p:nvPr/>
          </p:nvSpPr>
          <p:spPr bwMode="auto">
            <a:xfrm>
              <a:off x="3708597" y="4299132"/>
              <a:ext cx="325357" cy="2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GbE</a:t>
              </a:r>
            </a:p>
          </p:txBody>
        </p:sp>
        <p:sp>
          <p:nvSpPr>
            <p:cNvPr id="5229" name="Text Box 44"/>
            <p:cNvSpPr txBox="1">
              <a:spLocks noChangeArrowheads="1"/>
            </p:cNvSpPr>
            <p:nvPr/>
          </p:nvSpPr>
          <p:spPr bwMode="auto">
            <a:xfrm>
              <a:off x="3200981" y="4049839"/>
              <a:ext cx="791968" cy="2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STM-1/OC-3</a:t>
              </a:r>
            </a:p>
          </p:txBody>
        </p:sp>
        <p:sp>
          <p:nvSpPr>
            <p:cNvPr id="5230" name="Line 45"/>
            <p:cNvSpPr>
              <a:spLocks noChangeShapeType="1"/>
            </p:cNvSpPr>
            <p:nvPr/>
          </p:nvSpPr>
          <p:spPr bwMode="auto">
            <a:xfrm flipH="1">
              <a:off x="867672" y="3689397"/>
              <a:ext cx="8443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/>
            </a:p>
          </p:txBody>
        </p:sp>
        <p:sp>
          <p:nvSpPr>
            <p:cNvPr id="5231" name="Text Box 46"/>
            <p:cNvSpPr txBox="1">
              <a:spLocks noChangeArrowheads="1"/>
            </p:cNvSpPr>
            <p:nvPr/>
          </p:nvSpPr>
          <p:spPr bwMode="auto">
            <a:xfrm>
              <a:off x="1077171" y="2671585"/>
              <a:ext cx="444390" cy="255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10BT</a:t>
              </a:r>
            </a:p>
          </p:txBody>
        </p:sp>
        <p:sp>
          <p:nvSpPr>
            <p:cNvPr id="5232" name="Text Box 47"/>
            <p:cNvSpPr txBox="1">
              <a:spLocks noChangeArrowheads="1"/>
            </p:cNvSpPr>
            <p:nvPr/>
          </p:nvSpPr>
          <p:spPr bwMode="auto">
            <a:xfrm>
              <a:off x="1035906" y="3476625"/>
              <a:ext cx="528507" cy="255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100BT</a:t>
              </a:r>
            </a:p>
          </p:txBody>
        </p:sp>
        <p:sp>
          <p:nvSpPr>
            <p:cNvPr id="5233" name="Text Box 48"/>
            <p:cNvSpPr txBox="1">
              <a:spLocks noChangeArrowheads="1"/>
            </p:cNvSpPr>
            <p:nvPr/>
          </p:nvSpPr>
          <p:spPr bwMode="auto">
            <a:xfrm>
              <a:off x="1881712" y="3086050"/>
              <a:ext cx="565011" cy="2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  EoPDH</a:t>
              </a:r>
            </a:p>
          </p:txBody>
        </p:sp>
        <p:sp>
          <p:nvSpPr>
            <p:cNvPr id="5234" name="Text Box 49"/>
            <p:cNvSpPr txBox="1">
              <a:spLocks noChangeArrowheads="1"/>
            </p:cNvSpPr>
            <p:nvPr/>
          </p:nvSpPr>
          <p:spPr bwMode="auto">
            <a:xfrm>
              <a:off x="2091319" y="3626532"/>
              <a:ext cx="698328" cy="37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GFP-VCAT</a:t>
              </a:r>
            </a:p>
          </p:txBody>
        </p:sp>
        <p:pic>
          <p:nvPicPr>
            <p:cNvPr id="5235" name="Picture 50" descr="branch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72" y="3400408"/>
              <a:ext cx="484069" cy="73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36" name="Text Box 52"/>
            <p:cNvSpPr txBox="1">
              <a:spLocks noChangeArrowheads="1"/>
            </p:cNvSpPr>
            <p:nvPr/>
          </p:nvSpPr>
          <p:spPr bwMode="auto">
            <a:xfrm>
              <a:off x="491527" y="3166994"/>
              <a:ext cx="596753" cy="255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/>
                <a:t>Branch</a:t>
              </a:r>
            </a:p>
          </p:txBody>
        </p:sp>
        <p:sp>
          <p:nvSpPr>
            <p:cNvPr id="5237" name="Text Box 53"/>
            <p:cNvSpPr txBox="1">
              <a:spLocks noChangeArrowheads="1"/>
            </p:cNvSpPr>
            <p:nvPr/>
          </p:nvSpPr>
          <p:spPr bwMode="auto">
            <a:xfrm>
              <a:off x="491527" y="2260332"/>
              <a:ext cx="596753" cy="255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/>
                <a:t>Branch</a:t>
              </a:r>
            </a:p>
          </p:txBody>
        </p:sp>
        <p:sp>
          <p:nvSpPr>
            <p:cNvPr id="5238" name="Text Box 54"/>
            <p:cNvSpPr txBox="1">
              <a:spLocks noChangeArrowheads="1"/>
            </p:cNvSpPr>
            <p:nvPr/>
          </p:nvSpPr>
          <p:spPr bwMode="auto">
            <a:xfrm>
              <a:off x="2505524" y="1763592"/>
              <a:ext cx="495178" cy="2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GFP</a:t>
              </a:r>
            </a:p>
          </p:txBody>
        </p:sp>
        <p:sp>
          <p:nvSpPr>
            <p:cNvPr id="5239" name="Freeform 55"/>
            <p:cNvSpPr>
              <a:spLocks/>
            </p:cNvSpPr>
            <p:nvPr/>
          </p:nvSpPr>
          <p:spPr bwMode="auto">
            <a:xfrm>
              <a:off x="3213419" y="3954568"/>
              <a:ext cx="1295081" cy="547809"/>
            </a:xfrm>
            <a:custGeom>
              <a:avLst/>
              <a:gdLst>
                <a:gd name="T0" fmla="*/ 2147483647 w 898"/>
                <a:gd name="T1" fmla="*/ 2147483647 h 284"/>
                <a:gd name="T2" fmla="*/ 0 w 898"/>
                <a:gd name="T3" fmla="*/ 2147483647 h 284"/>
                <a:gd name="T4" fmla="*/ 0 w 898"/>
                <a:gd name="T5" fmla="*/ 0 h 284"/>
                <a:gd name="T6" fmla="*/ 0 60000 65536"/>
                <a:gd name="T7" fmla="*/ 0 60000 65536"/>
                <a:gd name="T8" fmla="*/ 0 60000 65536"/>
                <a:gd name="T9" fmla="*/ 0 w 898"/>
                <a:gd name="T10" fmla="*/ 0 h 284"/>
                <a:gd name="T11" fmla="*/ 898 w 89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8" h="284">
                  <a:moveTo>
                    <a:pt x="898" y="284"/>
                  </a:moveTo>
                  <a:lnTo>
                    <a:pt x="0" y="28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endParaRPr lang="en-US"/>
            </a:p>
          </p:txBody>
        </p:sp>
        <p:sp>
          <p:nvSpPr>
            <p:cNvPr id="5240" name="Text Box 56"/>
            <p:cNvSpPr txBox="1">
              <a:spLocks noChangeArrowheads="1"/>
            </p:cNvSpPr>
            <p:nvPr/>
          </p:nvSpPr>
          <p:spPr bwMode="auto">
            <a:xfrm>
              <a:off x="3000747" y="4537309"/>
              <a:ext cx="453913" cy="24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927100"/>
              <a:r>
                <a:rPr lang="en-US" sz="1100"/>
                <a:t>Egate</a:t>
              </a:r>
            </a:p>
          </p:txBody>
        </p:sp>
        <p:sp>
          <p:nvSpPr>
            <p:cNvPr id="5241" name="AutoShape 57"/>
            <p:cNvSpPr>
              <a:spLocks noChangeArrowheads="1"/>
            </p:cNvSpPr>
            <p:nvPr/>
          </p:nvSpPr>
          <p:spPr bwMode="auto">
            <a:xfrm>
              <a:off x="2830925" y="3306725"/>
              <a:ext cx="711025" cy="69706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19" y="10800"/>
                  </a:moveTo>
                  <a:cubicBezTo>
                    <a:pt x="1619" y="15871"/>
                    <a:pt x="5729" y="19981"/>
                    <a:pt x="10800" y="19981"/>
                  </a:cubicBezTo>
                  <a:cubicBezTo>
                    <a:pt x="15871" y="19981"/>
                    <a:pt x="19981" y="15871"/>
                    <a:pt x="19981" y="10800"/>
                  </a:cubicBezTo>
                  <a:cubicBezTo>
                    <a:pt x="19981" y="5729"/>
                    <a:pt x="15871" y="1619"/>
                    <a:pt x="10800" y="1619"/>
                  </a:cubicBezTo>
                  <a:cubicBezTo>
                    <a:pt x="5729" y="1619"/>
                    <a:pt x="1619" y="5729"/>
                    <a:pt x="1619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36000" tIns="36000" rIns="36000" bIns="36000" anchor="ctr" anchorCtr="1"/>
            <a:lstStyle/>
            <a:p>
              <a:endParaRPr lang="en-US"/>
            </a:p>
          </p:txBody>
        </p:sp>
        <p:pic>
          <p:nvPicPr>
            <p:cNvPr id="5242" name="Picture 58" descr="rad18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3468" y="4305483"/>
              <a:ext cx="801489" cy="269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43" name="Picture 93" descr="branch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72" y="1585495"/>
              <a:ext cx="484069" cy="73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44" name="Text Box 94"/>
            <p:cNvSpPr txBox="1">
              <a:spLocks noChangeArrowheads="1"/>
            </p:cNvSpPr>
            <p:nvPr/>
          </p:nvSpPr>
          <p:spPr bwMode="auto">
            <a:xfrm>
              <a:off x="491527" y="1358433"/>
              <a:ext cx="596753" cy="255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/>
                <a:t>Branch</a:t>
              </a:r>
            </a:p>
          </p:txBody>
        </p:sp>
        <p:sp>
          <p:nvSpPr>
            <p:cNvPr id="5245" name="Text Box 95"/>
            <p:cNvSpPr txBox="1">
              <a:spLocks noChangeArrowheads="1"/>
            </p:cNvSpPr>
            <p:nvPr/>
          </p:nvSpPr>
          <p:spPr bwMode="auto">
            <a:xfrm>
              <a:off x="1631641" y="1606140"/>
              <a:ext cx="563872" cy="24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100"/>
                <a:t>RICi-E1</a:t>
              </a:r>
            </a:p>
          </p:txBody>
        </p:sp>
        <p:pic>
          <p:nvPicPr>
            <p:cNvPr id="5246" name="Picture 96" descr="rad7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97742" y="1812558"/>
              <a:ext cx="631669" cy="19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47" name="Text Box 97"/>
            <p:cNvSpPr txBox="1">
              <a:spLocks noChangeArrowheads="1"/>
            </p:cNvSpPr>
            <p:nvPr/>
          </p:nvSpPr>
          <p:spPr bwMode="auto">
            <a:xfrm>
              <a:off x="1077171" y="1733166"/>
              <a:ext cx="444390" cy="255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10BT</a:t>
              </a:r>
            </a:p>
          </p:txBody>
        </p:sp>
        <p:sp>
          <p:nvSpPr>
            <p:cNvPr id="5248" name="Text Box 85"/>
            <p:cNvSpPr txBox="1">
              <a:spLocks noChangeArrowheads="1"/>
            </p:cNvSpPr>
            <p:nvPr/>
          </p:nvSpPr>
          <p:spPr bwMode="auto">
            <a:xfrm>
              <a:off x="1468415" y="1343257"/>
              <a:ext cx="1433160" cy="255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/>
                <a:t>Ethernet over PDH</a:t>
              </a:r>
            </a:p>
          </p:txBody>
        </p:sp>
        <p:sp>
          <p:nvSpPr>
            <p:cNvPr id="5249" name="Text Box 39"/>
            <p:cNvSpPr txBox="1">
              <a:spLocks noChangeArrowheads="1"/>
            </p:cNvSpPr>
            <p:nvPr/>
          </p:nvSpPr>
          <p:spPr bwMode="auto">
            <a:xfrm>
              <a:off x="3323039" y="3119200"/>
              <a:ext cx="314248" cy="24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100"/>
                <a:t>ADM</a:t>
              </a:r>
            </a:p>
          </p:txBody>
        </p:sp>
        <p:pic>
          <p:nvPicPr>
            <p:cNvPr id="5250" name="Picture 8" descr="adm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4101" y="3213100"/>
              <a:ext cx="235051" cy="20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51" name="Picture 8" descr="adm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93151" y="3835400"/>
              <a:ext cx="235051" cy="20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52" name="Straight Connector 143"/>
            <p:cNvCxnSpPr>
              <a:cxnSpLocks noChangeShapeType="1"/>
            </p:cNvCxnSpPr>
            <p:nvPr/>
          </p:nvCxnSpPr>
          <p:spPr bwMode="auto">
            <a:xfrm rot="10800000" flipV="1">
              <a:off x="848594" y="2882760"/>
              <a:ext cx="82296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53" name="Elbow Connector 145"/>
            <p:cNvCxnSpPr>
              <a:cxnSpLocks noChangeShapeType="1"/>
            </p:cNvCxnSpPr>
            <p:nvPr/>
          </p:nvCxnSpPr>
          <p:spPr bwMode="auto">
            <a:xfrm>
              <a:off x="2185988" y="2907507"/>
              <a:ext cx="658368" cy="457200"/>
            </a:xfrm>
            <a:prstGeom prst="bentConnector3">
              <a:avLst>
                <a:gd name="adj1" fmla="val 100542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54" name="Elbow Connector 147"/>
            <p:cNvCxnSpPr>
              <a:cxnSpLocks noChangeShapeType="1"/>
            </p:cNvCxnSpPr>
            <p:nvPr/>
          </p:nvCxnSpPr>
          <p:spPr bwMode="auto">
            <a:xfrm>
              <a:off x="2185988" y="2882901"/>
              <a:ext cx="685800" cy="457200"/>
            </a:xfrm>
            <a:prstGeom prst="bentConnector3">
              <a:avLst>
                <a:gd name="adj1" fmla="val 100542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55" name="Elbow Connector 148"/>
            <p:cNvCxnSpPr>
              <a:cxnSpLocks noChangeShapeType="1"/>
            </p:cNvCxnSpPr>
            <p:nvPr/>
          </p:nvCxnSpPr>
          <p:spPr bwMode="auto">
            <a:xfrm>
              <a:off x="2185988" y="2858295"/>
              <a:ext cx="713232" cy="457200"/>
            </a:xfrm>
            <a:prstGeom prst="bentConnector3">
              <a:avLst>
                <a:gd name="adj1" fmla="val 100542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56" name="Elbow Connector 149"/>
            <p:cNvCxnSpPr>
              <a:cxnSpLocks noChangeShapeType="1"/>
            </p:cNvCxnSpPr>
            <p:nvPr/>
          </p:nvCxnSpPr>
          <p:spPr bwMode="auto">
            <a:xfrm>
              <a:off x="2185988" y="2833689"/>
              <a:ext cx="740664" cy="548640"/>
            </a:xfrm>
            <a:prstGeom prst="bentConnector3">
              <a:avLst>
                <a:gd name="adj1" fmla="val 100542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5257" name="Picture 41" descr="rad7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97742" y="2750977"/>
              <a:ext cx="631669" cy="198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58" name="Picture 8" descr="adm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72476" y="3298825"/>
              <a:ext cx="235051" cy="20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59" name="Text Box 49"/>
            <p:cNvSpPr txBox="1">
              <a:spLocks noChangeArrowheads="1"/>
            </p:cNvSpPr>
            <p:nvPr/>
          </p:nvSpPr>
          <p:spPr bwMode="auto">
            <a:xfrm>
              <a:off x="2307219" y="2571162"/>
              <a:ext cx="698328" cy="37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MLPPP</a:t>
              </a:r>
            </a:p>
          </p:txBody>
        </p:sp>
        <p:sp>
          <p:nvSpPr>
            <p:cNvPr id="5260" name="Line 32"/>
            <p:cNvSpPr>
              <a:spLocks noChangeShapeType="1"/>
            </p:cNvSpPr>
            <p:nvPr/>
          </p:nvSpPr>
          <p:spPr bwMode="auto">
            <a:xfrm flipH="1">
              <a:off x="2054830" y="3619532"/>
              <a:ext cx="7935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/>
            </a:p>
          </p:txBody>
        </p:sp>
        <p:sp>
          <p:nvSpPr>
            <p:cNvPr id="5261" name="Line 33"/>
            <p:cNvSpPr>
              <a:spLocks noChangeShapeType="1"/>
            </p:cNvSpPr>
            <p:nvPr/>
          </p:nvSpPr>
          <p:spPr bwMode="auto">
            <a:xfrm flipH="1">
              <a:off x="2054830" y="3651289"/>
              <a:ext cx="7935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/>
            </a:p>
          </p:txBody>
        </p:sp>
        <p:sp>
          <p:nvSpPr>
            <p:cNvPr id="5262" name="Line 34"/>
            <p:cNvSpPr>
              <a:spLocks noChangeShapeType="1"/>
            </p:cNvSpPr>
            <p:nvPr/>
          </p:nvSpPr>
          <p:spPr bwMode="auto">
            <a:xfrm flipH="1">
              <a:off x="2054830" y="3683046"/>
              <a:ext cx="7935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/>
            </a:p>
          </p:txBody>
        </p:sp>
        <p:sp>
          <p:nvSpPr>
            <p:cNvPr id="5263" name="Line 35"/>
            <p:cNvSpPr>
              <a:spLocks noChangeShapeType="1"/>
            </p:cNvSpPr>
            <p:nvPr/>
          </p:nvSpPr>
          <p:spPr bwMode="auto">
            <a:xfrm flipH="1">
              <a:off x="2054830" y="3714803"/>
              <a:ext cx="7935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/>
            </a:p>
          </p:txBody>
        </p:sp>
        <p:pic>
          <p:nvPicPr>
            <p:cNvPr id="5264" name="Picture 40" descr="rad7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43767" y="3529024"/>
              <a:ext cx="631669" cy="21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65" name="Picture 8" descr="adm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31201" y="3559175"/>
              <a:ext cx="235051" cy="20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64"/>
          <p:cNvGrpSpPr>
            <a:grpSpLocks/>
          </p:cNvGrpSpPr>
          <p:nvPr/>
        </p:nvGrpSpPr>
        <p:grpSpPr bwMode="auto">
          <a:xfrm>
            <a:off x="5761038" y="3333750"/>
            <a:ext cx="4130675" cy="2473325"/>
            <a:chOff x="5760296" y="3333693"/>
            <a:chExt cx="4131854" cy="2473341"/>
          </a:xfrm>
        </p:grpSpPr>
        <p:sp>
          <p:nvSpPr>
            <p:cNvPr id="5182" name="AutoShape 127"/>
            <p:cNvSpPr>
              <a:spLocks noChangeArrowheads="1"/>
            </p:cNvSpPr>
            <p:nvPr/>
          </p:nvSpPr>
          <p:spPr bwMode="auto">
            <a:xfrm>
              <a:off x="5767825" y="3337461"/>
              <a:ext cx="4124325" cy="2469573"/>
            </a:xfrm>
            <a:prstGeom prst="roundRect">
              <a:avLst>
                <a:gd name="adj" fmla="val 9861"/>
              </a:avLst>
            </a:prstGeom>
            <a:solidFill>
              <a:srgbClr val="FFE3E3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" name="Text Box 60"/>
            <p:cNvSpPr txBox="1">
              <a:spLocks noChangeArrowheads="1"/>
            </p:cNvSpPr>
            <p:nvPr/>
          </p:nvSpPr>
          <p:spPr bwMode="auto">
            <a:xfrm>
              <a:off x="8577700" y="3863918"/>
              <a:ext cx="619125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F.ETH</a:t>
              </a:r>
            </a:p>
          </p:txBody>
        </p:sp>
        <p:sp>
          <p:nvSpPr>
            <p:cNvPr id="5184" name="Line 61"/>
            <p:cNvSpPr>
              <a:spLocks noChangeShapeType="1"/>
            </p:cNvSpPr>
            <p:nvPr/>
          </p:nvSpPr>
          <p:spPr bwMode="auto">
            <a:xfrm>
              <a:off x="8433238" y="4054418"/>
              <a:ext cx="849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/>
            </a:p>
          </p:txBody>
        </p:sp>
        <p:sp>
          <p:nvSpPr>
            <p:cNvPr id="5185" name="Text Box 62"/>
            <p:cNvSpPr txBox="1">
              <a:spLocks noChangeArrowheads="1"/>
            </p:cNvSpPr>
            <p:nvPr/>
          </p:nvSpPr>
          <p:spPr bwMode="auto">
            <a:xfrm>
              <a:off x="7275869" y="4057527"/>
              <a:ext cx="834389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EFM</a:t>
              </a:r>
            </a:p>
            <a:p>
              <a:pPr defTabSz="1031875"/>
              <a:r>
                <a:rPr lang="en-US" sz="1000"/>
                <a:t>Bonding</a:t>
              </a:r>
            </a:p>
          </p:txBody>
        </p:sp>
        <p:pic>
          <p:nvPicPr>
            <p:cNvPr id="5186" name="Picture 63" descr="branch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61900" y="3574993"/>
              <a:ext cx="484188" cy="73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87" name="Text Box 64"/>
            <p:cNvSpPr txBox="1">
              <a:spLocks noChangeArrowheads="1"/>
            </p:cNvSpPr>
            <p:nvPr/>
          </p:nvSpPr>
          <p:spPr bwMode="auto">
            <a:xfrm>
              <a:off x="6293288" y="4197293"/>
              <a:ext cx="325437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GbE</a:t>
              </a:r>
            </a:p>
          </p:txBody>
        </p:sp>
        <p:sp>
          <p:nvSpPr>
            <p:cNvPr id="5188" name="Line 65"/>
            <p:cNvSpPr>
              <a:spLocks noChangeShapeType="1"/>
            </p:cNvSpPr>
            <p:nvPr/>
          </p:nvSpPr>
          <p:spPr bwMode="auto">
            <a:xfrm>
              <a:off x="7094975" y="4870393"/>
              <a:ext cx="2216150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/>
            </a:p>
          </p:txBody>
        </p:sp>
        <p:sp>
          <p:nvSpPr>
            <p:cNvPr id="5189" name="Text Box 66"/>
            <p:cNvSpPr txBox="1">
              <a:spLocks noChangeArrowheads="1"/>
            </p:cNvSpPr>
            <p:nvPr/>
          </p:nvSpPr>
          <p:spPr bwMode="auto">
            <a:xfrm>
              <a:off x="8160268" y="4517968"/>
              <a:ext cx="26035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100"/>
                <a:t>LA-110</a:t>
              </a:r>
            </a:p>
          </p:txBody>
        </p:sp>
        <p:sp>
          <p:nvSpPr>
            <p:cNvPr id="5190" name="Text Box 67"/>
            <p:cNvSpPr txBox="1">
              <a:spLocks noChangeArrowheads="1"/>
            </p:cNvSpPr>
            <p:nvPr/>
          </p:nvSpPr>
          <p:spPr bwMode="auto">
            <a:xfrm>
              <a:off x="8633263" y="4667193"/>
              <a:ext cx="374650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F.ETH</a:t>
              </a:r>
            </a:p>
          </p:txBody>
        </p:sp>
        <p:pic>
          <p:nvPicPr>
            <p:cNvPr id="5191" name="Picture 68" descr="rad7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74531" y="4721168"/>
              <a:ext cx="63182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92" name="Picture 69" descr="j0202580[1]"/>
            <p:cNvPicPr preferRelativeResize="0">
              <a:picLocks noChangeAspect="1" noChangeArrowheads="1"/>
            </p:cNvPicPr>
            <p:nvPr/>
          </p:nvPicPr>
          <p:blipFill>
            <a:blip r:embed="rId8">
              <a:lum bright="20000" contrast="-60000"/>
            </a:blip>
            <a:srcRect/>
            <a:stretch>
              <a:fillRect/>
            </a:stretch>
          </p:blipFill>
          <p:spPr bwMode="auto">
            <a:xfrm>
              <a:off x="9045950" y="4579880"/>
              <a:ext cx="685800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93" name="Text Box 70"/>
            <p:cNvSpPr txBox="1">
              <a:spLocks noChangeArrowheads="1"/>
            </p:cNvSpPr>
            <p:nvPr/>
          </p:nvSpPr>
          <p:spPr bwMode="auto">
            <a:xfrm>
              <a:off x="9066650" y="4360805"/>
              <a:ext cx="596900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/>
                <a:t>Branch</a:t>
              </a:r>
            </a:p>
          </p:txBody>
        </p:sp>
        <p:sp>
          <p:nvSpPr>
            <p:cNvPr id="5194" name="Text Box 71"/>
            <p:cNvSpPr txBox="1">
              <a:spLocks noChangeArrowheads="1"/>
            </p:cNvSpPr>
            <p:nvPr/>
          </p:nvSpPr>
          <p:spPr bwMode="auto">
            <a:xfrm>
              <a:off x="6772713" y="4398905"/>
              <a:ext cx="5715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100"/>
                <a:t>IPDSLAM</a:t>
              </a:r>
            </a:p>
          </p:txBody>
        </p:sp>
        <p:sp>
          <p:nvSpPr>
            <p:cNvPr id="5195" name="Text Box 72"/>
            <p:cNvSpPr txBox="1">
              <a:spLocks noChangeArrowheads="1"/>
            </p:cNvSpPr>
            <p:nvPr/>
          </p:nvSpPr>
          <p:spPr bwMode="auto">
            <a:xfrm>
              <a:off x="7145890" y="4695483"/>
              <a:ext cx="904719" cy="222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ATM</a:t>
              </a:r>
            </a:p>
          </p:txBody>
        </p:sp>
        <p:grpSp>
          <p:nvGrpSpPr>
            <p:cNvPr id="5196" name="Group 73"/>
            <p:cNvGrpSpPr>
              <a:grpSpLocks/>
            </p:cNvGrpSpPr>
            <p:nvPr/>
          </p:nvGrpSpPr>
          <p:grpSpPr bwMode="auto">
            <a:xfrm>
              <a:off x="7129900" y="3992505"/>
              <a:ext cx="1016000" cy="95250"/>
              <a:chOff x="1166" y="1603"/>
              <a:chExt cx="500" cy="60"/>
            </a:xfrm>
          </p:grpSpPr>
          <p:sp>
            <p:nvSpPr>
              <p:cNvPr id="5218" name="Line 74"/>
              <p:cNvSpPr>
                <a:spLocks noChangeShapeType="1"/>
              </p:cNvSpPr>
              <p:nvPr/>
            </p:nvSpPr>
            <p:spPr bwMode="auto">
              <a:xfrm flipH="1">
                <a:off x="1166" y="1603"/>
                <a:ext cx="5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endParaRPr lang="en-US"/>
              </a:p>
            </p:txBody>
          </p:sp>
          <p:sp>
            <p:nvSpPr>
              <p:cNvPr id="5219" name="Line 75"/>
              <p:cNvSpPr>
                <a:spLocks noChangeShapeType="1"/>
              </p:cNvSpPr>
              <p:nvPr/>
            </p:nvSpPr>
            <p:spPr bwMode="auto">
              <a:xfrm flipH="1">
                <a:off x="1166" y="1623"/>
                <a:ext cx="5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endParaRPr lang="en-US"/>
              </a:p>
            </p:txBody>
          </p:sp>
          <p:sp>
            <p:nvSpPr>
              <p:cNvPr id="5220" name="Line 76"/>
              <p:cNvSpPr>
                <a:spLocks noChangeShapeType="1"/>
              </p:cNvSpPr>
              <p:nvPr/>
            </p:nvSpPr>
            <p:spPr bwMode="auto">
              <a:xfrm flipH="1">
                <a:off x="1166" y="1643"/>
                <a:ext cx="5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endParaRPr lang="en-US"/>
              </a:p>
            </p:txBody>
          </p:sp>
          <p:sp>
            <p:nvSpPr>
              <p:cNvPr id="5221" name="Line 77"/>
              <p:cNvSpPr>
                <a:spLocks noChangeShapeType="1"/>
              </p:cNvSpPr>
              <p:nvPr/>
            </p:nvSpPr>
            <p:spPr bwMode="auto">
              <a:xfrm flipH="1">
                <a:off x="1166" y="1663"/>
                <a:ext cx="5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endParaRPr lang="en-US"/>
              </a:p>
            </p:txBody>
          </p:sp>
        </p:grpSp>
        <p:sp>
          <p:nvSpPr>
            <p:cNvPr id="5197" name="Text Box 78"/>
            <p:cNvSpPr txBox="1">
              <a:spLocks noChangeArrowheads="1"/>
            </p:cNvSpPr>
            <p:nvPr/>
          </p:nvSpPr>
          <p:spPr bwMode="auto">
            <a:xfrm>
              <a:off x="8160268" y="3708343"/>
              <a:ext cx="26035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100"/>
                <a:t>LA-210</a:t>
              </a:r>
            </a:p>
          </p:txBody>
        </p:sp>
        <p:pic>
          <p:nvPicPr>
            <p:cNvPr id="5198" name="Picture 79" descr="rad7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74531" y="3913130"/>
              <a:ext cx="6318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99" name="Text Box 80"/>
            <p:cNvSpPr txBox="1">
              <a:spLocks noChangeArrowheads="1"/>
            </p:cNvSpPr>
            <p:nvPr/>
          </p:nvSpPr>
          <p:spPr bwMode="auto">
            <a:xfrm>
              <a:off x="6772713" y="3608330"/>
              <a:ext cx="5715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100"/>
                <a:t>IPDSLAM</a:t>
              </a:r>
            </a:p>
          </p:txBody>
        </p:sp>
        <p:sp>
          <p:nvSpPr>
            <p:cNvPr id="5200" name="Freeform 81"/>
            <p:cNvSpPr>
              <a:spLocks/>
            </p:cNvSpPr>
            <p:nvPr/>
          </p:nvSpPr>
          <p:spPr bwMode="auto">
            <a:xfrm>
              <a:off x="6196450" y="4494155"/>
              <a:ext cx="788988" cy="358775"/>
            </a:xfrm>
            <a:custGeom>
              <a:avLst/>
              <a:gdLst>
                <a:gd name="T0" fmla="*/ 2147483647 w 461"/>
                <a:gd name="T1" fmla="*/ 2147483647 h 168"/>
                <a:gd name="T2" fmla="*/ 2147483647 w 461"/>
                <a:gd name="T3" fmla="*/ 2147483647 h 168"/>
                <a:gd name="T4" fmla="*/ 2147483647 w 461"/>
                <a:gd name="T5" fmla="*/ 0 h 168"/>
                <a:gd name="T6" fmla="*/ 0 w 461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1"/>
                <a:gd name="T13" fmla="*/ 0 h 168"/>
                <a:gd name="T14" fmla="*/ 461 w 461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1" h="168">
                  <a:moveTo>
                    <a:pt x="461" y="168"/>
                  </a:moveTo>
                  <a:lnTo>
                    <a:pt x="259" y="168"/>
                  </a:lnTo>
                  <a:lnTo>
                    <a:pt x="25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endParaRPr lang="en-US"/>
            </a:p>
          </p:txBody>
        </p:sp>
        <p:sp>
          <p:nvSpPr>
            <p:cNvPr id="5201" name="Freeform 82"/>
            <p:cNvSpPr>
              <a:spLocks/>
            </p:cNvSpPr>
            <p:nvPr/>
          </p:nvSpPr>
          <p:spPr bwMode="auto">
            <a:xfrm flipV="1">
              <a:off x="6196450" y="4054418"/>
              <a:ext cx="788988" cy="363537"/>
            </a:xfrm>
            <a:custGeom>
              <a:avLst/>
              <a:gdLst>
                <a:gd name="T0" fmla="*/ 2147483647 w 461"/>
                <a:gd name="T1" fmla="*/ 2147483647 h 168"/>
                <a:gd name="T2" fmla="*/ 2147483647 w 461"/>
                <a:gd name="T3" fmla="*/ 2147483647 h 168"/>
                <a:gd name="T4" fmla="*/ 2147483647 w 461"/>
                <a:gd name="T5" fmla="*/ 0 h 168"/>
                <a:gd name="T6" fmla="*/ 0 w 461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1"/>
                <a:gd name="T13" fmla="*/ 0 h 168"/>
                <a:gd name="T14" fmla="*/ 461 w 461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1" h="168">
                  <a:moveTo>
                    <a:pt x="461" y="168"/>
                  </a:moveTo>
                  <a:lnTo>
                    <a:pt x="259" y="168"/>
                  </a:lnTo>
                  <a:lnTo>
                    <a:pt x="25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endParaRPr lang="en-US"/>
            </a:p>
          </p:txBody>
        </p:sp>
        <p:pic>
          <p:nvPicPr>
            <p:cNvPr id="5202" name="Picture 83" descr="dslam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18763" y="3809943"/>
              <a:ext cx="268287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3" name="Picture 84" descr="dslam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40988" y="4613218"/>
              <a:ext cx="268287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04" name="Text Box 85"/>
            <p:cNvSpPr txBox="1">
              <a:spLocks noChangeArrowheads="1"/>
            </p:cNvSpPr>
            <p:nvPr/>
          </p:nvSpPr>
          <p:spPr bwMode="auto">
            <a:xfrm>
              <a:off x="9138088" y="3333693"/>
              <a:ext cx="596900" cy="25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/>
                <a:t>Branch</a:t>
              </a:r>
            </a:p>
          </p:txBody>
        </p:sp>
        <p:sp>
          <p:nvSpPr>
            <p:cNvPr id="5205" name="Text Box 86"/>
            <p:cNvSpPr txBox="1">
              <a:spLocks noChangeArrowheads="1"/>
            </p:cNvSpPr>
            <p:nvPr/>
          </p:nvSpPr>
          <p:spPr bwMode="auto">
            <a:xfrm>
              <a:off x="6293288" y="4487805"/>
              <a:ext cx="325437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GbE</a:t>
              </a:r>
            </a:p>
          </p:txBody>
        </p:sp>
        <p:sp>
          <p:nvSpPr>
            <p:cNvPr id="5206" name="Text Box 85"/>
            <p:cNvSpPr txBox="1">
              <a:spLocks noChangeArrowheads="1"/>
            </p:cNvSpPr>
            <p:nvPr/>
          </p:nvSpPr>
          <p:spPr bwMode="auto">
            <a:xfrm>
              <a:off x="7113231" y="3338515"/>
              <a:ext cx="1433513" cy="25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/>
                <a:t>Ethernet over DSL</a:t>
              </a:r>
            </a:p>
          </p:txBody>
        </p:sp>
        <p:sp>
          <p:nvSpPr>
            <p:cNvPr id="5207" name="Text Box 78"/>
            <p:cNvSpPr txBox="1">
              <a:spLocks noChangeArrowheads="1"/>
            </p:cNvSpPr>
            <p:nvPr/>
          </p:nvSpPr>
          <p:spPr bwMode="auto">
            <a:xfrm>
              <a:off x="6762588" y="5102457"/>
              <a:ext cx="621264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100"/>
                <a:t>ASMi-54</a:t>
              </a:r>
            </a:p>
          </p:txBody>
        </p:sp>
        <p:sp>
          <p:nvSpPr>
            <p:cNvPr id="5208" name="Text Box 78"/>
            <p:cNvSpPr txBox="1">
              <a:spLocks noChangeArrowheads="1"/>
            </p:cNvSpPr>
            <p:nvPr/>
          </p:nvSpPr>
          <p:spPr bwMode="auto">
            <a:xfrm>
              <a:off x="7979811" y="5102457"/>
              <a:ext cx="621264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100"/>
                <a:t>ASMi-54</a:t>
              </a:r>
            </a:p>
          </p:txBody>
        </p:sp>
        <p:sp>
          <p:nvSpPr>
            <p:cNvPr id="5209" name="Line 14"/>
            <p:cNvSpPr>
              <a:spLocks noChangeShapeType="1"/>
            </p:cNvSpPr>
            <p:nvPr/>
          </p:nvSpPr>
          <p:spPr bwMode="auto">
            <a:xfrm flipH="1" flipV="1">
              <a:off x="5760296" y="5449066"/>
              <a:ext cx="34369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endParaRPr lang="en-US"/>
            </a:p>
          </p:txBody>
        </p:sp>
        <p:grpSp>
          <p:nvGrpSpPr>
            <p:cNvPr id="5210" name="Group 36"/>
            <p:cNvGrpSpPr>
              <a:grpSpLocks/>
            </p:cNvGrpSpPr>
            <p:nvPr/>
          </p:nvGrpSpPr>
          <p:grpSpPr bwMode="auto">
            <a:xfrm>
              <a:off x="9146514" y="5197112"/>
              <a:ext cx="117712" cy="502744"/>
              <a:chOff x="2141" y="1186"/>
              <a:chExt cx="107" cy="457"/>
            </a:xfrm>
          </p:grpSpPr>
          <p:sp>
            <p:nvSpPr>
              <p:cNvPr id="5213" name="Line 30"/>
              <p:cNvSpPr>
                <a:spLocks noChangeShapeType="1"/>
              </p:cNvSpPr>
              <p:nvPr/>
            </p:nvSpPr>
            <p:spPr bwMode="auto">
              <a:xfrm>
                <a:off x="2196" y="1186"/>
                <a:ext cx="0" cy="4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" name="Line 31"/>
              <p:cNvSpPr>
                <a:spLocks noChangeShapeType="1"/>
              </p:cNvSpPr>
              <p:nvPr/>
            </p:nvSpPr>
            <p:spPr bwMode="auto">
              <a:xfrm flipH="1">
                <a:off x="2141" y="1601"/>
                <a:ext cx="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" name="Line 32"/>
              <p:cNvSpPr>
                <a:spLocks noChangeShapeType="1"/>
              </p:cNvSpPr>
              <p:nvPr/>
            </p:nvSpPr>
            <p:spPr bwMode="auto">
              <a:xfrm flipH="1">
                <a:off x="2196" y="1507"/>
                <a:ext cx="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" name="Line 34"/>
              <p:cNvSpPr>
                <a:spLocks noChangeShapeType="1"/>
              </p:cNvSpPr>
              <p:nvPr/>
            </p:nvSpPr>
            <p:spPr bwMode="auto">
              <a:xfrm flipH="1">
                <a:off x="2196" y="1319"/>
                <a:ext cx="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" name="Line 35"/>
              <p:cNvSpPr>
                <a:spLocks noChangeShapeType="1"/>
              </p:cNvSpPr>
              <p:nvPr/>
            </p:nvSpPr>
            <p:spPr bwMode="auto">
              <a:xfrm flipH="1">
                <a:off x="2141" y="1226"/>
                <a:ext cx="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211" name="Picture 62" descr="rad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771863" y="5304173"/>
              <a:ext cx="602714" cy="253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2" name="Picture 62" descr="rad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989086" y="5304173"/>
              <a:ext cx="602714" cy="253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63"/>
          <p:cNvGrpSpPr>
            <a:grpSpLocks/>
          </p:cNvGrpSpPr>
          <p:nvPr/>
        </p:nvGrpSpPr>
        <p:grpSpPr bwMode="auto">
          <a:xfrm>
            <a:off x="5156200" y="1271588"/>
            <a:ext cx="4735513" cy="2590800"/>
            <a:chOff x="5156842" y="1272209"/>
            <a:chExt cx="4735308" cy="2589446"/>
          </a:xfrm>
        </p:grpSpPr>
        <p:sp>
          <p:nvSpPr>
            <p:cNvPr id="5158" name="AutoShape 127"/>
            <p:cNvSpPr>
              <a:spLocks noChangeArrowheads="1"/>
            </p:cNvSpPr>
            <p:nvPr/>
          </p:nvSpPr>
          <p:spPr bwMode="auto">
            <a:xfrm>
              <a:off x="5767825" y="1306783"/>
              <a:ext cx="4124325" cy="1958931"/>
            </a:xfrm>
            <a:prstGeom prst="roundRect">
              <a:avLst>
                <a:gd name="adj" fmla="val 9861"/>
              </a:avLst>
            </a:prstGeom>
            <a:solidFill>
              <a:srgbClr val="D5F1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Text Box 78"/>
            <p:cNvSpPr txBox="1">
              <a:spLocks noChangeArrowheads="1"/>
            </p:cNvSpPr>
            <p:nvPr/>
          </p:nvSpPr>
          <p:spPr bwMode="auto">
            <a:xfrm>
              <a:off x="6438738" y="1580932"/>
              <a:ext cx="811764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100"/>
                <a:t>RICi-622GE</a:t>
              </a:r>
            </a:p>
          </p:txBody>
        </p:sp>
        <p:sp>
          <p:nvSpPr>
            <p:cNvPr id="5160" name="Text Box 78"/>
            <p:cNvSpPr txBox="1">
              <a:spLocks noChangeArrowheads="1"/>
            </p:cNvSpPr>
            <p:nvPr/>
          </p:nvSpPr>
          <p:spPr bwMode="auto">
            <a:xfrm>
              <a:off x="7975058" y="1580932"/>
              <a:ext cx="811764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100"/>
                <a:t>RICi-622GE</a:t>
              </a:r>
            </a:p>
          </p:txBody>
        </p:sp>
        <p:sp>
          <p:nvSpPr>
            <p:cNvPr id="5161" name="Line 14"/>
            <p:cNvSpPr>
              <a:spLocks noChangeShapeType="1"/>
            </p:cNvSpPr>
            <p:nvPr/>
          </p:nvSpPr>
          <p:spPr bwMode="auto">
            <a:xfrm flipH="1">
              <a:off x="6972299" y="1927540"/>
              <a:ext cx="24322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endParaRPr lang="en-US"/>
            </a:p>
          </p:txBody>
        </p:sp>
        <p:pic>
          <p:nvPicPr>
            <p:cNvPr id="5162" name="Picture 62" descr="rad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079583" y="1782648"/>
              <a:ext cx="602714" cy="253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3" name="Picture 63" descr="branch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61900" y="1548895"/>
              <a:ext cx="484188" cy="73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4" name="Text Box 85"/>
            <p:cNvSpPr txBox="1">
              <a:spLocks noChangeArrowheads="1"/>
            </p:cNvSpPr>
            <p:nvPr/>
          </p:nvSpPr>
          <p:spPr bwMode="auto">
            <a:xfrm>
              <a:off x="9138088" y="1307595"/>
              <a:ext cx="596900" cy="25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/>
                <a:t>Branch</a:t>
              </a:r>
            </a:p>
          </p:txBody>
        </p:sp>
        <p:sp>
          <p:nvSpPr>
            <p:cNvPr id="5165" name="Text Box 23"/>
            <p:cNvSpPr txBox="1">
              <a:spLocks noChangeArrowheads="1"/>
            </p:cNvSpPr>
            <p:nvPr/>
          </p:nvSpPr>
          <p:spPr bwMode="auto">
            <a:xfrm>
              <a:off x="8700697" y="1728300"/>
              <a:ext cx="395288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  GbE</a:t>
              </a:r>
            </a:p>
          </p:txBody>
        </p:sp>
        <p:sp>
          <p:nvSpPr>
            <p:cNvPr id="5166" name="Text Box 23"/>
            <p:cNvSpPr txBox="1">
              <a:spLocks noChangeArrowheads="1"/>
            </p:cNvSpPr>
            <p:nvPr/>
          </p:nvSpPr>
          <p:spPr bwMode="auto">
            <a:xfrm>
              <a:off x="7133448" y="1728300"/>
              <a:ext cx="872318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  STM-4/OC-12</a:t>
              </a:r>
            </a:p>
          </p:txBody>
        </p:sp>
        <p:sp>
          <p:nvSpPr>
            <p:cNvPr id="5167" name="Text Box 78"/>
            <p:cNvSpPr txBox="1">
              <a:spLocks noChangeArrowheads="1"/>
            </p:cNvSpPr>
            <p:nvPr/>
          </p:nvSpPr>
          <p:spPr bwMode="auto">
            <a:xfrm>
              <a:off x="6438738" y="2514382"/>
              <a:ext cx="811764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100"/>
                <a:t>RICi-155GE</a:t>
              </a:r>
            </a:p>
          </p:txBody>
        </p:sp>
        <p:sp>
          <p:nvSpPr>
            <p:cNvPr id="5168" name="Text Box 78"/>
            <p:cNvSpPr txBox="1">
              <a:spLocks noChangeArrowheads="1"/>
            </p:cNvSpPr>
            <p:nvPr/>
          </p:nvSpPr>
          <p:spPr bwMode="auto">
            <a:xfrm>
              <a:off x="7975058" y="2514382"/>
              <a:ext cx="811764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100"/>
                <a:t>RICi-155GE</a:t>
              </a:r>
            </a:p>
          </p:txBody>
        </p:sp>
        <p:sp>
          <p:nvSpPr>
            <p:cNvPr id="5169" name="Line 14"/>
            <p:cNvSpPr>
              <a:spLocks noChangeShapeType="1"/>
            </p:cNvSpPr>
            <p:nvPr/>
          </p:nvSpPr>
          <p:spPr bwMode="auto">
            <a:xfrm flipH="1">
              <a:off x="6972299" y="2860990"/>
              <a:ext cx="24322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endParaRPr lang="en-US"/>
            </a:p>
          </p:txBody>
        </p:sp>
        <p:pic>
          <p:nvPicPr>
            <p:cNvPr id="5170" name="Picture 62" descr="rad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079583" y="2716098"/>
              <a:ext cx="602714" cy="253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1" name="Picture 63" descr="branch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61900" y="2463293"/>
              <a:ext cx="484188" cy="73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72" name="Text Box 85"/>
            <p:cNvSpPr txBox="1">
              <a:spLocks noChangeArrowheads="1"/>
            </p:cNvSpPr>
            <p:nvPr/>
          </p:nvSpPr>
          <p:spPr bwMode="auto">
            <a:xfrm>
              <a:off x="9138088" y="2241045"/>
              <a:ext cx="596900" cy="25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/>
                <a:t>Branch</a:t>
              </a:r>
            </a:p>
          </p:txBody>
        </p:sp>
        <p:sp>
          <p:nvSpPr>
            <p:cNvPr id="5173" name="Text Box 23"/>
            <p:cNvSpPr txBox="1">
              <a:spLocks noChangeArrowheads="1"/>
            </p:cNvSpPr>
            <p:nvPr/>
          </p:nvSpPr>
          <p:spPr bwMode="auto">
            <a:xfrm>
              <a:off x="8700697" y="2661750"/>
              <a:ext cx="395288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  GbE</a:t>
              </a:r>
            </a:p>
          </p:txBody>
        </p:sp>
        <p:sp>
          <p:nvSpPr>
            <p:cNvPr id="5174" name="Text Box 23"/>
            <p:cNvSpPr txBox="1">
              <a:spLocks noChangeArrowheads="1"/>
            </p:cNvSpPr>
            <p:nvPr/>
          </p:nvSpPr>
          <p:spPr bwMode="auto">
            <a:xfrm>
              <a:off x="7162023" y="2661750"/>
              <a:ext cx="815168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  STM-1/OC-3</a:t>
              </a:r>
            </a:p>
          </p:txBody>
        </p:sp>
        <p:cxnSp>
          <p:nvCxnSpPr>
            <p:cNvPr id="5175" name="Elbow Connector 148"/>
            <p:cNvCxnSpPr>
              <a:cxnSpLocks noChangeShapeType="1"/>
            </p:cNvCxnSpPr>
            <p:nvPr/>
          </p:nvCxnSpPr>
          <p:spPr bwMode="auto">
            <a:xfrm rot="10800000" flipV="1">
              <a:off x="5314955" y="2855815"/>
              <a:ext cx="1371600" cy="1005840"/>
            </a:xfrm>
            <a:prstGeom prst="bentConnector3">
              <a:avLst>
                <a:gd name="adj1" fmla="val 99801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76" name="Elbow Connector 152"/>
            <p:cNvCxnSpPr>
              <a:cxnSpLocks noChangeShapeType="1"/>
            </p:cNvCxnSpPr>
            <p:nvPr/>
          </p:nvCxnSpPr>
          <p:spPr bwMode="auto">
            <a:xfrm rot="10800000" flipV="1">
              <a:off x="5156842" y="1927126"/>
              <a:ext cx="1463040" cy="1920240"/>
            </a:xfrm>
            <a:prstGeom prst="bentConnector3">
              <a:avLst>
                <a:gd name="adj1" fmla="val 99801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5177" name="Picture 62" descr="rad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543263" y="1782648"/>
              <a:ext cx="602714" cy="253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8" name="Picture 62" descr="rad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543263" y="2716098"/>
              <a:ext cx="602714" cy="253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79" name="Text Box 23"/>
            <p:cNvSpPr txBox="1">
              <a:spLocks noChangeArrowheads="1"/>
            </p:cNvSpPr>
            <p:nvPr/>
          </p:nvSpPr>
          <p:spPr bwMode="auto">
            <a:xfrm>
              <a:off x="5787960" y="2661750"/>
              <a:ext cx="395288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  GbE</a:t>
              </a:r>
            </a:p>
          </p:txBody>
        </p:sp>
        <p:sp>
          <p:nvSpPr>
            <p:cNvPr id="5180" name="Text Box 23"/>
            <p:cNvSpPr txBox="1">
              <a:spLocks noChangeArrowheads="1"/>
            </p:cNvSpPr>
            <p:nvPr/>
          </p:nvSpPr>
          <p:spPr bwMode="auto">
            <a:xfrm>
              <a:off x="5787960" y="1742587"/>
              <a:ext cx="395288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  GbE</a:t>
              </a:r>
            </a:p>
          </p:txBody>
        </p:sp>
        <p:sp>
          <p:nvSpPr>
            <p:cNvPr id="5181" name="Text Box 85"/>
            <p:cNvSpPr txBox="1">
              <a:spLocks noChangeArrowheads="1"/>
            </p:cNvSpPr>
            <p:nvPr/>
          </p:nvSpPr>
          <p:spPr bwMode="auto">
            <a:xfrm>
              <a:off x="7113231" y="1272209"/>
              <a:ext cx="1433513" cy="25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/>
                <a:t>Ethernet over SDH/SONET</a:t>
              </a:r>
            </a:p>
          </p:txBody>
        </p:sp>
      </p:grpSp>
      <p:grpSp>
        <p:nvGrpSpPr>
          <p:cNvPr id="7" name="Group 162"/>
          <p:cNvGrpSpPr>
            <a:grpSpLocks/>
          </p:cNvGrpSpPr>
          <p:nvPr/>
        </p:nvGrpSpPr>
        <p:grpSpPr bwMode="auto">
          <a:xfrm>
            <a:off x="166688" y="4846638"/>
            <a:ext cx="4149725" cy="1965325"/>
            <a:chOff x="166256" y="4846688"/>
            <a:chExt cx="4150219" cy="1965592"/>
          </a:xfrm>
        </p:grpSpPr>
        <p:sp>
          <p:nvSpPr>
            <p:cNvPr id="5139" name="AutoShape 127"/>
            <p:cNvSpPr>
              <a:spLocks noChangeArrowheads="1"/>
            </p:cNvSpPr>
            <p:nvPr/>
          </p:nvSpPr>
          <p:spPr bwMode="auto">
            <a:xfrm>
              <a:off x="166256" y="4857008"/>
              <a:ext cx="4037609" cy="1955272"/>
            </a:xfrm>
            <a:prstGeom prst="roundRect">
              <a:avLst>
                <a:gd name="adj" fmla="val 9861"/>
              </a:avLst>
            </a:prstGeom>
            <a:solidFill>
              <a:srgbClr val="FFFFD5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40" name="Elbow Connector 109"/>
            <p:cNvCxnSpPr>
              <a:cxnSpLocks noChangeShapeType="1"/>
            </p:cNvCxnSpPr>
            <p:nvPr/>
          </p:nvCxnSpPr>
          <p:spPr bwMode="auto">
            <a:xfrm rot="10800000" flipV="1">
              <a:off x="812274" y="5462652"/>
              <a:ext cx="3474720" cy="771896"/>
            </a:xfrm>
            <a:prstGeom prst="bentConnector3">
              <a:avLst>
                <a:gd name="adj1" fmla="val -713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141" name="Text Box 11"/>
            <p:cNvSpPr txBox="1">
              <a:spLocks noChangeArrowheads="1"/>
            </p:cNvSpPr>
            <p:nvPr/>
          </p:nvSpPr>
          <p:spPr bwMode="auto">
            <a:xfrm>
              <a:off x="199573" y="5634684"/>
              <a:ext cx="1052513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/>
                <a:t>Headquarters</a:t>
              </a:r>
            </a:p>
          </p:txBody>
        </p:sp>
        <p:sp>
          <p:nvSpPr>
            <p:cNvPr id="5142" name="Text Box 12"/>
            <p:cNvSpPr txBox="1">
              <a:spLocks noChangeArrowheads="1"/>
            </p:cNvSpPr>
            <p:nvPr/>
          </p:nvSpPr>
          <p:spPr bwMode="auto">
            <a:xfrm>
              <a:off x="1712975" y="5120453"/>
              <a:ext cx="346075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100"/>
                <a:t>ETX-202</a:t>
              </a:r>
            </a:p>
          </p:txBody>
        </p:sp>
        <p:sp>
          <p:nvSpPr>
            <p:cNvPr id="5143" name="Text Box 13"/>
            <p:cNvSpPr txBox="1">
              <a:spLocks noChangeArrowheads="1"/>
            </p:cNvSpPr>
            <p:nvPr/>
          </p:nvSpPr>
          <p:spPr bwMode="auto">
            <a:xfrm>
              <a:off x="1004950" y="5229991"/>
              <a:ext cx="681038" cy="25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F.ETH  </a:t>
              </a:r>
            </a:p>
          </p:txBody>
        </p:sp>
        <p:sp>
          <p:nvSpPr>
            <p:cNvPr id="5144" name="Line 14"/>
            <p:cNvSpPr>
              <a:spLocks noChangeShapeType="1"/>
            </p:cNvSpPr>
            <p:nvPr/>
          </p:nvSpPr>
          <p:spPr bwMode="auto">
            <a:xfrm flipH="1" flipV="1">
              <a:off x="879538" y="5449066"/>
              <a:ext cx="34369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endParaRPr lang="en-US"/>
            </a:p>
          </p:txBody>
        </p:sp>
        <p:sp>
          <p:nvSpPr>
            <p:cNvPr id="5145" name="Text Box 15"/>
            <p:cNvSpPr txBox="1">
              <a:spLocks noChangeArrowheads="1"/>
            </p:cNvSpPr>
            <p:nvPr/>
          </p:nvSpPr>
          <p:spPr bwMode="auto">
            <a:xfrm>
              <a:off x="2678175" y="5245866"/>
              <a:ext cx="325438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GbE</a:t>
              </a:r>
            </a:p>
          </p:txBody>
        </p:sp>
        <p:pic>
          <p:nvPicPr>
            <p:cNvPr id="5146" name="Picture 16" descr="j0202496[1]"/>
            <p:cNvPicPr preferRelativeResize="0"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92163" y="4849551"/>
              <a:ext cx="764741" cy="842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7" name="Picture 17" descr="rad7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0100" y="5322066"/>
              <a:ext cx="63182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8" name="Freeform 21"/>
            <p:cNvSpPr>
              <a:spLocks/>
            </p:cNvSpPr>
            <p:nvPr/>
          </p:nvSpPr>
          <p:spPr bwMode="auto">
            <a:xfrm>
              <a:off x="2619991" y="5847420"/>
              <a:ext cx="1028700" cy="758825"/>
            </a:xfrm>
            <a:custGeom>
              <a:avLst/>
              <a:gdLst>
                <a:gd name="T0" fmla="*/ 2147483647 w 835"/>
                <a:gd name="T1" fmla="*/ 2147483647 h 646"/>
                <a:gd name="T2" fmla="*/ 2147483647 w 835"/>
                <a:gd name="T3" fmla="*/ 2147483647 h 646"/>
                <a:gd name="T4" fmla="*/ 2147483647 w 835"/>
                <a:gd name="T5" fmla="*/ 2147483647 h 646"/>
                <a:gd name="T6" fmla="*/ 2147483647 w 835"/>
                <a:gd name="T7" fmla="*/ 2147483647 h 646"/>
                <a:gd name="T8" fmla="*/ 2147483647 w 835"/>
                <a:gd name="T9" fmla="*/ 2147483647 h 646"/>
                <a:gd name="T10" fmla="*/ 2147483647 w 835"/>
                <a:gd name="T11" fmla="*/ 2147483647 h 646"/>
                <a:gd name="T12" fmla="*/ 2147483647 w 835"/>
                <a:gd name="T13" fmla="*/ 2147483647 h 646"/>
                <a:gd name="T14" fmla="*/ 2147483647 w 835"/>
                <a:gd name="T15" fmla="*/ 2147483647 h 646"/>
                <a:gd name="T16" fmla="*/ 2147483647 w 835"/>
                <a:gd name="T17" fmla="*/ 2147483647 h 646"/>
                <a:gd name="T18" fmla="*/ 2147483647 w 835"/>
                <a:gd name="T19" fmla="*/ 2147483647 h 646"/>
                <a:gd name="T20" fmla="*/ 2147483647 w 835"/>
                <a:gd name="T21" fmla="*/ 2147483647 h 646"/>
                <a:gd name="T22" fmla="*/ 2147483647 w 835"/>
                <a:gd name="T23" fmla="*/ 2147483647 h 646"/>
                <a:gd name="T24" fmla="*/ 2147483647 w 835"/>
                <a:gd name="T25" fmla="*/ 2147483647 h 646"/>
                <a:gd name="T26" fmla="*/ 2147483647 w 835"/>
                <a:gd name="T27" fmla="*/ 2147483647 h 646"/>
                <a:gd name="T28" fmla="*/ 2147483647 w 835"/>
                <a:gd name="T29" fmla="*/ 2147483647 h 646"/>
                <a:gd name="T30" fmla="*/ 2147483647 w 835"/>
                <a:gd name="T31" fmla="*/ 2147483647 h 646"/>
                <a:gd name="T32" fmla="*/ 2147483647 w 835"/>
                <a:gd name="T33" fmla="*/ 2147483647 h 646"/>
                <a:gd name="T34" fmla="*/ 2147483647 w 835"/>
                <a:gd name="T35" fmla="*/ 2147483647 h 646"/>
                <a:gd name="T36" fmla="*/ 2147483647 w 835"/>
                <a:gd name="T37" fmla="*/ 2147483647 h 646"/>
                <a:gd name="T38" fmla="*/ 2147483647 w 835"/>
                <a:gd name="T39" fmla="*/ 2147483647 h 646"/>
                <a:gd name="T40" fmla="*/ 2147483647 w 835"/>
                <a:gd name="T41" fmla="*/ 2147483647 h 646"/>
                <a:gd name="T42" fmla="*/ 2147483647 w 835"/>
                <a:gd name="T43" fmla="*/ 2147483647 h 646"/>
                <a:gd name="T44" fmla="*/ 2147483647 w 835"/>
                <a:gd name="T45" fmla="*/ 2147483647 h 646"/>
                <a:gd name="T46" fmla="*/ 2147483647 w 835"/>
                <a:gd name="T47" fmla="*/ 2147483647 h 646"/>
                <a:gd name="T48" fmla="*/ 2147483647 w 835"/>
                <a:gd name="T49" fmla="*/ 2147483647 h 646"/>
                <a:gd name="T50" fmla="*/ 2147483647 w 835"/>
                <a:gd name="T51" fmla="*/ 2147483647 h 646"/>
                <a:gd name="T52" fmla="*/ 2147483647 w 835"/>
                <a:gd name="T53" fmla="*/ 2147483647 h 646"/>
                <a:gd name="T54" fmla="*/ 2147483647 w 835"/>
                <a:gd name="T55" fmla="*/ 2147483647 h 646"/>
                <a:gd name="T56" fmla="*/ 2147483647 w 835"/>
                <a:gd name="T57" fmla="*/ 2147483647 h 646"/>
                <a:gd name="T58" fmla="*/ 2147483647 w 835"/>
                <a:gd name="T59" fmla="*/ 2147483647 h 646"/>
                <a:gd name="T60" fmla="*/ 2147483647 w 835"/>
                <a:gd name="T61" fmla="*/ 2147483647 h 646"/>
                <a:gd name="T62" fmla="*/ 2147483647 w 835"/>
                <a:gd name="T63" fmla="*/ 2147483647 h 646"/>
                <a:gd name="T64" fmla="*/ 2147483647 w 835"/>
                <a:gd name="T65" fmla="*/ 2147483647 h 646"/>
                <a:gd name="T66" fmla="*/ 2147483647 w 835"/>
                <a:gd name="T67" fmla="*/ 2147483647 h 646"/>
                <a:gd name="T68" fmla="*/ 2147483647 w 835"/>
                <a:gd name="T69" fmla="*/ 2147483647 h 646"/>
                <a:gd name="T70" fmla="*/ 2147483647 w 835"/>
                <a:gd name="T71" fmla="*/ 2147483647 h 646"/>
                <a:gd name="T72" fmla="*/ 2147483647 w 835"/>
                <a:gd name="T73" fmla="*/ 2147483647 h 646"/>
                <a:gd name="T74" fmla="*/ 2147483647 w 835"/>
                <a:gd name="T75" fmla="*/ 2147483647 h 646"/>
                <a:gd name="T76" fmla="*/ 2147483647 w 835"/>
                <a:gd name="T77" fmla="*/ 2147483647 h 646"/>
                <a:gd name="T78" fmla="*/ 2147483647 w 835"/>
                <a:gd name="T79" fmla="*/ 2147483647 h 646"/>
                <a:gd name="T80" fmla="*/ 2147483647 w 835"/>
                <a:gd name="T81" fmla="*/ 2147483647 h 646"/>
                <a:gd name="T82" fmla="*/ 2147483647 w 835"/>
                <a:gd name="T83" fmla="*/ 2147483647 h 646"/>
                <a:gd name="T84" fmla="*/ 2147483647 w 835"/>
                <a:gd name="T85" fmla="*/ 2147483647 h 646"/>
                <a:gd name="T86" fmla="*/ 2147483647 w 835"/>
                <a:gd name="T87" fmla="*/ 2147483647 h 646"/>
                <a:gd name="T88" fmla="*/ 2147483647 w 835"/>
                <a:gd name="T89" fmla="*/ 2147483647 h 646"/>
                <a:gd name="T90" fmla="*/ 2147483647 w 835"/>
                <a:gd name="T91" fmla="*/ 2147483647 h 646"/>
                <a:gd name="T92" fmla="*/ 2147483647 w 835"/>
                <a:gd name="T93" fmla="*/ 2147483647 h 646"/>
                <a:gd name="T94" fmla="*/ 2147483647 w 835"/>
                <a:gd name="T95" fmla="*/ 2147483647 h 646"/>
                <a:gd name="T96" fmla="*/ 2147483647 w 835"/>
                <a:gd name="T97" fmla="*/ 2147483647 h 646"/>
                <a:gd name="T98" fmla="*/ 2147483647 w 835"/>
                <a:gd name="T99" fmla="*/ 2147483647 h 646"/>
                <a:gd name="T100" fmla="*/ 2147483647 w 835"/>
                <a:gd name="T101" fmla="*/ 2147483647 h 646"/>
                <a:gd name="T102" fmla="*/ 2147483647 w 835"/>
                <a:gd name="T103" fmla="*/ 2147483647 h 646"/>
                <a:gd name="T104" fmla="*/ 2147483647 w 835"/>
                <a:gd name="T105" fmla="*/ 2147483647 h 646"/>
                <a:gd name="T106" fmla="*/ 2147483647 w 835"/>
                <a:gd name="T107" fmla="*/ 2147483647 h 6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5"/>
                <a:gd name="T163" fmla="*/ 0 h 646"/>
                <a:gd name="T164" fmla="*/ 835 w 835"/>
                <a:gd name="T165" fmla="*/ 646 h 6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5" h="646">
                  <a:moveTo>
                    <a:pt x="260" y="609"/>
                  </a:moveTo>
                  <a:cubicBezTo>
                    <a:pt x="233" y="609"/>
                    <a:pt x="174" y="629"/>
                    <a:pt x="137" y="622"/>
                  </a:cubicBezTo>
                  <a:cubicBezTo>
                    <a:pt x="100" y="615"/>
                    <a:pt x="61" y="599"/>
                    <a:pt x="38" y="571"/>
                  </a:cubicBezTo>
                  <a:cubicBezTo>
                    <a:pt x="16" y="543"/>
                    <a:pt x="2" y="491"/>
                    <a:pt x="1" y="455"/>
                  </a:cubicBezTo>
                  <a:cubicBezTo>
                    <a:pt x="0" y="420"/>
                    <a:pt x="19" y="380"/>
                    <a:pt x="32" y="360"/>
                  </a:cubicBezTo>
                  <a:cubicBezTo>
                    <a:pt x="45" y="339"/>
                    <a:pt x="69" y="337"/>
                    <a:pt x="79" y="330"/>
                  </a:cubicBezTo>
                  <a:cubicBezTo>
                    <a:pt x="90" y="323"/>
                    <a:pt x="93" y="323"/>
                    <a:pt x="97" y="318"/>
                  </a:cubicBezTo>
                  <a:cubicBezTo>
                    <a:pt x="102" y="314"/>
                    <a:pt x="102" y="309"/>
                    <a:pt x="102" y="299"/>
                  </a:cubicBezTo>
                  <a:cubicBezTo>
                    <a:pt x="102" y="289"/>
                    <a:pt x="97" y="275"/>
                    <a:pt x="96" y="261"/>
                  </a:cubicBezTo>
                  <a:cubicBezTo>
                    <a:pt x="95" y="247"/>
                    <a:pt x="91" y="231"/>
                    <a:pt x="96" y="216"/>
                  </a:cubicBezTo>
                  <a:cubicBezTo>
                    <a:pt x="101" y="201"/>
                    <a:pt x="113" y="183"/>
                    <a:pt x="127" y="172"/>
                  </a:cubicBezTo>
                  <a:cubicBezTo>
                    <a:pt x="141" y="160"/>
                    <a:pt x="163" y="151"/>
                    <a:pt x="181" y="145"/>
                  </a:cubicBezTo>
                  <a:cubicBezTo>
                    <a:pt x="199" y="139"/>
                    <a:pt x="222" y="139"/>
                    <a:pt x="235" y="137"/>
                  </a:cubicBezTo>
                  <a:cubicBezTo>
                    <a:pt x="248" y="134"/>
                    <a:pt x="254" y="135"/>
                    <a:pt x="258" y="129"/>
                  </a:cubicBezTo>
                  <a:cubicBezTo>
                    <a:pt x="262" y="122"/>
                    <a:pt x="257" y="106"/>
                    <a:pt x="261" y="96"/>
                  </a:cubicBezTo>
                  <a:cubicBezTo>
                    <a:pt x="265" y="85"/>
                    <a:pt x="274" y="71"/>
                    <a:pt x="284" y="63"/>
                  </a:cubicBezTo>
                  <a:cubicBezTo>
                    <a:pt x="294" y="54"/>
                    <a:pt x="307" y="50"/>
                    <a:pt x="320" y="46"/>
                  </a:cubicBezTo>
                  <a:cubicBezTo>
                    <a:pt x="333" y="43"/>
                    <a:pt x="354" y="43"/>
                    <a:pt x="364" y="43"/>
                  </a:cubicBezTo>
                  <a:cubicBezTo>
                    <a:pt x="375" y="43"/>
                    <a:pt x="378" y="47"/>
                    <a:pt x="382" y="46"/>
                  </a:cubicBezTo>
                  <a:cubicBezTo>
                    <a:pt x="386" y="45"/>
                    <a:pt x="383" y="41"/>
                    <a:pt x="387" y="36"/>
                  </a:cubicBezTo>
                  <a:cubicBezTo>
                    <a:pt x="391" y="31"/>
                    <a:pt x="399" y="21"/>
                    <a:pt x="408" y="15"/>
                  </a:cubicBezTo>
                  <a:cubicBezTo>
                    <a:pt x="418" y="9"/>
                    <a:pt x="429" y="5"/>
                    <a:pt x="445" y="3"/>
                  </a:cubicBezTo>
                  <a:cubicBezTo>
                    <a:pt x="460" y="2"/>
                    <a:pt x="485" y="0"/>
                    <a:pt x="502" y="3"/>
                  </a:cubicBezTo>
                  <a:cubicBezTo>
                    <a:pt x="518" y="7"/>
                    <a:pt x="530" y="14"/>
                    <a:pt x="543" y="21"/>
                  </a:cubicBezTo>
                  <a:cubicBezTo>
                    <a:pt x="556" y="29"/>
                    <a:pt x="573" y="38"/>
                    <a:pt x="582" y="50"/>
                  </a:cubicBezTo>
                  <a:cubicBezTo>
                    <a:pt x="591" y="61"/>
                    <a:pt x="595" y="80"/>
                    <a:pt x="598" y="91"/>
                  </a:cubicBezTo>
                  <a:cubicBezTo>
                    <a:pt x="602" y="101"/>
                    <a:pt x="597" y="109"/>
                    <a:pt x="602" y="112"/>
                  </a:cubicBezTo>
                  <a:cubicBezTo>
                    <a:pt x="607" y="116"/>
                    <a:pt x="617" y="109"/>
                    <a:pt x="628" y="111"/>
                  </a:cubicBezTo>
                  <a:cubicBezTo>
                    <a:pt x="639" y="112"/>
                    <a:pt x="652" y="115"/>
                    <a:pt x="666" y="124"/>
                  </a:cubicBezTo>
                  <a:cubicBezTo>
                    <a:pt x="679" y="133"/>
                    <a:pt x="695" y="150"/>
                    <a:pt x="706" y="165"/>
                  </a:cubicBezTo>
                  <a:cubicBezTo>
                    <a:pt x="718" y="180"/>
                    <a:pt x="730" y="198"/>
                    <a:pt x="736" y="215"/>
                  </a:cubicBezTo>
                  <a:cubicBezTo>
                    <a:pt x="742" y="231"/>
                    <a:pt x="744" y="252"/>
                    <a:pt x="741" y="267"/>
                  </a:cubicBezTo>
                  <a:cubicBezTo>
                    <a:pt x="738" y="283"/>
                    <a:pt x="715" y="300"/>
                    <a:pt x="715" y="309"/>
                  </a:cubicBezTo>
                  <a:cubicBezTo>
                    <a:pt x="715" y="317"/>
                    <a:pt x="730" y="311"/>
                    <a:pt x="742" y="317"/>
                  </a:cubicBezTo>
                  <a:cubicBezTo>
                    <a:pt x="755" y="323"/>
                    <a:pt x="775" y="332"/>
                    <a:pt x="788" y="342"/>
                  </a:cubicBezTo>
                  <a:cubicBezTo>
                    <a:pt x="801" y="351"/>
                    <a:pt x="815" y="365"/>
                    <a:pt x="823" y="378"/>
                  </a:cubicBezTo>
                  <a:cubicBezTo>
                    <a:pt x="830" y="391"/>
                    <a:pt x="835" y="403"/>
                    <a:pt x="833" y="422"/>
                  </a:cubicBezTo>
                  <a:cubicBezTo>
                    <a:pt x="830" y="442"/>
                    <a:pt x="816" y="479"/>
                    <a:pt x="808" y="495"/>
                  </a:cubicBezTo>
                  <a:cubicBezTo>
                    <a:pt x="800" y="511"/>
                    <a:pt x="794" y="513"/>
                    <a:pt x="785" y="519"/>
                  </a:cubicBezTo>
                  <a:cubicBezTo>
                    <a:pt x="776" y="525"/>
                    <a:pt x="761" y="527"/>
                    <a:pt x="752" y="531"/>
                  </a:cubicBezTo>
                  <a:cubicBezTo>
                    <a:pt x="743" y="535"/>
                    <a:pt x="735" y="536"/>
                    <a:pt x="728" y="541"/>
                  </a:cubicBezTo>
                  <a:cubicBezTo>
                    <a:pt x="720" y="546"/>
                    <a:pt x="717" y="554"/>
                    <a:pt x="710" y="563"/>
                  </a:cubicBezTo>
                  <a:cubicBezTo>
                    <a:pt x="702" y="572"/>
                    <a:pt x="695" y="585"/>
                    <a:pt x="685" y="594"/>
                  </a:cubicBezTo>
                  <a:cubicBezTo>
                    <a:pt x="675" y="603"/>
                    <a:pt x="666" y="611"/>
                    <a:pt x="651" y="615"/>
                  </a:cubicBezTo>
                  <a:cubicBezTo>
                    <a:pt x="635" y="620"/>
                    <a:pt x="607" y="620"/>
                    <a:pt x="590" y="617"/>
                  </a:cubicBezTo>
                  <a:cubicBezTo>
                    <a:pt x="573" y="615"/>
                    <a:pt x="557" y="606"/>
                    <a:pt x="548" y="601"/>
                  </a:cubicBezTo>
                  <a:cubicBezTo>
                    <a:pt x="538" y="596"/>
                    <a:pt x="538" y="589"/>
                    <a:pt x="533" y="586"/>
                  </a:cubicBezTo>
                  <a:cubicBezTo>
                    <a:pt x="528" y="582"/>
                    <a:pt x="523" y="581"/>
                    <a:pt x="520" y="582"/>
                  </a:cubicBezTo>
                  <a:cubicBezTo>
                    <a:pt x="517" y="584"/>
                    <a:pt x="521" y="587"/>
                    <a:pt x="513" y="594"/>
                  </a:cubicBezTo>
                  <a:cubicBezTo>
                    <a:pt x="506" y="601"/>
                    <a:pt x="494" y="612"/>
                    <a:pt x="477" y="620"/>
                  </a:cubicBezTo>
                  <a:cubicBezTo>
                    <a:pt x="460" y="629"/>
                    <a:pt x="431" y="641"/>
                    <a:pt x="408" y="644"/>
                  </a:cubicBezTo>
                  <a:cubicBezTo>
                    <a:pt x="386" y="646"/>
                    <a:pt x="361" y="641"/>
                    <a:pt x="341" y="637"/>
                  </a:cubicBezTo>
                  <a:cubicBezTo>
                    <a:pt x="322" y="633"/>
                    <a:pt x="305" y="625"/>
                    <a:pt x="292" y="620"/>
                  </a:cubicBezTo>
                  <a:cubicBezTo>
                    <a:pt x="280" y="616"/>
                    <a:pt x="286" y="609"/>
                    <a:pt x="260" y="60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E0CDA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867B65"/>
              </a:prstShdw>
            </a:effectLst>
          </p:spPr>
          <p:txBody>
            <a:bodyPr lIns="36000" tIns="36000" rIns="36000" bIns="36000" anchor="ctr" anchorCtr="1"/>
            <a:lstStyle/>
            <a:p>
              <a:endParaRPr lang="en-US"/>
            </a:p>
          </p:txBody>
        </p:sp>
        <p:sp>
          <p:nvSpPr>
            <p:cNvPr id="5149" name="Text Box 23"/>
            <p:cNvSpPr txBox="1">
              <a:spLocks noChangeArrowheads="1"/>
            </p:cNvSpPr>
            <p:nvPr/>
          </p:nvSpPr>
          <p:spPr bwMode="auto">
            <a:xfrm>
              <a:off x="3719122" y="6040400"/>
              <a:ext cx="395288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  GbE</a:t>
              </a:r>
            </a:p>
          </p:txBody>
        </p:sp>
        <p:sp>
          <p:nvSpPr>
            <p:cNvPr id="5150" name="Text Box 24"/>
            <p:cNvSpPr txBox="1">
              <a:spLocks noChangeArrowheads="1"/>
            </p:cNvSpPr>
            <p:nvPr/>
          </p:nvSpPr>
          <p:spPr bwMode="auto">
            <a:xfrm>
              <a:off x="2815254" y="6034745"/>
              <a:ext cx="639762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831850"/>
              <a:r>
                <a:rPr lang="en-US" sz="1100"/>
                <a:t>Metro </a:t>
              </a:r>
            </a:p>
            <a:p>
              <a:pPr defTabSz="831850"/>
              <a:r>
                <a:rPr lang="en-US" sz="1100"/>
                <a:t>Ethernet</a:t>
              </a:r>
            </a:p>
          </p:txBody>
        </p:sp>
        <p:sp>
          <p:nvSpPr>
            <p:cNvPr id="5151" name="Text Box 12"/>
            <p:cNvSpPr txBox="1">
              <a:spLocks noChangeArrowheads="1"/>
            </p:cNvSpPr>
            <p:nvPr/>
          </p:nvSpPr>
          <p:spPr bwMode="auto">
            <a:xfrm>
              <a:off x="1712975" y="5892347"/>
              <a:ext cx="346075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100"/>
                <a:t>ETX-202A</a:t>
              </a:r>
            </a:p>
          </p:txBody>
        </p:sp>
        <p:pic>
          <p:nvPicPr>
            <p:cNvPr id="5152" name="Picture 17" descr="rad7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0100" y="6093960"/>
              <a:ext cx="63182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3" name="Picture 50" descr="branch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100" y="5905853"/>
              <a:ext cx="484188" cy="73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4" name="Text Box 52"/>
            <p:cNvSpPr txBox="1">
              <a:spLocks noChangeArrowheads="1"/>
            </p:cNvSpPr>
            <p:nvPr/>
          </p:nvSpPr>
          <p:spPr bwMode="auto">
            <a:xfrm>
              <a:off x="408050" y="6527515"/>
              <a:ext cx="596900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/>
                <a:t>Branch</a:t>
              </a:r>
            </a:p>
          </p:txBody>
        </p:sp>
        <p:sp>
          <p:nvSpPr>
            <p:cNvPr id="5155" name="Text Box 22"/>
            <p:cNvSpPr txBox="1">
              <a:spLocks noChangeArrowheads="1"/>
            </p:cNvSpPr>
            <p:nvPr/>
          </p:nvSpPr>
          <p:spPr bwMode="auto">
            <a:xfrm>
              <a:off x="2196215" y="5968395"/>
              <a:ext cx="458787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GbE</a:t>
              </a:r>
            </a:p>
          </p:txBody>
        </p:sp>
        <p:sp>
          <p:nvSpPr>
            <p:cNvPr id="5156" name="Text Box 25"/>
            <p:cNvSpPr txBox="1">
              <a:spLocks noChangeArrowheads="1"/>
            </p:cNvSpPr>
            <p:nvPr/>
          </p:nvSpPr>
          <p:spPr bwMode="auto">
            <a:xfrm>
              <a:off x="1094508" y="6040400"/>
              <a:ext cx="374650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 sz="1000"/>
                <a:t>GbE</a:t>
              </a:r>
            </a:p>
          </p:txBody>
        </p:sp>
        <p:sp>
          <p:nvSpPr>
            <p:cNvPr id="5157" name="Text Box 85"/>
            <p:cNvSpPr txBox="1">
              <a:spLocks noChangeArrowheads="1"/>
            </p:cNvSpPr>
            <p:nvPr/>
          </p:nvSpPr>
          <p:spPr bwMode="auto">
            <a:xfrm>
              <a:off x="1468304" y="4846688"/>
              <a:ext cx="1433513" cy="25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defTabSz="1031875"/>
              <a:r>
                <a:rPr lang="en-US"/>
                <a:t>Ethernet over Fiber</a:t>
              </a:r>
            </a:p>
          </p:txBody>
        </p:sp>
      </p:grpSp>
      <p:sp>
        <p:nvSpPr>
          <p:cNvPr id="5126" name="Rectangle 10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900" smtClean="0"/>
              <a:t>Variety of Ethernet Access Solutions – Implementation Scenario</a:t>
            </a:r>
          </a:p>
        </p:txBody>
      </p:sp>
      <p:sp>
        <p:nvSpPr>
          <p:cNvPr id="5127" name="Content Placeholder 17"/>
          <p:cNvSpPr>
            <a:spLocks noGrp="1"/>
          </p:cNvSpPr>
          <p:nvPr>
            <p:ph idx="1"/>
          </p:nvPr>
        </p:nvSpPr>
        <p:spPr>
          <a:xfrm>
            <a:off x="423863" y="6815138"/>
            <a:ext cx="9231312" cy="749300"/>
          </a:xfrm>
        </p:spPr>
        <p:txBody>
          <a:bodyPr/>
          <a:lstStyle/>
          <a:p>
            <a:pPr eaLnBrk="1" hangingPunct="1"/>
            <a:r>
              <a:rPr lang="en-US" sz="1600" smtClean="0"/>
              <a:t>Extending the reach of the provider’s network over a variety of access technologies</a:t>
            </a:r>
          </a:p>
          <a:p>
            <a:pPr eaLnBrk="1" hangingPunct="1"/>
            <a:r>
              <a:rPr lang="en-US" sz="1600" smtClean="0"/>
              <a:t>Consistent Ethernet service across different access technologies</a:t>
            </a:r>
          </a:p>
        </p:txBody>
      </p: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142875" y="3313113"/>
            <a:ext cx="9855200" cy="3554412"/>
            <a:chOff x="142460" y="3313762"/>
            <a:chExt cx="9856305" cy="3554177"/>
          </a:xfrm>
        </p:grpSpPr>
        <p:sp>
          <p:nvSpPr>
            <p:cNvPr id="5137" name="Rectangle 144"/>
            <p:cNvSpPr>
              <a:spLocks noChangeArrowheads="1"/>
            </p:cNvSpPr>
            <p:nvPr/>
          </p:nvSpPr>
          <p:spPr bwMode="auto">
            <a:xfrm>
              <a:off x="5700364" y="3313762"/>
              <a:ext cx="4298401" cy="2844551"/>
            </a:xfrm>
            <a:custGeom>
              <a:avLst/>
              <a:gdLst>
                <a:gd name="T0" fmla="*/ 0 w 5814392"/>
                <a:gd name="T1" fmla="*/ 0 h 2631869"/>
                <a:gd name="T2" fmla="*/ 5584 w 5814392"/>
                <a:gd name="T3" fmla="*/ 0 h 2631869"/>
                <a:gd name="T4" fmla="*/ 5584 w 5814392"/>
                <a:gd name="T5" fmla="*/ 15721816 h 2631869"/>
                <a:gd name="T6" fmla="*/ 2569 w 5814392"/>
                <a:gd name="T7" fmla="*/ 15211172 h 2631869"/>
                <a:gd name="T8" fmla="*/ 1343 w 5814392"/>
                <a:gd name="T9" fmla="*/ 14680036 h 2631869"/>
                <a:gd name="T10" fmla="*/ 1330 w 5814392"/>
                <a:gd name="T11" fmla="*/ 14821882 h 2631869"/>
                <a:gd name="T12" fmla="*/ 0 w 5814392"/>
                <a:gd name="T13" fmla="*/ 15161109 h 2631869"/>
                <a:gd name="T14" fmla="*/ 0 w 5814392"/>
                <a:gd name="T15" fmla="*/ 0 h 26318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14392"/>
                <a:gd name="T25" fmla="*/ 0 h 2631869"/>
                <a:gd name="T26" fmla="*/ 5814392 w 5814392"/>
                <a:gd name="T27" fmla="*/ 2631869 h 26318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14392" h="2631869">
                  <a:moveTo>
                    <a:pt x="0" y="0"/>
                  </a:moveTo>
                  <a:lnTo>
                    <a:pt x="5814392" y="0"/>
                  </a:lnTo>
                  <a:lnTo>
                    <a:pt x="5814392" y="2631869"/>
                  </a:lnTo>
                  <a:lnTo>
                    <a:pt x="2674078" y="2546384"/>
                  </a:lnTo>
                  <a:lnTo>
                    <a:pt x="1397225" y="2457469"/>
                  </a:lnTo>
                  <a:lnTo>
                    <a:pt x="1385347" y="2481218"/>
                  </a:lnTo>
                  <a:lnTo>
                    <a:pt x="0" y="253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Rectangle 145"/>
            <p:cNvSpPr>
              <a:spLocks noChangeArrowheads="1"/>
            </p:cNvSpPr>
            <p:nvPr/>
          </p:nvSpPr>
          <p:spPr bwMode="auto">
            <a:xfrm>
              <a:off x="142460" y="4833747"/>
              <a:ext cx="4061791" cy="2034192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29" name="Freeform 10"/>
          <p:cNvSpPr>
            <a:spLocks/>
          </p:cNvSpPr>
          <p:nvPr/>
        </p:nvSpPr>
        <p:spPr bwMode="auto">
          <a:xfrm>
            <a:off x="4090988" y="3894138"/>
            <a:ext cx="2206625" cy="1724025"/>
          </a:xfrm>
          <a:custGeom>
            <a:avLst/>
            <a:gdLst>
              <a:gd name="T0" fmla="*/ 2147483647 w 1020"/>
              <a:gd name="T1" fmla="*/ 2147483647 h 783"/>
              <a:gd name="T2" fmla="*/ 2147483647 w 1020"/>
              <a:gd name="T3" fmla="*/ 2147483647 h 783"/>
              <a:gd name="T4" fmla="*/ 2147483647 w 1020"/>
              <a:gd name="T5" fmla="*/ 2147483647 h 783"/>
              <a:gd name="T6" fmla="*/ 2147483647 w 1020"/>
              <a:gd name="T7" fmla="*/ 2147483647 h 783"/>
              <a:gd name="T8" fmla="*/ 2147483647 w 1020"/>
              <a:gd name="T9" fmla="*/ 2147483647 h 783"/>
              <a:gd name="T10" fmla="*/ 2147483647 w 1020"/>
              <a:gd name="T11" fmla="*/ 2147483647 h 783"/>
              <a:gd name="T12" fmla="*/ 2147483647 w 1020"/>
              <a:gd name="T13" fmla="*/ 2147483647 h 783"/>
              <a:gd name="T14" fmla="*/ 2147483647 w 1020"/>
              <a:gd name="T15" fmla="*/ 2147483647 h 783"/>
              <a:gd name="T16" fmla="*/ 2147483647 w 1020"/>
              <a:gd name="T17" fmla="*/ 2147483647 h 783"/>
              <a:gd name="T18" fmla="*/ 2147483647 w 1020"/>
              <a:gd name="T19" fmla="*/ 2147483647 h 783"/>
              <a:gd name="T20" fmla="*/ 2147483647 w 1020"/>
              <a:gd name="T21" fmla="*/ 2147483647 h 783"/>
              <a:gd name="T22" fmla="*/ 2147483647 w 1020"/>
              <a:gd name="T23" fmla="*/ 2147483647 h 783"/>
              <a:gd name="T24" fmla="*/ 2147483647 w 1020"/>
              <a:gd name="T25" fmla="*/ 2147483647 h 783"/>
              <a:gd name="T26" fmla="*/ 2147483647 w 1020"/>
              <a:gd name="T27" fmla="*/ 2147483647 h 783"/>
              <a:gd name="T28" fmla="*/ 2147483647 w 1020"/>
              <a:gd name="T29" fmla="*/ 2147483647 h 783"/>
              <a:gd name="T30" fmla="*/ 2147483647 w 1020"/>
              <a:gd name="T31" fmla="*/ 2147483647 h 783"/>
              <a:gd name="T32" fmla="*/ 2147483647 w 1020"/>
              <a:gd name="T33" fmla="*/ 2147483647 h 783"/>
              <a:gd name="T34" fmla="*/ 2147483647 w 1020"/>
              <a:gd name="T35" fmla="*/ 2147483647 h 783"/>
              <a:gd name="T36" fmla="*/ 2147483647 w 1020"/>
              <a:gd name="T37" fmla="*/ 2147483647 h 783"/>
              <a:gd name="T38" fmla="*/ 2147483647 w 1020"/>
              <a:gd name="T39" fmla="*/ 2147483647 h 783"/>
              <a:gd name="T40" fmla="*/ 2147483647 w 1020"/>
              <a:gd name="T41" fmla="*/ 2147483647 h 783"/>
              <a:gd name="T42" fmla="*/ 2147483647 w 1020"/>
              <a:gd name="T43" fmla="*/ 2147483647 h 783"/>
              <a:gd name="T44" fmla="*/ 2147483647 w 1020"/>
              <a:gd name="T45" fmla="*/ 2147483647 h 783"/>
              <a:gd name="T46" fmla="*/ 2147483647 w 1020"/>
              <a:gd name="T47" fmla="*/ 2147483647 h 783"/>
              <a:gd name="T48" fmla="*/ 2147483647 w 1020"/>
              <a:gd name="T49" fmla="*/ 2147483647 h 783"/>
              <a:gd name="T50" fmla="*/ 2147483647 w 1020"/>
              <a:gd name="T51" fmla="*/ 2147483647 h 783"/>
              <a:gd name="T52" fmla="*/ 2147483647 w 1020"/>
              <a:gd name="T53" fmla="*/ 2147483647 h 783"/>
              <a:gd name="T54" fmla="*/ 2147483647 w 1020"/>
              <a:gd name="T55" fmla="*/ 2147483647 h 783"/>
              <a:gd name="T56" fmla="*/ 2147483647 w 1020"/>
              <a:gd name="T57" fmla="*/ 2147483647 h 783"/>
              <a:gd name="T58" fmla="*/ 2147483647 w 1020"/>
              <a:gd name="T59" fmla="*/ 2147483647 h 783"/>
              <a:gd name="T60" fmla="*/ 2147483647 w 1020"/>
              <a:gd name="T61" fmla="*/ 2147483647 h 783"/>
              <a:gd name="T62" fmla="*/ 2147483647 w 1020"/>
              <a:gd name="T63" fmla="*/ 2147483647 h 783"/>
              <a:gd name="T64" fmla="*/ 2147483647 w 1020"/>
              <a:gd name="T65" fmla="*/ 2147483647 h 783"/>
              <a:gd name="T66" fmla="*/ 2147483647 w 1020"/>
              <a:gd name="T67" fmla="*/ 2147483647 h 783"/>
              <a:gd name="T68" fmla="*/ 2147483647 w 1020"/>
              <a:gd name="T69" fmla="*/ 2147483647 h 783"/>
              <a:gd name="T70" fmla="*/ 2147483647 w 1020"/>
              <a:gd name="T71" fmla="*/ 2147483647 h 783"/>
              <a:gd name="T72" fmla="*/ 2147483647 w 1020"/>
              <a:gd name="T73" fmla="*/ 2147483647 h 783"/>
              <a:gd name="T74" fmla="*/ 2147483647 w 1020"/>
              <a:gd name="T75" fmla="*/ 2147483647 h 783"/>
              <a:gd name="T76" fmla="*/ 2147483647 w 1020"/>
              <a:gd name="T77" fmla="*/ 2147483647 h 783"/>
              <a:gd name="T78" fmla="*/ 2147483647 w 1020"/>
              <a:gd name="T79" fmla="*/ 2147483647 h 783"/>
              <a:gd name="T80" fmla="*/ 2147483647 w 1020"/>
              <a:gd name="T81" fmla="*/ 2147483647 h 783"/>
              <a:gd name="T82" fmla="*/ 2147483647 w 1020"/>
              <a:gd name="T83" fmla="*/ 2147483647 h 783"/>
              <a:gd name="T84" fmla="*/ 2147483647 w 1020"/>
              <a:gd name="T85" fmla="*/ 2147483647 h 783"/>
              <a:gd name="T86" fmla="*/ 2147483647 w 1020"/>
              <a:gd name="T87" fmla="*/ 2147483647 h 783"/>
              <a:gd name="T88" fmla="*/ 2147483647 w 1020"/>
              <a:gd name="T89" fmla="*/ 2147483647 h 783"/>
              <a:gd name="T90" fmla="*/ 2147483647 w 1020"/>
              <a:gd name="T91" fmla="*/ 2147483647 h 783"/>
              <a:gd name="T92" fmla="*/ 2147483647 w 1020"/>
              <a:gd name="T93" fmla="*/ 2147483647 h 783"/>
              <a:gd name="T94" fmla="*/ 2147483647 w 1020"/>
              <a:gd name="T95" fmla="*/ 2147483647 h 783"/>
              <a:gd name="T96" fmla="*/ 2147483647 w 1020"/>
              <a:gd name="T97" fmla="*/ 2147483647 h 783"/>
              <a:gd name="T98" fmla="*/ 2147483647 w 1020"/>
              <a:gd name="T99" fmla="*/ 2147483647 h 783"/>
              <a:gd name="T100" fmla="*/ 2147483647 w 1020"/>
              <a:gd name="T101" fmla="*/ 2147483647 h 783"/>
              <a:gd name="T102" fmla="*/ 2147483647 w 1020"/>
              <a:gd name="T103" fmla="*/ 2147483647 h 783"/>
              <a:gd name="T104" fmla="*/ 2147483647 w 1020"/>
              <a:gd name="T105" fmla="*/ 2147483647 h 783"/>
              <a:gd name="T106" fmla="*/ 2147483647 w 1020"/>
              <a:gd name="T107" fmla="*/ 2147483647 h 7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20"/>
              <a:gd name="T163" fmla="*/ 0 h 783"/>
              <a:gd name="T164" fmla="*/ 1020 w 1020"/>
              <a:gd name="T165" fmla="*/ 783 h 7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20" h="783">
                <a:moveTo>
                  <a:pt x="317" y="738"/>
                </a:moveTo>
                <a:cubicBezTo>
                  <a:pt x="285" y="738"/>
                  <a:pt x="212" y="762"/>
                  <a:pt x="167" y="754"/>
                </a:cubicBezTo>
                <a:cubicBezTo>
                  <a:pt x="122" y="746"/>
                  <a:pt x="75" y="726"/>
                  <a:pt x="47" y="692"/>
                </a:cubicBezTo>
                <a:cubicBezTo>
                  <a:pt x="19" y="658"/>
                  <a:pt x="2" y="595"/>
                  <a:pt x="1" y="552"/>
                </a:cubicBezTo>
                <a:cubicBezTo>
                  <a:pt x="0" y="509"/>
                  <a:pt x="23" y="461"/>
                  <a:pt x="39" y="436"/>
                </a:cubicBezTo>
                <a:cubicBezTo>
                  <a:pt x="55" y="411"/>
                  <a:pt x="84" y="408"/>
                  <a:pt x="97" y="400"/>
                </a:cubicBezTo>
                <a:cubicBezTo>
                  <a:pt x="110" y="392"/>
                  <a:pt x="114" y="392"/>
                  <a:pt x="119" y="386"/>
                </a:cubicBezTo>
                <a:cubicBezTo>
                  <a:pt x="124" y="380"/>
                  <a:pt x="125" y="374"/>
                  <a:pt x="125" y="362"/>
                </a:cubicBezTo>
                <a:cubicBezTo>
                  <a:pt x="125" y="350"/>
                  <a:pt x="118" y="333"/>
                  <a:pt x="117" y="316"/>
                </a:cubicBezTo>
                <a:cubicBezTo>
                  <a:pt x="116" y="299"/>
                  <a:pt x="111" y="280"/>
                  <a:pt x="117" y="262"/>
                </a:cubicBezTo>
                <a:cubicBezTo>
                  <a:pt x="123" y="244"/>
                  <a:pt x="138" y="222"/>
                  <a:pt x="155" y="208"/>
                </a:cubicBezTo>
                <a:cubicBezTo>
                  <a:pt x="172" y="194"/>
                  <a:pt x="199" y="183"/>
                  <a:pt x="221" y="176"/>
                </a:cubicBezTo>
                <a:cubicBezTo>
                  <a:pt x="243" y="169"/>
                  <a:pt x="271" y="169"/>
                  <a:pt x="287" y="166"/>
                </a:cubicBezTo>
                <a:cubicBezTo>
                  <a:pt x="303" y="163"/>
                  <a:pt x="310" y="164"/>
                  <a:pt x="315" y="156"/>
                </a:cubicBezTo>
                <a:cubicBezTo>
                  <a:pt x="320" y="148"/>
                  <a:pt x="314" y="129"/>
                  <a:pt x="319" y="116"/>
                </a:cubicBezTo>
                <a:cubicBezTo>
                  <a:pt x="324" y="103"/>
                  <a:pt x="335" y="86"/>
                  <a:pt x="347" y="76"/>
                </a:cubicBezTo>
                <a:cubicBezTo>
                  <a:pt x="359" y="66"/>
                  <a:pt x="375" y="60"/>
                  <a:pt x="391" y="56"/>
                </a:cubicBezTo>
                <a:cubicBezTo>
                  <a:pt x="407" y="52"/>
                  <a:pt x="432" y="52"/>
                  <a:pt x="445" y="52"/>
                </a:cubicBezTo>
                <a:cubicBezTo>
                  <a:pt x="458" y="52"/>
                  <a:pt x="462" y="57"/>
                  <a:pt x="467" y="56"/>
                </a:cubicBezTo>
                <a:cubicBezTo>
                  <a:pt x="472" y="55"/>
                  <a:pt x="468" y="50"/>
                  <a:pt x="473" y="44"/>
                </a:cubicBezTo>
                <a:cubicBezTo>
                  <a:pt x="478" y="38"/>
                  <a:pt x="487" y="25"/>
                  <a:pt x="499" y="18"/>
                </a:cubicBezTo>
                <a:cubicBezTo>
                  <a:pt x="511" y="11"/>
                  <a:pt x="524" y="6"/>
                  <a:pt x="543" y="4"/>
                </a:cubicBezTo>
                <a:cubicBezTo>
                  <a:pt x="562" y="2"/>
                  <a:pt x="593" y="0"/>
                  <a:pt x="613" y="4"/>
                </a:cubicBezTo>
                <a:cubicBezTo>
                  <a:pt x="633" y="8"/>
                  <a:pt x="647" y="17"/>
                  <a:pt x="663" y="26"/>
                </a:cubicBezTo>
                <a:cubicBezTo>
                  <a:pt x="679" y="35"/>
                  <a:pt x="700" y="46"/>
                  <a:pt x="711" y="60"/>
                </a:cubicBezTo>
                <a:cubicBezTo>
                  <a:pt x="722" y="74"/>
                  <a:pt x="727" y="97"/>
                  <a:pt x="731" y="110"/>
                </a:cubicBezTo>
                <a:cubicBezTo>
                  <a:pt x="735" y="123"/>
                  <a:pt x="729" y="132"/>
                  <a:pt x="735" y="136"/>
                </a:cubicBezTo>
                <a:cubicBezTo>
                  <a:pt x="741" y="140"/>
                  <a:pt x="754" y="132"/>
                  <a:pt x="767" y="134"/>
                </a:cubicBezTo>
                <a:cubicBezTo>
                  <a:pt x="780" y="136"/>
                  <a:pt x="797" y="139"/>
                  <a:pt x="813" y="150"/>
                </a:cubicBezTo>
                <a:cubicBezTo>
                  <a:pt x="829" y="161"/>
                  <a:pt x="849" y="182"/>
                  <a:pt x="863" y="200"/>
                </a:cubicBezTo>
                <a:cubicBezTo>
                  <a:pt x="877" y="218"/>
                  <a:pt x="892" y="240"/>
                  <a:pt x="899" y="260"/>
                </a:cubicBezTo>
                <a:cubicBezTo>
                  <a:pt x="906" y="280"/>
                  <a:pt x="909" y="305"/>
                  <a:pt x="905" y="324"/>
                </a:cubicBezTo>
                <a:cubicBezTo>
                  <a:pt x="901" y="343"/>
                  <a:pt x="873" y="364"/>
                  <a:pt x="873" y="374"/>
                </a:cubicBezTo>
                <a:cubicBezTo>
                  <a:pt x="873" y="384"/>
                  <a:pt x="892" y="377"/>
                  <a:pt x="907" y="384"/>
                </a:cubicBezTo>
                <a:cubicBezTo>
                  <a:pt x="922" y="391"/>
                  <a:pt x="947" y="402"/>
                  <a:pt x="963" y="414"/>
                </a:cubicBezTo>
                <a:cubicBezTo>
                  <a:pt x="979" y="426"/>
                  <a:pt x="996" y="442"/>
                  <a:pt x="1005" y="458"/>
                </a:cubicBezTo>
                <a:cubicBezTo>
                  <a:pt x="1014" y="474"/>
                  <a:pt x="1020" y="488"/>
                  <a:pt x="1017" y="512"/>
                </a:cubicBezTo>
                <a:cubicBezTo>
                  <a:pt x="1014" y="536"/>
                  <a:pt x="998" y="579"/>
                  <a:pt x="987" y="600"/>
                </a:cubicBezTo>
                <a:cubicBezTo>
                  <a:pt x="976" y="621"/>
                  <a:pt x="964" y="633"/>
                  <a:pt x="953" y="640"/>
                </a:cubicBezTo>
                <a:cubicBezTo>
                  <a:pt x="942" y="647"/>
                  <a:pt x="930" y="641"/>
                  <a:pt x="919" y="644"/>
                </a:cubicBezTo>
                <a:cubicBezTo>
                  <a:pt x="908" y="647"/>
                  <a:pt x="898" y="650"/>
                  <a:pt x="889" y="656"/>
                </a:cubicBezTo>
                <a:cubicBezTo>
                  <a:pt x="880" y="662"/>
                  <a:pt x="876" y="671"/>
                  <a:pt x="867" y="682"/>
                </a:cubicBezTo>
                <a:cubicBezTo>
                  <a:pt x="858" y="693"/>
                  <a:pt x="849" y="709"/>
                  <a:pt x="837" y="720"/>
                </a:cubicBezTo>
                <a:cubicBezTo>
                  <a:pt x="825" y="731"/>
                  <a:pt x="814" y="741"/>
                  <a:pt x="795" y="746"/>
                </a:cubicBezTo>
                <a:cubicBezTo>
                  <a:pt x="776" y="751"/>
                  <a:pt x="742" y="751"/>
                  <a:pt x="721" y="748"/>
                </a:cubicBezTo>
                <a:cubicBezTo>
                  <a:pt x="700" y="745"/>
                  <a:pt x="681" y="734"/>
                  <a:pt x="669" y="728"/>
                </a:cubicBezTo>
                <a:cubicBezTo>
                  <a:pt x="657" y="722"/>
                  <a:pt x="657" y="714"/>
                  <a:pt x="651" y="710"/>
                </a:cubicBezTo>
                <a:cubicBezTo>
                  <a:pt x="645" y="706"/>
                  <a:pt x="639" y="704"/>
                  <a:pt x="635" y="706"/>
                </a:cubicBezTo>
                <a:cubicBezTo>
                  <a:pt x="631" y="708"/>
                  <a:pt x="636" y="712"/>
                  <a:pt x="627" y="720"/>
                </a:cubicBezTo>
                <a:cubicBezTo>
                  <a:pt x="618" y="728"/>
                  <a:pt x="604" y="742"/>
                  <a:pt x="583" y="752"/>
                </a:cubicBezTo>
                <a:cubicBezTo>
                  <a:pt x="562" y="762"/>
                  <a:pt x="527" y="777"/>
                  <a:pt x="499" y="780"/>
                </a:cubicBezTo>
                <a:cubicBezTo>
                  <a:pt x="471" y="783"/>
                  <a:pt x="441" y="777"/>
                  <a:pt x="417" y="772"/>
                </a:cubicBezTo>
                <a:cubicBezTo>
                  <a:pt x="393" y="767"/>
                  <a:pt x="372" y="757"/>
                  <a:pt x="357" y="752"/>
                </a:cubicBezTo>
                <a:cubicBezTo>
                  <a:pt x="342" y="747"/>
                  <a:pt x="349" y="738"/>
                  <a:pt x="317" y="73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lIns="36000" tIns="36000" rIns="36000" bIns="36000" anchor="ctr" anchorCtr="1"/>
          <a:lstStyle/>
          <a:p>
            <a:endParaRPr lang="en-US"/>
          </a:p>
        </p:txBody>
      </p:sp>
      <p:sp>
        <p:nvSpPr>
          <p:cNvPr id="5128" name="Text Box 28"/>
          <p:cNvSpPr txBox="1">
            <a:spLocks noChangeArrowheads="1"/>
          </p:cNvSpPr>
          <p:nvPr/>
        </p:nvSpPr>
        <p:spPr bwMode="auto">
          <a:xfrm>
            <a:off x="4219575" y="4562475"/>
            <a:ext cx="1828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 anchorCtr="1"/>
          <a:lstStyle/>
          <a:p>
            <a:pPr defTabSz="1031875">
              <a:spcBef>
                <a:spcPct val="0"/>
              </a:spcBef>
            </a:pPr>
            <a:r>
              <a:rPr lang="en-US" b="1"/>
              <a:t>Service Provider</a:t>
            </a:r>
          </a:p>
          <a:p>
            <a:pPr defTabSz="1031875">
              <a:spcBef>
                <a:spcPct val="0"/>
              </a:spcBef>
            </a:pPr>
            <a:r>
              <a:rPr lang="en-US" b="1"/>
              <a:t>Packet Switched </a:t>
            </a:r>
          </a:p>
          <a:p>
            <a:pPr defTabSz="1031875">
              <a:spcBef>
                <a:spcPct val="0"/>
              </a:spcBef>
            </a:pPr>
            <a:r>
              <a:rPr lang="en-US" b="1"/>
              <a:t>Network</a:t>
            </a:r>
          </a:p>
        </p:txBody>
      </p:sp>
      <p:pic>
        <p:nvPicPr>
          <p:cNvPr id="5131" name="Picture 29" descr="ls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06863" y="5275263"/>
            <a:ext cx="4191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87" descr="ls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51525" y="4279900"/>
            <a:ext cx="4191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9" descr="ls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80063" y="5275263"/>
            <a:ext cx="4191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87" descr="ls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21263" y="3792538"/>
            <a:ext cx="4191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137" descr="D:\shoval_b Documents\Products\etheraccess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6900" y="4583113"/>
            <a:ext cx="1506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59" descr="lsr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9725" y="4294188"/>
            <a:ext cx="4191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Standards OAM:</a:t>
            </a:r>
            <a:br>
              <a:rPr lang="en-US" smtClean="0"/>
            </a:br>
            <a:r>
              <a:rPr lang="en-US" smtClean="0"/>
              <a:t>Operations Admin. &amp; Maintenance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55838" y="4305300"/>
            <a:ext cx="7062787" cy="385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800" b="1" smtClean="0">
                <a:latin typeface="Arial" charset="0"/>
                <a:cs typeface="Arial" charset="0"/>
              </a:rPr>
              <a:t>A summary of available Ethernet OAM Mechanisms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7161213" y="1787525"/>
            <a:ext cx="1784350" cy="1189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lIns="100584" tIns="50292" rIns="100584" bIns="50292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131050" y="1814513"/>
            <a:ext cx="1843088" cy="303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548" tIns="50274" rIns="100548" bIns="50274"/>
          <a:lstStyle/>
          <a:p>
            <a:pPr eaLnBrk="0" hangingPunct="0">
              <a:spcBef>
                <a:spcPct val="0"/>
              </a:spcBef>
            </a:pPr>
            <a:r>
              <a:rPr lang="en-US" altLang="he-IL" b="1"/>
              <a:t>Customer Premises</a:t>
            </a:r>
            <a:endParaRPr lang="en-US" altLang="en-US" b="1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884238" y="1787525"/>
            <a:ext cx="1784350" cy="1189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lIns="100584" tIns="50292" rIns="100584" bIns="50292" anchor="ctr"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854075" y="1814513"/>
            <a:ext cx="1843088" cy="303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548" tIns="50274" rIns="100548" bIns="50274"/>
          <a:lstStyle/>
          <a:p>
            <a:pPr eaLnBrk="0" hangingPunct="0">
              <a:spcBef>
                <a:spcPct val="0"/>
              </a:spcBef>
            </a:pPr>
            <a:r>
              <a:rPr lang="en-US" altLang="he-IL" b="1"/>
              <a:t>Customer Premises</a:t>
            </a:r>
            <a:endParaRPr lang="en-US" altLang="en-US" b="1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920875" y="2163763"/>
            <a:ext cx="7112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503" tIns="48879" rIns="99503" bIns="48879"/>
          <a:lstStyle/>
          <a:p>
            <a:pPr eaLnBrk="0" hangingPunct="0">
              <a:spcBef>
                <a:spcPct val="0"/>
              </a:spcBef>
            </a:pPr>
            <a:r>
              <a:rPr lang="en-US" altLang="he-IL" sz="1100" b="1"/>
              <a:t>E-NTU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641475" y="2584450"/>
            <a:ext cx="6775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584" tIns="50292" rIns="100584" bIns="50292"/>
          <a:lstStyle/>
          <a:p>
            <a:endParaRPr lang="en-US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5000625" y="1965325"/>
            <a:ext cx="1689100" cy="1216025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wrap="none" lIns="100584" tIns="50292" rIns="100584" bIns="50292" anchor="ctr"/>
          <a:lstStyle/>
          <a:p>
            <a:endParaRPr lang="en-US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3059113" y="1965325"/>
            <a:ext cx="1689100" cy="1216025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wrap="none" lIns="100584" tIns="50292" rIns="100584" bIns="50292" anchor="ctr"/>
          <a:lstStyle/>
          <a:p>
            <a:endParaRPr lang="en-US"/>
          </a:p>
        </p:txBody>
      </p:sp>
      <p:pic>
        <p:nvPicPr>
          <p:cNvPr id="23564" name="Picture 12" descr="accsd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675" y="2371725"/>
            <a:ext cx="758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069975" y="2163763"/>
            <a:ext cx="542925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503" tIns="48879" rIns="99503" bIns="48879"/>
          <a:lstStyle/>
          <a:p>
            <a:pPr eaLnBrk="0" hangingPunct="0">
              <a:spcBef>
                <a:spcPct val="0"/>
              </a:spcBef>
            </a:pPr>
            <a:r>
              <a:rPr lang="en-US" altLang="he-IL" sz="1100" b="1"/>
              <a:t>CPE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7231063" y="2163763"/>
            <a:ext cx="7112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503" tIns="48879" rIns="99503" bIns="48879"/>
          <a:lstStyle/>
          <a:p>
            <a:pPr eaLnBrk="0" hangingPunct="0">
              <a:spcBef>
                <a:spcPct val="0"/>
              </a:spcBef>
            </a:pPr>
            <a:r>
              <a:rPr lang="en-US" altLang="he-IL" sz="1100" b="1"/>
              <a:t>E-NTU</a:t>
            </a:r>
          </a:p>
        </p:txBody>
      </p:sp>
      <p:pic>
        <p:nvPicPr>
          <p:cNvPr id="23567" name="Picture 15" descr="rad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3125" y="2390775"/>
            <a:ext cx="727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6" descr="accsd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1650" y="2371725"/>
            <a:ext cx="760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8237538" y="2163763"/>
            <a:ext cx="542925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503" tIns="48879" rIns="99503" bIns="48879"/>
          <a:lstStyle/>
          <a:p>
            <a:pPr eaLnBrk="0" hangingPunct="0">
              <a:spcBef>
                <a:spcPct val="0"/>
              </a:spcBef>
            </a:pPr>
            <a:r>
              <a:rPr lang="en-US" altLang="he-IL" sz="1100" b="1"/>
              <a:t>CPE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5349875" y="2473325"/>
            <a:ext cx="990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r>
              <a:rPr lang="en-US" b="1"/>
              <a:t>Operator A</a:t>
            </a:r>
            <a:endParaRPr lang="en-US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3389313" y="2473325"/>
            <a:ext cx="990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r>
              <a:rPr lang="en-US" b="1"/>
              <a:t>Operator B</a:t>
            </a:r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200275" y="3856038"/>
            <a:ext cx="543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lIns="100584" tIns="50292" rIns="100584" bIns="50292"/>
          <a:lstStyle/>
          <a:p>
            <a:endParaRPr lang="en-US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3411538" y="3438525"/>
            <a:ext cx="3013075" cy="442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0584" tIns="50292" rIns="100584" bIns="50292"/>
          <a:lstStyle/>
          <a:p>
            <a:pPr>
              <a:spcBef>
                <a:spcPct val="0"/>
              </a:spcBef>
            </a:pPr>
            <a:r>
              <a:rPr lang="en-US" sz="1100"/>
              <a:t>802.1ag/ Y.1731</a:t>
            </a:r>
          </a:p>
          <a:p>
            <a:pPr>
              <a:spcBef>
                <a:spcPct val="0"/>
              </a:spcBef>
            </a:pPr>
            <a:r>
              <a:rPr lang="en-US" sz="1100"/>
              <a:t> (UNI-N to UNI-N ME)</a:t>
            </a:r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6361113" y="3579813"/>
            <a:ext cx="1279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lIns="100584" tIns="50292" rIns="100584" bIns="50292"/>
          <a:lstStyle/>
          <a:p>
            <a:endParaRPr lang="en-US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6280150" y="3132138"/>
            <a:ext cx="1439863" cy="442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0584" tIns="50292" rIns="100584" bIns="50292"/>
          <a:lstStyle/>
          <a:p>
            <a:pPr>
              <a:spcBef>
                <a:spcPct val="0"/>
              </a:spcBef>
            </a:pPr>
            <a:r>
              <a:rPr lang="en-US" sz="1100"/>
              <a:t>802.3ah</a:t>
            </a:r>
          </a:p>
          <a:p>
            <a:pPr>
              <a:spcBef>
                <a:spcPct val="0"/>
              </a:spcBef>
            </a:pPr>
            <a:r>
              <a:rPr lang="en-US" sz="1100"/>
              <a:t>(Access Link ME)</a:t>
            </a:r>
          </a:p>
        </p:txBody>
      </p:sp>
      <p:pic>
        <p:nvPicPr>
          <p:cNvPr id="23576" name="Picture 24" descr="rad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2775" y="2390775"/>
            <a:ext cx="7254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56153" name="Group 25"/>
          <p:cNvGraphicFramePr>
            <a:graphicFrameLocks noGrp="1"/>
          </p:cNvGraphicFramePr>
          <p:nvPr/>
        </p:nvGraphicFramePr>
        <p:xfrm>
          <a:off x="158750" y="4737100"/>
          <a:ext cx="9731853" cy="1682496"/>
        </p:xfrm>
        <a:graphic>
          <a:graphicData uri="http://schemas.openxmlformats.org/drawingml/2006/table">
            <a:tbl>
              <a:tblPr/>
              <a:tblGrid>
                <a:gridCol w="1385166"/>
                <a:gridCol w="1979859"/>
                <a:gridCol w="1610043"/>
                <a:gridCol w="1465103"/>
                <a:gridCol w="1236345"/>
                <a:gridCol w="2055337"/>
              </a:tblGrid>
              <a:tr h="417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0292" marB="5029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End-End/Last Segment</a:t>
                      </a:r>
                    </a:p>
                  </a:txBody>
                  <a:tcPr marL="100584" marR="100584" marT="50292" marB="5029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Performance Monitoring</a:t>
                      </a:r>
                    </a:p>
                  </a:txBody>
                  <a:tcPr marL="100584" marR="100584" marT="50292" marB="5029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</a:p>
                  </a:txBody>
                  <a:tcPr marL="100584" marR="100584" marT="50292" marB="5029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Fault Propagation</a:t>
                      </a:r>
                    </a:p>
                  </a:txBody>
                  <a:tcPr marL="100584" marR="100584" marT="50292" marB="5029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Implementation</a:t>
                      </a:r>
                    </a:p>
                  </a:txBody>
                  <a:tcPr marL="100584" marR="100584" marT="50292" marB="5029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</a:tr>
              <a:tr h="352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IEEE 802.3ah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(Clause 57)</a:t>
                      </a:r>
                    </a:p>
                  </a:txBody>
                  <a:tcPr marL="100584" marR="100584" marT="50292" marB="50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Single Segment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Link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  <a:tr h="209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IEEE 802.1ag</a:t>
                      </a:r>
                    </a:p>
                  </a:txBody>
                  <a:tcPr marL="100584" marR="100584" marT="50292" marB="50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End-to-End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Connectivity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  <a:tr h="209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ITU-T Y.1731</a:t>
                      </a:r>
                    </a:p>
                  </a:txBody>
                  <a:tcPr marL="100584" marR="100584" marT="50292" marB="50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End-to-End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14288"/>
            <a:ext cx="7639050" cy="1100137"/>
          </a:xfrm>
        </p:spPr>
        <p:txBody>
          <a:bodyPr/>
          <a:lstStyle/>
          <a:p>
            <a:pPr eaLnBrk="1" hangingPunct="1"/>
            <a:r>
              <a:rPr lang="en-US" smtClean="0"/>
              <a:t>OAM Tools – Summary</a:t>
            </a:r>
          </a:p>
        </p:txBody>
      </p:sp>
      <p:graphicFrame>
        <p:nvGraphicFramePr>
          <p:cNvPr id="1402947" name="Group 67"/>
          <p:cNvGraphicFramePr>
            <a:graphicFrameLocks noGrp="1"/>
          </p:cNvGraphicFramePr>
          <p:nvPr/>
        </p:nvGraphicFramePr>
        <p:xfrm>
          <a:off x="774700" y="1722438"/>
          <a:ext cx="8417586" cy="5157216"/>
        </p:xfrm>
        <a:graphic>
          <a:graphicData uri="http://schemas.openxmlformats.org/drawingml/2006/table">
            <a:tbl>
              <a:tblPr/>
              <a:tblGrid>
                <a:gridCol w="2179320"/>
                <a:gridCol w="3171190"/>
                <a:gridCol w="3067076"/>
              </a:tblGrid>
              <a:tr h="262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OAM Function</a:t>
                      </a:r>
                    </a:p>
                  </a:txBody>
                  <a:tcPr marL="100584" marR="100584" marT="50292" marB="50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Tools</a:t>
                      </a:r>
                    </a:p>
                  </a:txBody>
                  <a:tcPr marL="100584" marR="100584" marT="50292" marB="5029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Comments</a:t>
                      </a:r>
                    </a:p>
                  </a:txBody>
                  <a:tcPr marL="100584" marR="100584" marT="50292" marB="5029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</a:tr>
              <a:tr h="26248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Connectivity Verification</a:t>
                      </a:r>
                    </a:p>
                  </a:txBody>
                  <a:tcPr marL="100584" marR="100584" marT="50292" marB="50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802.3ah heartbeat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Heartbeat rate is 1 second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  <a:tr h="262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802.1ag CC pre-stand.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sec today - 100 msec in v3.8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  <a:tr h="262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802.1ag LB pre-stand.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Can be used continuously as CC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  <a:tr h="26248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Fault Detection 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&amp; Isolation</a:t>
                      </a:r>
                    </a:p>
                  </a:txBody>
                  <a:tcPr marL="100584" marR="100584" marT="50292" marB="50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802.1ag LT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Trace route like functionality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  <a:tr h="262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802.1ag LB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Ping like functionality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  <a:tr h="262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Virtual Cable Test (VCT)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Discover copper faults and locate them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  <a:tr h="262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L3 Ping and Trace route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Limited as troubleshoots IP connectivity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  <a:tr h="26248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Fault Propagation</a:t>
                      </a:r>
                    </a:p>
                  </a:txBody>
                  <a:tcPr marL="100584" marR="100584" marT="50292" marB="50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Subscriber port shutdown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Effective currently since no CE with OAM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  <a:tr h="262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802.3ah Dying Gasp Trap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Send trap upon power failure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  <a:tr h="26248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Diagnostic Loopbacks</a:t>
                      </a:r>
                    </a:p>
                  </a:txBody>
                  <a:tcPr marL="100584" marR="100584" marT="50292" marB="50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L1 loopback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Does not traverse L2 Bridge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  <a:tr h="262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L2 loopback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 rate per VLAN or port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  <a:tr h="262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802.3ah loopback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Entire port. L2 no MAC Swap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  <a:tr h="26248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Performance Monitoring</a:t>
                      </a:r>
                    </a:p>
                  </a:txBody>
                  <a:tcPr marL="100584" marR="100584" marT="50292" marB="50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Y.1731 based, proprietary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RT measurements, +/-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microsec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  <a:tr h="262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 VLAN/EVC Statistics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 actual data (no sampling)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  <a:tr h="262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Etherstats* per RMON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RFC 2819</a:t>
                      </a:r>
                    </a:p>
                  </a:txBody>
                  <a:tcPr marL="100584" marR="100584" marT="50292" marB="50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5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629" y="2801255"/>
            <a:ext cx="8795656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7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Flow based traffic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Supported Service Topologies: </a:t>
            </a:r>
            <a:br>
              <a:rPr lang="en-US" smtClean="0"/>
            </a:br>
            <a:endParaRPr lang="en-US" smtClean="0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5037138" y="2219325"/>
            <a:ext cx="1557337" cy="149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100584" tIns="50292" rIns="100584" bIns="50292" anchor="ctr"/>
          <a:lstStyle/>
          <a:p>
            <a:endParaRPr lang="en-US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2682875" y="2219325"/>
            <a:ext cx="1792288" cy="149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100584" tIns="50292" rIns="100584" bIns="50292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693988" y="2228850"/>
            <a:ext cx="1770062" cy="303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548" tIns="50274" rIns="100548" bIns="50274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b="1"/>
              <a:t>Customer Premises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09925" y="2681288"/>
            <a:ext cx="51117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538" tIns="50269" rIns="100538" bIns="50269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 b="1"/>
              <a:t>RAD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3536950" y="3059113"/>
            <a:ext cx="4805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584" tIns="50292" rIns="100584" bIns="50292"/>
          <a:lstStyle/>
          <a:p>
            <a:endParaRPr lang="en-US"/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5334000" y="3155950"/>
            <a:ext cx="963613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538" tIns="50269" rIns="100538" bIns="50269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 b="1"/>
              <a:t>Ethernet</a:t>
            </a:r>
          </a:p>
          <a:p>
            <a:pPr>
              <a:spcBef>
                <a:spcPct val="0"/>
              </a:spcBef>
            </a:pPr>
            <a:r>
              <a:rPr lang="en-US" sz="1100" b="1"/>
              <a:t>Aggregator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6845300" y="2830513"/>
            <a:ext cx="696913" cy="25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538" tIns="50269" rIns="100538" bIns="50269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/>
              <a:t>GE</a:t>
            </a:r>
          </a:p>
        </p:txBody>
      </p:sp>
      <p:sp>
        <p:nvSpPr>
          <p:cNvPr id="26634" name="Text Box 15"/>
          <p:cNvSpPr txBox="1">
            <a:spLocks noChangeArrowheads="1"/>
          </p:cNvSpPr>
          <p:nvPr/>
        </p:nvSpPr>
        <p:spPr bwMode="auto">
          <a:xfrm>
            <a:off x="5551488" y="2203450"/>
            <a:ext cx="554037" cy="303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548" tIns="50274" rIns="100548" bIns="50274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b="1"/>
              <a:t>POP</a:t>
            </a:r>
          </a:p>
        </p:txBody>
      </p:sp>
      <p:sp>
        <p:nvSpPr>
          <p:cNvPr id="26635" name="Line 16"/>
          <p:cNvSpPr>
            <a:spLocks noChangeShapeType="1"/>
          </p:cNvSpPr>
          <p:nvPr/>
        </p:nvSpPr>
        <p:spPr bwMode="auto">
          <a:xfrm>
            <a:off x="3536950" y="3128963"/>
            <a:ext cx="4749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00584" tIns="50292" rIns="100584" bIns="50292"/>
          <a:lstStyle/>
          <a:p>
            <a:endParaRPr lang="en-US"/>
          </a:p>
        </p:txBody>
      </p:sp>
      <p:sp>
        <p:nvSpPr>
          <p:cNvPr id="26636" name="Freeform 18"/>
          <p:cNvSpPr>
            <a:spLocks/>
          </p:cNvSpPr>
          <p:nvPr/>
        </p:nvSpPr>
        <p:spPr bwMode="auto">
          <a:xfrm>
            <a:off x="7969250" y="2371725"/>
            <a:ext cx="1735138" cy="1352550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wrap="none" lIns="100584" tIns="50292" rIns="100584" bIns="50292" anchor="ctr"/>
          <a:lstStyle/>
          <a:p>
            <a:endParaRPr lang="en-US"/>
          </a:p>
        </p:txBody>
      </p:sp>
      <p:sp>
        <p:nvSpPr>
          <p:cNvPr id="26637" name="Text Box 19"/>
          <p:cNvSpPr txBox="1">
            <a:spLocks noChangeArrowheads="1"/>
          </p:cNvSpPr>
          <p:nvPr/>
        </p:nvSpPr>
        <p:spPr bwMode="auto">
          <a:xfrm>
            <a:off x="8251825" y="2794000"/>
            <a:ext cx="1169988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538" tIns="50269" rIns="100538" bIns="50269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b="1"/>
              <a:t>PSN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b="1"/>
              <a:t>ETH/IP/MPLS</a:t>
            </a:r>
          </a:p>
        </p:txBody>
      </p:sp>
      <p:pic>
        <p:nvPicPr>
          <p:cNvPr id="26638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75" y="2840038"/>
            <a:ext cx="5207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9" name="Group 21"/>
          <p:cNvGrpSpPr>
            <a:grpSpLocks/>
          </p:cNvGrpSpPr>
          <p:nvPr/>
        </p:nvGrpSpPr>
        <p:grpSpPr bwMode="auto">
          <a:xfrm>
            <a:off x="227013" y="2551113"/>
            <a:ext cx="2605087" cy="1165225"/>
            <a:chOff x="0" y="1461"/>
            <a:chExt cx="1492" cy="667"/>
          </a:xfrm>
        </p:grpSpPr>
        <p:sp>
          <p:nvSpPr>
            <p:cNvPr id="26692" name="Line 22"/>
            <p:cNvSpPr>
              <a:spLocks noChangeShapeType="1"/>
            </p:cNvSpPr>
            <p:nvPr/>
          </p:nvSpPr>
          <p:spPr bwMode="auto">
            <a:xfrm>
              <a:off x="732" y="203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Line 23"/>
            <p:cNvSpPr>
              <a:spLocks noChangeShapeType="1"/>
            </p:cNvSpPr>
            <p:nvPr/>
          </p:nvSpPr>
          <p:spPr bwMode="auto">
            <a:xfrm>
              <a:off x="772" y="1553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Line 24"/>
            <p:cNvSpPr>
              <a:spLocks noChangeShapeType="1"/>
            </p:cNvSpPr>
            <p:nvPr/>
          </p:nvSpPr>
          <p:spPr bwMode="auto">
            <a:xfrm>
              <a:off x="772" y="1781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Text Box 25"/>
            <p:cNvSpPr txBox="1">
              <a:spLocks noChangeArrowheads="1"/>
            </p:cNvSpPr>
            <p:nvPr/>
          </p:nvSpPr>
          <p:spPr bwMode="auto">
            <a:xfrm>
              <a:off x="478" y="1461"/>
              <a:ext cx="307" cy="167"/>
            </a:xfrm>
            <a:prstGeom prst="rect">
              <a:avLst/>
            </a:prstGeom>
            <a:solidFill>
              <a:srgbClr val="BAF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VoIP</a:t>
              </a:r>
            </a:p>
          </p:txBody>
        </p:sp>
        <p:sp>
          <p:nvSpPr>
            <p:cNvPr id="26696" name="Text Box 26"/>
            <p:cNvSpPr txBox="1">
              <a:spLocks noChangeArrowheads="1"/>
            </p:cNvSpPr>
            <p:nvPr/>
          </p:nvSpPr>
          <p:spPr bwMode="auto">
            <a:xfrm>
              <a:off x="106" y="1697"/>
              <a:ext cx="712" cy="173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Premium data</a:t>
              </a:r>
            </a:p>
          </p:txBody>
        </p:sp>
        <p:sp>
          <p:nvSpPr>
            <p:cNvPr id="26697" name="Text Box 27"/>
            <p:cNvSpPr txBox="1">
              <a:spLocks noChangeArrowheads="1"/>
            </p:cNvSpPr>
            <p:nvPr/>
          </p:nvSpPr>
          <p:spPr bwMode="auto">
            <a:xfrm>
              <a:off x="0" y="1955"/>
              <a:ext cx="778" cy="1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Best Effort data</a:t>
              </a:r>
            </a:p>
          </p:txBody>
        </p:sp>
        <p:sp>
          <p:nvSpPr>
            <p:cNvPr id="26698" name="Rectangle 28"/>
            <p:cNvSpPr>
              <a:spLocks noChangeArrowheads="1"/>
            </p:cNvSpPr>
            <p:nvPr/>
          </p:nvSpPr>
          <p:spPr bwMode="auto">
            <a:xfrm>
              <a:off x="830" y="1499"/>
              <a:ext cx="555" cy="103"/>
            </a:xfrm>
            <a:prstGeom prst="rect">
              <a:avLst/>
            </a:prstGeom>
            <a:gradFill rotWithShape="1">
              <a:gsLst>
                <a:gs pos="0">
                  <a:srgbClr val="2E6F51"/>
                </a:gs>
                <a:gs pos="50000">
                  <a:srgbClr val="63EFB0"/>
                </a:gs>
                <a:gs pos="100000">
                  <a:srgbClr val="2E6F51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9" name="Rectangle 29"/>
            <p:cNvSpPr>
              <a:spLocks noChangeArrowheads="1"/>
            </p:cNvSpPr>
            <p:nvPr/>
          </p:nvSpPr>
          <p:spPr bwMode="auto">
            <a:xfrm>
              <a:off x="830" y="1725"/>
              <a:ext cx="555" cy="103"/>
            </a:xfrm>
            <a:prstGeom prst="rect">
              <a:avLst/>
            </a:prstGeom>
            <a:gradFill rotWithShape="1">
              <a:gsLst>
                <a:gs pos="0">
                  <a:srgbClr val="2E6F51"/>
                </a:gs>
                <a:gs pos="50000">
                  <a:srgbClr val="63EFB0"/>
                </a:gs>
                <a:gs pos="100000">
                  <a:srgbClr val="2E6F51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0" name="Text Box 30"/>
            <p:cNvSpPr txBox="1">
              <a:spLocks noChangeArrowheads="1"/>
            </p:cNvSpPr>
            <p:nvPr/>
          </p:nvSpPr>
          <p:spPr bwMode="auto">
            <a:xfrm>
              <a:off x="788" y="1463"/>
              <a:ext cx="6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4 Mbps</a:t>
              </a:r>
            </a:p>
          </p:txBody>
        </p:sp>
        <p:sp>
          <p:nvSpPr>
            <p:cNvPr id="26701" name="Text Box 31"/>
            <p:cNvSpPr txBox="1">
              <a:spLocks noChangeArrowheads="1"/>
            </p:cNvSpPr>
            <p:nvPr/>
          </p:nvSpPr>
          <p:spPr bwMode="auto">
            <a:xfrm>
              <a:off x="788" y="1687"/>
              <a:ext cx="6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16 Mbps</a:t>
              </a:r>
            </a:p>
          </p:txBody>
        </p:sp>
      </p:grpSp>
      <p:sp>
        <p:nvSpPr>
          <p:cNvPr id="26640" name="Text Box 33"/>
          <p:cNvSpPr txBox="1">
            <a:spLocks noChangeArrowheads="1"/>
          </p:cNvSpPr>
          <p:nvPr/>
        </p:nvSpPr>
        <p:spPr bwMode="auto">
          <a:xfrm>
            <a:off x="7631113" y="2439988"/>
            <a:ext cx="657225" cy="439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538" tIns="50269" rIns="100538" bIns="50269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 b="1"/>
              <a:t>Edge </a:t>
            </a:r>
          </a:p>
          <a:p>
            <a:pPr>
              <a:spcBef>
                <a:spcPct val="0"/>
              </a:spcBef>
            </a:pPr>
            <a:r>
              <a:rPr lang="en-US" sz="1100" b="1"/>
              <a:t>Device</a:t>
            </a:r>
          </a:p>
        </p:txBody>
      </p:sp>
      <p:sp>
        <p:nvSpPr>
          <p:cNvPr id="15383" name="AutoShape 34"/>
          <p:cNvSpPr>
            <a:spLocks noChangeArrowheads="1"/>
          </p:cNvSpPr>
          <p:nvPr/>
        </p:nvSpPr>
        <p:spPr bwMode="auto">
          <a:xfrm>
            <a:off x="268925" y="1858010"/>
            <a:ext cx="1885950" cy="307340"/>
          </a:xfrm>
          <a:prstGeom prst="wedgeRectCallout">
            <a:avLst>
              <a:gd name="adj1" fmla="val 34815"/>
              <a:gd name="adj2" fmla="val 169884"/>
            </a:avLst>
          </a:prstGeom>
          <a:solidFill>
            <a:srgbClr val="FFF0D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0584" tIns="50292" rIns="100584" bIns="50292"/>
          <a:lstStyle/>
          <a:p>
            <a:pPr>
              <a:spcBef>
                <a:spcPts val="0"/>
              </a:spcBef>
              <a:defRPr/>
            </a:pPr>
            <a:r>
              <a:rPr lang="en-US" b="1"/>
              <a:t>Different user ports</a:t>
            </a:r>
          </a:p>
        </p:txBody>
      </p:sp>
      <p:sp>
        <p:nvSpPr>
          <p:cNvPr id="26644" name="Text Box 35"/>
          <p:cNvSpPr txBox="1">
            <a:spLocks noChangeArrowheads="1"/>
          </p:cNvSpPr>
          <p:nvPr/>
        </p:nvSpPr>
        <p:spPr bwMode="auto">
          <a:xfrm>
            <a:off x="5160963" y="2465388"/>
            <a:ext cx="131127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538" tIns="50269" rIns="100538" bIns="50269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 b="1"/>
              <a:t>RAD</a:t>
            </a:r>
          </a:p>
        </p:txBody>
      </p:sp>
      <p:grpSp>
        <p:nvGrpSpPr>
          <p:cNvPr id="26645" name="Group 74"/>
          <p:cNvGrpSpPr>
            <a:grpSpLocks/>
          </p:cNvGrpSpPr>
          <p:nvPr/>
        </p:nvGrpSpPr>
        <p:grpSpPr bwMode="auto">
          <a:xfrm>
            <a:off x="5168900" y="2916238"/>
            <a:ext cx="322263" cy="90487"/>
            <a:chOff x="2821940" y="3003550"/>
            <a:chExt cx="181610" cy="90805"/>
          </a:xfrm>
        </p:grpSpPr>
        <p:sp>
          <p:nvSpPr>
            <p:cNvPr id="26689" name="Line 36"/>
            <p:cNvSpPr>
              <a:spLocks noChangeShapeType="1"/>
            </p:cNvSpPr>
            <p:nvPr/>
          </p:nvSpPr>
          <p:spPr bwMode="auto">
            <a:xfrm flipH="1">
              <a:off x="2821940" y="3003550"/>
              <a:ext cx="1816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/>
            </a:p>
          </p:txBody>
        </p:sp>
        <p:sp>
          <p:nvSpPr>
            <p:cNvPr id="26690" name="Line 37"/>
            <p:cNvSpPr>
              <a:spLocks noChangeShapeType="1"/>
            </p:cNvSpPr>
            <p:nvPr/>
          </p:nvSpPr>
          <p:spPr bwMode="auto">
            <a:xfrm flipH="1">
              <a:off x="2821940" y="3094355"/>
              <a:ext cx="1816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/>
            </a:p>
          </p:txBody>
        </p:sp>
        <p:sp>
          <p:nvSpPr>
            <p:cNvPr id="26691" name="Line 38"/>
            <p:cNvSpPr>
              <a:spLocks noChangeShapeType="1"/>
            </p:cNvSpPr>
            <p:nvPr/>
          </p:nvSpPr>
          <p:spPr bwMode="auto">
            <a:xfrm flipH="1">
              <a:off x="2821940" y="3048952"/>
              <a:ext cx="1816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/>
            </a:p>
          </p:txBody>
        </p:sp>
      </p:grpSp>
      <p:sp>
        <p:nvSpPr>
          <p:cNvPr id="26646" name="Text Box 40"/>
          <p:cNvSpPr txBox="1">
            <a:spLocks noChangeArrowheads="1"/>
          </p:cNvSpPr>
          <p:nvPr/>
        </p:nvSpPr>
        <p:spPr bwMode="auto">
          <a:xfrm>
            <a:off x="352425" y="1347788"/>
            <a:ext cx="8283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tIns="50292" rIns="100584" bIns="50292">
            <a:spAutoFit/>
          </a:bodyPr>
          <a:lstStyle/>
          <a:p>
            <a:pPr algn="l"/>
            <a:r>
              <a:rPr lang="en-US" sz="2000" b="1">
                <a:solidFill>
                  <a:srgbClr val="0000FF"/>
                </a:solidFill>
              </a:rPr>
              <a:t>Port based service:</a:t>
            </a:r>
          </a:p>
        </p:txBody>
      </p:sp>
      <p:sp>
        <p:nvSpPr>
          <p:cNvPr id="26647" name="Text Box 41"/>
          <p:cNvSpPr txBox="1">
            <a:spLocks noChangeArrowheads="1"/>
          </p:cNvSpPr>
          <p:nvPr/>
        </p:nvSpPr>
        <p:spPr bwMode="auto">
          <a:xfrm>
            <a:off x="352425" y="4449763"/>
            <a:ext cx="8283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tIns="50292" rIns="100584" bIns="50292">
            <a:spAutoFit/>
          </a:bodyPr>
          <a:lstStyle/>
          <a:p>
            <a:pPr algn="l"/>
            <a:r>
              <a:rPr lang="en-US" sz="2000" b="1">
                <a:solidFill>
                  <a:srgbClr val="0000FF"/>
                </a:solidFill>
              </a:rPr>
              <a:t>Flow based service : ‘Service multiplexing‘</a:t>
            </a:r>
          </a:p>
        </p:txBody>
      </p:sp>
      <p:sp>
        <p:nvSpPr>
          <p:cNvPr id="26648" name="AutoShape 42"/>
          <p:cNvSpPr>
            <a:spLocks noChangeArrowheads="1"/>
          </p:cNvSpPr>
          <p:nvPr/>
        </p:nvSpPr>
        <p:spPr bwMode="auto">
          <a:xfrm>
            <a:off x="5037138" y="5402263"/>
            <a:ext cx="1557337" cy="1500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100584" tIns="50292" rIns="100584" bIns="50292" anchor="ctr"/>
          <a:lstStyle/>
          <a:p>
            <a:endParaRPr lang="en-US"/>
          </a:p>
        </p:txBody>
      </p:sp>
      <p:sp>
        <p:nvSpPr>
          <p:cNvPr id="26649" name="AutoShape 43"/>
          <p:cNvSpPr>
            <a:spLocks noChangeArrowheads="1"/>
          </p:cNvSpPr>
          <p:nvPr/>
        </p:nvSpPr>
        <p:spPr bwMode="auto">
          <a:xfrm>
            <a:off x="2682875" y="5402263"/>
            <a:ext cx="1792288" cy="1500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100584" tIns="50292" rIns="100584" bIns="50292" anchor="ctr"/>
          <a:lstStyle/>
          <a:p>
            <a:pPr algn="l"/>
            <a:endParaRPr lang="en-US"/>
          </a:p>
        </p:txBody>
      </p:sp>
      <p:sp>
        <p:nvSpPr>
          <p:cNvPr id="26650" name="Text Box 44"/>
          <p:cNvSpPr txBox="1">
            <a:spLocks noChangeArrowheads="1"/>
          </p:cNvSpPr>
          <p:nvPr/>
        </p:nvSpPr>
        <p:spPr bwMode="auto">
          <a:xfrm>
            <a:off x="2693988" y="5399088"/>
            <a:ext cx="17700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548" tIns="50274" rIns="100548" bIns="50274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b="1"/>
              <a:t>Customer Premises</a:t>
            </a:r>
          </a:p>
        </p:txBody>
      </p:sp>
      <p:sp>
        <p:nvSpPr>
          <p:cNvPr id="26651" name="Text Box 45"/>
          <p:cNvSpPr txBox="1">
            <a:spLocks noChangeArrowheads="1"/>
          </p:cNvSpPr>
          <p:nvPr/>
        </p:nvSpPr>
        <p:spPr bwMode="auto">
          <a:xfrm>
            <a:off x="3332163" y="5853113"/>
            <a:ext cx="51117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538" tIns="50269" rIns="100538" bIns="50269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 b="1"/>
              <a:t>RAD</a:t>
            </a:r>
          </a:p>
        </p:txBody>
      </p:sp>
      <p:sp>
        <p:nvSpPr>
          <p:cNvPr id="26652" name="Line 46"/>
          <p:cNvSpPr>
            <a:spLocks noChangeShapeType="1"/>
          </p:cNvSpPr>
          <p:nvPr/>
        </p:nvSpPr>
        <p:spPr bwMode="auto">
          <a:xfrm flipV="1">
            <a:off x="3830638" y="6230938"/>
            <a:ext cx="4805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584" tIns="50292" rIns="100584" bIns="50292"/>
          <a:lstStyle/>
          <a:p>
            <a:endParaRPr lang="en-US"/>
          </a:p>
        </p:txBody>
      </p:sp>
      <p:sp>
        <p:nvSpPr>
          <p:cNvPr id="26653" name="Text Box 50"/>
          <p:cNvSpPr txBox="1">
            <a:spLocks noChangeArrowheads="1"/>
          </p:cNvSpPr>
          <p:nvPr/>
        </p:nvSpPr>
        <p:spPr bwMode="auto">
          <a:xfrm>
            <a:off x="6845300" y="6002338"/>
            <a:ext cx="696913" cy="25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538" tIns="50269" rIns="100538" bIns="50269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/>
              <a:t>GE</a:t>
            </a:r>
          </a:p>
        </p:txBody>
      </p:sp>
      <p:sp>
        <p:nvSpPr>
          <p:cNvPr id="26654" name="Text Box 55"/>
          <p:cNvSpPr txBox="1">
            <a:spLocks noChangeArrowheads="1"/>
          </p:cNvSpPr>
          <p:nvPr/>
        </p:nvSpPr>
        <p:spPr bwMode="auto">
          <a:xfrm>
            <a:off x="5551488" y="5373688"/>
            <a:ext cx="5540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548" tIns="50274" rIns="100548" bIns="50274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b="1"/>
              <a:t>POP</a:t>
            </a:r>
          </a:p>
        </p:txBody>
      </p:sp>
      <p:sp>
        <p:nvSpPr>
          <p:cNvPr id="26655" name="Line 56"/>
          <p:cNvSpPr>
            <a:spLocks noChangeShapeType="1"/>
          </p:cNvSpPr>
          <p:nvPr/>
        </p:nvSpPr>
        <p:spPr bwMode="auto">
          <a:xfrm>
            <a:off x="3830638" y="6300788"/>
            <a:ext cx="4749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00584" tIns="50292" rIns="100584" bIns="50292"/>
          <a:lstStyle/>
          <a:p>
            <a:endParaRPr lang="en-US"/>
          </a:p>
        </p:txBody>
      </p:sp>
      <p:sp>
        <p:nvSpPr>
          <p:cNvPr id="26656" name="Freeform 58"/>
          <p:cNvSpPr>
            <a:spLocks/>
          </p:cNvSpPr>
          <p:nvPr/>
        </p:nvSpPr>
        <p:spPr bwMode="auto">
          <a:xfrm>
            <a:off x="7969250" y="5543550"/>
            <a:ext cx="1735138" cy="1352550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wrap="none" lIns="100584" tIns="50292" rIns="100584" bIns="50292" anchor="ctr"/>
          <a:lstStyle/>
          <a:p>
            <a:endParaRPr lang="en-US"/>
          </a:p>
        </p:txBody>
      </p:sp>
      <p:sp>
        <p:nvSpPr>
          <p:cNvPr id="26657" name="Text Box 59"/>
          <p:cNvSpPr txBox="1">
            <a:spLocks noChangeArrowheads="1"/>
          </p:cNvSpPr>
          <p:nvPr/>
        </p:nvSpPr>
        <p:spPr bwMode="auto">
          <a:xfrm>
            <a:off x="8251825" y="5973763"/>
            <a:ext cx="1169988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538" tIns="50269" rIns="100538" bIns="50269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b="1"/>
              <a:t>PSN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b="1"/>
              <a:t>ETH/IP/MPLS</a:t>
            </a:r>
          </a:p>
        </p:txBody>
      </p:sp>
      <p:pic>
        <p:nvPicPr>
          <p:cNvPr id="26658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75" y="6010275"/>
            <a:ext cx="5207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59" name="Group 61"/>
          <p:cNvGrpSpPr>
            <a:grpSpLocks/>
          </p:cNvGrpSpPr>
          <p:nvPr/>
        </p:nvGrpSpPr>
        <p:grpSpPr bwMode="auto">
          <a:xfrm>
            <a:off x="393700" y="5722938"/>
            <a:ext cx="2616200" cy="1163637"/>
            <a:chOff x="96" y="1125"/>
            <a:chExt cx="1498" cy="667"/>
          </a:xfrm>
        </p:grpSpPr>
        <p:sp>
          <p:nvSpPr>
            <p:cNvPr id="26681" name="Line 62"/>
            <p:cNvSpPr>
              <a:spLocks noChangeShapeType="1"/>
            </p:cNvSpPr>
            <p:nvPr/>
          </p:nvSpPr>
          <p:spPr bwMode="auto">
            <a:xfrm flipV="1">
              <a:off x="828" y="1498"/>
              <a:ext cx="762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Line 63"/>
            <p:cNvSpPr>
              <a:spLocks noChangeShapeType="1"/>
            </p:cNvSpPr>
            <p:nvPr/>
          </p:nvSpPr>
          <p:spPr bwMode="auto">
            <a:xfrm>
              <a:off x="868" y="1217"/>
              <a:ext cx="726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Line 64"/>
            <p:cNvSpPr>
              <a:spLocks noChangeShapeType="1"/>
            </p:cNvSpPr>
            <p:nvPr/>
          </p:nvSpPr>
          <p:spPr bwMode="auto">
            <a:xfrm>
              <a:off x="868" y="1445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Text Box 65"/>
            <p:cNvSpPr txBox="1">
              <a:spLocks noChangeArrowheads="1"/>
            </p:cNvSpPr>
            <p:nvPr/>
          </p:nvSpPr>
          <p:spPr bwMode="auto">
            <a:xfrm>
              <a:off x="574" y="1125"/>
              <a:ext cx="307" cy="167"/>
            </a:xfrm>
            <a:prstGeom prst="rect">
              <a:avLst/>
            </a:prstGeom>
            <a:solidFill>
              <a:srgbClr val="BAF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VoIP</a:t>
              </a:r>
            </a:p>
          </p:txBody>
        </p:sp>
        <p:sp>
          <p:nvSpPr>
            <p:cNvPr id="26685" name="Text Box 66"/>
            <p:cNvSpPr txBox="1">
              <a:spLocks noChangeArrowheads="1"/>
            </p:cNvSpPr>
            <p:nvPr/>
          </p:nvSpPr>
          <p:spPr bwMode="auto">
            <a:xfrm>
              <a:off x="202" y="1361"/>
              <a:ext cx="712" cy="173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Premium data</a:t>
              </a:r>
            </a:p>
          </p:txBody>
        </p:sp>
        <p:sp>
          <p:nvSpPr>
            <p:cNvPr id="26686" name="Text Box 67"/>
            <p:cNvSpPr txBox="1">
              <a:spLocks noChangeArrowheads="1"/>
            </p:cNvSpPr>
            <p:nvPr/>
          </p:nvSpPr>
          <p:spPr bwMode="auto">
            <a:xfrm>
              <a:off x="96" y="1619"/>
              <a:ext cx="778" cy="1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Best Effort data</a:t>
              </a:r>
            </a:p>
          </p:txBody>
        </p:sp>
        <p:sp>
          <p:nvSpPr>
            <p:cNvPr id="26687" name="Rectangle 68"/>
            <p:cNvSpPr>
              <a:spLocks noChangeArrowheads="1"/>
            </p:cNvSpPr>
            <p:nvPr/>
          </p:nvSpPr>
          <p:spPr bwMode="auto">
            <a:xfrm>
              <a:off x="926" y="1389"/>
              <a:ext cx="555" cy="103"/>
            </a:xfrm>
            <a:prstGeom prst="rect">
              <a:avLst/>
            </a:prstGeom>
            <a:gradFill rotWithShape="1">
              <a:gsLst>
                <a:gs pos="0">
                  <a:srgbClr val="2E6F51"/>
                </a:gs>
                <a:gs pos="50000">
                  <a:srgbClr val="63EFB0"/>
                </a:gs>
                <a:gs pos="100000">
                  <a:srgbClr val="2E6F51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Text Box 69"/>
            <p:cNvSpPr txBox="1">
              <a:spLocks noChangeArrowheads="1"/>
            </p:cNvSpPr>
            <p:nvPr/>
          </p:nvSpPr>
          <p:spPr bwMode="auto">
            <a:xfrm>
              <a:off x="884" y="1351"/>
              <a:ext cx="6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100"/>
                <a:t>16 Mbps</a:t>
              </a:r>
            </a:p>
          </p:txBody>
        </p:sp>
      </p:grpSp>
      <p:sp>
        <p:nvSpPr>
          <p:cNvPr id="26660" name="Text Box 72"/>
          <p:cNvSpPr txBox="1">
            <a:spLocks noChangeArrowheads="1"/>
          </p:cNvSpPr>
          <p:nvPr/>
        </p:nvSpPr>
        <p:spPr bwMode="auto">
          <a:xfrm>
            <a:off x="7631113" y="5611813"/>
            <a:ext cx="657225" cy="439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538" tIns="50269" rIns="100538" bIns="50269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 b="1"/>
              <a:t>Edge </a:t>
            </a:r>
          </a:p>
          <a:p>
            <a:pPr>
              <a:spcBef>
                <a:spcPct val="0"/>
              </a:spcBef>
            </a:pPr>
            <a:r>
              <a:rPr lang="en-US" sz="1100" b="1"/>
              <a:t>Device</a:t>
            </a:r>
          </a:p>
        </p:txBody>
      </p:sp>
      <p:sp>
        <p:nvSpPr>
          <p:cNvPr id="15412" name="AutoShape 73"/>
          <p:cNvSpPr>
            <a:spLocks noChangeArrowheads="1"/>
          </p:cNvSpPr>
          <p:nvPr/>
        </p:nvSpPr>
        <p:spPr bwMode="auto">
          <a:xfrm>
            <a:off x="227015" y="4973320"/>
            <a:ext cx="2402840" cy="502920"/>
          </a:xfrm>
          <a:prstGeom prst="wedgeRectCallout">
            <a:avLst>
              <a:gd name="adj1" fmla="val 65407"/>
              <a:gd name="adj2" fmla="val 178819"/>
            </a:avLst>
          </a:prstGeom>
          <a:solidFill>
            <a:srgbClr val="FFF0D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0584" tIns="50292" rIns="100584" bIns="50292"/>
          <a:lstStyle/>
          <a:p>
            <a:pPr>
              <a:spcBef>
                <a:spcPts val="0"/>
              </a:spcBef>
              <a:defRPr/>
            </a:pPr>
            <a:r>
              <a:rPr lang="en-US" b="1" dirty="0"/>
              <a:t>Same user port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/>
              <a:t>Different flows (</a:t>
            </a:r>
            <a:r>
              <a:rPr lang="en-US" b="1" dirty="0" err="1"/>
              <a:t>e.g</a:t>
            </a:r>
            <a:r>
              <a:rPr lang="en-US" b="1" dirty="0"/>
              <a:t> VLAN)</a:t>
            </a:r>
          </a:p>
        </p:txBody>
      </p:sp>
      <p:grpSp>
        <p:nvGrpSpPr>
          <p:cNvPr id="26664" name="Group 74"/>
          <p:cNvGrpSpPr>
            <a:grpSpLocks/>
          </p:cNvGrpSpPr>
          <p:nvPr/>
        </p:nvGrpSpPr>
        <p:grpSpPr bwMode="auto">
          <a:xfrm rot="762393">
            <a:off x="1770063" y="5865813"/>
            <a:ext cx="1103312" cy="268287"/>
            <a:chOff x="884" y="1055"/>
            <a:chExt cx="632" cy="154"/>
          </a:xfrm>
        </p:grpSpPr>
        <p:sp>
          <p:nvSpPr>
            <p:cNvPr id="26679" name="Rectangle 75"/>
            <p:cNvSpPr>
              <a:spLocks noChangeArrowheads="1"/>
            </p:cNvSpPr>
            <p:nvPr/>
          </p:nvSpPr>
          <p:spPr bwMode="auto">
            <a:xfrm>
              <a:off x="926" y="1091"/>
              <a:ext cx="555" cy="103"/>
            </a:xfrm>
            <a:prstGeom prst="rect">
              <a:avLst/>
            </a:prstGeom>
            <a:gradFill rotWithShape="1">
              <a:gsLst>
                <a:gs pos="0">
                  <a:srgbClr val="2E6F51"/>
                </a:gs>
                <a:gs pos="50000">
                  <a:srgbClr val="63EFB0"/>
                </a:gs>
                <a:gs pos="100000">
                  <a:srgbClr val="2E6F51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Text Box 76"/>
            <p:cNvSpPr txBox="1">
              <a:spLocks noChangeArrowheads="1"/>
            </p:cNvSpPr>
            <p:nvPr/>
          </p:nvSpPr>
          <p:spPr bwMode="auto">
            <a:xfrm>
              <a:off x="884" y="1055"/>
              <a:ext cx="6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4 Mbps</a:t>
              </a:r>
            </a:p>
          </p:txBody>
        </p:sp>
      </p:grpSp>
      <p:pic>
        <p:nvPicPr>
          <p:cNvPr id="26665" name="Picture 17" descr="ra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0513" y="2871788"/>
            <a:ext cx="89058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66" name="Group 75"/>
          <p:cNvGrpSpPr>
            <a:grpSpLocks/>
          </p:cNvGrpSpPr>
          <p:nvPr/>
        </p:nvGrpSpPr>
        <p:grpSpPr bwMode="auto">
          <a:xfrm>
            <a:off x="5168900" y="6091238"/>
            <a:ext cx="322263" cy="90487"/>
            <a:chOff x="2821940" y="3003550"/>
            <a:chExt cx="181610" cy="90805"/>
          </a:xfrm>
        </p:grpSpPr>
        <p:sp>
          <p:nvSpPr>
            <p:cNvPr id="26676" name="Line 36"/>
            <p:cNvSpPr>
              <a:spLocks noChangeShapeType="1"/>
            </p:cNvSpPr>
            <p:nvPr/>
          </p:nvSpPr>
          <p:spPr bwMode="auto">
            <a:xfrm flipH="1">
              <a:off x="2821940" y="3003550"/>
              <a:ext cx="1816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/>
            </a:p>
          </p:txBody>
        </p:sp>
        <p:sp>
          <p:nvSpPr>
            <p:cNvPr id="26677" name="Line 37"/>
            <p:cNvSpPr>
              <a:spLocks noChangeShapeType="1"/>
            </p:cNvSpPr>
            <p:nvPr/>
          </p:nvSpPr>
          <p:spPr bwMode="auto">
            <a:xfrm flipH="1">
              <a:off x="2821940" y="3094355"/>
              <a:ext cx="1816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/>
            </a:p>
          </p:txBody>
        </p:sp>
        <p:sp>
          <p:nvSpPr>
            <p:cNvPr id="26678" name="Line 38"/>
            <p:cNvSpPr>
              <a:spLocks noChangeShapeType="1"/>
            </p:cNvSpPr>
            <p:nvPr/>
          </p:nvSpPr>
          <p:spPr bwMode="auto">
            <a:xfrm flipH="1">
              <a:off x="2821940" y="3048952"/>
              <a:ext cx="1816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/>
            </a:p>
          </p:txBody>
        </p:sp>
      </p:grpSp>
      <p:sp>
        <p:nvSpPr>
          <p:cNvPr id="26667" name="Text Box 48"/>
          <p:cNvSpPr txBox="1">
            <a:spLocks noChangeArrowheads="1"/>
          </p:cNvSpPr>
          <p:nvPr/>
        </p:nvSpPr>
        <p:spPr bwMode="auto">
          <a:xfrm>
            <a:off x="5160963" y="5775325"/>
            <a:ext cx="13112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538" tIns="50269" rIns="100538" bIns="50269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 b="1"/>
              <a:t>RAD</a:t>
            </a:r>
          </a:p>
        </p:txBody>
      </p:sp>
      <p:pic>
        <p:nvPicPr>
          <p:cNvPr id="26668" name="Picture 57" descr="r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0513" y="6065838"/>
            <a:ext cx="8905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9" name="Line 38"/>
          <p:cNvSpPr>
            <a:spLocks noChangeShapeType="1"/>
          </p:cNvSpPr>
          <p:nvPr/>
        </p:nvSpPr>
        <p:spPr bwMode="auto">
          <a:xfrm flipH="1">
            <a:off x="3019425" y="6281738"/>
            <a:ext cx="322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584" tIns="50292" rIns="100584" bIns="50292"/>
          <a:lstStyle/>
          <a:p>
            <a:endParaRPr lang="en-US"/>
          </a:p>
        </p:txBody>
      </p:sp>
      <p:grpSp>
        <p:nvGrpSpPr>
          <p:cNvPr id="26670" name="Group 83"/>
          <p:cNvGrpSpPr>
            <a:grpSpLocks/>
          </p:cNvGrpSpPr>
          <p:nvPr/>
        </p:nvGrpSpPr>
        <p:grpSpPr bwMode="auto">
          <a:xfrm>
            <a:off x="3019425" y="3057525"/>
            <a:ext cx="322263" cy="92075"/>
            <a:chOff x="2821940" y="3003550"/>
            <a:chExt cx="181610" cy="90805"/>
          </a:xfrm>
        </p:grpSpPr>
        <p:sp>
          <p:nvSpPr>
            <p:cNvPr id="26673" name="Line 36"/>
            <p:cNvSpPr>
              <a:spLocks noChangeShapeType="1"/>
            </p:cNvSpPr>
            <p:nvPr/>
          </p:nvSpPr>
          <p:spPr bwMode="auto">
            <a:xfrm flipH="1">
              <a:off x="2821940" y="3003550"/>
              <a:ext cx="1816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/>
            </a:p>
          </p:txBody>
        </p:sp>
        <p:sp>
          <p:nvSpPr>
            <p:cNvPr id="26674" name="Line 37"/>
            <p:cNvSpPr>
              <a:spLocks noChangeShapeType="1"/>
            </p:cNvSpPr>
            <p:nvPr/>
          </p:nvSpPr>
          <p:spPr bwMode="auto">
            <a:xfrm flipH="1">
              <a:off x="2821940" y="3094355"/>
              <a:ext cx="1816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/>
            </a:p>
          </p:txBody>
        </p:sp>
        <p:sp>
          <p:nvSpPr>
            <p:cNvPr id="26675" name="Line 38"/>
            <p:cNvSpPr>
              <a:spLocks noChangeShapeType="1"/>
            </p:cNvSpPr>
            <p:nvPr/>
          </p:nvSpPr>
          <p:spPr bwMode="auto">
            <a:xfrm flipH="1">
              <a:off x="2821940" y="3048952"/>
              <a:ext cx="1816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/>
            </a:p>
          </p:txBody>
        </p:sp>
      </p:grpSp>
      <p:pic>
        <p:nvPicPr>
          <p:cNvPr id="26671" name="Picture 39" descr="rad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8025" y="2925763"/>
            <a:ext cx="6619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2" name="Picture 70" descr="rad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8025" y="6097588"/>
            <a:ext cx="6619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 bwMode="auto">
          <a:xfrm>
            <a:off x="458527" y="3823931"/>
            <a:ext cx="2801692" cy="28016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7424" tIns="45706" rIns="27424" bIns="45706" anchor="ctr"/>
          <a:lstStyle/>
          <a:p>
            <a:pPr>
              <a:defRPr/>
            </a:pPr>
            <a:r>
              <a:rPr lang="en-US" sz="2400" b="1" dirty="0"/>
              <a:t>10 Mbps</a:t>
            </a:r>
          </a:p>
        </p:txBody>
      </p:sp>
      <p:sp>
        <p:nvSpPr>
          <p:cNvPr id="27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Increase Revenue – </a:t>
            </a:r>
            <a:br>
              <a:rPr lang="en-US" smtClean="0"/>
            </a:br>
            <a:r>
              <a:rPr lang="en-US" smtClean="0"/>
              <a:t>Oversubscribe Business Customers</a:t>
            </a:r>
          </a:p>
        </p:txBody>
      </p:sp>
      <p:sp>
        <p:nvSpPr>
          <p:cNvPr id="27654" name="Content Placeholder 36"/>
          <p:cNvSpPr>
            <a:spLocks noGrp="1"/>
          </p:cNvSpPr>
          <p:nvPr>
            <p:ph idx="1"/>
          </p:nvPr>
        </p:nvSpPr>
        <p:spPr>
          <a:xfrm>
            <a:off x="423863" y="1281113"/>
            <a:ext cx="8894762" cy="574675"/>
          </a:xfrm>
        </p:spPr>
        <p:txBody>
          <a:bodyPr/>
          <a:lstStyle/>
          <a:p>
            <a:r>
              <a:rPr lang="en-US" smtClean="0"/>
              <a:t>How much bandwidth can you sell on a 10Mbps WAN port?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1358924" y="3915369"/>
            <a:ext cx="1000898" cy="10008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7424" tIns="45706" rIns="27424" bIns="45706" anchor="ctr"/>
          <a:lstStyle/>
          <a:p>
            <a:pPr>
              <a:defRPr/>
            </a:pPr>
            <a:r>
              <a:rPr lang="en-US" b="1" dirty="0"/>
              <a:t>CIR:</a:t>
            </a:r>
          </a:p>
          <a:p>
            <a:pPr>
              <a:defRPr/>
            </a:pPr>
            <a:r>
              <a:rPr lang="en-US" b="1" dirty="0"/>
              <a:t>2.5 Mbps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358924" y="5517837"/>
            <a:ext cx="1000898" cy="1000898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7424" tIns="45706" rIns="27424" bIns="45706" anchor="ctr"/>
          <a:lstStyle/>
          <a:p>
            <a:pPr>
              <a:defRPr/>
            </a:pPr>
            <a:r>
              <a:rPr lang="en-US" b="1" dirty="0"/>
              <a:t>CIR:</a:t>
            </a:r>
          </a:p>
          <a:p>
            <a:pPr>
              <a:defRPr/>
            </a:pPr>
            <a:r>
              <a:rPr lang="en-US" b="1" dirty="0"/>
              <a:t>2.5 Mbps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2184390" y="4719436"/>
            <a:ext cx="1000898" cy="1000898"/>
          </a:xfrm>
          <a:prstGeom prst="ellipse">
            <a:avLst/>
          </a:prstGeom>
          <a:solidFill>
            <a:srgbClr val="FFDC6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7424" tIns="45706" rIns="27424" bIns="45706" anchor="ctr"/>
          <a:lstStyle/>
          <a:p>
            <a:pPr>
              <a:defRPr/>
            </a:pPr>
            <a:r>
              <a:rPr lang="en-US" b="1" dirty="0"/>
              <a:t>CIR:</a:t>
            </a:r>
          </a:p>
          <a:p>
            <a:pPr>
              <a:defRPr/>
            </a:pPr>
            <a:r>
              <a:rPr lang="en-US" b="1" dirty="0"/>
              <a:t>2.5 Mbps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522544" y="4719436"/>
            <a:ext cx="1000898" cy="1000898"/>
          </a:xfrm>
          <a:prstGeom prst="ellipse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7424" tIns="45706" rIns="27424" bIns="45706" anchor="ctr"/>
          <a:lstStyle/>
          <a:p>
            <a:pPr>
              <a:defRPr/>
            </a:pPr>
            <a:r>
              <a:rPr lang="en-US" b="1" dirty="0"/>
              <a:t>CIR:</a:t>
            </a:r>
          </a:p>
          <a:p>
            <a:pPr>
              <a:defRPr/>
            </a:pPr>
            <a:r>
              <a:rPr lang="en-US" b="1" dirty="0"/>
              <a:t>2.5 Mbps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303963" y="3871913"/>
            <a:ext cx="2800350" cy="2801937"/>
            <a:chOff x="2227508" y="1608025"/>
            <a:chExt cx="2801692" cy="2801690"/>
          </a:xfrm>
        </p:grpSpPr>
        <p:sp>
          <p:nvSpPr>
            <p:cNvPr id="32" name="Oval 31"/>
            <p:cNvSpPr/>
            <p:nvPr/>
          </p:nvSpPr>
          <p:spPr bwMode="auto">
            <a:xfrm>
              <a:off x="2227508" y="1608025"/>
              <a:ext cx="2801692" cy="280169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>
                <a:defRPr/>
              </a:pPr>
              <a:r>
                <a:rPr lang="en-US" sz="2400" b="1" dirty="0"/>
                <a:t>10 Mbps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127905" y="1699466"/>
              <a:ext cx="1000898" cy="10008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>
                <a:defRPr/>
              </a:pPr>
              <a:r>
                <a:rPr lang="en-US" b="1" dirty="0"/>
                <a:t>CIR:</a:t>
              </a:r>
            </a:p>
            <a:p>
              <a:pPr>
                <a:defRPr/>
              </a:pPr>
              <a:r>
                <a:rPr lang="en-US" b="1" dirty="0"/>
                <a:t>2.5 Mbps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3127905" y="3301931"/>
              <a:ext cx="1000898" cy="1000898"/>
            </a:xfrm>
            <a:prstGeom prst="ellips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>
                <a:defRPr/>
              </a:pPr>
              <a:r>
                <a:rPr lang="en-US" b="1" dirty="0"/>
                <a:t>CIR:</a:t>
              </a:r>
            </a:p>
            <a:p>
              <a:pPr>
                <a:defRPr/>
              </a:pPr>
              <a:r>
                <a:rPr lang="en-US" b="1" dirty="0"/>
                <a:t>2.5 Mbps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953371" y="2503530"/>
              <a:ext cx="1000898" cy="1000898"/>
            </a:xfrm>
            <a:prstGeom prst="ellipse">
              <a:avLst/>
            </a:prstGeom>
            <a:solidFill>
              <a:srgbClr val="FFDC6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>
                <a:defRPr/>
              </a:pPr>
              <a:r>
                <a:rPr lang="en-US" b="1" dirty="0"/>
                <a:t>CIR:</a:t>
              </a:r>
            </a:p>
            <a:p>
              <a:pPr>
                <a:defRPr/>
              </a:pPr>
              <a:r>
                <a:rPr lang="en-US" b="1" dirty="0"/>
                <a:t>2.5 Mbps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291525" y="2503530"/>
              <a:ext cx="1000898" cy="1000898"/>
            </a:xfrm>
            <a:prstGeom prst="ellipse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>
                <a:defRPr/>
              </a:pPr>
              <a:r>
                <a:rPr lang="en-US" b="1" dirty="0"/>
                <a:t>CIR:</a:t>
              </a:r>
            </a:p>
            <a:p>
              <a:pPr>
                <a:defRPr/>
              </a:pPr>
              <a:r>
                <a:rPr lang="en-US" b="1" dirty="0"/>
                <a:t>2.5 Mbps</a:t>
              </a:r>
            </a:p>
          </p:txBody>
        </p:sp>
      </p:grpSp>
      <p:sp>
        <p:nvSpPr>
          <p:cNvPr id="38" name="Oval 37"/>
          <p:cNvSpPr/>
          <p:nvPr/>
        </p:nvSpPr>
        <p:spPr bwMode="auto">
          <a:xfrm>
            <a:off x="7929552" y="3787770"/>
            <a:ext cx="1000898" cy="10008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7424" tIns="45706" rIns="27424" bIns="45706" anchor="ctr"/>
          <a:lstStyle/>
          <a:p>
            <a:pPr>
              <a:defRPr/>
            </a:pPr>
            <a:r>
              <a:rPr lang="en-US" b="1" dirty="0"/>
              <a:t>EIR:</a:t>
            </a:r>
          </a:p>
          <a:p>
            <a:pPr>
              <a:defRPr/>
            </a:pPr>
            <a:r>
              <a:rPr lang="en-US" b="1" dirty="0"/>
              <a:t>2.5 Mbps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8702868" y="5329903"/>
            <a:ext cx="1000898" cy="1000898"/>
          </a:xfrm>
          <a:prstGeom prst="ellipse">
            <a:avLst/>
          </a:prstGeom>
          <a:solidFill>
            <a:srgbClr val="FFDC6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7424" tIns="45706" rIns="27424" bIns="45706" anchor="ctr"/>
          <a:lstStyle/>
          <a:p>
            <a:pPr>
              <a:defRPr/>
            </a:pPr>
            <a:r>
              <a:rPr lang="en-US" b="1" dirty="0"/>
              <a:t>EIR:</a:t>
            </a:r>
          </a:p>
          <a:p>
            <a:pPr>
              <a:defRPr/>
            </a:pPr>
            <a:r>
              <a:rPr lang="en-US" b="1" dirty="0"/>
              <a:t>2.5 Mbps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6651324" y="6329518"/>
            <a:ext cx="1000898" cy="1000898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7424" tIns="45706" rIns="27424" bIns="45706" anchor="ctr"/>
          <a:lstStyle/>
          <a:p>
            <a:pPr>
              <a:defRPr/>
            </a:pPr>
            <a:r>
              <a:rPr lang="en-US" b="1" dirty="0"/>
              <a:t>EIR:</a:t>
            </a:r>
          </a:p>
          <a:p>
            <a:pPr>
              <a:defRPr/>
            </a:pPr>
            <a:r>
              <a:rPr lang="en-US" b="1" dirty="0"/>
              <a:t>2.5 Mbps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5444063" y="4358056"/>
            <a:ext cx="1000898" cy="1000898"/>
          </a:xfrm>
          <a:prstGeom prst="ellipse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7424" tIns="45706" rIns="27424" bIns="45706" anchor="ctr"/>
          <a:lstStyle/>
          <a:p>
            <a:pPr>
              <a:defRPr/>
            </a:pPr>
            <a:r>
              <a:rPr lang="en-US" b="1" dirty="0"/>
              <a:t>EIR:</a:t>
            </a:r>
          </a:p>
          <a:p>
            <a:pPr>
              <a:defRPr/>
            </a:pPr>
            <a:r>
              <a:rPr lang="en-US" b="1" dirty="0"/>
              <a:t>2.5 Mbps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381625" y="2971800"/>
            <a:ext cx="4438650" cy="4413250"/>
            <a:chOff x="525891" y="2872386"/>
            <a:chExt cx="4438086" cy="4411690"/>
          </a:xfrm>
        </p:grpSpPr>
        <p:sp>
          <p:nvSpPr>
            <p:cNvPr id="52" name="Oval 51"/>
            <p:cNvSpPr/>
            <p:nvPr/>
          </p:nvSpPr>
          <p:spPr bwMode="auto">
            <a:xfrm>
              <a:off x="525891" y="2872386"/>
              <a:ext cx="4438086" cy="441169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tIns="0" rIns="27432" bIns="182880"/>
            <a:lstStyle/>
            <a:p>
              <a:pPr>
                <a:defRPr/>
              </a:pPr>
              <a:endParaRPr lang="en-US" sz="4000" b="1" dirty="0"/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794211" y="2911928"/>
              <a:ext cx="1895456" cy="19548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>
                <a:defRPr/>
              </a:pPr>
              <a:r>
                <a:rPr lang="en-US" b="1" dirty="0"/>
                <a:t>PIR=CIR + EIR</a:t>
              </a:r>
            </a:p>
            <a:p>
              <a:pPr>
                <a:defRPr/>
              </a:pPr>
              <a:r>
                <a:rPr lang="en-US" b="1" dirty="0"/>
                <a:t>CIR:</a:t>
              </a:r>
            </a:p>
            <a:p>
              <a:pPr>
                <a:defRPr/>
              </a:pPr>
              <a:r>
                <a:rPr lang="en-US" b="1" dirty="0"/>
                <a:t>2.5 Mbps</a:t>
              </a:r>
            </a:p>
            <a:p>
              <a:pPr>
                <a:defRPr/>
              </a:pPr>
              <a:r>
                <a:rPr lang="en-US" b="1" dirty="0"/>
                <a:t>EIR:</a:t>
              </a:r>
            </a:p>
            <a:p>
              <a:pPr>
                <a:defRPr/>
              </a:pPr>
              <a:r>
                <a:rPr lang="en-US" b="1" dirty="0"/>
                <a:t>2.5 Mbps</a:t>
              </a:r>
            </a:p>
            <a:p>
              <a:pPr>
                <a:defRPr/>
              </a:pPr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768257" y="5308436"/>
              <a:ext cx="1853798" cy="1783084"/>
            </a:xfrm>
            <a:prstGeom prst="ellips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>
                <a:defRPr/>
              </a:pPr>
              <a:r>
                <a:rPr lang="en-US" b="1" dirty="0"/>
                <a:t>PIR:</a:t>
              </a:r>
            </a:p>
            <a:p>
              <a:pPr>
                <a:defRPr/>
              </a:pPr>
              <a:r>
                <a:rPr lang="en-US" b="1" dirty="0"/>
                <a:t>5.0 Mbps</a:t>
              </a: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772872" y="4215161"/>
              <a:ext cx="1962360" cy="1875197"/>
            </a:xfrm>
            <a:prstGeom prst="ellipse">
              <a:avLst/>
            </a:prstGeom>
            <a:solidFill>
              <a:srgbClr val="FFDC6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>
                <a:defRPr/>
              </a:pPr>
              <a:r>
                <a:rPr lang="en-US" b="1" dirty="0"/>
                <a:t>CIR:</a:t>
              </a:r>
            </a:p>
            <a:p>
              <a:pPr>
                <a:defRPr/>
              </a:pPr>
              <a:r>
                <a:rPr lang="en-US" b="1" dirty="0"/>
                <a:t>2.5 Mbps</a:t>
              </a:r>
            </a:p>
            <a:p>
              <a:pPr>
                <a:defRPr/>
              </a:pPr>
              <a:r>
                <a:rPr lang="en-US" b="1" dirty="0"/>
                <a:t>EIR:</a:t>
              </a:r>
            </a:p>
            <a:p>
              <a:pPr>
                <a:defRPr/>
              </a:pPr>
              <a:r>
                <a:rPr lang="en-US" b="1" dirty="0"/>
                <a:t>2.5 Mbps</a:t>
              </a: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40886" y="4036743"/>
              <a:ext cx="1962360" cy="2011574"/>
            </a:xfrm>
            <a:prstGeom prst="ellipse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>
                <a:defRPr/>
              </a:pPr>
              <a:r>
                <a:rPr lang="en-US" b="1" dirty="0"/>
                <a:t>PIR:</a:t>
              </a:r>
            </a:p>
            <a:p>
              <a:pPr>
                <a:defRPr/>
              </a:pPr>
              <a:r>
                <a:rPr lang="en-US" b="1" dirty="0"/>
                <a:t>5.0 Mbps</a:t>
              </a:r>
            </a:p>
          </p:txBody>
        </p:sp>
      </p:grpSp>
      <p:sp>
        <p:nvSpPr>
          <p:cNvPr id="27681" name="TextBox 42"/>
          <p:cNvSpPr txBox="1">
            <a:spLocks noChangeArrowheads="1"/>
          </p:cNvSpPr>
          <p:nvPr/>
        </p:nvSpPr>
        <p:spPr bwMode="auto">
          <a:xfrm>
            <a:off x="155575" y="1733550"/>
            <a:ext cx="34877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4" tIns="50287" rIns="100574" bIns="50287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Calibri" pitchFamily="34" charset="0"/>
              </a:rPr>
              <a:t>A. 10 Mbps</a:t>
            </a:r>
          </a:p>
        </p:txBody>
      </p:sp>
      <p:sp>
        <p:nvSpPr>
          <p:cNvPr id="27682" name="TextBox 43"/>
          <p:cNvSpPr txBox="1">
            <a:spLocks noChangeArrowheads="1"/>
          </p:cNvSpPr>
          <p:nvPr/>
        </p:nvSpPr>
        <p:spPr bwMode="auto">
          <a:xfrm>
            <a:off x="5751513" y="1762125"/>
            <a:ext cx="3486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4" tIns="50287" rIns="100574" bIns="50287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Calibri" pitchFamily="34" charset="0"/>
              </a:rPr>
              <a:t>B. 20 Mbps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68275" y="2189163"/>
            <a:ext cx="34845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4" tIns="50287" rIns="100574" bIns="50287">
            <a:spAutoFit/>
          </a:bodyPr>
          <a:lstStyle/>
          <a:p>
            <a:r>
              <a:rPr lang="en-US" sz="1800" b="1">
                <a:latin typeface="Calibri" pitchFamily="34" charset="0"/>
              </a:rPr>
              <a:t>Committed Rate=Peak Rate=10</a:t>
            </a:r>
          </a:p>
          <a:p>
            <a:r>
              <a:rPr lang="en-US" sz="1800" b="1">
                <a:latin typeface="Calibri" pitchFamily="34" charset="0"/>
              </a:rPr>
              <a:t>Monthly=4x$500=$2000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589588" y="2189163"/>
            <a:ext cx="40528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4" tIns="50287" rIns="100574" bIns="50287">
            <a:spAutoFit/>
          </a:bodyPr>
          <a:lstStyle/>
          <a:p>
            <a:r>
              <a:rPr lang="en-US" sz="1800" b="1">
                <a:latin typeface="Calibri" pitchFamily="34" charset="0"/>
              </a:rPr>
              <a:t>Committed Rate=10. Peak Rate=20</a:t>
            </a:r>
          </a:p>
          <a:p>
            <a:r>
              <a:rPr lang="en-US" sz="1800" b="1">
                <a:latin typeface="Calibri" pitchFamily="34" charset="0"/>
              </a:rPr>
              <a:t>Monthly=4x$500+4x$250=$3000</a:t>
            </a:r>
          </a:p>
        </p:txBody>
      </p:sp>
      <p:sp>
        <p:nvSpPr>
          <p:cNvPr id="47" name="Right Arrow 46"/>
          <p:cNvSpPr/>
          <p:nvPr/>
        </p:nvSpPr>
        <p:spPr bwMode="auto">
          <a:xfrm>
            <a:off x="1924971" y="4231469"/>
            <a:ext cx="6139106" cy="1768889"/>
          </a:xfrm>
          <a:prstGeom prst="right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0574" tIns="50287" rIns="100574" bIns="50287" anchor="ctr"/>
          <a:lstStyle/>
          <a:p>
            <a:pPr>
              <a:defRPr/>
            </a:pP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Traffic Management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33324" y="3170786"/>
            <a:ext cx="5875679" cy="643253"/>
          </a:xfrm>
          <a:prstGeom prst="rect">
            <a:avLst/>
          </a:prstGeom>
          <a:noFill/>
        </p:spPr>
        <p:txBody>
          <a:bodyPr wrap="none" lIns="100574" tIns="50287" rIns="100574" bIns="50287">
            <a:spAutoFit/>
          </a:bodyPr>
          <a:lstStyle/>
          <a:p>
            <a:pPr>
              <a:defRPr/>
            </a:pPr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50% Revenue Increase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5"/>
          <p:cNvSpPr>
            <a:spLocks noChangeArrowheads="1"/>
          </p:cNvSpPr>
          <p:nvPr/>
        </p:nvSpPr>
        <p:spPr bwMode="auto">
          <a:xfrm>
            <a:off x="2981325" y="1354138"/>
            <a:ext cx="2533650" cy="5207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3148013" y="1804988"/>
            <a:ext cx="2182812" cy="3765550"/>
          </a:xfrm>
          <a:prstGeom prst="roundRect">
            <a:avLst>
              <a:gd name="adj" fmla="val 10597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Bridge concept &amp; configuration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503613" y="1385888"/>
            <a:ext cx="1539875" cy="331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554" tIns="50277" rIns="100554" bIns="50277"/>
          <a:lstStyle/>
          <a:p>
            <a:pPr defTabSz="1006475">
              <a:spcBef>
                <a:spcPct val="0"/>
              </a:spcBef>
            </a:pPr>
            <a:r>
              <a:rPr lang="en-US" sz="1500" b="1"/>
              <a:t>Enclosure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3100" y="2519363"/>
            <a:ext cx="8515350" cy="2860675"/>
            <a:chOff x="351" y="1579"/>
            <a:chExt cx="5365" cy="1802"/>
          </a:xfrm>
        </p:grpSpPr>
        <p:sp>
          <p:nvSpPr>
            <p:cNvPr id="28760" name="Line 6"/>
            <p:cNvSpPr>
              <a:spLocks noChangeShapeType="1"/>
            </p:cNvSpPr>
            <p:nvPr/>
          </p:nvSpPr>
          <p:spPr bwMode="auto">
            <a:xfrm>
              <a:off x="5228" y="1920"/>
              <a:ext cx="4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8761" name="Group 7"/>
            <p:cNvGrpSpPr>
              <a:grpSpLocks/>
            </p:cNvGrpSpPr>
            <p:nvPr/>
          </p:nvGrpSpPr>
          <p:grpSpPr bwMode="auto">
            <a:xfrm>
              <a:off x="351" y="1579"/>
              <a:ext cx="4776" cy="1802"/>
              <a:chOff x="351" y="1579"/>
              <a:chExt cx="4776" cy="1802"/>
            </a:xfrm>
          </p:grpSpPr>
          <p:sp>
            <p:nvSpPr>
              <p:cNvPr id="28762" name="Line 8"/>
              <p:cNvSpPr>
                <a:spLocks noChangeShapeType="1"/>
              </p:cNvSpPr>
              <p:nvPr/>
            </p:nvSpPr>
            <p:spPr bwMode="auto">
              <a:xfrm>
                <a:off x="351" y="3377"/>
                <a:ext cx="154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3" name="Line 9"/>
              <p:cNvSpPr>
                <a:spLocks noChangeShapeType="1"/>
              </p:cNvSpPr>
              <p:nvPr/>
            </p:nvSpPr>
            <p:spPr bwMode="auto">
              <a:xfrm flipH="1">
                <a:off x="1915" y="2118"/>
                <a:ext cx="268" cy="126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764" name="Line 10"/>
              <p:cNvSpPr>
                <a:spLocks noChangeShapeType="1"/>
              </p:cNvSpPr>
              <p:nvPr/>
            </p:nvSpPr>
            <p:spPr bwMode="auto">
              <a:xfrm>
                <a:off x="2799" y="1920"/>
                <a:ext cx="232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5" name="Freeform 11"/>
              <p:cNvSpPr>
                <a:spLocks/>
              </p:cNvSpPr>
              <p:nvPr/>
            </p:nvSpPr>
            <p:spPr bwMode="auto">
              <a:xfrm>
                <a:off x="2082" y="1579"/>
                <a:ext cx="993" cy="766"/>
              </a:xfrm>
              <a:custGeom>
                <a:avLst/>
                <a:gdLst>
                  <a:gd name="T0" fmla="*/ 157983 w 835"/>
                  <a:gd name="T1" fmla="*/ 333023 h 646"/>
                  <a:gd name="T2" fmla="*/ 83843 w 835"/>
                  <a:gd name="T3" fmla="*/ 340594 h 646"/>
                  <a:gd name="T4" fmla="*/ 22995 w 835"/>
                  <a:gd name="T5" fmla="*/ 312447 h 646"/>
                  <a:gd name="T6" fmla="*/ 1 w 835"/>
                  <a:gd name="T7" fmla="*/ 248949 h 646"/>
                  <a:gd name="T8" fmla="*/ 19336 w 835"/>
                  <a:gd name="T9" fmla="*/ 196734 h 646"/>
                  <a:gd name="T10" fmla="*/ 48175 w 835"/>
                  <a:gd name="T11" fmla="*/ 180290 h 646"/>
                  <a:gd name="T12" fmla="*/ 59284 w 835"/>
                  <a:gd name="T13" fmla="*/ 173638 h 646"/>
                  <a:gd name="T14" fmla="*/ 61794 w 835"/>
                  <a:gd name="T15" fmla="*/ 163699 h 646"/>
                  <a:gd name="T16" fmla="*/ 59020 w 835"/>
                  <a:gd name="T17" fmla="*/ 142374 h 646"/>
                  <a:gd name="T18" fmla="*/ 59020 w 835"/>
                  <a:gd name="T19" fmla="*/ 118002 h 646"/>
                  <a:gd name="T20" fmla="*/ 77349 w 835"/>
                  <a:gd name="T21" fmla="*/ 94086 h 646"/>
                  <a:gd name="T22" fmla="*/ 110204 w 835"/>
                  <a:gd name="T23" fmla="*/ 79347 h 646"/>
                  <a:gd name="T24" fmla="*/ 143387 w 835"/>
                  <a:gd name="T25" fmla="*/ 74463 h 646"/>
                  <a:gd name="T26" fmla="*/ 157031 w 835"/>
                  <a:gd name="T27" fmla="*/ 70569 h 646"/>
                  <a:gd name="T28" fmla="*/ 159301 w 835"/>
                  <a:gd name="T29" fmla="*/ 52622 h 646"/>
                  <a:gd name="T30" fmla="*/ 172987 w 835"/>
                  <a:gd name="T31" fmla="*/ 34779 h 646"/>
                  <a:gd name="T32" fmla="*/ 195114 w 835"/>
                  <a:gd name="T33" fmla="*/ 25191 h 646"/>
                  <a:gd name="T34" fmla="*/ 221943 w 835"/>
                  <a:gd name="T35" fmla="*/ 23380 h 646"/>
                  <a:gd name="T36" fmla="*/ 232404 w 835"/>
                  <a:gd name="T37" fmla="*/ 25191 h 646"/>
                  <a:gd name="T38" fmla="*/ 235534 w 835"/>
                  <a:gd name="T39" fmla="*/ 19717 h 646"/>
                  <a:gd name="T40" fmla="*/ 248550 w 835"/>
                  <a:gd name="T41" fmla="*/ 8411 h 646"/>
                  <a:gd name="T42" fmla="*/ 270879 w 835"/>
                  <a:gd name="T43" fmla="*/ 1815 h 646"/>
                  <a:gd name="T44" fmla="*/ 305927 w 835"/>
                  <a:gd name="T45" fmla="*/ 1815 h 646"/>
                  <a:gd name="T46" fmla="*/ 330507 w 835"/>
                  <a:gd name="T47" fmla="*/ 11826 h 646"/>
                  <a:gd name="T48" fmla="*/ 354440 w 835"/>
                  <a:gd name="T49" fmla="*/ 27174 h 646"/>
                  <a:gd name="T50" fmla="*/ 364172 w 835"/>
                  <a:gd name="T51" fmla="*/ 49799 h 646"/>
                  <a:gd name="T52" fmla="*/ 366519 w 835"/>
                  <a:gd name="T53" fmla="*/ 61459 h 646"/>
                  <a:gd name="T54" fmla="*/ 382765 w 835"/>
                  <a:gd name="T55" fmla="*/ 61112 h 646"/>
                  <a:gd name="T56" fmla="*/ 405665 w 835"/>
                  <a:gd name="T57" fmla="*/ 67592 h 646"/>
                  <a:gd name="T58" fmla="*/ 430277 w 835"/>
                  <a:gd name="T59" fmla="*/ 90255 h 646"/>
                  <a:gd name="T60" fmla="*/ 448395 w 835"/>
                  <a:gd name="T61" fmla="*/ 117653 h 646"/>
                  <a:gd name="T62" fmla="*/ 450923 w 835"/>
                  <a:gd name="T63" fmla="*/ 146267 h 646"/>
                  <a:gd name="T64" fmla="*/ 435102 w 835"/>
                  <a:gd name="T65" fmla="*/ 168821 h 646"/>
                  <a:gd name="T66" fmla="*/ 451776 w 835"/>
                  <a:gd name="T67" fmla="*/ 173437 h 646"/>
                  <a:gd name="T68" fmla="*/ 480324 w 835"/>
                  <a:gd name="T69" fmla="*/ 187371 h 646"/>
                  <a:gd name="T70" fmla="*/ 501266 w 835"/>
                  <a:gd name="T71" fmla="*/ 206592 h 646"/>
                  <a:gd name="T72" fmla="*/ 507600 w 835"/>
                  <a:gd name="T73" fmla="*/ 230777 h 646"/>
                  <a:gd name="T74" fmla="*/ 492400 w 835"/>
                  <a:gd name="T75" fmla="*/ 270519 h 646"/>
                  <a:gd name="T76" fmla="*/ 478350 w 835"/>
                  <a:gd name="T77" fmla="*/ 283199 h 646"/>
                  <a:gd name="T78" fmla="*/ 457490 w 835"/>
                  <a:gd name="T79" fmla="*/ 290473 h 646"/>
                  <a:gd name="T80" fmla="*/ 443907 w 835"/>
                  <a:gd name="T81" fmla="*/ 295329 h 646"/>
                  <a:gd name="T82" fmla="*/ 432657 w 835"/>
                  <a:gd name="T83" fmla="*/ 308068 h 646"/>
                  <a:gd name="T84" fmla="*/ 417179 w 835"/>
                  <a:gd name="T85" fmla="*/ 324791 h 646"/>
                  <a:gd name="T86" fmla="*/ 396133 w 835"/>
                  <a:gd name="T87" fmla="*/ 335806 h 646"/>
                  <a:gd name="T88" fmla="*/ 359685 w 835"/>
                  <a:gd name="T89" fmla="*/ 337543 h 646"/>
                  <a:gd name="T90" fmla="*/ 333910 w 835"/>
                  <a:gd name="T91" fmla="*/ 328475 h 646"/>
                  <a:gd name="T92" fmla="*/ 325082 w 835"/>
                  <a:gd name="T93" fmla="*/ 320352 h 646"/>
                  <a:gd name="T94" fmla="*/ 316609 w 835"/>
                  <a:gd name="T95" fmla="*/ 318063 h 646"/>
                  <a:gd name="T96" fmla="*/ 312177 w 835"/>
                  <a:gd name="T97" fmla="*/ 324791 h 646"/>
                  <a:gd name="T98" fmla="*/ 290742 w 835"/>
                  <a:gd name="T99" fmla="*/ 339108 h 646"/>
                  <a:gd name="T100" fmla="*/ 248550 w 835"/>
                  <a:gd name="T101" fmla="*/ 352554 h 646"/>
                  <a:gd name="T102" fmla="*/ 207865 w 835"/>
                  <a:gd name="T103" fmla="*/ 348229 h 646"/>
                  <a:gd name="T104" fmla="*/ 177993 w 835"/>
                  <a:gd name="T105" fmla="*/ 339108 h 646"/>
                  <a:gd name="T106" fmla="*/ 157983 w 835"/>
                  <a:gd name="T107" fmla="*/ 333023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6E8289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6" name="Text Box 12"/>
              <p:cNvSpPr txBox="1">
                <a:spLocks noChangeArrowheads="1"/>
              </p:cNvSpPr>
              <p:nvPr/>
            </p:nvSpPr>
            <p:spPr bwMode="auto">
              <a:xfrm>
                <a:off x="2215" y="1843"/>
                <a:ext cx="737" cy="3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100554" tIns="50277" rIns="100554" bIns="50277"/>
              <a:lstStyle/>
              <a:p>
                <a:pPr defTabSz="1006475">
                  <a:spcBef>
                    <a:spcPct val="0"/>
                  </a:spcBef>
                </a:pPr>
                <a:r>
                  <a:rPr lang="en-US" sz="1400" b="1"/>
                  <a:t>VLAN ID #2</a:t>
                </a:r>
              </a:p>
              <a:p>
                <a:pPr defTabSz="1006475">
                  <a:spcBef>
                    <a:spcPct val="0"/>
                  </a:spcBef>
                </a:pPr>
                <a:r>
                  <a:rPr lang="en-US" sz="1400" b="1"/>
                  <a:t>Data</a:t>
                </a:r>
              </a:p>
            </p:txBody>
          </p:sp>
        </p:grpSp>
      </p:grpSp>
      <p:sp>
        <p:nvSpPr>
          <p:cNvPr id="28679" name="Text Box 20"/>
          <p:cNvSpPr txBox="1">
            <a:spLocks noChangeArrowheads="1"/>
          </p:cNvSpPr>
          <p:nvPr/>
        </p:nvSpPr>
        <p:spPr bwMode="auto">
          <a:xfrm>
            <a:off x="3476625" y="1831975"/>
            <a:ext cx="162083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554" tIns="50277" rIns="100554" bIns="50277"/>
          <a:lstStyle/>
          <a:p>
            <a:pPr defTabSz="1006475">
              <a:spcBef>
                <a:spcPct val="0"/>
              </a:spcBef>
            </a:pPr>
            <a:r>
              <a:rPr lang="en-US" sz="1500" b="1"/>
              <a:t>Layer 2 Bridge</a:t>
            </a:r>
          </a:p>
          <a:p>
            <a:pPr defTabSz="1006475">
              <a:spcBef>
                <a:spcPct val="0"/>
              </a:spcBef>
            </a:pPr>
            <a:r>
              <a:rPr lang="en-US" b="1"/>
              <a:t>Aware/Unaware</a:t>
            </a:r>
          </a:p>
        </p:txBody>
      </p:sp>
      <p:sp>
        <p:nvSpPr>
          <p:cNvPr id="28680" name="Text Box 55"/>
          <p:cNvSpPr txBox="1">
            <a:spLocks noChangeArrowheads="1"/>
          </p:cNvSpPr>
          <p:nvPr/>
        </p:nvSpPr>
        <p:spPr bwMode="auto">
          <a:xfrm>
            <a:off x="1293813" y="6988175"/>
            <a:ext cx="2201862" cy="37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554" tIns="50277" rIns="100554" bIns="50277"/>
          <a:lstStyle/>
          <a:p>
            <a:pPr defTabSz="1006475">
              <a:spcBef>
                <a:spcPct val="0"/>
              </a:spcBef>
            </a:pPr>
            <a:r>
              <a:rPr lang="en-US" sz="1800" b="1"/>
              <a:t>Physical Layer</a:t>
            </a:r>
          </a:p>
        </p:txBody>
      </p:sp>
      <p:sp>
        <p:nvSpPr>
          <p:cNvPr id="28681" name="Text Box 56"/>
          <p:cNvSpPr txBox="1">
            <a:spLocks noChangeArrowheads="1"/>
          </p:cNvSpPr>
          <p:nvPr/>
        </p:nvSpPr>
        <p:spPr bwMode="auto">
          <a:xfrm>
            <a:off x="1641475" y="6570663"/>
            <a:ext cx="1641475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554" tIns="50277" rIns="100554" bIns="50277"/>
          <a:lstStyle/>
          <a:p>
            <a:pPr defTabSz="1006475">
              <a:spcBef>
                <a:spcPct val="0"/>
              </a:spcBef>
            </a:pPr>
            <a:r>
              <a:rPr lang="en-US" sz="1400" b="1"/>
              <a:t>Logical Layer</a:t>
            </a:r>
          </a:p>
        </p:txBody>
      </p:sp>
      <p:sp>
        <p:nvSpPr>
          <p:cNvPr id="28682" name="Text Box 57"/>
          <p:cNvSpPr txBox="1">
            <a:spLocks noChangeArrowheads="1"/>
          </p:cNvSpPr>
          <p:nvPr/>
        </p:nvSpPr>
        <p:spPr bwMode="auto">
          <a:xfrm>
            <a:off x="1754188" y="6124575"/>
            <a:ext cx="1363662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554" tIns="50277" rIns="100554" bIns="50277"/>
          <a:lstStyle/>
          <a:p>
            <a:pPr defTabSz="1006475">
              <a:spcBef>
                <a:spcPct val="0"/>
              </a:spcBef>
            </a:pPr>
            <a:r>
              <a:rPr lang="en-US" b="1"/>
              <a:t>B.P</a:t>
            </a:r>
          </a:p>
        </p:txBody>
      </p:sp>
      <p:grpSp>
        <p:nvGrpSpPr>
          <p:cNvPr id="28683" name="Group 58"/>
          <p:cNvGrpSpPr>
            <a:grpSpLocks/>
          </p:cNvGrpSpPr>
          <p:nvPr/>
        </p:nvGrpSpPr>
        <p:grpSpPr bwMode="auto">
          <a:xfrm>
            <a:off x="1247775" y="5926138"/>
            <a:ext cx="2338388" cy="1454150"/>
            <a:chOff x="3415" y="3717"/>
            <a:chExt cx="1473" cy="916"/>
          </a:xfrm>
        </p:grpSpPr>
        <p:sp>
          <p:nvSpPr>
            <p:cNvPr id="28757" name="AutoShape 59"/>
            <p:cNvSpPr>
              <a:spLocks noChangeArrowheads="1"/>
            </p:cNvSpPr>
            <p:nvPr/>
          </p:nvSpPr>
          <p:spPr bwMode="auto">
            <a:xfrm>
              <a:off x="3415" y="3717"/>
              <a:ext cx="1473" cy="916"/>
            </a:xfrm>
            <a:prstGeom prst="flowChartExtra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8758" name="Line 60"/>
            <p:cNvSpPr>
              <a:spLocks noChangeShapeType="1"/>
            </p:cNvSpPr>
            <p:nvPr/>
          </p:nvSpPr>
          <p:spPr bwMode="auto">
            <a:xfrm flipH="1">
              <a:off x="3642" y="4371"/>
              <a:ext cx="10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Line 61"/>
            <p:cNvSpPr>
              <a:spLocks noChangeShapeType="1"/>
            </p:cNvSpPr>
            <p:nvPr/>
          </p:nvSpPr>
          <p:spPr bwMode="auto">
            <a:xfrm flipH="1">
              <a:off x="3880" y="4074"/>
              <a:ext cx="5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4" name="Text Box 86"/>
          <p:cNvSpPr txBox="1">
            <a:spLocks noChangeArrowheads="1"/>
          </p:cNvSpPr>
          <p:nvPr/>
        </p:nvSpPr>
        <p:spPr bwMode="auto">
          <a:xfrm>
            <a:off x="6769100" y="6502400"/>
            <a:ext cx="2224088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2" tIns="45711" rIns="91422" bIns="45711"/>
          <a:lstStyle/>
          <a:p>
            <a:pPr defTabSz="1019175">
              <a:spcBef>
                <a:spcPct val="0"/>
              </a:spcBef>
            </a:pPr>
            <a:r>
              <a:rPr lang="en-US" sz="1300" b="1"/>
              <a:t>ST/ST = Stacking/Stripping</a:t>
            </a:r>
          </a:p>
          <a:p>
            <a:pPr defTabSz="1019175">
              <a:spcBef>
                <a:spcPct val="0"/>
              </a:spcBef>
            </a:pPr>
            <a:r>
              <a:rPr lang="en-US" sz="1300" b="1"/>
              <a:t>B.P = Bridge Port</a:t>
            </a:r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773113" y="3187700"/>
            <a:ext cx="7064375" cy="3611563"/>
            <a:chOff x="773113" y="3188205"/>
            <a:chExt cx="7064613" cy="3611058"/>
          </a:xfrm>
        </p:grpSpPr>
        <p:sp>
          <p:nvSpPr>
            <p:cNvPr id="28754" name="AutoShape 50"/>
            <p:cNvSpPr>
              <a:spLocks noChangeArrowheads="1"/>
            </p:cNvSpPr>
            <p:nvPr/>
          </p:nvSpPr>
          <p:spPr bwMode="auto">
            <a:xfrm>
              <a:off x="773113" y="6616700"/>
              <a:ext cx="847725" cy="182563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5" name="Text Box 63"/>
            <p:cNvSpPr txBox="1">
              <a:spLocks noChangeArrowheads="1"/>
            </p:cNvSpPr>
            <p:nvPr/>
          </p:nvSpPr>
          <p:spPr bwMode="auto">
            <a:xfrm>
              <a:off x="6472564" y="3188205"/>
              <a:ext cx="1365162" cy="2714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0554" tIns="50277" rIns="100554" bIns="50277"/>
            <a:lstStyle/>
            <a:p>
              <a:pPr defTabSz="1006475">
                <a:spcBef>
                  <a:spcPct val="0"/>
                </a:spcBef>
              </a:pPr>
              <a:r>
                <a:rPr lang="en-US" sz="1100" b="1">
                  <a:solidFill>
                    <a:srgbClr val="008080"/>
                  </a:solidFill>
                  <a:sym typeface="Symbol" pitchFamily="18" charset="2"/>
                </a:rPr>
                <a:t></a:t>
              </a:r>
              <a:r>
                <a:rPr lang="en-US" sz="1100" b="1">
                  <a:solidFill>
                    <a:srgbClr val="008080"/>
                  </a:solidFill>
                </a:rPr>
                <a:t> Logical Layer</a:t>
              </a:r>
            </a:p>
          </p:txBody>
        </p:sp>
        <p:sp>
          <p:nvSpPr>
            <p:cNvPr id="28756" name="Text Box 63"/>
            <p:cNvSpPr txBox="1">
              <a:spLocks noChangeArrowheads="1"/>
            </p:cNvSpPr>
            <p:nvPr/>
          </p:nvSpPr>
          <p:spPr bwMode="auto">
            <a:xfrm>
              <a:off x="6393852" y="5400517"/>
              <a:ext cx="1365162" cy="2714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0554" tIns="50277" rIns="100554" bIns="50277"/>
            <a:lstStyle/>
            <a:p>
              <a:pPr defTabSz="1006475">
                <a:spcBef>
                  <a:spcPct val="0"/>
                </a:spcBef>
              </a:pPr>
              <a:r>
                <a:rPr lang="en-US" sz="1100" b="1">
                  <a:solidFill>
                    <a:srgbClr val="008080"/>
                  </a:solidFill>
                  <a:sym typeface="Symbol" pitchFamily="18" charset="2"/>
                </a:rPr>
                <a:t></a:t>
              </a:r>
              <a:r>
                <a:rPr lang="en-US" sz="1100" b="1">
                  <a:solidFill>
                    <a:srgbClr val="008080"/>
                  </a:solidFill>
                </a:rPr>
                <a:t> Logical Layer</a:t>
              </a:r>
            </a:p>
          </p:txBody>
        </p:sp>
      </p:grpSp>
      <p:grpSp>
        <p:nvGrpSpPr>
          <p:cNvPr id="6" name="Group 97"/>
          <p:cNvGrpSpPr>
            <a:grpSpLocks/>
          </p:cNvGrpSpPr>
          <p:nvPr/>
        </p:nvGrpSpPr>
        <p:grpSpPr bwMode="auto">
          <a:xfrm>
            <a:off x="1149350" y="3087688"/>
            <a:ext cx="7161213" cy="3240087"/>
            <a:chOff x="1149350" y="3087688"/>
            <a:chExt cx="7160647" cy="3240088"/>
          </a:xfrm>
        </p:grpSpPr>
        <p:sp>
          <p:nvSpPr>
            <p:cNvPr id="28745" name="AutoShape 32"/>
            <p:cNvSpPr>
              <a:spLocks noChangeArrowheads="1"/>
            </p:cNvSpPr>
            <p:nvPr/>
          </p:nvSpPr>
          <p:spPr bwMode="auto">
            <a:xfrm>
              <a:off x="1149350" y="6145213"/>
              <a:ext cx="847725" cy="1825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7 w 21600"/>
                <a:gd name="T13" fmla="*/ 5447 h 21600"/>
                <a:gd name="T14" fmla="*/ 18890 w 21600"/>
                <a:gd name="T15" fmla="*/ 161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" name="Line 33"/>
            <p:cNvSpPr>
              <a:spLocks noChangeShapeType="1"/>
            </p:cNvSpPr>
            <p:nvPr/>
          </p:nvSpPr>
          <p:spPr bwMode="auto">
            <a:xfrm>
              <a:off x="2978150" y="5416550"/>
              <a:ext cx="1905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Line 34"/>
            <p:cNvSpPr>
              <a:spLocks noChangeShapeType="1"/>
            </p:cNvSpPr>
            <p:nvPr/>
          </p:nvSpPr>
          <p:spPr bwMode="auto">
            <a:xfrm>
              <a:off x="2965450" y="3114675"/>
              <a:ext cx="1905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Line 35"/>
            <p:cNvSpPr>
              <a:spLocks noChangeShapeType="1"/>
            </p:cNvSpPr>
            <p:nvPr/>
          </p:nvSpPr>
          <p:spPr bwMode="auto">
            <a:xfrm>
              <a:off x="5334000" y="3114675"/>
              <a:ext cx="1905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Line 36"/>
            <p:cNvSpPr>
              <a:spLocks noChangeShapeType="1"/>
            </p:cNvSpPr>
            <p:nvPr/>
          </p:nvSpPr>
          <p:spPr bwMode="auto">
            <a:xfrm>
              <a:off x="5327650" y="5416550"/>
              <a:ext cx="1905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Text Box 63"/>
            <p:cNvSpPr txBox="1">
              <a:spLocks noChangeArrowheads="1"/>
            </p:cNvSpPr>
            <p:nvPr/>
          </p:nvSpPr>
          <p:spPr bwMode="auto">
            <a:xfrm>
              <a:off x="7638171" y="3188205"/>
              <a:ext cx="671826" cy="2714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0554" tIns="50277" rIns="100554" bIns="50277"/>
            <a:lstStyle/>
            <a:p>
              <a:pPr defTabSz="1006475">
                <a:spcBef>
                  <a:spcPct val="0"/>
                </a:spcBef>
              </a:pPr>
              <a:r>
                <a:rPr lang="en-US" sz="1100" b="1">
                  <a:solidFill>
                    <a:srgbClr val="008080"/>
                  </a:solidFill>
                  <a:sym typeface="Symbol" pitchFamily="18" charset="2"/>
                </a:rPr>
                <a:t></a:t>
              </a:r>
              <a:r>
                <a:rPr lang="en-US" sz="1100" b="1">
                  <a:solidFill>
                    <a:srgbClr val="008080"/>
                  </a:solidFill>
                </a:rPr>
                <a:t> B.P  </a:t>
              </a:r>
            </a:p>
          </p:txBody>
        </p:sp>
        <p:sp>
          <p:nvSpPr>
            <p:cNvPr id="28751" name="Text Box 63"/>
            <p:cNvSpPr txBox="1">
              <a:spLocks noChangeArrowheads="1"/>
            </p:cNvSpPr>
            <p:nvPr/>
          </p:nvSpPr>
          <p:spPr bwMode="auto">
            <a:xfrm>
              <a:off x="7559459" y="5400517"/>
              <a:ext cx="671826" cy="2714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0554" tIns="50277" rIns="100554" bIns="50277"/>
            <a:lstStyle/>
            <a:p>
              <a:pPr defTabSz="1006475">
                <a:spcBef>
                  <a:spcPct val="0"/>
                </a:spcBef>
              </a:pPr>
              <a:r>
                <a:rPr lang="en-US" sz="1100" b="1">
                  <a:solidFill>
                    <a:srgbClr val="008080"/>
                  </a:solidFill>
                  <a:sym typeface="Symbol" pitchFamily="18" charset="2"/>
                </a:rPr>
                <a:t></a:t>
              </a:r>
              <a:r>
                <a:rPr lang="en-US" sz="1100" b="1">
                  <a:solidFill>
                    <a:srgbClr val="008080"/>
                  </a:solidFill>
                </a:rPr>
                <a:t> B.P  </a:t>
              </a:r>
            </a:p>
          </p:txBody>
        </p:sp>
        <p:sp>
          <p:nvSpPr>
            <p:cNvPr id="28752" name="Text Box 65"/>
            <p:cNvSpPr txBox="1">
              <a:spLocks noChangeArrowheads="1"/>
            </p:cNvSpPr>
            <p:nvPr/>
          </p:nvSpPr>
          <p:spPr bwMode="auto">
            <a:xfrm>
              <a:off x="1584137" y="3087688"/>
              <a:ext cx="666697" cy="2714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0554" tIns="50277" rIns="100554" bIns="50277"/>
            <a:lstStyle/>
            <a:p>
              <a:pPr defTabSz="1006475">
                <a:spcBef>
                  <a:spcPct val="0"/>
                </a:spcBef>
              </a:pPr>
              <a:r>
                <a:rPr lang="en-US" sz="1100" b="1">
                  <a:solidFill>
                    <a:srgbClr val="0000FF"/>
                  </a:solidFill>
                </a:rPr>
                <a:t> </a:t>
              </a:r>
              <a:r>
                <a:rPr lang="en-US" sz="1100" b="1">
                  <a:solidFill>
                    <a:srgbClr val="0000FF"/>
                  </a:solidFill>
                  <a:sym typeface="Symbol" pitchFamily="18" charset="2"/>
                </a:rPr>
                <a:t></a:t>
              </a:r>
              <a:r>
                <a:rPr lang="en-US" sz="1100" b="1">
                  <a:solidFill>
                    <a:srgbClr val="0000FF"/>
                  </a:solidFill>
                </a:rPr>
                <a:t> B.P</a:t>
              </a:r>
            </a:p>
          </p:txBody>
        </p:sp>
        <p:sp>
          <p:nvSpPr>
            <p:cNvPr id="28753" name="Text Box 65"/>
            <p:cNvSpPr txBox="1">
              <a:spLocks noChangeArrowheads="1"/>
            </p:cNvSpPr>
            <p:nvPr/>
          </p:nvSpPr>
          <p:spPr bwMode="auto">
            <a:xfrm>
              <a:off x="1535573" y="5400485"/>
              <a:ext cx="666697" cy="2714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0554" tIns="50277" rIns="100554" bIns="50277"/>
            <a:lstStyle/>
            <a:p>
              <a:pPr defTabSz="1006475">
                <a:spcBef>
                  <a:spcPct val="0"/>
                </a:spcBef>
              </a:pPr>
              <a:r>
                <a:rPr lang="en-US" sz="1100" b="1">
                  <a:solidFill>
                    <a:srgbClr val="0000FF"/>
                  </a:solidFill>
                </a:rPr>
                <a:t> </a:t>
              </a:r>
              <a:r>
                <a:rPr lang="en-US" sz="1100" b="1">
                  <a:solidFill>
                    <a:srgbClr val="0000FF"/>
                  </a:solidFill>
                  <a:sym typeface="Symbol" pitchFamily="18" charset="2"/>
                </a:rPr>
                <a:t></a:t>
              </a:r>
              <a:r>
                <a:rPr lang="en-US" sz="1100" b="1">
                  <a:solidFill>
                    <a:srgbClr val="0000FF"/>
                  </a:solidFill>
                </a:rPr>
                <a:t> B.P</a:t>
              </a:r>
            </a:p>
          </p:txBody>
        </p: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114300" y="2193925"/>
            <a:ext cx="9586913" cy="5035550"/>
            <a:chOff x="114300" y="2193925"/>
            <a:chExt cx="9586913" cy="5035550"/>
          </a:xfrm>
        </p:grpSpPr>
        <p:grpSp>
          <p:nvGrpSpPr>
            <p:cNvPr id="28712" name="Group 13"/>
            <p:cNvGrpSpPr>
              <a:grpSpLocks/>
            </p:cNvGrpSpPr>
            <p:nvPr/>
          </p:nvGrpSpPr>
          <p:grpSpPr bwMode="auto">
            <a:xfrm>
              <a:off x="485775" y="2193925"/>
              <a:ext cx="8997950" cy="3219450"/>
              <a:chOff x="234" y="1374"/>
              <a:chExt cx="5668" cy="2028"/>
            </a:xfrm>
          </p:grpSpPr>
          <p:sp>
            <p:nvSpPr>
              <p:cNvPr id="28739" name="Line 14"/>
              <p:cNvSpPr>
                <a:spLocks noChangeShapeType="1"/>
              </p:cNvSpPr>
              <p:nvPr/>
            </p:nvSpPr>
            <p:spPr bwMode="auto">
              <a:xfrm flipH="1">
                <a:off x="3405" y="1953"/>
                <a:ext cx="249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Text Box 15"/>
              <p:cNvSpPr txBox="1">
                <a:spLocks noChangeArrowheads="1"/>
              </p:cNvSpPr>
              <p:nvPr/>
            </p:nvSpPr>
            <p:spPr bwMode="auto">
              <a:xfrm>
                <a:off x="4257" y="1374"/>
                <a:ext cx="344" cy="20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100554" tIns="50277" rIns="100554" bIns="50277"/>
              <a:lstStyle/>
              <a:p>
                <a:pPr defTabSz="1006475">
                  <a:spcBef>
                    <a:spcPct val="0"/>
                  </a:spcBef>
                </a:pPr>
                <a:r>
                  <a:rPr lang="en-US" sz="1500" b="1"/>
                  <a:t>E1s</a:t>
                </a:r>
              </a:p>
            </p:txBody>
          </p:sp>
          <p:sp>
            <p:nvSpPr>
              <p:cNvPr id="28741" name="Text Box 16"/>
              <p:cNvSpPr txBox="1">
                <a:spLocks noChangeArrowheads="1"/>
              </p:cNvSpPr>
              <p:nvPr/>
            </p:nvSpPr>
            <p:spPr bwMode="auto">
              <a:xfrm>
                <a:off x="622" y="1374"/>
                <a:ext cx="620" cy="20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100554" tIns="50277" rIns="100554" bIns="50277"/>
              <a:lstStyle/>
              <a:p>
                <a:pPr defTabSz="1006475">
                  <a:spcBef>
                    <a:spcPct val="0"/>
                  </a:spcBef>
                </a:pPr>
                <a:r>
                  <a:rPr lang="en-US" sz="1500" b="1"/>
                  <a:t>Ethernet</a:t>
                </a:r>
              </a:p>
            </p:txBody>
          </p:sp>
          <p:sp>
            <p:nvSpPr>
              <p:cNvPr id="28742" name="Line 17"/>
              <p:cNvSpPr>
                <a:spLocks noChangeShapeType="1"/>
              </p:cNvSpPr>
              <p:nvPr/>
            </p:nvSpPr>
            <p:spPr bwMode="auto">
              <a:xfrm flipH="1">
                <a:off x="3393" y="3402"/>
                <a:ext cx="23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3" name="Line 18"/>
              <p:cNvSpPr>
                <a:spLocks noChangeShapeType="1"/>
              </p:cNvSpPr>
              <p:nvPr/>
            </p:nvSpPr>
            <p:spPr bwMode="auto">
              <a:xfrm flipH="1">
                <a:off x="234" y="1953"/>
                <a:ext cx="15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4" name="Line 19"/>
              <p:cNvSpPr>
                <a:spLocks noChangeShapeType="1"/>
              </p:cNvSpPr>
              <p:nvPr/>
            </p:nvSpPr>
            <p:spPr bwMode="auto">
              <a:xfrm flipH="1">
                <a:off x="294" y="3402"/>
                <a:ext cx="15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13" name="Group 99"/>
            <p:cNvGrpSpPr>
              <a:grpSpLocks/>
            </p:cNvGrpSpPr>
            <p:nvPr/>
          </p:nvGrpSpPr>
          <p:grpSpPr bwMode="auto">
            <a:xfrm>
              <a:off x="114300" y="2514600"/>
              <a:ext cx="9586913" cy="4714875"/>
              <a:chOff x="114300" y="2514600"/>
              <a:chExt cx="9586913" cy="4714875"/>
            </a:xfrm>
          </p:grpSpPr>
          <p:grpSp>
            <p:nvGrpSpPr>
              <p:cNvPr id="28714" name="Group 66"/>
              <p:cNvGrpSpPr>
                <a:grpSpLocks/>
              </p:cNvGrpSpPr>
              <p:nvPr/>
            </p:nvGrpSpPr>
            <p:grpSpPr bwMode="auto">
              <a:xfrm>
                <a:off x="114300" y="2514600"/>
                <a:ext cx="9586913" cy="3227388"/>
                <a:chOff x="0" y="1576"/>
                <a:chExt cx="6039" cy="2033"/>
              </a:xfrm>
            </p:grpSpPr>
            <p:grpSp>
              <p:nvGrpSpPr>
                <p:cNvPr id="28721" name="Group 67"/>
                <p:cNvGrpSpPr>
                  <a:grpSpLocks/>
                </p:cNvGrpSpPr>
                <p:nvPr/>
              </p:nvGrpSpPr>
              <p:grpSpPr bwMode="auto">
                <a:xfrm>
                  <a:off x="5031" y="1662"/>
                  <a:ext cx="472" cy="339"/>
                  <a:chOff x="5031" y="1662"/>
                  <a:chExt cx="472" cy="339"/>
                </a:xfrm>
              </p:grpSpPr>
              <p:sp>
                <p:nvSpPr>
                  <p:cNvPr id="28737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31" y="1662"/>
                    <a:ext cx="472" cy="18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100554" tIns="50277" rIns="100554" bIns="50277"/>
                  <a:lstStyle/>
                  <a:p>
                    <a:pPr defTabSz="1006475">
                      <a:spcBef>
                        <a:spcPct val="0"/>
                      </a:spcBef>
                    </a:pPr>
                    <a:r>
                      <a:rPr lang="en-US" b="1"/>
                      <a:t>RICi-E1</a:t>
                    </a:r>
                  </a:p>
                </p:txBody>
              </p:sp>
              <p:pic>
                <p:nvPicPr>
                  <p:cNvPr id="28738" name="Picture 69" descr="rad6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060" y="1827"/>
                    <a:ext cx="416" cy="1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8722" name="Group 70"/>
                <p:cNvGrpSpPr>
                  <a:grpSpLocks/>
                </p:cNvGrpSpPr>
                <p:nvPr/>
              </p:nvGrpSpPr>
              <p:grpSpPr bwMode="auto">
                <a:xfrm>
                  <a:off x="5030" y="3114"/>
                  <a:ext cx="472" cy="345"/>
                  <a:chOff x="5030" y="3114"/>
                  <a:chExt cx="472" cy="345"/>
                </a:xfrm>
              </p:grpSpPr>
              <p:sp>
                <p:nvSpPr>
                  <p:cNvPr id="28735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30" y="3114"/>
                    <a:ext cx="472" cy="18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100554" tIns="50277" rIns="100554" bIns="50277"/>
                  <a:lstStyle/>
                  <a:p>
                    <a:pPr defTabSz="1006475">
                      <a:spcBef>
                        <a:spcPct val="0"/>
                      </a:spcBef>
                    </a:pPr>
                    <a:r>
                      <a:rPr lang="en-US" b="1"/>
                      <a:t>RICi-E1</a:t>
                    </a:r>
                  </a:p>
                </p:txBody>
              </p:sp>
              <p:pic>
                <p:nvPicPr>
                  <p:cNvPr id="28736" name="Picture 72" descr="rad6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060" y="3286"/>
                    <a:ext cx="416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8723" name="Group 73"/>
                <p:cNvGrpSpPr>
                  <a:grpSpLocks/>
                </p:cNvGrpSpPr>
                <p:nvPr/>
              </p:nvGrpSpPr>
              <p:grpSpPr bwMode="auto">
                <a:xfrm>
                  <a:off x="0" y="2895"/>
                  <a:ext cx="652" cy="714"/>
                  <a:chOff x="0" y="2895"/>
                  <a:chExt cx="652" cy="714"/>
                </a:xfrm>
              </p:grpSpPr>
              <p:sp>
                <p:nvSpPr>
                  <p:cNvPr id="28733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2895"/>
                    <a:ext cx="652" cy="17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100554" tIns="50277" rIns="100554" bIns="50277"/>
                  <a:lstStyle/>
                  <a:p>
                    <a:pPr defTabSz="1006475">
                      <a:spcBef>
                        <a:spcPct val="0"/>
                      </a:spcBef>
                    </a:pPr>
                    <a:r>
                      <a:rPr lang="en-US" b="1"/>
                      <a:t>Web Server</a:t>
                    </a:r>
                  </a:p>
                </p:txBody>
              </p:sp>
              <p:pic>
                <p:nvPicPr>
                  <p:cNvPr id="28734" name="Picture 75" descr="server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22" y="3118"/>
                    <a:ext cx="209" cy="4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8724" name="Group 76"/>
                <p:cNvGrpSpPr>
                  <a:grpSpLocks/>
                </p:cNvGrpSpPr>
                <p:nvPr/>
              </p:nvGrpSpPr>
              <p:grpSpPr bwMode="auto">
                <a:xfrm>
                  <a:off x="5657" y="1576"/>
                  <a:ext cx="382" cy="531"/>
                  <a:chOff x="5657" y="1576"/>
                  <a:chExt cx="382" cy="531"/>
                </a:xfrm>
              </p:grpSpPr>
              <p:sp>
                <p:nvSpPr>
                  <p:cNvPr id="28731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9" y="1576"/>
                    <a:ext cx="260" cy="17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100554" tIns="50277" rIns="100554" bIns="50277"/>
                  <a:lstStyle/>
                  <a:p>
                    <a:pPr defTabSz="1006475">
                      <a:spcBef>
                        <a:spcPct val="0"/>
                      </a:spcBef>
                    </a:pPr>
                    <a:r>
                      <a:rPr lang="en-US" b="1"/>
                      <a:t>PC1</a:t>
                    </a:r>
                  </a:p>
                </p:txBody>
              </p:sp>
              <p:pic>
                <p:nvPicPr>
                  <p:cNvPr id="28732" name="Picture 78" descr="pc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5657" y="1744"/>
                    <a:ext cx="382" cy="3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8725" name="Group 79"/>
                <p:cNvGrpSpPr>
                  <a:grpSpLocks/>
                </p:cNvGrpSpPr>
                <p:nvPr/>
              </p:nvGrpSpPr>
              <p:grpSpPr bwMode="auto">
                <a:xfrm>
                  <a:off x="5615" y="3034"/>
                  <a:ext cx="382" cy="531"/>
                  <a:chOff x="5615" y="3034"/>
                  <a:chExt cx="382" cy="531"/>
                </a:xfrm>
              </p:grpSpPr>
              <p:sp>
                <p:nvSpPr>
                  <p:cNvPr id="28729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7" y="3034"/>
                    <a:ext cx="260" cy="17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100554" tIns="50277" rIns="100554" bIns="50277"/>
                  <a:lstStyle/>
                  <a:p>
                    <a:pPr defTabSz="1006475">
                      <a:spcBef>
                        <a:spcPct val="0"/>
                      </a:spcBef>
                    </a:pPr>
                    <a:r>
                      <a:rPr lang="en-US" b="1"/>
                      <a:t>PC2</a:t>
                    </a:r>
                  </a:p>
                </p:txBody>
              </p:sp>
              <p:pic>
                <p:nvPicPr>
                  <p:cNvPr id="28730" name="Picture 81" descr="pc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5615" y="3202"/>
                    <a:ext cx="382" cy="3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8726" name="Group 82"/>
                <p:cNvGrpSpPr>
                  <a:grpSpLocks/>
                </p:cNvGrpSpPr>
                <p:nvPr/>
              </p:nvGrpSpPr>
              <p:grpSpPr bwMode="auto">
                <a:xfrm>
                  <a:off x="97" y="1592"/>
                  <a:ext cx="382" cy="531"/>
                  <a:chOff x="5657" y="1576"/>
                  <a:chExt cx="382" cy="531"/>
                </a:xfrm>
              </p:grpSpPr>
              <p:sp>
                <p:nvSpPr>
                  <p:cNvPr id="28727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9" y="1576"/>
                    <a:ext cx="343" cy="18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100554" tIns="50277" rIns="100554" bIns="50277"/>
                  <a:lstStyle/>
                  <a:p>
                    <a:pPr defTabSz="1006475">
                      <a:spcBef>
                        <a:spcPct val="0"/>
                      </a:spcBef>
                    </a:pPr>
                    <a:r>
                      <a:rPr lang="en-US" b="1"/>
                      <a:t>NMS</a:t>
                    </a:r>
                  </a:p>
                </p:txBody>
              </p:sp>
              <p:pic>
                <p:nvPicPr>
                  <p:cNvPr id="28728" name="Picture 84" descr="pc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5657" y="1744"/>
                    <a:ext cx="382" cy="3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8715" name="Group 94"/>
              <p:cNvGrpSpPr>
                <a:grpSpLocks/>
              </p:cNvGrpSpPr>
              <p:nvPr/>
            </p:nvGrpSpPr>
            <p:grpSpPr bwMode="auto">
              <a:xfrm>
                <a:off x="490538" y="3087688"/>
                <a:ext cx="6221762" cy="4141787"/>
                <a:chOff x="490538" y="3087688"/>
                <a:chExt cx="6221762" cy="4141787"/>
              </a:xfrm>
            </p:grpSpPr>
            <p:sp>
              <p:nvSpPr>
                <p:cNvPr id="28716" name="AutoShape 51"/>
                <p:cNvSpPr>
                  <a:spLocks noChangeArrowheads="1"/>
                </p:cNvSpPr>
                <p:nvPr/>
              </p:nvSpPr>
              <p:spPr bwMode="auto">
                <a:xfrm>
                  <a:off x="490538" y="7046913"/>
                  <a:ext cx="847725" cy="182562"/>
                </a:xfrm>
                <a:custGeom>
                  <a:avLst/>
                  <a:gdLst>
                    <a:gd name="T0" fmla="*/ 2147483647 w 21600"/>
                    <a:gd name="T1" fmla="*/ 0 h 21600"/>
                    <a:gd name="T2" fmla="*/ 0 w 21600"/>
                    <a:gd name="T3" fmla="*/ 2147483647 h 21600"/>
                    <a:gd name="T4" fmla="*/ 2147483647 w 21600"/>
                    <a:gd name="T5" fmla="*/ 2147483647 h 21600"/>
                    <a:gd name="T6" fmla="*/ 2147483647 w 21600"/>
                    <a:gd name="T7" fmla="*/ 2147483647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13" tIns="45706" rIns="91413" bIns="45706" anchor="ctr"/>
                <a:lstStyle/>
                <a:p>
                  <a:endParaRPr lang="en-US"/>
                </a:p>
              </p:txBody>
            </p:sp>
            <p:sp>
              <p:nvSpPr>
                <p:cNvPr id="28717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5948364" y="3188205"/>
                  <a:ext cx="763936" cy="27146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100554" tIns="50277" rIns="100554" bIns="50277"/>
                <a:lstStyle/>
                <a:p>
                  <a:pPr defTabSz="1006475">
                    <a:spcBef>
                      <a:spcPct val="0"/>
                    </a:spcBef>
                  </a:pPr>
                  <a:r>
                    <a:rPr lang="en-US" sz="1100" b="1">
                      <a:solidFill>
                        <a:srgbClr val="008080"/>
                      </a:solidFill>
                    </a:rPr>
                    <a:t>PHY E1</a:t>
                  </a:r>
                </a:p>
              </p:txBody>
            </p:sp>
            <p:sp>
              <p:nvSpPr>
                <p:cNvPr id="28718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100139" y="3087688"/>
                  <a:ext cx="799000" cy="27146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100554" tIns="50277" rIns="100554" bIns="50277"/>
                <a:lstStyle/>
                <a:p>
                  <a:pPr defTabSz="1006475">
                    <a:spcBef>
                      <a:spcPct val="0"/>
                    </a:spcBef>
                  </a:pPr>
                  <a:r>
                    <a:rPr lang="en-US" sz="1100" b="1">
                      <a:solidFill>
                        <a:srgbClr val="0000FF"/>
                      </a:solidFill>
                    </a:rPr>
                    <a:t>F.ETH </a:t>
                  </a:r>
                </a:p>
              </p:txBody>
            </p:sp>
            <p:sp>
              <p:nvSpPr>
                <p:cNvPr id="2871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5869652" y="5400517"/>
                  <a:ext cx="763936" cy="27146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100554" tIns="50277" rIns="100554" bIns="50277"/>
                <a:lstStyle/>
                <a:p>
                  <a:pPr defTabSz="1006475">
                    <a:spcBef>
                      <a:spcPct val="0"/>
                    </a:spcBef>
                  </a:pPr>
                  <a:r>
                    <a:rPr lang="en-US" sz="1100" b="1">
                      <a:solidFill>
                        <a:srgbClr val="008080"/>
                      </a:solidFill>
                    </a:rPr>
                    <a:t>PHY E1</a:t>
                  </a:r>
                </a:p>
              </p:txBody>
            </p:sp>
            <p:sp>
              <p:nvSpPr>
                <p:cNvPr id="2872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051575" y="5400485"/>
                  <a:ext cx="799000" cy="27146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100554" tIns="50277" rIns="100554" bIns="50277"/>
                <a:lstStyle/>
                <a:p>
                  <a:pPr defTabSz="1006475">
                    <a:spcBef>
                      <a:spcPct val="0"/>
                    </a:spcBef>
                  </a:pPr>
                  <a:r>
                    <a:rPr lang="en-US" sz="1100" b="1">
                      <a:solidFill>
                        <a:srgbClr val="0000FF"/>
                      </a:solidFill>
                    </a:rPr>
                    <a:t>F.ETH </a:t>
                  </a:r>
                </a:p>
              </p:txBody>
            </p:sp>
          </p:grpSp>
        </p:grpSp>
      </p:grpSp>
      <p:grpSp>
        <p:nvGrpSpPr>
          <p:cNvPr id="18" name="Group 98"/>
          <p:cNvGrpSpPr>
            <a:grpSpLocks/>
          </p:cNvGrpSpPr>
          <p:nvPr/>
        </p:nvGrpSpPr>
        <p:grpSpPr bwMode="auto">
          <a:xfrm>
            <a:off x="723900" y="2717800"/>
            <a:ext cx="7886700" cy="3849688"/>
            <a:chOff x="714375" y="2708275"/>
            <a:chExt cx="7886700" cy="3849688"/>
          </a:xfrm>
        </p:grpSpPr>
        <p:grpSp>
          <p:nvGrpSpPr>
            <p:cNvPr id="28689" name="Group 91"/>
            <p:cNvGrpSpPr>
              <a:grpSpLocks/>
            </p:cNvGrpSpPr>
            <p:nvPr/>
          </p:nvGrpSpPr>
          <p:grpSpPr bwMode="auto">
            <a:xfrm>
              <a:off x="714375" y="3071813"/>
              <a:ext cx="7886700" cy="2959100"/>
              <a:chOff x="378" y="1927"/>
              <a:chExt cx="4968" cy="1864"/>
            </a:xfrm>
          </p:grpSpPr>
          <p:sp>
            <p:nvSpPr>
              <p:cNvPr id="28703" name="Freeform 25"/>
              <p:cNvSpPr>
                <a:spLocks/>
              </p:cNvSpPr>
              <p:nvPr/>
            </p:nvSpPr>
            <p:spPr bwMode="auto">
              <a:xfrm flipH="1">
                <a:off x="2298" y="3075"/>
                <a:ext cx="259" cy="716"/>
              </a:xfrm>
              <a:custGeom>
                <a:avLst/>
                <a:gdLst>
                  <a:gd name="T0" fmla="*/ 0 w 413"/>
                  <a:gd name="T1" fmla="*/ 1 h 984"/>
                  <a:gd name="T2" fmla="*/ 1 w 413"/>
                  <a:gd name="T3" fmla="*/ 1 h 984"/>
                  <a:gd name="T4" fmla="*/ 1 w 413"/>
                  <a:gd name="T5" fmla="*/ 0 h 984"/>
                  <a:gd name="T6" fmla="*/ 0 60000 65536"/>
                  <a:gd name="T7" fmla="*/ 0 60000 65536"/>
                  <a:gd name="T8" fmla="*/ 0 60000 65536"/>
                  <a:gd name="T9" fmla="*/ 0 w 413"/>
                  <a:gd name="T10" fmla="*/ 0 h 984"/>
                  <a:gd name="T11" fmla="*/ 413 w 413"/>
                  <a:gd name="T12" fmla="*/ 984 h 9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3" h="984">
                    <a:moveTo>
                      <a:pt x="0" y="984"/>
                    </a:moveTo>
                    <a:lnTo>
                      <a:pt x="413" y="977"/>
                    </a:lnTo>
                    <a:cubicBezTo>
                      <a:pt x="408" y="651"/>
                      <a:pt x="402" y="326"/>
                      <a:pt x="397" y="0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704" name="Group 90"/>
              <p:cNvGrpSpPr>
                <a:grpSpLocks/>
              </p:cNvGrpSpPr>
              <p:nvPr/>
            </p:nvGrpSpPr>
            <p:grpSpPr bwMode="auto">
              <a:xfrm>
                <a:off x="378" y="1927"/>
                <a:ext cx="4968" cy="1445"/>
                <a:chOff x="378" y="1927"/>
                <a:chExt cx="4968" cy="1445"/>
              </a:xfrm>
            </p:grpSpPr>
            <p:sp>
              <p:nvSpPr>
                <p:cNvPr id="28706" name="Line 23"/>
                <p:cNvSpPr>
                  <a:spLocks noChangeShapeType="1"/>
                </p:cNvSpPr>
                <p:nvPr/>
              </p:nvSpPr>
              <p:spPr bwMode="auto">
                <a:xfrm>
                  <a:off x="378" y="1927"/>
                  <a:ext cx="152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7" name="Freeform 24"/>
                <p:cNvSpPr>
                  <a:spLocks/>
                </p:cNvSpPr>
                <p:nvPr/>
              </p:nvSpPr>
              <p:spPr bwMode="auto">
                <a:xfrm>
                  <a:off x="2813" y="2949"/>
                  <a:ext cx="116" cy="174"/>
                </a:xfrm>
                <a:custGeom>
                  <a:avLst/>
                  <a:gdLst>
                    <a:gd name="T0" fmla="*/ 0 w 672"/>
                    <a:gd name="T1" fmla="*/ 0 h 393"/>
                    <a:gd name="T2" fmla="*/ 0 w 672"/>
                    <a:gd name="T3" fmla="*/ 0 h 393"/>
                    <a:gd name="T4" fmla="*/ 0 w 672"/>
                    <a:gd name="T5" fmla="*/ 0 h 393"/>
                    <a:gd name="T6" fmla="*/ 0 60000 65536"/>
                    <a:gd name="T7" fmla="*/ 0 60000 65536"/>
                    <a:gd name="T8" fmla="*/ 0 60000 65536"/>
                    <a:gd name="T9" fmla="*/ 0 w 672"/>
                    <a:gd name="T10" fmla="*/ 0 h 393"/>
                    <a:gd name="T11" fmla="*/ 672 w 672"/>
                    <a:gd name="T12" fmla="*/ 393 h 3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72" h="393">
                      <a:moveTo>
                        <a:pt x="0" y="0"/>
                      </a:moveTo>
                      <a:lnTo>
                        <a:pt x="439" y="390"/>
                      </a:lnTo>
                      <a:lnTo>
                        <a:pt x="672" y="393"/>
                      </a:lnTo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8708" name="Line 26"/>
                <p:cNvSpPr>
                  <a:spLocks noChangeShapeType="1"/>
                </p:cNvSpPr>
                <p:nvPr/>
              </p:nvSpPr>
              <p:spPr bwMode="auto">
                <a:xfrm>
                  <a:off x="2984" y="2906"/>
                  <a:ext cx="2362" cy="466"/>
                </a:xfrm>
                <a:custGeom>
                  <a:avLst/>
                  <a:gdLst>
                    <a:gd name="T0" fmla="*/ 0 w 2766"/>
                    <a:gd name="T1" fmla="*/ 0 h 739775"/>
                    <a:gd name="T2" fmla="*/ 7 w 2766"/>
                    <a:gd name="T3" fmla="*/ 0 h 739775"/>
                    <a:gd name="T4" fmla="*/ 73 w 2766"/>
                    <a:gd name="T5" fmla="*/ 0 h 739775"/>
                    <a:gd name="T6" fmla="*/ 0 60000 65536"/>
                    <a:gd name="T7" fmla="*/ 0 60000 65536"/>
                    <a:gd name="T8" fmla="*/ 0 60000 65536"/>
                    <a:gd name="T9" fmla="*/ 0 w 2766"/>
                    <a:gd name="T10" fmla="*/ 0 h 739775"/>
                    <a:gd name="T11" fmla="*/ 2766 w 2766"/>
                    <a:gd name="T12" fmla="*/ 739775 h 7397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66" h="739775">
                      <a:moveTo>
                        <a:pt x="0" y="0"/>
                      </a:moveTo>
                      <a:cubicBezTo>
                        <a:pt x="89" y="245428"/>
                        <a:pt x="177" y="490855"/>
                        <a:pt x="266" y="736283"/>
                      </a:cubicBezTo>
                      <a:cubicBezTo>
                        <a:pt x="1051" y="739775"/>
                        <a:pt x="1909" y="739775"/>
                        <a:pt x="2766" y="739775"/>
                      </a:cubicBezTo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9" name="Line 27"/>
                <p:cNvSpPr>
                  <a:spLocks noChangeShapeType="1"/>
                </p:cNvSpPr>
                <p:nvPr/>
              </p:nvSpPr>
              <p:spPr bwMode="auto">
                <a:xfrm>
                  <a:off x="1910" y="1928"/>
                  <a:ext cx="362" cy="765"/>
                </a:xfrm>
                <a:prstGeom prst="line">
                  <a:avLst/>
                </a:prstGeom>
                <a:noFill/>
                <a:ln w="254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0" name="Freeform 28"/>
                <p:cNvSpPr>
                  <a:spLocks/>
                </p:cNvSpPr>
                <p:nvPr/>
              </p:nvSpPr>
              <p:spPr bwMode="auto">
                <a:xfrm>
                  <a:off x="2830" y="1980"/>
                  <a:ext cx="2332" cy="720"/>
                </a:xfrm>
                <a:custGeom>
                  <a:avLst/>
                  <a:gdLst>
                    <a:gd name="T0" fmla="*/ 0 w 2062"/>
                    <a:gd name="T1" fmla="*/ 3 h 697"/>
                    <a:gd name="T2" fmla="*/ 27708 w 2062"/>
                    <a:gd name="T3" fmla="*/ 0 h 697"/>
                    <a:gd name="T4" fmla="*/ 161132 w 2062"/>
                    <a:gd name="T5" fmla="*/ 0 h 697"/>
                    <a:gd name="T6" fmla="*/ 0 60000 65536"/>
                    <a:gd name="T7" fmla="*/ 0 60000 65536"/>
                    <a:gd name="T8" fmla="*/ 0 60000 65536"/>
                    <a:gd name="T9" fmla="*/ 0 w 2062"/>
                    <a:gd name="T10" fmla="*/ 0 h 697"/>
                    <a:gd name="T11" fmla="*/ 2062 w 2062"/>
                    <a:gd name="T12" fmla="*/ 697 h 6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62" h="697">
                      <a:moveTo>
                        <a:pt x="0" y="697"/>
                      </a:moveTo>
                      <a:lnTo>
                        <a:pt x="355" y="0"/>
                      </a:lnTo>
                      <a:lnTo>
                        <a:pt x="2062" y="7"/>
                      </a:lnTo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1" name="Freeform 29"/>
                <p:cNvSpPr>
                  <a:spLocks/>
                </p:cNvSpPr>
                <p:nvPr/>
              </p:nvSpPr>
              <p:spPr bwMode="auto">
                <a:xfrm>
                  <a:off x="2082" y="2472"/>
                  <a:ext cx="992" cy="765"/>
                </a:xfrm>
                <a:custGeom>
                  <a:avLst/>
                  <a:gdLst>
                    <a:gd name="T0" fmla="*/ 152490 w 835"/>
                    <a:gd name="T1" fmla="*/ 317143 h 646"/>
                    <a:gd name="T2" fmla="*/ 80225 w 835"/>
                    <a:gd name="T3" fmla="*/ 324162 h 646"/>
                    <a:gd name="T4" fmla="*/ 22158 w 835"/>
                    <a:gd name="T5" fmla="*/ 297779 h 646"/>
                    <a:gd name="T6" fmla="*/ 1 w 835"/>
                    <a:gd name="T7" fmla="*/ 237110 h 646"/>
                    <a:gd name="T8" fmla="*/ 18651 w 835"/>
                    <a:gd name="T9" fmla="*/ 187189 h 646"/>
                    <a:gd name="T10" fmla="*/ 46459 w 835"/>
                    <a:gd name="T11" fmla="*/ 172145 h 646"/>
                    <a:gd name="T12" fmla="*/ 56841 w 835"/>
                    <a:gd name="T13" fmla="*/ 165464 h 646"/>
                    <a:gd name="T14" fmla="*/ 59693 w 835"/>
                    <a:gd name="T15" fmla="*/ 155574 h 646"/>
                    <a:gd name="T16" fmla="*/ 55761 w 835"/>
                    <a:gd name="T17" fmla="*/ 136073 h 646"/>
                    <a:gd name="T18" fmla="*/ 55761 w 835"/>
                    <a:gd name="T19" fmla="*/ 112698 h 646"/>
                    <a:gd name="T20" fmla="*/ 74712 w 835"/>
                    <a:gd name="T21" fmla="*/ 90188 h 646"/>
                    <a:gd name="T22" fmla="*/ 106081 w 835"/>
                    <a:gd name="T23" fmla="*/ 76159 h 646"/>
                    <a:gd name="T24" fmla="*/ 137522 w 835"/>
                    <a:gd name="T25" fmla="*/ 71516 h 646"/>
                    <a:gd name="T26" fmla="*/ 151990 w 835"/>
                    <a:gd name="T27" fmla="*/ 67099 h 646"/>
                    <a:gd name="T28" fmla="*/ 153094 w 835"/>
                    <a:gd name="T29" fmla="*/ 50132 h 646"/>
                    <a:gd name="T30" fmla="*/ 166158 w 835"/>
                    <a:gd name="T31" fmla="*/ 32896 h 646"/>
                    <a:gd name="T32" fmla="*/ 187747 w 835"/>
                    <a:gd name="T33" fmla="*/ 24118 h 646"/>
                    <a:gd name="T34" fmla="*/ 213261 w 835"/>
                    <a:gd name="T35" fmla="*/ 22230 h 646"/>
                    <a:gd name="T36" fmla="*/ 224010 w 835"/>
                    <a:gd name="T37" fmla="*/ 24118 h 646"/>
                    <a:gd name="T38" fmla="*/ 227126 w 835"/>
                    <a:gd name="T39" fmla="*/ 18772 h 646"/>
                    <a:gd name="T40" fmla="*/ 239685 w 835"/>
                    <a:gd name="T41" fmla="*/ 8061 h 646"/>
                    <a:gd name="T42" fmla="*/ 260965 w 835"/>
                    <a:gd name="T43" fmla="*/ 1760 h 646"/>
                    <a:gd name="T44" fmla="*/ 294192 w 835"/>
                    <a:gd name="T45" fmla="*/ 1760 h 646"/>
                    <a:gd name="T46" fmla="*/ 318354 w 835"/>
                    <a:gd name="T47" fmla="*/ 11304 h 646"/>
                    <a:gd name="T48" fmla="*/ 341126 w 835"/>
                    <a:gd name="T49" fmla="*/ 25931 h 646"/>
                    <a:gd name="T50" fmla="*/ 350690 w 835"/>
                    <a:gd name="T51" fmla="*/ 47489 h 646"/>
                    <a:gd name="T52" fmla="*/ 353185 w 835"/>
                    <a:gd name="T53" fmla="*/ 58494 h 646"/>
                    <a:gd name="T54" fmla="*/ 368327 w 835"/>
                    <a:gd name="T55" fmla="*/ 57802 h 646"/>
                    <a:gd name="T56" fmla="*/ 391199 w 835"/>
                    <a:gd name="T57" fmla="*/ 64693 h 646"/>
                    <a:gd name="T58" fmla="*/ 414531 w 835"/>
                    <a:gd name="T59" fmla="*/ 85976 h 646"/>
                    <a:gd name="T60" fmla="*/ 431563 w 835"/>
                    <a:gd name="T61" fmla="*/ 111966 h 646"/>
                    <a:gd name="T62" fmla="*/ 434245 w 835"/>
                    <a:gd name="T63" fmla="*/ 139193 h 646"/>
                    <a:gd name="T64" fmla="*/ 419592 w 835"/>
                    <a:gd name="T65" fmla="*/ 161139 h 646"/>
                    <a:gd name="T66" fmla="*/ 435607 w 835"/>
                    <a:gd name="T67" fmla="*/ 165206 h 646"/>
                    <a:gd name="T68" fmla="*/ 462075 w 835"/>
                    <a:gd name="T69" fmla="*/ 178413 h 646"/>
                    <a:gd name="T70" fmla="*/ 482802 w 835"/>
                    <a:gd name="T71" fmla="*/ 197233 h 646"/>
                    <a:gd name="T72" fmla="*/ 489174 w 835"/>
                    <a:gd name="T73" fmla="*/ 219897 h 646"/>
                    <a:gd name="T74" fmla="*/ 474705 w 835"/>
                    <a:gd name="T75" fmla="*/ 257563 h 646"/>
                    <a:gd name="T76" fmla="*/ 460648 w 835"/>
                    <a:gd name="T77" fmla="*/ 270482 h 646"/>
                    <a:gd name="T78" fmla="*/ 440795 w 835"/>
                    <a:gd name="T79" fmla="*/ 276590 h 646"/>
                    <a:gd name="T80" fmla="*/ 427335 w 835"/>
                    <a:gd name="T81" fmla="*/ 282175 h 646"/>
                    <a:gd name="T82" fmla="*/ 416628 w 835"/>
                    <a:gd name="T83" fmla="*/ 293527 h 646"/>
                    <a:gd name="T84" fmla="*/ 402018 w 835"/>
                    <a:gd name="T85" fmla="*/ 308788 h 646"/>
                    <a:gd name="T86" fmla="*/ 382153 w 835"/>
                    <a:gd name="T87" fmla="*/ 320308 h 646"/>
                    <a:gd name="T88" fmla="*/ 346587 w 835"/>
                    <a:gd name="T89" fmla="*/ 321924 h 646"/>
                    <a:gd name="T90" fmla="*/ 321671 w 835"/>
                    <a:gd name="T91" fmla="*/ 313175 h 646"/>
                    <a:gd name="T92" fmla="*/ 312310 w 835"/>
                    <a:gd name="T93" fmla="*/ 305009 h 646"/>
                    <a:gd name="T94" fmla="*/ 305187 w 835"/>
                    <a:gd name="T95" fmla="*/ 303357 h 646"/>
                    <a:gd name="T96" fmla="*/ 300997 w 835"/>
                    <a:gd name="T97" fmla="*/ 308788 h 646"/>
                    <a:gd name="T98" fmla="*/ 280629 w 835"/>
                    <a:gd name="T99" fmla="*/ 323093 h 646"/>
                    <a:gd name="T100" fmla="*/ 239685 w 835"/>
                    <a:gd name="T101" fmla="*/ 336167 h 646"/>
                    <a:gd name="T102" fmla="*/ 199732 w 835"/>
                    <a:gd name="T103" fmla="*/ 331709 h 646"/>
                    <a:gd name="T104" fmla="*/ 171206 w 835"/>
                    <a:gd name="T105" fmla="*/ 323093 h 646"/>
                    <a:gd name="T106" fmla="*/ 152490 w 835"/>
                    <a:gd name="T107" fmla="*/ 317143 h 64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35"/>
                    <a:gd name="T163" fmla="*/ 0 h 646"/>
                    <a:gd name="T164" fmla="*/ 835 w 835"/>
                    <a:gd name="T165" fmla="*/ 646 h 64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35" h="646">
                      <a:moveTo>
                        <a:pt x="260" y="609"/>
                      </a:moveTo>
                      <a:cubicBezTo>
                        <a:pt x="233" y="609"/>
                        <a:pt x="174" y="629"/>
                        <a:pt x="137" y="622"/>
                      </a:cubicBezTo>
                      <a:cubicBezTo>
                        <a:pt x="100" y="615"/>
                        <a:pt x="61" y="599"/>
                        <a:pt x="38" y="571"/>
                      </a:cubicBezTo>
                      <a:cubicBezTo>
                        <a:pt x="16" y="543"/>
                        <a:pt x="2" y="491"/>
                        <a:pt x="1" y="455"/>
                      </a:cubicBezTo>
                      <a:cubicBezTo>
                        <a:pt x="0" y="420"/>
                        <a:pt x="19" y="380"/>
                        <a:pt x="32" y="360"/>
                      </a:cubicBezTo>
                      <a:cubicBezTo>
                        <a:pt x="45" y="339"/>
                        <a:pt x="69" y="337"/>
                        <a:pt x="79" y="330"/>
                      </a:cubicBezTo>
                      <a:cubicBezTo>
                        <a:pt x="90" y="323"/>
                        <a:pt x="93" y="323"/>
                        <a:pt x="97" y="318"/>
                      </a:cubicBezTo>
                      <a:cubicBezTo>
                        <a:pt x="102" y="314"/>
                        <a:pt x="102" y="309"/>
                        <a:pt x="102" y="299"/>
                      </a:cubicBezTo>
                      <a:cubicBezTo>
                        <a:pt x="102" y="289"/>
                        <a:pt x="97" y="275"/>
                        <a:pt x="96" y="261"/>
                      </a:cubicBezTo>
                      <a:cubicBezTo>
                        <a:pt x="95" y="247"/>
                        <a:pt x="91" y="231"/>
                        <a:pt x="96" y="216"/>
                      </a:cubicBezTo>
                      <a:cubicBezTo>
                        <a:pt x="101" y="201"/>
                        <a:pt x="113" y="183"/>
                        <a:pt x="127" y="172"/>
                      </a:cubicBezTo>
                      <a:cubicBezTo>
                        <a:pt x="141" y="160"/>
                        <a:pt x="163" y="151"/>
                        <a:pt x="181" y="145"/>
                      </a:cubicBezTo>
                      <a:cubicBezTo>
                        <a:pt x="199" y="139"/>
                        <a:pt x="222" y="139"/>
                        <a:pt x="235" y="137"/>
                      </a:cubicBezTo>
                      <a:cubicBezTo>
                        <a:pt x="248" y="134"/>
                        <a:pt x="254" y="135"/>
                        <a:pt x="258" y="129"/>
                      </a:cubicBezTo>
                      <a:cubicBezTo>
                        <a:pt x="262" y="122"/>
                        <a:pt x="257" y="106"/>
                        <a:pt x="261" y="96"/>
                      </a:cubicBezTo>
                      <a:cubicBezTo>
                        <a:pt x="265" y="85"/>
                        <a:pt x="274" y="71"/>
                        <a:pt x="284" y="63"/>
                      </a:cubicBezTo>
                      <a:cubicBezTo>
                        <a:pt x="294" y="54"/>
                        <a:pt x="307" y="50"/>
                        <a:pt x="320" y="46"/>
                      </a:cubicBezTo>
                      <a:cubicBezTo>
                        <a:pt x="333" y="43"/>
                        <a:pt x="354" y="43"/>
                        <a:pt x="364" y="43"/>
                      </a:cubicBezTo>
                      <a:cubicBezTo>
                        <a:pt x="375" y="43"/>
                        <a:pt x="378" y="47"/>
                        <a:pt x="382" y="46"/>
                      </a:cubicBezTo>
                      <a:cubicBezTo>
                        <a:pt x="386" y="45"/>
                        <a:pt x="383" y="41"/>
                        <a:pt x="387" y="36"/>
                      </a:cubicBezTo>
                      <a:cubicBezTo>
                        <a:pt x="391" y="31"/>
                        <a:pt x="399" y="21"/>
                        <a:pt x="408" y="15"/>
                      </a:cubicBezTo>
                      <a:cubicBezTo>
                        <a:pt x="418" y="9"/>
                        <a:pt x="429" y="5"/>
                        <a:pt x="445" y="3"/>
                      </a:cubicBezTo>
                      <a:cubicBezTo>
                        <a:pt x="460" y="2"/>
                        <a:pt x="485" y="0"/>
                        <a:pt x="502" y="3"/>
                      </a:cubicBezTo>
                      <a:cubicBezTo>
                        <a:pt x="518" y="7"/>
                        <a:pt x="530" y="14"/>
                        <a:pt x="543" y="21"/>
                      </a:cubicBezTo>
                      <a:cubicBezTo>
                        <a:pt x="556" y="29"/>
                        <a:pt x="573" y="38"/>
                        <a:pt x="582" y="50"/>
                      </a:cubicBezTo>
                      <a:cubicBezTo>
                        <a:pt x="591" y="61"/>
                        <a:pt x="595" y="80"/>
                        <a:pt x="598" y="91"/>
                      </a:cubicBezTo>
                      <a:cubicBezTo>
                        <a:pt x="602" y="101"/>
                        <a:pt x="597" y="109"/>
                        <a:pt x="602" y="112"/>
                      </a:cubicBezTo>
                      <a:cubicBezTo>
                        <a:pt x="607" y="116"/>
                        <a:pt x="617" y="109"/>
                        <a:pt x="628" y="111"/>
                      </a:cubicBezTo>
                      <a:cubicBezTo>
                        <a:pt x="639" y="112"/>
                        <a:pt x="652" y="115"/>
                        <a:pt x="666" y="124"/>
                      </a:cubicBezTo>
                      <a:cubicBezTo>
                        <a:pt x="679" y="133"/>
                        <a:pt x="695" y="150"/>
                        <a:pt x="706" y="165"/>
                      </a:cubicBezTo>
                      <a:cubicBezTo>
                        <a:pt x="718" y="180"/>
                        <a:pt x="730" y="198"/>
                        <a:pt x="736" y="215"/>
                      </a:cubicBezTo>
                      <a:cubicBezTo>
                        <a:pt x="742" y="231"/>
                        <a:pt x="744" y="252"/>
                        <a:pt x="741" y="267"/>
                      </a:cubicBezTo>
                      <a:cubicBezTo>
                        <a:pt x="738" y="283"/>
                        <a:pt x="715" y="300"/>
                        <a:pt x="715" y="309"/>
                      </a:cubicBezTo>
                      <a:cubicBezTo>
                        <a:pt x="715" y="317"/>
                        <a:pt x="730" y="311"/>
                        <a:pt x="742" y="317"/>
                      </a:cubicBezTo>
                      <a:cubicBezTo>
                        <a:pt x="755" y="323"/>
                        <a:pt x="775" y="332"/>
                        <a:pt x="788" y="342"/>
                      </a:cubicBezTo>
                      <a:cubicBezTo>
                        <a:pt x="801" y="351"/>
                        <a:pt x="815" y="365"/>
                        <a:pt x="823" y="378"/>
                      </a:cubicBezTo>
                      <a:cubicBezTo>
                        <a:pt x="830" y="391"/>
                        <a:pt x="835" y="403"/>
                        <a:pt x="833" y="422"/>
                      </a:cubicBezTo>
                      <a:cubicBezTo>
                        <a:pt x="830" y="442"/>
                        <a:pt x="816" y="479"/>
                        <a:pt x="808" y="495"/>
                      </a:cubicBezTo>
                      <a:cubicBezTo>
                        <a:pt x="800" y="511"/>
                        <a:pt x="794" y="513"/>
                        <a:pt x="785" y="519"/>
                      </a:cubicBezTo>
                      <a:cubicBezTo>
                        <a:pt x="776" y="525"/>
                        <a:pt x="761" y="527"/>
                        <a:pt x="752" y="531"/>
                      </a:cubicBezTo>
                      <a:cubicBezTo>
                        <a:pt x="743" y="535"/>
                        <a:pt x="735" y="536"/>
                        <a:pt x="728" y="541"/>
                      </a:cubicBezTo>
                      <a:cubicBezTo>
                        <a:pt x="720" y="546"/>
                        <a:pt x="717" y="554"/>
                        <a:pt x="710" y="563"/>
                      </a:cubicBezTo>
                      <a:cubicBezTo>
                        <a:pt x="702" y="572"/>
                        <a:pt x="695" y="585"/>
                        <a:pt x="685" y="594"/>
                      </a:cubicBezTo>
                      <a:cubicBezTo>
                        <a:pt x="675" y="603"/>
                        <a:pt x="666" y="611"/>
                        <a:pt x="651" y="615"/>
                      </a:cubicBezTo>
                      <a:cubicBezTo>
                        <a:pt x="635" y="620"/>
                        <a:pt x="607" y="620"/>
                        <a:pt x="590" y="617"/>
                      </a:cubicBezTo>
                      <a:cubicBezTo>
                        <a:pt x="573" y="615"/>
                        <a:pt x="557" y="606"/>
                        <a:pt x="548" y="601"/>
                      </a:cubicBezTo>
                      <a:cubicBezTo>
                        <a:pt x="538" y="596"/>
                        <a:pt x="538" y="589"/>
                        <a:pt x="533" y="586"/>
                      </a:cubicBezTo>
                      <a:cubicBezTo>
                        <a:pt x="528" y="582"/>
                        <a:pt x="523" y="581"/>
                        <a:pt x="520" y="582"/>
                      </a:cubicBezTo>
                      <a:cubicBezTo>
                        <a:pt x="517" y="584"/>
                        <a:pt x="521" y="587"/>
                        <a:pt x="513" y="594"/>
                      </a:cubicBezTo>
                      <a:cubicBezTo>
                        <a:pt x="506" y="601"/>
                        <a:pt x="494" y="612"/>
                        <a:pt x="477" y="620"/>
                      </a:cubicBezTo>
                      <a:cubicBezTo>
                        <a:pt x="460" y="629"/>
                        <a:pt x="431" y="641"/>
                        <a:pt x="408" y="644"/>
                      </a:cubicBezTo>
                      <a:cubicBezTo>
                        <a:pt x="386" y="646"/>
                        <a:pt x="361" y="641"/>
                        <a:pt x="341" y="637"/>
                      </a:cubicBezTo>
                      <a:cubicBezTo>
                        <a:pt x="322" y="633"/>
                        <a:pt x="305" y="625"/>
                        <a:pt x="292" y="620"/>
                      </a:cubicBezTo>
                      <a:cubicBezTo>
                        <a:pt x="280" y="616"/>
                        <a:pt x="286" y="609"/>
                        <a:pt x="260" y="60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E96AA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85A66"/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705" name="Text Box 30"/>
              <p:cNvSpPr txBox="1">
                <a:spLocks noChangeArrowheads="1"/>
              </p:cNvSpPr>
              <p:nvPr/>
            </p:nvSpPr>
            <p:spPr bwMode="auto">
              <a:xfrm>
                <a:off x="2214" y="2734"/>
                <a:ext cx="737" cy="3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100554" tIns="50277" rIns="100554" bIns="50277"/>
              <a:lstStyle/>
              <a:p>
                <a:pPr defTabSz="1006475">
                  <a:spcBef>
                    <a:spcPct val="0"/>
                  </a:spcBef>
                </a:pPr>
                <a:r>
                  <a:rPr lang="en-US" sz="1400" b="1"/>
                  <a:t>VLAN ID #1</a:t>
                </a:r>
              </a:p>
              <a:p>
                <a:pPr defTabSz="1006475">
                  <a:spcBef>
                    <a:spcPct val="0"/>
                  </a:spcBef>
                </a:pPr>
                <a:r>
                  <a:rPr lang="en-US" sz="1400" b="1"/>
                  <a:t>MNG</a:t>
                </a:r>
              </a:p>
            </p:txBody>
          </p:sp>
        </p:grpSp>
        <p:grpSp>
          <p:nvGrpSpPr>
            <p:cNvPr id="28690" name="Group 46"/>
            <p:cNvGrpSpPr>
              <a:grpSpLocks/>
            </p:cNvGrpSpPr>
            <p:nvPr/>
          </p:nvGrpSpPr>
          <p:grpSpPr bwMode="auto">
            <a:xfrm>
              <a:off x="3676650" y="5564188"/>
              <a:ext cx="1133475" cy="993775"/>
              <a:chOff x="2193" y="3264"/>
              <a:chExt cx="818" cy="717"/>
            </a:xfrm>
          </p:grpSpPr>
          <p:sp>
            <p:nvSpPr>
              <p:cNvPr id="28700" name="Text Box 47"/>
              <p:cNvSpPr txBox="1">
                <a:spLocks noChangeArrowheads="1"/>
              </p:cNvSpPr>
              <p:nvPr/>
            </p:nvSpPr>
            <p:spPr bwMode="auto">
              <a:xfrm>
                <a:off x="2193" y="3786"/>
                <a:ext cx="818" cy="1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100554" tIns="50277" rIns="100554" bIns="50277"/>
              <a:lstStyle/>
              <a:p>
                <a:pPr defTabSz="1006475">
                  <a:spcBef>
                    <a:spcPct val="0"/>
                  </a:spcBef>
                </a:pPr>
                <a:r>
                  <a:rPr lang="en-US" sz="1100"/>
                  <a:t>B.P #1 </a:t>
                </a:r>
                <a:r>
                  <a:rPr lang="en-US" sz="1100">
                    <a:sym typeface="Symbol" pitchFamily="18" charset="2"/>
                  </a:rPr>
                  <a:t></a:t>
                </a:r>
                <a:r>
                  <a:rPr lang="en-US" sz="1100"/>
                  <a:t> Host</a:t>
                </a:r>
              </a:p>
            </p:txBody>
          </p:sp>
          <p:sp>
            <p:nvSpPr>
              <p:cNvPr id="28701" name="Text Box 48"/>
              <p:cNvSpPr txBox="1">
                <a:spLocks noChangeArrowheads="1"/>
              </p:cNvSpPr>
              <p:nvPr/>
            </p:nvSpPr>
            <p:spPr bwMode="auto">
              <a:xfrm>
                <a:off x="2405" y="3264"/>
                <a:ext cx="393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100554" tIns="50277" rIns="100554" bIns="50277"/>
              <a:lstStyle/>
              <a:p>
                <a:pPr defTabSz="1006475">
                  <a:spcBef>
                    <a:spcPct val="0"/>
                  </a:spcBef>
                </a:pPr>
                <a:r>
                  <a:rPr lang="en-US" b="1"/>
                  <a:t>Host</a:t>
                </a:r>
              </a:p>
            </p:txBody>
          </p:sp>
          <p:pic>
            <p:nvPicPr>
              <p:cNvPr id="28702" name="Picture 49" descr="sgsn"/>
              <p:cNvPicPr>
                <a:picLocks noChangeAspect="1" noChangeArrowheads="1"/>
              </p:cNvPicPr>
              <p:nvPr/>
            </p:nvPicPr>
            <p:blipFill>
              <a:blip r:embed="rId6">
                <a:lum bright="6000"/>
              </a:blip>
              <a:srcRect/>
              <a:stretch>
                <a:fillRect/>
              </a:stretch>
            </p:blipFill>
            <p:spPr bwMode="auto">
              <a:xfrm>
                <a:off x="2439" y="3422"/>
                <a:ext cx="319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691" name="Group 87"/>
            <p:cNvGrpSpPr>
              <a:grpSpLocks/>
            </p:cNvGrpSpPr>
            <p:nvPr/>
          </p:nvGrpSpPr>
          <p:grpSpPr bwMode="auto">
            <a:xfrm>
              <a:off x="2376488" y="2708275"/>
              <a:ext cx="3716337" cy="2801938"/>
              <a:chOff x="1425" y="1698"/>
              <a:chExt cx="2340" cy="1765"/>
            </a:xfrm>
          </p:grpSpPr>
          <p:sp>
            <p:nvSpPr>
              <p:cNvPr id="28692" name="Text Box 38"/>
              <p:cNvSpPr txBox="1">
                <a:spLocks noChangeArrowheads="1"/>
              </p:cNvSpPr>
              <p:nvPr/>
            </p:nvSpPr>
            <p:spPr bwMode="auto">
              <a:xfrm>
                <a:off x="1426" y="1698"/>
                <a:ext cx="403" cy="1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100554" tIns="50277" rIns="100554" bIns="50277"/>
              <a:lstStyle/>
              <a:p>
                <a:pPr defTabSz="1006475">
                  <a:spcBef>
                    <a:spcPct val="0"/>
                  </a:spcBef>
                </a:pPr>
                <a:r>
                  <a:rPr lang="en-US" b="1"/>
                  <a:t>ST/ST</a:t>
                </a:r>
              </a:p>
            </p:txBody>
          </p:sp>
          <p:sp>
            <p:nvSpPr>
              <p:cNvPr id="28693" name="Text Box 40"/>
              <p:cNvSpPr txBox="1">
                <a:spLocks noChangeArrowheads="1"/>
              </p:cNvSpPr>
              <p:nvPr/>
            </p:nvSpPr>
            <p:spPr bwMode="auto">
              <a:xfrm>
                <a:off x="1425" y="3137"/>
                <a:ext cx="403" cy="1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100554" tIns="50277" rIns="100554" bIns="50277"/>
              <a:lstStyle/>
              <a:p>
                <a:pPr defTabSz="1006475">
                  <a:spcBef>
                    <a:spcPct val="0"/>
                  </a:spcBef>
                </a:pPr>
                <a:r>
                  <a:rPr lang="en-US" b="1"/>
                  <a:t>ST/ST</a:t>
                </a:r>
              </a:p>
            </p:txBody>
          </p:sp>
          <p:pic>
            <p:nvPicPr>
              <p:cNvPr id="28694" name="Picture 41" descr="accsdv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516" y="3290"/>
                <a:ext cx="3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95" name="Text Box 42"/>
              <p:cNvSpPr txBox="1">
                <a:spLocks noChangeArrowheads="1"/>
              </p:cNvSpPr>
              <p:nvPr/>
            </p:nvSpPr>
            <p:spPr bwMode="auto">
              <a:xfrm>
                <a:off x="3362" y="1698"/>
                <a:ext cx="403" cy="1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100554" tIns="50277" rIns="100554" bIns="50277"/>
              <a:lstStyle/>
              <a:p>
                <a:pPr defTabSz="1006475">
                  <a:spcBef>
                    <a:spcPct val="0"/>
                  </a:spcBef>
                </a:pPr>
                <a:r>
                  <a:rPr lang="en-US" b="1"/>
                  <a:t>ST/ST</a:t>
                </a:r>
              </a:p>
            </p:txBody>
          </p:sp>
          <p:pic>
            <p:nvPicPr>
              <p:cNvPr id="28696" name="Picture 43" descr="accsdv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366" y="1851"/>
                <a:ext cx="3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97" name="Text Box 44"/>
              <p:cNvSpPr txBox="1">
                <a:spLocks noChangeArrowheads="1"/>
              </p:cNvSpPr>
              <p:nvPr/>
            </p:nvSpPr>
            <p:spPr bwMode="auto">
              <a:xfrm>
                <a:off x="3362" y="3137"/>
                <a:ext cx="403" cy="1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100554" tIns="50277" rIns="100554" bIns="50277"/>
              <a:lstStyle/>
              <a:p>
                <a:pPr defTabSz="1006475">
                  <a:spcBef>
                    <a:spcPct val="0"/>
                  </a:spcBef>
                </a:pPr>
                <a:r>
                  <a:rPr lang="en-US" b="1"/>
                  <a:t>ST/ST</a:t>
                </a:r>
              </a:p>
            </p:txBody>
          </p:sp>
          <p:pic>
            <p:nvPicPr>
              <p:cNvPr id="28698" name="Picture 45" descr="accsdv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366" y="3290"/>
                <a:ext cx="3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99" name="Picture 39" descr="accsdv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516" y="1851"/>
                <a:ext cx="3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EtherAccess Feature-set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5400" y="1481138"/>
            <a:ext cx="9864725" cy="5665787"/>
          </a:xfrm>
        </p:spPr>
        <p:txBody>
          <a:bodyPr/>
          <a:lstStyle/>
          <a:p>
            <a:pPr lvl="1"/>
            <a:r>
              <a:rPr lang="en-US" smtClean="0"/>
              <a:t>EPL/EVPL services </a:t>
            </a:r>
          </a:p>
          <a:p>
            <a:pPr lvl="1"/>
            <a:r>
              <a:rPr lang="en-US" smtClean="0"/>
              <a:t>Flow based</a:t>
            </a:r>
          </a:p>
          <a:p>
            <a:pPr lvl="1"/>
            <a:r>
              <a:rPr lang="en-US" smtClean="0"/>
              <a:t>MEF 9 &amp; 14 EPL, EVPL certified</a:t>
            </a:r>
          </a:p>
          <a:p>
            <a:pPr lvl="1"/>
            <a:r>
              <a:rPr lang="en-US" smtClean="0"/>
              <a:t>Traffic classification and mapping</a:t>
            </a:r>
          </a:p>
          <a:p>
            <a:pPr lvl="2"/>
            <a:r>
              <a:rPr lang="en-US" smtClean="0"/>
              <a:t>CE VLAN ID, P-bit, DSCP, IP Precedence</a:t>
            </a:r>
          </a:p>
          <a:p>
            <a:pPr lvl="1"/>
            <a:r>
              <a:rPr lang="en-US" smtClean="0"/>
              <a:t>Enhanced QoS </a:t>
            </a:r>
          </a:p>
          <a:p>
            <a:pPr lvl="2"/>
            <a:r>
              <a:rPr lang="en-US" smtClean="0"/>
              <a:t>Policing per service</a:t>
            </a:r>
          </a:p>
          <a:p>
            <a:pPr lvl="2"/>
            <a:r>
              <a:rPr lang="en-US" smtClean="0"/>
              <a:t>Dual leaky bucket supporting CIR+CBS, EIR+EBS</a:t>
            </a:r>
          </a:p>
          <a:p>
            <a:pPr lvl="2"/>
            <a:r>
              <a:rPr lang="en-US" smtClean="0"/>
              <a:t>Scheduling – Queues according to Strict priority or WFQ </a:t>
            </a:r>
          </a:p>
          <a:p>
            <a:pPr lvl="2"/>
            <a:r>
              <a:rPr lang="en-US" smtClean="0"/>
              <a:t>Rate limit on the egress port - Conforms egress traffic to specific rate</a:t>
            </a:r>
          </a:p>
          <a:p>
            <a:pPr lvl="1"/>
            <a:r>
              <a:rPr lang="en-US" smtClean="0"/>
              <a:t>OAM</a:t>
            </a:r>
          </a:p>
          <a:p>
            <a:pPr lvl="2" eaLnBrk="1" hangingPunct="1"/>
            <a:r>
              <a:rPr lang="en-US" smtClean="0"/>
              <a:t>IEEE 802.3-2005 (formerly 802.3ah) – Single Segment</a:t>
            </a:r>
          </a:p>
          <a:p>
            <a:pPr lvl="2" eaLnBrk="1" hangingPunct="1"/>
            <a:r>
              <a:rPr lang="en-US" smtClean="0"/>
              <a:t>IEEE 802.1ag – End-to-End</a:t>
            </a:r>
          </a:p>
          <a:p>
            <a:pPr lvl="2" eaLnBrk="1" hangingPunct="1"/>
            <a:r>
              <a:rPr lang="en-US" smtClean="0"/>
              <a:t>ITU-T Y.1731 – End-to-End &amp; PM</a:t>
            </a:r>
          </a:p>
          <a:p>
            <a:pPr lvl="2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29700" name="Picture 4" descr="D:\shoval_b Documents\Products\etheracces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8975" y="858838"/>
            <a:ext cx="1481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http://tbn0.google.com/images?q=tbn:OPTCOL7-1GaRVM:http://www.atrica.com/images/certifications/MEF_CERT_CarrierEtherne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2550" y="6161088"/>
            <a:ext cx="8588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4297" y="2858972"/>
            <a:ext cx="6508513" cy="22467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7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Products Line </a:t>
            </a:r>
            <a:br>
              <a:rPr lang="en-US" sz="7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7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87350" y="250825"/>
            <a:ext cx="7302500" cy="1100138"/>
          </a:xfrm>
        </p:spPr>
        <p:txBody>
          <a:bodyPr/>
          <a:lstStyle/>
          <a:p>
            <a:r>
              <a:rPr lang="en-US" smtClean="0"/>
              <a:t>RICi-E1, RICi-T1</a:t>
            </a:r>
            <a:br>
              <a:rPr lang="en-US" smtClean="0"/>
            </a:br>
            <a:endParaRPr 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23863" y="1931988"/>
            <a:ext cx="8894762" cy="2674937"/>
          </a:xfrm>
        </p:spPr>
        <p:txBody>
          <a:bodyPr/>
          <a:lstStyle/>
          <a:p>
            <a:r>
              <a:rPr lang="en-US" smtClean="0"/>
              <a:t>New standard encapsulation: GFP-G.8040</a:t>
            </a:r>
          </a:p>
          <a:p>
            <a:r>
              <a:rPr lang="en-US" smtClean="0"/>
              <a:t>Extreme temperature: -22–70°C (7.6–158°F)</a:t>
            </a:r>
          </a:p>
          <a:p>
            <a:r>
              <a:rPr lang="en-US" smtClean="0"/>
              <a:t>24 VDC metal box enclosure support extreme temperature</a:t>
            </a:r>
          </a:p>
          <a:p>
            <a:r>
              <a:rPr lang="en-US" smtClean="0"/>
              <a:t>Physical E1/T1 port changed</a:t>
            </a:r>
          </a:p>
          <a:p>
            <a:r>
              <a:rPr lang="en-US" smtClean="0"/>
              <a:t>Flow control support at 100 Mbps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 rot="-1786489">
            <a:off x="7594600" y="4608513"/>
            <a:ext cx="1666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New!!!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1800" b="1">
                <a:solidFill>
                  <a:schemeClr val="bg1"/>
                </a:solidFill>
              </a:rPr>
              <a:t>Version 2.10</a:t>
            </a:r>
          </a:p>
        </p:txBody>
      </p:sp>
      <p:pic>
        <p:nvPicPr>
          <p:cNvPr id="31749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8188" y="4760913"/>
            <a:ext cx="4329112" cy="215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71475" y="330200"/>
            <a:ext cx="7302500" cy="1100138"/>
          </a:xfrm>
        </p:spPr>
        <p:txBody>
          <a:bodyPr/>
          <a:lstStyle/>
          <a:p>
            <a:pPr eaLnBrk="1" hangingPunct="1"/>
            <a:r>
              <a:rPr lang="en-US" smtClean="0"/>
              <a:t>RICi-4E1/T1 / RICi-8E1/T1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9"/>
          <p:cNvSpPr>
            <a:spLocks noGrp="1"/>
          </p:cNvSpPr>
          <p:nvPr>
            <p:ph idx="1"/>
          </p:nvPr>
        </p:nvSpPr>
        <p:spPr>
          <a:xfrm>
            <a:off x="423863" y="1931988"/>
            <a:ext cx="8894762" cy="3400425"/>
          </a:xfrm>
        </p:spPr>
        <p:txBody>
          <a:bodyPr/>
          <a:lstStyle/>
          <a:p>
            <a:pPr eaLnBrk="1" hangingPunct="1"/>
            <a:r>
              <a:rPr lang="en-US" smtClean="0"/>
              <a:t>OAM &amp; Diagnostics</a:t>
            </a:r>
          </a:p>
          <a:p>
            <a:pPr lvl="1" eaLnBrk="1" hangingPunct="1"/>
            <a:r>
              <a:rPr lang="en-US" smtClean="0"/>
              <a:t>802.1ag/Y.1731 OAM</a:t>
            </a:r>
          </a:p>
          <a:p>
            <a:pPr lvl="1" eaLnBrk="1" hangingPunct="1"/>
            <a:r>
              <a:rPr lang="en-US" smtClean="0"/>
              <a:t>E1/T1 BERT</a:t>
            </a:r>
          </a:p>
          <a:p>
            <a:pPr eaLnBrk="1" hangingPunct="1"/>
            <a:r>
              <a:rPr lang="en-US" smtClean="0"/>
              <a:t>Management:</a:t>
            </a:r>
          </a:p>
          <a:p>
            <a:pPr lvl="1" eaLnBrk="1" hangingPunct="1"/>
            <a:r>
              <a:rPr lang="en-US" smtClean="0"/>
              <a:t>Secure Web session (SSL)</a:t>
            </a:r>
          </a:p>
          <a:p>
            <a:pPr lvl="1" eaLnBrk="1" hangingPunct="1"/>
            <a:r>
              <a:rPr lang="en-US" smtClean="0"/>
              <a:t>Secure Telnet session (SSH) </a:t>
            </a:r>
          </a:p>
          <a:p>
            <a:pPr lvl="1" eaLnBrk="1" hangingPunct="1"/>
            <a:r>
              <a:rPr lang="en-US" smtClean="0"/>
              <a:t>Radius authentication system </a:t>
            </a:r>
          </a:p>
        </p:txBody>
      </p:sp>
      <p:pic>
        <p:nvPicPr>
          <p:cNvPr id="32772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439" t="1488" r="455" b="1839"/>
          <a:stretch>
            <a:fillRect/>
          </a:stretch>
        </p:blipFill>
        <p:spPr bwMode="auto">
          <a:xfrm>
            <a:off x="5716588" y="4354513"/>
            <a:ext cx="3771900" cy="1951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23863" y="1931988"/>
            <a:ext cx="8474075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Basic Ethernet Access Features</a:t>
            </a:r>
          </a:p>
          <a:p>
            <a:pPr eaLnBrk="1" hangingPunct="1">
              <a:defRPr/>
            </a:pPr>
            <a:r>
              <a:rPr lang="en-US" sz="2000" dirty="0" smtClean="0"/>
              <a:t>Applications</a:t>
            </a:r>
          </a:p>
          <a:p>
            <a:pPr eaLnBrk="1" hangingPunct="1">
              <a:defRPr/>
            </a:pPr>
            <a:r>
              <a:rPr lang="en-US" sz="2000" dirty="0" smtClean="0"/>
              <a:t>OAM- Operation, Administration and Maintenance</a:t>
            </a:r>
          </a:p>
          <a:p>
            <a:pPr eaLnBrk="1" hangingPunct="1">
              <a:defRPr/>
            </a:pPr>
            <a:r>
              <a:rPr lang="en-US" sz="2000" dirty="0" smtClean="0"/>
              <a:t>Flow based traffic concept</a:t>
            </a:r>
          </a:p>
          <a:p>
            <a:pPr eaLnBrk="1" hangingPunct="1">
              <a:defRPr/>
            </a:pPr>
            <a:r>
              <a:rPr lang="en-US" sz="2000" dirty="0" smtClean="0"/>
              <a:t>Products line overview</a:t>
            </a:r>
          </a:p>
          <a:p>
            <a:pPr lvl="1" eaLnBrk="1" hangingPunct="1">
              <a:defRPr/>
            </a:pPr>
            <a:r>
              <a:rPr lang="en-US" sz="2000" dirty="0" err="1" smtClean="0"/>
              <a:t>RICi</a:t>
            </a:r>
            <a:r>
              <a:rPr lang="en-US" sz="2000" dirty="0" smtClean="0"/>
              <a:t> Family</a:t>
            </a:r>
          </a:p>
          <a:p>
            <a:pPr lvl="1" eaLnBrk="1" hangingPunct="1">
              <a:defRPr/>
            </a:pPr>
            <a:r>
              <a:rPr lang="en-US" sz="2000" dirty="0" err="1" smtClean="0"/>
              <a:t>Egate</a:t>
            </a:r>
            <a:r>
              <a:rPr lang="en-US" sz="2000" dirty="0" smtClean="0"/>
              <a:t> Family</a:t>
            </a:r>
          </a:p>
          <a:p>
            <a:pPr marL="320675" lvl="1" indent="-320675" eaLnBrk="1" hangingPunct="1">
              <a:defRPr/>
            </a:pPr>
            <a:r>
              <a:rPr lang="en-US" sz="2000" dirty="0" smtClean="0">
                <a:ea typeface="+mn-ea"/>
              </a:rPr>
              <a:t>Summary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387350" y="266700"/>
            <a:ext cx="7302500" cy="1100138"/>
          </a:xfrm>
        </p:spPr>
        <p:txBody>
          <a:bodyPr/>
          <a:lstStyle/>
          <a:p>
            <a:pPr eaLnBrk="1" hangingPunct="1"/>
            <a:r>
              <a:rPr lang="en-US" smtClean="0"/>
              <a:t>RICi-16</a:t>
            </a:r>
            <a:br>
              <a:rPr lang="en-US" smtClean="0"/>
            </a:br>
            <a:endParaRPr lang="en-US" smtClean="0"/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>
          <a:xfrm>
            <a:off x="423863" y="1587500"/>
            <a:ext cx="88947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MEF 9 &amp; 14 Certified for EVPL/EVPLAN</a:t>
            </a:r>
          </a:p>
          <a:p>
            <a:pPr eaLnBrk="1" hangingPunct="1">
              <a:defRPr/>
            </a:pPr>
            <a:r>
              <a:rPr lang="en-US" dirty="0" smtClean="0"/>
              <a:t>PDH interfaces </a:t>
            </a:r>
          </a:p>
          <a:p>
            <a:pPr lvl="1" eaLnBrk="1" hangingPunct="1">
              <a:defRPr/>
            </a:pPr>
            <a:r>
              <a:rPr lang="en-US" dirty="0" smtClean="0"/>
              <a:t>4,8 or 16 E1/T1 framed ports </a:t>
            </a:r>
          </a:p>
          <a:p>
            <a:pPr lvl="1" eaLnBrk="1" hangingPunct="1">
              <a:defRPr/>
            </a:pPr>
            <a:r>
              <a:rPr lang="en-US" dirty="0" smtClean="0"/>
              <a:t>Two Channelized or Un-Channelized T3 uplinks</a:t>
            </a:r>
          </a:p>
          <a:p>
            <a:pPr lvl="1" eaLnBrk="1" hangingPunct="1">
              <a:defRPr/>
            </a:pPr>
            <a:r>
              <a:rPr lang="en-US" dirty="0" smtClean="0"/>
              <a:t>Encapsulation and bonding: </a:t>
            </a:r>
          </a:p>
          <a:p>
            <a:pPr lvl="2" eaLnBrk="1" hangingPunct="1">
              <a:defRPr/>
            </a:pPr>
            <a:r>
              <a:rPr lang="en-US" dirty="0" smtClean="0"/>
              <a:t>GFP (G.8040), VCAT (G.7043) &amp; LCAS (G.7042)</a:t>
            </a:r>
          </a:p>
          <a:p>
            <a:pPr eaLnBrk="1" hangingPunct="1">
              <a:defRPr/>
            </a:pPr>
            <a:r>
              <a:rPr lang="en-US" dirty="0" smtClean="0"/>
              <a:t>Ethernet interfaces</a:t>
            </a:r>
          </a:p>
          <a:p>
            <a:pPr lvl="1" eaLnBrk="1" hangingPunct="1">
              <a:defRPr/>
            </a:pPr>
            <a:r>
              <a:rPr lang="en-US" dirty="0" smtClean="0"/>
              <a:t>4*10/100BaseT interfaces</a:t>
            </a:r>
          </a:p>
          <a:p>
            <a:pPr lvl="1" eaLnBrk="1" hangingPunct="1">
              <a:defRPr/>
            </a:pPr>
            <a:r>
              <a:rPr lang="en-US" dirty="0" smtClean="0"/>
              <a:t>1 SFP based 10/100 port</a:t>
            </a:r>
          </a:p>
          <a:p>
            <a:pPr marL="320675" lvl="1" indent="-320675" eaLnBrk="1" hangingPunct="1">
              <a:defRPr/>
            </a:pPr>
            <a:r>
              <a:rPr lang="en-US" sz="2200" dirty="0" smtClean="0">
                <a:ea typeface="+mn-ea"/>
              </a:rPr>
              <a:t>Ethernet OAM 802.3ah, 802.3ag, Y1731</a:t>
            </a:r>
          </a:p>
        </p:txBody>
      </p:sp>
      <p:pic>
        <p:nvPicPr>
          <p:cNvPr id="33796" name="Picture 4" descr="D:\shoval_b Documents\Products\RICi-16\rici-16-Composition_b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7725" y="6091238"/>
            <a:ext cx="594201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RIC-LC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0775" y="5381625"/>
            <a:ext cx="4325938" cy="1871663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6375" y="1568450"/>
            <a:ext cx="8151813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5" rIns="100572" bIns="50285"/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2400" dirty="0"/>
              <a:t>Ethernet traffic up to 16 bonded E1 ports using Ethernet    </a:t>
            </a:r>
            <a:br>
              <a:rPr lang="en-US" sz="2400" dirty="0"/>
            </a:br>
            <a:r>
              <a:rPr lang="en-US" sz="2400" dirty="0"/>
              <a:t>  over NG-PDH protocols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400" dirty="0"/>
              <a:t>VLAN tagging and stacking for full separation of Ethernet  </a:t>
            </a:r>
            <a:br>
              <a:rPr lang="en-US" sz="2400" dirty="0"/>
            </a:br>
            <a:r>
              <a:rPr lang="en-US" sz="2400" dirty="0"/>
              <a:t>  user traffic from management data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2400" dirty="0"/>
              <a:t>Encapsulation and bonding: </a:t>
            </a:r>
          </a:p>
          <a:p>
            <a:pPr lvl="2" algn="l">
              <a:buFont typeface="Arial" pitchFamily="34" charset="0"/>
              <a:buChar char="•"/>
              <a:defRPr/>
            </a:pPr>
            <a:r>
              <a:rPr lang="en-US" sz="2400" dirty="0"/>
              <a:t>GFP (G.8040), VCAT (G.7043) &amp; LCAS (G.7042)</a:t>
            </a:r>
          </a:p>
          <a:p>
            <a:pPr marL="320675" indent="-320675" algn="l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FontTx/>
              <a:buChar char="•"/>
              <a:defRPr/>
            </a:pPr>
            <a:r>
              <a:rPr lang="en-US" sz="2200" kern="0" dirty="0">
                <a:latin typeface="+mn-lt"/>
                <a:cs typeface="+mn-cs"/>
              </a:rPr>
              <a:t>Management</a:t>
            </a:r>
          </a:p>
          <a:p>
            <a:pPr marL="687388" lvl="1" indent="-239713" algn="l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SzPct val="85000"/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In-band Management &amp; Out of band Management</a:t>
            </a:r>
            <a:endParaRPr lang="en-US" sz="2200" kern="0" dirty="0">
              <a:latin typeface="+mn-lt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837488" y="2730500"/>
            <a:ext cx="2220912" cy="2138363"/>
            <a:chOff x="7338950" y="1615044"/>
            <a:chExt cx="2220686" cy="2137559"/>
          </a:xfrm>
        </p:grpSpPr>
        <p:sp>
          <p:nvSpPr>
            <p:cNvPr id="8" name="Explosion 2 7"/>
            <p:cNvSpPr/>
            <p:nvPr/>
          </p:nvSpPr>
          <p:spPr bwMode="auto">
            <a:xfrm>
              <a:off x="7338950" y="1615044"/>
              <a:ext cx="2220686" cy="2137559"/>
            </a:xfrm>
            <a:prstGeom prst="irregularSeal2">
              <a:avLst/>
            </a:prstGeom>
            <a:solidFill>
              <a:srgbClr val="FF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5" name="TextBox 5"/>
            <p:cNvSpPr txBox="1">
              <a:spLocks noChangeArrowheads="1"/>
            </p:cNvSpPr>
            <p:nvPr/>
          </p:nvSpPr>
          <p:spPr bwMode="auto">
            <a:xfrm rot="-1786489">
              <a:off x="7535224" y="2293012"/>
              <a:ext cx="1667804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New!!!</a:t>
              </a:r>
              <a:br>
                <a:rPr lang="en-US" sz="2000" b="1">
                  <a:solidFill>
                    <a:schemeClr val="bg1"/>
                  </a:solidFill>
                </a:rPr>
              </a:br>
              <a:endParaRPr lang="en-US" sz="18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Egate-100Composi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5075" y="1625600"/>
            <a:ext cx="7321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Egate-100 main features</a:t>
            </a:r>
          </a:p>
        </p:txBody>
      </p:sp>
      <p:sp>
        <p:nvSpPr>
          <p:cNvPr id="35844" name="Rectangle 30"/>
          <p:cNvSpPr>
            <a:spLocks noGrp="1" noChangeArrowheads="1"/>
          </p:cNvSpPr>
          <p:nvPr>
            <p:ph idx="1"/>
          </p:nvPr>
        </p:nvSpPr>
        <p:spPr>
          <a:xfrm>
            <a:off x="423863" y="3282950"/>
            <a:ext cx="9366250" cy="3598863"/>
          </a:xfrm>
        </p:spPr>
        <p:txBody>
          <a:bodyPr/>
          <a:lstStyle/>
          <a:p>
            <a:pPr eaLnBrk="1" hangingPunct="1"/>
            <a:r>
              <a:rPr lang="en-US" smtClean="0"/>
              <a:t>Gigabit Ethernet over TDM Aggregation Gateway</a:t>
            </a:r>
          </a:p>
          <a:p>
            <a:pPr eaLnBrk="1" hangingPunct="1"/>
            <a:r>
              <a:rPr lang="en-US" smtClean="0"/>
              <a:t>Aggregates and switches Ethernet traffic to a single STM‑1/OC-3 port, or to three channelized T3 ports </a:t>
            </a:r>
          </a:p>
          <a:p>
            <a:pPr eaLnBrk="1" hangingPunct="1"/>
            <a:r>
              <a:rPr lang="en-US" smtClean="0"/>
              <a:t>aggregation capacity:</a:t>
            </a:r>
          </a:p>
          <a:p>
            <a:pPr lvl="1" eaLnBrk="1" hangingPunct="1"/>
            <a:r>
              <a:rPr lang="en-US" smtClean="0"/>
              <a:t>42 bonded nxE1/T1 lines (GFP VCAT, MLPPP)</a:t>
            </a:r>
          </a:p>
          <a:p>
            <a:pPr lvl="1" eaLnBrk="1" hangingPunct="1"/>
            <a:r>
              <a:rPr lang="en-US" smtClean="0"/>
              <a:t>Connects up to 84 remote LANs over E1/T1 (GFP, PPP, HDLC) </a:t>
            </a:r>
            <a:r>
              <a:rPr lang="en-US" b="1" i="1" smtClean="0"/>
              <a:t>or</a:t>
            </a:r>
          </a:p>
          <a:p>
            <a:pPr lvl="1" eaLnBrk="1" hangingPunct="1"/>
            <a:r>
              <a:rPr lang="en-US" smtClean="0"/>
              <a:t>126 remote LANs over fractional E1 or T1 lines (GFP, HDLC)</a:t>
            </a: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2290763" y="3484563"/>
            <a:ext cx="10058400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264" tIns="45132" rIns="90264" bIns="45132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128000" y="3051175"/>
            <a:ext cx="1801813" cy="1733550"/>
            <a:chOff x="7338950" y="1615044"/>
            <a:chExt cx="2220686" cy="2137559"/>
          </a:xfrm>
        </p:grpSpPr>
        <p:sp>
          <p:nvSpPr>
            <p:cNvPr id="7" name="Explosion 2 6"/>
            <p:cNvSpPr/>
            <p:nvPr/>
          </p:nvSpPr>
          <p:spPr bwMode="auto">
            <a:xfrm>
              <a:off x="7338950" y="1615044"/>
              <a:ext cx="2220686" cy="2137559"/>
            </a:xfrm>
            <a:prstGeom prst="irregularSeal2">
              <a:avLst/>
            </a:prstGeom>
            <a:solidFill>
              <a:srgbClr val="FF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/>
            <a:lstStyle/>
            <a:p>
              <a:pPr>
                <a:defRPr/>
              </a:pPr>
              <a:endParaRPr lang="en-US" sz="11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0" name="TextBox 5"/>
            <p:cNvSpPr txBox="1">
              <a:spLocks noChangeArrowheads="1"/>
            </p:cNvSpPr>
            <p:nvPr/>
          </p:nvSpPr>
          <p:spPr bwMode="auto">
            <a:xfrm rot="-1786489">
              <a:off x="7535224" y="2195136"/>
              <a:ext cx="1667804" cy="87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Phase 4.0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Bridge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dirty="0" smtClean="0"/>
              <a:t>Bridging function between Ethernet over PDH remotes and </a:t>
            </a:r>
            <a:r>
              <a:rPr lang="en-US" dirty="0" err="1" smtClean="0"/>
              <a:t>GbE</a:t>
            </a:r>
            <a:endParaRPr lang="en-US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 smtClean="0"/>
              <a:t>Up to 130 ports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 smtClean="0"/>
              <a:t>Bridge modes: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 smtClean="0"/>
              <a:t>VLAN unaware mode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 smtClean="0"/>
              <a:t>Full VLAN aware mode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 smtClean="0"/>
              <a:t>Per port optional tag stacking/double tagging  ( 802.1q tunneling or Q in Q)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 smtClean="0"/>
              <a:t>Support for 64,000 MACs and 1024 VLANs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 smtClean="0"/>
              <a:t>Per port ingress filtering Enable/Disable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 smtClean="0"/>
              <a:t>Per port egress tag/</a:t>
            </a:r>
            <a:r>
              <a:rPr lang="en-US" dirty="0" err="1" smtClean="0"/>
              <a:t>untag</a:t>
            </a:r>
            <a:endParaRPr lang="en-US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 smtClean="0"/>
              <a:t>Per port MAC learning limitation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ETHoPDH Product Line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1049" y="1295760"/>
          <a:ext cx="9693889" cy="603681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1938778"/>
                <a:gridCol w="1723919"/>
                <a:gridCol w="2430780"/>
                <a:gridCol w="2037630"/>
                <a:gridCol w="1562782"/>
              </a:tblGrid>
              <a:tr h="88025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TDM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Interfaces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Ethernet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Interfaces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Supported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Protocols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Services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9746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RICi-16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4/8/16xE1/T1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x T3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 x 10/100BaseT  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x 10/100BT and 2 x </a:t>
                      </a:r>
                      <a:r>
                        <a:rPr kumimoji="0" lang="en-US" sz="13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GbE</a:t>
                      </a: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*(SFP or UTP)</a:t>
                      </a: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GFP (G.8040)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VCAT (G.7043)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LCAS (G.7042)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MLPPP*</a:t>
                      </a: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EPL/EVPL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9746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RICi-8E1/T1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8 x E1/T1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 x 10/100BaseT 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x 100FX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x 10/100BaseT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MLPPP (BCP)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EPL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9746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RICi-4E1/T1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 x E1/T1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 x 10/100BaseT 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x 100FX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x 10/100BaseT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MLPPP (BCP)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EPL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125790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RICi-E1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RICi-E3/T3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E1/FE1 or T1/FT1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E3 or T3</a:t>
                      </a: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10/100BaseT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GFP (G.8040)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RAD proprietary HDLC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Cisco HDLC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EPL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9746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RIC-LC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1/4/8/16xE1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4x10/100BaseT 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x 10/100BT and 2 x 100Fx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GFP (G.8040)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VCAT (G.7043)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LCAS (G.7042)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EPL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</a:tbl>
          </a:graphicData>
        </a:graphic>
      </p:graphicFrame>
      <p:pic>
        <p:nvPicPr>
          <p:cNvPr id="37892" name="Picture 6" descr="D:\shoval_b Documents\Products\RICi-16\rici-16-Composition_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313" y="2578100"/>
            <a:ext cx="16637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D:\shoval_b Documents\Products\RICi-4_8\1.27\rici-8e1_Composition_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825" y="3521075"/>
            <a:ext cx="1073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D:\shoval_b Documents\Products\RICi-4_8\1.27\rici-8e1_Composition_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825" y="4524375"/>
            <a:ext cx="1073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" descr="C:\Documents and Settings\shoval_b\Application Data\Microsoft\Media Catalog\RICi-E1_T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5683250"/>
            <a:ext cx="11874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8558" y="2191692"/>
            <a:ext cx="9662619" cy="941229"/>
          </a:xfrm>
          <a:prstGeom prst="rect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0584" tIns="50292" rIns="100584" bIns="50292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rot="20697059">
            <a:off x="3646754" y="2577185"/>
            <a:ext cx="3140504" cy="575542"/>
          </a:xfrm>
          <a:prstGeom prst="rect">
            <a:avLst/>
          </a:prstGeom>
          <a:noFill/>
        </p:spPr>
        <p:txBody>
          <a:bodyPr lIns="100584" tIns="50292" rIns="100584" bIns="50292">
            <a:spAutoFit/>
          </a:bodyPr>
          <a:lstStyle/>
          <a:p>
            <a:pPr>
              <a:defRPr/>
            </a:pPr>
            <a:r>
              <a:rPr lang="en-US" sz="31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Premium NTU</a:t>
            </a:r>
            <a:r>
              <a:rPr lang="en-US" sz="31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88698" y="3158088"/>
            <a:ext cx="9662619" cy="3192511"/>
          </a:xfrm>
          <a:prstGeom prst="rect">
            <a:avLst/>
          </a:prstGeom>
          <a:noFill/>
          <a:ln w="19050" algn="ctr">
            <a:solidFill>
              <a:srgbClr val="92D050"/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0584" tIns="50292" rIns="100584" bIns="50292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20668714">
            <a:off x="3538902" y="4205911"/>
            <a:ext cx="3308311" cy="846385"/>
          </a:xfrm>
          <a:prstGeom prst="rect">
            <a:avLst/>
          </a:prstGeom>
          <a:noFill/>
        </p:spPr>
        <p:txBody>
          <a:bodyPr wrap="none" lIns="100584" tIns="50292" rIns="100584" bIns="5029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Basic NTU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8558" y="6372831"/>
            <a:ext cx="9662619" cy="963884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0584" tIns="50292" rIns="100584" bIns="50292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20697059">
            <a:off x="3461373" y="6276769"/>
            <a:ext cx="3535213" cy="575542"/>
          </a:xfrm>
          <a:prstGeom prst="rect">
            <a:avLst/>
          </a:prstGeom>
          <a:noFill/>
        </p:spPr>
        <p:txBody>
          <a:bodyPr lIns="100584" tIns="50292" rIns="100584" bIns="50292">
            <a:spAutoFit/>
          </a:bodyPr>
          <a:lstStyle/>
          <a:p>
            <a:pPr>
              <a:defRPr/>
            </a:pPr>
            <a:r>
              <a:rPr lang="en-US" sz="31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Basic Converter</a:t>
            </a:r>
            <a:endParaRPr lang="en-US" sz="31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7908" name="Picture 2" descr="T:\D_SHEET\A\ASMi\ASMi-52L\Figs\ASMi-52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313" y="6650038"/>
            <a:ext cx="14430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9" name="TextBox 18"/>
          <p:cNvSpPr txBox="1">
            <a:spLocks noChangeArrowheads="1"/>
          </p:cNvSpPr>
          <p:nvPr/>
        </p:nvSpPr>
        <p:spPr bwMode="auto">
          <a:xfrm>
            <a:off x="571500" y="7346950"/>
            <a:ext cx="10493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584" tIns="50292" rIns="100584" bIns="50292">
            <a:spAutoFit/>
          </a:bodyPr>
          <a:lstStyle/>
          <a:p>
            <a:r>
              <a:rPr lang="en-US" sz="1000" b="1"/>
              <a:t>* Next version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RICi-4E1/T1</a:t>
            </a:r>
            <a:br>
              <a:rPr lang="en-US" smtClean="0"/>
            </a:br>
            <a:r>
              <a:rPr lang="en-US" smtClean="0"/>
              <a:t>RICi-8E1/T1 new h/w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23863" y="3846513"/>
            <a:ext cx="8894762" cy="3602037"/>
          </a:xfrm>
        </p:spPr>
        <p:txBody>
          <a:bodyPr/>
          <a:lstStyle/>
          <a:p>
            <a:r>
              <a:rPr lang="en-US" sz="2000" smtClean="0"/>
              <a:t>New H/W for RICi-4E1/T1 and RICi-8E1/T1</a:t>
            </a:r>
          </a:p>
          <a:p>
            <a:r>
              <a:rPr lang="en-US" sz="2000" smtClean="0"/>
              <a:t>Plastic box. Metal box is available for hardened version </a:t>
            </a:r>
          </a:p>
          <a:p>
            <a:r>
              <a:rPr lang="en-US" sz="2000" smtClean="0"/>
              <a:t>Same feature set as current platform – MLPPP</a:t>
            </a:r>
          </a:p>
          <a:p>
            <a:r>
              <a:rPr lang="en-US" sz="2000" b="1" smtClean="0"/>
              <a:t>New RICi-16 features – GFP/VCAT/LCAS</a:t>
            </a:r>
          </a:p>
          <a:p>
            <a:r>
              <a:rPr lang="en-US" sz="2000" smtClean="0"/>
              <a:t>Advanced EVPL features under s/w license</a:t>
            </a:r>
          </a:p>
          <a:p>
            <a:pPr lvl="1"/>
            <a:r>
              <a:rPr lang="en-US" smtClean="0"/>
              <a:t>Ethernet Flows</a:t>
            </a:r>
          </a:p>
          <a:p>
            <a:pPr lvl="1"/>
            <a:r>
              <a:rPr lang="en-US" smtClean="0"/>
              <a:t>Enhanced traffic classification</a:t>
            </a:r>
          </a:p>
          <a:p>
            <a:pPr lvl="1"/>
            <a:r>
              <a:rPr lang="en-US" smtClean="0"/>
              <a:t>QoS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1049" y="1295759"/>
          <a:ext cx="9693889" cy="219137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1938778"/>
                <a:gridCol w="1938778"/>
                <a:gridCol w="2113114"/>
                <a:gridCol w="2140437"/>
                <a:gridCol w="1562782"/>
              </a:tblGrid>
              <a:tr h="99133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TDM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Interfaces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Ethernet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Interfaces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Supported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Protocols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Services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20004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RICi-4E1/T1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RICi-8E1/T1</a:t>
                      </a:r>
                    </a:p>
                  </a:txBody>
                  <a:tcPr marT="44375" marB="44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4E1/T1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8E1/T1</a:t>
                      </a: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 x 10/100BaseT 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2x10/100BT and 2xGE (SFP or UTP)</a:t>
                      </a: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GFP (G.8040)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VCAT (G.7043)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LCAS (G.7042)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MLPPP</a:t>
                      </a: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EPL/EVPL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</a:tbl>
          </a:graphicData>
        </a:graphic>
      </p:graphicFrame>
      <p:pic>
        <p:nvPicPr>
          <p:cNvPr id="38917" name="Picture 2" descr="T:\D_SHEET\A\ASMi\ASMi-52L\Figs\ASMi-52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803525"/>
            <a:ext cx="1443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5417" y="1351686"/>
          <a:ext cx="9322786" cy="574906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1864557"/>
                <a:gridCol w="1991446"/>
                <a:gridCol w="1737669"/>
                <a:gridCol w="1864557"/>
                <a:gridCol w="1864557"/>
              </a:tblGrid>
              <a:tr h="107204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TDM Interfaces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Ethernet Interfaces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Supported Protocols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Functionality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63555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Egate-100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x ChSTM-1/OC-3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 x Ch- T3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x GbE</a:t>
                      </a:r>
                    </a:p>
                    <a:p>
                      <a:pPr marL="0" marR="0" lvl="0" indent="0" algn="ctr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(Electrical/SFP)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GFP (G.8040)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VCAT (G.7043)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LCAS (G.7042)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MLPPP (BCP)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RAD proprietary HDLC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EPL/EVPL</a:t>
                      </a:r>
                    </a:p>
                    <a:p>
                      <a:pPr marL="0" marR="0" lvl="0" indent="0" algn="ctr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13890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RICi-16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16 x E1/T1</a:t>
                      </a: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 x 10/100BaseT 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100FX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x 10/100BaseT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GFP (G.8040)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VCAT (G.7043)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LCAS (G.7042)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EPL/EVPL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1652451">
                <a:tc>
                  <a:txBody>
                    <a:bodyPr/>
                    <a:lstStyle/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Egate-2000</a:t>
                      </a:r>
                    </a:p>
                  </a:txBody>
                  <a:tcPr marT="44375" marB="443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x Ch. STM-4/16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 x Ch. STM-1/4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8xGbE</a:t>
                      </a: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GFP (G.8040)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GFP (G.7041)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VCAT (G.7043)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LCAS (G.7042)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EPL/EVPL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75" marB="44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ETHoPDH Aggregation</a:t>
            </a:r>
          </a:p>
        </p:txBody>
      </p:sp>
      <p:pic>
        <p:nvPicPr>
          <p:cNvPr id="39940" name="Picture 5" descr="D:\shoval_b Documents\Products\Egate-100\Egate100_Bnc+G2_cmyk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" y="3243263"/>
            <a:ext cx="16081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D:\shoval_b Documents\Products\RICi-16\rici-16-Composition_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275" y="4803775"/>
            <a:ext cx="16637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2" name="Group 14"/>
          <p:cNvGrpSpPr>
            <a:grpSpLocks/>
          </p:cNvGrpSpPr>
          <p:nvPr/>
        </p:nvGrpSpPr>
        <p:grpSpPr bwMode="auto">
          <a:xfrm>
            <a:off x="1347788" y="5430838"/>
            <a:ext cx="1233487" cy="639762"/>
            <a:chOff x="7949371" y="1891730"/>
            <a:chExt cx="2098386" cy="1269206"/>
          </a:xfrm>
        </p:grpSpPr>
        <p:grpSp>
          <p:nvGrpSpPr>
            <p:cNvPr id="3" name="Group 16"/>
            <p:cNvGrpSpPr/>
            <p:nvPr/>
          </p:nvGrpSpPr>
          <p:grpSpPr>
            <a:xfrm rot="1616364">
              <a:off x="8007027" y="2625156"/>
              <a:ext cx="2040730" cy="535780"/>
              <a:chOff x="6980272" y="1630641"/>
              <a:chExt cx="2040730" cy="53578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" name="Group 86"/>
              <p:cNvGrpSpPr/>
              <p:nvPr/>
            </p:nvGrpSpPr>
            <p:grpSpPr>
              <a:xfrm>
                <a:off x="7742266" y="1630641"/>
                <a:ext cx="1278736" cy="535780"/>
                <a:chOff x="7742266" y="1630641"/>
                <a:chExt cx="1278736" cy="53578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lowchart: Delay 18"/>
                <p:cNvSpPr/>
                <p:nvPr/>
              </p:nvSpPr>
              <p:spPr bwMode="auto">
                <a:xfrm flipH="1">
                  <a:off x="7742266" y="1630641"/>
                  <a:ext cx="585791" cy="535780"/>
                </a:xfrm>
                <a:prstGeom prst="flowChartDelay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>
                  <a:off x="8074317" y="1631567"/>
                  <a:ext cx="946685" cy="534390"/>
                </a:xfrm>
                <a:prstGeom prst="rect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36000" tIns="0" rIns="0" bIns="72000" anchor="ctr">
                  <a:scene3d>
                    <a:camera prst="orthographicFront"/>
                    <a:lightRig rig="soft" dir="t">
                      <a:rot lat="0" lon="0" rev="10800000"/>
                    </a:lightRig>
                  </a:scene3d>
                  <a:sp3d>
                    <a:bevelT w="27940" h="12700"/>
                    <a:contourClr>
                      <a:srgbClr val="DDDDDD"/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en-US" sz="2000" i="1" spc="-165" dirty="0">
                      <a:ln w="1143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25400" algn="tl" rotWithShape="0">
                          <a:srgbClr val="000000">
                            <a:alpha val="43000"/>
                          </a:srgbClr>
                        </a:outerShdw>
                      </a:effectLst>
                      <a:latin typeface="Bookman Old Style" pitchFamily="18" charset="0"/>
                      <a:cs typeface="+mn-cs"/>
                    </a:rPr>
                    <a:t>new</a:t>
                  </a:r>
                  <a:endParaRPr lang="en-US" sz="3100" i="1" spc="-165" dirty="0">
                    <a:ln w="1143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ookman Old Style" pitchFamily="18" charset="0"/>
                    <a:cs typeface="+mn-cs"/>
                  </a:endParaRPr>
                </a:p>
              </p:txBody>
            </p:sp>
          </p:grpSp>
          <p:sp>
            <p:nvSpPr>
              <p:cNvPr id="14" name="Flowchart: Connector 13"/>
              <p:cNvSpPr/>
              <p:nvPr/>
            </p:nvSpPr>
            <p:spPr bwMode="auto">
              <a:xfrm>
                <a:off x="7847204" y="1802090"/>
                <a:ext cx="197485" cy="190500"/>
              </a:xfrm>
              <a:prstGeom prst="flowChartConnector">
                <a:avLst/>
              </a:prstGeom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innerShdw blurRad="63500" dist="25400" dir="13500000">
                  <a:prstClr val="black">
                    <a:alpha val="43000"/>
                  </a:prstClr>
                </a:inn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 flipH="1">
                <a:off x="7764794" y="1668739"/>
                <a:ext cx="520342" cy="461965"/>
              </a:xfrm>
              <a:custGeom>
                <a:avLst/>
                <a:gdLst>
                  <a:gd name="connsiteX0" fmla="*/ 0 w 507206"/>
                  <a:gd name="connsiteY0" fmla="*/ 0 h 461963"/>
                  <a:gd name="connsiteX1" fmla="*/ 253603 w 507206"/>
                  <a:gd name="connsiteY1" fmla="*/ 0 h 461963"/>
                  <a:gd name="connsiteX2" fmla="*/ 467797 w 507206"/>
                  <a:gd name="connsiteY2" fmla="*/ 107317 h 461963"/>
                  <a:gd name="connsiteX3" fmla="*/ 467797 w 507206"/>
                  <a:gd name="connsiteY3" fmla="*/ 354648 h 461963"/>
                  <a:gd name="connsiteX4" fmla="*/ 253602 w 507206"/>
                  <a:gd name="connsiteY4" fmla="*/ 461964 h 461963"/>
                  <a:gd name="connsiteX5" fmla="*/ 0 w 507206"/>
                  <a:gd name="connsiteY5" fmla="*/ 461963 h 461963"/>
                  <a:gd name="connsiteX6" fmla="*/ 0 w 507206"/>
                  <a:gd name="connsiteY6" fmla="*/ 0 h 461963"/>
                  <a:gd name="connsiteX0" fmla="*/ 0 w 520342"/>
                  <a:gd name="connsiteY0" fmla="*/ 0 h 461965"/>
                  <a:gd name="connsiteX1" fmla="*/ 253603 w 520342"/>
                  <a:gd name="connsiteY1" fmla="*/ 0 h 461965"/>
                  <a:gd name="connsiteX2" fmla="*/ 467797 w 520342"/>
                  <a:gd name="connsiteY2" fmla="*/ 107317 h 461965"/>
                  <a:gd name="connsiteX3" fmla="*/ 467797 w 520342"/>
                  <a:gd name="connsiteY3" fmla="*/ 354648 h 461965"/>
                  <a:gd name="connsiteX4" fmla="*/ 253602 w 520342"/>
                  <a:gd name="connsiteY4" fmla="*/ 461964 h 461965"/>
                  <a:gd name="connsiteX5" fmla="*/ 0 w 520342"/>
                  <a:gd name="connsiteY5" fmla="*/ 461963 h 461965"/>
                  <a:gd name="connsiteX6" fmla="*/ 91440 w 520342"/>
                  <a:gd name="connsiteY6" fmla="*/ 91440 h 461965"/>
                  <a:gd name="connsiteX0" fmla="*/ 0 w 520342"/>
                  <a:gd name="connsiteY0" fmla="*/ 0 h 461965"/>
                  <a:gd name="connsiteX1" fmla="*/ 253603 w 520342"/>
                  <a:gd name="connsiteY1" fmla="*/ 0 h 461965"/>
                  <a:gd name="connsiteX2" fmla="*/ 467797 w 520342"/>
                  <a:gd name="connsiteY2" fmla="*/ 107317 h 461965"/>
                  <a:gd name="connsiteX3" fmla="*/ 467797 w 520342"/>
                  <a:gd name="connsiteY3" fmla="*/ 354648 h 461965"/>
                  <a:gd name="connsiteX4" fmla="*/ 253602 w 520342"/>
                  <a:gd name="connsiteY4" fmla="*/ 461964 h 461965"/>
                  <a:gd name="connsiteX5" fmla="*/ 0 w 520342"/>
                  <a:gd name="connsiteY5" fmla="*/ 461963 h 46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0342" h="461965">
                    <a:moveTo>
                      <a:pt x="0" y="0"/>
                    </a:moveTo>
                    <a:lnTo>
                      <a:pt x="253603" y="0"/>
                    </a:lnTo>
                    <a:cubicBezTo>
                      <a:pt x="340469" y="0"/>
                      <a:pt x="421291" y="40494"/>
                      <a:pt x="467797" y="107317"/>
                    </a:cubicBezTo>
                    <a:cubicBezTo>
                      <a:pt x="520342" y="182815"/>
                      <a:pt x="520341" y="279149"/>
                      <a:pt x="467797" y="354648"/>
                    </a:cubicBezTo>
                    <a:cubicBezTo>
                      <a:pt x="421290" y="421471"/>
                      <a:pt x="340468" y="461965"/>
                      <a:pt x="253602" y="461964"/>
                    </a:cubicBezTo>
                    <a:lnTo>
                      <a:pt x="0" y="461963"/>
                    </a:lnTo>
                  </a:path>
                </a:pathLst>
              </a:cu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8268528" y="1669667"/>
                <a:ext cx="719138" cy="461035"/>
              </a:xfrm>
              <a:custGeom>
                <a:avLst/>
                <a:gdLst>
                  <a:gd name="connsiteX0" fmla="*/ 0 w 719138"/>
                  <a:gd name="connsiteY0" fmla="*/ 0 h 461035"/>
                  <a:gd name="connsiteX1" fmla="*/ 719138 w 719138"/>
                  <a:gd name="connsiteY1" fmla="*/ 0 h 461035"/>
                  <a:gd name="connsiteX2" fmla="*/ 719138 w 719138"/>
                  <a:gd name="connsiteY2" fmla="*/ 461035 h 461035"/>
                  <a:gd name="connsiteX3" fmla="*/ 0 w 719138"/>
                  <a:gd name="connsiteY3" fmla="*/ 461035 h 461035"/>
                  <a:gd name="connsiteX4" fmla="*/ 0 w 719138"/>
                  <a:gd name="connsiteY4" fmla="*/ 0 h 461035"/>
                  <a:gd name="connsiteX0" fmla="*/ 0 w 719138"/>
                  <a:gd name="connsiteY0" fmla="*/ 0 h 461035"/>
                  <a:gd name="connsiteX1" fmla="*/ 719138 w 719138"/>
                  <a:gd name="connsiteY1" fmla="*/ 0 h 461035"/>
                  <a:gd name="connsiteX2" fmla="*/ 719138 w 719138"/>
                  <a:gd name="connsiteY2" fmla="*/ 461035 h 461035"/>
                  <a:gd name="connsiteX3" fmla="*/ 0 w 719138"/>
                  <a:gd name="connsiteY3" fmla="*/ 461035 h 461035"/>
                  <a:gd name="connsiteX4" fmla="*/ 91440 w 719138"/>
                  <a:gd name="connsiteY4" fmla="*/ 91440 h 461035"/>
                  <a:gd name="connsiteX0" fmla="*/ 0 w 719138"/>
                  <a:gd name="connsiteY0" fmla="*/ 0 h 461035"/>
                  <a:gd name="connsiteX1" fmla="*/ 719138 w 719138"/>
                  <a:gd name="connsiteY1" fmla="*/ 0 h 461035"/>
                  <a:gd name="connsiteX2" fmla="*/ 719138 w 719138"/>
                  <a:gd name="connsiteY2" fmla="*/ 461035 h 461035"/>
                  <a:gd name="connsiteX3" fmla="*/ 0 w 719138"/>
                  <a:gd name="connsiteY3" fmla="*/ 461035 h 46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9138" h="461035">
                    <a:moveTo>
                      <a:pt x="0" y="0"/>
                    </a:moveTo>
                    <a:lnTo>
                      <a:pt x="719138" y="0"/>
                    </a:lnTo>
                    <a:lnTo>
                      <a:pt x="719138" y="461035"/>
                    </a:lnTo>
                    <a:lnTo>
                      <a:pt x="0" y="461035"/>
                    </a:lnTo>
                  </a:path>
                </a:pathLst>
              </a:cu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72000" tIns="0" rIns="0" bIns="108000" anchor="ctr"/>
              <a:lstStyle/>
              <a:p>
                <a:pPr>
                  <a:defRPr/>
                </a:pPr>
                <a:endParaRPr lang="en-US" dirty="0">
                  <a:solidFill>
                    <a:schemeClr val="bg1"/>
                  </a:solidFill>
                  <a:latin typeface="Brush Script MT" pitchFamily="66" charset="0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6980272" y="1718746"/>
                <a:ext cx="912019" cy="376237"/>
              </a:xfrm>
              <a:custGeom>
                <a:avLst/>
                <a:gdLst>
                  <a:gd name="connsiteX0" fmla="*/ 0 w 1004888"/>
                  <a:gd name="connsiteY0" fmla="*/ 188119 h 376237"/>
                  <a:gd name="connsiteX1" fmla="*/ 55099 w 1004888"/>
                  <a:gd name="connsiteY1" fmla="*/ 55099 h 376237"/>
                  <a:gd name="connsiteX2" fmla="*/ 188119 w 1004888"/>
                  <a:gd name="connsiteY2" fmla="*/ 0 h 376237"/>
                  <a:gd name="connsiteX3" fmla="*/ 816770 w 1004888"/>
                  <a:gd name="connsiteY3" fmla="*/ 0 h 376237"/>
                  <a:gd name="connsiteX4" fmla="*/ 949790 w 1004888"/>
                  <a:gd name="connsiteY4" fmla="*/ 55099 h 376237"/>
                  <a:gd name="connsiteX5" fmla="*/ 1004889 w 1004888"/>
                  <a:gd name="connsiteY5" fmla="*/ 188119 h 376237"/>
                  <a:gd name="connsiteX6" fmla="*/ 1004888 w 1004888"/>
                  <a:gd name="connsiteY6" fmla="*/ 188119 h 376237"/>
                  <a:gd name="connsiteX7" fmla="*/ 949789 w 1004888"/>
                  <a:gd name="connsiteY7" fmla="*/ 321139 h 376237"/>
                  <a:gd name="connsiteX8" fmla="*/ 816769 w 1004888"/>
                  <a:gd name="connsiteY8" fmla="*/ 376238 h 376237"/>
                  <a:gd name="connsiteX9" fmla="*/ 188119 w 1004888"/>
                  <a:gd name="connsiteY9" fmla="*/ 376237 h 376237"/>
                  <a:gd name="connsiteX10" fmla="*/ 55099 w 1004888"/>
                  <a:gd name="connsiteY10" fmla="*/ 321138 h 376237"/>
                  <a:gd name="connsiteX11" fmla="*/ 0 w 1004888"/>
                  <a:gd name="connsiteY11" fmla="*/ 188118 h 376237"/>
                  <a:gd name="connsiteX12" fmla="*/ 0 w 1004888"/>
                  <a:gd name="connsiteY12" fmla="*/ 188119 h 376237"/>
                  <a:gd name="connsiteX0" fmla="*/ 816770 w 1004889"/>
                  <a:gd name="connsiteY0" fmla="*/ 0 h 376238"/>
                  <a:gd name="connsiteX1" fmla="*/ 949790 w 1004889"/>
                  <a:gd name="connsiteY1" fmla="*/ 55099 h 376238"/>
                  <a:gd name="connsiteX2" fmla="*/ 1004889 w 1004889"/>
                  <a:gd name="connsiteY2" fmla="*/ 188119 h 376238"/>
                  <a:gd name="connsiteX3" fmla="*/ 1004888 w 1004889"/>
                  <a:gd name="connsiteY3" fmla="*/ 188119 h 376238"/>
                  <a:gd name="connsiteX4" fmla="*/ 949789 w 1004889"/>
                  <a:gd name="connsiteY4" fmla="*/ 321139 h 376238"/>
                  <a:gd name="connsiteX5" fmla="*/ 816769 w 1004889"/>
                  <a:gd name="connsiteY5" fmla="*/ 376238 h 376238"/>
                  <a:gd name="connsiteX6" fmla="*/ 188119 w 1004889"/>
                  <a:gd name="connsiteY6" fmla="*/ 376237 h 376238"/>
                  <a:gd name="connsiteX7" fmla="*/ 55099 w 1004889"/>
                  <a:gd name="connsiteY7" fmla="*/ 321138 h 376238"/>
                  <a:gd name="connsiteX8" fmla="*/ 0 w 1004889"/>
                  <a:gd name="connsiteY8" fmla="*/ 188118 h 376238"/>
                  <a:gd name="connsiteX9" fmla="*/ 0 w 1004889"/>
                  <a:gd name="connsiteY9" fmla="*/ 188119 h 376238"/>
                  <a:gd name="connsiteX10" fmla="*/ 55099 w 1004889"/>
                  <a:gd name="connsiteY10" fmla="*/ 55099 h 376238"/>
                  <a:gd name="connsiteX11" fmla="*/ 188119 w 1004889"/>
                  <a:gd name="connsiteY11" fmla="*/ 0 h 376238"/>
                  <a:gd name="connsiteX12" fmla="*/ 908210 w 1004889"/>
                  <a:gd name="connsiteY12" fmla="*/ 91440 h 376238"/>
                  <a:gd name="connsiteX0" fmla="*/ 949790 w 1004889"/>
                  <a:gd name="connsiteY0" fmla="*/ 55099 h 376238"/>
                  <a:gd name="connsiteX1" fmla="*/ 1004889 w 1004889"/>
                  <a:gd name="connsiteY1" fmla="*/ 188119 h 376238"/>
                  <a:gd name="connsiteX2" fmla="*/ 1004888 w 1004889"/>
                  <a:gd name="connsiteY2" fmla="*/ 188119 h 376238"/>
                  <a:gd name="connsiteX3" fmla="*/ 949789 w 1004889"/>
                  <a:gd name="connsiteY3" fmla="*/ 321139 h 376238"/>
                  <a:gd name="connsiteX4" fmla="*/ 816769 w 1004889"/>
                  <a:gd name="connsiteY4" fmla="*/ 376238 h 376238"/>
                  <a:gd name="connsiteX5" fmla="*/ 188119 w 1004889"/>
                  <a:gd name="connsiteY5" fmla="*/ 376237 h 376238"/>
                  <a:gd name="connsiteX6" fmla="*/ 55099 w 1004889"/>
                  <a:gd name="connsiteY6" fmla="*/ 321138 h 376238"/>
                  <a:gd name="connsiteX7" fmla="*/ 0 w 1004889"/>
                  <a:gd name="connsiteY7" fmla="*/ 188118 h 376238"/>
                  <a:gd name="connsiteX8" fmla="*/ 0 w 1004889"/>
                  <a:gd name="connsiteY8" fmla="*/ 188119 h 376238"/>
                  <a:gd name="connsiteX9" fmla="*/ 55099 w 1004889"/>
                  <a:gd name="connsiteY9" fmla="*/ 55099 h 376238"/>
                  <a:gd name="connsiteX10" fmla="*/ 188119 w 1004889"/>
                  <a:gd name="connsiteY10" fmla="*/ 0 h 376238"/>
                  <a:gd name="connsiteX11" fmla="*/ 908210 w 1004889"/>
                  <a:gd name="connsiteY11" fmla="*/ 91440 h 376238"/>
                  <a:gd name="connsiteX0" fmla="*/ 1004889 w 1004889"/>
                  <a:gd name="connsiteY0" fmla="*/ 188119 h 376238"/>
                  <a:gd name="connsiteX1" fmla="*/ 1004888 w 1004889"/>
                  <a:gd name="connsiteY1" fmla="*/ 188119 h 376238"/>
                  <a:gd name="connsiteX2" fmla="*/ 949789 w 1004889"/>
                  <a:gd name="connsiteY2" fmla="*/ 321139 h 376238"/>
                  <a:gd name="connsiteX3" fmla="*/ 816769 w 1004889"/>
                  <a:gd name="connsiteY3" fmla="*/ 376238 h 376238"/>
                  <a:gd name="connsiteX4" fmla="*/ 188119 w 1004889"/>
                  <a:gd name="connsiteY4" fmla="*/ 376237 h 376238"/>
                  <a:gd name="connsiteX5" fmla="*/ 55099 w 1004889"/>
                  <a:gd name="connsiteY5" fmla="*/ 321138 h 376238"/>
                  <a:gd name="connsiteX6" fmla="*/ 0 w 1004889"/>
                  <a:gd name="connsiteY6" fmla="*/ 188118 h 376238"/>
                  <a:gd name="connsiteX7" fmla="*/ 0 w 1004889"/>
                  <a:gd name="connsiteY7" fmla="*/ 188119 h 376238"/>
                  <a:gd name="connsiteX8" fmla="*/ 55099 w 1004889"/>
                  <a:gd name="connsiteY8" fmla="*/ 55099 h 376238"/>
                  <a:gd name="connsiteX9" fmla="*/ 188119 w 1004889"/>
                  <a:gd name="connsiteY9" fmla="*/ 0 h 376238"/>
                  <a:gd name="connsiteX10" fmla="*/ 908210 w 1004889"/>
                  <a:gd name="connsiteY10" fmla="*/ 91440 h 376238"/>
                  <a:gd name="connsiteX0" fmla="*/ 1004889 w 1004889"/>
                  <a:gd name="connsiteY0" fmla="*/ 188119 h 376238"/>
                  <a:gd name="connsiteX1" fmla="*/ 949789 w 1004889"/>
                  <a:gd name="connsiteY1" fmla="*/ 321139 h 376238"/>
                  <a:gd name="connsiteX2" fmla="*/ 816769 w 1004889"/>
                  <a:gd name="connsiteY2" fmla="*/ 376238 h 376238"/>
                  <a:gd name="connsiteX3" fmla="*/ 188119 w 1004889"/>
                  <a:gd name="connsiteY3" fmla="*/ 376237 h 376238"/>
                  <a:gd name="connsiteX4" fmla="*/ 55099 w 1004889"/>
                  <a:gd name="connsiteY4" fmla="*/ 321138 h 376238"/>
                  <a:gd name="connsiteX5" fmla="*/ 0 w 1004889"/>
                  <a:gd name="connsiteY5" fmla="*/ 188118 h 376238"/>
                  <a:gd name="connsiteX6" fmla="*/ 0 w 1004889"/>
                  <a:gd name="connsiteY6" fmla="*/ 188119 h 376238"/>
                  <a:gd name="connsiteX7" fmla="*/ 55099 w 1004889"/>
                  <a:gd name="connsiteY7" fmla="*/ 55099 h 376238"/>
                  <a:gd name="connsiteX8" fmla="*/ 188119 w 1004889"/>
                  <a:gd name="connsiteY8" fmla="*/ 0 h 376238"/>
                  <a:gd name="connsiteX9" fmla="*/ 908210 w 1004889"/>
                  <a:gd name="connsiteY9" fmla="*/ 91440 h 376238"/>
                  <a:gd name="connsiteX0" fmla="*/ 1004889 w 1004889"/>
                  <a:gd name="connsiteY0" fmla="*/ 188119 h 376238"/>
                  <a:gd name="connsiteX1" fmla="*/ 816769 w 1004889"/>
                  <a:gd name="connsiteY1" fmla="*/ 376238 h 376238"/>
                  <a:gd name="connsiteX2" fmla="*/ 188119 w 1004889"/>
                  <a:gd name="connsiteY2" fmla="*/ 376237 h 376238"/>
                  <a:gd name="connsiteX3" fmla="*/ 55099 w 1004889"/>
                  <a:gd name="connsiteY3" fmla="*/ 321138 h 376238"/>
                  <a:gd name="connsiteX4" fmla="*/ 0 w 1004889"/>
                  <a:gd name="connsiteY4" fmla="*/ 188118 h 376238"/>
                  <a:gd name="connsiteX5" fmla="*/ 0 w 1004889"/>
                  <a:gd name="connsiteY5" fmla="*/ 188119 h 376238"/>
                  <a:gd name="connsiteX6" fmla="*/ 55099 w 1004889"/>
                  <a:gd name="connsiteY6" fmla="*/ 55099 h 376238"/>
                  <a:gd name="connsiteX7" fmla="*/ 188119 w 1004889"/>
                  <a:gd name="connsiteY7" fmla="*/ 0 h 376238"/>
                  <a:gd name="connsiteX8" fmla="*/ 908210 w 1004889"/>
                  <a:gd name="connsiteY8" fmla="*/ 91440 h 376238"/>
                  <a:gd name="connsiteX0" fmla="*/ 816769 w 908210"/>
                  <a:gd name="connsiteY0" fmla="*/ 376238 h 376238"/>
                  <a:gd name="connsiteX1" fmla="*/ 188119 w 908210"/>
                  <a:gd name="connsiteY1" fmla="*/ 376237 h 376238"/>
                  <a:gd name="connsiteX2" fmla="*/ 55099 w 908210"/>
                  <a:gd name="connsiteY2" fmla="*/ 321138 h 376238"/>
                  <a:gd name="connsiteX3" fmla="*/ 0 w 908210"/>
                  <a:gd name="connsiteY3" fmla="*/ 188118 h 376238"/>
                  <a:gd name="connsiteX4" fmla="*/ 0 w 908210"/>
                  <a:gd name="connsiteY4" fmla="*/ 188119 h 376238"/>
                  <a:gd name="connsiteX5" fmla="*/ 55099 w 908210"/>
                  <a:gd name="connsiteY5" fmla="*/ 55099 h 376238"/>
                  <a:gd name="connsiteX6" fmla="*/ 188119 w 908210"/>
                  <a:gd name="connsiteY6" fmla="*/ 0 h 376238"/>
                  <a:gd name="connsiteX7" fmla="*/ 908210 w 908210"/>
                  <a:gd name="connsiteY7" fmla="*/ 91440 h 376238"/>
                  <a:gd name="connsiteX0" fmla="*/ 895350 w 908210"/>
                  <a:gd name="connsiteY0" fmla="*/ 280988 h 376237"/>
                  <a:gd name="connsiteX1" fmla="*/ 188119 w 908210"/>
                  <a:gd name="connsiteY1" fmla="*/ 376237 h 376237"/>
                  <a:gd name="connsiteX2" fmla="*/ 55099 w 908210"/>
                  <a:gd name="connsiteY2" fmla="*/ 321138 h 376237"/>
                  <a:gd name="connsiteX3" fmla="*/ 0 w 908210"/>
                  <a:gd name="connsiteY3" fmla="*/ 188118 h 376237"/>
                  <a:gd name="connsiteX4" fmla="*/ 0 w 908210"/>
                  <a:gd name="connsiteY4" fmla="*/ 188119 h 376237"/>
                  <a:gd name="connsiteX5" fmla="*/ 55099 w 908210"/>
                  <a:gd name="connsiteY5" fmla="*/ 55099 h 376237"/>
                  <a:gd name="connsiteX6" fmla="*/ 188119 w 908210"/>
                  <a:gd name="connsiteY6" fmla="*/ 0 h 376237"/>
                  <a:gd name="connsiteX7" fmla="*/ 908210 w 908210"/>
                  <a:gd name="connsiteY7" fmla="*/ 91440 h 376237"/>
                  <a:gd name="connsiteX0" fmla="*/ 895350 w 903448"/>
                  <a:gd name="connsiteY0" fmla="*/ 280988 h 376237"/>
                  <a:gd name="connsiteX1" fmla="*/ 188119 w 903448"/>
                  <a:gd name="connsiteY1" fmla="*/ 376237 h 376237"/>
                  <a:gd name="connsiteX2" fmla="*/ 55099 w 903448"/>
                  <a:gd name="connsiteY2" fmla="*/ 321138 h 376237"/>
                  <a:gd name="connsiteX3" fmla="*/ 0 w 903448"/>
                  <a:gd name="connsiteY3" fmla="*/ 188118 h 376237"/>
                  <a:gd name="connsiteX4" fmla="*/ 0 w 903448"/>
                  <a:gd name="connsiteY4" fmla="*/ 188119 h 376237"/>
                  <a:gd name="connsiteX5" fmla="*/ 55099 w 903448"/>
                  <a:gd name="connsiteY5" fmla="*/ 55099 h 376237"/>
                  <a:gd name="connsiteX6" fmla="*/ 188119 w 903448"/>
                  <a:gd name="connsiteY6" fmla="*/ 0 h 376237"/>
                  <a:gd name="connsiteX7" fmla="*/ 903448 w 903448"/>
                  <a:gd name="connsiteY7" fmla="*/ 146208 h 376237"/>
                  <a:gd name="connsiteX0" fmla="*/ 914400 w 914400"/>
                  <a:gd name="connsiteY0" fmla="*/ 223838 h 376237"/>
                  <a:gd name="connsiteX1" fmla="*/ 188119 w 914400"/>
                  <a:gd name="connsiteY1" fmla="*/ 376237 h 376237"/>
                  <a:gd name="connsiteX2" fmla="*/ 55099 w 914400"/>
                  <a:gd name="connsiteY2" fmla="*/ 321138 h 376237"/>
                  <a:gd name="connsiteX3" fmla="*/ 0 w 914400"/>
                  <a:gd name="connsiteY3" fmla="*/ 188118 h 376237"/>
                  <a:gd name="connsiteX4" fmla="*/ 0 w 914400"/>
                  <a:gd name="connsiteY4" fmla="*/ 188119 h 376237"/>
                  <a:gd name="connsiteX5" fmla="*/ 55099 w 914400"/>
                  <a:gd name="connsiteY5" fmla="*/ 55099 h 376237"/>
                  <a:gd name="connsiteX6" fmla="*/ 188119 w 914400"/>
                  <a:gd name="connsiteY6" fmla="*/ 0 h 376237"/>
                  <a:gd name="connsiteX7" fmla="*/ 903448 w 914400"/>
                  <a:gd name="connsiteY7" fmla="*/ 146208 h 376237"/>
                  <a:gd name="connsiteX0" fmla="*/ 914400 w 914400"/>
                  <a:gd name="connsiteY0" fmla="*/ 223838 h 376237"/>
                  <a:gd name="connsiteX1" fmla="*/ 207169 w 914400"/>
                  <a:gd name="connsiteY1" fmla="*/ 376237 h 376237"/>
                  <a:gd name="connsiteX2" fmla="*/ 55099 w 914400"/>
                  <a:gd name="connsiteY2" fmla="*/ 321138 h 376237"/>
                  <a:gd name="connsiteX3" fmla="*/ 0 w 914400"/>
                  <a:gd name="connsiteY3" fmla="*/ 188118 h 376237"/>
                  <a:gd name="connsiteX4" fmla="*/ 0 w 914400"/>
                  <a:gd name="connsiteY4" fmla="*/ 188119 h 376237"/>
                  <a:gd name="connsiteX5" fmla="*/ 55099 w 914400"/>
                  <a:gd name="connsiteY5" fmla="*/ 55099 h 376237"/>
                  <a:gd name="connsiteX6" fmla="*/ 188119 w 914400"/>
                  <a:gd name="connsiteY6" fmla="*/ 0 h 376237"/>
                  <a:gd name="connsiteX7" fmla="*/ 903448 w 914400"/>
                  <a:gd name="connsiteY7" fmla="*/ 146208 h 376237"/>
                  <a:gd name="connsiteX0" fmla="*/ 914400 w 914400"/>
                  <a:gd name="connsiteY0" fmla="*/ 223838 h 376237"/>
                  <a:gd name="connsiteX1" fmla="*/ 207169 w 914400"/>
                  <a:gd name="connsiteY1" fmla="*/ 376237 h 376237"/>
                  <a:gd name="connsiteX2" fmla="*/ 55099 w 914400"/>
                  <a:gd name="connsiteY2" fmla="*/ 321138 h 376237"/>
                  <a:gd name="connsiteX3" fmla="*/ 0 w 914400"/>
                  <a:gd name="connsiteY3" fmla="*/ 188118 h 376237"/>
                  <a:gd name="connsiteX4" fmla="*/ 0 w 914400"/>
                  <a:gd name="connsiteY4" fmla="*/ 188119 h 376237"/>
                  <a:gd name="connsiteX5" fmla="*/ 55099 w 914400"/>
                  <a:gd name="connsiteY5" fmla="*/ 55099 h 376237"/>
                  <a:gd name="connsiteX6" fmla="*/ 188119 w 914400"/>
                  <a:gd name="connsiteY6" fmla="*/ 0 h 376237"/>
                  <a:gd name="connsiteX7" fmla="*/ 903448 w 914400"/>
                  <a:gd name="connsiteY7" fmla="*/ 146208 h 376237"/>
                  <a:gd name="connsiteX0" fmla="*/ 914400 w 914400"/>
                  <a:gd name="connsiteY0" fmla="*/ 223838 h 376237"/>
                  <a:gd name="connsiteX1" fmla="*/ 207169 w 914400"/>
                  <a:gd name="connsiteY1" fmla="*/ 376237 h 376237"/>
                  <a:gd name="connsiteX2" fmla="*/ 55099 w 914400"/>
                  <a:gd name="connsiteY2" fmla="*/ 321138 h 376237"/>
                  <a:gd name="connsiteX3" fmla="*/ 0 w 914400"/>
                  <a:gd name="connsiteY3" fmla="*/ 188118 h 376237"/>
                  <a:gd name="connsiteX4" fmla="*/ 0 w 914400"/>
                  <a:gd name="connsiteY4" fmla="*/ 188119 h 376237"/>
                  <a:gd name="connsiteX5" fmla="*/ 55099 w 914400"/>
                  <a:gd name="connsiteY5" fmla="*/ 55099 h 376237"/>
                  <a:gd name="connsiteX6" fmla="*/ 188119 w 914400"/>
                  <a:gd name="connsiteY6" fmla="*/ 0 h 376237"/>
                  <a:gd name="connsiteX7" fmla="*/ 905829 w 914400"/>
                  <a:gd name="connsiteY7" fmla="*/ 155733 h 376237"/>
                  <a:gd name="connsiteX0" fmla="*/ 904875 w 905829"/>
                  <a:gd name="connsiteY0" fmla="*/ 214313 h 376237"/>
                  <a:gd name="connsiteX1" fmla="*/ 207169 w 905829"/>
                  <a:gd name="connsiteY1" fmla="*/ 376237 h 376237"/>
                  <a:gd name="connsiteX2" fmla="*/ 55099 w 905829"/>
                  <a:gd name="connsiteY2" fmla="*/ 321138 h 376237"/>
                  <a:gd name="connsiteX3" fmla="*/ 0 w 905829"/>
                  <a:gd name="connsiteY3" fmla="*/ 188118 h 376237"/>
                  <a:gd name="connsiteX4" fmla="*/ 0 w 905829"/>
                  <a:gd name="connsiteY4" fmla="*/ 188119 h 376237"/>
                  <a:gd name="connsiteX5" fmla="*/ 55099 w 905829"/>
                  <a:gd name="connsiteY5" fmla="*/ 55099 h 376237"/>
                  <a:gd name="connsiteX6" fmla="*/ 188119 w 905829"/>
                  <a:gd name="connsiteY6" fmla="*/ 0 h 376237"/>
                  <a:gd name="connsiteX7" fmla="*/ 905829 w 905829"/>
                  <a:gd name="connsiteY7" fmla="*/ 155733 h 376237"/>
                  <a:gd name="connsiteX0" fmla="*/ 904875 w 917735"/>
                  <a:gd name="connsiteY0" fmla="*/ 214313 h 376237"/>
                  <a:gd name="connsiteX1" fmla="*/ 207169 w 917735"/>
                  <a:gd name="connsiteY1" fmla="*/ 376237 h 376237"/>
                  <a:gd name="connsiteX2" fmla="*/ 55099 w 917735"/>
                  <a:gd name="connsiteY2" fmla="*/ 321138 h 376237"/>
                  <a:gd name="connsiteX3" fmla="*/ 0 w 917735"/>
                  <a:gd name="connsiteY3" fmla="*/ 188118 h 376237"/>
                  <a:gd name="connsiteX4" fmla="*/ 0 w 917735"/>
                  <a:gd name="connsiteY4" fmla="*/ 188119 h 376237"/>
                  <a:gd name="connsiteX5" fmla="*/ 55099 w 917735"/>
                  <a:gd name="connsiteY5" fmla="*/ 55099 h 376237"/>
                  <a:gd name="connsiteX6" fmla="*/ 188119 w 917735"/>
                  <a:gd name="connsiteY6" fmla="*/ 0 h 376237"/>
                  <a:gd name="connsiteX7" fmla="*/ 917735 w 917735"/>
                  <a:gd name="connsiteY7" fmla="*/ 160496 h 376237"/>
                  <a:gd name="connsiteX0" fmla="*/ 912019 w 917735"/>
                  <a:gd name="connsiteY0" fmla="*/ 214313 h 376237"/>
                  <a:gd name="connsiteX1" fmla="*/ 207169 w 917735"/>
                  <a:gd name="connsiteY1" fmla="*/ 376237 h 376237"/>
                  <a:gd name="connsiteX2" fmla="*/ 55099 w 917735"/>
                  <a:gd name="connsiteY2" fmla="*/ 321138 h 376237"/>
                  <a:gd name="connsiteX3" fmla="*/ 0 w 917735"/>
                  <a:gd name="connsiteY3" fmla="*/ 188118 h 376237"/>
                  <a:gd name="connsiteX4" fmla="*/ 0 w 917735"/>
                  <a:gd name="connsiteY4" fmla="*/ 188119 h 376237"/>
                  <a:gd name="connsiteX5" fmla="*/ 55099 w 917735"/>
                  <a:gd name="connsiteY5" fmla="*/ 55099 h 376237"/>
                  <a:gd name="connsiteX6" fmla="*/ 188119 w 917735"/>
                  <a:gd name="connsiteY6" fmla="*/ 0 h 376237"/>
                  <a:gd name="connsiteX7" fmla="*/ 917735 w 917735"/>
                  <a:gd name="connsiteY7" fmla="*/ 160496 h 376237"/>
                  <a:gd name="connsiteX0" fmla="*/ 912019 w 912019"/>
                  <a:gd name="connsiteY0" fmla="*/ 214313 h 376237"/>
                  <a:gd name="connsiteX1" fmla="*/ 207169 w 912019"/>
                  <a:gd name="connsiteY1" fmla="*/ 376237 h 376237"/>
                  <a:gd name="connsiteX2" fmla="*/ 55099 w 912019"/>
                  <a:gd name="connsiteY2" fmla="*/ 321138 h 376237"/>
                  <a:gd name="connsiteX3" fmla="*/ 0 w 912019"/>
                  <a:gd name="connsiteY3" fmla="*/ 188118 h 376237"/>
                  <a:gd name="connsiteX4" fmla="*/ 0 w 912019"/>
                  <a:gd name="connsiteY4" fmla="*/ 188119 h 376237"/>
                  <a:gd name="connsiteX5" fmla="*/ 55099 w 912019"/>
                  <a:gd name="connsiteY5" fmla="*/ 55099 h 376237"/>
                  <a:gd name="connsiteX6" fmla="*/ 188119 w 912019"/>
                  <a:gd name="connsiteY6" fmla="*/ 0 h 376237"/>
                  <a:gd name="connsiteX7" fmla="*/ 903447 w 912019"/>
                  <a:gd name="connsiteY7" fmla="*/ 150971 h 37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2019" h="376237">
                    <a:moveTo>
                      <a:pt x="912019" y="214313"/>
                    </a:moveTo>
                    <a:cubicBezTo>
                      <a:pt x="676275" y="265113"/>
                      <a:pt x="351301" y="376237"/>
                      <a:pt x="207169" y="376237"/>
                    </a:cubicBezTo>
                    <a:cubicBezTo>
                      <a:pt x="157277" y="376237"/>
                      <a:pt x="89627" y="352491"/>
                      <a:pt x="55099" y="321138"/>
                    </a:cubicBezTo>
                    <a:cubicBezTo>
                      <a:pt x="20571" y="289785"/>
                      <a:pt x="0" y="238010"/>
                      <a:pt x="0" y="188118"/>
                    </a:cubicBezTo>
                    <a:lnTo>
                      <a:pt x="0" y="188119"/>
                    </a:lnTo>
                    <a:cubicBezTo>
                      <a:pt x="0" y="138227"/>
                      <a:pt x="19820" y="90378"/>
                      <a:pt x="55099" y="55099"/>
                    </a:cubicBezTo>
                    <a:cubicBezTo>
                      <a:pt x="90378" y="19820"/>
                      <a:pt x="138227" y="0"/>
                      <a:pt x="188119" y="0"/>
                    </a:cubicBezTo>
                    <a:cubicBezTo>
                      <a:pt x="397669" y="0"/>
                      <a:pt x="903447" y="150971"/>
                      <a:pt x="903447" y="150971"/>
                    </a:cubicBezTo>
                  </a:path>
                </a:pathLst>
              </a:custGeom>
              <a:noFill/>
              <a:ln w="12700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7677976" y="1797327"/>
                <a:ext cx="88107" cy="209549"/>
              </a:xfrm>
              <a:custGeom>
                <a:avLst/>
                <a:gdLst>
                  <a:gd name="connsiteX0" fmla="*/ 0 w 180975"/>
                  <a:gd name="connsiteY0" fmla="*/ 116682 h 233363"/>
                  <a:gd name="connsiteX1" fmla="*/ 18983 w 180975"/>
                  <a:gd name="connsiteY1" fmla="*/ 45177 h 233363"/>
                  <a:gd name="connsiteX2" fmla="*/ 90489 w 180975"/>
                  <a:gd name="connsiteY2" fmla="*/ 1 h 233363"/>
                  <a:gd name="connsiteX3" fmla="*/ 161994 w 180975"/>
                  <a:gd name="connsiteY3" fmla="*/ 45178 h 233363"/>
                  <a:gd name="connsiteX4" fmla="*/ 180976 w 180975"/>
                  <a:gd name="connsiteY4" fmla="*/ 116683 h 233363"/>
                  <a:gd name="connsiteX5" fmla="*/ 161993 w 180975"/>
                  <a:gd name="connsiteY5" fmla="*/ 188188 h 233363"/>
                  <a:gd name="connsiteX6" fmla="*/ 90488 w 180975"/>
                  <a:gd name="connsiteY6" fmla="*/ 233365 h 233363"/>
                  <a:gd name="connsiteX7" fmla="*/ 18983 w 180975"/>
                  <a:gd name="connsiteY7" fmla="*/ 188188 h 233363"/>
                  <a:gd name="connsiteX8" fmla="*/ 0 w 180975"/>
                  <a:gd name="connsiteY8" fmla="*/ 116683 h 233363"/>
                  <a:gd name="connsiteX9" fmla="*/ 0 w 180975"/>
                  <a:gd name="connsiteY9" fmla="*/ 116682 h 233363"/>
                  <a:gd name="connsiteX0" fmla="*/ 161994 w 253434"/>
                  <a:gd name="connsiteY0" fmla="*/ 45178 h 233365"/>
                  <a:gd name="connsiteX1" fmla="*/ 180976 w 253434"/>
                  <a:gd name="connsiteY1" fmla="*/ 116683 h 233365"/>
                  <a:gd name="connsiteX2" fmla="*/ 161993 w 253434"/>
                  <a:gd name="connsiteY2" fmla="*/ 188188 h 233365"/>
                  <a:gd name="connsiteX3" fmla="*/ 90488 w 253434"/>
                  <a:gd name="connsiteY3" fmla="*/ 233365 h 233365"/>
                  <a:gd name="connsiteX4" fmla="*/ 18983 w 253434"/>
                  <a:gd name="connsiteY4" fmla="*/ 188188 h 233365"/>
                  <a:gd name="connsiteX5" fmla="*/ 0 w 253434"/>
                  <a:gd name="connsiteY5" fmla="*/ 116683 h 233365"/>
                  <a:gd name="connsiteX6" fmla="*/ 0 w 253434"/>
                  <a:gd name="connsiteY6" fmla="*/ 116682 h 233365"/>
                  <a:gd name="connsiteX7" fmla="*/ 18983 w 253434"/>
                  <a:gd name="connsiteY7" fmla="*/ 45177 h 233365"/>
                  <a:gd name="connsiteX8" fmla="*/ 90489 w 253434"/>
                  <a:gd name="connsiteY8" fmla="*/ 1 h 233365"/>
                  <a:gd name="connsiteX9" fmla="*/ 253434 w 253434"/>
                  <a:gd name="connsiteY9" fmla="*/ 136618 h 233365"/>
                  <a:gd name="connsiteX0" fmla="*/ 161994 w 180977"/>
                  <a:gd name="connsiteY0" fmla="*/ 45178 h 233365"/>
                  <a:gd name="connsiteX1" fmla="*/ 180976 w 180977"/>
                  <a:gd name="connsiteY1" fmla="*/ 116683 h 233365"/>
                  <a:gd name="connsiteX2" fmla="*/ 161993 w 180977"/>
                  <a:gd name="connsiteY2" fmla="*/ 188188 h 233365"/>
                  <a:gd name="connsiteX3" fmla="*/ 90488 w 180977"/>
                  <a:gd name="connsiteY3" fmla="*/ 233365 h 233365"/>
                  <a:gd name="connsiteX4" fmla="*/ 18983 w 180977"/>
                  <a:gd name="connsiteY4" fmla="*/ 188188 h 233365"/>
                  <a:gd name="connsiteX5" fmla="*/ 0 w 180977"/>
                  <a:gd name="connsiteY5" fmla="*/ 116683 h 233365"/>
                  <a:gd name="connsiteX6" fmla="*/ 0 w 180977"/>
                  <a:gd name="connsiteY6" fmla="*/ 116682 h 233365"/>
                  <a:gd name="connsiteX7" fmla="*/ 18983 w 180977"/>
                  <a:gd name="connsiteY7" fmla="*/ 45177 h 233365"/>
                  <a:gd name="connsiteX8" fmla="*/ 90489 w 180977"/>
                  <a:gd name="connsiteY8" fmla="*/ 1 h 233365"/>
                  <a:gd name="connsiteX0" fmla="*/ 161994 w 180977"/>
                  <a:gd name="connsiteY0" fmla="*/ 45178 h 233365"/>
                  <a:gd name="connsiteX1" fmla="*/ 180976 w 180977"/>
                  <a:gd name="connsiteY1" fmla="*/ 116683 h 233365"/>
                  <a:gd name="connsiteX2" fmla="*/ 90488 w 180977"/>
                  <a:gd name="connsiteY2" fmla="*/ 233365 h 233365"/>
                  <a:gd name="connsiteX3" fmla="*/ 18983 w 180977"/>
                  <a:gd name="connsiteY3" fmla="*/ 188188 h 233365"/>
                  <a:gd name="connsiteX4" fmla="*/ 0 w 180977"/>
                  <a:gd name="connsiteY4" fmla="*/ 116683 h 233365"/>
                  <a:gd name="connsiteX5" fmla="*/ 0 w 180977"/>
                  <a:gd name="connsiteY5" fmla="*/ 116682 h 233365"/>
                  <a:gd name="connsiteX6" fmla="*/ 18983 w 180977"/>
                  <a:gd name="connsiteY6" fmla="*/ 45177 h 233365"/>
                  <a:gd name="connsiteX7" fmla="*/ 90489 w 180977"/>
                  <a:gd name="connsiteY7" fmla="*/ 1 h 233365"/>
                  <a:gd name="connsiteX0" fmla="*/ 161994 w 161994"/>
                  <a:gd name="connsiteY0" fmla="*/ 45178 h 233365"/>
                  <a:gd name="connsiteX1" fmla="*/ 90488 w 161994"/>
                  <a:gd name="connsiteY1" fmla="*/ 233365 h 233365"/>
                  <a:gd name="connsiteX2" fmla="*/ 18983 w 161994"/>
                  <a:gd name="connsiteY2" fmla="*/ 188188 h 233365"/>
                  <a:gd name="connsiteX3" fmla="*/ 0 w 161994"/>
                  <a:gd name="connsiteY3" fmla="*/ 116683 h 233365"/>
                  <a:gd name="connsiteX4" fmla="*/ 0 w 161994"/>
                  <a:gd name="connsiteY4" fmla="*/ 116682 h 233365"/>
                  <a:gd name="connsiteX5" fmla="*/ 18983 w 161994"/>
                  <a:gd name="connsiteY5" fmla="*/ 45177 h 233365"/>
                  <a:gd name="connsiteX6" fmla="*/ 90489 w 161994"/>
                  <a:gd name="connsiteY6" fmla="*/ 1 h 233365"/>
                  <a:gd name="connsiteX0" fmla="*/ 90488 w 90489"/>
                  <a:gd name="connsiteY0" fmla="*/ 233365 h 233365"/>
                  <a:gd name="connsiteX1" fmla="*/ 18983 w 90489"/>
                  <a:gd name="connsiteY1" fmla="*/ 188188 h 233365"/>
                  <a:gd name="connsiteX2" fmla="*/ 0 w 90489"/>
                  <a:gd name="connsiteY2" fmla="*/ 116683 h 233365"/>
                  <a:gd name="connsiteX3" fmla="*/ 0 w 90489"/>
                  <a:gd name="connsiteY3" fmla="*/ 116682 h 233365"/>
                  <a:gd name="connsiteX4" fmla="*/ 18983 w 90489"/>
                  <a:gd name="connsiteY4" fmla="*/ 45177 h 233365"/>
                  <a:gd name="connsiteX5" fmla="*/ 90489 w 90489"/>
                  <a:gd name="connsiteY5" fmla="*/ 1 h 2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489" h="233365">
                    <a:moveTo>
                      <a:pt x="90488" y="233365"/>
                    </a:moveTo>
                    <a:cubicBezTo>
                      <a:pt x="62519" y="233365"/>
                      <a:pt x="36122" y="216688"/>
                      <a:pt x="18983" y="188188"/>
                    </a:cubicBezTo>
                    <a:cubicBezTo>
                      <a:pt x="6678" y="167729"/>
                      <a:pt x="0" y="142573"/>
                      <a:pt x="0" y="116683"/>
                    </a:cubicBezTo>
                    <a:lnTo>
                      <a:pt x="0" y="116682"/>
                    </a:lnTo>
                    <a:cubicBezTo>
                      <a:pt x="0" y="90791"/>
                      <a:pt x="6678" y="65636"/>
                      <a:pt x="18983" y="45177"/>
                    </a:cubicBezTo>
                    <a:cubicBezTo>
                      <a:pt x="36123" y="16678"/>
                      <a:pt x="62520" y="0"/>
                      <a:pt x="90489" y="1"/>
                    </a:cubicBezTo>
                  </a:path>
                </a:pathLst>
              </a:custGeom>
              <a:noFill/>
              <a:ln w="12700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pic>
          <p:nvPicPr>
            <p:cNvPr id="39945" name="Picture 1" descr="C:\Documents and Settings\ben_k\Local Settings\Temporary Internet Files\Content.IE5\GBKRW8AY\MCj0432586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49371" y="1891730"/>
              <a:ext cx="804749" cy="804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94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863" y="6148388"/>
            <a:ext cx="156368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4325" y="2982913"/>
            <a:ext cx="4875213" cy="155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/>
            </a:prstShdw>
          </a:effectLst>
        </p:spPr>
      </p:pic>
      <p:sp>
        <p:nvSpPr>
          <p:cNvPr id="4096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217613" y="3952875"/>
            <a:ext cx="4800600" cy="561975"/>
          </a:xfrm>
        </p:spPr>
        <p:txBody>
          <a:bodyPr/>
          <a:lstStyle/>
          <a:p>
            <a:r>
              <a:rPr lang="en-US" sz="1800" smtClean="0"/>
              <a:t>GFP, VCAT, LCAS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47775" y="4891088"/>
            <a:ext cx="7605713" cy="2260600"/>
            <a:chOff x="423863" y="2842761"/>
            <a:chExt cx="8838891" cy="2413446"/>
          </a:xfrm>
        </p:grpSpPr>
        <p:pic>
          <p:nvPicPr>
            <p:cNvPr id="4096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3772" y="2842761"/>
              <a:ext cx="4418982" cy="24134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bg1"/>
              </a:prstShdw>
            </a:effectLst>
          </p:spPr>
        </p:pic>
        <p:sp>
          <p:nvSpPr>
            <p:cNvPr id="16" name="Content Placeholder 14"/>
            <p:cNvSpPr txBox="1">
              <a:spLocks/>
            </p:cNvSpPr>
            <p:nvPr/>
          </p:nvSpPr>
          <p:spPr bwMode="auto">
            <a:xfrm>
              <a:off x="423863" y="3927456"/>
              <a:ext cx="4802261" cy="562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72" tIns="50285" rIns="100572" bIns="50285"/>
            <a:lstStyle/>
            <a:p>
              <a:pPr marL="320675" indent="-320675" algn="l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990000"/>
                </a:buClr>
                <a:buFontTx/>
                <a:buChar char="•"/>
                <a:defRPr/>
              </a:pPr>
              <a:r>
                <a:rPr lang="en-US" sz="1800" dirty="0" err="1">
                  <a:latin typeface="+mn-lt"/>
                </a:rPr>
                <a:t>Egate</a:t>
              </a:r>
              <a:r>
                <a:rPr lang="en-US" sz="1800" dirty="0">
                  <a:latin typeface="+mn-lt"/>
                </a:rPr>
                <a:t> and RIC families</a:t>
              </a:r>
              <a:endParaRPr lang="en-US" sz="1800" kern="0" dirty="0">
                <a:latin typeface="+mn-lt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1775" y="1408113"/>
            <a:ext cx="9420225" cy="304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20675" indent="-320675" algn="l" eaLnBrk="0" hangingPunct="0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  <a:cs typeface="+mn-cs"/>
              </a:rPr>
              <a:t>Makes use of widely available SDH/SONET infrastructure to provide customer Ethernet or Ethernet backhauling services</a:t>
            </a:r>
          </a:p>
          <a:p>
            <a:pPr marL="320675" indent="-320675" algn="l" eaLnBrk="0" hangingPunct="0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Very versatile service rate offering starting from E1/T1 up to STM-4/OC-12 (622 </a:t>
            </a:r>
            <a:r>
              <a:rPr lang="en-US" sz="2000" dirty="0" err="1">
                <a:latin typeface="+mj-lt"/>
              </a:rPr>
              <a:t>Mpbs</a:t>
            </a:r>
            <a:r>
              <a:rPr lang="en-US" sz="2000" dirty="0">
                <a:latin typeface="+mj-lt"/>
              </a:rPr>
              <a:t>)</a:t>
            </a:r>
          </a:p>
          <a:p>
            <a:pPr marL="320675" indent="-320675" algn="l" eaLnBrk="0" hangingPunct="0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Font typeface="Arial" pitchFamily="34" charset="0"/>
              <a:buChar char="•"/>
              <a:defRPr/>
            </a:pPr>
            <a:endParaRPr lang="en-US" sz="1800" dirty="0">
              <a:latin typeface="+mn-lt"/>
              <a:cs typeface="+mn-cs"/>
            </a:endParaRPr>
          </a:p>
          <a:p>
            <a:pPr>
              <a:lnSpc>
                <a:spcPct val="140000"/>
              </a:lnSpc>
              <a:defRPr/>
            </a:pPr>
            <a:endParaRPr lang="en-US" dirty="0"/>
          </a:p>
          <a:p>
            <a:pPr>
              <a:lnSpc>
                <a:spcPct val="140000"/>
              </a:lnSpc>
              <a:defRPr/>
            </a:pPr>
            <a:endParaRPr lang="en-US" dirty="0"/>
          </a:p>
          <a:p>
            <a:pPr>
              <a:lnSpc>
                <a:spcPct val="140000"/>
              </a:lnSpc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468313" y="6096000"/>
            <a:ext cx="4191000" cy="107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dirty="0" smtClean="0">
                <a:cs typeface="Tahoma" pitchFamily="34" charset="0"/>
              </a:rPr>
              <a:t>Sarit  Carmeli</a:t>
            </a:r>
            <a:endParaRPr lang="en-US" sz="1600" b="1" dirty="0">
              <a:cs typeface="Tahoma" pitchFamily="34" charset="0"/>
            </a:endParaRPr>
          </a:p>
          <a:p>
            <a:pPr algn="l"/>
            <a:r>
              <a:rPr lang="en-US" sz="1600" dirty="0" smtClean="0">
                <a:cs typeface="Tahoma" pitchFamily="34" charset="0"/>
              </a:rPr>
              <a:t>Professional </a:t>
            </a:r>
            <a:r>
              <a:rPr lang="en-US" sz="1600" dirty="0">
                <a:cs typeface="Tahoma" pitchFamily="34" charset="0"/>
              </a:rPr>
              <a:t>Services Engineer</a:t>
            </a:r>
            <a:endParaRPr lang="en-US" sz="1600" b="1" dirty="0">
              <a:cs typeface="Tahoma" pitchFamily="34" charset="0"/>
            </a:endParaRPr>
          </a:p>
          <a:p>
            <a:pPr algn="l"/>
            <a:r>
              <a:rPr lang="en-US" sz="1600" dirty="0">
                <a:cs typeface="Tahoma" pitchFamily="34" charset="0"/>
              </a:rPr>
              <a:t>merav_s@rad.com</a:t>
            </a:r>
            <a:endParaRPr lang="en-US" sz="1400" b="1" dirty="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4297" y="2858972"/>
            <a:ext cx="7276672" cy="22467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7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Ethernet Access</a:t>
            </a:r>
            <a:br>
              <a:rPr lang="en-US" sz="7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7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Ethernet Access </a:t>
            </a:r>
            <a:r>
              <a:rPr lang="en-US" sz="3200" smtClean="0"/>
              <a:t>Characteristics</a:t>
            </a:r>
            <a:endParaRPr lang="en-US" smtClean="0"/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423863" y="1897063"/>
            <a:ext cx="8894762" cy="472916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Features</a:t>
            </a:r>
          </a:p>
          <a:p>
            <a:pPr eaLnBrk="1" hangingPunct="1">
              <a:spcBef>
                <a:spcPts val="600"/>
              </a:spcBef>
            </a:pPr>
            <a:r>
              <a:rPr lang="en-US" b="1" smtClean="0"/>
              <a:t>VLAN</a:t>
            </a:r>
          </a:p>
          <a:p>
            <a:pPr eaLnBrk="1" hangingPunct="1">
              <a:spcBef>
                <a:spcPts val="600"/>
              </a:spcBef>
            </a:pPr>
            <a:r>
              <a:rPr lang="en-US" b="1" smtClean="0"/>
              <a:t>Fault Propagation</a:t>
            </a:r>
          </a:p>
          <a:p>
            <a:pPr eaLnBrk="1" hangingPunct="1">
              <a:spcBef>
                <a:spcPts val="600"/>
              </a:spcBef>
            </a:pPr>
            <a:r>
              <a:rPr lang="en-US" b="1" smtClean="0"/>
              <a:t>QoS </a:t>
            </a:r>
            <a:r>
              <a:rPr lang="en-US" smtClean="0"/>
              <a:t>– </a:t>
            </a:r>
            <a:r>
              <a:rPr lang="en-US" smtClean="0">
                <a:solidFill>
                  <a:srgbClr val="0000FF"/>
                </a:solidFill>
              </a:rPr>
              <a:t>Q</a:t>
            </a:r>
            <a:r>
              <a:rPr lang="en-US" smtClean="0"/>
              <a:t>uality </a:t>
            </a:r>
            <a:r>
              <a:rPr lang="en-US" smtClean="0">
                <a:solidFill>
                  <a:srgbClr val="0000FF"/>
                </a:solidFill>
              </a:rPr>
              <a:t>O</a:t>
            </a:r>
            <a:r>
              <a:rPr lang="en-US" smtClean="0"/>
              <a:t>f </a:t>
            </a:r>
            <a:r>
              <a:rPr lang="en-US" smtClean="0">
                <a:solidFill>
                  <a:srgbClr val="0000FF"/>
                </a:solidFill>
              </a:rPr>
              <a:t>S</a:t>
            </a:r>
            <a:r>
              <a:rPr lang="en-US" smtClean="0"/>
              <a:t>ervice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Protocols </a:t>
            </a:r>
          </a:p>
          <a:p>
            <a:pPr eaLnBrk="1" hangingPunct="1">
              <a:spcBef>
                <a:spcPts val="600"/>
              </a:spcBef>
            </a:pPr>
            <a:r>
              <a:rPr lang="en-US" smtClean="0"/>
              <a:t>GFP, VCAT, LCAS</a:t>
            </a:r>
          </a:p>
          <a:p>
            <a:pPr eaLnBrk="1" hangingPunct="1">
              <a:spcBef>
                <a:spcPts val="600"/>
              </a:spcBef>
            </a:pPr>
            <a:r>
              <a:rPr lang="en-US" smtClean="0"/>
              <a:t>HDLC and MLPPP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7988" y="1439863"/>
            <a:ext cx="9229725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2" tIns="50936" rIns="101872" bIns="50936"/>
          <a:lstStyle/>
          <a:p>
            <a:pPr marL="325438" indent="-325438" algn="l" defTabSz="1019175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defRPr/>
            </a:pPr>
            <a:endParaRPr lang="en-US" sz="25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VLAN Tagging/Stacking/Stripping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rot="5400000">
            <a:off x="7454107" y="931069"/>
            <a:ext cx="0" cy="3341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rot="5400000">
            <a:off x="2575719" y="1062832"/>
            <a:ext cx="0" cy="3078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292600" y="1873250"/>
            <a:ext cx="1431925" cy="1385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19" y="10800"/>
                </a:moveTo>
                <a:cubicBezTo>
                  <a:pt x="1619" y="15871"/>
                  <a:pt x="5729" y="19981"/>
                  <a:pt x="10800" y="19981"/>
                </a:cubicBezTo>
                <a:cubicBezTo>
                  <a:pt x="15871" y="19981"/>
                  <a:pt x="19981" y="15871"/>
                  <a:pt x="19981" y="10800"/>
                </a:cubicBezTo>
                <a:cubicBezTo>
                  <a:pt x="19981" y="5729"/>
                  <a:pt x="15871" y="1619"/>
                  <a:pt x="10800" y="1619"/>
                </a:cubicBezTo>
                <a:cubicBezTo>
                  <a:pt x="5729" y="1619"/>
                  <a:pt x="1619" y="5729"/>
                  <a:pt x="1619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632325" y="2328863"/>
            <a:ext cx="75247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r>
              <a:rPr lang="en-US" sz="1300"/>
              <a:t>SDH/</a:t>
            </a:r>
          </a:p>
          <a:p>
            <a:r>
              <a:rPr lang="en-US" sz="1300"/>
              <a:t>SONET</a:t>
            </a:r>
          </a:p>
        </p:txBody>
      </p:sp>
      <p:pic>
        <p:nvPicPr>
          <p:cNvPr id="9223" name="Picture 7" descr="a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4975" y="2349500"/>
            <a:ext cx="511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ra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6450" y="2414588"/>
            <a:ext cx="6731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a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2563" y="2349500"/>
            <a:ext cx="511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ra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9013" y="2414588"/>
            <a:ext cx="674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7531" name="Text Box 11"/>
          <p:cNvSpPr txBox="1">
            <a:spLocks noChangeArrowheads="1"/>
          </p:cNvSpPr>
          <p:nvPr/>
        </p:nvSpPr>
        <p:spPr bwMode="auto">
          <a:xfrm>
            <a:off x="219075" y="2995613"/>
            <a:ext cx="920750" cy="303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r>
              <a:rPr lang="en-US" sz="1400"/>
              <a:t>Stacking</a:t>
            </a:r>
          </a:p>
        </p:txBody>
      </p:sp>
      <p:sp>
        <p:nvSpPr>
          <p:cNvPr id="1387532" name="Text Box 12"/>
          <p:cNvSpPr txBox="1">
            <a:spLocks noChangeArrowheads="1"/>
          </p:cNvSpPr>
          <p:nvPr/>
        </p:nvSpPr>
        <p:spPr bwMode="auto">
          <a:xfrm>
            <a:off x="246063" y="1849438"/>
            <a:ext cx="8715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r>
              <a:rPr lang="en-US" sz="1400"/>
              <a:t>Tagging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74763" y="3048000"/>
            <a:ext cx="415925" cy="407988"/>
            <a:chOff x="841" y="2831"/>
            <a:chExt cx="202" cy="205"/>
          </a:xfrm>
        </p:grpSpPr>
        <p:grpSp>
          <p:nvGrpSpPr>
            <p:cNvPr id="9343" name="Group 14"/>
            <p:cNvGrpSpPr>
              <a:grpSpLocks/>
            </p:cNvGrpSpPr>
            <p:nvPr/>
          </p:nvGrpSpPr>
          <p:grpSpPr bwMode="auto">
            <a:xfrm>
              <a:off x="841" y="2831"/>
              <a:ext cx="202" cy="85"/>
              <a:chOff x="817" y="2831"/>
              <a:chExt cx="202" cy="85"/>
            </a:xfrm>
          </p:grpSpPr>
          <p:sp>
            <p:nvSpPr>
              <p:cNvPr id="9345" name="Rectangle 15"/>
              <p:cNvSpPr>
                <a:spLocks noChangeArrowheads="1"/>
              </p:cNvSpPr>
              <p:nvPr/>
            </p:nvSpPr>
            <p:spPr bwMode="auto">
              <a:xfrm>
                <a:off x="817" y="2831"/>
                <a:ext cx="156" cy="84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46" name="Rectangle 16"/>
              <p:cNvSpPr>
                <a:spLocks noChangeArrowheads="1"/>
              </p:cNvSpPr>
              <p:nvPr/>
            </p:nvSpPr>
            <p:spPr bwMode="auto">
              <a:xfrm>
                <a:off x="979" y="2831"/>
                <a:ext cx="40" cy="85"/>
              </a:xfrm>
              <a:prstGeom prst="rect">
                <a:avLst/>
              </a:prstGeom>
              <a:solidFill>
                <a:srgbClr val="B1CBFF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6A7A99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344" name="Text Box 17"/>
            <p:cNvSpPr txBox="1">
              <a:spLocks noChangeArrowheads="1"/>
            </p:cNvSpPr>
            <p:nvPr/>
          </p:nvSpPr>
          <p:spPr bwMode="auto">
            <a:xfrm>
              <a:off x="846" y="2905"/>
              <a:ext cx="192" cy="1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/>
                <a:t>tag</a:t>
              </a:r>
            </a:p>
          </p:txBody>
        </p: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1698625" y="3048000"/>
            <a:ext cx="663575" cy="407988"/>
            <a:chOff x="1078" y="2796"/>
            <a:chExt cx="418" cy="265"/>
          </a:xfrm>
        </p:grpSpPr>
        <p:sp>
          <p:nvSpPr>
            <p:cNvPr id="9341" name="Rectangle 19"/>
            <p:cNvSpPr>
              <a:spLocks noChangeArrowheads="1"/>
            </p:cNvSpPr>
            <p:nvPr/>
          </p:nvSpPr>
          <p:spPr bwMode="auto">
            <a:xfrm>
              <a:off x="1184" y="2796"/>
              <a:ext cx="203" cy="109"/>
            </a:xfrm>
            <a:prstGeom prst="rect">
              <a:avLst/>
            </a:prstGeom>
            <a:solidFill>
              <a:srgbClr val="FF66FF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993D99"/>
              </a:prst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9342" name="Text Box 20"/>
            <p:cNvSpPr txBox="1">
              <a:spLocks noChangeArrowheads="1"/>
            </p:cNvSpPr>
            <p:nvPr/>
          </p:nvSpPr>
          <p:spPr bwMode="auto">
            <a:xfrm>
              <a:off x="1078" y="2892"/>
              <a:ext cx="418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/>
                <a:t>w/o tag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214438" y="1673225"/>
            <a:ext cx="538162" cy="484188"/>
            <a:chOff x="811" y="1940"/>
            <a:chExt cx="262" cy="243"/>
          </a:xfrm>
        </p:grpSpPr>
        <p:grpSp>
          <p:nvGrpSpPr>
            <p:cNvPr id="9337" name="Group 22"/>
            <p:cNvGrpSpPr>
              <a:grpSpLocks/>
            </p:cNvGrpSpPr>
            <p:nvPr/>
          </p:nvGrpSpPr>
          <p:grpSpPr bwMode="auto">
            <a:xfrm>
              <a:off x="841" y="2098"/>
              <a:ext cx="202" cy="85"/>
              <a:chOff x="799" y="2407"/>
              <a:chExt cx="202" cy="85"/>
            </a:xfrm>
          </p:grpSpPr>
          <p:sp>
            <p:nvSpPr>
              <p:cNvPr id="9339" name="Rectangle 23"/>
              <p:cNvSpPr>
                <a:spLocks noChangeArrowheads="1"/>
              </p:cNvSpPr>
              <p:nvPr/>
            </p:nvSpPr>
            <p:spPr bwMode="auto">
              <a:xfrm>
                <a:off x="799" y="2407"/>
                <a:ext cx="156" cy="84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40" name="Rectangle 24"/>
              <p:cNvSpPr>
                <a:spLocks noChangeArrowheads="1"/>
              </p:cNvSpPr>
              <p:nvPr/>
            </p:nvSpPr>
            <p:spPr bwMode="auto">
              <a:xfrm>
                <a:off x="961" y="2407"/>
                <a:ext cx="40" cy="85"/>
              </a:xfrm>
              <a:prstGeom prst="rect">
                <a:avLst/>
              </a:prstGeom>
              <a:solidFill>
                <a:srgbClr val="B1CBFF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6A7A99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338" name="Text Box 25"/>
            <p:cNvSpPr txBox="1">
              <a:spLocks noChangeArrowheads="1"/>
            </p:cNvSpPr>
            <p:nvPr/>
          </p:nvSpPr>
          <p:spPr bwMode="auto">
            <a:xfrm>
              <a:off x="811" y="1940"/>
              <a:ext cx="262" cy="1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/>
                <a:t>w tag</a:t>
              </a:r>
            </a:p>
          </p:txBody>
        </p:sp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1698625" y="1673225"/>
            <a:ext cx="663575" cy="484188"/>
            <a:chOff x="1078" y="1904"/>
            <a:chExt cx="418" cy="313"/>
          </a:xfrm>
        </p:grpSpPr>
        <p:sp>
          <p:nvSpPr>
            <p:cNvPr id="9335" name="Rectangle 27"/>
            <p:cNvSpPr>
              <a:spLocks noChangeArrowheads="1"/>
            </p:cNvSpPr>
            <p:nvPr/>
          </p:nvSpPr>
          <p:spPr bwMode="auto">
            <a:xfrm>
              <a:off x="1184" y="2108"/>
              <a:ext cx="203" cy="109"/>
            </a:xfrm>
            <a:prstGeom prst="rect">
              <a:avLst/>
            </a:prstGeom>
            <a:solidFill>
              <a:srgbClr val="FF66FF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993D99"/>
              </a:prst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9336" name="Text Box 28"/>
            <p:cNvSpPr txBox="1">
              <a:spLocks noChangeArrowheads="1"/>
            </p:cNvSpPr>
            <p:nvPr/>
          </p:nvSpPr>
          <p:spPr bwMode="auto">
            <a:xfrm>
              <a:off x="1078" y="1904"/>
              <a:ext cx="418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/>
                <a:t>w/o tag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2760663" y="3048000"/>
            <a:ext cx="890587" cy="407988"/>
            <a:chOff x="1812" y="2830"/>
            <a:chExt cx="432" cy="206"/>
          </a:xfrm>
        </p:grpSpPr>
        <p:grpSp>
          <p:nvGrpSpPr>
            <p:cNvPr id="9330" name="Group 30"/>
            <p:cNvGrpSpPr>
              <a:grpSpLocks/>
            </p:cNvGrpSpPr>
            <p:nvPr/>
          </p:nvGrpSpPr>
          <p:grpSpPr bwMode="auto">
            <a:xfrm>
              <a:off x="1902" y="2830"/>
              <a:ext cx="252" cy="85"/>
              <a:chOff x="799" y="2962"/>
              <a:chExt cx="252" cy="85"/>
            </a:xfrm>
          </p:grpSpPr>
          <p:sp>
            <p:nvSpPr>
              <p:cNvPr id="9332" name="Rectangle 31"/>
              <p:cNvSpPr>
                <a:spLocks noChangeArrowheads="1"/>
              </p:cNvSpPr>
              <p:nvPr/>
            </p:nvSpPr>
            <p:spPr bwMode="auto">
              <a:xfrm>
                <a:off x="799" y="2963"/>
                <a:ext cx="156" cy="83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33" name="Rectangle 32"/>
              <p:cNvSpPr>
                <a:spLocks noChangeArrowheads="1"/>
              </p:cNvSpPr>
              <p:nvPr/>
            </p:nvSpPr>
            <p:spPr bwMode="auto">
              <a:xfrm>
                <a:off x="961" y="2962"/>
                <a:ext cx="40" cy="85"/>
              </a:xfrm>
              <a:prstGeom prst="rect">
                <a:avLst/>
              </a:prstGeom>
              <a:solidFill>
                <a:srgbClr val="B1CBFF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6A7A99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7553" name="Rectangle 33"/>
              <p:cNvSpPr>
                <a:spLocks noChangeArrowheads="1"/>
              </p:cNvSpPr>
              <p:nvPr/>
            </p:nvSpPr>
            <p:spPr bwMode="auto">
              <a:xfrm>
                <a:off x="1011" y="2962"/>
                <a:ext cx="40" cy="85"/>
              </a:xfrm>
              <a:prstGeom prst="rect">
                <a:avLst/>
              </a:prstGeom>
              <a:solidFill>
                <a:schemeClr val="tx2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tx2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331" name="Text Box 34"/>
            <p:cNvSpPr txBox="1">
              <a:spLocks noChangeArrowheads="1"/>
            </p:cNvSpPr>
            <p:nvPr/>
          </p:nvSpPr>
          <p:spPr bwMode="auto">
            <a:xfrm>
              <a:off x="1812" y="2905"/>
              <a:ext cx="432" cy="1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/>
                <a:t>double tag</a:t>
              </a: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2905125" y="1673225"/>
            <a:ext cx="539750" cy="484188"/>
            <a:chOff x="1877" y="1940"/>
            <a:chExt cx="262" cy="243"/>
          </a:xfrm>
        </p:grpSpPr>
        <p:grpSp>
          <p:nvGrpSpPr>
            <p:cNvPr id="9326" name="Group 36"/>
            <p:cNvGrpSpPr>
              <a:grpSpLocks/>
            </p:cNvGrpSpPr>
            <p:nvPr/>
          </p:nvGrpSpPr>
          <p:grpSpPr bwMode="auto">
            <a:xfrm>
              <a:off x="1907" y="2098"/>
              <a:ext cx="202" cy="85"/>
              <a:chOff x="799" y="2407"/>
              <a:chExt cx="202" cy="85"/>
            </a:xfrm>
          </p:grpSpPr>
          <p:sp>
            <p:nvSpPr>
              <p:cNvPr id="9328" name="Rectangle 37"/>
              <p:cNvSpPr>
                <a:spLocks noChangeArrowheads="1"/>
              </p:cNvSpPr>
              <p:nvPr/>
            </p:nvSpPr>
            <p:spPr bwMode="auto">
              <a:xfrm>
                <a:off x="799" y="2407"/>
                <a:ext cx="156" cy="84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9" name="Rectangle 38"/>
              <p:cNvSpPr>
                <a:spLocks noChangeArrowheads="1"/>
              </p:cNvSpPr>
              <p:nvPr/>
            </p:nvSpPr>
            <p:spPr bwMode="auto">
              <a:xfrm>
                <a:off x="961" y="2407"/>
                <a:ext cx="40" cy="85"/>
              </a:xfrm>
              <a:prstGeom prst="rect">
                <a:avLst/>
              </a:prstGeom>
              <a:solidFill>
                <a:srgbClr val="B1CBFF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6A7A99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327" name="Text Box 39"/>
            <p:cNvSpPr txBox="1">
              <a:spLocks noChangeArrowheads="1"/>
            </p:cNvSpPr>
            <p:nvPr/>
          </p:nvSpPr>
          <p:spPr bwMode="auto">
            <a:xfrm>
              <a:off x="1877" y="1940"/>
              <a:ext cx="262" cy="1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/>
                <a:t>w tag</a:t>
              </a:r>
            </a:p>
          </p:txBody>
        </p:sp>
      </p:grpSp>
      <p:grpSp>
        <p:nvGrpSpPr>
          <p:cNvPr id="12" name="Group 101"/>
          <p:cNvGrpSpPr>
            <a:grpSpLocks/>
          </p:cNvGrpSpPr>
          <p:nvPr/>
        </p:nvGrpSpPr>
        <p:grpSpPr bwMode="auto">
          <a:xfrm>
            <a:off x="3600450" y="3048000"/>
            <a:ext cx="642938" cy="407988"/>
            <a:chOff x="2276" y="2796"/>
            <a:chExt cx="405" cy="265"/>
          </a:xfrm>
        </p:grpSpPr>
        <p:grpSp>
          <p:nvGrpSpPr>
            <p:cNvPr id="9322" name="Group 100"/>
            <p:cNvGrpSpPr>
              <a:grpSpLocks/>
            </p:cNvGrpSpPr>
            <p:nvPr/>
          </p:nvGrpSpPr>
          <p:grpSpPr bwMode="auto">
            <a:xfrm>
              <a:off x="2356" y="2796"/>
              <a:ext cx="263" cy="109"/>
              <a:chOff x="2356" y="2796"/>
              <a:chExt cx="263" cy="109"/>
            </a:xfrm>
          </p:grpSpPr>
          <p:sp>
            <p:nvSpPr>
              <p:cNvPr id="9324" name="Rectangle 42"/>
              <p:cNvSpPr>
                <a:spLocks noChangeArrowheads="1"/>
              </p:cNvSpPr>
              <p:nvPr/>
            </p:nvSpPr>
            <p:spPr bwMode="auto">
              <a:xfrm>
                <a:off x="2356" y="2797"/>
                <a:ext cx="203" cy="107"/>
              </a:xfrm>
              <a:prstGeom prst="rect">
                <a:avLst/>
              </a:prstGeom>
              <a:solidFill>
                <a:srgbClr val="FF66FF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3D99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5" name="Rectangle 43"/>
              <p:cNvSpPr>
                <a:spLocks noChangeArrowheads="1"/>
              </p:cNvSpPr>
              <p:nvPr/>
            </p:nvSpPr>
            <p:spPr bwMode="auto">
              <a:xfrm>
                <a:off x="2567" y="2796"/>
                <a:ext cx="52" cy="109"/>
              </a:xfrm>
              <a:prstGeom prst="rect">
                <a:avLst/>
              </a:prstGeom>
              <a:solidFill>
                <a:srgbClr val="B1CBFF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6A7A99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323" name="Text Box 44"/>
            <p:cNvSpPr txBox="1">
              <a:spLocks noChangeArrowheads="1"/>
            </p:cNvSpPr>
            <p:nvPr/>
          </p:nvSpPr>
          <p:spPr bwMode="auto">
            <a:xfrm>
              <a:off x="2276" y="2892"/>
              <a:ext cx="405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/>
                <a:t>tagged</a:t>
              </a:r>
            </a:p>
          </p:txBody>
        </p:sp>
      </p:grp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3459163" y="1673225"/>
            <a:ext cx="642937" cy="484188"/>
            <a:chOff x="2187" y="1904"/>
            <a:chExt cx="405" cy="313"/>
          </a:xfrm>
        </p:grpSpPr>
        <p:sp>
          <p:nvSpPr>
            <p:cNvPr id="9318" name="Text Box 46"/>
            <p:cNvSpPr txBox="1">
              <a:spLocks noChangeArrowheads="1"/>
            </p:cNvSpPr>
            <p:nvPr/>
          </p:nvSpPr>
          <p:spPr bwMode="auto">
            <a:xfrm>
              <a:off x="2187" y="1904"/>
              <a:ext cx="405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/>
                <a:t>tagged</a:t>
              </a:r>
            </a:p>
          </p:txBody>
        </p:sp>
        <p:grpSp>
          <p:nvGrpSpPr>
            <p:cNvPr id="9319" name="Group 91"/>
            <p:cNvGrpSpPr>
              <a:grpSpLocks/>
            </p:cNvGrpSpPr>
            <p:nvPr/>
          </p:nvGrpSpPr>
          <p:grpSpPr bwMode="auto">
            <a:xfrm>
              <a:off x="2258" y="2108"/>
              <a:ext cx="264" cy="109"/>
              <a:chOff x="2258" y="2108"/>
              <a:chExt cx="264" cy="109"/>
            </a:xfrm>
          </p:grpSpPr>
          <p:sp>
            <p:nvSpPr>
              <p:cNvPr id="9320" name="Rectangle 48"/>
              <p:cNvSpPr>
                <a:spLocks noChangeArrowheads="1"/>
              </p:cNvSpPr>
              <p:nvPr/>
            </p:nvSpPr>
            <p:spPr bwMode="auto">
              <a:xfrm>
                <a:off x="2258" y="2108"/>
                <a:ext cx="204" cy="109"/>
              </a:xfrm>
              <a:prstGeom prst="rect">
                <a:avLst/>
              </a:prstGeom>
              <a:solidFill>
                <a:srgbClr val="FF66FF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3D99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1" name="Rectangle 49"/>
              <p:cNvSpPr>
                <a:spLocks noChangeArrowheads="1"/>
              </p:cNvSpPr>
              <p:nvPr/>
            </p:nvSpPr>
            <p:spPr bwMode="auto">
              <a:xfrm>
                <a:off x="2470" y="2108"/>
                <a:ext cx="52" cy="109"/>
              </a:xfrm>
              <a:prstGeom prst="rect">
                <a:avLst/>
              </a:prstGeom>
              <a:solidFill>
                <a:srgbClr val="B1CBFF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6A7A99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5868988" y="3048000"/>
            <a:ext cx="890587" cy="407988"/>
            <a:chOff x="3770" y="2830"/>
            <a:chExt cx="432" cy="206"/>
          </a:xfrm>
        </p:grpSpPr>
        <p:grpSp>
          <p:nvGrpSpPr>
            <p:cNvPr id="9313" name="Group 51"/>
            <p:cNvGrpSpPr>
              <a:grpSpLocks/>
            </p:cNvGrpSpPr>
            <p:nvPr/>
          </p:nvGrpSpPr>
          <p:grpSpPr bwMode="auto">
            <a:xfrm>
              <a:off x="3860" y="2830"/>
              <a:ext cx="252" cy="85"/>
              <a:chOff x="799" y="2962"/>
              <a:chExt cx="252" cy="85"/>
            </a:xfrm>
          </p:grpSpPr>
          <p:sp>
            <p:nvSpPr>
              <p:cNvPr id="9315" name="Rectangle 52"/>
              <p:cNvSpPr>
                <a:spLocks noChangeArrowheads="1"/>
              </p:cNvSpPr>
              <p:nvPr/>
            </p:nvSpPr>
            <p:spPr bwMode="auto">
              <a:xfrm>
                <a:off x="799" y="2963"/>
                <a:ext cx="156" cy="83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16" name="Rectangle 53"/>
              <p:cNvSpPr>
                <a:spLocks noChangeArrowheads="1"/>
              </p:cNvSpPr>
              <p:nvPr/>
            </p:nvSpPr>
            <p:spPr bwMode="auto">
              <a:xfrm>
                <a:off x="961" y="2962"/>
                <a:ext cx="40" cy="85"/>
              </a:xfrm>
              <a:prstGeom prst="rect">
                <a:avLst/>
              </a:prstGeom>
              <a:solidFill>
                <a:srgbClr val="B1CBFF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6A7A99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7574" name="Rectangle 54"/>
              <p:cNvSpPr>
                <a:spLocks noChangeArrowheads="1"/>
              </p:cNvSpPr>
              <p:nvPr/>
            </p:nvSpPr>
            <p:spPr bwMode="auto">
              <a:xfrm>
                <a:off x="1011" y="2962"/>
                <a:ext cx="40" cy="85"/>
              </a:xfrm>
              <a:prstGeom prst="rect">
                <a:avLst/>
              </a:prstGeom>
              <a:solidFill>
                <a:schemeClr val="tx2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tx2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314" name="Text Box 55"/>
            <p:cNvSpPr txBox="1">
              <a:spLocks noChangeArrowheads="1"/>
            </p:cNvSpPr>
            <p:nvPr/>
          </p:nvSpPr>
          <p:spPr bwMode="auto">
            <a:xfrm>
              <a:off x="3770" y="2905"/>
              <a:ext cx="432" cy="1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/>
                <a:t>double tag</a:t>
              </a:r>
            </a:p>
          </p:txBody>
        </p:sp>
      </p:grpSp>
      <p:grpSp>
        <p:nvGrpSpPr>
          <p:cNvPr id="18" name="Group 56"/>
          <p:cNvGrpSpPr>
            <a:grpSpLocks/>
          </p:cNvGrpSpPr>
          <p:nvPr/>
        </p:nvGrpSpPr>
        <p:grpSpPr bwMode="auto">
          <a:xfrm>
            <a:off x="6013450" y="1673225"/>
            <a:ext cx="539750" cy="484188"/>
            <a:chOff x="3835" y="1940"/>
            <a:chExt cx="262" cy="243"/>
          </a:xfrm>
        </p:grpSpPr>
        <p:grpSp>
          <p:nvGrpSpPr>
            <p:cNvPr id="9309" name="Group 57"/>
            <p:cNvGrpSpPr>
              <a:grpSpLocks/>
            </p:cNvGrpSpPr>
            <p:nvPr/>
          </p:nvGrpSpPr>
          <p:grpSpPr bwMode="auto">
            <a:xfrm>
              <a:off x="3865" y="2098"/>
              <a:ext cx="202" cy="85"/>
              <a:chOff x="799" y="2407"/>
              <a:chExt cx="202" cy="85"/>
            </a:xfrm>
          </p:grpSpPr>
          <p:sp>
            <p:nvSpPr>
              <p:cNvPr id="9311" name="Rectangle 58"/>
              <p:cNvSpPr>
                <a:spLocks noChangeArrowheads="1"/>
              </p:cNvSpPr>
              <p:nvPr/>
            </p:nvSpPr>
            <p:spPr bwMode="auto">
              <a:xfrm>
                <a:off x="799" y="2407"/>
                <a:ext cx="156" cy="84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12" name="Rectangle 59"/>
              <p:cNvSpPr>
                <a:spLocks noChangeArrowheads="1"/>
              </p:cNvSpPr>
              <p:nvPr/>
            </p:nvSpPr>
            <p:spPr bwMode="auto">
              <a:xfrm>
                <a:off x="961" y="2407"/>
                <a:ext cx="40" cy="85"/>
              </a:xfrm>
              <a:prstGeom prst="rect">
                <a:avLst/>
              </a:prstGeom>
              <a:solidFill>
                <a:srgbClr val="B1CBFF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6A7A99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310" name="Text Box 60"/>
            <p:cNvSpPr txBox="1">
              <a:spLocks noChangeArrowheads="1"/>
            </p:cNvSpPr>
            <p:nvPr/>
          </p:nvSpPr>
          <p:spPr bwMode="auto">
            <a:xfrm>
              <a:off x="3835" y="1940"/>
              <a:ext cx="262" cy="1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/>
                <a:t>w tag</a:t>
              </a:r>
            </a:p>
          </p:txBody>
        </p:sp>
      </p:grpSp>
      <p:grpSp>
        <p:nvGrpSpPr>
          <p:cNvPr id="20" name="Group 99"/>
          <p:cNvGrpSpPr>
            <a:grpSpLocks/>
          </p:cNvGrpSpPr>
          <p:nvPr/>
        </p:nvGrpSpPr>
        <p:grpSpPr bwMode="auto">
          <a:xfrm>
            <a:off x="6737350" y="3048000"/>
            <a:ext cx="642938" cy="407988"/>
            <a:chOff x="4252" y="2796"/>
            <a:chExt cx="405" cy="265"/>
          </a:xfrm>
        </p:grpSpPr>
        <p:grpSp>
          <p:nvGrpSpPr>
            <p:cNvPr id="9305" name="Group 98"/>
            <p:cNvGrpSpPr>
              <a:grpSpLocks/>
            </p:cNvGrpSpPr>
            <p:nvPr/>
          </p:nvGrpSpPr>
          <p:grpSpPr bwMode="auto">
            <a:xfrm>
              <a:off x="4332" y="2796"/>
              <a:ext cx="263" cy="109"/>
              <a:chOff x="4332" y="2796"/>
              <a:chExt cx="263" cy="109"/>
            </a:xfrm>
          </p:grpSpPr>
          <p:sp>
            <p:nvSpPr>
              <p:cNvPr id="9307" name="Rectangle 63"/>
              <p:cNvSpPr>
                <a:spLocks noChangeArrowheads="1"/>
              </p:cNvSpPr>
              <p:nvPr/>
            </p:nvSpPr>
            <p:spPr bwMode="auto">
              <a:xfrm>
                <a:off x="4332" y="2797"/>
                <a:ext cx="203" cy="107"/>
              </a:xfrm>
              <a:prstGeom prst="rect">
                <a:avLst/>
              </a:prstGeom>
              <a:solidFill>
                <a:srgbClr val="FF66FF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3D99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08" name="Rectangle 64"/>
              <p:cNvSpPr>
                <a:spLocks noChangeArrowheads="1"/>
              </p:cNvSpPr>
              <p:nvPr/>
            </p:nvSpPr>
            <p:spPr bwMode="auto">
              <a:xfrm>
                <a:off x="4543" y="2796"/>
                <a:ext cx="52" cy="109"/>
              </a:xfrm>
              <a:prstGeom prst="rect">
                <a:avLst/>
              </a:prstGeom>
              <a:solidFill>
                <a:srgbClr val="B1CBFF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6A7A99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306" name="Text Box 65"/>
            <p:cNvSpPr txBox="1">
              <a:spLocks noChangeArrowheads="1"/>
            </p:cNvSpPr>
            <p:nvPr/>
          </p:nvSpPr>
          <p:spPr bwMode="auto">
            <a:xfrm>
              <a:off x="4252" y="2892"/>
              <a:ext cx="405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/>
                <a:t>tagged</a:t>
              </a:r>
            </a:p>
          </p:txBody>
        </p:sp>
      </p:grpSp>
      <p:grpSp>
        <p:nvGrpSpPr>
          <p:cNvPr id="22" name="Group 95"/>
          <p:cNvGrpSpPr>
            <a:grpSpLocks/>
          </p:cNvGrpSpPr>
          <p:nvPr/>
        </p:nvGrpSpPr>
        <p:grpSpPr bwMode="auto">
          <a:xfrm>
            <a:off x="6557963" y="1673225"/>
            <a:ext cx="642937" cy="484188"/>
            <a:chOff x="4139" y="1904"/>
            <a:chExt cx="405" cy="313"/>
          </a:xfrm>
        </p:grpSpPr>
        <p:sp>
          <p:nvSpPr>
            <p:cNvPr id="9301" name="Text Box 67"/>
            <p:cNvSpPr txBox="1">
              <a:spLocks noChangeArrowheads="1"/>
            </p:cNvSpPr>
            <p:nvPr/>
          </p:nvSpPr>
          <p:spPr bwMode="auto">
            <a:xfrm>
              <a:off x="4139" y="1904"/>
              <a:ext cx="405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/>
                <a:t>tagged</a:t>
              </a:r>
            </a:p>
          </p:txBody>
        </p:sp>
        <p:grpSp>
          <p:nvGrpSpPr>
            <p:cNvPr id="9302" name="Group 94"/>
            <p:cNvGrpSpPr>
              <a:grpSpLocks/>
            </p:cNvGrpSpPr>
            <p:nvPr/>
          </p:nvGrpSpPr>
          <p:grpSpPr bwMode="auto">
            <a:xfrm>
              <a:off x="4210" y="2108"/>
              <a:ext cx="264" cy="109"/>
              <a:chOff x="4210" y="2108"/>
              <a:chExt cx="264" cy="109"/>
            </a:xfrm>
          </p:grpSpPr>
          <p:sp>
            <p:nvSpPr>
              <p:cNvPr id="9303" name="Rectangle 69"/>
              <p:cNvSpPr>
                <a:spLocks noChangeArrowheads="1"/>
              </p:cNvSpPr>
              <p:nvPr/>
            </p:nvSpPr>
            <p:spPr bwMode="auto">
              <a:xfrm>
                <a:off x="4210" y="2108"/>
                <a:ext cx="204" cy="109"/>
              </a:xfrm>
              <a:prstGeom prst="rect">
                <a:avLst/>
              </a:prstGeom>
              <a:solidFill>
                <a:srgbClr val="FF66FF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3D99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04" name="Rectangle 70"/>
              <p:cNvSpPr>
                <a:spLocks noChangeArrowheads="1"/>
              </p:cNvSpPr>
              <p:nvPr/>
            </p:nvSpPr>
            <p:spPr bwMode="auto">
              <a:xfrm>
                <a:off x="4422" y="2108"/>
                <a:ext cx="52" cy="109"/>
              </a:xfrm>
              <a:prstGeom prst="rect">
                <a:avLst/>
              </a:prstGeom>
              <a:solidFill>
                <a:srgbClr val="B1CBFF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6A7A99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7924800" y="3048000"/>
            <a:ext cx="414338" cy="407988"/>
            <a:chOff x="5029" y="2831"/>
            <a:chExt cx="202" cy="205"/>
          </a:xfrm>
        </p:grpSpPr>
        <p:grpSp>
          <p:nvGrpSpPr>
            <p:cNvPr id="9297" name="Group 72"/>
            <p:cNvGrpSpPr>
              <a:grpSpLocks/>
            </p:cNvGrpSpPr>
            <p:nvPr/>
          </p:nvGrpSpPr>
          <p:grpSpPr bwMode="auto">
            <a:xfrm>
              <a:off x="5029" y="2831"/>
              <a:ext cx="202" cy="85"/>
              <a:chOff x="5080" y="2837"/>
              <a:chExt cx="202" cy="85"/>
            </a:xfrm>
          </p:grpSpPr>
          <p:sp>
            <p:nvSpPr>
              <p:cNvPr id="9299" name="Rectangle 73"/>
              <p:cNvSpPr>
                <a:spLocks noChangeArrowheads="1"/>
              </p:cNvSpPr>
              <p:nvPr/>
            </p:nvSpPr>
            <p:spPr bwMode="auto">
              <a:xfrm>
                <a:off x="5080" y="2837"/>
                <a:ext cx="156" cy="84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00" name="Rectangle 74"/>
              <p:cNvSpPr>
                <a:spLocks noChangeArrowheads="1"/>
              </p:cNvSpPr>
              <p:nvPr/>
            </p:nvSpPr>
            <p:spPr bwMode="auto">
              <a:xfrm>
                <a:off x="5242" y="2837"/>
                <a:ext cx="40" cy="85"/>
              </a:xfrm>
              <a:prstGeom prst="rect">
                <a:avLst/>
              </a:prstGeom>
              <a:solidFill>
                <a:srgbClr val="B1CBFF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6A7A99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298" name="Text Box 75"/>
            <p:cNvSpPr txBox="1">
              <a:spLocks noChangeArrowheads="1"/>
            </p:cNvSpPr>
            <p:nvPr/>
          </p:nvSpPr>
          <p:spPr bwMode="auto">
            <a:xfrm>
              <a:off x="5034" y="2905"/>
              <a:ext cx="192" cy="1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/>
                <a:t>tag</a:t>
              </a:r>
            </a:p>
          </p:txBody>
        </p:sp>
      </p:grpSp>
      <p:grpSp>
        <p:nvGrpSpPr>
          <p:cNvPr id="26" name="Group 76"/>
          <p:cNvGrpSpPr>
            <a:grpSpLocks/>
          </p:cNvGrpSpPr>
          <p:nvPr/>
        </p:nvGrpSpPr>
        <p:grpSpPr bwMode="auto">
          <a:xfrm>
            <a:off x="7861300" y="1673225"/>
            <a:ext cx="539750" cy="484188"/>
            <a:chOff x="4999" y="1940"/>
            <a:chExt cx="262" cy="243"/>
          </a:xfrm>
        </p:grpSpPr>
        <p:grpSp>
          <p:nvGrpSpPr>
            <p:cNvPr id="9293" name="Group 77"/>
            <p:cNvGrpSpPr>
              <a:grpSpLocks/>
            </p:cNvGrpSpPr>
            <p:nvPr/>
          </p:nvGrpSpPr>
          <p:grpSpPr bwMode="auto">
            <a:xfrm>
              <a:off x="5029" y="2098"/>
              <a:ext cx="202" cy="85"/>
              <a:chOff x="799" y="2407"/>
              <a:chExt cx="202" cy="85"/>
            </a:xfrm>
          </p:grpSpPr>
          <p:sp>
            <p:nvSpPr>
              <p:cNvPr id="9295" name="Rectangle 78"/>
              <p:cNvSpPr>
                <a:spLocks noChangeArrowheads="1"/>
              </p:cNvSpPr>
              <p:nvPr/>
            </p:nvSpPr>
            <p:spPr bwMode="auto">
              <a:xfrm>
                <a:off x="799" y="2407"/>
                <a:ext cx="156" cy="84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96" name="Rectangle 79"/>
              <p:cNvSpPr>
                <a:spLocks noChangeArrowheads="1"/>
              </p:cNvSpPr>
              <p:nvPr/>
            </p:nvSpPr>
            <p:spPr bwMode="auto">
              <a:xfrm>
                <a:off x="961" y="2407"/>
                <a:ext cx="40" cy="85"/>
              </a:xfrm>
              <a:prstGeom prst="rect">
                <a:avLst/>
              </a:prstGeom>
              <a:solidFill>
                <a:srgbClr val="B1CBFF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6A7A99"/>
                </a:prstShdw>
              </a:effec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294" name="Text Box 80"/>
            <p:cNvSpPr txBox="1">
              <a:spLocks noChangeArrowheads="1"/>
            </p:cNvSpPr>
            <p:nvPr/>
          </p:nvSpPr>
          <p:spPr bwMode="auto">
            <a:xfrm>
              <a:off x="4999" y="1940"/>
              <a:ext cx="262" cy="1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/>
                <a:t>w tag</a:t>
              </a:r>
            </a:p>
          </p:txBody>
        </p:sp>
      </p:grpSp>
      <p:grpSp>
        <p:nvGrpSpPr>
          <p:cNvPr id="28" name="Group 97"/>
          <p:cNvGrpSpPr>
            <a:grpSpLocks/>
          </p:cNvGrpSpPr>
          <p:nvPr/>
        </p:nvGrpSpPr>
        <p:grpSpPr bwMode="auto">
          <a:xfrm>
            <a:off x="8385175" y="3048000"/>
            <a:ext cx="663575" cy="407988"/>
            <a:chOff x="5290" y="2796"/>
            <a:chExt cx="418" cy="265"/>
          </a:xfrm>
        </p:grpSpPr>
        <p:sp>
          <p:nvSpPr>
            <p:cNvPr id="9291" name="Rectangle 82"/>
            <p:cNvSpPr>
              <a:spLocks noChangeArrowheads="1"/>
            </p:cNvSpPr>
            <p:nvPr/>
          </p:nvSpPr>
          <p:spPr bwMode="auto">
            <a:xfrm>
              <a:off x="5398" y="2796"/>
              <a:ext cx="202" cy="109"/>
            </a:xfrm>
            <a:prstGeom prst="rect">
              <a:avLst/>
            </a:prstGeom>
            <a:solidFill>
              <a:srgbClr val="FF66FF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993D99"/>
              </a:prst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9292" name="Text Box 83"/>
            <p:cNvSpPr txBox="1">
              <a:spLocks noChangeArrowheads="1"/>
            </p:cNvSpPr>
            <p:nvPr/>
          </p:nvSpPr>
          <p:spPr bwMode="auto">
            <a:xfrm>
              <a:off x="5290" y="2892"/>
              <a:ext cx="418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/>
                <a:t>w/o tag</a:t>
              </a:r>
            </a:p>
          </p:txBody>
        </p:sp>
      </p:grpSp>
      <p:grpSp>
        <p:nvGrpSpPr>
          <p:cNvPr id="29" name="Group 96"/>
          <p:cNvGrpSpPr>
            <a:grpSpLocks/>
          </p:cNvGrpSpPr>
          <p:nvPr/>
        </p:nvGrpSpPr>
        <p:grpSpPr bwMode="auto">
          <a:xfrm>
            <a:off x="8385175" y="1673225"/>
            <a:ext cx="663575" cy="484188"/>
            <a:chOff x="5290" y="1904"/>
            <a:chExt cx="418" cy="313"/>
          </a:xfrm>
        </p:grpSpPr>
        <p:sp>
          <p:nvSpPr>
            <p:cNvPr id="9289" name="Text Box 85"/>
            <p:cNvSpPr txBox="1">
              <a:spLocks noChangeArrowheads="1"/>
            </p:cNvSpPr>
            <p:nvPr/>
          </p:nvSpPr>
          <p:spPr bwMode="auto">
            <a:xfrm>
              <a:off x="5290" y="1904"/>
              <a:ext cx="418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/>
                <a:t>w/o tag</a:t>
              </a:r>
            </a:p>
          </p:txBody>
        </p:sp>
        <p:sp>
          <p:nvSpPr>
            <p:cNvPr id="9290" name="Rectangle 86"/>
            <p:cNvSpPr>
              <a:spLocks noChangeArrowheads="1"/>
            </p:cNvSpPr>
            <p:nvPr/>
          </p:nvSpPr>
          <p:spPr bwMode="auto">
            <a:xfrm>
              <a:off x="5398" y="2108"/>
              <a:ext cx="202" cy="109"/>
            </a:xfrm>
            <a:prstGeom prst="rect">
              <a:avLst/>
            </a:prstGeom>
            <a:solidFill>
              <a:srgbClr val="FF66FF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993D99"/>
              </a:prst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245" name="Freeform 87"/>
          <p:cNvSpPr>
            <a:spLocks/>
          </p:cNvSpPr>
          <p:nvPr/>
        </p:nvSpPr>
        <p:spPr bwMode="auto">
          <a:xfrm>
            <a:off x="184150" y="2157413"/>
            <a:ext cx="1082675" cy="825500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Text Box 88"/>
          <p:cNvSpPr txBox="1">
            <a:spLocks noChangeArrowheads="1"/>
          </p:cNvSpPr>
          <p:nvPr/>
        </p:nvSpPr>
        <p:spPr bwMode="auto">
          <a:xfrm>
            <a:off x="463550" y="2430463"/>
            <a:ext cx="523875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r>
              <a:rPr lang="en-US" sz="1300"/>
              <a:t>LAN</a:t>
            </a:r>
          </a:p>
        </p:txBody>
      </p:sp>
      <p:sp>
        <p:nvSpPr>
          <p:cNvPr id="9247" name="Freeform 89"/>
          <p:cNvSpPr>
            <a:spLocks/>
          </p:cNvSpPr>
          <p:nvPr/>
        </p:nvSpPr>
        <p:spPr bwMode="auto">
          <a:xfrm>
            <a:off x="8880475" y="2157413"/>
            <a:ext cx="1082675" cy="825500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90"/>
          <p:cNvSpPr txBox="1">
            <a:spLocks noChangeArrowheads="1"/>
          </p:cNvSpPr>
          <p:nvPr/>
        </p:nvSpPr>
        <p:spPr bwMode="auto">
          <a:xfrm>
            <a:off x="9159875" y="2430463"/>
            <a:ext cx="523875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r>
              <a:rPr lang="en-US" sz="1300"/>
              <a:t>LAN</a:t>
            </a:r>
          </a:p>
        </p:txBody>
      </p:sp>
      <p:graphicFrame>
        <p:nvGraphicFramePr>
          <p:cNvPr id="1387678" name="Group 158"/>
          <p:cNvGraphicFramePr>
            <a:graphicFrameLocks noGrp="1"/>
          </p:cNvGraphicFramePr>
          <p:nvPr/>
        </p:nvGraphicFramePr>
        <p:xfrm>
          <a:off x="368300" y="3671888"/>
          <a:ext cx="9361489" cy="3302799"/>
        </p:xfrm>
        <a:graphic>
          <a:graphicData uri="http://schemas.openxmlformats.org/drawingml/2006/table">
            <a:tbl>
              <a:tblPr/>
              <a:tblGrid>
                <a:gridCol w="1402443"/>
                <a:gridCol w="2757714"/>
                <a:gridCol w="2612572"/>
                <a:gridCol w="258876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Name</a:t>
                      </a:r>
                    </a:p>
                  </a:txBody>
                  <a:tcPr marL="101836" marR="101836" marT="50918" marB="509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Configuration</a:t>
                      </a:r>
                    </a:p>
                  </a:txBody>
                  <a:tcPr marL="101836" marR="101836" marT="50918" marB="50918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</a:t>
                      </a:r>
                    </a:p>
                  </a:txBody>
                  <a:tcPr marL="101836" marR="101836" marT="50918" marB="50918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</a:t>
                      </a:r>
                    </a:p>
                  </a:txBody>
                  <a:tcPr marL="101836" marR="101836" marT="50918" marB="50918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0838">
                <a:tc rowSpan="2"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Tagging</a:t>
                      </a:r>
                    </a:p>
                  </a:txBody>
                  <a:tcPr marL="101836" marR="101836" marT="50918" marB="509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Vlan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Aware mode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Accept frame type= All</a:t>
                      </a: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 FRAME</a:t>
                      </a: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 FRAME +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.TAG</a:t>
                      </a: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 FRAME + TAG</a:t>
                      </a: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 FRAME + TAG</a:t>
                      </a: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250">
                <a:tc rowSpan="2"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Stacking</a:t>
                      </a:r>
                    </a:p>
                  </a:txBody>
                  <a:tcPr marL="101836" marR="101836" marT="50918" marB="509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Ingress Tag Handling= Stacking</a:t>
                      </a: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 FRAME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 FRAME +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.TAG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 FRAME + TAG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 FRAME + TAG +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.TAG</a:t>
                      </a: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2275">
                <a:tc rowSpan="2"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Stripping</a:t>
                      </a:r>
                    </a:p>
                  </a:txBody>
                  <a:tcPr marL="101836" marR="101836" marT="50918" marB="509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Egress Tag Handling= Stripping</a:t>
                      </a: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 FRAME + TAG +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.TAG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 FRAME + TAG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 FRAME +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.TAG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 FRAME</a:t>
                      </a:r>
                    </a:p>
                  </a:txBody>
                  <a:tcPr marL="101836" marR="101836" marT="50918" marB="5091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8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87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87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7531" grpId="0" autoUpdateAnimBg="0"/>
      <p:bldP spid="138753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416050" y="2105025"/>
            <a:ext cx="7197725" cy="1573213"/>
            <a:chOff x="892" y="1325"/>
            <a:chExt cx="4534" cy="992"/>
          </a:xfrm>
        </p:grpSpPr>
        <p:grpSp>
          <p:nvGrpSpPr>
            <p:cNvPr id="10269" name="Group 2"/>
            <p:cNvGrpSpPr>
              <a:grpSpLocks/>
            </p:cNvGrpSpPr>
            <p:nvPr/>
          </p:nvGrpSpPr>
          <p:grpSpPr bwMode="auto">
            <a:xfrm>
              <a:off x="892" y="1325"/>
              <a:ext cx="4534" cy="992"/>
              <a:chOff x="892" y="1365"/>
              <a:chExt cx="4534" cy="1214"/>
            </a:xfrm>
          </p:grpSpPr>
          <p:sp>
            <p:nvSpPr>
              <p:cNvPr id="10272" name="Freeform 3"/>
              <p:cNvSpPr>
                <a:spLocks/>
              </p:cNvSpPr>
              <p:nvPr/>
            </p:nvSpPr>
            <p:spPr bwMode="auto">
              <a:xfrm>
                <a:off x="3283" y="1712"/>
                <a:ext cx="2143" cy="867"/>
              </a:xfrm>
              <a:custGeom>
                <a:avLst/>
                <a:gdLst>
                  <a:gd name="T0" fmla="*/ 2143 w 2143"/>
                  <a:gd name="T1" fmla="*/ 1415 h 799"/>
                  <a:gd name="T2" fmla="*/ 1467 w 2143"/>
                  <a:gd name="T3" fmla="*/ 1415 h 799"/>
                  <a:gd name="T4" fmla="*/ 1467 w 2143"/>
                  <a:gd name="T5" fmla="*/ 0 h 799"/>
                  <a:gd name="T6" fmla="*/ 0 w 2143"/>
                  <a:gd name="T7" fmla="*/ 0 h 7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43"/>
                  <a:gd name="T13" fmla="*/ 0 h 799"/>
                  <a:gd name="T14" fmla="*/ 2143 w 2143"/>
                  <a:gd name="T15" fmla="*/ 799 h 7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43" h="799">
                    <a:moveTo>
                      <a:pt x="2143" y="799"/>
                    </a:moveTo>
                    <a:lnTo>
                      <a:pt x="1467" y="799"/>
                    </a:lnTo>
                    <a:lnTo>
                      <a:pt x="146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73" name="Freeform 4"/>
              <p:cNvSpPr>
                <a:spLocks/>
              </p:cNvSpPr>
              <p:nvPr/>
            </p:nvSpPr>
            <p:spPr bwMode="auto">
              <a:xfrm flipH="1">
                <a:off x="892" y="1712"/>
                <a:ext cx="2143" cy="867"/>
              </a:xfrm>
              <a:custGeom>
                <a:avLst/>
                <a:gdLst>
                  <a:gd name="T0" fmla="*/ 2143 w 2143"/>
                  <a:gd name="T1" fmla="*/ 1415 h 799"/>
                  <a:gd name="T2" fmla="*/ 1467 w 2143"/>
                  <a:gd name="T3" fmla="*/ 1415 h 799"/>
                  <a:gd name="T4" fmla="*/ 1467 w 2143"/>
                  <a:gd name="T5" fmla="*/ 0 h 799"/>
                  <a:gd name="T6" fmla="*/ 0 w 2143"/>
                  <a:gd name="T7" fmla="*/ 0 h 7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43"/>
                  <a:gd name="T13" fmla="*/ 0 h 799"/>
                  <a:gd name="T14" fmla="*/ 2143 w 2143"/>
                  <a:gd name="T15" fmla="*/ 799 h 7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43" h="799">
                    <a:moveTo>
                      <a:pt x="2143" y="799"/>
                    </a:moveTo>
                    <a:lnTo>
                      <a:pt x="1467" y="799"/>
                    </a:lnTo>
                    <a:lnTo>
                      <a:pt x="146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74" name="Freeform 5"/>
              <p:cNvSpPr>
                <a:spLocks/>
              </p:cNvSpPr>
              <p:nvPr/>
            </p:nvSpPr>
            <p:spPr bwMode="auto">
              <a:xfrm>
                <a:off x="2715" y="1365"/>
                <a:ext cx="835" cy="646"/>
              </a:xfrm>
              <a:custGeom>
                <a:avLst/>
                <a:gdLst>
                  <a:gd name="T0" fmla="*/ 260 w 835"/>
                  <a:gd name="T1" fmla="*/ 609 h 646"/>
                  <a:gd name="T2" fmla="*/ 137 w 835"/>
                  <a:gd name="T3" fmla="*/ 622 h 646"/>
                  <a:gd name="T4" fmla="*/ 38 w 835"/>
                  <a:gd name="T5" fmla="*/ 571 h 646"/>
                  <a:gd name="T6" fmla="*/ 1 w 835"/>
                  <a:gd name="T7" fmla="*/ 455 h 646"/>
                  <a:gd name="T8" fmla="*/ 32 w 835"/>
                  <a:gd name="T9" fmla="*/ 360 h 646"/>
                  <a:gd name="T10" fmla="*/ 79 w 835"/>
                  <a:gd name="T11" fmla="*/ 330 h 646"/>
                  <a:gd name="T12" fmla="*/ 97 w 835"/>
                  <a:gd name="T13" fmla="*/ 318 h 646"/>
                  <a:gd name="T14" fmla="*/ 102 w 835"/>
                  <a:gd name="T15" fmla="*/ 299 h 646"/>
                  <a:gd name="T16" fmla="*/ 96 w 835"/>
                  <a:gd name="T17" fmla="*/ 261 h 646"/>
                  <a:gd name="T18" fmla="*/ 96 w 835"/>
                  <a:gd name="T19" fmla="*/ 216 h 646"/>
                  <a:gd name="T20" fmla="*/ 127 w 835"/>
                  <a:gd name="T21" fmla="*/ 172 h 646"/>
                  <a:gd name="T22" fmla="*/ 181 w 835"/>
                  <a:gd name="T23" fmla="*/ 145 h 646"/>
                  <a:gd name="T24" fmla="*/ 235 w 835"/>
                  <a:gd name="T25" fmla="*/ 137 h 646"/>
                  <a:gd name="T26" fmla="*/ 258 w 835"/>
                  <a:gd name="T27" fmla="*/ 129 h 646"/>
                  <a:gd name="T28" fmla="*/ 261 w 835"/>
                  <a:gd name="T29" fmla="*/ 96 h 646"/>
                  <a:gd name="T30" fmla="*/ 284 w 835"/>
                  <a:gd name="T31" fmla="*/ 63 h 646"/>
                  <a:gd name="T32" fmla="*/ 320 w 835"/>
                  <a:gd name="T33" fmla="*/ 46 h 646"/>
                  <a:gd name="T34" fmla="*/ 364 w 835"/>
                  <a:gd name="T35" fmla="*/ 43 h 646"/>
                  <a:gd name="T36" fmla="*/ 382 w 835"/>
                  <a:gd name="T37" fmla="*/ 46 h 646"/>
                  <a:gd name="T38" fmla="*/ 387 w 835"/>
                  <a:gd name="T39" fmla="*/ 36 h 646"/>
                  <a:gd name="T40" fmla="*/ 408 w 835"/>
                  <a:gd name="T41" fmla="*/ 15 h 646"/>
                  <a:gd name="T42" fmla="*/ 445 w 835"/>
                  <a:gd name="T43" fmla="*/ 3 h 646"/>
                  <a:gd name="T44" fmla="*/ 502 w 835"/>
                  <a:gd name="T45" fmla="*/ 3 h 646"/>
                  <a:gd name="T46" fmla="*/ 543 w 835"/>
                  <a:gd name="T47" fmla="*/ 21 h 646"/>
                  <a:gd name="T48" fmla="*/ 582 w 835"/>
                  <a:gd name="T49" fmla="*/ 50 h 646"/>
                  <a:gd name="T50" fmla="*/ 598 w 835"/>
                  <a:gd name="T51" fmla="*/ 91 h 646"/>
                  <a:gd name="T52" fmla="*/ 602 w 835"/>
                  <a:gd name="T53" fmla="*/ 112 h 646"/>
                  <a:gd name="T54" fmla="*/ 628 w 835"/>
                  <a:gd name="T55" fmla="*/ 111 h 646"/>
                  <a:gd name="T56" fmla="*/ 666 w 835"/>
                  <a:gd name="T57" fmla="*/ 124 h 646"/>
                  <a:gd name="T58" fmla="*/ 706 w 835"/>
                  <a:gd name="T59" fmla="*/ 165 h 646"/>
                  <a:gd name="T60" fmla="*/ 736 w 835"/>
                  <a:gd name="T61" fmla="*/ 215 h 646"/>
                  <a:gd name="T62" fmla="*/ 741 w 835"/>
                  <a:gd name="T63" fmla="*/ 267 h 646"/>
                  <a:gd name="T64" fmla="*/ 715 w 835"/>
                  <a:gd name="T65" fmla="*/ 309 h 646"/>
                  <a:gd name="T66" fmla="*/ 742 w 835"/>
                  <a:gd name="T67" fmla="*/ 317 h 646"/>
                  <a:gd name="T68" fmla="*/ 788 w 835"/>
                  <a:gd name="T69" fmla="*/ 342 h 646"/>
                  <a:gd name="T70" fmla="*/ 823 w 835"/>
                  <a:gd name="T71" fmla="*/ 378 h 646"/>
                  <a:gd name="T72" fmla="*/ 833 w 835"/>
                  <a:gd name="T73" fmla="*/ 422 h 646"/>
                  <a:gd name="T74" fmla="*/ 808 w 835"/>
                  <a:gd name="T75" fmla="*/ 495 h 646"/>
                  <a:gd name="T76" fmla="*/ 785 w 835"/>
                  <a:gd name="T77" fmla="*/ 519 h 646"/>
                  <a:gd name="T78" fmla="*/ 752 w 835"/>
                  <a:gd name="T79" fmla="*/ 531 h 646"/>
                  <a:gd name="T80" fmla="*/ 728 w 835"/>
                  <a:gd name="T81" fmla="*/ 541 h 646"/>
                  <a:gd name="T82" fmla="*/ 710 w 835"/>
                  <a:gd name="T83" fmla="*/ 563 h 646"/>
                  <a:gd name="T84" fmla="*/ 685 w 835"/>
                  <a:gd name="T85" fmla="*/ 594 h 646"/>
                  <a:gd name="T86" fmla="*/ 651 w 835"/>
                  <a:gd name="T87" fmla="*/ 615 h 646"/>
                  <a:gd name="T88" fmla="*/ 590 w 835"/>
                  <a:gd name="T89" fmla="*/ 617 h 646"/>
                  <a:gd name="T90" fmla="*/ 548 w 835"/>
                  <a:gd name="T91" fmla="*/ 601 h 646"/>
                  <a:gd name="T92" fmla="*/ 533 w 835"/>
                  <a:gd name="T93" fmla="*/ 586 h 646"/>
                  <a:gd name="T94" fmla="*/ 520 w 835"/>
                  <a:gd name="T95" fmla="*/ 582 h 646"/>
                  <a:gd name="T96" fmla="*/ 513 w 835"/>
                  <a:gd name="T97" fmla="*/ 594 h 646"/>
                  <a:gd name="T98" fmla="*/ 477 w 835"/>
                  <a:gd name="T99" fmla="*/ 620 h 646"/>
                  <a:gd name="T100" fmla="*/ 408 w 835"/>
                  <a:gd name="T101" fmla="*/ 644 h 646"/>
                  <a:gd name="T102" fmla="*/ 341 w 835"/>
                  <a:gd name="T103" fmla="*/ 637 h 646"/>
                  <a:gd name="T104" fmla="*/ 292 w 835"/>
                  <a:gd name="T105" fmla="*/ 620 h 646"/>
                  <a:gd name="T106" fmla="*/ 260 w 835"/>
                  <a:gd name="T107" fmla="*/ 609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6E8289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5" name="Text Box 6"/>
              <p:cNvSpPr txBox="1">
                <a:spLocks noChangeArrowheads="1"/>
              </p:cNvSpPr>
              <p:nvPr/>
            </p:nvSpPr>
            <p:spPr bwMode="auto">
              <a:xfrm>
                <a:off x="2886" y="1598"/>
                <a:ext cx="493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1420" tIns="45711" rIns="91420" bIns="45711">
                <a:spAutoFit/>
              </a:bodyPr>
              <a:lstStyle/>
              <a:p>
                <a:r>
                  <a:rPr lang="en-US" sz="1300"/>
                  <a:t>Backup</a:t>
                </a:r>
              </a:p>
            </p:txBody>
          </p:sp>
        </p:grpSp>
        <p:sp>
          <p:nvSpPr>
            <p:cNvPr id="10270" name="Text Box 36"/>
            <p:cNvSpPr txBox="1">
              <a:spLocks noChangeArrowheads="1"/>
            </p:cNvSpPr>
            <p:nvPr/>
          </p:nvSpPr>
          <p:spPr bwMode="auto">
            <a:xfrm>
              <a:off x="4701" y="2135"/>
              <a:ext cx="59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r>
                <a:rPr lang="en-US"/>
                <a:t>ETH</a:t>
              </a:r>
            </a:p>
          </p:txBody>
        </p:sp>
        <p:sp>
          <p:nvSpPr>
            <p:cNvPr id="10271" name="Text Box 37"/>
            <p:cNvSpPr txBox="1">
              <a:spLocks noChangeArrowheads="1"/>
            </p:cNvSpPr>
            <p:nvPr/>
          </p:nvSpPr>
          <p:spPr bwMode="auto">
            <a:xfrm>
              <a:off x="1039" y="2144"/>
              <a:ext cx="59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r>
                <a:rPr lang="en-US"/>
                <a:t>ETH</a:t>
              </a:r>
            </a:p>
          </p:txBody>
        </p:sp>
      </p:grpSp>
      <p:sp>
        <p:nvSpPr>
          <p:cNvPr id="1024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Fault Propagation</a:t>
            </a:r>
          </a:p>
        </p:txBody>
      </p:sp>
      <p:sp>
        <p:nvSpPr>
          <p:cNvPr id="10244" name="AutoShape 9"/>
          <p:cNvSpPr>
            <a:spLocks noChangeArrowheads="1"/>
          </p:cNvSpPr>
          <p:nvPr/>
        </p:nvSpPr>
        <p:spPr bwMode="auto">
          <a:xfrm>
            <a:off x="4256088" y="3502025"/>
            <a:ext cx="1431925" cy="13874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19" y="10800"/>
                </a:moveTo>
                <a:cubicBezTo>
                  <a:pt x="1619" y="15871"/>
                  <a:pt x="5729" y="19981"/>
                  <a:pt x="10800" y="19981"/>
                </a:cubicBezTo>
                <a:cubicBezTo>
                  <a:pt x="15871" y="19981"/>
                  <a:pt x="19981" y="15871"/>
                  <a:pt x="19981" y="10800"/>
                </a:cubicBezTo>
                <a:cubicBezTo>
                  <a:pt x="19981" y="5729"/>
                  <a:pt x="15871" y="1619"/>
                  <a:pt x="10800" y="1619"/>
                </a:cubicBezTo>
                <a:cubicBezTo>
                  <a:pt x="5729" y="1619"/>
                  <a:pt x="1619" y="5729"/>
                  <a:pt x="1619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4597400" y="3957638"/>
            <a:ext cx="75247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r>
              <a:rPr lang="en-US" sz="1300"/>
              <a:t>SDH/</a:t>
            </a:r>
          </a:p>
          <a:p>
            <a:r>
              <a:rPr lang="en-US" sz="1300"/>
              <a:t>SONET</a:t>
            </a:r>
          </a:p>
        </p:txBody>
      </p:sp>
      <p:pic>
        <p:nvPicPr>
          <p:cNvPr id="10246" name="Picture 11" descr="a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0050" y="3979863"/>
            <a:ext cx="5111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1628" name="Text Box 12"/>
          <p:cNvSpPr txBox="1">
            <a:spLocks noChangeArrowheads="1"/>
          </p:cNvSpPr>
          <p:nvPr/>
        </p:nvSpPr>
        <p:spPr bwMode="auto">
          <a:xfrm>
            <a:off x="6986588" y="4397375"/>
            <a:ext cx="941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ETH Link is down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373938" y="4078288"/>
            <a:ext cx="168275" cy="350837"/>
            <a:chOff x="4760" y="3088"/>
            <a:chExt cx="106" cy="227"/>
          </a:xfrm>
        </p:grpSpPr>
        <p:sp>
          <p:nvSpPr>
            <p:cNvPr id="10267" name="Line 17"/>
            <p:cNvSpPr>
              <a:spLocks noChangeShapeType="1"/>
            </p:cNvSpPr>
            <p:nvPr/>
          </p:nvSpPr>
          <p:spPr bwMode="auto">
            <a:xfrm flipH="1">
              <a:off x="4760" y="3092"/>
              <a:ext cx="60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68" name="Line 18"/>
            <p:cNvSpPr>
              <a:spLocks noChangeShapeType="1"/>
            </p:cNvSpPr>
            <p:nvPr/>
          </p:nvSpPr>
          <p:spPr bwMode="auto">
            <a:xfrm flipH="1">
              <a:off x="4806" y="3088"/>
              <a:ext cx="60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391635" name="AutoShape 19"/>
          <p:cNvSpPr>
            <a:spLocks noChangeArrowheads="1"/>
          </p:cNvSpPr>
          <p:nvPr/>
        </p:nvSpPr>
        <p:spPr bwMode="auto">
          <a:xfrm>
            <a:off x="6272213" y="3768725"/>
            <a:ext cx="1108075" cy="263525"/>
          </a:xfrm>
          <a:prstGeom prst="curvedDownArrow">
            <a:avLst>
              <a:gd name="adj1" fmla="val 84096"/>
              <a:gd name="adj2" fmla="val 168193"/>
              <a:gd name="adj3" fmla="val 33333"/>
            </a:avLst>
          </a:prstGeom>
          <a:solidFill>
            <a:srgbClr val="F3F3E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0" name="Line 30"/>
          <p:cNvSpPr>
            <a:spLocks noChangeShapeType="1"/>
          </p:cNvSpPr>
          <p:nvPr/>
        </p:nvSpPr>
        <p:spPr bwMode="auto">
          <a:xfrm rot="5400000">
            <a:off x="7122319" y="3082132"/>
            <a:ext cx="0" cy="2316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51" name="Picture 31" descr="ra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2075" y="4052888"/>
            <a:ext cx="6746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1648" name="AutoShape 32"/>
          <p:cNvSpPr>
            <a:spLocks noChangeArrowheads="1"/>
          </p:cNvSpPr>
          <p:nvPr/>
        </p:nvSpPr>
        <p:spPr bwMode="auto">
          <a:xfrm>
            <a:off x="6076950" y="4048125"/>
            <a:ext cx="311150" cy="371475"/>
          </a:xfrm>
          <a:prstGeom prst="irregularSeal2">
            <a:avLst/>
          </a:prstGeom>
          <a:gradFill rotWithShape="1">
            <a:gsLst>
              <a:gs pos="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53" name="Line 33"/>
          <p:cNvSpPr>
            <a:spLocks noChangeShapeType="1"/>
          </p:cNvSpPr>
          <p:nvPr/>
        </p:nvSpPr>
        <p:spPr bwMode="auto">
          <a:xfrm rot="5400000">
            <a:off x="2859882" y="3032919"/>
            <a:ext cx="0" cy="2414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54" name="Picture 34" descr="ra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8138" y="4052888"/>
            <a:ext cx="67627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35" descr="a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7638" y="3979863"/>
            <a:ext cx="5111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Freeform 7"/>
          <p:cNvSpPr>
            <a:spLocks/>
          </p:cNvSpPr>
          <p:nvPr/>
        </p:nvSpPr>
        <p:spPr bwMode="auto">
          <a:xfrm>
            <a:off x="354013" y="3289300"/>
            <a:ext cx="1635125" cy="1335088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Freeform 14"/>
          <p:cNvSpPr>
            <a:spLocks/>
          </p:cNvSpPr>
          <p:nvPr/>
        </p:nvSpPr>
        <p:spPr bwMode="auto">
          <a:xfrm>
            <a:off x="7950200" y="3289300"/>
            <a:ext cx="1635125" cy="1335088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Text Box 15"/>
          <p:cNvSpPr txBox="1">
            <a:spLocks noChangeArrowheads="1"/>
          </p:cNvSpPr>
          <p:nvPr/>
        </p:nvSpPr>
        <p:spPr bwMode="auto">
          <a:xfrm>
            <a:off x="8456613" y="3794125"/>
            <a:ext cx="627062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r>
              <a:rPr lang="en-US" sz="1700"/>
              <a:t>LAN</a:t>
            </a:r>
          </a:p>
        </p:txBody>
      </p:sp>
      <p:sp>
        <p:nvSpPr>
          <p:cNvPr id="10259" name="Text Box 13"/>
          <p:cNvSpPr txBox="1">
            <a:spLocks noChangeArrowheads="1"/>
          </p:cNvSpPr>
          <p:nvPr/>
        </p:nvSpPr>
        <p:spPr bwMode="auto">
          <a:xfrm>
            <a:off x="860425" y="3794125"/>
            <a:ext cx="627063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r>
              <a:rPr lang="en-US" sz="1700"/>
              <a:t>LAN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349625" y="5121275"/>
            <a:ext cx="2268538" cy="244475"/>
            <a:chOff x="2110" y="3226"/>
            <a:chExt cx="1429" cy="154"/>
          </a:xfrm>
        </p:grpSpPr>
        <p:sp>
          <p:nvSpPr>
            <p:cNvPr id="10265" name="Line 40"/>
            <p:cNvSpPr>
              <a:spLocks noChangeShapeType="1"/>
            </p:cNvSpPr>
            <p:nvPr/>
          </p:nvSpPr>
          <p:spPr bwMode="auto">
            <a:xfrm flipH="1">
              <a:off x="2110" y="3366"/>
              <a:ext cx="142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Text Box 41"/>
            <p:cNvSpPr txBox="1">
              <a:spLocks noChangeArrowheads="1"/>
            </p:cNvSpPr>
            <p:nvPr/>
          </p:nvSpPr>
          <p:spPr bwMode="auto">
            <a:xfrm>
              <a:off x="2754" y="3226"/>
              <a:ext cx="249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0" tIns="45711" rIns="91420" bIns="45711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AIS</a:t>
              </a:r>
            </a:p>
          </p:txBody>
        </p:sp>
      </p:grpSp>
      <p:sp>
        <p:nvSpPr>
          <p:cNvPr id="1391659" name="Text Box 43"/>
          <p:cNvSpPr txBox="1">
            <a:spLocks noChangeArrowheads="1"/>
          </p:cNvSpPr>
          <p:nvPr/>
        </p:nvSpPr>
        <p:spPr bwMode="auto">
          <a:xfrm>
            <a:off x="1963738" y="4397375"/>
            <a:ext cx="941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ETH Link is down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351088" y="4078288"/>
            <a:ext cx="168275" cy="350837"/>
            <a:chOff x="4760" y="3088"/>
            <a:chExt cx="106" cy="227"/>
          </a:xfrm>
        </p:grpSpPr>
        <p:sp>
          <p:nvSpPr>
            <p:cNvPr id="10263" name="Line 45"/>
            <p:cNvSpPr>
              <a:spLocks noChangeShapeType="1"/>
            </p:cNvSpPr>
            <p:nvPr/>
          </p:nvSpPr>
          <p:spPr bwMode="auto">
            <a:xfrm flipH="1">
              <a:off x="4760" y="3092"/>
              <a:ext cx="60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64" name="Line 46"/>
            <p:cNvSpPr>
              <a:spLocks noChangeShapeType="1"/>
            </p:cNvSpPr>
            <p:nvPr/>
          </p:nvSpPr>
          <p:spPr bwMode="auto">
            <a:xfrm flipH="1">
              <a:off x="4806" y="3088"/>
              <a:ext cx="60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1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1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9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9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91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91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28" grpId="0" autoUpdateAnimBg="0"/>
      <p:bldP spid="1391635" grpId="0" animBg="1"/>
      <p:bldP spid="1391648" grpId="0" animBg="1"/>
      <p:bldP spid="139165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Quality-of-Service</a:t>
            </a:r>
          </a:p>
        </p:txBody>
      </p:sp>
      <p:sp>
        <p:nvSpPr>
          <p:cNvPr id="1395825" name="Rectangle 113"/>
          <p:cNvSpPr>
            <a:spLocks noGrp="1" noChangeArrowheads="1"/>
          </p:cNvSpPr>
          <p:nvPr>
            <p:ph sz="half" idx="1"/>
          </p:nvPr>
        </p:nvSpPr>
        <p:spPr>
          <a:xfrm>
            <a:off x="3654425" y="6300788"/>
            <a:ext cx="6202363" cy="966787"/>
          </a:xfrm>
        </p:spPr>
        <p:txBody>
          <a:bodyPr/>
          <a:lstStyle/>
          <a:p>
            <a:pPr eaLnBrk="1" hangingPunct="1"/>
            <a:r>
              <a:rPr lang="en-US" sz="2000" smtClean="0"/>
              <a:t> User Stacks VLAN ID</a:t>
            </a:r>
          </a:p>
          <a:p>
            <a:pPr eaLnBrk="1" hangingPunct="1"/>
            <a:r>
              <a:rPr lang="en-US" sz="2000" smtClean="0"/>
              <a:t> User maps VLAN Priority to required queue</a:t>
            </a:r>
          </a:p>
        </p:txBody>
      </p:sp>
      <p:sp>
        <p:nvSpPr>
          <p:cNvPr id="100" name="Content Placeholder 99"/>
          <p:cNvSpPr>
            <a:spLocks noGrp="1"/>
          </p:cNvSpPr>
          <p:nvPr>
            <p:ph sz="half" idx="2"/>
          </p:nvPr>
        </p:nvSpPr>
        <p:spPr>
          <a:xfrm>
            <a:off x="488950" y="1314450"/>
            <a:ext cx="4364038" cy="215265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Different Types:</a:t>
            </a:r>
          </a:p>
          <a:p>
            <a:r>
              <a:rPr lang="en-US" smtClean="0"/>
              <a:t>802.1p</a:t>
            </a:r>
          </a:p>
          <a:p>
            <a:r>
              <a:rPr lang="en-US" smtClean="0"/>
              <a:t>DSCP (TOS Byte)</a:t>
            </a:r>
          </a:p>
          <a:p>
            <a:r>
              <a:rPr lang="en-US" smtClean="0"/>
              <a:t>IP Precedence</a:t>
            </a:r>
          </a:p>
          <a:p>
            <a:r>
              <a:rPr lang="en-US" smtClean="0"/>
              <a:t>Per Port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1269" name="Line 3"/>
          <p:cNvSpPr>
            <a:spLocks noChangeShapeType="1"/>
          </p:cNvSpPr>
          <p:nvPr/>
        </p:nvSpPr>
        <p:spPr bwMode="auto">
          <a:xfrm rot="5400000">
            <a:off x="6234907" y="3972719"/>
            <a:ext cx="0" cy="1112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0" name="Line 4"/>
          <p:cNvSpPr>
            <a:spLocks noChangeShapeType="1"/>
          </p:cNvSpPr>
          <p:nvPr/>
        </p:nvSpPr>
        <p:spPr bwMode="auto">
          <a:xfrm rot="5400000">
            <a:off x="3430588" y="4019550"/>
            <a:ext cx="0" cy="1019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1" name="AutoShape 5"/>
          <p:cNvSpPr>
            <a:spLocks noChangeArrowheads="1"/>
          </p:cNvSpPr>
          <p:nvPr/>
        </p:nvSpPr>
        <p:spPr bwMode="auto">
          <a:xfrm>
            <a:off x="4105275" y="3790950"/>
            <a:ext cx="1431925" cy="1390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19" y="10800"/>
                </a:moveTo>
                <a:cubicBezTo>
                  <a:pt x="1619" y="15871"/>
                  <a:pt x="5729" y="19981"/>
                  <a:pt x="10800" y="19981"/>
                </a:cubicBezTo>
                <a:cubicBezTo>
                  <a:pt x="15871" y="19981"/>
                  <a:pt x="19981" y="15871"/>
                  <a:pt x="19981" y="10800"/>
                </a:cubicBezTo>
                <a:cubicBezTo>
                  <a:pt x="19981" y="5729"/>
                  <a:pt x="15871" y="1619"/>
                  <a:pt x="10800" y="1619"/>
                </a:cubicBezTo>
                <a:cubicBezTo>
                  <a:pt x="5729" y="1619"/>
                  <a:pt x="1619" y="5729"/>
                  <a:pt x="1619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4446588" y="4248150"/>
            <a:ext cx="758825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300" b="1"/>
              <a:t>SDH/</a:t>
            </a:r>
          </a:p>
          <a:p>
            <a:pPr>
              <a:spcBef>
                <a:spcPct val="0"/>
              </a:spcBef>
            </a:pPr>
            <a:r>
              <a:rPr lang="en-US" sz="1300" b="1"/>
              <a:t>SONET</a:t>
            </a: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1617663" y="4175125"/>
            <a:ext cx="509587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/>
              <a:t>MNG</a:t>
            </a:r>
          </a:p>
        </p:txBody>
      </p:sp>
      <p:sp>
        <p:nvSpPr>
          <p:cNvPr id="11274" name="Line 8"/>
          <p:cNvSpPr>
            <a:spLocks noChangeShapeType="1"/>
          </p:cNvSpPr>
          <p:nvPr/>
        </p:nvSpPr>
        <p:spPr bwMode="auto">
          <a:xfrm>
            <a:off x="1543050" y="4397375"/>
            <a:ext cx="1000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5" name="Line 9"/>
          <p:cNvSpPr>
            <a:spLocks noChangeShapeType="1"/>
          </p:cNvSpPr>
          <p:nvPr/>
        </p:nvSpPr>
        <p:spPr bwMode="auto">
          <a:xfrm>
            <a:off x="1543050" y="4573588"/>
            <a:ext cx="1000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6" name="Text Box 10"/>
          <p:cNvSpPr txBox="1">
            <a:spLocks noChangeArrowheads="1"/>
          </p:cNvSpPr>
          <p:nvPr/>
        </p:nvSpPr>
        <p:spPr bwMode="auto">
          <a:xfrm>
            <a:off x="1643063" y="4541838"/>
            <a:ext cx="479425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/>
              <a:t>Data</a:t>
            </a:r>
          </a:p>
        </p:txBody>
      </p:sp>
      <p:grpSp>
        <p:nvGrpSpPr>
          <p:cNvPr id="11277" name="Group 11"/>
          <p:cNvGrpSpPr>
            <a:grpSpLocks/>
          </p:cNvGrpSpPr>
          <p:nvPr/>
        </p:nvGrpSpPr>
        <p:grpSpPr bwMode="auto">
          <a:xfrm>
            <a:off x="7151688" y="4397375"/>
            <a:ext cx="1130300" cy="176213"/>
            <a:chOff x="4520" y="2393"/>
            <a:chExt cx="840" cy="115"/>
          </a:xfrm>
        </p:grpSpPr>
        <p:sp>
          <p:nvSpPr>
            <p:cNvPr id="11348" name="Line 12"/>
            <p:cNvSpPr>
              <a:spLocks noChangeShapeType="1"/>
            </p:cNvSpPr>
            <p:nvPr/>
          </p:nvSpPr>
          <p:spPr bwMode="auto">
            <a:xfrm>
              <a:off x="4520" y="2393"/>
              <a:ext cx="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49" name="Line 13"/>
            <p:cNvSpPr>
              <a:spLocks noChangeShapeType="1"/>
            </p:cNvSpPr>
            <p:nvPr/>
          </p:nvSpPr>
          <p:spPr bwMode="auto">
            <a:xfrm>
              <a:off x="4520" y="2508"/>
              <a:ext cx="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1278" name="Picture 14" descr="a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6825" y="4268788"/>
            <a:ext cx="511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a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9238" y="4268788"/>
            <a:ext cx="512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 descr="ra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113" y="4343400"/>
            <a:ext cx="6762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ra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3163" y="4343400"/>
            <a:ext cx="674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Rectangle 22"/>
          <p:cNvSpPr>
            <a:spLocks noChangeArrowheads="1"/>
          </p:cNvSpPr>
          <p:nvPr/>
        </p:nvSpPr>
        <p:spPr bwMode="auto">
          <a:xfrm>
            <a:off x="2605088" y="3567113"/>
            <a:ext cx="412750" cy="168275"/>
          </a:xfrm>
          <a:prstGeom prst="rect">
            <a:avLst/>
          </a:prstGeom>
          <a:solidFill>
            <a:schemeClr val="hlink"/>
          </a:solidFill>
          <a:ln w="3175">
            <a:solidFill>
              <a:srgbClr val="B1CBFF"/>
            </a:solidFill>
            <a:miter lim="800000"/>
            <a:headEnd/>
            <a:tailEnd/>
          </a:ln>
          <a:effectLst>
            <a:prstShdw prst="shdw17" dist="17961" dir="2700000">
              <a:srgbClr val="6A7A99"/>
            </a:prstShdw>
          </a:effectLst>
        </p:spPr>
        <p:txBody>
          <a:bodyPr lIns="0" tIns="0" rIns="0" bIns="0" anchor="ctr">
            <a:spAutoFit/>
          </a:bodyPr>
          <a:lstStyle/>
          <a:p>
            <a:pPr>
              <a:spcBef>
                <a:spcPct val="0"/>
              </a:spcBef>
            </a:pP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1283" name="Rectangle 23"/>
          <p:cNvSpPr>
            <a:spLocks noChangeArrowheads="1"/>
          </p:cNvSpPr>
          <p:nvPr/>
        </p:nvSpPr>
        <p:spPr bwMode="auto">
          <a:xfrm>
            <a:off x="2605088" y="3749675"/>
            <a:ext cx="412750" cy="168275"/>
          </a:xfrm>
          <a:prstGeom prst="rect">
            <a:avLst/>
          </a:prstGeom>
          <a:solidFill>
            <a:schemeClr val="hlink"/>
          </a:solidFill>
          <a:ln w="3175">
            <a:solidFill>
              <a:srgbClr val="B1CBFF"/>
            </a:solidFill>
            <a:miter lim="800000"/>
            <a:headEnd/>
            <a:tailEnd/>
          </a:ln>
          <a:effectLst>
            <a:prstShdw prst="shdw17" dist="17961" dir="2700000">
              <a:srgbClr val="6A7A99"/>
            </a:prstShdw>
          </a:effectLst>
        </p:spPr>
        <p:txBody>
          <a:bodyPr lIns="0" tIns="0" rIns="0" bIns="0" anchor="ctr">
            <a:spAutoFit/>
          </a:bodyPr>
          <a:lstStyle/>
          <a:p>
            <a:pPr>
              <a:spcBef>
                <a:spcPct val="0"/>
              </a:spcBef>
            </a:pP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1284" name="Rectangle 24"/>
          <p:cNvSpPr>
            <a:spLocks noChangeArrowheads="1"/>
          </p:cNvSpPr>
          <p:nvPr/>
        </p:nvSpPr>
        <p:spPr bwMode="auto">
          <a:xfrm>
            <a:off x="2605088" y="3925888"/>
            <a:ext cx="412750" cy="168275"/>
          </a:xfrm>
          <a:prstGeom prst="rect">
            <a:avLst/>
          </a:prstGeom>
          <a:solidFill>
            <a:schemeClr val="hlink"/>
          </a:solidFill>
          <a:ln w="3175">
            <a:solidFill>
              <a:srgbClr val="B1CBFF"/>
            </a:solidFill>
            <a:miter lim="800000"/>
            <a:headEnd/>
            <a:tailEnd/>
          </a:ln>
          <a:effectLst>
            <a:prstShdw prst="shdw17" dist="17961" dir="2700000">
              <a:srgbClr val="6A7A99"/>
            </a:prstShdw>
          </a:effectLst>
        </p:spPr>
        <p:txBody>
          <a:bodyPr lIns="0" tIns="0" rIns="0" bIns="0" anchor="ctr">
            <a:spAutoFit/>
          </a:bodyPr>
          <a:lstStyle/>
          <a:p>
            <a:pPr>
              <a:spcBef>
                <a:spcPct val="0"/>
              </a:spcBef>
            </a:pP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1285" name="Rectangle 25"/>
          <p:cNvSpPr>
            <a:spLocks noChangeArrowheads="1"/>
          </p:cNvSpPr>
          <p:nvPr/>
        </p:nvSpPr>
        <p:spPr bwMode="auto">
          <a:xfrm>
            <a:off x="2605088" y="4111625"/>
            <a:ext cx="412750" cy="169863"/>
          </a:xfrm>
          <a:prstGeom prst="rect">
            <a:avLst/>
          </a:prstGeom>
          <a:solidFill>
            <a:schemeClr val="hlink"/>
          </a:solidFill>
          <a:ln w="3175">
            <a:solidFill>
              <a:srgbClr val="B1CBFF"/>
            </a:solidFill>
            <a:miter lim="800000"/>
            <a:headEnd/>
            <a:tailEnd/>
          </a:ln>
          <a:effectLst>
            <a:prstShdw prst="shdw17" dist="17961" dir="2700000">
              <a:srgbClr val="6A7A99"/>
            </a:prstShdw>
          </a:effectLst>
        </p:spPr>
        <p:txBody>
          <a:bodyPr lIns="0" tIns="0" rIns="0" bIns="0" anchor="ctr">
            <a:spAutoFit/>
          </a:bodyPr>
          <a:lstStyle/>
          <a:p>
            <a:pPr>
              <a:spcBef>
                <a:spcPct val="0"/>
              </a:spcBef>
            </a:pP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1286" name="Rectangle 26"/>
          <p:cNvSpPr>
            <a:spLocks noChangeArrowheads="1"/>
          </p:cNvSpPr>
          <p:nvPr/>
        </p:nvSpPr>
        <p:spPr bwMode="auto">
          <a:xfrm>
            <a:off x="7286625" y="4160838"/>
            <a:ext cx="511175" cy="260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/>
              <a:t>MNG</a:t>
            </a:r>
          </a:p>
        </p:txBody>
      </p:sp>
      <p:sp>
        <p:nvSpPr>
          <p:cNvPr id="11287" name="Rectangle 27"/>
          <p:cNvSpPr>
            <a:spLocks noChangeArrowheads="1"/>
          </p:cNvSpPr>
          <p:nvPr/>
        </p:nvSpPr>
        <p:spPr bwMode="auto">
          <a:xfrm>
            <a:off x="7286625" y="4541838"/>
            <a:ext cx="479425" cy="260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/>
              <a:t>Data</a:t>
            </a:r>
          </a:p>
        </p:txBody>
      </p:sp>
      <p:sp>
        <p:nvSpPr>
          <p:cNvPr id="11288" name="Freeform 28"/>
          <p:cNvSpPr>
            <a:spLocks/>
          </p:cNvSpPr>
          <p:nvPr/>
        </p:nvSpPr>
        <p:spPr bwMode="auto">
          <a:xfrm>
            <a:off x="633413" y="4052888"/>
            <a:ext cx="1082675" cy="823912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Text Box 29"/>
          <p:cNvSpPr txBox="1">
            <a:spLocks noChangeArrowheads="1"/>
          </p:cNvSpPr>
          <p:nvPr/>
        </p:nvSpPr>
        <p:spPr bwMode="auto">
          <a:xfrm>
            <a:off x="912813" y="4325938"/>
            <a:ext cx="5270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300" b="1"/>
              <a:t>LAN</a:t>
            </a:r>
          </a:p>
        </p:txBody>
      </p:sp>
      <p:sp>
        <p:nvSpPr>
          <p:cNvPr id="11290" name="Freeform 30"/>
          <p:cNvSpPr>
            <a:spLocks/>
          </p:cNvSpPr>
          <p:nvPr/>
        </p:nvSpPr>
        <p:spPr bwMode="auto">
          <a:xfrm>
            <a:off x="8047038" y="4052888"/>
            <a:ext cx="1082675" cy="823912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Text Box 31"/>
          <p:cNvSpPr txBox="1">
            <a:spLocks noChangeArrowheads="1"/>
          </p:cNvSpPr>
          <p:nvPr/>
        </p:nvSpPr>
        <p:spPr bwMode="auto">
          <a:xfrm>
            <a:off x="8326438" y="4325938"/>
            <a:ext cx="5270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300" b="1"/>
              <a:t>LAN</a:t>
            </a:r>
          </a:p>
        </p:txBody>
      </p:sp>
      <p:sp>
        <p:nvSpPr>
          <p:cNvPr id="1395744" name="Text Box 32"/>
          <p:cNvSpPr txBox="1">
            <a:spLocks noChangeArrowheads="1"/>
          </p:cNvSpPr>
          <p:nvPr/>
        </p:nvSpPr>
        <p:spPr bwMode="auto">
          <a:xfrm>
            <a:off x="2566988" y="3522663"/>
            <a:ext cx="511175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 b="1">
                <a:solidFill>
                  <a:schemeClr val="bg1"/>
                </a:solidFill>
              </a:rPr>
              <a:t>MNG</a:t>
            </a:r>
          </a:p>
        </p:txBody>
      </p:sp>
      <p:sp>
        <p:nvSpPr>
          <p:cNvPr id="1395745" name="Text Box 33"/>
          <p:cNvSpPr txBox="1">
            <a:spLocks noChangeArrowheads="1"/>
          </p:cNvSpPr>
          <p:nvPr/>
        </p:nvSpPr>
        <p:spPr bwMode="auto">
          <a:xfrm>
            <a:off x="2560638" y="4064000"/>
            <a:ext cx="504825" cy="261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1294" name="Text Box 34"/>
          <p:cNvSpPr txBox="1">
            <a:spLocks noChangeArrowheads="1"/>
          </p:cNvSpPr>
          <p:nvPr/>
        </p:nvSpPr>
        <p:spPr bwMode="auto">
          <a:xfrm>
            <a:off x="6081713" y="3152775"/>
            <a:ext cx="1676400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 b="1">
                <a:solidFill>
                  <a:srgbClr val="0000FF"/>
                </a:solidFill>
              </a:rPr>
              <a:t>Traffic Class (Priority) Queue</a:t>
            </a:r>
          </a:p>
        </p:txBody>
      </p:sp>
      <p:sp>
        <p:nvSpPr>
          <p:cNvPr id="11295" name="Rectangle 35"/>
          <p:cNvSpPr>
            <a:spLocks noChangeArrowheads="1"/>
          </p:cNvSpPr>
          <p:nvPr/>
        </p:nvSpPr>
        <p:spPr bwMode="auto">
          <a:xfrm>
            <a:off x="6707188" y="3562350"/>
            <a:ext cx="412750" cy="168275"/>
          </a:xfrm>
          <a:prstGeom prst="rect">
            <a:avLst/>
          </a:prstGeom>
          <a:solidFill>
            <a:schemeClr val="hlink"/>
          </a:solidFill>
          <a:ln w="3175">
            <a:solidFill>
              <a:srgbClr val="B1CBFF"/>
            </a:solidFill>
            <a:miter lim="800000"/>
            <a:headEnd/>
            <a:tailEnd/>
          </a:ln>
          <a:effectLst>
            <a:prstShdw prst="shdw17" dist="17961" dir="2700000">
              <a:srgbClr val="6A7A99"/>
            </a:prstShdw>
          </a:effectLst>
        </p:spPr>
        <p:txBody>
          <a:bodyPr lIns="0" tIns="0" rIns="0" bIns="0" anchor="ctr">
            <a:spAutoFit/>
          </a:bodyPr>
          <a:lstStyle/>
          <a:p>
            <a:pPr>
              <a:spcBef>
                <a:spcPct val="0"/>
              </a:spcBef>
            </a:pP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1296" name="Rectangle 36"/>
          <p:cNvSpPr>
            <a:spLocks noChangeArrowheads="1"/>
          </p:cNvSpPr>
          <p:nvPr/>
        </p:nvSpPr>
        <p:spPr bwMode="auto">
          <a:xfrm>
            <a:off x="6707188" y="3743325"/>
            <a:ext cx="412750" cy="169863"/>
          </a:xfrm>
          <a:prstGeom prst="rect">
            <a:avLst/>
          </a:prstGeom>
          <a:solidFill>
            <a:schemeClr val="hlink"/>
          </a:solidFill>
          <a:ln w="3175">
            <a:solidFill>
              <a:srgbClr val="B1CBFF"/>
            </a:solidFill>
            <a:miter lim="800000"/>
            <a:headEnd/>
            <a:tailEnd/>
          </a:ln>
          <a:effectLst>
            <a:prstShdw prst="shdw17" dist="17961" dir="2700000">
              <a:srgbClr val="6A7A99"/>
            </a:prstShdw>
          </a:effectLst>
        </p:spPr>
        <p:txBody>
          <a:bodyPr lIns="0" tIns="0" rIns="0" bIns="0" anchor="ctr">
            <a:spAutoFit/>
          </a:bodyPr>
          <a:lstStyle/>
          <a:p>
            <a:pPr>
              <a:spcBef>
                <a:spcPct val="0"/>
              </a:spcBef>
            </a:pP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1297" name="Rectangle 37"/>
          <p:cNvSpPr>
            <a:spLocks noChangeArrowheads="1"/>
          </p:cNvSpPr>
          <p:nvPr/>
        </p:nvSpPr>
        <p:spPr bwMode="auto">
          <a:xfrm>
            <a:off x="6707188" y="3925888"/>
            <a:ext cx="412750" cy="168275"/>
          </a:xfrm>
          <a:prstGeom prst="rect">
            <a:avLst/>
          </a:prstGeom>
          <a:solidFill>
            <a:schemeClr val="hlink"/>
          </a:solidFill>
          <a:ln w="3175">
            <a:solidFill>
              <a:srgbClr val="B1CBFF"/>
            </a:solidFill>
            <a:miter lim="800000"/>
            <a:headEnd/>
            <a:tailEnd/>
          </a:ln>
          <a:effectLst>
            <a:prstShdw prst="shdw17" dist="17961" dir="2700000">
              <a:srgbClr val="6A7A99"/>
            </a:prstShdw>
          </a:effectLst>
        </p:spPr>
        <p:txBody>
          <a:bodyPr lIns="0" tIns="0" rIns="0" bIns="0" anchor="ctr">
            <a:spAutoFit/>
          </a:bodyPr>
          <a:lstStyle/>
          <a:p>
            <a:pPr>
              <a:spcBef>
                <a:spcPct val="0"/>
              </a:spcBef>
            </a:pP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1298" name="Rectangle 38"/>
          <p:cNvSpPr>
            <a:spLocks noChangeArrowheads="1"/>
          </p:cNvSpPr>
          <p:nvPr/>
        </p:nvSpPr>
        <p:spPr bwMode="auto">
          <a:xfrm>
            <a:off x="6707188" y="4111625"/>
            <a:ext cx="412750" cy="169863"/>
          </a:xfrm>
          <a:prstGeom prst="rect">
            <a:avLst/>
          </a:prstGeom>
          <a:solidFill>
            <a:schemeClr val="hlink"/>
          </a:solidFill>
          <a:ln w="3175">
            <a:solidFill>
              <a:srgbClr val="B1CBFF"/>
            </a:solidFill>
            <a:miter lim="800000"/>
            <a:headEnd/>
            <a:tailEnd/>
          </a:ln>
          <a:effectLst>
            <a:prstShdw prst="shdw17" dist="17961" dir="2700000">
              <a:srgbClr val="6A7A99"/>
            </a:prstShdw>
          </a:effectLst>
        </p:spPr>
        <p:txBody>
          <a:bodyPr lIns="0" tIns="0" rIns="0" bIns="0" anchor="ctr">
            <a:spAutoFit/>
          </a:bodyPr>
          <a:lstStyle/>
          <a:p>
            <a:pPr>
              <a:spcBef>
                <a:spcPct val="0"/>
              </a:spcBef>
            </a:pP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395751" name="Text Box 39"/>
          <p:cNvSpPr txBox="1">
            <a:spLocks noChangeArrowheads="1"/>
          </p:cNvSpPr>
          <p:nvPr/>
        </p:nvSpPr>
        <p:spPr bwMode="auto">
          <a:xfrm>
            <a:off x="6669088" y="3511550"/>
            <a:ext cx="511175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 b="1">
                <a:solidFill>
                  <a:schemeClr val="bg1"/>
                </a:solidFill>
              </a:rPr>
              <a:t>MNG</a:t>
            </a:r>
          </a:p>
        </p:txBody>
      </p:sp>
      <p:sp>
        <p:nvSpPr>
          <p:cNvPr id="1395752" name="Text Box 40"/>
          <p:cNvSpPr txBox="1">
            <a:spLocks noChangeArrowheads="1"/>
          </p:cNvSpPr>
          <p:nvPr/>
        </p:nvSpPr>
        <p:spPr bwMode="auto">
          <a:xfrm>
            <a:off x="6662738" y="4057650"/>
            <a:ext cx="506412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1301" name="Text Box 47"/>
          <p:cNvSpPr txBox="1">
            <a:spLocks noChangeArrowheads="1"/>
          </p:cNvSpPr>
          <p:nvPr/>
        </p:nvSpPr>
        <p:spPr bwMode="auto">
          <a:xfrm>
            <a:off x="2979738" y="4086225"/>
            <a:ext cx="261937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/>
              <a:t>0</a:t>
            </a:r>
          </a:p>
        </p:txBody>
      </p:sp>
      <p:sp>
        <p:nvSpPr>
          <p:cNvPr id="11302" name="Text Box 50"/>
          <p:cNvSpPr txBox="1">
            <a:spLocks noChangeArrowheads="1"/>
          </p:cNvSpPr>
          <p:nvPr/>
        </p:nvSpPr>
        <p:spPr bwMode="auto">
          <a:xfrm>
            <a:off x="2979738" y="3902075"/>
            <a:ext cx="261937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/>
              <a:t>1</a:t>
            </a:r>
          </a:p>
        </p:txBody>
      </p:sp>
      <p:sp>
        <p:nvSpPr>
          <p:cNvPr id="11303" name="Text Box 51"/>
          <p:cNvSpPr txBox="1">
            <a:spLocks noChangeArrowheads="1"/>
          </p:cNvSpPr>
          <p:nvPr/>
        </p:nvSpPr>
        <p:spPr bwMode="auto">
          <a:xfrm>
            <a:off x="2979738" y="3717925"/>
            <a:ext cx="261937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/>
              <a:t>2</a:t>
            </a:r>
          </a:p>
        </p:txBody>
      </p:sp>
      <p:sp>
        <p:nvSpPr>
          <p:cNvPr id="11304" name="Text Box 52"/>
          <p:cNvSpPr txBox="1">
            <a:spLocks noChangeArrowheads="1"/>
          </p:cNvSpPr>
          <p:nvPr/>
        </p:nvSpPr>
        <p:spPr bwMode="auto">
          <a:xfrm>
            <a:off x="2979738" y="3532188"/>
            <a:ext cx="261937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/>
              <a:t>3</a:t>
            </a:r>
          </a:p>
        </p:txBody>
      </p:sp>
      <p:sp>
        <p:nvSpPr>
          <p:cNvPr id="11305" name="Text Box 57"/>
          <p:cNvSpPr txBox="1">
            <a:spLocks noChangeArrowheads="1"/>
          </p:cNvSpPr>
          <p:nvPr/>
        </p:nvSpPr>
        <p:spPr bwMode="auto">
          <a:xfrm>
            <a:off x="6507163" y="4070350"/>
            <a:ext cx="261937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/>
              <a:t>0</a:t>
            </a:r>
          </a:p>
        </p:txBody>
      </p:sp>
      <p:sp>
        <p:nvSpPr>
          <p:cNvPr id="11306" name="Text Box 58"/>
          <p:cNvSpPr txBox="1">
            <a:spLocks noChangeArrowheads="1"/>
          </p:cNvSpPr>
          <p:nvPr/>
        </p:nvSpPr>
        <p:spPr bwMode="auto">
          <a:xfrm>
            <a:off x="6507163" y="3889375"/>
            <a:ext cx="263525" cy="261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/>
              <a:t>1</a:t>
            </a:r>
          </a:p>
        </p:txBody>
      </p:sp>
      <p:sp>
        <p:nvSpPr>
          <p:cNvPr id="11307" name="Text Box 59"/>
          <p:cNvSpPr txBox="1">
            <a:spLocks noChangeArrowheads="1"/>
          </p:cNvSpPr>
          <p:nvPr/>
        </p:nvSpPr>
        <p:spPr bwMode="auto">
          <a:xfrm>
            <a:off x="6507163" y="3702050"/>
            <a:ext cx="261937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/>
              <a:t>2</a:t>
            </a:r>
          </a:p>
        </p:txBody>
      </p:sp>
      <p:sp>
        <p:nvSpPr>
          <p:cNvPr id="11308" name="Text Box 60"/>
          <p:cNvSpPr txBox="1">
            <a:spLocks noChangeArrowheads="1"/>
          </p:cNvSpPr>
          <p:nvPr/>
        </p:nvSpPr>
        <p:spPr bwMode="auto">
          <a:xfrm>
            <a:off x="6507163" y="3517900"/>
            <a:ext cx="261937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/>
              <a:t>3</a:t>
            </a:r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1385888" y="3911600"/>
            <a:ext cx="6935787" cy="1173163"/>
            <a:chOff x="851" y="2374"/>
            <a:chExt cx="4368" cy="739"/>
          </a:xfrm>
        </p:grpSpPr>
        <p:sp>
          <p:nvSpPr>
            <p:cNvPr id="11338" name="Text Box 20"/>
            <p:cNvSpPr txBox="1">
              <a:spLocks noChangeArrowheads="1"/>
            </p:cNvSpPr>
            <p:nvPr/>
          </p:nvSpPr>
          <p:spPr bwMode="auto">
            <a:xfrm>
              <a:off x="875" y="2374"/>
              <a:ext cx="688" cy="1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02" tIns="45702" rIns="91402" bIns="45702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100" b="1">
                  <a:solidFill>
                    <a:srgbClr val="FF0000"/>
                  </a:solidFill>
                </a:rPr>
                <a:t>VLAN Priority</a:t>
              </a:r>
            </a:p>
          </p:txBody>
        </p:sp>
        <p:sp>
          <p:nvSpPr>
            <p:cNvPr id="11339" name="Text Box 61"/>
            <p:cNvSpPr txBox="1">
              <a:spLocks noChangeArrowheads="1"/>
            </p:cNvSpPr>
            <p:nvPr/>
          </p:nvSpPr>
          <p:spPr bwMode="auto">
            <a:xfrm>
              <a:off x="851" y="2949"/>
              <a:ext cx="688" cy="1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02" tIns="45702" rIns="91402" bIns="45702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100" b="1">
                  <a:solidFill>
                    <a:srgbClr val="FF0000"/>
                  </a:solidFill>
                </a:rPr>
                <a:t>VLAN Priority</a:t>
              </a:r>
            </a:p>
          </p:txBody>
        </p:sp>
        <p:sp>
          <p:nvSpPr>
            <p:cNvPr id="11340" name="Text Box 62"/>
            <p:cNvSpPr txBox="1">
              <a:spLocks noChangeArrowheads="1"/>
            </p:cNvSpPr>
            <p:nvPr/>
          </p:nvSpPr>
          <p:spPr bwMode="auto">
            <a:xfrm>
              <a:off x="4531" y="2374"/>
              <a:ext cx="688" cy="1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02" tIns="45702" rIns="91402" bIns="45702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100" b="1">
                  <a:solidFill>
                    <a:srgbClr val="FF0000"/>
                  </a:solidFill>
                </a:rPr>
                <a:t>VLAN Priority</a:t>
              </a:r>
            </a:p>
          </p:txBody>
        </p:sp>
        <p:sp>
          <p:nvSpPr>
            <p:cNvPr id="11341" name="Text Box 63"/>
            <p:cNvSpPr txBox="1">
              <a:spLocks noChangeArrowheads="1"/>
            </p:cNvSpPr>
            <p:nvPr/>
          </p:nvSpPr>
          <p:spPr bwMode="auto">
            <a:xfrm>
              <a:off x="4531" y="2949"/>
              <a:ext cx="688" cy="1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02" tIns="45702" rIns="91402" bIns="45702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100" b="1">
                  <a:solidFill>
                    <a:srgbClr val="FF0000"/>
                  </a:solidFill>
                </a:rPr>
                <a:t>VLAN Priority</a:t>
              </a:r>
            </a:p>
          </p:txBody>
        </p:sp>
        <p:grpSp>
          <p:nvGrpSpPr>
            <p:cNvPr id="11342" name="Group 108"/>
            <p:cNvGrpSpPr>
              <a:grpSpLocks/>
            </p:cNvGrpSpPr>
            <p:nvPr/>
          </p:nvGrpSpPr>
          <p:grpSpPr bwMode="auto">
            <a:xfrm>
              <a:off x="1316" y="2524"/>
              <a:ext cx="3706" cy="115"/>
              <a:chOff x="1316" y="2524"/>
              <a:chExt cx="3706" cy="115"/>
            </a:xfrm>
          </p:grpSpPr>
          <p:sp>
            <p:nvSpPr>
              <p:cNvPr id="11346" name="Rectangle 19"/>
              <p:cNvSpPr>
                <a:spLocks noChangeArrowheads="1"/>
              </p:cNvSpPr>
              <p:nvPr/>
            </p:nvSpPr>
            <p:spPr bwMode="auto">
              <a:xfrm>
                <a:off x="1316" y="2524"/>
                <a:ext cx="146" cy="115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</a:pPr>
                <a:r>
                  <a:rPr lang="en-US" sz="1100" b="1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1347" name="Rectangle 64"/>
              <p:cNvSpPr>
                <a:spLocks noChangeArrowheads="1"/>
              </p:cNvSpPr>
              <p:nvPr/>
            </p:nvSpPr>
            <p:spPr bwMode="auto">
              <a:xfrm>
                <a:off x="4876" y="2524"/>
                <a:ext cx="146" cy="115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</a:pPr>
                <a:r>
                  <a:rPr lang="en-US" sz="1100" b="1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grpSp>
          <p:nvGrpSpPr>
            <p:cNvPr id="11343" name="Group 109"/>
            <p:cNvGrpSpPr>
              <a:grpSpLocks/>
            </p:cNvGrpSpPr>
            <p:nvPr/>
          </p:nvGrpSpPr>
          <p:grpSpPr bwMode="auto">
            <a:xfrm>
              <a:off x="1316" y="2821"/>
              <a:ext cx="3706" cy="123"/>
              <a:chOff x="1316" y="2821"/>
              <a:chExt cx="3706" cy="123"/>
            </a:xfrm>
          </p:grpSpPr>
          <p:sp>
            <p:nvSpPr>
              <p:cNvPr id="11344" name="Rectangle 18"/>
              <p:cNvSpPr>
                <a:spLocks noChangeArrowheads="1"/>
              </p:cNvSpPr>
              <p:nvPr/>
            </p:nvSpPr>
            <p:spPr bwMode="auto">
              <a:xfrm>
                <a:off x="1316" y="2821"/>
                <a:ext cx="146" cy="115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</a:pPr>
                <a:r>
                  <a:rPr lang="en-US" sz="1100" b="1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1345" name="Rectangle 65"/>
              <p:cNvSpPr>
                <a:spLocks noChangeArrowheads="1"/>
              </p:cNvSpPr>
              <p:nvPr/>
            </p:nvSpPr>
            <p:spPr bwMode="auto">
              <a:xfrm>
                <a:off x="4876" y="2829"/>
                <a:ext cx="146" cy="115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</a:pPr>
                <a:r>
                  <a:rPr lang="en-US" sz="11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sp>
        <p:nvSpPr>
          <p:cNvPr id="1395786" name="Text Box 74"/>
          <p:cNvSpPr txBox="1">
            <a:spLocks noChangeArrowheads="1"/>
          </p:cNvSpPr>
          <p:nvPr/>
        </p:nvSpPr>
        <p:spPr bwMode="auto">
          <a:xfrm>
            <a:off x="919163" y="5094288"/>
            <a:ext cx="1447800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 b="1">
                <a:solidFill>
                  <a:srgbClr val="FF0000"/>
                </a:solidFill>
              </a:rPr>
              <a:t>VLAN Priorities 0-7</a:t>
            </a:r>
          </a:p>
        </p:txBody>
      </p:sp>
      <p:grpSp>
        <p:nvGrpSpPr>
          <p:cNvPr id="6" name="Group 110"/>
          <p:cNvGrpSpPr>
            <a:grpSpLocks/>
          </p:cNvGrpSpPr>
          <p:nvPr/>
        </p:nvGrpSpPr>
        <p:grpSpPr bwMode="auto">
          <a:xfrm>
            <a:off x="1489075" y="5362575"/>
            <a:ext cx="1698625" cy="2066925"/>
            <a:chOff x="916" y="3311"/>
            <a:chExt cx="1070" cy="1302"/>
          </a:xfrm>
        </p:grpSpPr>
        <p:grpSp>
          <p:nvGrpSpPr>
            <p:cNvPr id="11317" name="Group 99"/>
            <p:cNvGrpSpPr>
              <a:grpSpLocks/>
            </p:cNvGrpSpPr>
            <p:nvPr/>
          </p:nvGrpSpPr>
          <p:grpSpPr bwMode="auto">
            <a:xfrm>
              <a:off x="916" y="3311"/>
              <a:ext cx="146" cy="1302"/>
              <a:chOff x="916" y="3411"/>
              <a:chExt cx="146" cy="1342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916" y="4285"/>
                <a:ext cx="146" cy="118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</a:pPr>
                <a:r>
                  <a:rPr lang="en-US" sz="1100" b="1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916" y="3585"/>
                <a:ext cx="146" cy="118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</a:pPr>
                <a:r>
                  <a:rPr lang="en-US" sz="1100" b="1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916" y="4460"/>
                <a:ext cx="146" cy="118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</a:pPr>
                <a:r>
                  <a:rPr lang="en-US" sz="1100" b="1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916" y="4635"/>
                <a:ext cx="146" cy="118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</a:pPr>
                <a:r>
                  <a:rPr lang="en-US" sz="1100" b="1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11334" name="Rectangle 70"/>
              <p:cNvSpPr>
                <a:spLocks noChangeArrowheads="1"/>
              </p:cNvSpPr>
              <p:nvPr/>
            </p:nvSpPr>
            <p:spPr bwMode="auto">
              <a:xfrm>
                <a:off x="916" y="4110"/>
                <a:ext cx="146" cy="118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</a:pPr>
                <a:r>
                  <a:rPr lang="en-US" sz="1100" b="1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1335" name="Rectangle 71"/>
              <p:cNvSpPr>
                <a:spLocks noChangeArrowheads="1"/>
              </p:cNvSpPr>
              <p:nvPr/>
            </p:nvSpPr>
            <p:spPr bwMode="auto">
              <a:xfrm>
                <a:off x="916" y="3935"/>
                <a:ext cx="146" cy="118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</a:pPr>
                <a:r>
                  <a:rPr lang="en-US" sz="1100" b="1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1336" name="Rectangle 72"/>
              <p:cNvSpPr>
                <a:spLocks noChangeArrowheads="1"/>
              </p:cNvSpPr>
              <p:nvPr/>
            </p:nvSpPr>
            <p:spPr bwMode="auto">
              <a:xfrm>
                <a:off x="916" y="3760"/>
                <a:ext cx="146" cy="118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</a:pPr>
                <a:r>
                  <a:rPr lang="en-US" sz="1100" b="1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1337" name="Rectangle 73"/>
              <p:cNvSpPr>
                <a:spLocks noChangeArrowheads="1"/>
              </p:cNvSpPr>
              <p:nvPr/>
            </p:nvSpPr>
            <p:spPr bwMode="auto">
              <a:xfrm>
                <a:off x="916" y="3411"/>
                <a:ext cx="146" cy="118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 wrap="none" lIns="0" tIns="0" rIns="0" bIns="0" anchor="ctr"/>
              <a:lstStyle/>
              <a:p>
                <a:pPr>
                  <a:spcBef>
                    <a:spcPct val="0"/>
                  </a:spcBef>
                </a:pPr>
                <a:r>
                  <a:rPr lang="en-US" sz="1100" b="1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grpSp>
          <p:nvGrpSpPr>
            <p:cNvPr id="11318" name="Group 100"/>
            <p:cNvGrpSpPr>
              <a:grpSpLocks/>
            </p:cNvGrpSpPr>
            <p:nvPr/>
          </p:nvGrpSpPr>
          <p:grpSpPr bwMode="auto">
            <a:xfrm>
              <a:off x="1128" y="3593"/>
              <a:ext cx="858" cy="658"/>
              <a:chOff x="1128" y="3723"/>
              <a:chExt cx="857" cy="681"/>
            </a:xfrm>
          </p:grpSpPr>
          <p:grpSp>
            <p:nvGrpSpPr>
              <p:cNvPr id="11319" name="Group 86"/>
              <p:cNvGrpSpPr>
                <a:grpSpLocks/>
              </p:cNvGrpSpPr>
              <p:nvPr/>
            </p:nvGrpSpPr>
            <p:grpSpPr bwMode="auto">
              <a:xfrm>
                <a:off x="1487" y="3723"/>
                <a:ext cx="498" cy="681"/>
                <a:chOff x="1487" y="3723"/>
                <a:chExt cx="498" cy="681"/>
              </a:xfrm>
            </p:grpSpPr>
            <p:sp>
              <p:nvSpPr>
                <p:cNvPr id="11321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529" y="3723"/>
                  <a:ext cx="456" cy="17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1402" tIns="45702" rIns="91402" bIns="45702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100" b="1">
                      <a:solidFill>
                        <a:srgbClr val="0000FF"/>
                      </a:solidFill>
                    </a:rPr>
                    <a:t>Queue</a:t>
                  </a:r>
                </a:p>
              </p:txBody>
            </p:sp>
            <p:sp>
              <p:nvSpPr>
                <p:cNvPr id="11322" name="Rectangle 76"/>
                <p:cNvSpPr>
                  <a:spLocks noChangeArrowheads="1"/>
                </p:cNvSpPr>
                <p:nvPr/>
              </p:nvSpPr>
              <p:spPr bwMode="auto">
                <a:xfrm>
                  <a:off x="1611" y="3896"/>
                  <a:ext cx="260" cy="111"/>
                </a:xfrm>
                <a:prstGeom prst="rect">
                  <a:avLst/>
                </a:prstGeom>
                <a:solidFill>
                  <a:schemeClr val="hlink"/>
                </a:solidFill>
                <a:ln w="3175">
                  <a:solidFill>
                    <a:srgbClr val="B1CBFF"/>
                  </a:solidFill>
                  <a:miter lim="800000"/>
                  <a:headEnd/>
                  <a:tailEnd/>
                </a:ln>
                <a:effectLst>
                  <a:prstShdw prst="shdw17" dist="17961" dir="2700000">
                    <a:srgbClr val="6A7A99"/>
                  </a:prstShdw>
                </a:effectLst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11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23" name="Rectangle 77"/>
                <p:cNvSpPr>
                  <a:spLocks noChangeArrowheads="1"/>
                </p:cNvSpPr>
                <p:nvPr/>
              </p:nvSpPr>
              <p:spPr bwMode="auto">
                <a:xfrm>
                  <a:off x="1611" y="4015"/>
                  <a:ext cx="260" cy="111"/>
                </a:xfrm>
                <a:prstGeom prst="rect">
                  <a:avLst/>
                </a:prstGeom>
                <a:solidFill>
                  <a:schemeClr val="hlink"/>
                </a:solidFill>
                <a:ln w="3175">
                  <a:solidFill>
                    <a:srgbClr val="B1CBFF"/>
                  </a:solidFill>
                  <a:miter lim="800000"/>
                  <a:headEnd/>
                  <a:tailEnd/>
                </a:ln>
                <a:effectLst>
                  <a:prstShdw prst="shdw17" dist="17961" dir="2700000">
                    <a:srgbClr val="6A7A99"/>
                  </a:prstShdw>
                </a:effectLst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11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24" name="Rectangle 78"/>
                <p:cNvSpPr>
                  <a:spLocks noChangeArrowheads="1"/>
                </p:cNvSpPr>
                <p:nvPr/>
              </p:nvSpPr>
              <p:spPr bwMode="auto">
                <a:xfrm>
                  <a:off x="1611" y="4128"/>
                  <a:ext cx="260" cy="111"/>
                </a:xfrm>
                <a:prstGeom prst="rect">
                  <a:avLst/>
                </a:prstGeom>
                <a:solidFill>
                  <a:schemeClr val="hlink"/>
                </a:solidFill>
                <a:ln w="3175">
                  <a:solidFill>
                    <a:srgbClr val="B1CBFF"/>
                  </a:solidFill>
                  <a:miter lim="800000"/>
                  <a:headEnd/>
                  <a:tailEnd/>
                </a:ln>
                <a:effectLst>
                  <a:prstShdw prst="shdw17" dist="17961" dir="2700000">
                    <a:srgbClr val="6A7A99"/>
                  </a:prstShdw>
                </a:effectLst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11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25" name="Rectangle 79"/>
                <p:cNvSpPr>
                  <a:spLocks noChangeArrowheads="1"/>
                </p:cNvSpPr>
                <p:nvPr/>
              </p:nvSpPr>
              <p:spPr bwMode="auto">
                <a:xfrm>
                  <a:off x="1611" y="4250"/>
                  <a:ext cx="260" cy="111"/>
                </a:xfrm>
                <a:prstGeom prst="rect">
                  <a:avLst/>
                </a:prstGeom>
                <a:solidFill>
                  <a:schemeClr val="hlink"/>
                </a:solidFill>
                <a:ln w="3175">
                  <a:solidFill>
                    <a:srgbClr val="B1CBFF"/>
                  </a:solidFill>
                  <a:miter lim="800000"/>
                  <a:headEnd/>
                  <a:tailEnd/>
                </a:ln>
                <a:effectLst>
                  <a:prstShdw prst="shdw17" dist="17961" dir="2700000">
                    <a:srgbClr val="6A7A99"/>
                  </a:prstShdw>
                </a:effectLst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11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26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487" y="4234"/>
                  <a:ext cx="165" cy="17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1402" tIns="45702" rIns="91402" bIns="45702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100"/>
                    <a:t>0</a:t>
                  </a:r>
                </a:p>
              </p:txBody>
            </p:sp>
            <p:sp>
              <p:nvSpPr>
                <p:cNvPr id="11327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487" y="4114"/>
                  <a:ext cx="165" cy="17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1402" tIns="45702" rIns="91402" bIns="45702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100"/>
                    <a:t>1</a:t>
                  </a:r>
                </a:p>
              </p:txBody>
            </p:sp>
            <p:sp>
              <p:nvSpPr>
                <p:cNvPr id="1132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1487" y="3994"/>
                  <a:ext cx="166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1402" tIns="45702" rIns="91402" bIns="45702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100"/>
                    <a:t>2</a:t>
                  </a:r>
                </a:p>
              </p:txBody>
            </p:sp>
            <p:sp>
              <p:nvSpPr>
                <p:cNvPr id="11329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1487" y="3873"/>
                  <a:ext cx="165" cy="17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1402" tIns="45702" rIns="91402" bIns="45702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100"/>
                    <a:t>3</a:t>
                  </a:r>
                </a:p>
              </p:txBody>
            </p:sp>
          </p:grpSp>
          <p:sp>
            <p:nvSpPr>
              <p:cNvPr id="11320" name="AutoShape 98"/>
              <p:cNvSpPr>
                <a:spLocks noChangeArrowheads="1"/>
              </p:cNvSpPr>
              <p:nvPr/>
            </p:nvSpPr>
            <p:spPr bwMode="auto">
              <a:xfrm>
                <a:off x="1128" y="3930"/>
                <a:ext cx="344" cy="3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91 w 21600"/>
                  <a:gd name="T13" fmla="*/ 5445 h 21600"/>
                  <a:gd name="T14" fmla="*/ 18900 w 21600"/>
                  <a:gd name="T15" fmla="*/ 1615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1312" name="Text Box 102"/>
          <p:cNvSpPr txBox="1">
            <a:spLocks noChangeArrowheads="1"/>
          </p:cNvSpPr>
          <p:nvPr/>
        </p:nvSpPr>
        <p:spPr bwMode="auto">
          <a:xfrm>
            <a:off x="3119438" y="4076700"/>
            <a:ext cx="631825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/>
              <a:t>Lowest</a:t>
            </a:r>
          </a:p>
        </p:txBody>
      </p:sp>
      <p:sp>
        <p:nvSpPr>
          <p:cNvPr id="11313" name="Text Box 103"/>
          <p:cNvSpPr txBox="1">
            <a:spLocks noChangeArrowheads="1"/>
          </p:cNvSpPr>
          <p:nvPr/>
        </p:nvSpPr>
        <p:spPr bwMode="auto">
          <a:xfrm>
            <a:off x="3132138" y="3533775"/>
            <a:ext cx="708025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/>
              <a:t>Highest</a:t>
            </a:r>
          </a:p>
        </p:txBody>
      </p:sp>
      <p:sp>
        <p:nvSpPr>
          <p:cNvPr id="11314" name="Text Box 104"/>
          <p:cNvSpPr txBox="1">
            <a:spLocks noChangeArrowheads="1"/>
          </p:cNvSpPr>
          <p:nvPr/>
        </p:nvSpPr>
        <p:spPr bwMode="auto">
          <a:xfrm>
            <a:off x="5989638" y="4076700"/>
            <a:ext cx="631825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/>
              <a:t>Lowest</a:t>
            </a:r>
          </a:p>
        </p:txBody>
      </p:sp>
      <p:sp>
        <p:nvSpPr>
          <p:cNvPr id="11315" name="Text Box 105"/>
          <p:cNvSpPr txBox="1">
            <a:spLocks noChangeArrowheads="1"/>
          </p:cNvSpPr>
          <p:nvPr/>
        </p:nvSpPr>
        <p:spPr bwMode="auto">
          <a:xfrm>
            <a:off x="5964238" y="3522663"/>
            <a:ext cx="708025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/>
              <a:t>Highest</a:t>
            </a:r>
          </a:p>
        </p:txBody>
      </p:sp>
      <p:sp>
        <p:nvSpPr>
          <p:cNvPr id="11316" name="Text Box 106"/>
          <p:cNvSpPr txBox="1">
            <a:spLocks noChangeArrowheads="1"/>
          </p:cNvSpPr>
          <p:nvPr/>
        </p:nvSpPr>
        <p:spPr bwMode="auto">
          <a:xfrm>
            <a:off x="1954213" y="3163888"/>
            <a:ext cx="1676400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>
              <a:spcBef>
                <a:spcPct val="0"/>
              </a:spcBef>
            </a:pPr>
            <a:r>
              <a:rPr lang="en-US" sz="1100" b="1">
                <a:solidFill>
                  <a:srgbClr val="0000FF"/>
                </a:solidFill>
              </a:rPr>
              <a:t>Traffic Class (Priority)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5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5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95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5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95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95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95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95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95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95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95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95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5825" grpId="0" build="p" autoUpdateAnimBg="0" advAuto="0"/>
      <p:bldP spid="100" grpId="0"/>
      <p:bldP spid="1395744" grpId="0" autoUpdateAnimBg="0"/>
      <p:bldP spid="1395745" grpId="0" autoUpdateAnimBg="0"/>
      <p:bldP spid="1395751" grpId="0" autoUpdateAnimBg="0"/>
      <p:bldP spid="1395752" grpId="0" autoUpdateAnimBg="0"/>
      <p:bldP spid="139578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530" name="Rectangle 2"/>
          <p:cNvSpPr>
            <a:spLocks noChangeArrowheads="1"/>
          </p:cNvSpPr>
          <p:nvPr/>
        </p:nvSpPr>
        <p:spPr bwMode="auto">
          <a:xfrm>
            <a:off x="6135688" y="4130675"/>
            <a:ext cx="247650" cy="123825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endParaRPr lang="en-US" sz="800" b="1"/>
          </a:p>
        </p:txBody>
      </p:sp>
      <p:sp>
        <p:nvSpPr>
          <p:cNvPr id="1942531" name="Rectangle 3"/>
          <p:cNvSpPr>
            <a:spLocks noChangeArrowheads="1"/>
          </p:cNvSpPr>
          <p:nvPr/>
        </p:nvSpPr>
        <p:spPr bwMode="auto">
          <a:xfrm>
            <a:off x="6140450" y="4340225"/>
            <a:ext cx="249238" cy="123825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endParaRPr lang="en-US" sz="800" b="1"/>
          </a:p>
        </p:txBody>
      </p:sp>
      <p:sp>
        <p:nvSpPr>
          <p:cNvPr id="1942532" name="Rectangle 4"/>
          <p:cNvSpPr>
            <a:spLocks noChangeArrowheads="1"/>
          </p:cNvSpPr>
          <p:nvPr/>
        </p:nvSpPr>
        <p:spPr bwMode="auto">
          <a:xfrm>
            <a:off x="6145213" y="4554538"/>
            <a:ext cx="247650" cy="123825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endParaRPr lang="en-US" sz="800" b="1"/>
          </a:p>
        </p:txBody>
      </p:sp>
      <p:sp>
        <p:nvSpPr>
          <p:cNvPr id="1942533" name="Rectangle 5"/>
          <p:cNvSpPr>
            <a:spLocks noChangeArrowheads="1"/>
          </p:cNvSpPr>
          <p:nvPr/>
        </p:nvSpPr>
        <p:spPr bwMode="auto">
          <a:xfrm>
            <a:off x="6146800" y="4752975"/>
            <a:ext cx="247650" cy="123825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endParaRPr lang="en-US" sz="800" b="1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rot="5400000">
            <a:off x="7284244" y="1107282"/>
            <a:ext cx="0" cy="267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rot="5400000">
            <a:off x="2508251" y="898525"/>
            <a:ext cx="0" cy="3089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Protocols – Carrying Traffic over Single Link Vs Multi-link  </a:t>
            </a:r>
          </a:p>
        </p:txBody>
      </p:sp>
      <p:sp>
        <p:nvSpPr>
          <p:cNvPr id="72" name="Content Placeholder 71"/>
          <p:cNvSpPr>
            <a:spLocks noGrp="1"/>
          </p:cNvSpPr>
          <p:nvPr>
            <p:ph idx="1"/>
          </p:nvPr>
        </p:nvSpPr>
        <p:spPr>
          <a:xfrm>
            <a:off x="423863" y="5767388"/>
            <a:ext cx="8894762" cy="1036637"/>
          </a:xfrm>
        </p:spPr>
        <p:txBody>
          <a:bodyPr/>
          <a:lstStyle/>
          <a:p>
            <a:pPr eaLnBrk="1" hangingPunct="1"/>
            <a:r>
              <a:rPr lang="en-US" sz="2000" smtClean="0"/>
              <a:t>MTU Fragmentation</a:t>
            </a:r>
          </a:p>
          <a:p>
            <a:pPr lvl="2" eaLnBrk="1" hangingPunct="1"/>
            <a:r>
              <a:rPr lang="en-US" smtClean="0"/>
              <a:t>Fine Tuning Delay Vs. Throughput</a:t>
            </a:r>
          </a:p>
        </p:txBody>
      </p:sp>
      <p:sp>
        <p:nvSpPr>
          <p:cNvPr id="12298" name="AutoShape 9"/>
          <p:cNvSpPr>
            <a:spLocks noChangeArrowheads="1"/>
          </p:cNvSpPr>
          <p:nvPr/>
        </p:nvSpPr>
        <p:spPr bwMode="auto">
          <a:xfrm>
            <a:off x="4241800" y="1720850"/>
            <a:ext cx="1431925" cy="13874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19" y="10800"/>
                </a:moveTo>
                <a:cubicBezTo>
                  <a:pt x="1619" y="15871"/>
                  <a:pt x="5729" y="19981"/>
                  <a:pt x="10800" y="19981"/>
                </a:cubicBezTo>
                <a:cubicBezTo>
                  <a:pt x="15871" y="19981"/>
                  <a:pt x="19981" y="15871"/>
                  <a:pt x="19981" y="10800"/>
                </a:cubicBezTo>
                <a:cubicBezTo>
                  <a:pt x="19981" y="5729"/>
                  <a:pt x="15871" y="1619"/>
                  <a:pt x="10800" y="1619"/>
                </a:cubicBezTo>
                <a:cubicBezTo>
                  <a:pt x="5729" y="1619"/>
                  <a:pt x="1619" y="5729"/>
                  <a:pt x="1619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4581525" y="2176463"/>
            <a:ext cx="758825" cy="593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/>
          <a:lstStyle/>
          <a:p>
            <a:r>
              <a:rPr lang="en-US" sz="1300" b="1"/>
              <a:t>SDH/</a:t>
            </a:r>
          </a:p>
          <a:p>
            <a:r>
              <a:rPr lang="en-US" sz="1300" b="1"/>
              <a:t>SONET</a:t>
            </a:r>
          </a:p>
        </p:txBody>
      </p:sp>
      <p:pic>
        <p:nvPicPr>
          <p:cNvPr id="12300" name="Picture 11" descr="a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4938" y="2182813"/>
            <a:ext cx="5095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2" descr="a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5763" y="2182813"/>
            <a:ext cx="511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2541" name="Rectangle 13"/>
          <p:cNvSpPr>
            <a:spLocks noChangeArrowheads="1"/>
          </p:cNvSpPr>
          <p:nvPr/>
        </p:nvSpPr>
        <p:spPr bwMode="auto">
          <a:xfrm>
            <a:off x="1508125" y="2251075"/>
            <a:ext cx="306388" cy="138113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r>
              <a:rPr lang="en-US" sz="900" b="1"/>
              <a:t>4</a:t>
            </a:r>
          </a:p>
        </p:txBody>
      </p:sp>
      <p:sp>
        <p:nvSpPr>
          <p:cNvPr id="1942542" name="Rectangle 14"/>
          <p:cNvSpPr>
            <a:spLocks noChangeArrowheads="1"/>
          </p:cNvSpPr>
          <p:nvPr/>
        </p:nvSpPr>
        <p:spPr bwMode="auto">
          <a:xfrm>
            <a:off x="1854200" y="2251075"/>
            <a:ext cx="304800" cy="138113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r>
              <a:rPr lang="en-US" sz="900" b="1"/>
              <a:t>3</a:t>
            </a:r>
          </a:p>
        </p:txBody>
      </p:sp>
      <p:sp>
        <p:nvSpPr>
          <p:cNvPr id="1942543" name="Rectangle 15"/>
          <p:cNvSpPr>
            <a:spLocks noChangeArrowheads="1"/>
          </p:cNvSpPr>
          <p:nvPr/>
        </p:nvSpPr>
        <p:spPr bwMode="auto">
          <a:xfrm>
            <a:off x="2201863" y="2251075"/>
            <a:ext cx="304800" cy="138113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r>
              <a:rPr lang="en-US" sz="900" b="1"/>
              <a:t>2</a:t>
            </a:r>
          </a:p>
        </p:txBody>
      </p:sp>
      <p:sp>
        <p:nvSpPr>
          <p:cNvPr id="1942544" name="Rectangle 16"/>
          <p:cNvSpPr>
            <a:spLocks noChangeArrowheads="1"/>
          </p:cNvSpPr>
          <p:nvPr/>
        </p:nvSpPr>
        <p:spPr bwMode="auto">
          <a:xfrm>
            <a:off x="2549525" y="2251075"/>
            <a:ext cx="304800" cy="138113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r>
              <a:rPr lang="en-US" sz="900" b="1"/>
              <a:t>1</a:t>
            </a:r>
          </a:p>
        </p:txBody>
      </p:sp>
      <p:sp>
        <p:nvSpPr>
          <p:cNvPr id="1942545" name="Rectangle 17"/>
          <p:cNvSpPr>
            <a:spLocks noChangeArrowheads="1"/>
          </p:cNvSpPr>
          <p:nvPr/>
        </p:nvSpPr>
        <p:spPr bwMode="auto">
          <a:xfrm>
            <a:off x="7096125" y="2251075"/>
            <a:ext cx="306388" cy="138113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r>
              <a:rPr lang="en-US" sz="900" b="1"/>
              <a:t>4</a:t>
            </a:r>
          </a:p>
        </p:txBody>
      </p:sp>
      <p:sp>
        <p:nvSpPr>
          <p:cNvPr id="1942546" name="Rectangle 18"/>
          <p:cNvSpPr>
            <a:spLocks noChangeArrowheads="1"/>
          </p:cNvSpPr>
          <p:nvPr/>
        </p:nvSpPr>
        <p:spPr bwMode="auto">
          <a:xfrm>
            <a:off x="7442200" y="2251075"/>
            <a:ext cx="304800" cy="138113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r>
              <a:rPr lang="en-US" sz="900" b="1"/>
              <a:t>3</a:t>
            </a:r>
          </a:p>
        </p:txBody>
      </p:sp>
      <p:sp>
        <p:nvSpPr>
          <p:cNvPr id="1942547" name="Rectangle 19"/>
          <p:cNvSpPr>
            <a:spLocks noChangeArrowheads="1"/>
          </p:cNvSpPr>
          <p:nvPr/>
        </p:nvSpPr>
        <p:spPr bwMode="auto">
          <a:xfrm>
            <a:off x="7789863" y="2251075"/>
            <a:ext cx="304800" cy="138113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r>
              <a:rPr lang="en-US" sz="900" b="1"/>
              <a:t>2</a:t>
            </a:r>
          </a:p>
        </p:txBody>
      </p:sp>
      <p:sp>
        <p:nvSpPr>
          <p:cNvPr id="1942548" name="Rectangle 20"/>
          <p:cNvSpPr>
            <a:spLocks noChangeArrowheads="1"/>
          </p:cNvSpPr>
          <p:nvPr/>
        </p:nvSpPr>
        <p:spPr bwMode="auto">
          <a:xfrm>
            <a:off x="8137525" y="2251075"/>
            <a:ext cx="304800" cy="138113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r>
              <a:rPr lang="en-US" sz="900" b="1"/>
              <a:t>1</a:t>
            </a:r>
          </a:p>
        </p:txBody>
      </p:sp>
      <p:sp>
        <p:nvSpPr>
          <p:cNvPr id="12310" name="Text Box 21"/>
          <p:cNvSpPr txBox="1">
            <a:spLocks noChangeArrowheads="1"/>
          </p:cNvSpPr>
          <p:nvPr/>
        </p:nvSpPr>
        <p:spPr bwMode="auto">
          <a:xfrm>
            <a:off x="452438" y="1452563"/>
            <a:ext cx="276542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/>
          <a:lstStyle/>
          <a:p>
            <a:pPr algn="l"/>
            <a:r>
              <a:rPr lang="en-US" sz="1800" b="1">
                <a:solidFill>
                  <a:srgbClr val="0000FF"/>
                </a:solidFill>
              </a:rPr>
              <a:t>Single E1 link: PPP, HDLC, GFP</a:t>
            </a:r>
            <a:endParaRPr lang="en-US" sz="2600" b="1">
              <a:solidFill>
                <a:srgbClr val="0000FF"/>
              </a:solidFill>
            </a:endParaRPr>
          </a:p>
        </p:txBody>
      </p:sp>
      <p:pic>
        <p:nvPicPr>
          <p:cNvPr id="12311" name="Picture 22" descr="ra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7300" y="2257425"/>
            <a:ext cx="6746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3" descr="ra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4813" y="2257425"/>
            <a:ext cx="6746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2552" name="Rectangle 24"/>
          <p:cNvSpPr>
            <a:spLocks noChangeArrowheads="1"/>
          </p:cNvSpPr>
          <p:nvPr/>
        </p:nvSpPr>
        <p:spPr bwMode="auto">
          <a:xfrm>
            <a:off x="1298575" y="4445000"/>
            <a:ext cx="306388" cy="138113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r>
              <a:rPr lang="en-US" sz="900" b="1"/>
              <a:t>4</a:t>
            </a:r>
          </a:p>
        </p:txBody>
      </p:sp>
      <p:sp>
        <p:nvSpPr>
          <p:cNvPr id="1942553" name="Rectangle 25"/>
          <p:cNvSpPr>
            <a:spLocks noChangeArrowheads="1"/>
          </p:cNvSpPr>
          <p:nvPr/>
        </p:nvSpPr>
        <p:spPr bwMode="auto">
          <a:xfrm>
            <a:off x="1644650" y="4445000"/>
            <a:ext cx="304800" cy="138113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r>
              <a:rPr lang="en-US" sz="900" b="1"/>
              <a:t>3</a:t>
            </a:r>
          </a:p>
        </p:txBody>
      </p:sp>
      <p:sp>
        <p:nvSpPr>
          <p:cNvPr id="1942554" name="Rectangle 26"/>
          <p:cNvSpPr>
            <a:spLocks noChangeArrowheads="1"/>
          </p:cNvSpPr>
          <p:nvPr/>
        </p:nvSpPr>
        <p:spPr bwMode="auto">
          <a:xfrm>
            <a:off x="1992313" y="4445000"/>
            <a:ext cx="304800" cy="138113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r>
              <a:rPr lang="en-US" sz="900" b="1"/>
              <a:t>2</a:t>
            </a:r>
          </a:p>
        </p:txBody>
      </p:sp>
      <p:sp>
        <p:nvSpPr>
          <p:cNvPr id="1942555" name="Rectangle 27"/>
          <p:cNvSpPr>
            <a:spLocks noChangeArrowheads="1"/>
          </p:cNvSpPr>
          <p:nvPr/>
        </p:nvSpPr>
        <p:spPr bwMode="auto">
          <a:xfrm>
            <a:off x="2339975" y="4445000"/>
            <a:ext cx="304800" cy="138113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r>
              <a:rPr lang="en-US" sz="900" b="1"/>
              <a:t>1</a:t>
            </a:r>
          </a:p>
        </p:txBody>
      </p:sp>
      <p:sp>
        <p:nvSpPr>
          <p:cNvPr id="1942556" name="Rectangle 28"/>
          <p:cNvSpPr>
            <a:spLocks noChangeArrowheads="1"/>
          </p:cNvSpPr>
          <p:nvPr/>
        </p:nvSpPr>
        <p:spPr bwMode="auto">
          <a:xfrm>
            <a:off x="7292975" y="4445000"/>
            <a:ext cx="304800" cy="138113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r>
              <a:rPr lang="en-US" sz="900" b="1"/>
              <a:t>4</a:t>
            </a:r>
          </a:p>
        </p:txBody>
      </p:sp>
      <p:sp>
        <p:nvSpPr>
          <p:cNvPr id="1942557" name="Rectangle 29"/>
          <p:cNvSpPr>
            <a:spLocks noChangeArrowheads="1"/>
          </p:cNvSpPr>
          <p:nvPr/>
        </p:nvSpPr>
        <p:spPr bwMode="auto">
          <a:xfrm>
            <a:off x="7639050" y="4445000"/>
            <a:ext cx="304800" cy="138113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r>
              <a:rPr lang="en-US" sz="900" b="1"/>
              <a:t>3</a:t>
            </a:r>
          </a:p>
        </p:txBody>
      </p:sp>
      <p:sp>
        <p:nvSpPr>
          <p:cNvPr id="1942558" name="Rectangle 30"/>
          <p:cNvSpPr>
            <a:spLocks noChangeArrowheads="1"/>
          </p:cNvSpPr>
          <p:nvPr/>
        </p:nvSpPr>
        <p:spPr bwMode="auto">
          <a:xfrm>
            <a:off x="7986713" y="4445000"/>
            <a:ext cx="306387" cy="138113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r>
              <a:rPr lang="en-US" sz="900" b="1"/>
              <a:t>2</a:t>
            </a:r>
          </a:p>
        </p:txBody>
      </p:sp>
      <p:sp>
        <p:nvSpPr>
          <p:cNvPr id="1942559" name="Rectangle 31"/>
          <p:cNvSpPr>
            <a:spLocks noChangeArrowheads="1"/>
          </p:cNvSpPr>
          <p:nvPr/>
        </p:nvSpPr>
        <p:spPr bwMode="auto">
          <a:xfrm>
            <a:off x="8334375" y="4445000"/>
            <a:ext cx="304800" cy="138113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r>
              <a:rPr lang="en-US" sz="900" b="1"/>
              <a:t>1</a:t>
            </a:r>
          </a:p>
        </p:txBody>
      </p:sp>
      <p:sp>
        <p:nvSpPr>
          <p:cNvPr id="1942560" name="Rectangle 32"/>
          <p:cNvSpPr>
            <a:spLocks noChangeArrowheads="1"/>
          </p:cNvSpPr>
          <p:nvPr/>
        </p:nvSpPr>
        <p:spPr bwMode="auto">
          <a:xfrm>
            <a:off x="3540125" y="4130675"/>
            <a:ext cx="247650" cy="123825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endParaRPr lang="en-US" sz="800" b="1"/>
          </a:p>
        </p:txBody>
      </p:sp>
      <p:sp>
        <p:nvSpPr>
          <p:cNvPr id="1942561" name="Rectangle 33"/>
          <p:cNvSpPr>
            <a:spLocks noChangeArrowheads="1"/>
          </p:cNvSpPr>
          <p:nvPr/>
        </p:nvSpPr>
        <p:spPr bwMode="auto">
          <a:xfrm>
            <a:off x="3544888" y="4340225"/>
            <a:ext cx="247650" cy="123825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endParaRPr lang="en-US" sz="800" b="1"/>
          </a:p>
        </p:txBody>
      </p:sp>
      <p:sp>
        <p:nvSpPr>
          <p:cNvPr id="1942562" name="Rectangle 34"/>
          <p:cNvSpPr>
            <a:spLocks noChangeArrowheads="1"/>
          </p:cNvSpPr>
          <p:nvPr/>
        </p:nvSpPr>
        <p:spPr bwMode="auto">
          <a:xfrm>
            <a:off x="3549650" y="4554538"/>
            <a:ext cx="247650" cy="123825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endParaRPr lang="en-US" sz="800" b="1"/>
          </a:p>
        </p:txBody>
      </p:sp>
      <p:sp>
        <p:nvSpPr>
          <p:cNvPr id="1942563" name="Rectangle 35"/>
          <p:cNvSpPr>
            <a:spLocks noChangeArrowheads="1"/>
          </p:cNvSpPr>
          <p:nvPr/>
        </p:nvSpPr>
        <p:spPr bwMode="auto">
          <a:xfrm>
            <a:off x="3551238" y="4752975"/>
            <a:ext cx="247650" cy="123825"/>
          </a:xfrm>
          <a:prstGeom prst="rect">
            <a:avLst/>
          </a:prstGeom>
          <a:solidFill>
            <a:srgbClr val="CDF0E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B908F"/>
            </a:prstShdw>
          </a:effectLst>
        </p:spPr>
        <p:txBody>
          <a:bodyPr lIns="0" tIns="0" rIns="0" bIns="0" anchor="ctr"/>
          <a:lstStyle/>
          <a:p>
            <a:endParaRPr lang="en-US" sz="800" b="1"/>
          </a:p>
        </p:txBody>
      </p:sp>
      <p:sp>
        <p:nvSpPr>
          <p:cNvPr id="12325" name="Freeform 36"/>
          <p:cNvSpPr>
            <a:spLocks/>
          </p:cNvSpPr>
          <p:nvPr/>
        </p:nvSpPr>
        <p:spPr bwMode="auto">
          <a:xfrm>
            <a:off x="365125" y="2027238"/>
            <a:ext cx="1082675" cy="828675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Text Box 37"/>
          <p:cNvSpPr txBox="1">
            <a:spLocks noChangeArrowheads="1"/>
          </p:cNvSpPr>
          <p:nvPr/>
        </p:nvSpPr>
        <p:spPr bwMode="auto">
          <a:xfrm>
            <a:off x="644525" y="2300288"/>
            <a:ext cx="523875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/>
          <a:lstStyle/>
          <a:p>
            <a:r>
              <a:rPr lang="en-US" sz="1300" b="1"/>
              <a:t>LAN</a:t>
            </a:r>
          </a:p>
        </p:txBody>
      </p:sp>
      <p:sp>
        <p:nvSpPr>
          <p:cNvPr id="12327" name="Freeform 38"/>
          <p:cNvSpPr>
            <a:spLocks/>
          </p:cNvSpPr>
          <p:nvPr/>
        </p:nvSpPr>
        <p:spPr bwMode="auto">
          <a:xfrm>
            <a:off x="8467725" y="2027238"/>
            <a:ext cx="1082675" cy="828675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1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77B65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Text Box 39"/>
          <p:cNvSpPr txBox="1">
            <a:spLocks noChangeArrowheads="1"/>
          </p:cNvSpPr>
          <p:nvPr/>
        </p:nvSpPr>
        <p:spPr bwMode="auto">
          <a:xfrm>
            <a:off x="8747125" y="2300288"/>
            <a:ext cx="523875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2" tIns="45702" rIns="91402" bIns="45702"/>
          <a:lstStyle/>
          <a:p>
            <a:r>
              <a:rPr lang="en-US" sz="1300" b="1"/>
              <a:t>LAN</a:t>
            </a:r>
          </a:p>
        </p:txBody>
      </p:sp>
      <p:sp>
        <p:nvSpPr>
          <p:cNvPr id="1942568" name="Text Box 40"/>
          <p:cNvSpPr txBox="1">
            <a:spLocks noChangeArrowheads="1"/>
          </p:cNvSpPr>
          <p:nvPr/>
        </p:nvSpPr>
        <p:spPr bwMode="auto">
          <a:xfrm>
            <a:off x="6532563" y="4937125"/>
            <a:ext cx="2060575" cy="3349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1402" tIns="45702" rIns="91402" bIns="45702"/>
          <a:lstStyle/>
          <a:p>
            <a:r>
              <a:rPr lang="en-US" sz="1400" b="1"/>
              <a:t>Reordering Feature</a:t>
            </a:r>
          </a:p>
        </p:txBody>
      </p:sp>
      <p:sp>
        <p:nvSpPr>
          <p:cNvPr id="1942569" name="Text Box 41"/>
          <p:cNvSpPr txBox="1">
            <a:spLocks noChangeArrowheads="1"/>
          </p:cNvSpPr>
          <p:nvPr/>
        </p:nvSpPr>
        <p:spPr bwMode="auto">
          <a:xfrm>
            <a:off x="1377950" y="4900613"/>
            <a:ext cx="2060575" cy="3381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1402" tIns="45702" rIns="91402" bIns="45702"/>
          <a:lstStyle/>
          <a:p>
            <a:r>
              <a:rPr lang="en-US" sz="1400" b="1"/>
              <a:t>Reordering Feature</a:t>
            </a:r>
          </a:p>
        </p:txBody>
      </p:sp>
      <p:sp>
        <p:nvSpPr>
          <p:cNvPr id="13383" name="Text Box 44"/>
          <p:cNvSpPr txBox="1">
            <a:spLocks noChangeArrowheads="1"/>
          </p:cNvSpPr>
          <p:nvPr/>
        </p:nvSpPr>
        <p:spPr bwMode="auto">
          <a:xfrm>
            <a:off x="560388" y="6710363"/>
            <a:ext cx="4106862" cy="3683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cs typeface="Arial" pitchFamily="34" charset="0"/>
              </a:rPr>
              <a:t>MTU</a:t>
            </a:r>
            <a:r>
              <a:rPr lang="en-US" sz="1800" dirty="0">
                <a:latin typeface="+mn-lt"/>
                <a:cs typeface="Arial" pitchFamily="34" charset="0"/>
              </a:rPr>
              <a:t> = </a:t>
            </a:r>
            <a:r>
              <a:rPr lang="en-US" sz="1800" b="1" dirty="0">
                <a:latin typeface="+mn-lt"/>
                <a:cs typeface="Arial" pitchFamily="34" charset="0"/>
              </a:rPr>
              <a:t>M</a:t>
            </a:r>
            <a:r>
              <a:rPr lang="en-US" sz="1800" dirty="0">
                <a:latin typeface="+mn-lt"/>
                <a:cs typeface="Arial" pitchFamily="34" charset="0"/>
              </a:rPr>
              <a:t>aximum </a:t>
            </a:r>
            <a:r>
              <a:rPr lang="en-US" sz="1800" b="1" dirty="0">
                <a:latin typeface="+mn-lt"/>
                <a:cs typeface="Arial" pitchFamily="34" charset="0"/>
              </a:rPr>
              <a:t>T</a:t>
            </a:r>
            <a:r>
              <a:rPr lang="en-US" sz="1800" dirty="0">
                <a:latin typeface="+mn-lt"/>
                <a:cs typeface="Arial" pitchFamily="34" charset="0"/>
              </a:rPr>
              <a:t>ransfer </a:t>
            </a:r>
            <a:r>
              <a:rPr lang="en-US" sz="1800" b="1" dirty="0">
                <a:latin typeface="+mn-lt"/>
                <a:cs typeface="Arial" pitchFamily="34" charset="0"/>
              </a:rPr>
              <a:t>U</a:t>
            </a:r>
            <a:r>
              <a:rPr lang="en-US" sz="1800" dirty="0">
                <a:latin typeface="+mn-lt"/>
                <a:cs typeface="Arial" pitchFamily="34" charset="0"/>
              </a:rPr>
              <a:t>nit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47650" y="3429000"/>
            <a:ext cx="9509125" cy="1830388"/>
            <a:chOff x="119" y="2160"/>
            <a:chExt cx="5990" cy="1153"/>
          </a:xfrm>
        </p:grpSpPr>
        <p:grpSp>
          <p:nvGrpSpPr>
            <p:cNvPr id="12333" name="Group 46"/>
            <p:cNvGrpSpPr>
              <a:grpSpLocks/>
            </p:cNvGrpSpPr>
            <p:nvPr/>
          </p:nvGrpSpPr>
          <p:grpSpPr bwMode="auto">
            <a:xfrm>
              <a:off x="119" y="2160"/>
              <a:ext cx="5990" cy="1153"/>
              <a:chOff x="119" y="3065"/>
              <a:chExt cx="5990" cy="1188"/>
            </a:xfrm>
          </p:grpSpPr>
          <p:sp>
            <p:nvSpPr>
              <p:cNvPr id="12336" name="Freeform 47"/>
              <p:cNvSpPr>
                <a:spLocks/>
              </p:cNvSpPr>
              <p:nvPr/>
            </p:nvSpPr>
            <p:spPr bwMode="auto">
              <a:xfrm>
                <a:off x="3675" y="3618"/>
                <a:ext cx="480" cy="180"/>
              </a:xfrm>
              <a:custGeom>
                <a:avLst/>
                <a:gdLst>
                  <a:gd name="T0" fmla="*/ 0 w 402"/>
                  <a:gd name="T1" fmla="*/ 86895 h 147"/>
                  <a:gd name="T2" fmla="*/ 41389 w 402"/>
                  <a:gd name="T3" fmla="*/ 86895 h 147"/>
                  <a:gd name="T4" fmla="*/ 41389 w 402"/>
                  <a:gd name="T5" fmla="*/ 0 h 147"/>
                  <a:gd name="T6" fmla="*/ 150511 w 402"/>
                  <a:gd name="T7" fmla="*/ 0 h 147"/>
                  <a:gd name="T8" fmla="*/ 150511 w 402"/>
                  <a:gd name="T9" fmla="*/ 90602 h 147"/>
                  <a:gd name="T10" fmla="*/ 199395 w 402"/>
                  <a:gd name="T11" fmla="*/ 90602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2"/>
                  <a:gd name="T19" fmla="*/ 0 h 147"/>
                  <a:gd name="T20" fmla="*/ 402 w 402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2" h="147">
                    <a:moveTo>
                      <a:pt x="0" y="141"/>
                    </a:moveTo>
                    <a:lnTo>
                      <a:pt x="84" y="141"/>
                    </a:lnTo>
                    <a:lnTo>
                      <a:pt x="84" y="0"/>
                    </a:lnTo>
                    <a:lnTo>
                      <a:pt x="303" y="0"/>
                    </a:lnTo>
                    <a:lnTo>
                      <a:pt x="303" y="147"/>
                    </a:lnTo>
                    <a:lnTo>
                      <a:pt x="402" y="14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Freeform 48"/>
              <p:cNvSpPr>
                <a:spLocks/>
              </p:cNvSpPr>
              <p:nvPr/>
            </p:nvSpPr>
            <p:spPr bwMode="auto">
              <a:xfrm flipV="1">
                <a:off x="3675" y="3873"/>
                <a:ext cx="480" cy="180"/>
              </a:xfrm>
              <a:custGeom>
                <a:avLst/>
                <a:gdLst>
                  <a:gd name="T0" fmla="*/ 0 w 402"/>
                  <a:gd name="T1" fmla="*/ 86895 h 147"/>
                  <a:gd name="T2" fmla="*/ 41389 w 402"/>
                  <a:gd name="T3" fmla="*/ 86895 h 147"/>
                  <a:gd name="T4" fmla="*/ 41389 w 402"/>
                  <a:gd name="T5" fmla="*/ 0 h 147"/>
                  <a:gd name="T6" fmla="*/ 150511 w 402"/>
                  <a:gd name="T7" fmla="*/ 0 h 147"/>
                  <a:gd name="T8" fmla="*/ 150511 w 402"/>
                  <a:gd name="T9" fmla="*/ 90602 h 147"/>
                  <a:gd name="T10" fmla="*/ 199395 w 402"/>
                  <a:gd name="T11" fmla="*/ 90602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2"/>
                  <a:gd name="T19" fmla="*/ 0 h 147"/>
                  <a:gd name="T20" fmla="*/ 402 w 402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2" h="147">
                    <a:moveTo>
                      <a:pt x="0" y="141"/>
                    </a:moveTo>
                    <a:lnTo>
                      <a:pt x="84" y="141"/>
                    </a:lnTo>
                    <a:lnTo>
                      <a:pt x="84" y="0"/>
                    </a:lnTo>
                    <a:lnTo>
                      <a:pt x="303" y="0"/>
                    </a:lnTo>
                    <a:lnTo>
                      <a:pt x="303" y="147"/>
                    </a:lnTo>
                    <a:lnTo>
                      <a:pt x="402" y="14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Freeform 49"/>
              <p:cNvSpPr>
                <a:spLocks/>
              </p:cNvSpPr>
              <p:nvPr/>
            </p:nvSpPr>
            <p:spPr bwMode="auto">
              <a:xfrm>
                <a:off x="3690" y="3770"/>
                <a:ext cx="472" cy="47"/>
              </a:xfrm>
              <a:custGeom>
                <a:avLst/>
                <a:gdLst>
                  <a:gd name="T0" fmla="*/ 0 w 474"/>
                  <a:gd name="T1" fmla="*/ 16 h 53"/>
                  <a:gd name="T2" fmla="*/ 7 w 474"/>
                  <a:gd name="T3" fmla="*/ 16 h 53"/>
                  <a:gd name="T4" fmla="*/ 7 w 474"/>
                  <a:gd name="T5" fmla="*/ 0 h 53"/>
                  <a:gd name="T6" fmla="*/ 19 w 474"/>
                  <a:gd name="T7" fmla="*/ 0 h 53"/>
                  <a:gd name="T8" fmla="*/ 19 w 474"/>
                  <a:gd name="T9" fmla="*/ 16 h 53"/>
                  <a:gd name="T10" fmla="*/ 28 w 474"/>
                  <a:gd name="T11" fmla="*/ 16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4"/>
                  <a:gd name="T19" fmla="*/ 0 h 53"/>
                  <a:gd name="T20" fmla="*/ 474 w 474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4" h="53">
                    <a:moveTo>
                      <a:pt x="0" y="53"/>
                    </a:moveTo>
                    <a:lnTo>
                      <a:pt x="111" y="53"/>
                    </a:lnTo>
                    <a:lnTo>
                      <a:pt x="111" y="0"/>
                    </a:lnTo>
                    <a:lnTo>
                      <a:pt x="323" y="0"/>
                    </a:lnTo>
                    <a:lnTo>
                      <a:pt x="323" y="53"/>
                    </a:lnTo>
                    <a:lnTo>
                      <a:pt x="474" y="5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39" name="Freeform 50"/>
              <p:cNvSpPr>
                <a:spLocks/>
              </p:cNvSpPr>
              <p:nvPr/>
            </p:nvSpPr>
            <p:spPr bwMode="auto">
              <a:xfrm flipV="1">
                <a:off x="3690" y="3855"/>
                <a:ext cx="472" cy="47"/>
              </a:xfrm>
              <a:custGeom>
                <a:avLst/>
                <a:gdLst>
                  <a:gd name="T0" fmla="*/ 0 w 474"/>
                  <a:gd name="T1" fmla="*/ 16 h 53"/>
                  <a:gd name="T2" fmla="*/ 7 w 474"/>
                  <a:gd name="T3" fmla="*/ 16 h 53"/>
                  <a:gd name="T4" fmla="*/ 7 w 474"/>
                  <a:gd name="T5" fmla="*/ 0 h 53"/>
                  <a:gd name="T6" fmla="*/ 19 w 474"/>
                  <a:gd name="T7" fmla="*/ 0 h 53"/>
                  <a:gd name="T8" fmla="*/ 19 w 474"/>
                  <a:gd name="T9" fmla="*/ 16 h 53"/>
                  <a:gd name="T10" fmla="*/ 28 w 474"/>
                  <a:gd name="T11" fmla="*/ 16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4"/>
                  <a:gd name="T19" fmla="*/ 0 h 53"/>
                  <a:gd name="T20" fmla="*/ 474 w 474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4" h="53">
                    <a:moveTo>
                      <a:pt x="0" y="53"/>
                    </a:moveTo>
                    <a:lnTo>
                      <a:pt x="111" y="53"/>
                    </a:lnTo>
                    <a:lnTo>
                      <a:pt x="111" y="0"/>
                    </a:lnTo>
                    <a:lnTo>
                      <a:pt x="323" y="0"/>
                    </a:lnTo>
                    <a:lnTo>
                      <a:pt x="323" y="53"/>
                    </a:lnTo>
                    <a:lnTo>
                      <a:pt x="474" y="5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40" name="Text Box 51"/>
              <p:cNvSpPr txBox="1">
                <a:spLocks noChangeArrowheads="1"/>
              </p:cNvSpPr>
              <p:nvPr/>
            </p:nvSpPr>
            <p:spPr bwMode="auto">
              <a:xfrm>
                <a:off x="241" y="3065"/>
                <a:ext cx="2933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1402" tIns="45702" rIns="91402" bIns="45702"/>
              <a:lstStyle/>
              <a:p>
                <a:r>
                  <a:rPr lang="en-US" sz="1800" b="1">
                    <a:solidFill>
                      <a:srgbClr val="0000FF"/>
                    </a:solidFill>
                  </a:rPr>
                  <a:t>  Multilink (E1 Bonding): MLPPP, GFP VCAT</a:t>
                </a:r>
              </a:p>
            </p:txBody>
          </p:sp>
          <p:sp>
            <p:nvSpPr>
              <p:cNvPr id="12341" name="Line 52"/>
              <p:cNvSpPr>
                <a:spLocks noChangeShapeType="1"/>
              </p:cNvSpPr>
              <p:nvPr/>
            </p:nvSpPr>
            <p:spPr bwMode="auto">
              <a:xfrm rot="5400000">
                <a:off x="4994" y="3290"/>
                <a:ext cx="0" cy="11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Line 53"/>
              <p:cNvSpPr>
                <a:spLocks noChangeShapeType="1"/>
              </p:cNvSpPr>
              <p:nvPr/>
            </p:nvSpPr>
            <p:spPr bwMode="auto">
              <a:xfrm rot="5400000">
                <a:off x="1190" y="3323"/>
                <a:ext cx="0" cy="10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AutoShape 54"/>
              <p:cNvSpPr>
                <a:spLocks noChangeArrowheads="1"/>
              </p:cNvSpPr>
              <p:nvPr/>
            </p:nvSpPr>
            <p:spPr bwMode="auto">
              <a:xfrm>
                <a:off x="2635" y="3353"/>
                <a:ext cx="902" cy="9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1 w 21600"/>
                  <a:gd name="T25" fmla="*/ 3168 h 21600"/>
                  <a:gd name="T26" fmla="*/ 18439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619" y="10800"/>
                    </a:moveTo>
                    <a:cubicBezTo>
                      <a:pt x="1619" y="15871"/>
                      <a:pt x="5729" y="19981"/>
                      <a:pt x="10800" y="19981"/>
                    </a:cubicBezTo>
                    <a:cubicBezTo>
                      <a:pt x="15871" y="19981"/>
                      <a:pt x="19981" y="15871"/>
                      <a:pt x="19981" y="10800"/>
                    </a:cubicBezTo>
                    <a:cubicBezTo>
                      <a:pt x="19981" y="5729"/>
                      <a:pt x="15871" y="1619"/>
                      <a:pt x="10800" y="1619"/>
                    </a:cubicBezTo>
                    <a:cubicBezTo>
                      <a:pt x="5729" y="1619"/>
                      <a:pt x="1619" y="5729"/>
                      <a:pt x="1619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5E3"/>
                  </a:gs>
                  <a:gs pos="50000">
                    <a:srgbClr val="F6B686"/>
                  </a:gs>
                  <a:gs pos="100000">
                    <a:srgbClr val="FFF5E3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prstShdw prst="shdw17" dist="17961" dir="2700000">
                  <a:srgbClr val="946D50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4" name="Text Box 55"/>
              <p:cNvSpPr txBox="1">
                <a:spLocks noChangeArrowheads="1"/>
              </p:cNvSpPr>
              <p:nvPr/>
            </p:nvSpPr>
            <p:spPr bwMode="auto">
              <a:xfrm>
                <a:off x="2850" y="3649"/>
                <a:ext cx="478" cy="3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1402" tIns="45702" rIns="91402" bIns="45702"/>
              <a:lstStyle/>
              <a:p>
                <a:r>
                  <a:rPr lang="en-US" sz="1300" b="1"/>
                  <a:t>SDH/</a:t>
                </a:r>
              </a:p>
              <a:p>
                <a:r>
                  <a:rPr lang="en-US" sz="1300" b="1"/>
                  <a:t>SONET</a:t>
                </a:r>
              </a:p>
            </p:txBody>
          </p:sp>
          <p:sp>
            <p:nvSpPr>
              <p:cNvPr id="12345" name="AutoShape 56" descr="adm"/>
              <p:cNvSpPr>
                <a:spLocks noChangeAspect="1" noChangeArrowheads="1"/>
              </p:cNvSpPr>
              <p:nvPr/>
            </p:nvSpPr>
            <p:spPr bwMode="auto">
              <a:xfrm>
                <a:off x="3406" y="3663"/>
                <a:ext cx="322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346" name="Picture 57" descr="rad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79" y="3729"/>
                <a:ext cx="425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47" name="Freeform 58"/>
              <p:cNvSpPr>
                <a:spLocks/>
              </p:cNvSpPr>
              <p:nvPr/>
            </p:nvSpPr>
            <p:spPr bwMode="auto">
              <a:xfrm>
                <a:off x="2040" y="3618"/>
                <a:ext cx="480" cy="180"/>
              </a:xfrm>
              <a:custGeom>
                <a:avLst/>
                <a:gdLst>
                  <a:gd name="T0" fmla="*/ 0 w 402"/>
                  <a:gd name="T1" fmla="*/ 86895 h 147"/>
                  <a:gd name="T2" fmla="*/ 41389 w 402"/>
                  <a:gd name="T3" fmla="*/ 86895 h 147"/>
                  <a:gd name="T4" fmla="*/ 41389 w 402"/>
                  <a:gd name="T5" fmla="*/ 0 h 147"/>
                  <a:gd name="T6" fmla="*/ 150511 w 402"/>
                  <a:gd name="T7" fmla="*/ 0 h 147"/>
                  <a:gd name="T8" fmla="*/ 150511 w 402"/>
                  <a:gd name="T9" fmla="*/ 90602 h 147"/>
                  <a:gd name="T10" fmla="*/ 199395 w 402"/>
                  <a:gd name="T11" fmla="*/ 90602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2"/>
                  <a:gd name="T19" fmla="*/ 0 h 147"/>
                  <a:gd name="T20" fmla="*/ 402 w 402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2" h="147">
                    <a:moveTo>
                      <a:pt x="0" y="141"/>
                    </a:moveTo>
                    <a:lnTo>
                      <a:pt x="84" y="141"/>
                    </a:lnTo>
                    <a:lnTo>
                      <a:pt x="84" y="0"/>
                    </a:lnTo>
                    <a:lnTo>
                      <a:pt x="303" y="0"/>
                    </a:lnTo>
                    <a:lnTo>
                      <a:pt x="303" y="147"/>
                    </a:lnTo>
                    <a:lnTo>
                      <a:pt x="402" y="14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59"/>
              <p:cNvSpPr>
                <a:spLocks/>
              </p:cNvSpPr>
              <p:nvPr/>
            </p:nvSpPr>
            <p:spPr bwMode="auto">
              <a:xfrm flipV="1">
                <a:off x="2040" y="3873"/>
                <a:ext cx="480" cy="180"/>
              </a:xfrm>
              <a:custGeom>
                <a:avLst/>
                <a:gdLst>
                  <a:gd name="T0" fmla="*/ 0 w 402"/>
                  <a:gd name="T1" fmla="*/ 86895 h 147"/>
                  <a:gd name="T2" fmla="*/ 41389 w 402"/>
                  <a:gd name="T3" fmla="*/ 86895 h 147"/>
                  <a:gd name="T4" fmla="*/ 41389 w 402"/>
                  <a:gd name="T5" fmla="*/ 0 h 147"/>
                  <a:gd name="T6" fmla="*/ 150511 w 402"/>
                  <a:gd name="T7" fmla="*/ 0 h 147"/>
                  <a:gd name="T8" fmla="*/ 150511 w 402"/>
                  <a:gd name="T9" fmla="*/ 90602 h 147"/>
                  <a:gd name="T10" fmla="*/ 199395 w 402"/>
                  <a:gd name="T11" fmla="*/ 90602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2"/>
                  <a:gd name="T19" fmla="*/ 0 h 147"/>
                  <a:gd name="T20" fmla="*/ 402 w 402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2" h="147">
                    <a:moveTo>
                      <a:pt x="0" y="141"/>
                    </a:moveTo>
                    <a:lnTo>
                      <a:pt x="84" y="141"/>
                    </a:lnTo>
                    <a:lnTo>
                      <a:pt x="84" y="0"/>
                    </a:lnTo>
                    <a:lnTo>
                      <a:pt x="303" y="0"/>
                    </a:lnTo>
                    <a:lnTo>
                      <a:pt x="303" y="147"/>
                    </a:lnTo>
                    <a:lnTo>
                      <a:pt x="402" y="14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60"/>
              <p:cNvSpPr>
                <a:spLocks/>
              </p:cNvSpPr>
              <p:nvPr/>
            </p:nvSpPr>
            <p:spPr bwMode="auto">
              <a:xfrm>
                <a:off x="2055" y="3761"/>
                <a:ext cx="472" cy="68"/>
              </a:xfrm>
              <a:custGeom>
                <a:avLst/>
                <a:gdLst>
                  <a:gd name="T0" fmla="*/ 0 w 474"/>
                  <a:gd name="T1" fmla="*/ 1021169 h 53"/>
                  <a:gd name="T2" fmla="*/ 7 w 474"/>
                  <a:gd name="T3" fmla="*/ 1021169 h 53"/>
                  <a:gd name="T4" fmla="*/ 7 w 474"/>
                  <a:gd name="T5" fmla="*/ 0 h 53"/>
                  <a:gd name="T6" fmla="*/ 19 w 474"/>
                  <a:gd name="T7" fmla="*/ 0 h 53"/>
                  <a:gd name="T8" fmla="*/ 19 w 474"/>
                  <a:gd name="T9" fmla="*/ 1021169 h 53"/>
                  <a:gd name="T10" fmla="*/ 28 w 474"/>
                  <a:gd name="T11" fmla="*/ 1021169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4"/>
                  <a:gd name="T19" fmla="*/ 0 h 53"/>
                  <a:gd name="T20" fmla="*/ 474 w 474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4" h="53">
                    <a:moveTo>
                      <a:pt x="0" y="53"/>
                    </a:moveTo>
                    <a:lnTo>
                      <a:pt x="111" y="53"/>
                    </a:lnTo>
                    <a:lnTo>
                      <a:pt x="111" y="0"/>
                    </a:lnTo>
                    <a:lnTo>
                      <a:pt x="323" y="0"/>
                    </a:lnTo>
                    <a:lnTo>
                      <a:pt x="323" y="53"/>
                    </a:lnTo>
                    <a:lnTo>
                      <a:pt x="474" y="5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50" name="Freeform 61"/>
              <p:cNvSpPr>
                <a:spLocks/>
              </p:cNvSpPr>
              <p:nvPr/>
            </p:nvSpPr>
            <p:spPr bwMode="auto">
              <a:xfrm flipV="1">
                <a:off x="2055" y="3848"/>
                <a:ext cx="471" cy="61"/>
              </a:xfrm>
              <a:custGeom>
                <a:avLst/>
                <a:gdLst>
                  <a:gd name="T0" fmla="*/ 0 w 474"/>
                  <a:gd name="T1" fmla="*/ 39179 h 53"/>
                  <a:gd name="T2" fmla="*/ 7 w 474"/>
                  <a:gd name="T3" fmla="*/ 39179 h 53"/>
                  <a:gd name="T4" fmla="*/ 7 w 474"/>
                  <a:gd name="T5" fmla="*/ 0 h 53"/>
                  <a:gd name="T6" fmla="*/ 19 w 474"/>
                  <a:gd name="T7" fmla="*/ 0 h 53"/>
                  <a:gd name="T8" fmla="*/ 19 w 474"/>
                  <a:gd name="T9" fmla="*/ 39179 h 53"/>
                  <a:gd name="T10" fmla="*/ 28 w 474"/>
                  <a:gd name="T11" fmla="*/ 39179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4"/>
                  <a:gd name="T19" fmla="*/ 0 h 53"/>
                  <a:gd name="T20" fmla="*/ 474 w 474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4" h="53">
                    <a:moveTo>
                      <a:pt x="0" y="53"/>
                    </a:moveTo>
                    <a:lnTo>
                      <a:pt x="111" y="53"/>
                    </a:lnTo>
                    <a:lnTo>
                      <a:pt x="111" y="0"/>
                    </a:lnTo>
                    <a:lnTo>
                      <a:pt x="323" y="0"/>
                    </a:lnTo>
                    <a:lnTo>
                      <a:pt x="323" y="53"/>
                    </a:lnTo>
                    <a:lnTo>
                      <a:pt x="474" y="5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51" name="AutoShape 62" descr="adm"/>
              <p:cNvSpPr>
                <a:spLocks noChangeAspect="1" noChangeArrowheads="1"/>
              </p:cNvSpPr>
              <p:nvPr/>
            </p:nvSpPr>
            <p:spPr bwMode="auto">
              <a:xfrm>
                <a:off x="2447" y="3663"/>
                <a:ext cx="322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352" name="Picture 63" descr="rad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73" y="3729"/>
                <a:ext cx="425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53" name="Text Box 64"/>
              <p:cNvSpPr txBox="1">
                <a:spLocks noChangeArrowheads="1"/>
              </p:cNvSpPr>
              <p:nvPr/>
            </p:nvSpPr>
            <p:spPr bwMode="auto">
              <a:xfrm>
                <a:off x="2091" y="4028"/>
                <a:ext cx="365" cy="16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1402" tIns="45702" rIns="91402" bIns="45702"/>
              <a:lstStyle/>
              <a:p>
                <a:r>
                  <a:rPr lang="en-US" sz="1100"/>
                  <a:t>4 x E1</a:t>
                </a:r>
              </a:p>
            </p:txBody>
          </p:sp>
          <p:sp>
            <p:nvSpPr>
              <p:cNvPr id="12354" name="Text Box 65"/>
              <p:cNvSpPr txBox="1">
                <a:spLocks noChangeArrowheads="1"/>
              </p:cNvSpPr>
              <p:nvPr/>
            </p:nvSpPr>
            <p:spPr bwMode="auto">
              <a:xfrm>
                <a:off x="3733" y="4028"/>
                <a:ext cx="365" cy="16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1402" tIns="45702" rIns="91402" bIns="45702"/>
              <a:lstStyle/>
              <a:p>
                <a:r>
                  <a:rPr lang="en-US" sz="1100"/>
                  <a:t>4 x E1</a:t>
                </a:r>
              </a:p>
            </p:txBody>
          </p:sp>
          <p:sp>
            <p:nvSpPr>
              <p:cNvPr id="12355" name="Freeform 66"/>
              <p:cNvSpPr>
                <a:spLocks/>
              </p:cNvSpPr>
              <p:nvPr/>
            </p:nvSpPr>
            <p:spPr bwMode="auto">
              <a:xfrm>
                <a:off x="5427" y="3581"/>
                <a:ext cx="682" cy="536"/>
              </a:xfrm>
              <a:custGeom>
                <a:avLst/>
                <a:gdLst>
                  <a:gd name="T0" fmla="*/ 2 w 855"/>
                  <a:gd name="T1" fmla="*/ 2 h 673"/>
                  <a:gd name="T2" fmla="*/ 2 w 855"/>
                  <a:gd name="T3" fmla="*/ 2 h 673"/>
                  <a:gd name="T4" fmla="*/ 2 w 855"/>
                  <a:gd name="T5" fmla="*/ 2 h 673"/>
                  <a:gd name="T6" fmla="*/ 1 w 855"/>
                  <a:gd name="T7" fmla="*/ 2 h 673"/>
                  <a:gd name="T8" fmla="*/ 2 w 855"/>
                  <a:gd name="T9" fmla="*/ 2 h 673"/>
                  <a:gd name="T10" fmla="*/ 2 w 855"/>
                  <a:gd name="T11" fmla="*/ 2 h 673"/>
                  <a:gd name="T12" fmla="*/ 2 w 855"/>
                  <a:gd name="T13" fmla="*/ 2 h 673"/>
                  <a:gd name="T14" fmla="*/ 2 w 855"/>
                  <a:gd name="T15" fmla="*/ 2 h 673"/>
                  <a:gd name="T16" fmla="*/ 2 w 855"/>
                  <a:gd name="T17" fmla="*/ 2 h 673"/>
                  <a:gd name="T18" fmla="*/ 2 w 855"/>
                  <a:gd name="T19" fmla="*/ 2 h 673"/>
                  <a:gd name="T20" fmla="*/ 2 w 855"/>
                  <a:gd name="T21" fmla="*/ 2 h 673"/>
                  <a:gd name="T22" fmla="*/ 2 w 855"/>
                  <a:gd name="T23" fmla="*/ 2 h 673"/>
                  <a:gd name="T24" fmla="*/ 2 w 855"/>
                  <a:gd name="T25" fmla="*/ 2 h 673"/>
                  <a:gd name="T26" fmla="*/ 2 w 855"/>
                  <a:gd name="T27" fmla="*/ 2 h 673"/>
                  <a:gd name="T28" fmla="*/ 2 w 855"/>
                  <a:gd name="T29" fmla="*/ 2 h 673"/>
                  <a:gd name="T30" fmla="*/ 2 w 855"/>
                  <a:gd name="T31" fmla="*/ 2 h 673"/>
                  <a:gd name="T32" fmla="*/ 2 w 855"/>
                  <a:gd name="T33" fmla="*/ 2 h 673"/>
                  <a:gd name="T34" fmla="*/ 2 w 855"/>
                  <a:gd name="T35" fmla="*/ 2 h 673"/>
                  <a:gd name="T36" fmla="*/ 2 w 855"/>
                  <a:gd name="T37" fmla="*/ 2 h 673"/>
                  <a:gd name="T38" fmla="*/ 2 w 855"/>
                  <a:gd name="T39" fmla="*/ 2 h 673"/>
                  <a:gd name="T40" fmla="*/ 2 w 855"/>
                  <a:gd name="T41" fmla="*/ 2 h 673"/>
                  <a:gd name="T42" fmla="*/ 2 w 855"/>
                  <a:gd name="T43" fmla="*/ 2 h 673"/>
                  <a:gd name="T44" fmla="*/ 2 w 855"/>
                  <a:gd name="T45" fmla="*/ 2 h 673"/>
                  <a:gd name="T46" fmla="*/ 2 w 855"/>
                  <a:gd name="T47" fmla="*/ 2 h 673"/>
                  <a:gd name="T48" fmla="*/ 2 w 855"/>
                  <a:gd name="T49" fmla="*/ 2 h 673"/>
                  <a:gd name="T50" fmla="*/ 2 w 855"/>
                  <a:gd name="T51" fmla="*/ 2 h 673"/>
                  <a:gd name="T52" fmla="*/ 2 w 855"/>
                  <a:gd name="T53" fmla="*/ 2 h 673"/>
                  <a:gd name="T54" fmla="*/ 2 w 855"/>
                  <a:gd name="T55" fmla="*/ 2 h 673"/>
                  <a:gd name="T56" fmla="*/ 2 w 855"/>
                  <a:gd name="T57" fmla="*/ 2 h 673"/>
                  <a:gd name="T58" fmla="*/ 2 w 855"/>
                  <a:gd name="T59" fmla="*/ 2 h 673"/>
                  <a:gd name="T60" fmla="*/ 2 w 855"/>
                  <a:gd name="T61" fmla="*/ 2 h 673"/>
                  <a:gd name="T62" fmla="*/ 2 w 855"/>
                  <a:gd name="T63" fmla="*/ 2 h 673"/>
                  <a:gd name="T64" fmla="*/ 2 w 855"/>
                  <a:gd name="T65" fmla="*/ 2 h 673"/>
                  <a:gd name="T66" fmla="*/ 2 w 855"/>
                  <a:gd name="T67" fmla="*/ 2 h 673"/>
                  <a:gd name="T68" fmla="*/ 2 w 855"/>
                  <a:gd name="T69" fmla="*/ 2 h 673"/>
                  <a:gd name="T70" fmla="*/ 2 w 855"/>
                  <a:gd name="T71" fmla="*/ 2 h 673"/>
                  <a:gd name="T72" fmla="*/ 2 w 855"/>
                  <a:gd name="T73" fmla="*/ 2 h 673"/>
                  <a:gd name="T74" fmla="*/ 2 w 855"/>
                  <a:gd name="T75" fmla="*/ 2 h 673"/>
                  <a:gd name="T76" fmla="*/ 2 w 855"/>
                  <a:gd name="T77" fmla="*/ 2 h 673"/>
                  <a:gd name="T78" fmla="*/ 2 w 855"/>
                  <a:gd name="T79" fmla="*/ 2 h 673"/>
                  <a:gd name="T80" fmla="*/ 2 w 855"/>
                  <a:gd name="T81" fmla="*/ 2 h 673"/>
                  <a:gd name="T82" fmla="*/ 2 w 855"/>
                  <a:gd name="T83" fmla="*/ 2 h 673"/>
                  <a:gd name="T84" fmla="*/ 2 w 855"/>
                  <a:gd name="T85" fmla="*/ 2 h 673"/>
                  <a:gd name="T86" fmla="*/ 2 w 855"/>
                  <a:gd name="T87" fmla="*/ 2 h 673"/>
                  <a:gd name="T88" fmla="*/ 2 w 855"/>
                  <a:gd name="T89" fmla="*/ 2 h 673"/>
                  <a:gd name="T90" fmla="*/ 2 w 855"/>
                  <a:gd name="T91" fmla="*/ 2 h 673"/>
                  <a:gd name="T92" fmla="*/ 2 w 855"/>
                  <a:gd name="T93" fmla="*/ 2 h 673"/>
                  <a:gd name="T94" fmla="*/ 2 w 855"/>
                  <a:gd name="T95" fmla="*/ 2 h 673"/>
                  <a:gd name="T96" fmla="*/ 2 w 855"/>
                  <a:gd name="T97" fmla="*/ 2 h 673"/>
                  <a:gd name="T98" fmla="*/ 2 w 855"/>
                  <a:gd name="T99" fmla="*/ 2 h 673"/>
                  <a:gd name="T100" fmla="*/ 2 w 855"/>
                  <a:gd name="T101" fmla="*/ 2 h 673"/>
                  <a:gd name="T102" fmla="*/ 2 w 855"/>
                  <a:gd name="T103" fmla="*/ 2 h 673"/>
                  <a:gd name="T104" fmla="*/ 2 w 855"/>
                  <a:gd name="T105" fmla="*/ 2 h 673"/>
                  <a:gd name="T106" fmla="*/ 2 w 855"/>
                  <a:gd name="T107" fmla="*/ 2 h 6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5"/>
                  <a:gd name="T163" fmla="*/ 0 h 673"/>
                  <a:gd name="T164" fmla="*/ 855 w 855"/>
                  <a:gd name="T165" fmla="*/ 673 h 67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5" h="673">
                    <a:moveTo>
                      <a:pt x="266" y="634"/>
                    </a:moveTo>
                    <a:cubicBezTo>
                      <a:pt x="239" y="634"/>
                      <a:pt x="178" y="655"/>
                      <a:pt x="140" y="648"/>
                    </a:cubicBezTo>
                    <a:cubicBezTo>
                      <a:pt x="102" y="641"/>
                      <a:pt x="63" y="624"/>
                      <a:pt x="39" y="595"/>
                    </a:cubicBezTo>
                    <a:cubicBezTo>
                      <a:pt x="16" y="566"/>
                      <a:pt x="2" y="511"/>
                      <a:pt x="1" y="474"/>
                    </a:cubicBezTo>
                    <a:cubicBezTo>
                      <a:pt x="0" y="437"/>
                      <a:pt x="19" y="396"/>
                      <a:pt x="33" y="375"/>
                    </a:cubicBezTo>
                    <a:cubicBezTo>
                      <a:pt x="46" y="353"/>
                      <a:pt x="70" y="351"/>
                      <a:pt x="81" y="344"/>
                    </a:cubicBezTo>
                    <a:cubicBezTo>
                      <a:pt x="92" y="337"/>
                      <a:pt x="96" y="337"/>
                      <a:pt x="100" y="332"/>
                    </a:cubicBezTo>
                    <a:cubicBezTo>
                      <a:pt x="104" y="327"/>
                      <a:pt x="105" y="321"/>
                      <a:pt x="105" y="311"/>
                    </a:cubicBezTo>
                    <a:cubicBezTo>
                      <a:pt x="105" y="301"/>
                      <a:pt x="99" y="286"/>
                      <a:pt x="98" y="272"/>
                    </a:cubicBezTo>
                    <a:cubicBezTo>
                      <a:pt x="97" y="257"/>
                      <a:pt x="93" y="241"/>
                      <a:pt x="98" y="225"/>
                    </a:cubicBezTo>
                    <a:cubicBezTo>
                      <a:pt x="103" y="210"/>
                      <a:pt x="116" y="191"/>
                      <a:pt x="130" y="179"/>
                    </a:cubicBezTo>
                    <a:cubicBezTo>
                      <a:pt x="144" y="167"/>
                      <a:pt x="167" y="157"/>
                      <a:pt x="185" y="151"/>
                    </a:cubicBezTo>
                    <a:cubicBezTo>
                      <a:pt x="204" y="145"/>
                      <a:pt x="227" y="145"/>
                      <a:pt x="241" y="143"/>
                    </a:cubicBezTo>
                    <a:cubicBezTo>
                      <a:pt x="254" y="140"/>
                      <a:pt x="260" y="141"/>
                      <a:pt x="264" y="134"/>
                    </a:cubicBezTo>
                    <a:cubicBezTo>
                      <a:pt x="268" y="127"/>
                      <a:pt x="263" y="111"/>
                      <a:pt x="267" y="100"/>
                    </a:cubicBezTo>
                    <a:cubicBezTo>
                      <a:pt x="272" y="89"/>
                      <a:pt x="281" y="74"/>
                      <a:pt x="291" y="65"/>
                    </a:cubicBezTo>
                    <a:cubicBezTo>
                      <a:pt x="301" y="57"/>
                      <a:pt x="314" y="52"/>
                      <a:pt x="328" y="48"/>
                    </a:cubicBezTo>
                    <a:cubicBezTo>
                      <a:pt x="341" y="45"/>
                      <a:pt x="362" y="45"/>
                      <a:pt x="373" y="45"/>
                    </a:cubicBezTo>
                    <a:cubicBezTo>
                      <a:pt x="384" y="45"/>
                      <a:pt x="387" y="49"/>
                      <a:pt x="391" y="48"/>
                    </a:cubicBezTo>
                    <a:cubicBezTo>
                      <a:pt x="396" y="47"/>
                      <a:pt x="392" y="43"/>
                      <a:pt x="396" y="38"/>
                    </a:cubicBezTo>
                    <a:cubicBezTo>
                      <a:pt x="401" y="33"/>
                      <a:pt x="408" y="21"/>
                      <a:pt x="418" y="15"/>
                    </a:cubicBezTo>
                    <a:cubicBezTo>
                      <a:pt x="428" y="9"/>
                      <a:pt x="439" y="5"/>
                      <a:pt x="455" y="3"/>
                    </a:cubicBezTo>
                    <a:cubicBezTo>
                      <a:pt x="471" y="2"/>
                      <a:pt x="497" y="0"/>
                      <a:pt x="514" y="3"/>
                    </a:cubicBezTo>
                    <a:cubicBezTo>
                      <a:pt x="531" y="7"/>
                      <a:pt x="542" y="15"/>
                      <a:pt x="556" y="22"/>
                    </a:cubicBezTo>
                    <a:cubicBezTo>
                      <a:pt x="569" y="30"/>
                      <a:pt x="587" y="40"/>
                      <a:pt x="596" y="52"/>
                    </a:cubicBezTo>
                    <a:cubicBezTo>
                      <a:pt x="605" y="64"/>
                      <a:pt x="609" y="83"/>
                      <a:pt x="613" y="95"/>
                    </a:cubicBezTo>
                    <a:cubicBezTo>
                      <a:pt x="616" y="106"/>
                      <a:pt x="611" y="113"/>
                      <a:pt x="616" y="117"/>
                    </a:cubicBezTo>
                    <a:cubicBezTo>
                      <a:pt x="621" y="120"/>
                      <a:pt x="632" y="113"/>
                      <a:pt x="643" y="115"/>
                    </a:cubicBezTo>
                    <a:cubicBezTo>
                      <a:pt x="654" y="117"/>
                      <a:pt x="668" y="119"/>
                      <a:pt x="681" y="129"/>
                    </a:cubicBezTo>
                    <a:cubicBezTo>
                      <a:pt x="695" y="138"/>
                      <a:pt x="712" y="156"/>
                      <a:pt x="723" y="172"/>
                    </a:cubicBezTo>
                    <a:cubicBezTo>
                      <a:pt x="735" y="187"/>
                      <a:pt x="748" y="206"/>
                      <a:pt x="754" y="223"/>
                    </a:cubicBezTo>
                    <a:cubicBezTo>
                      <a:pt x="759" y="241"/>
                      <a:pt x="762" y="262"/>
                      <a:pt x="759" y="278"/>
                    </a:cubicBezTo>
                    <a:cubicBezTo>
                      <a:pt x="755" y="295"/>
                      <a:pt x="732" y="313"/>
                      <a:pt x="732" y="321"/>
                    </a:cubicBezTo>
                    <a:cubicBezTo>
                      <a:pt x="732" y="330"/>
                      <a:pt x="748" y="324"/>
                      <a:pt x="760" y="330"/>
                    </a:cubicBezTo>
                    <a:cubicBezTo>
                      <a:pt x="773" y="336"/>
                      <a:pt x="794" y="346"/>
                      <a:pt x="807" y="356"/>
                    </a:cubicBezTo>
                    <a:cubicBezTo>
                      <a:pt x="821" y="366"/>
                      <a:pt x="835" y="380"/>
                      <a:pt x="842" y="394"/>
                    </a:cubicBezTo>
                    <a:cubicBezTo>
                      <a:pt x="850" y="407"/>
                      <a:pt x="855" y="419"/>
                      <a:pt x="852" y="440"/>
                    </a:cubicBezTo>
                    <a:cubicBezTo>
                      <a:pt x="850" y="461"/>
                      <a:pt x="835" y="499"/>
                      <a:pt x="827" y="516"/>
                    </a:cubicBezTo>
                    <a:cubicBezTo>
                      <a:pt x="819" y="533"/>
                      <a:pt x="810" y="537"/>
                      <a:pt x="801" y="543"/>
                    </a:cubicBezTo>
                    <a:cubicBezTo>
                      <a:pt x="792" y="549"/>
                      <a:pt x="779" y="551"/>
                      <a:pt x="770" y="554"/>
                    </a:cubicBezTo>
                    <a:cubicBezTo>
                      <a:pt x="761" y="557"/>
                      <a:pt x="753" y="559"/>
                      <a:pt x="745" y="564"/>
                    </a:cubicBezTo>
                    <a:cubicBezTo>
                      <a:pt x="738" y="569"/>
                      <a:pt x="734" y="577"/>
                      <a:pt x="727" y="586"/>
                    </a:cubicBezTo>
                    <a:cubicBezTo>
                      <a:pt x="719" y="596"/>
                      <a:pt x="712" y="609"/>
                      <a:pt x="702" y="619"/>
                    </a:cubicBezTo>
                    <a:cubicBezTo>
                      <a:pt x="692" y="628"/>
                      <a:pt x="682" y="637"/>
                      <a:pt x="666" y="641"/>
                    </a:cubicBezTo>
                    <a:cubicBezTo>
                      <a:pt x="650" y="645"/>
                      <a:pt x="622" y="645"/>
                      <a:pt x="604" y="643"/>
                    </a:cubicBezTo>
                    <a:cubicBezTo>
                      <a:pt x="587" y="640"/>
                      <a:pt x="571" y="631"/>
                      <a:pt x="561" y="626"/>
                    </a:cubicBezTo>
                    <a:cubicBezTo>
                      <a:pt x="551" y="621"/>
                      <a:pt x="551" y="614"/>
                      <a:pt x="546" y="610"/>
                    </a:cubicBezTo>
                    <a:cubicBezTo>
                      <a:pt x="541" y="607"/>
                      <a:pt x="536" y="605"/>
                      <a:pt x="532" y="607"/>
                    </a:cubicBezTo>
                    <a:cubicBezTo>
                      <a:pt x="529" y="609"/>
                      <a:pt x="533" y="612"/>
                      <a:pt x="526" y="619"/>
                    </a:cubicBezTo>
                    <a:cubicBezTo>
                      <a:pt x="518" y="626"/>
                      <a:pt x="506" y="638"/>
                      <a:pt x="489" y="646"/>
                    </a:cubicBezTo>
                    <a:cubicBezTo>
                      <a:pt x="471" y="655"/>
                      <a:pt x="442" y="668"/>
                      <a:pt x="418" y="670"/>
                    </a:cubicBezTo>
                    <a:cubicBezTo>
                      <a:pt x="395" y="673"/>
                      <a:pt x="370" y="668"/>
                      <a:pt x="350" y="664"/>
                    </a:cubicBezTo>
                    <a:cubicBezTo>
                      <a:pt x="329" y="659"/>
                      <a:pt x="312" y="651"/>
                      <a:pt x="299" y="646"/>
                    </a:cubicBezTo>
                    <a:cubicBezTo>
                      <a:pt x="287" y="642"/>
                      <a:pt x="293" y="634"/>
                      <a:pt x="266" y="6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1CDA8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877B65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6" name="Text Box 67"/>
              <p:cNvSpPr txBox="1">
                <a:spLocks noChangeArrowheads="1"/>
              </p:cNvSpPr>
              <p:nvPr/>
            </p:nvSpPr>
            <p:spPr bwMode="auto">
              <a:xfrm>
                <a:off x="5603" y="3758"/>
                <a:ext cx="330" cy="1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1402" tIns="45702" rIns="91402" bIns="45702"/>
              <a:lstStyle/>
              <a:p>
                <a:r>
                  <a:rPr lang="en-US" sz="1300" b="1"/>
                  <a:t>LAN</a:t>
                </a:r>
              </a:p>
            </p:txBody>
          </p:sp>
          <p:sp>
            <p:nvSpPr>
              <p:cNvPr id="12357" name="Freeform 68"/>
              <p:cNvSpPr>
                <a:spLocks/>
              </p:cNvSpPr>
              <p:nvPr/>
            </p:nvSpPr>
            <p:spPr bwMode="auto">
              <a:xfrm>
                <a:off x="119" y="3581"/>
                <a:ext cx="682" cy="536"/>
              </a:xfrm>
              <a:custGeom>
                <a:avLst/>
                <a:gdLst>
                  <a:gd name="T0" fmla="*/ 2 w 855"/>
                  <a:gd name="T1" fmla="*/ 2 h 673"/>
                  <a:gd name="T2" fmla="*/ 2 w 855"/>
                  <a:gd name="T3" fmla="*/ 2 h 673"/>
                  <a:gd name="T4" fmla="*/ 2 w 855"/>
                  <a:gd name="T5" fmla="*/ 2 h 673"/>
                  <a:gd name="T6" fmla="*/ 1 w 855"/>
                  <a:gd name="T7" fmla="*/ 2 h 673"/>
                  <a:gd name="T8" fmla="*/ 2 w 855"/>
                  <a:gd name="T9" fmla="*/ 2 h 673"/>
                  <a:gd name="T10" fmla="*/ 2 w 855"/>
                  <a:gd name="T11" fmla="*/ 2 h 673"/>
                  <a:gd name="T12" fmla="*/ 2 w 855"/>
                  <a:gd name="T13" fmla="*/ 2 h 673"/>
                  <a:gd name="T14" fmla="*/ 2 w 855"/>
                  <a:gd name="T15" fmla="*/ 2 h 673"/>
                  <a:gd name="T16" fmla="*/ 2 w 855"/>
                  <a:gd name="T17" fmla="*/ 2 h 673"/>
                  <a:gd name="T18" fmla="*/ 2 w 855"/>
                  <a:gd name="T19" fmla="*/ 2 h 673"/>
                  <a:gd name="T20" fmla="*/ 2 w 855"/>
                  <a:gd name="T21" fmla="*/ 2 h 673"/>
                  <a:gd name="T22" fmla="*/ 2 w 855"/>
                  <a:gd name="T23" fmla="*/ 2 h 673"/>
                  <a:gd name="T24" fmla="*/ 2 w 855"/>
                  <a:gd name="T25" fmla="*/ 2 h 673"/>
                  <a:gd name="T26" fmla="*/ 2 w 855"/>
                  <a:gd name="T27" fmla="*/ 2 h 673"/>
                  <a:gd name="T28" fmla="*/ 2 w 855"/>
                  <a:gd name="T29" fmla="*/ 2 h 673"/>
                  <a:gd name="T30" fmla="*/ 2 w 855"/>
                  <a:gd name="T31" fmla="*/ 2 h 673"/>
                  <a:gd name="T32" fmla="*/ 2 w 855"/>
                  <a:gd name="T33" fmla="*/ 2 h 673"/>
                  <a:gd name="T34" fmla="*/ 2 w 855"/>
                  <a:gd name="T35" fmla="*/ 2 h 673"/>
                  <a:gd name="T36" fmla="*/ 2 w 855"/>
                  <a:gd name="T37" fmla="*/ 2 h 673"/>
                  <a:gd name="T38" fmla="*/ 2 w 855"/>
                  <a:gd name="T39" fmla="*/ 2 h 673"/>
                  <a:gd name="T40" fmla="*/ 2 w 855"/>
                  <a:gd name="T41" fmla="*/ 2 h 673"/>
                  <a:gd name="T42" fmla="*/ 2 w 855"/>
                  <a:gd name="T43" fmla="*/ 2 h 673"/>
                  <a:gd name="T44" fmla="*/ 2 w 855"/>
                  <a:gd name="T45" fmla="*/ 2 h 673"/>
                  <a:gd name="T46" fmla="*/ 2 w 855"/>
                  <a:gd name="T47" fmla="*/ 2 h 673"/>
                  <a:gd name="T48" fmla="*/ 2 w 855"/>
                  <a:gd name="T49" fmla="*/ 2 h 673"/>
                  <a:gd name="T50" fmla="*/ 2 w 855"/>
                  <a:gd name="T51" fmla="*/ 2 h 673"/>
                  <a:gd name="T52" fmla="*/ 2 w 855"/>
                  <a:gd name="T53" fmla="*/ 2 h 673"/>
                  <a:gd name="T54" fmla="*/ 2 w 855"/>
                  <a:gd name="T55" fmla="*/ 2 h 673"/>
                  <a:gd name="T56" fmla="*/ 2 w 855"/>
                  <a:gd name="T57" fmla="*/ 2 h 673"/>
                  <a:gd name="T58" fmla="*/ 2 w 855"/>
                  <a:gd name="T59" fmla="*/ 2 h 673"/>
                  <a:gd name="T60" fmla="*/ 2 w 855"/>
                  <a:gd name="T61" fmla="*/ 2 h 673"/>
                  <a:gd name="T62" fmla="*/ 2 w 855"/>
                  <a:gd name="T63" fmla="*/ 2 h 673"/>
                  <a:gd name="T64" fmla="*/ 2 w 855"/>
                  <a:gd name="T65" fmla="*/ 2 h 673"/>
                  <a:gd name="T66" fmla="*/ 2 w 855"/>
                  <a:gd name="T67" fmla="*/ 2 h 673"/>
                  <a:gd name="T68" fmla="*/ 2 w 855"/>
                  <a:gd name="T69" fmla="*/ 2 h 673"/>
                  <a:gd name="T70" fmla="*/ 2 w 855"/>
                  <a:gd name="T71" fmla="*/ 2 h 673"/>
                  <a:gd name="T72" fmla="*/ 2 w 855"/>
                  <a:gd name="T73" fmla="*/ 2 h 673"/>
                  <a:gd name="T74" fmla="*/ 2 w 855"/>
                  <a:gd name="T75" fmla="*/ 2 h 673"/>
                  <a:gd name="T76" fmla="*/ 2 w 855"/>
                  <a:gd name="T77" fmla="*/ 2 h 673"/>
                  <a:gd name="T78" fmla="*/ 2 w 855"/>
                  <a:gd name="T79" fmla="*/ 2 h 673"/>
                  <a:gd name="T80" fmla="*/ 2 w 855"/>
                  <a:gd name="T81" fmla="*/ 2 h 673"/>
                  <a:gd name="T82" fmla="*/ 2 w 855"/>
                  <a:gd name="T83" fmla="*/ 2 h 673"/>
                  <a:gd name="T84" fmla="*/ 2 w 855"/>
                  <a:gd name="T85" fmla="*/ 2 h 673"/>
                  <a:gd name="T86" fmla="*/ 2 w 855"/>
                  <a:gd name="T87" fmla="*/ 2 h 673"/>
                  <a:gd name="T88" fmla="*/ 2 w 855"/>
                  <a:gd name="T89" fmla="*/ 2 h 673"/>
                  <a:gd name="T90" fmla="*/ 2 w 855"/>
                  <a:gd name="T91" fmla="*/ 2 h 673"/>
                  <a:gd name="T92" fmla="*/ 2 w 855"/>
                  <a:gd name="T93" fmla="*/ 2 h 673"/>
                  <a:gd name="T94" fmla="*/ 2 w 855"/>
                  <a:gd name="T95" fmla="*/ 2 h 673"/>
                  <a:gd name="T96" fmla="*/ 2 w 855"/>
                  <a:gd name="T97" fmla="*/ 2 h 673"/>
                  <a:gd name="T98" fmla="*/ 2 w 855"/>
                  <a:gd name="T99" fmla="*/ 2 h 673"/>
                  <a:gd name="T100" fmla="*/ 2 w 855"/>
                  <a:gd name="T101" fmla="*/ 2 h 673"/>
                  <a:gd name="T102" fmla="*/ 2 w 855"/>
                  <a:gd name="T103" fmla="*/ 2 h 673"/>
                  <a:gd name="T104" fmla="*/ 2 w 855"/>
                  <a:gd name="T105" fmla="*/ 2 h 673"/>
                  <a:gd name="T106" fmla="*/ 2 w 855"/>
                  <a:gd name="T107" fmla="*/ 2 h 6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5"/>
                  <a:gd name="T163" fmla="*/ 0 h 673"/>
                  <a:gd name="T164" fmla="*/ 855 w 855"/>
                  <a:gd name="T165" fmla="*/ 673 h 67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5" h="673">
                    <a:moveTo>
                      <a:pt x="266" y="634"/>
                    </a:moveTo>
                    <a:cubicBezTo>
                      <a:pt x="239" y="634"/>
                      <a:pt x="178" y="655"/>
                      <a:pt x="140" y="648"/>
                    </a:cubicBezTo>
                    <a:cubicBezTo>
                      <a:pt x="102" y="641"/>
                      <a:pt x="63" y="624"/>
                      <a:pt x="39" y="595"/>
                    </a:cubicBezTo>
                    <a:cubicBezTo>
                      <a:pt x="16" y="566"/>
                      <a:pt x="2" y="511"/>
                      <a:pt x="1" y="474"/>
                    </a:cubicBezTo>
                    <a:cubicBezTo>
                      <a:pt x="0" y="437"/>
                      <a:pt x="19" y="396"/>
                      <a:pt x="33" y="375"/>
                    </a:cubicBezTo>
                    <a:cubicBezTo>
                      <a:pt x="46" y="353"/>
                      <a:pt x="70" y="351"/>
                      <a:pt x="81" y="344"/>
                    </a:cubicBezTo>
                    <a:cubicBezTo>
                      <a:pt x="92" y="337"/>
                      <a:pt x="96" y="337"/>
                      <a:pt x="100" y="332"/>
                    </a:cubicBezTo>
                    <a:cubicBezTo>
                      <a:pt x="104" y="327"/>
                      <a:pt x="105" y="321"/>
                      <a:pt x="105" y="311"/>
                    </a:cubicBezTo>
                    <a:cubicBezTo>
                      <a:pt x="105" y="301"/>
                      <a:pt x="99" y="286"/>
                      <a:pt x="98" y="272"/>
                    </a:cubicBezTo>
                    <a:cubicBezTo>
                      <a:pt x="97" y="257"/>
                      <a:pt x="93" y="241"/>
                      <a:pt x="98" y="225"/>
                    </a:cubicBezTo>
                    <a:cubicBezTo>
                      <a:pt x="103" y="210"/>
                      <a:pt x="116" y="191"/>
                      <a:pt x="130" y="179"/>
                    </a:cubicBezTo>
                    <a:cubicBezTo>
                      <a:pt x="144" y="167"/>
                      <a:pt x="167" y="157"/>
                      <a:pt x="185" y="151"/>
                    </a:cubicBezTo>
                    <a:cubicBezTo>
                      <a:pt x="204" y="145"/>
                      <a:pt x="227" y="145"/>
                      <a:pt x="241" y="143"/>
                    </a:cubicBezTo>
                    <a:cubicBezTo>
                      <a:pt x="254" y="140"/>
                      <a:pt x="260" y="141"/>
                      <a:pt x="264" y="134"/>
                    </a:cubicBezTo>
                    <a:cubicBezTo>
                      <a:pt x="268" y="127"/>
                      <a:pt x="263" y="111"/>
                      <a:pt x="267" y="100"/>
                    </a:cubicBezTo>
                    <a:cubicBezTo>
                      <a:pt x="272" y="89"/>
                      <a:pt x="281" y="74"/>
                      <a:pt x="291" y="65"/>
                    </a:cubicBezTo>
                    <a:cubicBezTo>
                      <a:pt x="301" y="57"/>
                      <a:pt x="314" y="52"/>
                      <a:pt x="328" y="48"/>
                    </a:cubicBezTo>
                    <a:cubicBezTo>
                      <a:pt x="341" y="45"/>
                      <a:pt x="362" y="45"/>
                      <a:pt x="373" y="45"/>
                    </a:cubicBezTo>
                    <a:cubicBezTo>
                      <a:pt x="384" y="45"/>
                      <a:pt x="387" y="49"/>
                      <a:pt x="391" y="48"/>
                    </a:cubicBezTo>
                    <a:cubicBezTo>
                      <a:pt x="396" y="47"/>
                      <a:pt x="392" y="43"/>
                      <a:pt x="396" y="38"/>
                    </a:cubicBezTo>
                    <a:cubicBezTo>
                      <a:pt x="401" y="33"/>
                      <a:pt x="408" y="21"/>
                      <a:pt x="418" y="15"/>
                    </a:cubicBezTo>
                    <a:cubicBezTo>
                      <a:pt x="428" y="9"/>
                      <a:pt x="439" y="5"/>
                      <a:pt x="455" y="3"/>
                    </a:cubicBezTo>
                    <a:cubicBezTo>
                      <a:pt x="471" y="2"/>
                      <a:pt x="497" y="0"/>
                      <a:pt x="514" y="3"/>
                    </a:cubicBezTo>
                    <a:cubicBezTo>
                      <a:pt x="531" y="7"/>
                      <a:pt x="542" y="15"/>
                      <a:pt x="556" y="22"/>
                    </a:cubicBezTo>
                    <a:cubicBezTo>
                      <a:pt x="569" y="30"/>
                      <a:pt x="587" y="40"/>
                      <a:pt x="596" y="52"/>
                    </a:cubicBezTo>
                    <a:cubicBezTo>
                      <a:pt x="605" y="64"/>
                      <a:pt x="609" y="83"/>
                      <a:pt x="613" y="95"/>
                    </a:cubicBezTo>
                    <a:cubicBezTo>
                      <a:pt x="616" y="106"/>
                      <a:pt x="611" y="113"/>
                      <a:pt x="616" y="117"/>
                    </a:cubicBezTo>
                    <a:cubicBezTo>
                      <a:pt x="621" y="120"/>
                      <a:pt x="632" y="113"/>
                      <a:pt x="643" y="115"/>
                    </a:cubicBezTo>
                    <a:cubicBezTo>
                      <a:pt x="654" y="117"/>
                      <a:pt x="668" y="119"/>
                      <a:pt x="681" y="129"/>
                    </a:cubicBezTo>
                    <a:cubicBezTo>
                      <a:pt x="695" y="138"/>
                      <a:pt x="712" y="156"/>
                      <a:pt x="723" y="172"/>
                    </a:cubicBezTo>
                    <a:cubicBezTo>
                      <a:pt x="735" y="187"/>
                      <a:pt x="748" y="206"/>
                      <a:pt x="754" y="223"/>
                    </a:cubicBezTo>
                    <a:cubicBezTo>
                      <a:pt x="759" y="241"/>
                      <a:pt x="762" y="262"/>
                      <a:pt x="759" y="278"/>
                    </a:cubicBezTo>
                    <a:cubicBezTo>
                      <a:pt x="755" y="295"/>
                      <a:pt x="732" y="313"/>
                      <a:pt x="732" y="321"/>
                    </a:cubicBezTo>
                    <a:cubicBezTo>
                      <a:pt x="732" y="330"/>
                      <a:pt x="748" y="324"/>
                      <a:pt x="760" y="330"/>
                    </a:cubicBezTo>
                    <a:cubicBezTo>
                      <a:pt x="773" y="336"/>
                      <a:pt x="794" y="346"/>
                      <a:pt x="807" y="356"/>
                    </a:cubicBezTo>
                    <a:cubicBezTo>
                      <a:pt x="821" y="366"/>
                      <a:pt x="835" y="380"/>
                      <a:pt x="842" y="394"/>
                    </a:cubicBezTo>
                    <a:cubicBezTo>
                      <a:pt x="850" y="407"/>
                      <a:pt x="855" y="419"/>
                      <a:pt x="852" y="440"/>
                    </a:cubicBezTo>
                    <a:cubicBezTo>
                      <a:pt x="850" y="461"/>
                      <a:pt x="835" y="499"/>
                      <a:pt x="827" y="516"/>
                    </a:cubicBezTo>
                    <a:cubicBezTo>
                      <a:pt x="819" y="533"/>
                      <a:pt x="810" y="537"/>
                      <a:pt x="801" y="543"/>
                    </a:cubicBezTo>
                    <a:cubicBezTo>
                      <a:pt x="792" y="549"/>
                      <a:pt x="779" y="551"/>
                      <a:pt x="770" y="554"/>
                    </a:cubicBezTo>
                    <a:cubicBezTo>
                      <a:pt x="761" y="557"/>
                      <a:pt x="753" y="559"/>
                      <a:pt x="745" y="564"/>
                    </a:cubicBezTo>
                    <a:cubicBezTo>
                      <a:pt x="738" y="569"/>
                      <a:pt x="734" y="577"/>
                      <a:pt x="727" y="586"/>
                    </a:cubicBezTo>
                    <a:cubicBezTo>
                      <a:pt x="719" y="596"/>
                      <a:pt x="712" y="609"/>
                      <a:pt x="702" y="619"/>
                    </a:cubicBezTo>
                    <a:cubicBezTo>
                      <a:pt x="692" y="628"/>
                      <a:pt x="682" y="637"/>
                      <a:pt x="666" y="641"/>
                    </a:cubicBezTo>
                    <a:cubicBezTo>
                      <a:pt x="650" y="645"/>
                      <a:pt x="622" y="645"/>
                      <a:pt x="604" y="643"/>
                    </a:cubicBezTo>
                    <a:cubicBezTo>
                      <a:pt x="587" y="640"/>
                      <a:pt x="571" y="631"/>
                      <a:pt x="561" y="626"/>
                    </a:cubicBezTo>
                    <a:cubicBezTo>
                      <a:pt x="551" y="621"/>
                      <a:pt x="551" y="614"/>
                      <a:pt x="546" y="610"/>
                    </a:cubicBezTo>
                    <a:cubicBezTo>
                      <a:pt x="541" y="607"/>
                      <a:pt x="536" y="605"/>
                      <a:pt x="532" y="607"/>
                    </a:cubicBezTo>
                    <a:cubicBezTo>
                      <a:pt x="529" y="609"/>
                      <a:pt x="533" y="612"/>
                      <a:pt x="526" y="619"/>
                    </a:cubicBezTo>
                    <a:cubicBezTo>
                      <a:pt x="518" y="626"/>
                      <a:pt x="506" y="638"/>
                      <a:pt x="489" y="646"/>
                    </a:cubicBezTo>
                    <a:cubicBezTo>
                      <a:pt x="471" y="655"/>
                      <a:pt x="442" y="668"/>
                      <a:pt x="418" y="670"/>
                    </a:cubicBezTo>
                    <a:cubicBezTo>
                      <a:pt x="395" y="673"/>
                      <a:pt x="370" y="668"/>
                      <a:pt x="350" y="664"/>
                    </a:cubicBezTo>
                    <a:cubicBezTo>
                      <a:pt x="329" y="659"/>
                      <a:pt x="312" y="651"/>
                      <a:pt x="299" y="646"/>
                    </a:cubicBezTo>
                    <a:cubicBezTo>
                      <a:pt x="287" y="642"/>
                      <a:pt x="293" y="634"/>
                      <a:pt x="266" y="6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1CDA8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877B65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8" name="Text Box 69"/>
              <p:cNvSpPr txBox="1">
                <a:spLocks noChangeArrowheads="1"/>
              </p:cNvSpPr>
              <p:nvPr/>
            </p:nvSpPr>
            <p:spPr bwMode="auto">
              <a:xfrm>
                <a:off x="295" y="3758"/>
                <a:ext cx="330" cy="1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1402" tIns="45702" rIns="91402" bIns="45702"/>
              <a:lstStyle/>
              <a:p>
                <a:r>
                  <a:rPr lang="en-US" sz="1300" b="1"/>
                  <a:t>LAN</a:t>
                </a:r>
              </a:p>
            </p:txBody>
          </p:sp>
        </p:grpSp>
        <p:pic>
          <p:nvPicPr>
            <p:cNvPr id="12334" name="Picture 70" descr="ad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2733"/>
              <a:ext cx="321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5" name="Picture 71" descr="ad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6" y="2733"/>
              <a:ext cx="322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4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4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4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4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4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4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4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4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4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4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4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4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4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4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4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4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4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94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94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2530" grpId="0" animBg="1" autoUpdateAnimBg="0"/>
      <p:bldP spid="1942531" grpId="0" animBg="1" autoUpdateAnimBg="0"/>
      <p:bldP spid="1942532" grpId="0" animBg="1" autoUpdateAnimBg="0"/>
      <p:bldP spid="1942533" grpId="0" animBg="1" autoUpdateAnimBg="0"/>
      <p:bldP spid="72" grpId="0" build="p"/>
      <p:bldP spid="1942541" grpId="0" animBg="1" autoUpdateAnimBg="0"/>
      <p:bldP spid="1942542" grpId="0" animBg="1" autoUpdateAnimBg="0"/>
      <p:bldP spid="1942543" grpId="0" animBg="1" autoUpdateAnimBg="0"/>
      <p:bldP spid="1942544" grpId="0" animBg="1" autoUpdateAnimBg="0"/>
      <p:bldP spid="1942545" grpId="0" animBg="1" autoUpdateAnimBg="0"/>
      <p:bldP spid="1942546" grpId="0" animBg="1" autoUpdateAnimBg="0"/>
      <p:bldP spid="1942547" grpId="0" animBg="1" autoUpdateAnimBg="0"/>
      <p:bldP spid="1942548" grpId="0" animBg="1" autoUpdateAnimBg="0"/>
      <p:bldP spid="1942552" grpId="0" animBg="1" autoUpdateAnimBg="0"/>
      <p:bldP spid="1942553" grpId="0" animBg="1" autoUpdateAnimBg="0"/>
      <p:bldP spid="1942554" grpId="0" animBg="1" autoUpdateAnimBg="0"/>
      <p:bldP spid="1942555" grpId="0" animBg="1" autoUpdateAnimBg="0"/>
      <p:bldP spid="1942556" grpId="0" animBg="1" autoUpdateAnimBg="0"/>
      <p:bldP spid="1942557" grpId="0" animBg="1" autoUpdateAnimBg="0"/>
      <p:bldP spid="1942558" grpId="0" animBg="1" autoUpdateAnimBg="0"/>
      <p:bldP spid="1942559" grpId="0" animBg="1" autoUpdateAnimBg="0"/>
      <p:bldP spid="1942560" grpId="0" animBg="1" autoUpdateAnimBg="0"/>
      <p:bldP spid="1942561" grpId="0" animBg="1" autoUpdateAnimBg="0"/>
      <p:bldP spid="1942562" grpId="0" animBg="1" autoUpdateAnimBg="0"/>
      <p:bldP spid="1942563" grpId="0" animBg="1" autoUpdateAnimBg="0"/>
      <p:bldP spid="1942568" grpId="0" animBg="1" autoUpdateAnimBg="0"/>
      <p:bldP spid="1942569" grpId="0" animBg="1" autoUpdateAnimBg="0"/>
      <p:bldP spid="13383" grpId="0" animBg="1"/>
    </p:bldLst>
  </p:timing>
</p:sld>
</file>

<file path=ppt/theme/theme1.xml><?xml version="1.0" encoding="utf-8"?>
<a:theme xmlns:a="http://schemas.openxmlformats.org/drawingml/2006/main" name="tech-2008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TS2008</Template>
  <TotalTime>39872</TotalTime>
  <Words>2146</Words>
  <Application>Microsoft Office PowerPoint</Application>
  <PresentationFormat>Custom</PresentationFormat>
  <Paragraphs>924</Paragraphs>
  <Slides>38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Verdana</vt:lpstr>
      <vt:lpstr>Times New Roman</vt:lpstr>
      <vt:lpstr>Tahoma</vt:lpstr>
      <vt:lpstr>Wingdings</vt:lpstr>
      <vt:lpstr>Calibri</vt:lpstr>
      <vt:lpstr>Symbol</vt:lpstr>
      <vt:lpstr>Arial Unicode MS</vt:lpstr>
      <vt:lpstr>tech-2008</vt:lpstr>
      <vt:lpstr>Ethernet Access  over SDH/PDH</vt:lpstr>
      <vt:lpstr>Variety of Ethernet Access Solutions – Implementation Scenario</vt:lpstr>
      <vt:lpstr>Agenda</vt:lpstr>
      <vt:lpstr>Slide 4</vt:lpstr>
      <vt:lpstr>Ethernet Access Characteristics</vt:lpstr>
      <vt:lpstr>VLAN Tagging/Stacking/Stripping</vt:lpstr>
      <vt:lpstr>Fault Propagation</vt:lpstr>
      <vt:lpstr>Quality-of-Service</vt:lpstr>
      <vt:lpstr>Protocols – Carrying Traffic over Single Link Vs Multi-link  </vt:lpstr>
      <vt:lpstr>GFP – Generic Frame Procedure</vt:lpstr>
      <vt:lpstr>GFP Types</vt:lpstr>
      <vt:lpstr>Slide 12</vt:lpstr>
      <vt:lpstr>        Ethernet Access over PDH</vt:lpstr>
      <vt:lpstr>Egate and RIC Service Delivery Concept </vt:lpstr>
      <vt:lpstr>Carrier Application</vt:lpstr>
      <vt:lpstr>Carrier Application New Solution</vt:lpstr>
      <vt:lpstr>Egate-100: Split Horizon</vt:lpstr>
      <vt:lpstr>Egate-100: TDM Loop Detection</vt:lpstr>
      <vt:lpstr>Slide 19</vt:lpstr>
      <vt:lpstr>Standards OAM: Operations Admin. &amp; Maintenance</vt:lpstr>
      <vt:lpstr>OAM Tools – Summary</vt:lpstr>
      <vt:lpstr>Slide 22</vt:lpstr>
      <vt:lpstr>Supported Service Topologies:  </vt:lpstr>
      <vt:lpstr>Increase Revenue –  Oversubscribe Business Customers</vt:lpstr>
      <vt:lpstr> Bridge concept &amp; configuration</vt:lpstr>
      <vt:lpstr>EtherAccess Feature-set</vt:lpstr>
      <vt:lpstr>Slide 27</vt:lpstr>
      <vt:lpstr>RICi-E1, RICi-T1 </vt:lpstr>
      <vt:lpstr>RICi-4E1/T1 / RICi-8E1/T1 </vt:lpstr>
      <vt:lpstr>RICi-16 </vt:lpstr>
      <vt:lpstr>RIC-LC</vt:lpstr>
      <vt:lpstr>Egate-100 main features</vt:lpstr>
      <vt:lpstr>Bridge capabilities</vt:lpstr>
      <vt:lpstr>ETHoPDH Product Line</vt:lpstr>
      <vt:lpstr>RICi-4E1/T1 RICi-8E1/T1 new h/w</vt:lpstr>
      <vt:lpstr>ETHoPDH Aggregation</vt:lpstr>
      <vt:lpstr>Summary</vt:lpstr>
      <vt:lpstr>Slide 38</vt:lpstr>
    </vt:vector>
  </TitlesOfParts>
  <Company>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Mark_t</dc:creator>
  <cp:lastModifiedBy> Philip Jerichower</cp:lastModifiedBy>
  <cp:revision>2527</cp:revision>
  <dcterms:created xsi:type="dcterms:W3CDTF">2004-03-11T12:51:59Z</dcterms:created>
  <dcterms:modified xsi:type="dcterms:W3CDTF">2011-03-16T13:00:32Z</dcterms:modified>
</cp:coreProperties>
</file>