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4" r:id="rId1"/>
  </p:sldMasterIdLst>
  <p:notesMasterIdLst>
    <p:notesMasterId r:id="rId29"/>
  </p:notesMasterIdLst>
  <p:handoutMasterIdLst>
    <p:handoutMasterId r:id="rId30"/>
  </p:handoutMasterIdLst>
  <p:sldIdLst>
    <p:sldId id="655" r:id="rId2"/>
    <p:sldId id="650" r:id="rId3"/>
    <p:sldId id="762" r:id="rId4"/>
    <p:sldId id="828" r:id="rId5"/>
    <p:sldId id="830" r:id="rId6"/>
    <p:sldId id="822" r:id="rId7"/>
    <p:sldId id="795" r:id="rId8"/>
    <p:sldId id="808" r:id="rId9"/>
    <p:sldId id="796" r:id="rId10"/>
    <p:sldId id="824" r:id="rId11"/>
    <p:sldId id="798" r:id="rId12"/>
    <p:sldId id="831" r:id="rId13"/>
    <p:sldId id="790" r:id="rId14"/>
    <p:sldId id="791" r:id="rId15"/>
    <p:sldId id="784" r:id="rId16"/>
    <p:sldId id="752" r:id="rId17"/>
    <p:sldId id="826" r:id="rId18"/>
    <p:sldId id="820" r:id="rId19"/>
    <p:sldId id="821" r:id="rId20"/>
    <p:sldId id="813" r:id="rId21"/>
    <p:sldId id="827" r:id="rId22"/>
    <p:sldId id="801" r:id="rId23"/>
    <p:sldId id="737" r:id="rId24"/>
    <p:sldId id="760" r:id="rId25"/>
    <p:sldId id="741" r:id="rId26"/>
    <p:sldId id="769" r:id="rId27"/>
    <p:sldId id="764" r:id="rId28"/>
  </p:sldIdLst>
  <p:sldSz cx="9144000" cy="6858000" type="screen4x3"/>
  <p:notesSz cx="6794500" cy="9982200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07988" indent="4603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17563" indent="93663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228725" indent="1397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638300" indent="187325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4F7ED"/>
    <a:srgbClr val="008080"/>
    <a:srgbClr val="006666"/>
    <a:srgbClr val="F9FBF3"/>
    <a:srgbClr val="F5F8EC"/>
    <a:srgbClr val="DFE8C2"/>
    <a:srgbClr val="E2FEFA"/>
    <a:srgbClr val="ABFB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3" autoAdjust="0"/>
    <p:restoredTop sz="69517" autoAdjust="0"/>
  </p:normalViewPr>
  <p:slideViewPr>
    <p:cSldViewPr snapToGrid="0">
      <p:cViewPr varScale="1">
        <p:scale>
          <a:sx n="75" d="100"/>
          <a:sy n="75" d="100"/>
        </p:scale>
        <p:origin x="-8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3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2" d="100"/>
          <a:sy n="72" d="100"/>
        </p:scale>
        <p:origin x="-2136" y="-222"/>
      </p:cViewPr>
      <p:guideLst>
        <p:guide orient="horz" pos="3143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image" Target="../media/image101.jpeg"/><Relationship Id="rId4" Type="http://schemas.openxmlformats.org/officeDocument/2006/relationships/image" Target="../media/image10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4D017-6E0D-4C09-8AF7-4F4725CF76F9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ACACA0-10B9-407C-87B6-480ACA446870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/>
            <a:t>End-to-end</a:t>
          </a:r>
        </a:p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dirty="0" smtClean="0"/>
            <a:t>Connectivity Fault Management  802.1ag </a:t>
          </a:r>
          <a:endParaRPr lang="en-US" sz="1600" dirty="0"/>
        </a:p>
      </dgm:t>
    </dgm:pt>
    <dgm:pt modelId="{A1F0F1C5-564D-4966-8810-0645BF4B7ECD}" type="parTrans" cxnId="{097301E7-3A26-4363-A387-8EA1F36453B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FC917B85-81CE-4645-9178-64D7789DD71B}" type="sibTrans" cxnId="{097301E7-3A26-4363-A387-8EA1F36453B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DFEE6895-1400-4285-8E7D-E77364BC0C89}">
      <dgm:prSet custT="1"/>
      <dgm:spPr/>
      <dgm:t>
        <a:bodyPr/>
        <a:lstStyle/>
        <a:p>
          <a:pPr marL="112713" indent="-112713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1" dirty="0" smtClean="0"/>
            <a:t>Continuity check</a:t>
          </a:r>
          <a:endParaRPr lang="en-US" sz="1100" b="1" dirty="0"/>
        </a:p>
      </dgm:t>
    </dgm:pt>
    <dgm:pt modelId="{13C698E8-0B0F-4DB0-A5DA-2B8C7E4722D5}" type="parTrans" cxnId="{83F137B9-D42E-4B34-ADEF-FA1956024FB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8686D031-A72D-4414-8038-1C571730462A}" type="sibTrans" cxnId="{83F137B9-D42E-4B34-ADEF-FA1956024FB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64CA5358-CFBA-46C3-9831-983294C05DF4}">
      <dgm:prSet custT="1"/>
      <dgm:spPr/>
      <dgm:t>
        <a:bodyPr/>
        <a:lstStyle/>
        <a:p>
          <a:pPr marL="112713" indent="-112713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1" dirty="0" smtClean="0"/>
            <a:t>Loopback</a:t>
          </a:r>
          <a:endParaRPr lang="en-US" sz="1100" b="1" dirty="0"/>
        </a:p>
      </dgm:t>
    </dgm:pt>
    <dgm:pt modelId="{AE3FE28C-8260-4F43-A877-1E61275C4BF3}" type="parTrans" cxnId="{C8984E4E-3C69-4A6C-9283-C4CA5680B0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86A27920-CCD4-4C8A-A691-C4771A098CC0}" type="sibTrans" cxnId="{C8984E4E-3C69-4A6C-9283-C4CA5680B0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F85D4B11-5A0C-4349-9956-D924C6211222}">
      <dgm:prSet custT="1"/>
      <dgm:spPr/>
      <dgm:t>
        <a:bodyPr/>
        <a:lstStyle/>
        <a:p>
          <a:pPr marL="112713" indent="-112713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1" dirty="0" smtClean="0"/>
            <a:t>Link trace</a:t>
          </a:r>
          <a:endParaRPr lang="en-US" sz="1100" b="1" dirty="0"/>
        </a:p>
      </dgm:t>
    </dgm:pt>
    <dgm:pt modelId="{82643503-C596-43AD-9946-473C3506BC3C}" type="parTrans" cxnId="{F7E17E28-5E9A-4DE6-A81F-2532CA4E146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BDE9991E-88BB-4F50-8E71-CA381DD7EFCB}" type="sibTrans" cxnId="{F7E17E28-5E9A-4DE6-A81F-2532CA4E146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A5B0581F-7EA5-44DD-BDE8-C0C2A1529FDC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/>
            <a:t>Service</a:t>
          </a:r>
        </a:p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dirty="0" smtClean="0"/>
            <a:t>Performance Measurement  Y.1731 </a:t>
          </a:r>
          <a:endParaRPr lang="en-US" sz="1600" dirty="0"/>
        </a:p>
      </dgm:t>
    </dgm:pt>
    <dgm:pt modelId="{CFFD079D-7A77-4D7D-9292-C3F38CAE1F2D}" type="parTrans" cxnId="{0ACE4F5F-BF4F-4F84-A993-8C5ECE4B334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FDBF2BB-3C31-42A1-9523-9620E976F238}" type="sibTrans" cxnId="{0ACE4F5F-BF4F-4F84-A993-8C5ECE4B334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FD9FF17-96B2-4EB4-83CC-517DAE019804}">
      <dgm:prSet custT="1"/>
      <dgm:spPr/>
      <dgm:t>
        <a:bodyPr/>
        <a:lstStyle/>
        <a:p>
          <a:pPr marL="112713" indent="-112713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1" dirty="0" smtClean="0"/>
            <a:t>Frame Delay</a:t>
          </a:r>
          <a:endParaRPr lang="en-US" sz="1100" b="1" dirty="0"/>
        </a:p>
      </dgm:t>
    </dgm:pt>
    <dgm:pt modelId="{1D446875-6A3E-461E-A195-206B87C16F27}" type="parTrans" cxnId="{6DF5E46F-3731-4ADC-9977-C0BC66616F2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528C2B3-FAE0-4017-B5BB-A5F6D0025E77}" type="sibTrans" cxnId="{6DF5E46F-3731-4ADC-9977-C0BC66616F2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3632BD90-2C0D-4AD8-9596-901B5A5B354B}">
      <dgm:prSet custT="1"/>
      <dgm:spPr/>
      <dgm:t>
        <a:bodyPr/>
        <a:lstStyle/>
        <a:p>
          <a:pPr marL="112713" indent="-112713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1" dirty="0" smtClean="0"/>
            <a:t>Frame Delay Variation</a:t>
          </a:r>
          <a:endParaRPr lang="en-US" sz="1100" b="1" dirty="0"/>
        </a:p>
      </dgm:t>
    </dgm:pt>
    <dgm:pt modelId="{8A8D0DA2-DB7E-4E8A-9A92-1A833A50E94F}" type="parTrans" cxnId="{15B006E2-697C-4AF9-9C02-CD19ADF882A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4A2AD0C-40C1-4F18-8FDA-3F2DD99F60AB}" type="sibTrans" cxnId="{15B006E2-697C-4AF9-9C02-CD19ADF882A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C748AFF0-1771-46DC-9F99-24ECF446E7DC}">
      <dgm:prSet custT="1"/>
      <dgm:spPr/>
      <dgm:t>
        <a:bodyPr/>
        <a:lstStyle/>
        <a:p>
          <a:pPr marL="112713" indent="-112713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1" dirty="0" smtClean="0"/>
            <a:t>Frame Loss</a:t>
          </a:r>
          <a:endParaRPr lang="en-US" sz="1100" b="1" dirty="0"/>
        </a:p>
      </dgm:t>
    </dgm:pt>
    <dgm:pt modelId="{4A969000-C9BA-46D0-8670-A0C1DB5C0A79}" type="parTrans" cxnId="{65F0AF05-4DD3-4A84-B08A-E96F0C02337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73879979-AB1A-4589-97E9-09A509EDA2BC}" type="sibTrans" cxnId="{65F0AF05-4DD3-4A84-B08A-E96F0C02337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67D6097E-02FE-4919-A6AA-E77C094C6375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/>
            <a:t>Single segment (link) </a:t>
          </a:r>
        </a:p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dirty="0" smtClean="0"/>
            <a:t>IEEE802.3-2005  (802.3ah)</a:t>
          </a:r>
          <a:endParaRPr lang="en-US" sz="1600" dirty="0"/>
        </a:p>
      </dgm:t>
    </dgm:pt>
    <dgm:pt modelId="{065D4F74-DD6B-45CE-97A3-4F488A6BB769}" type="parTrans" cxnId="{4580DA34-DC29-4549-A35F-B80A119BF69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42E75CD8-1F56-43F6-9442-137E9143AC36}" type="sibTrans" cxnId="{4580DA34-DC29-4549-A35F-B80A119BF69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2F55DE9-1D0E-4D8E-AAFC-A06975EC1E3B}">
      <dgm:prSet custT="1"/>
      <dgm:spPr/>
      <dgm:t>
        <a:bodyPr/>
        <a:lstStyle/>
        <a:p>
          <a:pPr marL="112713" indent="-112713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1" dirty="0" smtClean="0"/>
            <a:t>Discovery</a:t>
          </a:r>
          <a:endParaRPr lang="en-US" sz="1100" b="1" dirty="0"/>
        </a:p>
      </dgm:t>
    </dgm:pt>
    <dgm:pt modelId="{B25692DC-4D5F-4DF4-8828-66B585BE1C09}" type="parTrans" cxnId="{BFD45C6D-BA5B-43AE-BABE-CB06583B2DF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84EA5BD2-1B7C-4DE2-86FC-E0E06E2B616D}" type="sibTrans" cxnId="{BFD45C6D-BA5B-43AE-BABE-CB06583B2DF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48640CD3-7040-410F-AFB0-89F958484239}">
      <dgm:prSet custT="1"/>
      <dgm:spPr/>
      <dgm:t>
        <a:bodyPr/>
        <a:lstStyle/>
        <a:p>
          <a:pPr marL="112713" indent="-112713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1" dirty="0" smtClean="0"/>
            <a:t>Connectivity check</a:t>
          </a:r>
          <a:endParaRPr lang="en-US" sz="1100" b="1" dirty="0"/>
        </a:p>
      </dgm:t>
    </dgm:pt>
    <dgm:pt modelId="{8EB335B4-FC07-48AE-8578-5FF428FC0892}" type="parTrans" cxnId="{131E07BF-44E1-48D0-9033-8F3A3C8893F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40C11110-D0AA-48C0-95AC-9D3CB3CD8D79}" type="sibTrans" cxnId="{131E07BF-44E1-48D0-9033-8F3A3C8893F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94CBFE59-5F27-4FAA-9F89-6FEF9CF60CAC}">
      <dgm:prSet custT="1"/>
      <dgm:spPr/>
      <dgm:t>
        <a:bodyPr/>
        <a:lstStyle/>
        <a:p>
          <a:pPr marL="112713" indent="-112713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1" dirty="0" smtClean="0"/>
            <a:t>Remote loopback</a:t>
          </a:r>
          <a:endParaRPr lang="en-US" sz="1100" b="1" dirty="0"/>
        </a:p>
      </dgm:t>
    </dgm:pt>
    <dgm:pt modelId="{1DA2EA64-373C-4CC0-A940-6F7FE04404DC}" type="parTrans" cxnId="{78A90BA4-0C11-4BE9-BB65-96826F3B816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D6575C92-27A1-4FB0-8D60-5FA007F3A2EE}" type="sibTrans" cxnId="{78A90BA4-0C11-4BE9-BB65-96826F3B816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0A6F0FD4-5189-4598-B663-0EEC0BDA2B58}">
      <dgm:prSet custT="1"/>
      <dgm:spPr/>
      <dgm:t>
        <a:bodyPr/>
        <a:lstStyle/>
        <a:p>
          <a:pPr marL="112713" indent="-112713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1" dirty="0" smtClean="0"/>
            <a:t>Availability</a:t>
          </a:r>
          <a:endParaRPr lang="en-US" sz="1100" b="1" dirty="0"/>
        </a:p>
      </dgm:t>
    </dgm:pt>
    <dgm:pt modelId="{05308922-1E4B-4437-97D4-1C9330E3F0F2}" type="parTrans" cxnId="{AF0ACDD4-3063-43B6-93D6-FE3AECA765D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DF2C219C-6AC3-4EF3-8D78-3A6B7C6BAD4D}" type="sibTrans" cxnId="{AF0ACDD4-3063-43B6-93D6-FE3AECA765D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377BDE1E-430D-4F0C-AEDA-96005B32E3C4}">
      <dgm:prSet custT="1"/>
      <dgm:spPr/>
      <dgm:t>
        <a:bodyPr/>
        <a:lstStyle/>
        <a:p>
          <a:pPr marL="112713" indent="-112713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1" dirty="0" smtClean="0"/>
            <a:t>Traps and 15 min PM statistics</a:t>
          </a:r>
          <a:endParaRPr lang="en-US" sz="1100" b="1" dirty="0"/>
        </a:p>
      </dgm:t>
    </dgm:pt>
    <dgm:pt modelId="{FAF93A5A-BA09-4E7C-8E62-54A48AC8CCF6}" type="parTrans" cxnId="{BBCC1653-3D66-4A2A-9AF0-BF55CE7903A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AEAED9D7-1E3F-4E4A-8E2E-AEF5FFD73EE4}" type="sibTrans" cxnId="{BBCC1653-3D66-4A2A-9AF0-BF55CE7903A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D344D80-4353-45A3-A614-59CCD3E0FB17}">
      <dgm:prSet custT="1"/>
      <dgm:spPr/>
      <dgm:t>
        <a:bodyPr/>
        <a:lstStyle/>
        <a:p>
          <a:pPr marL="112713" indent="-112713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100" b="1" dirty="0" smtClean="0"/>
            <a:t>Fault propagation</a:t>
          </a:r>
          <a:endParaRPr lang="en-US" sz="1100" b="1" dirty="0"/>
        </a:p>
      </dgm:t>
    </dgm:pt>
    <dgm:pt modelId="{63500A38-8412-4E01-BC63-747062E1DF2C}" type="parTrans" cxnId="{7D07BE40-1DE4-4A8C-912D-AE3671BCB889}">
      <dgm:prSet/>
      <dgm:spPr/>
      <dgm:t>
        <a:bodyPr/>
        <a:lstStyle/>
        <a:p>
          <a:pPr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e-IL"/>
        </a:p>
      </dgm:t>
    </dgm:pt>
    <dgm:pt modelId="{409937E9-0EF7-4244-9E92-241D9A2DCB24}" type="sibTrans" cxnId="{7D07BE40-1DE4-4A8C-912D-AE3671BCB889}">
      <dgm:prSet/>
      <dgm:spPr/>
      <dgm:t>
        <a:bodyPr/>
        <a:lstStyle/>
        <a:p>
          <a:pPr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e-IL"/>
        </a:p>
      </dgm:t>
    </dgm:pt>
    <dgm:pt modelId="{BE54E84E-9784-45FB-9BF4-25B28AE7669A}" type="pres">
      <dgm:prSet presAssocID="{A0C4D017-6E0D-4C09-8AF7-4F4725CF76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67C8F7-BD75-4CC9-8618-6211CEEF1394}" type="pres">
      <dgm:prSet presAssocID="{67D6097E-02FE-4919-A6AA-E77C094C6375}" presName="linNode" presStyleCnt="0"/>
      <dgm:spPr/>
      <dgm:t>
        <a:bodyPr/>
        <a:lstStyle/>
        <a:p>
          <a:endParaRPr lang="en-US"/>
        </a:p>
      </dgm:t>
    </dgm:pt>
    <dgm:pt modelId="{8A232263-4C11-46BE-9371-916D9C0E1F79}" type="pres">
      <dgm:prSet presAssocID="{67D6097E-02FE-4919-A6AA-E77C094C6375}" presName="parentText" presStyleLbl="node1" presStyleIdx="0" presStyleCnt="3" custScaleX="137728" custScaleY="734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2129D-C0ED-4E72-802F-42E26AB756CB}" type="pres">
      <dgm:prSet presAssocID="{67D6097E-02FE-4919-A6AA-E77C094C6375}" presName="descendantText" presStyleLbl="alignAccFollowNode1" presStyleIdx="0" presStyleCnt="3" custScaleY="89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D4C1D-73CB-4494-9369-FB08C4BFAF99}" type="pres">
      <dgm:prSet presAssocID="{42E75CD8-1F56-43F6-9442-137E9143AC36}" presName="sp" presStyleCnt="0"/>
      <dgm:spPr/>
      <dgm:t>
        <a:bodyPr/>
        <a:lstStyle/>
        <a:p>
          <a:endParaRPr lang="en-US"/>
        </a:p>
      </dgm:t>
    </dgm:pt>
    <dgm:pt modelId="{4BAD6844-1F70-4520-9367-9D07805500BD}" type="pres">
      <dgm:prSet presAssocID="{91ACACA0-10B9-407C-87B6-480ACA446870}" presName="linNode" presStyleCnt="0"/>
      <dgm:spPr/>
      <dgm:t>
        <a:bodyPr/>
        <a:lstStyle/>
        <a:p>
          <a:endParaRPr lang="en-US"/>
        </a:p>
      </dgm:t>
    </dgm:pt>
    <dgm:pt modelId="{9E8CCA32-CDAF-4E19-8E88-39AA3AD24165}" type="pres">
      <dgm:prSet presAssocID="{91ACACA0-10B9-407C-87B6-480ACA446870}" presName="parentText" presStyleLbl="node1" presStyleIdx="1" presStyleCnt="3" custScaleX="137728" custScaleY="734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76399-66A6-4DCB-8F12-63D0890FBF9D}" type="pres">
      <dgm:prSet presAssocID="{91ACACA0-10B9-407C-87B6-480ACA446870}" presName="descendantText" presStyleLbl="alignAccFollowNode1" presStyleIdx="1" presStyleCnt="3" custScaleY="85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2CADB-349D-49F5-B453-CFE40EAF9AF5}" type="pres">
      <dgm:prSet presAssocID="{FC917B85-81CE-4645-9178-64D7789DD71B}" presName="sp" presStyleCnt="0"/>
      <dgm:spPr/>
      <dgm:t>
        <a:bodyPr/>
        <a:lstStyle/>
        <a:p>
          <a:endParaRPr lang="en-US"/>
        </a:p>
      </dgm:t>
    </dgm:pt>
    <dgm:pt modelId="{5AB83DC7-ED8D-4BA8-A886-1A27B2694807}" type="pres">
      <dgm:prSet presAssocID="{A5B0581F-7EA5-44DD-BDE8-C0C2A1529FDC}" presName="linNode" presStyleCnt="0"/>
      <dgm:spPr/>
      <dgm:t>
        <a:bodyPr/>
        <a:lstStyle/>
        <a:p>
          <a:endParaRPr lang="en-US"/>
        </a:p>
      </dgm:t>
    </dgm:pt>
    <dgm:pt modelId="{F66B1B1C-8C08-41BD-9797-F2BABFD299C5}" type="pres">
      <dgm:prSet presAssocID="{A5B0581F-7EA5-44DD-BDE8-C0C2A1529FDC}" presName="parentText" presStyleLbl="node1" presStyleIdx="2" presStyleCnt="3" custScaleX="137728" custScaleY="734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E6760-C0DA-4643-A1DE-D2C157EA5D1F}" type="pres">
      <dgm:prSet presAssocID="{A5B0581F-7EA5-44DD-BDE8-C0C2A1529FDC}" presName="descendantText" presStyleLbl="alignAccFollowNode1" presStyleIdx="2" presStyleCnt="3" custScaleY="91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FA8B20-F984-4B44-96D9-3DBD0E52AE52}" type="presOf" srcId="{67D6097E-02FE-4919-A6AA-E77C094C6375}" destId="{8A232263-4C11-46BE-9371-916D9C0E1F79}" srcOrd="0" destOrd="0" presId="urn:microsoft.com/office/officeart/2005/8/layout/vList5"/>
    <dgm:cxn modelId="{CB66B440-07A6-46FA-A4CC-18CB6436418A}" type="presOf" srcId="{DFEE6895-1400-4285-8E7D-E77364BC0C89}" destId="{47776399-66A6-4DCB-8F12-63D0890FBF9D}" srcOrd="0" destOrd="0" presId="urn:microsoft.com/office/officeart/2005/8/layout/vList5"/>
    <dgm:cxn modelId="{7D07BE40-1DE4-4A8C-912D-AE3671BCB889}" srcId="{91ACACA0-10B9-407C-87B6-480ACA446870}" destId="{5D344D80-4353-45A3-A614-59CCD3E0FB17}" srcOrd="3" destOrd="0" parTransId="{63500A38-8412-4E01-BC63-747062E1DF2C}" sibTransId="{409937E9-0EF7-4244-9E92-241D9A2DCB24}"/>
    <dgm:cxn modelId="{A678B77F-2376-4F19-9B28-D8991DA0E336}" type="presOf" srcId="{12F55DE9-1D0E-4D8E-AAFC-A06975EC1E3B}" destId="{6F02129D-C0ED-4E72-802F-42E26AB756CB}" srcOrd="0" destOrd="0" presId="urn:microsoft.com/office/officeart/2005/8/layout/vList5"/>
    <dgm:cxn modelId="{097301E7-3A26-4363-A387-8EA1F36453BA}" srcId="{A0C4D017-6E0D-4C09-8AF7-4F4725CF76F9}" destId="{91ACACA0-10B9-407C-87B6-480ACA446870}" srcOrd="1" destOrd="0" parTransId="{A1F0F1C5-564D-4966-8810-0645BF4B7ECD}" sibTransId="{FC917B85-81CE-4645-9178-64D7789DD71B}"/>
    <dgm:cxn modelId="{131E07BF-44E1-48D0-9033-8F3A3C8893F7}" srcId="{67D6097E-02FE-4919-A6AA-E77C094C6375}" destId="{48640CD3-7040-410F-AFB0-89F958484239}" srcOrd="1" destOrd="0" parTransId="{8EB335B4-FC07-48AE-8578-5FF428FC0892}" sibTransId="{40C11110-D0AA-48C0-95AC-9D3CB3CD8D79}"/>
    <dgm:cxn modelId="{79324B42-822E-4AF3-A67B-D5AA4360B4B1}" type="presOf" srcId="{377BDE1E-430D-4F0C-AEDA-96005B32E3C4}" destId="{CE0E6760-C0DA-4643-A1DE-D2C157EA5D1F}" srcOrd="0" destOrd="4" presId="urn:microsoft.com/office/officeart/2005/8/layout/vList5"/>
    <dgm:cxn modelId="{54A86A98-641C-4786-96DC-D25159E4A249}" type="presOf" srcId="{A0C4D017-6E0D-4C09-8AF7-4F4725CF76F9}" destId="{BE54E84E-9784-45FB-9BF4-25B28AE7669A}" srcOrd="0" destOrd="0" presId="urn:microsoft.com/office/officeart/2005/8/layout/vList5"/>
    <dgm:cxn modelId="{5D918A14-DBC6-4478-8CB9-E3EA9ECB391C}" type="presOf" srcId="{5D344D80-4353-45A3-A614-59CCD3E0FB17}" destId="{47776399-66A6-4DCB-8F12-63D0890FBF9D}" srcOrd="0" destOrd="3" presId="urn:microsoft.com/office/officeart/2005/8/layout/vList5"/>
    <dgm:cxn modelId="{714D0522-AA43-45A2-9CA3-8A9A519BD680}" type="presOf" srcId="{64CA5358-CFBA-46C3-9831-983294C05DF4}" destId="{47776399-66A6-4DCB-8F12-63D0890FBF9D}" srcOrd="0" destOrd="1" presId="urn:microsoft.com/office/officeart/2005/8/layout/vList5"/>
    <dgm:cxn modelId="{F7E17E28-5E9A-4DE6-A81F-2532CA4E146A}" srcId="{91ACACA0-10B9-407C-87B6-480ACA446870}" destId="{F85D4B11-5A0C-4349-9956-D924C6211222}" srcOrd="2" destOrd="0" parTransId="{82643503-C596-43AD-9946-473C3506BC3C}" sibTransId="{BDE9991E-88BB-4F50-8E71-CA381DD7EFCB}"/>
    <dgm:cxn modelId="{09135901-70D9-46B0-97B2-401F992D96F9}" type="presOf" srcId="{F85D4B11-5A0C-4349-9956-D924C6211222}" destId="{47776399-66A6-4DCB-8F12-63D0890FBF9D}" srcOrd="0" destOrd="2" presId="urn:microsoft.com/office/officeart/2005/8/layout/vList5"/>
    <dgm:cxn modelId="{83F137B9-D42E-4B34-ADEF-FA1956024FBA}" srcId="{91ACACA0-10B9-407C-87B6-480ACA446870}" destId="{DFEE6895-1400-4285-8E7D-E77364BC0C89}" srcOrd="0" destOrd="0" parTransId="{13C698E8-0B0F-4DB0-A5DA-2B8C7E4722D5}" sibTransId="{8686D031-A72D-4414-8038-1C571730462A}"/>
    <dgm:cxn modelId="{45A94D9B-1193-40FA-B598-E0E3C5E08835}" type="presOf" srcId="{91ACACA0-10B9-407C-87B6-480ACA446870}" destId="{9E8CCA32-CDAF-4E19-8E88-39AA3AD24165}" srcOrd="0" destOrd="0" presId="urn:microsoft.com/office/officeart/2005/8/layout/vList5"/>
    <dgm:cxn modelId="{65F0AF05-4DD3-4A84-B08A-E96F0C02337A}" srcId="{A5B0581F-7EA5-44DD-BDE8-C0C2A1529FDC}" destId="{C748AFF0-1771-46DC-9F99-24ECF446E7DC}" srcOrd="2" destOrd="0" parTransId="{4A969000-C9BA-46D0-8670-A0C1DB5C0A79}" sibTransId="{73879979-AB1A-4589-97E9-09A509EDA2BC}"/>
    <dgm:cxn modelId="{78A90BA4-0C11-4BE9-BB65-96826F3B8165}" srcId="{67D6097E-02FE-4919-A6AA-E77C094C6375}" destId="{94CBFE59-5F27-4FAA-9F89-6FEF9CF60CAC}" srcOrd="2" destOrd="0" parTransId="{1DA2EA64-373C-4CC0-A940-6F7FE04404DC}" sibTransId="{D6575C92-27A1-4FB0-8D60-5FA007F3A2EE}"/>
    <dgm:cxn modelId="{4580DA34-DC29-4549-A35F-B80A119BF698}" srcId="{A0C4D017-6E0D-4C09-8AF7-4F4725CF76F9}" destId="{67D6097E-02FE-4919-A6AA-E77C094C6375}" srcOrd="0" destOrd="0" parTransId="{065D4F74-DD6B-45CE-97A3-4F488A6BB769}" sibTransId="{42E75CD8-1F56-43F6-9442-137E9143AC36}"/>
    <dgm:cxn modelId="{15B006E2-697C-4AF9-9C02-CD19ADF882A6}" srcId="{A5B0581F-7EA5-44DD-BDE8-C0C2A1529FDC}" destId="{3632BD90-2C0D-4AD8-9596-901B5A5B354B}" srcOrd="1" destOrd="0" parTransId="{8A8D0DA2-DB7E-4E8A-9A92-1A833A50E94F}" sibTransId="{14A2AD0C-40C1-4F18-8FDA-3F2DD99F60AB}"/>
    <dgm:cxn modelId="{36021480-07A7-4BF5-815B-DBB9DAE7B322}" type="presOf" srcId="{94CBFE59-5F27-4FAA-9F89-6FEF9CF60CAC}" destId="{6F02129D-C0ED-4E72-802F-42E26AB756CB}" srcOrd="0" destOrd="2" presId="urn:microsoft.com/office/officeart/2005/8/layout/vList5"/>
    <dgm:cxn modelId="{4BA95D6A-22AA-4BFB-9A9B-90243DD347B6}" type="presOf" srcId="{48640CD3-7040-410F-AFB0-89F958484239}" destId="{6F02129D-C0ED-4E72-802F-42E26AB756CB}" srcOrd="0" destOrd="1" presId="urn:microsoft.com/office/officeart/2005/8/layout/vList5"/>
    <dgm:cxn modelId="{42177A44-9889-4EE2-837B-4180DD27C00C}" type="presOf" srcId="{C748AFF0-1771-46DC-9F99-24ECF446E7DC}" destId="{CE0E6760-C0DA-4643-A1DE-D2C157EA5D1F}" srcOrd="0" destOrd="2" presId="urn:microsoft.com/office/officeart/2005/8/layout/vList5"/>
    <dgm:cxn modelId="{BFD45C6D-BA5B-43AE-BABE-CB06583B2DF8}" srcId="{67D6097E-02FE-4919-A6AA-E77C094C6375}" destId="{12F55DE9-1D0E-4D8E-AAFC-A06975EC1E3B}" srcOrd="0" destOrd="0" parTransId="{B25692DC-4D5F-4DF4-8828-66B585BE1C09}" sibTransId="{84EA5BD2-1B7C-4DE2-86FC-E0E06E2B616D}"/>
    <dgm:cxn modelId="{AF0ACDD4-3063-43B6-93D6-FE3AECA765D7}" srcId="{A5B0581F-7EA5-44DD-BDE8-C0C2A1529FDC}" destId="{0A6F0FD4-5189-4598-B663-0EEC0BDA2B58}" srcOrd="3" destOrd="0" parTransId="{05308922-1E4B-4437-97D4-1C9330E3F0F2}" sibTransId="{DF2C219C-6AC3-4EF3-8D78-3A6B7C6BAD4D}"/>
    <dgm:cxn modelId="{43210E58-47C7-451B-AC52-B1AC9A5760DE}" type="presOf" srcId="{3632BD90-2C0D-4AD8-9596-901B5A5B354B}" destId="{CE0E6760-C0DA-4643-A1DE-D2C157EA5D1F}" srcOrd="0" destOrd="1" presId="urn:microsoft.com/office/officeart/2005/8/layout/vList5"/>
    <dgm:cxn modelId="{081D68B7-D6A1-4232-B9F3-8542AFEB56F0}" type="presOf" srcId="{1FD9FF17-96B2-4EB4-83CC-517DAE019804}" destId="{CE0E6760-C0DA-4643-A1DE-D2C157EA5D1F}" srcOrd="0" destOrd="0" presId="urn:microsoft.com/office/officeart/2005/8/layout/vList5"/>
    <dgm:cxn modelId="{6DF5E46F-3731-4ADC-9977-C0BC66616F2B}" srcId="{A5B0581F-7EA5-44DD-BDE8-C0C2A1529FDC}" destId="{1FD9FF17-96B2-4EB4-83CC-517DAE019804}" srcOrd="0" destOrd="0" parTransId="{1D446875-6A3E-461E-A195-206B87C16F27}" sibTransId="{5528C2B3-FAE0-4017-B5BB-A5F6D0025E77}"/>
    <dgm:cxn modelId="{BBCC1653-3D66-4A2A-9AF0-BF55CE7903AC}" srcId="{A5B0581F-7EA5-44DD-BDE8-C0C2A1529FDC}" destId="{377BDE1E-430D-4F0C-AEDA-96005B32E3C4}" srcOrd="4" destOrd="0" parTransId="{FAF93A5A-BA09-4E7C-8E62-54A48AC8CCF6}" sibTransId="{AEAED9D7-1E3F-4E4A-8E2E-AEF5FFD73EE4}"/>
    <dgm:cxn modelId="{DFB42566-4C4C-4971-9B08-D23F7EE819E3}" type="presOf" srcId="{0A6F0FD4-5189-4598-B663-0EEC0BDA2B58}" destId="{CE0E6760-C0DA-4643-A1DE-D2C157EA5D1F}" srcOrd="0" destOrd="3" presId="urn:microsoft.com/office/officeart/2005/8/layout/vList5"/>
    <dgm:cxn modelId="{178D9480-2B36-4C11-BB92-D6CC0844BCCE}" type="presOf" srcId="{A5B0581F-7EA5-44DD-BDE8-C0C2A1529FDC}" destId="{F66B1B1C-8C08-41BD-9797-F2BABFD299C5}" srcOrd="0" destOrd="0" presId="urn:microsoft.com/office/officeart/2005/8/layout/vList5"/>
    <dgm:cxn modelId="{C8984E4E-3C69-4A6C-9283-C4CA5680B04D}" srcId="{91ACACA0-10B9-407C-87B6-480ACA446870}" destId="{64CA5358-CFBA-46C3-9831-983294C05DF4}" srcOrd="1" destOrd="0" parTransId="{AE3FE28C-8260-4F43-A877-1E61275C4BF3}" sibTransId="{86A27920-CCD4-4C8A-A691-C4771A098CC0}"/>
    <dgm:cxn modelId="{0ACE4F5F-BF4F-4F84-A993-8C5ECE4B334F}" srcId="{A0C4D017-6E0D-4C09-8AF7-4F4725CF76F9}" destId="{A5B0581F-7EA5-44DD-BDE8-C0C2A1529FDC}" srcOrd="2" destOrd="0" parTransId="{CFFD079D-7A77-4D7D-9292-C3F38CAE1F2D}" sibTransId="{1FDBF2BB-3C31-42A1-9523-9620E976F238}"/>
    <dgm:cxn modelId="{39BE63E0-0D84-40D9-B85E-0DE80CA8E676}" type="presParOf" srcId="{BE54E84E-9784-45FB-9BF4-25B28AE7669A}" destId="{2367C8F7-BD75-4CC9-8618-6211CEEF1394}" srcOrd="0" destOrd="0" presId="urn:microsoft.com/office/officeart/2005/8/layout/vList5"/>
    <dgm:cxn modelId="{D584F9A2-DA03-4EC2-9897-9F2130715246}" type="presParOf" srcId="{2367C8F7-BD75-4CC9-8618-6211CEEF1394}" destId="{8A232263-4C11-46BE-9371-916D9C0E1F79}" srcOrd="0" destOrd="0" presId="urn:microsoft.com/office/officeart/2005/8/layout/vList5"/>
    <dgm:cxn modelId="{E9A5BAFA-1EA2-4F9A-87E1-DECF199E1ECB}" type="presParOf" srcId="{2367C8F7-BD75-4CC9-8618-6211CEEF1394}" destId="{6F02129D-C0ED-4E72-802F-42E26AB756CB}" srcOrd="1" destOrd="0" presId="urn:microsoft.com/office/officeart/2005/8/layout/vList5"/>
    <dgm:cxn modelId="{DD5AD07F-95EC-459A-A69F-EC93963B68F4}" type="presParOf" srcId="{BE54E84E-9784-45FB-9BF4-25B28AE7669A}" destId="{C6AD4C1D-73CB-4494-9369-FB08C4BFAF99}" srcOrd="1" destOrd="0" presId="urn:microsoft.com/office/officeart/2005/8/layout/vList5"/>
    <dgm:cxn modelId="{7D901132-F135-45DB-9DA1-BE98CB7EAE93}" type="presParOf" srcId="{BE54E84E-9784-45FB-9BF4-25B28AE7669A}" destId="{4BAD6844-1F70-4520-9367-9D07805500BD}" srcOrd="2" destOrd="0" presId="urn:microsoft.com/office/officeart/2005/8/layout/vList5"/>
    <dgm:cxn modelId="{E228445F-1D07-4537-A346-49C1A65E6F3C}" type="presParOf" srcId="{4BAD6844-1F70-4520-9367-9D07805500BD}" destId="{9E8CCA32-CDAF-4E19-8E88-39AA3AD24165}" srcOrd="0" destOrd="0" presId="urn:microsoft.com/office/officeart/2005/8/layout/vList5"/>
    <dgm:cxn modelId="{BB8194AF-63EA-4E11-BFEA-3A789EBC13FB}" type="presParOf" srcId="{4BAD6844-1F70-4520-9367-9D07805500BD}" destId="{47776399-66A6-4DCB-8F12-63D0890FBF9D}" srcOrd="1" destOrd="0" presId="urn:microsoft.com/office/officeart/2005/8/layout/vList5"/>
    <dgm:cxn modelId="{A2D7CD74-EDFE-4151-87CF-5B26C8F1F4AF}" type="presParOf" srcId="{BE54E84E-9784-45FB-9BF4-25B28AE7669A}" destId="{5132CADB-349D-49F5-B453-CFE40EAF9AF5}" srcOrd="3" destOrd="0" presId="urn:microsoft.com/office/officeart/2005/8/layout/vList5"/>
    <dgm:cxn modelId="{B47D0869-EA3E-45F0-87DA-ADB993AF8E51}" type="presParOf" srcId="{BE54E84E-9784-45FB-9BF4-25B28AE7669A}" destId="{5AB83DC7-ED8D-4BA8-A886-1A27B2694807}" srcOrd="4" destOrd="0" presId="urn:microsoft.com/office/officeart/2005/8/layout/vList5"/>
    <dgm:cxn modelId="{7F11CC85-3555-42C0-84F7-D07113118F92}" type="presParOf" srcId="{5AB83DC7-ED8D-4BA8-A886-1A27B2694807}" destId="{F66B1B1C-8C08-41BD-9797-F2BABFD299C5}" srcOrd="0" destOrd="0" presId="urn:microsoft.com/office/officeart/2005/8/layout/vList5"/>
    <dgm:cxn modelId="{EEF15827-0648-4E71-B58A-60FF69D97AA9}" type="presParOf" srcId="{5AB83DC7-ED8D-4BA8-A886-1A27B2694807}" destId="{CE0E6760-C0DA-4643-A1DE-D2C157EA5D1F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4799BA-366E-42DA-857D-347B392844C2}" type="doc">
      <dgm:prSet loTypeId="urn:microsoft.com/office/officeart/2005/8/layout/p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E3DCB5-33CD-4868-96C8-F3737CDAEF5A}">
      <dgm:prSet phldrT="[Text]" custT="1"/>
      <dgm:spPr/>
      <dgm:t>
        <a:bodyPr/>
        <a:lstStyle/>
        <a:p>
          <a:r>
            <a:rPr lang="en-US" sz="2000" dirty="0" smtClean="0"/>
            <a:t>Service Reach</a:t>
          </a:r>
          <a:endParaRPr lang="en-US" sz="2000" dirty="0"/>
        </a:p>
      </dgm:t>
    </dgm:pt>
    <dgm:pt modelId="{617B0076-D386-47C3-8144-8A6BB8805EEA}" type="parTrans" cxnId="{4D10AFA3-815A-4B9A-8D1C-764CC3B12A29}">
      <dgm:prSet/>
      <dgm:spPr/>
      <dgm:t>
        <a:bodyPr/>
        <a:lstStyle/>
        <a:p>
          <a:endParaRPr lang="en-US"/>
        </a:p>
      </dgm:t>
    </dgm:pt>
    <dgm:pt modelId="{F967D11F-9555-4023-901B-6566425D212C}" type="sibTrans" cxnId="{4D10AFA3-815A-4B9A-8D1C-764CC3B12A29}">
      <dgm:prSet/>
      <dgm:spPr/>
      <dgm:t>
        <a:bodyPr/>
        <a:lstStyle/>
        <a:p>
          <a:endParaRPr lang="en-US"/>
        </a:p>
      </dgm:t>
    </dgm:pt>
    <dgm:pt modelId="{61C4939C-1BD5-4504-A70C-081E7E760CDD}">
      <dgm:prSet phldrT="[Text]" custT="1"/>
      <dgm:spPr/>
      <dgm:t>
        <a:bodyPr/>
        <a:lstStyle/>
        <a:p>
          <a:r>
            <a:rPr lang="en-US" sz="2000" dirty="0" smtClean="0"/>
            <a:t>Service Validation &amp; Assurance</a:t>
          </a:r>
          <a:endParaRPr lang="en-US" sz="2000" dirty="0"/>
        </a:p>
      </dgm:t>
    </dgm:pt>
    <dgm:pt modelId="{E7F83497-219C-4D31-AC4D-F65F34594A1C}" type="parTrans" cxnId="{D7A1AFAD-C2F8-4E66-8569-684ACEC52B13}">
      <dgm:prSet/>
      <dgm:spPr/>
      <dgm:t>
        <a:bodyPr/>
        <a:lstStyle/>
        <a:p>
          <a:endParaRPr lang="en-US"/>
        </a:p>
      </dgm:t>
    </dgm:pt>
    <dgm:pt modelId="{2223A307-9EA1-4072-AB1E-FD113C0BD95E}" type="sibTrans" cxnId="{D7A1AFAD-C2F8-4E66-8569-684ACEC52B13}">
      <dgm:prSet/>
      <dgm:spPr/>
      <dgm:t>
        <a:bodyPr/>
        <a:lstStyle/>
        <a:p>
          <a:endParaRPr lang="en-US"/>
        </a:p>
      </dgm:t>
    </dgm:pt>
    <dgm:pt modelId="{9757EDF7-8500-473A-AB1A-43ACC286080F}">
      <dgm:prSet phldrT="[Text]" custT="1"/>
      <dgm:spPr/>
      <dgm:t>
        <a:bodyPr/>
        <a:lstStyle/>
        <a:p>
          <a:r>
            <a:rPr lang="en-US" sz="2000" dirty="0" smtClean="0"/>
            <a:t>Control and Monitoring</a:t>
          </a:r>
          <a:endParaRPr lang="en-US" sz="2000" dirty="0"/>
        </a:p>
      </dgm:t>
    </dgm:pt>
    <dgm:pt modelId="{0D61F304-D9DE-4716-BC06-1E83EBE4B158}" type="parTrans" cxnId="{F9D2B6F1-F5B6-4346-B905-65E31F1D02F6}">
      <dgm:prSet/>
      <dgm:spPr/>
      <dgm:t>
        <a:bodyPr/>
        <a:lstStyle/>
        <a:p>
          <a:endParaRPr lang="en-US"/>
        </a:p>
      </dgm:t>
    </dgm:pt>
    <dgm:pt modelId="{86860DF2-F208-4C45-97D2-9A684AA1C015}" type="sibTrans" cxnId="{F9D2B6F1-F5B6-4346-B905-65E31F1D02F6}">
      <dgm:prSet/>
      <dgm:spPr/>
      <dgm:t>
        <a:bodyPr/>
        <a:lstStyle/>
        <a:p>
          <a:endParaRPr lang="en-US"/>
        </a:p>
      </dgm:t>
    </dgm:pt>
    <dgm:pt modelId="{1C3EA088-DB46-40D1-8E94-9DB0F3277129}">
      <dgm:prSet phldrT="[Text]" custT="1"/>
      <dgm:spPr/>
      <dgm:t>
        <a:bodyPr/>
        <a:lstStyle/>
        <a:p>
          <a:r>
            <a:rPr lang="en-US" sz="1600" dirty="0" smtClean="0"/>
            <a:t>SLA assurance</a:t>
          </a:r>
          <a:endParaRPr lang="en-US" sz="1600" dirty="0"/>
        </a:p>
      </dgm:t>
    </dgm:pt>
    <dgm:pt modelId="{33559014-6F3C-4EB3-A894-EDF6D2C6A5D2}" type="parTrans" cxnId="{1D2A23E8-B387-40B9-AEEC-DA214FA369D7}">
      <dgm:prSet/>
      <dgm:spPr/>
      <dgm:t>
        <a:bodyPr/>
        <a:lstStyle/>
        <a:p>
          <a:endParaRPr lang="en-US"/>
        </a:p>
      </dgm:t>
    </dgm:pt>
    <dgm:pt modelId="{18D44E40-9F85-4731-9BE2-05EDEEB4658A}" type="sibTrans" cxnId="{1D2A23E8-B387-40B9-AEEC-DA214FA369D7}">
      <dgm:prSet/>
      <dgm:spPr/>
      <dgm:t>
        <a:bodyPr/>
        <a:lstStyle/>
        <a:p>
          <a:endParaRPr lang="en-US"/>
        </a:p>
      </dgm:t>
    </dgm:pt>
    <dgm:pt modelId="{8380D4F7-4A43-42EA-9616-DD1D999C6A26}">
      <dgm:prSet phldrT="[Text]" custT="1"/>
      <dgm:spPr/>
      <dgm:t>
        <a:bodyPr/>
        <a:lstStyle/>
        <a:p>
          <a:r>
            <a:rPr lang="en-US" sz="2000" dirty="0" smtClean="0"/>
            <a:t>Traffic Management</a:t>
          </a:r>
          <a:endParaRPr lang="en-US" sz="2000" dirty="0"/>
        </a:p>
      </dgm:t>
    </dgm:pt>
    <dgm:pt modelId="{B809E7DE-3233-4259-AE1B-B280030F8B7F}" type="parTrans" cxnId="{1CF08F83-72F4-484F-9C59-7185A02E7802}">
      <dgm:prSet/>
      <dgm:spPr/>
      <dgm:t>
        <a:bodyPr/>
        <a:lstStyle/>
        <a:p>
          <a:endParaRPr lang="en-US"/>
        </a:p>
      </dgm:t>
    </dgm:pt>
    <dgm:pt modelId="{25ED87BD-0726-4C83-958E-2D359CE1AAA8}" type="sibTrans" cxnId="{1CF08F83-72F4-484F-9C59-7185A02E7802}">
      <dgm:prSet/>
      <dgm:spPr/>
      <dgm:t>
        <a:bodyPr/>
        <a:lstStyle/>
        <a:p>
          <a:endParaRPr lang="en-US"/>
        </a:p>
      </dgm:t>
    </dgm:pt>
    <dgm:pt modelId="{E21016F4-C4CC-40EC-94DE-6393A443E72C}">
      <dgm:prSet phldrT="[Text]" custT="1"/>
      <dgm:spPr/>
      <dgm:t>
        <a:bodyPr/>
        <a:lstStyle/>
        <a:p>
          <a:r>
            <a:rPr lang="en-US" sz="2000" dirty="0" err="1" smtClean="0"/>
            <a:t>ETHoFiber</a:t>
          </a:r>
          <a:endParaRPr lang="en-US" sz="2400" dirty="0"/>
        </a:p>
      </dgm:t>
    </dgm:pt>
    <dgm:pt modelId="{FDD3AC5A-BF71-4958-9584-01844AA851E7}" type="parTrans" cxnId="{0E73A416-37AE-4ED2-9E52-7A26C842B30C}">
      <dgm:prSet/>
      <dgm:spPr/>
      <dgm:t>
        <a:bodyPr/>
        <a:lstStyle/>
        <a:p>
          <a:endParaRPr lang="en-US"/>
        </a:p>
      </dgm:t>
    </dgm:pt>
    <dgm:pt modelId="{D86BD8D0-53DF-48E4-9649-CA11BF6293EA}" type="sibTrans" cxnId="{0E73A416-37AE-4ED2-9E52-7A26C842B30C}">
      <dgm:prSet/>
      <dgm:spPr/>
      <dgm:t>
        <a:bodyPr/>
        <a:lstStyle/>
        <a:p>
          <a:endParaRPr lang="en-US"/>
        </a:p>
      </dgm:t>
    </dgm:pt>
    <dgm:pt modelId="{AE65BC32-06A5-4E65-8EBF-EA7860B06F98}">
      <dgm:prSet phldrT="[Text]" custT="1"/>
      <dgm:spPr/>
      <dgm:t>
        <a:bodyPr/>
        <a:lstStyle/>
        <a:p>
          <a:r>
            <a:rPr lang="en-US" sz="2000" dirty="0" err="1" smtClean="0"/>
            <a:t>ETHoPDH</a:t>
          </a:r>
          <a:endParaRPr lang="en-US" sz="2000" dirty="0"/>
        </a:p>
      </dgm:t>
    </dgm:pt>
    <dgm:pt modelId="{DC87EE01-77E8-4001-877F-93B035B3E452}" type="parTrans" cxnId="{05DFB9FD-22D4-475F-ADA6-A1FAD28A2E50}">
      <dgm:prSet/>
      <dgm:spPr/>
      <dgm:t>
        <a:bodyPr/>
        <a:lstStyle/>
        <a:p>
          <a:endParaRPr lang="en-US"/>
        </a:p>
      </dgm:t>
    </dgm:pt>
    <dgm:pt modelId="{38FBCB2E-47BB-4A21-A147-7C86B55D9921}" type="sibTrans" cxnId="{05DFB9FD-22D4-475F-ADA6-A1FAD28A2E50}">
      <dgm:prSet/>
      <dgm:spPr/>
      <dgm:t>
        <a:bodyPr/>
        <a:lstStyle/>
        <a:p>
          <a:endParaRPr lang="en-US"/>
        </a:p>
      </dgm:t>
    </dgm:pt>
    <dgm:pt modelId="{DD701B13-5DC2-492E-9E0E-3A6BB9BE98E9}">
      <dgm:prSet phldrT="[Text]" custT="1"/>
      <dgm:spPr/>
      <dgm:t>
        <a:bodyPr/>
        <a:lstStyle/>
        <a:p>
          <a:r>
            <a:rPr lang="en-US" sz="2000" dirty="0" err="1" smtClean="0"/>
            <a:t>ETHoSDH</a:t>
          </a:r>
          <a:r>
            <a:rPr lang="en-US" sz="2000" dirty="0" smtClean="0"/>
            <a:t>/SONET</a:t>
          </a:r>
          <a:endParaRPr lang="en-US" sz="2000" dirty="0"/>
        </a:p>
      </dgm:t>
    </dgm:pt>
    <dgm:pt modelId="{7512834B-956E-4301-B2B4-6796B27C1723}" type="parTrans" cxnId="{13C1BD7F-6ECD-4FEE-A1E9-7E061540621D}">
      <dgm:prSet/>
      <dgm:spPr/>
      <dgm:t>
        <a:bodyPr/>
        <a:lstStyle/>
        <a:p>
          <a:endParaRPr lang="en-US"/>
        </a:p>
      </dgm:t>
    </dgm:pt>
    <dgm:pt modelId="{2F3CDA2A-FDB9-4CC1-9AF7-65F18E11004E}" type="sibTrans" cxnId="{13C1BD7F-6ECD-4FEE-A1E9-7E061540621D}">
      <dgm:prSet/>
      <dgm:spPr/>
      <dgm:t>
        <a:bodyPr/>
        <a:lstStyle/>
        <a:p>
          <a:endParaRPr lang="en-US"/>
        </a:p>
      </dgm:t>
    </dgm:pt>
    <dgm:pt modelId="{325E3FD8-C1A6-4114-B7DE-A4B4331D3DD5}">
      <dgm:prSet phldrT="[Text]" custT="1"/>
      <dgm:spPr/>
      <dgm:t>
        <a:bodyPr/>
        <a:lstStyle/>
        <a:p>
          <a:r>
            <a:rPr lang="en-US" sz="2000" dirty="0" err="1" smtClean="0"/>
            <a:t>ETHoDSL</a:t>
          </a:r>
          <a:endParaRPr lang="en-US" sz="2000" dirty="0"/>
        </a:p>
      </dgm:t>
    </dgm:pt>
    <dgm:pt modelId="{5F010114-54AE-43B1-B221-1D672292A261}" type="parTrans" cxnId="{EC4F3B05-C271-448B-AE7B-F901F2E621F9}">
      <dgm:prSet/>
      <dgm:spPr/>
      <dgm:t>
        <a:bodyPr/>
        <a:lstStyle/>
        <a:p>
          <a:endParaRPr lang="en-US"/>
        </a:p>
      </dgm:t>
    </dgm:pt>
    <dgm:pt modelId="{69AF3111-EB89-489E-9C2D-FCA0B50479EE}" type="sibTrans" cxnId="{EC4F3B05-C271-448B-AE7B-F901F2E621F9}">
      <dgm:prSet/>
      <dgm:spPr/>
      <dgm:t>
        <a:bodyPr/>
        <a:lstStyle/>
        <a:p>
          <a:endParaRPr lang="en-US"/>
        </a:p>
      </dgm:t>
    </dgm:pt>
    <dgm:pt modelId="{4538AE3F-ECDA-4B6D-906F-C704E1BC1ED5}">
      <dgm:prSet phldrT="[Text]" custT="1"/>
      <dgm:spPr/>
      <dgm:t>
        <a:bodyPr/>
        <a:lstStyle/>
        <a:p>
          <a:r>
            <a:rPr lang="en-US" sz="1600" dirty="0" smtClean="0"/>
            <a:t>Classification</a:t>
          </a:r>
          <a:endParaRPr lang="en-US" sz="1600" dirty="0"/>
        </a:p>
      </dgm:t>
    </dgm:pt>
    <dgm:pt modelId="{46A1E528-3A98-4B6B-B8B9-219E7D9C0E13}" type="parTrans" cxnId="{9DE0F796-EF13-47CA-BED3-6949A8D9B390}">
      <dgm:prSet/>
      <dgm:spPr/>
      <dgm:t>
        <a:bodyPr/>
        <a:lstStyle/>
        <a:p>
          <a:endParaRPr lang="en-US"/>
        </a:p>
      </dgm:t>
    </dgm:pt>
    <dgm:pt modelId="{632BD970-3E15-472E-86C7-06098D71B1CD}" type="sibTrans" cxnId="{9DE0F796-EF13-47CA-BED3-6949A8D9B390}">
      <dgm:prSet/>
      <dgm:spPr/>
      <dgm:t>
        <a:bodyPr/>
        <a:lstStyle/>
        <a:p>
          <a:endParaRPr lang="en-US"/>
        </a:p>
      </dgm:t>
    </dgm:pt>
    <dgm:pt modelId="{FE3F5E48-6A8F-4BD8-80A9-837B0D34A2B6}">
      <dgm:prSet phldrT="[Text]" custT="1"/>
      <dgm:spPr/>
      <dgm:t>
        <a:bodyPr/>
        <a:lstStyle/>
        <a:p>
          <a:r>
            <a:rPr lang="en-US" sz="1600" dirty="0" smtClean="0"/>
            <a:t>Policing (CIR/CBS, EIR/EBS)</a:t>
          </a:r>
          <a:endParaRPr lang="en-US" sz="1600" dirty="0"/>
        </a:p>
      </dgm:t>
    </dgm:pt>
    <dgm:pt modelId="{FB29A2F7-8B7D-4782-B096-6DF21A7154D5}" type="parTrans" cxnId="{3F6EF580-A4AF-42E5-823D-FE74F533E417}">
      <dgm:prSet/>
      <dgm:spPr/>
      <dgm:t>
        <a:bodyPr/>
        <a:lstStyle/>
        <a:p>
          <a:endParaRPr lang="en-US"/>
        </a:p>
      </dgm:t>
    </dgm:pt>
    <dgm:pt modelId="{0BCA7E09-2115-4563-B194-2C48F99069EB}" type="sibTrans" cxnId="{3F6EF580-A4AF-42E5-823D-FE74F533E417}">
      <dgm:prSet/>
      <dgm:spPr/>
      <dgm:t>
        <a:bodyPr/>
        <a:lstStyle/>
        <a:p>
          <a:endParaRPr lang="en-US"/>
        </a:p>
      </dgm:t>
    </dgm:pt>
    <dgm:pt modelId="{B19DA180-A747-4018-84D9-DF5A25FAC838}">
      <dgm:prSet phldrT="[Text]" custT="1"/>
      <dgm:spPr/>
      <dgm:t>
        <a:bodyPr/>
        <a:lstStyle/>
        <a:p>
          <a:r>
            <a:rPr lang="en-US" sz="1600" dirty="0" smtClean="0"/>
            <a:t> Scheduling</a:t>
          </a:r>
          <a:endParaRPr lang="en-US" sz="1600" dirty="0"/>
        </a:p>
      </dgm:t>
    </dgm:pt>
    <dgm:pt modelId="{8FE36C8C-C44A-4E32-8CD1-F6DC31A8142D}" type="parTrans" cxnId="{D7A07260-ADBB-4545-9854-8A01B9612498}">
      <dgm:prSet/>
      <dgm:spPr/>
      <dgm:t>
        <a:bodyPr/>
        <a:lstStyle/>
        <a:p>
          <a:endParaRPr lang="en-US"/>
        </a:p>
      </dgm:t>
    </dgm:pt>
    <dgm:pt modelId="{00AAF066-22D7-4F8B-A2BE-50AD09194EB3}" type="sibTrans" cxnId="{D7A07260-ADBB-4545-9854-8A01B9612498}">
      <dgm:prSet/>
      <dgm:spPr/>
      <dgm:t>
        <a:bodyPr/>
        <a:lstStyle/>
        <a:p>
          <a:endParaRPr lang="en-US"/>
        </a:p>
      </dgm:t>
    </dgm:pt>
    <dgm:pt modelId="{7116E799-BF9B-4053-8010-BAF0E842FDFB}">
      <dgm:prSet phldrT="[Text]" custT="1"/>
      <dgm:spPr/>
      <dgm:t>
        <a:bodyPr/>
        <a:lstStyle/>
        <a:p>
          <a:r>
            <a:rPr lang="en-US" sz="1600" dirty="0" smtClean="0"/>
            <a:t> Rate Limit/Shaping</a:t>
          </a:r>
          <a:endParaRPr lang="en-US" sz="1600" dirty="0"/>
        </a:p>
      </dgm:t>
    </dgm:pt>
    <dgm:pt modelId="{40C77419-95E2-4440-910B-6B33CE9B81E8}" type="parTrans" cxnId="{C209A270-D3F3-4E03-AF47-140EDFDA70CC}">
      <dgm:prSet/>
      <dgm:spPr/>
      <dgm:t>
        <a:bodyPr/>
        <a:lstStyle/>
        <a:p>
          <a:endParaRPr lang="en-US"/>
        </a:p>
      </dgm:t>
    </dgm:pt>
    <dgm:pt modelId="{4964B86A-0AB9-4B93-8FBF-F9F04FAAE612}" type="sibTrans" cxnId="{C209A270-D3F3-4E03-AF47-140EDFDA70CC}">
      <dgm:prSet/>
      <dgm:spPr/>
      <dgm:t>
        <a:bodyPr/>
        <a:lstStyle/>
        <a:p>
          <a:endParaRPr lang="en-US"/>
        </a:p>
      </dgm:t>
    </dgm:pt>
    <dgm:pt modelId="{04F9EEA4-1658-41C7-BB84-2E4134A4614C}">
      <dgm:prSet phldrT="[Text]" custT="1"/>
      <dgm:spPr/>
      <dgm:t>
        <a:bodyPr/>
        <a:lstStyle/>
        <a:p>
          <a:r>
            <a:rPr lang="en-US" sz="1600" dirty="0" smtClean="0"/>
            <a:t> Services</a:t>
          </a:r>
          <a:endParaRPr lang="en-US" sz="1600" dirty="0"/>
        </a:p>
      </dgm:t>
    </dgm:pt>
    <dgm:pt modelId="{9526DC71-61B5-408D-87FB-3B602C5703E2}" type="parTrans" cxnId="{8B8D0BBE-054C-41D6-A952-389EE0A0651F}">
      <dgm:prSet/>
      <dgm:spPr/>
      <dgm:t>
        <a:bodyPr/>
        <a:lstStyle/>
        <a:p>
          <a:endParaRPr lang="en-US"/>
        </a:p>
      </dgm:t>
    </dgm:pt>
    <dgm:pt modelId="{3F357685-E9D2-49B2-BF0C-B539D470F565}" type="sibTrans" cxnId="{8B8D0BBE-054C-41D6-A952-389EE0A0651F}">
      <dgm:prSet/>
      <dgm:spPr/>
      <dgm:t>
        <a:bodyPr/>
        <a:lstStyle/>
        <a:p>
          <a:endParaRPr lang="en-US"/>
        </a:p>
      </dgm:t>
    </dgm:pt>
    <dgm:pt modelId="{AC5C1A0C-D165-46C3-90E8-219C061065CE}">
      <dgm:prSet phldrT="[Text]" custT="1"/>
      <dgm:spPr/>
      <dgm:t>
        <a:bodyPr/>
        <a:lstStyle/>
        <a:p>
          <a:r>
            <a:rPr lang="en-US" sz="1600" dirty="0" smtClean="0"/>
            <a:t>EPL/EVPL</a:t>
          </a:r>
          <a:endParaRPr lang="en-US" sz="1600" dirty="0"/>
        </a:p>
      </dgm:t>
    </dgm:pt>
    <dgm:pt modelId="{B0287510-C659-4BF6-980B-1C0D3A9A5E32}" type="parTrans" cxnId="{F4F60516-7B75-4EEA-824C-5D0A56CC846B}">
      <dgm:prSet/>
      <dgm:spPr/>
      <dgm:t>
        <a:bodyPr/>
        <a:lstStyle/>
        <a:p>
          <a:endParaRPr lang="en-US"/>
        </a:p>
      </dgm:t>
    </dgm:pt>
    <dgm:pt modelId="{D1836076-89DB-4511-B3F6-DF08316A4D09}" type="sibTrans" cxnId="{F4F60516-7B75-4EEA-824C-5D0A56CC846B}">
      <dgm:prSet/>
      <dgm:spPr/>
      <dgm:t>
        <a:bodyPr/>
        <a:lstStyle/>
        <a:p>
          <a:endParaRPr lang="en-US"/>
        </a:p>
      </dgm:t>
    </dgm:pt>
    <dgm:pt modelId="{1309D7AC-A54B-499E-ACE1-631C488366DD}">
      <dgm:prSet phldrT="[Text]" custT="1"/>
      <dgm:spPr/>
      <dgm:t>
        <a:bodyPr/>
        <a:lstStyle/>
        <a:p>
          <a:r>
            <a:rPr lang="en-US" sz="1600" dirty="0" smtClean="0"/>
            <a:t>EPLAN</a:t>
          </a:r>
          <a:endParaRPr lang="en-US" sz="1600" dirty="0"/>
        </a:p>
      </dgm:t>
    </dgm:pt>
    <dgm:pt modelId="{5A37E65A-D6E6-4751-9D5B-E049EF1C6C30}" type="parTrans" cxnId="{28047CBF-6E32-4380-8A84-C16EF3771F81}">
      <dgm:prSet/>
      <dgm:spPr/>
      <dgm:t>
        <a:bodyPr/>
        <a:lstStyle/>
        <a:p>
          <a:endParaRPr lang="en-US"/>
        </a:p>
      </dgm:t>
    </dgm:pt>
    <dgm:pt modelId="{4A75C7FB-A82F-4140-BE89-B2AC9C016016}" type="sibTrans" cxnId="{28047CBF-6E32-4380-8A84-C16EF3771F81}">
      <dgm:prSet/>
      <dgm:spPr/>
      <dgm:t>
        <a:bodyPr/>
        <a:lstStyle/>
        <a:p>
          <a:endParaRPr lang="en-US"/>
        </a:p>
      </dgm:t>
    </dgm:pt>
    <dgm:pt modelId="{DE6147B1-A11A-4DB6-9E78-E652660724CE}">
      <dgm:prSet phldrT="[Text]"/>
      <dgm:spPr/>
      <dgm:t>
        <a:bodyPr/>
        <a:lstStyle/>
        <a:p>
          <a:r>
            <a:rPr lang="en-US" sz="2000" dirty="0" smtClean="0"/>
            <a:t>802.3-2005</a:t>
          </a:r>
          <a:endParaRPr lang="en-US" sz="2000" dirty="0"/>
        </a:p>
      </dgm:t>
    </dgm:pt>
    <dgm:pt modelId="{7D5EF7F2-C702-46CF-BC0E-071E1C4B3382}" type="parTrans" cxnId="{77FA95D9-E35E-4A29-8F48-EE5DF655320B}">
      <dgm:prSet/>
      <dgm:spPr/>
      <dgm:t>
        <a:bodyPr/>
        <a:lstStyle/>
        <a:p>
          <a:endParaRPr lang="en-US"/>
        </a:p>
      </dgm:t>
    </dgm:pt>
    <dgm:pt modelId="{F1761FA1-62B2-41FA-9F37-95C502DED169}" type="sibTrans" cxnId="{77FA95D9-E35E-4A29-8F48-EE5DF655320B}">
      <dgm:prSet/>
      <dgm:spPr/>
      <dgm:t>
        <a:bodyPr/>
        <a:lstStyle/>
        <a:p>
          <a:endParaRPr lang="en-US"/>
        </a:p>
      </dgm:t>
    </dgm:pt>
    <dgm:pt modelId="{4C46A8A9-88F9-40A4-B10C-315352FE9D5A}">
      <dgm:prSet phldrT="[Text]"/>
      <dgm:spPr/>
      <dgm:t>
        <a:bodyPr/>
        <a:lstStyle/>
        <a:p>
          <a:r>
            <a:rPr lang="en-US" sz="2000" dirty="0" smtClean="0"/>
            <a:t>802.1ag</a:t>
          </a:r>
          <a:endParaRPr lang="en-US" sz="2000" dirty="0"/>
        </a:p>
      </dgm:t>
    </dgm:pt>
    <dgm:pt modelId="{08FA23AE-BED4-45B2-8AFB-EC64E928DC2C}" type="parTrans" cxnId="{A7C70874-270D-498E-8581-02685C88A65F}">
      <dgm:prSet/>
      <dgm:spPr/>
      <dgm:t>
        <a:bodyPr/>
        <a:lstStyle/>
        <a:p>
          <a:endParaRPr lang="en-US"/>
        </a:p>
      </dgm:t>
    </dgm:pt>
    <dgm:pt modelId="{59B4AF79-6DFF-4AF2-88F1-9AEED41D8F0A}" type="sibTrans" cxnId="{A7C70874-270D-498E-8581-02685C88A65F}">
      <dgm:prSet/>
      <dgm:spPr/>
      <dgm:t>
        <a:bodyPr/>
        <a:lstStyle/>
        <a:p>
          <a:endParaRPr lang="en-US"/>
        </a:p>
      </dgm:t>
    </dgm:pt>
    <dgm:pt modelId="{C877F639-A4D8-4595-967D-8D178C9A6CF2}">
      <dgm:prSet phldrT="[Text]"/>
      <dgm:spPr/>
      <dgm:t>
        <a:bodyPr/>
        <a:lstStyle/>
        <a:p>
          <a:r>
            <a:rPr lang="en-US" sz="2000" dirty="0" smtClean="0"/>
            <a:t>Y.1731</a:t>
          </a:r>
          <a:endParaRPr lang="en-US" sz="2000" dirty="0"/>
        </a:p>
      </dgm:t>
    </dgm:pt>
    <dgm:pt modelId="{FB23E05A-EF85-4CE2-89BF-C8E6C89B889A}" type="parTrans" cxnId="{B20D385A-AC38-44D0-98A8-5C521997E0B0}">
      <dgm:prSet/>
      <dgm:spPr/>
      <dgm:t>
        <a:bodyPr/>
        <a:lstStyle/>
        <a:p>
          <a:endParaRPr lang="en-US"/>
        </a:p>
      </dgm:t>
    </dgm:pt>
    <dgm:pt modelId="{EF3A6E09-209A-449F-9E4C-04F5E46DA90C}" type="sibTrans" cxnId="{B20D385A-AC38-44D0-98A8-5C521997E0B0}">
      <dgm:prSet/>
      <dgm:spPr/>
      <dgm:t>
        <a:bodyPr/>
        <a:lstStyle/>
        <a:p>
          <a:endParaRPr lang="en-US"/>
        </a:p>
      </dgm:t>
    </dgm:pt>
    <dgm:pt modelId="{5E379A1C-5ABB-4416-9755-3073E42FE8F6}">
      <dgm:prSet phldrT="[Text]"/>
      <dgm:spPr/>
      <dgm:t>
        <a:bodyPr/>
        <a:lstStyle/>
        <a:p>
          <a:r>
            <a:rPr lang="en-US" sz="2000" dirty="0" smtClean="0"/>
            <a:t>RFC 2544</a:t>
          </a:r>
          <a:endParaRPr lang="en-US" sz="2000" dirty="0"/>
        </a:p>
      </dgm:t>
    </dgm:pt>
    <dgm:pt modelId="{3F161C91-38B2-48AC-82BF-C3344AC907A1}" type="parTrans" cxnId="{3B5D72CC-CFB1-4F5C-9DE9-C59F2EB05F3D}">
      <dgm:prSet/>
      <dgm:spPr/>
      <dgm:t>
        <a:bodyPr/>
        <a:lstStyle/>
        <a:p>
          <a:endParaRPr lang="en-US"/>
        </a:p>
      </dgm:t>
    </dgm:pt>
    <dgm:pt modelId="{233932B1-6A7D-4FF4-A719-3909B03C6EC9}" type="sibTrans" cxnId="{3B5D72CC-CFB1-4F5C-9DE9-C59F2EB05F3D}">
      <dgm:prSet/>
      <dgm:spPr/>
      <dgm:t>
        <a:bodyPr/>
        <a:lstStyle/>
        <a:p>
          <a:endParaRPr lang="en-US"/>
        </a:p>
      </dgm:t>
    </dgm:pt>
    <dgm:pt modelId="{765185BF-0BBE-4EA4-85BF-13A6CDE53F7E}">
      <dgm:prSet phldrT="[Text]" custT="1"/>
      <dgm:spPr/>
      <dgm:t>
        <a:bodyPr/>
        <a:lstStyle/>
        <a:p>
          <a:r>
            <a:rPr lang="en-US" sz="1600" dirty="0" smtClean="0"/>
            <a:t>EVPLAN</a:t>
          </a:r>
          <a:endParaRPr lang="en-US" sz="1600" dirty="0"/>
        </a:p>
      </dgm:t>
    </dgm:pt>
    <dgm:pt modelId="{70A4A409-767F-4BA1-86C7-4E1BA9321BF3}" type="parTrans" cxnId="{159ED4FC-F71F-497A-9451-58A886FE440C}">
      <dgm:prSet/>
      <dgm:spPr/>
      <dgm:t>
        <a:bodyPr/>
        <a:lstStyle/>
        <a:p>
          <a:endParaRPr lang="en-US"/>
        </a:p>
      </dgm:t>
    </dgm:pt>
    <dgm:pt modelId="{D2495B1C-BA93-4309-8AED-479110BBA131}" type="sibTrans" cxnId="{159ED4FC-F71F-497A-9451-58A886FE440C}">
      <dgm:prSet/>
      <dgm:spPr/>
      <dgm:t>
        <a:bodyPr/>
        <a:lstStyle/>
        <a:p>
          <a:endParaRPr lang="en-US"/>
        </a:p>
      </dgm:t>
    </dgm:pt>
    <dgm:pt modelId="{31BC17E0-74C1-4487-8F57-26C950738BDE}">
      <dgm:prSet phldrT="[Text]" custT="1"/>
      <dgm:spPr/>
      <dgm:t>
        <a:bodyPr/>
        <a:lstStyle/>
        <a:p>
          <a:endParaRPr lang="en-US" sz="1600" dirty="0"/>
        </a:p>
      </dgm:t>
    </dgm:pt>
    <dgm:pt modelId="{E53610BE-8EFB-4EA9-986D-A0D358720D26}" type="parTrans" cxnId="{A4CFFF09-0D91-4108-9267-31956CE6D15C}">
      <dgm:prSet/>
      <dgm:spPr/>
      <dgm:t>
        <a:bodyPr/>
        <a:lstStyle/>
        <a:p>
          <a:endParaRPr lang="en-US"/>
        </a:p>
      </dgm:t>
    </dgm:pt>
    <dgm:pt modelId="{5AE03C84-810F-47B4-81CB-B0EB720A6065}" type="sibTrans" cxnId="{A4CFFF09-0D91-4108-9267-31956CE6D15C}">
      <dgm:prSet/>
      <dgm:spPr/>
      <dgm:t>
        <a:bodyPr/>
        <a:lstStyle/>
        <a:p>
          <a:endParaRPr lang="en-US"/>
        </a:p>
      </dgm:t>
    </dgm:pt>
    <dgm:pt modelId="{57524C0A-9311-468E-892D-4BD4C072F6A1}">
      <dgm:prSet phldrT="[Text]" custT="1"/>
      <dgm:spPr/>
      <dgm:t>
        <a:bodyPr/>
        <a:lstStyle/>
        <a:p>
          <a:r>
            <a:rPr lang="en-US" sz="1600" dirty="0" smtClean="0"/>
            <a:t>Frame Delay</a:t>
          </a:r>
          <a:endParaRPr lang="en-US" sz="1600" dirty="0"/>
        </a:p>
      </dgm:t>
    </dgm:pt>
    <dgm:pt modelId="{0E66281A-3D40-499B-9B1B-2A972E8AB610}" type="parTrans" cxnId="{84F85537-4209-46EC-96B3-9A8D16CB255E}">
      <dgm:prSet/>
      <dgm:spPr/>
      <dgm:t>
        <a:bodyPr/>
        <a:lstStyle/>
        <a:p>
          <a:endParaRPr lang="en-US"/>
        </a:p>
      </dgm:t>
    </dgm:pt>
    <dgm:pt modelId="{A37A394C-5605-4B23-A613-A80958503278}" type="sibTrans" cxnId="{84F85537-4209-46EC-96B3-9A8D16CB255E}">
      <dgm:prSet/>
      <dgm:spPr/>
      <dgm:t>
        <a:bodyPr/>
        <a:lstStyle/>
        <a:p>
          <a:endParaRPr lang="en-US"/>
        </a:p>
      </dgm:t>
    </dgm:pt>
    <dgm:pt modelId="{8FF542EC-66DA-4206-8FD7-9762FF4C5E8D}">
      <dgm:prSet phldrT="[Text]" custT="1"/>
      <dgm:spPr/>
      <dgm:t>
        <a:bodyPr/>
        <a:lstStyle/>
        <a:p>
          <a:r>
            <a:rPr lang="en-US" sz="1600" dirty="0" smtClean="0"/>
            <a:t>Delay variation</a:t>
          </a:r>
          <a:endParaRPr lang="en-US" sz="1600" dirty="0"/>
        </a:p>
      </dgm:t>
    </dgm:pt>
    <dgm:pt modelId="{78287B0D-55ED-4A3A-9A5A-086F56F07B2C}" type="parTrans" cxnId="{09EC6FF7-0B11-4038-9341-E84DDC1B391E}">
      <dgm:prSet/>
      <dgm:spPr/>
      <dgm:t>
        <a:bodyPr/>
        <a:lstStyle/>
        <a:p>
          <a:endParaRPr lang="en-US"/>
        </a:p>
      </dgm:t>
    </dgm:pt>
    <dgm:pt modelId="{223887DC-83B5-4FFD-8E6C-FC2968A11A24}" type="sibTrans" cxnId="{09EC6FF7-0B11-4038-9341-E84DDC1B391E}">
      <dgm:prSet/>
      <dgm:spPr/>
      <dgm:t>
        <a:bodyPr/>
        <a:lstStyle/>
        <a:p>
          <a:endParaRPr lang="en-US"/>
        </a:p>
      </dgm:t>
    </dgm:pt>
    <dgm:pt modelId="{E7A3B74E-438D-40F8-9906-E56613FA5843}">
      <dgm:prSet phldrT="[Text]" custT="1"/>
      <dgm:spPr/>
      <dgm:t>
        <a:bodyPr/>
        <a:lstStyle/>
        <a:p>
          <a:r>
            <a:rPr lang="en-US" sz="1600" dirty="0" smtClean="0"/>
            <a:t>Frame Loss</a:t>
          </a:r>
          <a:endParaRPr lang="en-US" sz="1600" dirty="0"/>
        </a:p>
      </dgm:t>
    </dgm:pt>
    <dgm:pt modelId="{3A54E531-61D2-4571-93CE-C9A0BF0B839B}" type="parTrans" cxnId="{73B116ED-6F0D-4A68-92B2-D79E7FE342C9}">
      <dgm:prSet/>
      <dgm:spPr/>
      <dgm:t>
        <a:bodyPr/>
        <a:lstStyle/>
        <a:p>
          <a:endParaRPr lang="en-US"/>
        </a:p>
      </dgm:t>
    </dgm:pt>
    <dgm:pt modelId="{D3642513-3BBC-49EB-923E-876D94B3CAE9}" type="sibTrans" cxnId="{73B116ED-6F0D-4A68-92B2-D79E7FE342C9}">
      <dgm:prSet/>
      <dgm:spPr/>
      <dgm:t>
        <a:bodyPr/>
        <a:lstStyle/>
        <a:p>
          <a:endParaRPr lang="en-US"/>
        </a:p>
      </dgm:t>
    </dgm:pt>
    <dgm:pt modelId="{724714B2-EEFB-4972-BEB1-5AD3C082BC01}">
      <dgm:prSet phldrT="[Text]" custT="1"/>
      <dgm:spPr/>
      <dgm:t>
        <a:bodyPr/>
        <a:lstStyle/>
        <a:p>
          <a:r>
            <a:rPr lang="en-US" sz="1600" dirty="0" smtClean="0"/>
            <a:t>Availability</a:t>
          </a:r>
          <a:endParaRPr lang="en-US" sz="1600" dirty="0"/>
        </a:p>
      </dgm:t>
    </dgm:pt>
    <dgm:pt modelId="{75F4DB62-C2B2-45DC-B3A1-67887CA652F3}" type="parTrans" cxnId="{2006F7AC-2ED9-4588-9271-9AA43678B216}">
      <dgm:prSet/>
      <dgm:spPr/>
      <dgm:t>
        <a:bodyPr/>
        <a:lstStyle/>
        <a:p>
          <a:endParaRPr lang="en-US"/>
        </a:p>
      </dgm:t>
    </dgm:pt>
    <dgm:pt modelId="{2B0791F9-1319-4A0A-A499-085FC03881A8}" type="sibTrans" cxnId="{2006F7AC-2ED9-4588-9271-9AA43678B216}">
      <dgm:prSet/>
      <dgm:spPr/>
      <dgm:t>
        <a:bodyPr/>
        <a:lstStyle/>
        <a:p>
          <a:endParaRPr lang="en-US"/>
        </a:p>
      </dgm:t>
    </dgm:pt>
    <dgm:pt modelId="{F73CCB15-A0E1-4B02-8D69-CC22BD07AA75}">
      <dgm:prSet phldrT="[Text]" custT="1"/>
      <dgm:spPr/>
      <dgm:t>
        <a:bodyPr/>
        <a:lstStyle/>
        <a:p>
          <a:endParaRPr lang="en-US" sz="1600" dirty="0"/>
        </a:p>
      </dgm:t>
    </dgm:pt>
    <dgm:pt modelId="{CCBA385A-521C-4B68-9855-A21CC1805478}" type="parTrans" cxnId="{3B76732B-D5B2-46BC-AFF6-2CF1503BBBB8}">
      <dgm:prSet/>
      <dgm:spPr/>
      <dgm:t>
        <a:bodyPr/>
        <a:lstStyle/>
        <a:p>
          <a:endParaRPr lang="en-US"/>
        </a:p>
      </dgm:t>
    </dgm:pt>
    <dgm:pt modelId="{0492EC79-BBE3-4533-BDBB-01FB17759A00}" type="sibTrans" cxnId="{3B76732B-D5B2-46BC-AFF6-2CF1503BBBB8}">
      <dgm:prSet/>
      <dgm:spPr/>
      <dgm:t>
        <a:bodyPr/>
        <a:lstStyle/>
        <a:p>
          <a:endParaRPr lang="en-US"/>
        </a:p>
      </dgm:t>
    </dgm:pt>
    <dgm:pt modelId="{62ABCF49-6183-4E78-93E5-7379EB726D84}">
      <dgm:prSet phldrT="[Text]"/>
      <dgm:spPr/>
      <dgm:t>
        <a:bodyPr/>
        <a:lstStyle/>
        <a:p>
          <a:r>
            <a:rPr lang="en-US" sz="2000" dirty="0" smtClean="0"/>
            <a:t>G.8031</a:t>
          </a:r>
          <a:endParaRPr lang="en-US" sz="2000" dirty="0"/>
        </a:p>
      </dgm:t>
    </dgm:pt>
    <dgm:pt modelId="{EF682B7F-F9DB-4B9D-AE7B-E9D888D524D6}" type="parTrans" cxnId="{22ECD783-4D99-45CE-8E2C-E7A4FAE8C9FC}">
      <dgm:prSet/>
      <dgm:spPr/>
    </dgm:pt>
    <dgm:pt modelId="{FFA051D9-A969-4328-BB67-D3588E64AC42}" type="sibTrans" cxnId="{22ECD783-4D99-45CE-8E2C-E7A4FAE8C9FC}">
      <dgm:prSet/>
      <dgm:spPr/>
    </dgm:pt>
    <dgm:pt modelId="{A26B2055-F612-4AE2-BD7F-3F8B27EED0F6}" type="pres">
      <dgm:prSet presAssocID="{434799BA-366E-42DA-857D-347B392844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7555B2-204C-43CB-AD82-B6B9E099021E}" type="pres">
      <dgm:prSet presAssocID="{434799BA-366E-42DA-857D-347B392844C2}" presName="bkgdShp" presStyleLbl="alignAccFollowNode1" presStyleIdx="0" presStyleCnt="1" custScaleY="81121" custLinFactNeighborY="-12086"/>
      <dgm:spPr/>
    </dgm:pt>
    <dgm:pt modelId="{29C72C03-CAFA-4C81-A38C-64C84EC94E58}" type="pres">
      <dgm:prSet presAssocID="{434799BA-366E-42DA-857D-347B392844C2}" presName="linComp" presStyleCnt="0"/>
      <dgm:spPr/>
    </dgm:pt>
    <dgm:pt modelId="{7E0019A9-F1FE-4A7D-BA4C-AF3028547776}" type="pres">
      <dgm:prSet presAssocID="{0BE3DCB5-33CD-4868-96C8-F3737CDAEF5A}" presName="compNode" presStyleCnt="0"/>
      <dgm:spPr/>
    </dgm:pt>
    <dgm:pt modelId="{51EF9557-1A9E-4A58-8A4B-C637F523D2FD}" type="pres">
      <dgm:prSet presAssocID="{0BE3DCB5-33CD-4868-96C8-F3737CDAEF5A}" presName="node" presStyleLbl="node1" presStyleIdx="0" presStyleCnt="4" custScaleY="125941" custLinFactNeighborY="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80854-912F-47CF-86AB-05D14AD45386}" type="pres">
      <dgm:prSet presAssocID="{0BE3DCB5-33CD-4868-96C8-F3737CDAEF5A}" presName="invisiNode" presStyleLbl="node1" presStyleIdx="0" presStyleCnt="4"/>
      <dgm:spPr/>
    </dgm:pt>
    <dgm:pt modelId="{C1F57DEE-058B-486D-826E-90FCBF89DFB9}" type="pres">
      <dgm:prSet presAssocID="{0BE3DCB5-33CD-4868-96C8-F3737CDAEF5A}" presName="imagNode" presStyleLbl="fgImgPlace1" presStyleIdx="0" presStyleCnt="4" custScaleY="100999" custLinFactNeighborX="2739" custLinFactNeighborY="-36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8AA0DCD-8410-4676-9DDE-E630BD15A634}" type="pres">
      <dgm:prSet presAssocID="{F967D11F-9555-4023-901B-6566425D212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DAFC9C-322E-4BA2-AD37-F8768C113039}" type="pres">
      <dgm:prSet presAssocID="{8380D4F7-4A43-42EA-9616-DD1D999C6A26}" presName="compNode" presStyleCnt="0"/>
      <dgm:spPr/>
    </dgm:pt>
    <dgm:pt modelId="{D5F9FC58-788F-45B0-8A7B-81A2953B52F7}" type="pres">
      <dgm:prSet presAssocID="{8380D4F7-4A43-42EA-9616-DD1D999C6A26}" presName="node" presStyleLbl="node1" presStyleIdx="1" presStyleCnt="4" custScaleY="125941" custLinFactNeighborY="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6FF0F-EF0F-48AF-B84A-1636AAE60CCD}" type="pres">
      <dgm:prSet presAssocID="{8380D4F7-4A43-42EA-9616-DD1D999C6A26}" presName="invisiNode" presStyleLbl="node1" presStyleIdx="1" presStyleCnt="4"/>
      <dgm:spPr/>
    </dgm:pt>
    <dgm:pt modelId="{7AA8456A-F1E6-41AA-BB67-7A3B3B466888}" type="pres">
      <dgm:prSet presAssocID="{8380D4F7-4A43-42EA-9616-DD1D999C6A26}" presName="imagNode" presStyleLbl="fgImgPlace1" presStyleIdx="1" presStyleCnt="4" custLinFactNeighborY="-496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13087C-068C-45F0-89D8-261C156F1424}" type="pres">
      <dgm:prSet presAssocID="{25ED87BD-0726-4C83-958E-2D359CE1AAA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94ED172-4A39-429C-A453-29F9E8ECB046}" type="pres">
      <dgm:prSet presAssocID="{61C4939C-1BD5-4504-A70C-081E7E760CDD}" presName="compNode" presStyleCnt="0"/>
      <dgm:spPr/>
    </dgm:pt>
    <dgm:pt modelId="{BA346C89-4EA0-4F77-A253-F79CD7B6DB05}" type="pres">
      <dgm:prSet presAssocID="{61C4939C-1BD5-4504-A70C-081E7E760CDD}" presName="node" presStyleLbl="node1" presStyleIdx="2" presStyleCnt="4" custScaleY="125941" custLinFactNeighborY="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0E155-2001-4B55-8516-E5E902A70ECF}" type="pres">
      <dgm:prSet presAssocID="{61C4939C-1BD5-4504-A70C-081E7E760CDD}" presName="invisiNode" presStyleLbl="node1" presStyleIdx="2" presStyleCnt="4"/>
      <dgm:spPr/>
    </dgm:pt>
    <dgm:pt modelId="{A5323259-D427-4009-B5CF-615E3584FA84}" type="pres">
      <dgm:prSet presAssocID="{61C4939C-1BD5-4504-A70C-081E7E760CDD}" presName="imagNode" presStyleLbl="fgImgPlace1" presStyleIdx="2" presStyleCnt="4" custLinFactNeighborY="-49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30570F9-14C1-4863-BED1-54C57522CDE6}" type="pres">
      <dgm:prSet presAssocID="{2223A307-9EA1-4072-AB1E-FD113C0BD95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11D73F6-07E3-4756-B79B-117A140FD9F1}" type="pres">
      <dgm:prSet presAssocID="{9757EDF7-8500-473A-AB1A-43ACC286080F}" presName="compNode" presStyleCnt="0"/>
      <dgm:spPr/>
    </dgm:pt>
    <dgm:pt modelId="{3EC1A733-B70C-41A4-AB4F-EF58A55E153B}" type="pres">
      <dgm:prSet presAssocID="{9757EDF7-8500-473A-AB1A-43ACC286080F}" presName="node" presStyleLbl="node1" presStyleIdx="3" presStyleCnt="4" custScaleY="125941" custLinFactNeighborY="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80E9C-299E-42F3-8D7D-6E9F52DFFAA7}" type="pres">
      <dgm:prSet presAssocID="{9757EDF7-8500-473A-AB1A-43ACC286080F}" presName="invisiNode" presStyleLbl="node1" presStyleIdx="3" presStyleCnt="4"/>
      <dgm:spPr/>
    </dgm:pt>
    <dgm:pt modelId="{748FBB0B-D3BE-415C-80E7-7C3CB30BA5F5}" type="pres">
      <dgm:prSet presAssocID="{9757EDF7-8500-473A-AB1A-43ACC286080F}" presName="imagNode" presStyleLbl="fgImgPlace1" presStyleIdx="3" presStyleCnt="4" custLinFactNeighborY="-49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75F402F-A212-4280-87F2-6BA1428B1674}" type="presOf" srcId="{2223A307-9EA1-4072-AB1E-FD113C0BD95E}" destId="{430570F9-14C1-4863-BED1-54C57522CDE6}" srcOrd="0" destOrd="0" presId="urn:microsoft.com/office/officeart/2005/8/layout/pList2"/>
    <dgm:cxn modelId="{47660C7E-404B-4816-AF6E-C06D00B1FF3A}" type="presOf" srcId="{F967D11F-9555-4023-901B-6566425D212C}" destId="{98AA0DCD-8410-4676-9DDE-E630BD15A634}" srcOrd="0" destOrd="0" presId="urn:microsoft.com/office/officeart/2005/8/layout/pList2"/>
    <dgm:cxn modelId="{FE33DA2B-9F95-4DB5-A3EE-4429EDEC09C7}" type="presOf" srcId="{1309D7AC-A54B-499E-ACE1-631C488366DD}" destId="{D5F9FC58-788F-45B0-8A7B-81A2953B52F7}" srcOrd="0" destOrd="7" presId="urn:microsoft.com/office/officeart/2005/8/layout/pList2"/>
    <dgm:cxn modelId="{84F85537-4209-46EC-96B3-9A8D16CB255E}" srcId="{9757EDF7-8500-473A-AB1A-43ACC286080F}" destId="{57524C0A-9311-468E-892D-4BD4C072F6A1}" srcOrd="1" destOrd="0" parTransId="{0E66281A-3D40-499B-9B1B-2A972E8AB610}" sibTransId="{A37A394C-5605-4B23-A613-A80958503278}"/>
    <dgm:cxn modelId="{3F6EF580-A4AF-42E5-823D-FE74F533E417}" srcId="{8380D4F7-4A43-42EA-9616-DD1D999C6A26}" destId="{FE3F5E48-6A8F-4BD8-80A9-837B0D34A2B6}" srcOrd="1" destOrd="0" parTransId="{FB29A2F7-8B7D-4782-B096-6DF21A7154D5}" sibTransId="{0BCA7E09-2115-4563-B194-2C48F99069EB}"/>
    <dgm:cxn modelId="{BF89CB03-AEFD-4CED-BE15-AA9AF3DB4371}" type="presOf" srcId="{9757EDF7-8500-473A-AB1A-43ACC286080F}" destId="{3EC1A733-B70C-41A4-AB4F-EF58A55E153B}" srcOrd="0" destOrd="0" presId="urn:microsoft.com/office/officeart/2005/8/layout/pList2"/>
    <dgm:cxn modelId="{9DE0F796-EF13-47CA-BED3-6949A8D9B390}" srcId="{8380D4F7-4A43-42EA-9616-DD1D999C6A26}" destId="{4538AE3F-ECDA-4B6D-906F-C704E1BC1ED5}" srcOrd="0" destOrd="0" parTransId="{46A1E528-3A98-4B6B-B8B9-219E7D9C0E13}" sibTransId="{632BD970-3E15-472E-86C7-06098D71B1CD}"/>
    <dgm:cxn modelId="{C77D7779-C695-4A9F-858F-FDE5F9DFC063}" type="presOf" srcId="{434799BA-366E-42DA-857D-347B392844C2}" destId="{A26B2055-F612-4AE2-BD7F-3F8B27EED0F6}" srcOrd="0" destOrd="0" presId="urn:microsoft.com/office/officeart/2005/8/layout/pList2"/>
    <dgm:cxn modelId="{C209A270-D3F3-4E03-AF47-140EDFDA70CC}" srcId="{8380D4F7-4A43-42EA-9616-DD1D999C6A26}" destId="{7116E799-BF9B-4053-8010-BAF0E842FDFB}" srcOrd="3" destOrd="0" parTransId="{40C77419-95E2-4440-910B-6B33CE9B81E8}" sibTransId="{4964B86A-0AB9-4B93-8FBF-F9F04FAAE612}"/>
    <dgm:cxn modelId="{83F432B9-A84F-4352-9FEE-11BFA131645C}" type="presOf" srcId="{765185BF-0BBE-4EA4-85BF-13A6CDE53F7E}" destId="{D5F9FC58-788F-45B0-8A7B-81A2953B52F7}" srcOrd="0" destOrd="8" presId="urn:microsoft.com/office/officeart/2005/8/layout/pList2"/>
    <dgm:cxn modelId="{2A43BBC1-7370-4535-A27A-3E248B4F6A60}" type="presOf" srcId="{C877F639-A4D8-4595-967D-8D178C9A6CF2}" destId="{BA346C89-4EA0-4F77-A253-F79CD7B6DB05}" srcOrd="0" destOrd="3" presId="urn:microsoft.com/office/officeart/2005/8/layout/pList2"/>
    <dgm:cxn modelId="{1D2A23E8-B387-40B9-AEEC-DA214FA369D7}" srcId="{9757EDF7-8500-473A-AB1A-43ACC286080F}" destId="{1C3EA088-DB46-40D1-8E94-9DB0F3277129}" srcOrd="0" destOrd="0" parTransId="{33559014-6F3C-4EB3-A894-EDF6D2C6A5D2}" sibTransId="{18D44E40-9F85-4731-9BE2-05EDEEB4658A}"/>
    <dgm:cxn modelId="{0E94CC15-C5B9-4DB2-B70D-9751235F0CDC}" type="presOf" srcId="{FE3F5E48-6A8F-4BD8-80A9-837B0D34A2B6}" destId="{D5F9FC58-788F-45B0-8A7B-81A2953B52F7}" srcOrd="0" destOrd="2" presId="urn:microsoft.com/office/officeart/2005/8/layout/pList2"/>
    <dgm:cxn modelId="{A7C70874-270D-498E-8581-02685C88A65F}" srcId="{61C4939C-1BD5-4504-A70C-081E7E760CDD}" destId="{4C46A8A9-88F9-40A4-B10C-315352FE9D5A}" srcOrd="1" destOrd="0" parTransId="{08FA23AE-BED4-45B2-8AFB-EC64E928DC2C}" sibTransId="{59B4AF79-6DFF-4AF2-88F1-9AEED41D8F0A}"/>
    <dgm:cxn modelId="{1E4E3D6F-4006-419C-A2BE-5BB83C51BB1C}" type="presOf" srcId="{E21016F4-C4CC-40EC-94DE-6393A443E72C}" destId="{51EF9557-1A9E-4A58-8A4B-C637F523D2FD}" srcOrd="0" destOrd="1" presId="urn:microsoft.com/office/officeart/2005/8/layout/pList2"/>
    <dgm:cxn modelId="{7B16EDC2-4978-4862-81D6-DA0746CF3C80}" type="presOf" srcId="{04F9EEA4-1658-41C7-BB84-2E4134A4614C}" destId="{D5F9FC58-788F-45B0-8A7B-81A2953B52F7}" srcOrd="0" destOrd="5" presId="urn:microsoft.com/office/officeart/2005/8/layout/pList2"/>
    <dgm:cxn modelId="{7DED773B-4FCB-414E-B22A-D2918B50A8F2}" type="presOf" srcId="{DD701B13-5DC2-492E-9E0E-3A6BB9BE98E9}" destId="{51EF9557-1A9E-4A58-8A4B-C637F523D2FD}" srcOrd="0" destOrd="3" presId="urn:microsoft.com/office/officeart/2005/8/layout/pList2"/>
    <dgm:cxn modelId="{DB7E44EA-332E-4202-BB3E-A08551853E3C}" type="presOf" srcId="{F73CCB15-A0E1-4B02-8D69-CC22BD07AA75}" destId="{3EC1A733-B70C-41A4-AB4F-EF58A55E153B}" srcOrd="0" destOrd="6" presId="urn:microsoft.com/office/officeart/2005/8/layout/pList2"/>
    <dgm:cxn modelId="{ABEBF452-6D07-448F-BA85-3FFB9EF12845}" type="presOf" srcId="{0BE3DCB5-33CD-4868-96C8-F3737CDAEF5A}" destId="{51EF9557-1A9E-4A58-8A4B-C637F523D2FD}" srcOrd="0" destOrd="0" presId="urn:microsoft.com/office/officeart/2005/8/layout/pList2"/>
    <dgm:cxn modelId="{A4CFFF09-0D91-4108-9267-31956CE6D15C}" srcId="{9757EDF7-8500-473A-AB1A-43ACC286080F}" destId="{31BC17E0-74C1-4487-8F57-26C950738BDE}" srcOrd="6" destOrd="0" parTransId="{E53610BE-8EFB-4EA9-986D-A0D358720D26}" sibTransId="{5AE03C84-810F-47B4-81CB-B0EB720A6065}"/>
    <dgm:cxn modelId="{F9D2B6F1-F5B6-4346-B905-65E31F1D02F6}" srcId="{434799BA-366E-42DA-857D-347B392844C2}" destId="{9757EDF7-8500-473A-AB1A-43ACC286080F}" srcOrd="3" destOrd="0" parTransId="{0D61F304-D9DE-4716-BC06-1E83EBE4B158}" sibTransId="{86860DF2-F208-4C45-97D2-9A684AA1C015}"/>
    <dgm:cxn modelId="{2AAB61A0-5560-42C0-BEA7-A6891F7B9A7C}" type="presOf" srcId="{62ABCF49-6183-4E78-93E5-7379EB726D84}" destId="{BA346C89-4EA0-4F77-A253-F79CD7B6DB05}" srcOrd="0" destOrd="5" presId="urn:microsoft.com/office/officeart/2005/8/layout/pList2"/>
    <dgm:cxn modelId="{2006F7AC-2ED9-4588-9271-9AA43678B216}" srcId="{9757EDF7-8500-473A-AB1A-43ACC286080F}" destId="{724714B2-EEFB-4972-BEB1-5AD3C082BC01}" srcOrd="4" destOrd="0" parTransId="{75F4DB62-C2B2-45DC-B3A1-67887CA652F3}" sibTransId="{2B0791F9-1319-4A0A-A499-085FC03881A8}"/>
    <dgm:cxn modelId="{BB5B45F2-1147-4CDF-AA90-334E5A6A6A9E}" type="presOf" srcId="{DE6147B1-A11A-4DB6-9E78-E652660724CE}" destId="{BA346C89-4EA0-4F77-A253-F79CD7B6DB05}" srcOrd="0" destOrd="1" presId="urn:microsoft.com/office/officeart/2005/8/layout/pList2"/>
    <dgm:cxn modelId="{F4F60516-7B75-4EEA-824C-5D0A56CC846B}" srcId="{04F9EEA4-1658-41C7-BB84-2E4134A4614C}" destId="{AC5C1A0C-D165-46C3-90E8-219C061065CE}" srcOrd="0" destOrd="0" parTransId="{B0287510-C659-4BF6-980B-1C0D3A9A5E32}" sibTransId="{D1836076-89DB-4511-B3F6-DF08316A4D09}"/>
    <dgm:cxn modelId="{8B218600-9699-488B-8D39-FE2AD666C5CD}" type="presOf" srcId="{AC5C1A0C-D165-46C3-90E8-219C061065CE}" destId="{D5F9FC58-788F-45B0-8A7B-81A2953B52F7}" srcOrd="0" destOrd="6" presId="urn:microsoft.com/office/officeart/2005/8/layout/pList2"/>
    <dgm:cxn modelId="{7ADA4A04-000D-4D11-AB12-FC772AECF4DF}" type="presOf" srcId="{724714B2-EEFB-4972-BEB1-5AD3C082BC01}" destId="{3EC1A733-B70C-41A4-AB4F-EF58A55E153B}" srcOrd="0" destOrd="5" presId="urn:microsoft.com/office/officeart/2005/8/layout/pList2"/>
    <dgm:cxn modelId="{C4F7FB08-DE78-43B1-91D4-164D1F795007}" type="presOf" srcId="{4C46A8A9-88F9-40A4-B10C-315352FE9D5A}" destId="{BA346C89-4EA0-4F77-A253-F79CD7B6DB05}" srcOrd="0" destOrd="2" presId="urn:microsoft.com/office/officeart/2005/8/layout/pList2"/>
    <dgm:cxn modelId="{EC4F3B05-C271-448B-AE7B-F901F2E621F9}" srcId="{0BE3DCB5-33CD-4868-96C8-F3737CDAEF5A}" destId="{325E3FD8-C1A6-4114-B7DE-A4B4331D3DD5}" srcOrd="3" destOrd="0" parTransId="{5F010114-54AE-43B1-B221-1D672292A261}" sibTransId="{69AF3111-EB89-489E-9C2D-FCA0B50479EE}"/>
    <dgm:cxn modelId="{28047CBF-6E32-4380-8A84-C16EF3771F81}" srcId="{04F9EEA4-1658-41C7-BB84-2E4134A4614C}" destId="{1309D7AC-A54B-499E-ACE1-631C488366DD}" srcOrd="1" destOrd="0" parTransId="{5A37E65A-D6E6-4751-9D5B-E049EF1C6C30}" sibTransId="{4A75C7FB-A82F-4140-BE89-B2AC9C016016}"/>
    <dgm:cxn modelId="{159ED4FC-F71F-497A-9451-58A886FE440C}" srcId="{04F9EEA4-1658-41C7-BB84-2E4134A4614C}" destId="{765185BF-0BBE-4EA4-85BF-13A6CDE53F7E}" srcOrd="2" destOrd="0" parTransId="{70A4A409-767F-4BA1-86C7-4E1BA9321BF3}" sibTransId="{D2495B1C-BA93-4309-8AED-479110BBA131}"/>
    <dgm:cxn modelId="{B20D385A-AC38-44D0-98A8-5C521997E0B0}" srcId="{61C4939C-1BD5-4504-A70C-081E7E760CDD}" destId="{C877F639-A4D8-4595-967D-8D178C9A6CF2}" srcOrd="2" destOrd="0" parTransId="{FB23E05A-EF85-4CE2-89BF-C8E6C89B889A}" sibTransId="{EF3A6E09-209A-449F-9E4C-04F5E46DA90C}"/>
    <dgm:cxn modelId="{EBC145CD-9B0B-45C5-A19E-DB1FDA6C7424}" type="presOf" srcId="{B19DA180-A747-4018-84D9-DF5A25FAC838}" destId="{D5F9FC58-788F-45B0-8A7B-81A2953B52F7}" srcOrd="0" destOrd="3" presId="urn:microsoft.com/office/officeart/2005/8/layout/pList2"/>
    <dgm:cxn modelId="{3572EBC0-BC50-4398-B217-6ACD2F439B51}" type="presOf" srcId="{1C3EA088-DB46-40D1-8E94-9DB0F3277129}" destId="{3EC1A733-B70C-41A4-AB4F-EF58A55E153B}" srcOrd="0" destOrd="1" presId="urn:microsoft.com/office/officeart/2005/8/layout/pList2"/>
    <dgm:cxn modelId="{A3DAE559-DC0F-4D00-9C95-16FD663C3B5A}" type="presOf" srcId="{61C4939C-1BD5-4504-A70C-081E7E760CDD}" destId="{BA346C89-4EA0-4F77-A253-F79CD7B6DB05}" srcOrd="0" destOrd="0" presId="urn:microsoft.com/office/officeart/2005/8/layout/pList2"/>
    <dgm:cxn modelId="{E9E4E543-F616-4380-8D59-80E3F588A6C4}" type="presOf" srcId="{25ED87BD-0726-4C83-958E-2D359CE1AAA8}" destId="{5813087C-068C-45F0-89D8-261C156F1424}" srcOrd="0" destOrd="0" presId="urn:microsoft.com/office/officeart/2005/8/layout/pList2"/>
    <dgm:cxn modelId="{3B5D72CC-CFB1-4F5C-9DE9-C59F2EB05F3D}" srcId="{61C4939C-1BD5-4504-A70C-081E7E760CDD}" destId="{5E379A1C-5ABB-4416-9755-3073E42FE8F6}" srcOrd="3" destOrd="0" parTransId="{3F161C91-38B2-48AC-82BF-C3344AC907A1}" sibTransId="{233932B1-6A7D-4FF4-A719-3909B03C6EC9}"/>
    <dgm:cxn modelId="{E305C217-427F-470A-AE65-F7F1463365D9}" type="presOf" srcId="{AE65BC32-06A5-4E65-8EBF-EA7860B06F98}" destId="{51EF9557-1A9E-4A58-8A4B-C637F523D2FD}" srcOrd="0" destOrd="2" presId="urn:microsoft.com/office/officeart/2005/8/layout/pList2"/>
    <dgm:cxn modelId="{4D10AFA3-815A-4B9A-8D1C-764CC3B12A29}" srcId="{434799BA-366E-42DA-857D-347B392844C2}" destId="{0BE3DCB5-33CD-4868-96C8-F3737CDAEF5A}" srcOrd="0" destOrd="0" parTransId="{617B0076-D386-47C3-8144-8A6BB8805EEA}" sibTransId="{F967D11F-9555-4023-901B-6566425D212C}"/>
    <dgm:cxn modelId="{3B636EB0-086F-4D43-A7C0-3E3E64DB18FA}" type="presOf" srcId="{31BC17E0-74C1-4487-8F57-26C950738BDE}" destId="{3EC1A733-B70C-41A4-AB4F-EF58A55E153B}" srcOrd="0" destOrd="7" presId="urn:microsoft.com/office/officeart/2005/8/layout/pList2"/>
    <dgm:cxn modelId="{13C1BD7F-6ECD-4FEE-A1E9-7E061540621D}" srcId="{0BE3DCB5-33CD-4868-96C8-F3737CDAEF5A}" destId="{DD701B13-5DC2-492E-9E0E-3A6BB9BE98E9}" srcOrd="2" destOrd="0" parTransId="{7512834B-956E-4301-B2B4-6796B27C1723}" sibTransId="{2F3CDA2A-FDB9-4CC1-9AF7-65F18E11004E}"/>
    <dgm:cxn modelId="{09EC6FF7-0B11-4038-9341-E84DDC1B391E}" srcId="{9757EDF7-8500-473A-AB1A-43ACC286080F}" destId="{8FF542EC-66DA-4206-8FD7-9762FF4C5E8D}" srcOrd="2" destOrd="0" parTransId="{78287B0D-55ED-4A3A-9A5A-086F56F07B2C}" sibTransId="{223887DC-83B5-4FFD-8E6C-FC2968A11A24}"/>
    <dgm:cxn modelId="{D7A07260-ADBB-4545-9854-8A01B9612498}" srcId="{8380D4F7-4A43-42EA-9616-DD1D999C6A26}" destId="{B19DA180-A747-4018-84D9-DF5A25FAC838}" srcOrd="2" destOrd="0" parTransId="{8FE36C8C-C44A-4E32-8CD1-F6DC31A8142D}" sibTransId="{00AAF066-22D7-4F8B-A2BE-50AD09194EB3}"/>
    <dgm:cxn modelId="{67DD5581-D7AF-43A3-8553-4F8F801708FC}" type="presOf" srcId="{8FF542EC-66DA-4206-8FD7-9762FF4C5E8D}" destId="{3EC1A733-B70C-41A4-AB4F-EF58A55E153B}" srcOrd="0" destOrd="3" presId="urn:microsoft.com/office/officeart/2005/8/layout/pList2"/>
    <dgm:cxn modelId="{8B8D0BBE-054C-41D6-A952-389EE0A0651F}" srcId="{8380D4F7-4A43-42EA-9616-DD1D999C6A26}" destId="{04F9EEA4-1658-41C7-BB84-2E4134A4614C}" srcOrd="4" destOrd="0" parTransId="{9526DC71-61B5-408D-87FB-3B602C5703E2}" sibTransId="{3F357685-E9D2-49B2-BF0C-B539D470F565}"/>
    <dgm:cxn modelId="{73B116ED-6F0D-4A68-92B2-D79E7FE342C9}" srcId="{9757EDF7-8500-473A-AB1A-43ACC286080F}" destId="{E7A3B74E-438D-40F8-9906-E56613FA5843}" srcOrd="3" destOrd="0" parTransId="{3A54E531-61D2-4571-93CE-C9A0BF0B839B}" sibTransId="{D3642513-3BBC-49EB-923E-876D94B3CAE9}"/>
    <dgm:cxn modelId="{0E73A416-37AE-4ED2-9E52-7A26C842B30C}" srcId="{0BE3DCB5-33CD-4868-96C8-F3737CDAEF5A}" destId="{E21016F4-C4CC-40EC-94DE-6393A443E72C}" srcOrd="0" destOrd="0" parTransId="{FDD3AC5A-BF71-4958-9584-01844AA851E7}" sibTransId="{D86BD8D0-53DF-48E4-9649-CA11BF6293EA}"/>
    <dgm:cxn modelId="{F99E83BC-D935-4468-804E-BC274050E81F}" type="presOf" srcId="{7116E799-BF9B-4053-8010-BAF0E842FDFB}" destId="{D5F9FC58-788F-45B0-8A7B-81A2953B52F7}" srcOrd="0" destOrd="4" presId="urn:microsoft.com/office/officeart/2005/8/layout/pList2"/>
    <dgm:cxn modelId="{22ECD783-4D99-45CE-8E2C-E7A4FAE8C9FC}" srcId="{61C4939C-1BD5-4504-A70C-081E7E760CDD}" destId="{62ABCF49-6183-4E78-93E5-7379EB726D84}" srcOrd="4" destOrd="0" parTransId="{EF682B7F-F9DB-4B9D-AE7B-E9D888D524D6}" sibTransId="{FFA051D9-A969-4328-BB67-D3588E64AC42}"/>
    <dgm:cxn modelId="{7AF2B9F2-0D9D-4941-8275-2FA3E0CEE06F}" type="presOf" srcId="{57524C0A-9311-468E-892D-4BD4C072F6A1}" destId="{3EC1A733-B70C-41A4-AB4F-EF58A55E153B}" srcOrd="0" destOrd="2" presId="urn:microsoft.com/office/officeart/2005/8/layout/pList2"/>
    <dgm:cxn modelId="{1CF08F83-72F4-484F-9C59-7185A02E7802}" srcId="{434799BA-366E-42DA-857D-347B392844C2}" destId="{8380D4F7-4A43-42EA-9616-DD1D999C6A26}" srcOrd="1" destOrd="0" parTransId="{B809E7DE-3233-4259-AE1B-B280030F8B7F}" sibTransId="{25ED87BD-0726-4C83-958E-2D359CE1AAA8}"/>
    <dgm:cxn modelId="{E9C912B4-7F8E-4A09-87E8-0E93AF35EBCD}" type="presOf" srcId="{8380D4F7-4A43-42EA-9616-DD1D999C6A26}" destId="{D5F9FC58-788F-45B0-8A7B-81A2953B52F7}" srcOrd="0" destOrd="0" presId="urn:microsoft.com/office/officeart/2005/8/layout/pList2"/>
    <dgm:cxn modelId="{05DFB9FD-22D4-475F-ADA6-A1FAD28A2E50}" srcId="{0BE3DCB5-33CD-4868-96C8-F3737CDAEF5A}" destId="{AE65BC32-06A5-4E65-8EBF-EA7860B06F98}" srcOrd="1" destOrd="0" parTransId="{DC87EE01-77E8-4001-877F-93B035B3E452}" sibTransId="{38FBCB2E-47BB-4A21-A147-7C86B55D9921}"/>
    <dgm:cxn modelId="{5FF73B8F-30FC-43EC-A9AE-39BB1156E139}" type="presOf" srcId="{4538AE3F-ECDA-4B6D-906F-C704E1BC1ED5}" destId="{D5F9FC58-788F-45B0-8A7B-81A2953B52F7}" srcOrd="0" destOrd="1" presId="urn:microsoft.com/office/officeart/2005/8/layout/pList2"/>
    <dgm:cxn modelId="{D7A1AFAD-C2F8-4E66-8569-684ACEC52B13}" srcId="{434799BA-366E-42DA-857D-347B392844C2}" destId="{61C4939C-1BD5-4504-A70C-081E7E760CDD}" srcOrd="2" destOrd="0" parTransId="{E7F83497-219C-4D31-AC4D-F65F34594A1C}" sibTransId="{2223A307-9EA1-4072-AB1E-FD113C0BD95E}"/>
    <dgm:cxn modelId="{77FA95D9-E35E-4A29-8F48-EE5DF655320B}" srcId="{61C4939C-1BD5-4504-A70C-081E7E760CDD}" destId="{DE6147B1-A11A-4DB6-9E78-E652660724CE}" srcOrd="0" destOrd="0" parTransId="{7D5EF7F2-C702-46CF-BC0E-071E1C4B3382}" sibTransId="{F1761FA1-62B2-41FA-9F37-95C502DED169}"/>
    <dgm:cxn modelId="{C6EFB2F4-5884-407E-B77D-39C1E8375200}" type="presOf" srcId="{E7A3B74E-438D-40F8-9906-E56613FA5843}" destId="{3EC1A733-B70C-41A4-AB4F-EF58A55E153B}" srcOrd="0" destOrd="4" presId="urn:microsoft.com/office/officeart/2005/8/layout/pList2"/>
    <dgm:cxn modelId="{35484C04-D9C3-48AA-99BF-3C2190EE5083}" type="presOf" srcId="{5E379A1C-5ABB-4416-9755-3073E42FE8F6}" destId="{BA346C89-4EA0-4F77-A253-F79CD7B6DB05}" srcOrd="0" destOrd="4" presId="urn:microsoft.com/office/officeart/2005/8/layout/pList2"/>
    <dgm:cxn modelId="{3B76732B-D5B2-46BC-AFF6-2CF1503BBBB8}" srcId="{9757EDF7-8500-473A-AB1A-43ACC286080F}" destId="{F73CCB15-A0E1-4B02-8D69-CC22BD07AA75}" srcOrd="5" destOrd="0" parTransId="{CCBA385A-521C-4B68-9855-A21CC1805478}" sibTransId="{0492EC79-BBE3-4533-BDBB-01FB17759A00}"/>
    <dgm:cxn modelId="{0FE596A7-E175-4442-9113-DE6E73F700BB}" type="presOf" srcId="{325E3FD8-C1A6-4114-B7DE-A4B4331D3DD5}" destId="{51EF9557-1A9E-4A58-8A4B-C637F523D2FD}" srcOrd="0" destOrd="4" presId="urn:microsoft.com/office/officeart/2005/8/layout/pList2"/>
    <dgm:cxn modelId="{60CA48C7-BDC1-4D9C-8E68-0841AC5BBD68}" type="presParOf" srcId="{A26B2055-F612-4AE2-BD7F-3F8B27EED0F6}" destId="{827555B2-204C-43CB-AD82-B6B9E099021E}" srcOrd="0" destOrd="0" presId="urn:microsoft.com/office/officeart/2005/8/layout/pList2"/>
    <dgm:cxn modelId="{5EBA5365-FEAC-49B4-B24B-96045204B604}" type="presParOf" srcId="{A26B2055-F612-4AE2-BD7F-3F8B27EED0F6}" destId="{29C72C03-CAFA-4C81-A38C-64C84EC94E58}" srcOrd="1" destOrd="0" presId="urn:microsoft.com/office/officeart/2005/8/layout/pList2"/>
    <dgm:cxn modelId="{236F735C-4745-4FBE-9104-47498486B622}" type="presParOf" srcId="{29C72C03-CAFA-4C81-A38C-64C84EC94E58}" destId="{7E0019A9-F1FE-4A7D-BA4C-AF3028547776}" srcOrd="0" destOrd="0" presId="urn:microsoft.com/office/officeart/2005/8/layout/pList2"/>
    <dgm:cxn modelId="{38CE735F-1232-4A73-AD73-6B81075FF1B1}" type="presParOf" srcId="{7E0019A9-F1FE-4A7D-BA4C-AF3028547776}" destId="{51EF9557-1A9E-4A58-8A4B-C637F523D2FD}" srcOrd="0" destOrd="0" presId="urn:microsoft.com/office/officeart/2005/8/layout/pList2"/>
    <dgm:cxn modelId="{809E4D32-ED3D-4F47-A0E8-BBFA2D0D96E0}" type="presParOf" srcId="{7E0019A9-F1FE-4A7D-BA4C-AF3028547776}" destId="{66C80854-912F-47CF-86AB-05D14AD45386}" srcOrd="1" destOrd="0" presId="urn:microsoft.com/office/officeart/2005/8/layout/pList2"/>
    <dgm:cxn modelId="{DDE58206-2276-4100-A66E-4EC0EB435A0F}" type="presParOf" srcId="{7E0019A9-F1FE-4A7D-BA4C-AF3028547776}" destId="{C1F57DEE-058B-486D-826E-90FCBF89DFB9}" srcOrd="2" destOrd="0" presId="urn:microsoft.com/office/officeart/2005/8/layout/pList2"/>
    <dgm:cxn modelId="{073636D8-F4C8-4DEB-AFCA-9EAF0EB4C40E}" type="presParOf" srcId="{29C72C03-CAFA-4C81-A38C-64C84EC94E58}" destId="{98AA0DCD-8410-4676-9DDE-E630BD15A634}" srcOrd="1" destOrd="0" presId="urn:microsoft.com/office/officeart/2005/8/layout/pList2"/>
    <dgm:cxn modelId="{AD308D10-43E7-4B58-A505-FE056B7DD326}" type="presParOf" srcId="{29C72C03-CAFA-4C81-A38C-64C84EC94E58}" destId="{E7DAFC9C-322E-4BA2-AD37-F8768C113039}" srcOrd="2" destOrd="0" presId="urn:microsoft.com/office/officeart/2005/8/layout/pList2"/>
    <dgm:cxn modelId="{509829DC-42CF-4407-8756-456E7EAA4048}" type="presParOf" srcId="{E7DAFC9C-322E-4BA2-AD37-F8768C113039}" destId="{D5F9FC58-788F-45B0-8A7B-81A2953B52F7}" srcOrd="0" destOrd="0" presId="urn:microsoft.com/office/officeart/2005/8/layout/pList2"/>
    <dgm:cxn modelId="{3884BFC9-3AD3-42C6-92F3-D4DB9EE69538}" type="presParOf" srcId="{E7DAFC9C-322E-4BA2-AD37-F8768C113039}" destId="{5CE6FF0F-EF0F-48AF-B84A-1636AAE60CCD}" srcOrd="1" destOrd="0" presId="urn:microsoft.com/office/officeart/2005/8/layout/pList2"/>
    <dgm:cxn modelId="{C7B4AEDA-5E1E-4A03-8204-736E5EA8ADB8}" type="presParOf" srcId="{E7DAFC9C-322E-4BA2-AD37-F8768C113039}" destId="{7AA8456A-F1E6-41AA-BB67-7A3B3B466888}" srcOrd="2" destOrd="0" presId="urn:microsoft.com/office/officeart/2005/8/layout/pList2"/>
    <dgm:cxn modelId="{311B5CBC-89DE-4858-9D1A-4D9BFCF39645}" type="presParOf" srcId="{29C72C03-CAFA-4C81-A38C-64C84EC94E58}" destId="{5813087C-068C-45F0-89D8-261C156F1424}" srcOrd="3" destOrd="0" presId="urn:microsoft.com/office/officeart/2005/8/layout/pList2"/>
    <dgm:cxn modelId="{038820C1-0FD3-434C-9DFA-A4EA37DFF981}" type="presParOf" srcId="{29C72C03-CAFA-4C81-A38C-64C84EC94E58}" destId="{694ED172-4A39-429C-A453-29F9E8ECB046}" srcOrd="4" destOrd="0" presId="urn:microsoft.com/office/officeart/2005/8/layout/pList2"/>
    <dgm:cxn modelId="{14D6B45E-FED4-4049-9A1C-E2FD1594D9C9}" type="presParOf" srcId="{694ED172-4A39-429C-A453-29F9E8ECB046}" destId="{BA346C89-4EA0-4F77-A253-F79CD7B6DB05}" srcOrd="0" destOrd="0" presId="urn:microsoft.com/office/officeart/2005/8/layout/pList2"/>
    <dgm:cxn modelId="{19248392-80D0-4475-A109-1C6202F0050B}" type="presParOf" srcId="{694ED172-4A39-429C-A453-29F9E8ECB046}" destId="{CA40E155-2001-4B55-8516-E5E902A70ECF}" srcOrd="1" destOrd="0" presId="urn:microsoft.com/office/officeart/2005/8/layout/pList2"/>
    <dgm:cxn modelId="{D2055895-E7F9-4D9D-9C5B-42E5853B492A}" type="presParOf" srcId="{694ED172-4A39-429C-A453-29F9E8ECB046}" destId="{A5323259-D427-4009-B5CF-615E3584FA84}" srcOrd="2" destOrd="0" presId="urn:microsoft.com/office/officeart/2005/8/layout/pList2"/>
    <dgm:cxn modelId="{3934D88E-CB29-41A4-B3C5-77744862B6D9}" type="presParOf" srcId="{29C72C03-CAFA-4C81-A38C-64C84EC94E58}" destId="{430570F9-14C1-4863-BED1-54C57522CDE6}" srcOrd="5" destOrd="0" presId="urn:microsoft.com/office/officeart/2005/8/layout/pList2"/>
    <dgm:cxn modelId="{0220636F-5BFF-4C6B-BB27-A50075202772}" type="presParOf" srcId="{29C72C03-CAFA-4C81-A38C-64C84EC94E58}" destId="{C11D73F6-07E3-4756-B79B-117A140FD9F1}" srcOrd="6" destOrd="0" presId="urn:microsoft.com/office/officeart/2005/8/layout/pList2"/>
    <dgm:cxn modelId="{1E31548F-FE8B-4534-9370-989D4E1F494D}" type="presParOf" srcId="{C11D73F6-07E3-4756-B79B-117A140FD9F1}" destId="{3EC1A733-B70C-41A4-AB4F-EF58A55E153B}" srcOrd="0" destOrd="0" presId="urn:microsoft.com/office/officeart/2005/8/layout/pList2"/>
    <dgm:cxn modelId="{78A852E5-2449-4EFA-801C-02DDE2884B9B}" type="presParOf" srcId="{C11D73F6-07E3-4756-B79B-117A140FD9F1}" destId="{F2480E9C-299E-42F3-8D7D-6E9F52DFFAA7}" srcOrd="1" destOrd="0" presId="urn:microsoft.com/office/officeart/2005/8/layout/pList2"/>
    <dgm:cxn modelId="{C74F2D3A-8F0A-49FE-9338-E3FD80E59161}" type="presParOf" srcId="{C11D73F6-07E3-4756-B79B-117A140FD9F1}" destId="{748FBB0B-D3BE-415C-80E7-7C3CB30BA5F5}" srcOrd="2" destOrd="0" presId="urn:microsoft.com/office/officeart/2005/8/layout/pList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0003" y="0"/>
            <a:ext cx="2944497" cy="49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8" tIns="46759" rIns="93518" bIns="46759" numCol="1" anchor="t" anchorCtr="0" compatLnSpc="1">
            <a:prstTxWarp prst="textNoShape">
              <a:avLst/>
            </a:prstTxWarp>
          </a:bodyPr>
          <a:lstStyle>
            <a:lvl1pPr algn="r" defTabSz="934458">
              <a:spcBef>
                <a:spcPct val="0"/>
              </a:spcBef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" y="0"/>
            <a:ext cx="2944497" cy="49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8" tIns="46759" rIns="93518" bIns="46759" numCol="1" anchor="t" anchorCtr="0" compatLnSpc="1">
            <a:prstTxWarp prst="textNoShape">
              <a:avLst/>
            </a:prstTxWarp>
          </a:bodyPr>
          <a:lstStyle>
            <a:lvl1pPr algn="l" defTabSz="934458">
              <a:spcBef>
                <a:spcPct val="0"/>
              </a:spcBef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358489" y="9278822"/>
            <a:ext cx="3379589" cy="49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39" tIns="48419" rIns="96839" bIns="4841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6FD873-AFA9-456E-A564-B16A25A9E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358489" y="9013850"/>
            <a:ext cx="3379589" cy="4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39" tIns="48419" rIns="96839" bIns="4841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Ethernet Access over PDH/SONET/SDH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0003" y="0"/>
            <a:ext cx="2944497" cy="49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8" tIns="46759" rIns="93518" bIns="46759" numCol="1" anchor="t" anchorCtr="0" compatLnSpc="1">
            <a:prstTxWarp prst="textNoShape">
              <a:avLst/>
            </a:prstTxWarp>
          </a:bodyPr>
          <a:lstStyle>
            <a:lvl1pPr algn="r" defTabSz="934458" rtl="1"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07" y="0"/>
            <a:ext cx="2944497" cy="49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8" tIns="46759" rIns="93518" bIns="46759" numCol="1" anchor="t" anchorCtr="0" compatLnSpc="1">
            <a:prstTxWarp prst="textNoShape">
              <a:avLst/>
            </a:prstTxWarp>
          </a:bodyPr>
          <a:lstStyle>
            <a:lvl1pPr algn="l" defTabSz="934458" rtl="1"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0" y="4742188"/>
            <a:ext cx="5436242" cy="449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8" tIns="46759" rIns="93518" bIns="46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0003" y="9481163"/>
            <a:ext cx="2944497" cy="49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8" tIns="46759" rIns="93518" bIns="46759" numCol="1" anchor="b" anchorCtr="0" compatLnSpc="1">
            <a:prstTxWarp prst="textNoShape">
              <a:avLst/>
            </a:prstTxWarp>
          </a:bodyPr>
          <a:lstStyle>
            <a:lvl1pPr algn="r" defTabSz="934458" rtl="1"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07" y="9481163"/>
            <a:ext cx="2944497" cy="49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8" tIns="46759" rIns="93518" bIns="46759" numCol="1" anchor="b" anchorCtr="0" compatLnSpc="1">
            <a:prstTxWarp prst="textNoShape">
              <a:avLst/>
            </a:prstTxWarp>
          </a:bodyPr>
          <a:lstStyle>
            <a:lvl1pPr algn="l" defTabSz="934458" rtl="1"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272F7B-AC81-4491-B4BC-7E7FDC3EB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07988" algn="r" rtl="1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17563" algn="r" rtl="1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228725" algn="r" rtl="1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638300" algn="r" rtl="1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050736" algn="l" defTabSz="820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0885" algn="l" defTabSz="820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1031" algn="l" defTabSz="820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1178" algn="l" defTabSz="82029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868363"/>
            <a:ext cx="4665662" cy="3500437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05" y="4747005"/>
            <a:ext cx="4983490" cy="393282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00" tIns="46550" rIns="93100" bIns="46550"/>
          <a:lstStyle/>
          <a:p>
            <a:pPr algn="l" rtl="0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713534-A2CD-4DAE-8327-4EEC58D4574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/>
            <a:fld id="{57E4B49D-2F75-40E2-BBDD-2BE3C7CF979A}" type="slidenum">
              <a:rPr lang="en-US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rtl="0"/>
              <a:t>11</a:t>
            </a:fld>
            <a:endParaRPr lang="en-US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31206" indent="-231206" algn="l" rtl="0" eaLnBrk="1" hangingPunct="1">
              <a:buFont typeface="Calibri" pitchFamily="34" charset="0"/>
              <a:buAutoNum type="arabicPeriod"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51F61-8B35-447F-9C87-E393BF10407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1AA9B-DB37-4676-9CC1-C76BEA7A419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50888"/>
            <a:ext cx="4991100" cy="3743325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901" y="4742188"/>
            <a:ext cx="4986701" cy="448845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2368" tIns="51184" rIns="102368" bIns="51184"/>
          <a:lstStyle/>
          <a:p>
            <a:pPr lvl="4" algn="l" rtl="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29B6F-85C2-4039-A757-D7B526CFE67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F3BE3-80F2-41FB-A6F6-9D02987CB92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402"/>
            <a:fld id="{0818C06E-3E62-432A-BF40-9C0E01983B76}" type="slidenum">
              <a:rPr lang="en-US" smtClean="0"/>
              <a:pPr defTabSz="918402"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398" y="9481163"/>
            <a:ext cx="2944497" cy="499432"/>
          </a:xfrm>
          <a:noFill/>
        </p:spPr>
        <p:txBody>
          <a:bodyPr lIns="92464" tIns="46232" rIns="92464" bIns="46232"/>
          <a:lstStyle/>
          <a:p>
            <a:pPr defTabSz="923219"/>
            <a:fld id="{1410B2FE-19BF-4F9C-9118-92BEE4CDFD3E}" type="slidenum">
              <a:rPr lang="en-US" smtClean="0"/>
              <a:pPr defTabSz="923219"/>
              <a:t>17</a:t>
            </a:fld>
            <a:endParaRPr lang="en-US" dirty="0" smtClean="0"/>
          </a:p>
        </p:txBody>
      </p:sp>
      <p:sp>
        <p:nvSpPr>
          <p:cNvPr id="522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47713"/>
            <a:ext cx="4992687" cy="3743325"/>
          </a:xfrm>
          <a:solidFill>
            <a:srgbClr val="FFFFFF"/>
          </a:solidFill>
          <a:ln/>
        </p:spPr>
      </p:sp>
      <p:sp>
        <p:nvSpPr>
          <p:cNvPr id="52228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7981" tIns="43990" rIns="87981" bIns="43990"/>
          <a:lstStyle/>
          <a:p>
            <a:pPr marL="322726" indent="-322726" defTabSz="1013133"/>
            <a:endParaRPr lang="en-US" dirty="0" smtClean="0"/>
          </a:p>
        </p:txBody>
      </p:sp>
      <p:sp>
        <p:nvSpPr>
          <p:cNvPr id="52229" name="Slide Number Placeholder 3"/>
          <p:cNvSpPr txBox="1">
            <a:spLocks noGrp="1"/>
          </p:cNvSpPr>
          <p:nvPr/>
        </p:nvSpPr>
        <p:spPr bwMode="auto">
          <a:xfrm>
            <a:off x="1607" y="9481163"/>
            <a:ext cx="2942891" cy="49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81" tIns="43990" rIns="87981" bIns="43990" anchor="b"/>
          <a:lstStyle/>
          <a:p>
            <a:pPr algn="ctr" defTabSz="878262" rtl="1">
              <a:spcBef>
                <a:spcPct val="50000"/>
              </a:spcBef>
            </a:pPr>
            <a:fld id="{2882740C-7392-4228-8572-B5D9AA129D37}" type="slidenum">
              <a:rPr lang="en-US"/>
              <a:pPr algn="ctr" defTabSz="878262" rtl="1">
                <a:spcBef>
                  <a:spcPct val="50000"/>
                </a:spcBef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2A5DB-624A-4AC9-80D6-7B572069E32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3E0EE-7717-4D35-ABBB-8804A145255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l" rtl="0">
              <a:defRPr/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2E5AB-BB37-4D36-9C23-F6F806ABC94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23F6B-D322-44F1-B199-132FB8ABE60E}" type="slidenum">
              <a:rPr lang="he-IL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EEACA-0F27-479D-B733-209FA3ECDADD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3191E-A610-47BF-BCE4-FAD5D332E42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50888"/>
            <a:ext cx="4991100" cy="3743325"/>
          </a:xfrm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901" y="4742188"/>
            <a:ext cx="4986701" cy="448845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2368" tIns="51184" rIns="102368" bIns="51184"/>
          <a:lstStyle/>
          <a:p>
            <a:pPr lvl="4" algn="l" rtl="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FF12E-0915-4A42-9958-F7462F671ED8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BB8F0-B7EC-4E1F-B0E9-5D7AD13736D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91100" cy="3743325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0" y="4740582"/>
            <a:ext cx="5436242" cy="44932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l" rtl="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223D5-5C8B-4E6E-9A89-5EEC51AA9F8D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8611B-2C53-4C37-A443-4B22D559CBA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BCD70-F49F-438C-9603-308FA6B59A9E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82082-9F7A-408D-8497-EE221242A4F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7713"/>
            <a:ext cx="4986338" cy="37385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212" y="4738977"/>
            <a:ext cx="5813536" cy="4486851"/>
          </a:xfrm>
          <a:noFill/>
          <a:ln/>
        </p:spPr>
        <p:txBody>
          <a:bodyPr/>
          <a:lstStyle/>
          <a:p>
            <a:pPr marL="231206" indent="-231206" algn="l" rtl="0" eaLnBrk="1" hangingPunct="1">
              <a:buFont typeface="Calibri" pitchFamily="34" charset="0"/>
              <a:buAutoNum type="arabicPeriod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FCA87-7967-4B34-9882-4DA0CAD02D4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50888"/>
            <a:ext cx="4991100" cy="3743325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901" y="4742188"/>
            <a:ext cx="4986701" cy="448845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2368" tIns="51184" rIns="102368" bIns="51184"/>
          <a:lstStyle/>
          <a:p>
            <a:pPr algn="l" rtl="0" eaLnBrk="1" hangingPunct="1">
              <a:lnSpc>
                <a:spcPct val="11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>
              <a:defRPr/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1DA44-A004-4528-AE95-87A29006F3B7}" type="slidenum">
              <a:rPr lang="he-IL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C9CAB-6AB1-406B-91A7-BF12E66A49F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1757C-89E8-4B3B-850A-EA353AEFF7D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47BBB-DF0D-49C9-B95B-97C029B1266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570"/>
            <a:fld id="{35781573-4990-44CA-8A21-49E6C225C743}" type="slidenum">
              <a:rPr lang="en-US" smtClean="0"/>
              <a:pPr defTabSz="966570"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8820" y="6651171"/>
            <a:ext cx="31601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2098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52160" y="6651171"/>
            <a:ext cx="310678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 userDrawn="1"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07" tIns="45704" rIns="91407" bIns="4570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 userDrawn="1"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7" tIns="45704" rIns="91407" bIns="4570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Round Single Corner Rectangle 6"/>
          <p:cNvSpPr/>
          <p:nvPr userDrawn="1"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07" tIns="45704" rIns="91407" bIns="4570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6"/>
            <a:ext cx="6766560" cy="644740"/>
          </a:xfrm>
          <a:prstGeom prst="rect">
            <a:avLst/>
          </a:prstGeom>
        </p:spPr>
        <p:txBody>
          <a:bodyPr lIns="91407" tIns="45704" rIns="91407" bIns="45704"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245639" y="6650038"/>
            <a:ext cx="2648460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800" dirty="0" smtClean="0">
                <a:solidFill>
                  <a:srgbClr val="4D4D4D"/>
                </a:solidFill>
                <a:latin typeface="+mn-lt"/>
                <a:cs typeface="Arial" charset="0"/>
              </a:rPr>
              <a:t>Ethernet Access Products Overview for </a:t>
            </a:r>
            <a:r>
              <a:rPr lang="en-US" sz="800" dirty="0" smtClean="0">
                <a:solidFill>
                  <a:srgbClr val="4D4D4D"/>
                </a:solidFill>
                <a:latin typeface="+mn-lt"/>
                <a:cs typeface="Arial" charset="0"/>
              </a:rPr>
              <a:t>CIS TS2011 </a:t>
            </a:r>
            <a:r>
              <a:rPr lang="en-US" sz="800" dirty="0">
                <a:solidFill>
                  <a:srgbClr val="4D4D4D"/>
                </a:solidFill>
                <a:latin typeface="+mn-lt"/>
                <a:cs typeface="Arial" charset="0"/>
              </a:rPr>
              <a:t>Slide </a:t>
            </a:r>
            <a:fld id="{1FEB4FD2-243B-450F-B334-AD0C10AF24B3}" type="slidenum">
              <a:rPr lang="en-US" sz="100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67.jpeg"/><Relationship Id="rId5" Type="http://schemas.openxmlformats.org/officeDocument/2006/relationships/image" Target="../media/image55.jpeg"/><Relationship Id="rId10" Type="http://schemas.openxmlformats.org/officeDocument/2006/relationships/image" Target="../media/image66.jpeg"/><Relationship Id="rId4" Type="http://schemas.openxmlformats.org/officeDocument/2006/relationships/image" Target="../media/image61.png"/><Relationship Id="rId9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82.png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0.png"/><Relationship Id="rId5" Type="http://schemas.openxmlformats.org/officeDocument/2006/relationships/image" Target="../media/image56.png"/><Relationship Id="rId10" Type="http://schemas.openxmlformats.org/officeDocument/2006/relationships/image" Target="../media/image55.jpeg"/><Relationship Id="rId4" Type="http://schemas.openxmlformats.org/officeDocument/2006/relationships/image" Target="../media/image40.pn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jpeg"/><Relationship Id="rId4" Type="http://schemas.openxmlformats.org/officeDocument/2006/relationships/hyperlink" Target="http://images.google.com/imgres?imgurl=http://www.atrica.com/images/certifications/MEF_CERT_CarrierEthernet.jpg&amp;imgrefurl=http://www.atrica.com/landing.php?page=31s72&amp;h=189&amp;w=150&amp;sz=11&amp;hl=en&amp;start=13&amp;sig2=I6VHBevCc_FOVqd2HJRyng&amp;tbnid=OPTCOL7-1GaRVM:&amp;tbnh=103&amp;tbnw=82&amp;ei=1xafR4-RKYys0gTYv_2UCA&amp;prev=/images?q=mef+certification+high&amp;gbv=2&amp;svnum=50&amp;hl=e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55"/>
          <p:cNvSpPr>
            <a:spLocks noGrp="1" noChangeArrowheads="1"/>
          </p:cNvSpPr>
          <p:nvPr>
            <p:ph type="title"/>
          </p:nvPr>
        </p:nvSpPr>
        <p:spPr bwMode="auto">
          <a:xfrm>
            <a:off x="4016375" y="2614613"/>
            <a:ext cx="4483100" cy="1293812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4200" dirty="0" smtClean="0">
                <a:cs typeface="Times New Roman" pitchFamily="18" charset="0"/>
              </a:rPr>
              <a:t>Ethernet Access</a:t>
            </a:r>
            <a:br>
              <a:rPr lang="en-US" sz="4200" dirty="0" smtClean="0">
                <a:cs typeface="Times New Roman" pitchFamily="18" charset="0"/>
              </a:rPr>
            </a:br>
            <a:r>
              <a:rPr lang="en-US" sz="4200" dirty="0" smtClean="0">
                <a:cs typeface="Times New Roman" pitchFamily="18" charset="0"/>
              </a:rPr>
              <a:t>Products Overview</a:t>
            </a:r>
          </a:p>
        </p:txBody>
      </p:sp>
      <p:sp>
        <p:nvSpPr>
          <p:cNvPr id="15363" name="Rectangle 2056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342780" indent="-342780">
              <a:spcAft>
                <a:spcPct val="10000"/>
              </a:spcAft>
              <a:defRPr/>
            </a:pPr>
            <a:r>
              <a:rPr lang="en-US" b="0" dirty="0" smtClean="0"/>
              <a:t>Presented by:</a:t>
            </a:r>
          </a:p>
          <a:p>
            <a:pPr marL="342780" indent="-342780">
              <a:spcAft>
                <a:spcPct val="10000"/>
              </a:spcAft>
              <a:defRPr/>
            </a:pPr>
            <a:r>
              <a:rPr lang="en-US" dirty="0" smtClean="0"/>
              <a:t>Kfir Gerti</a:t>
            </a:r>
            <a:endParaRPr lang="en-US" dirty="0" smtClean="0"/>
          </a:p>
          <a:p>
            <a:pPr marL="342780" indent="-342780">
              <a:spcAft>
                <a:spcPct val="10000"/>
              </a:spcAft>
              <a:defRPr/>
            </a:pPr>
            <a:r>
              <a:rPr lang="en-US" b="0" dirty="0" smtClean="0"/>
              <a:t>Technical Support Engineer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9653" y="692769"/>
            <a:ext cx="3320330" cy="369300"/>
          </a:xfrm>
          <a:prstGeom prst="rect">
            <a:avLst/>
          </a:prstGeom>
          <a:noFill/>
        </p:spPr>
        <p:txBody>
          <a:bodyPr wrap="none" lIns="91407" tIns="45704" rIns="91407" bIns="45704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008080"/>
                </a:solidFill>
                <a:latin typeface="+mj-lt"/>
                <a:cs typeface="Arial" charset="0"/>
              </a:rPr>
              <a:t>Technical Seminar, </a:t>
            </a:r>
            <a:r>
              <a:rPr lang="en-US" sz="1800" b="1" dirty="0" smtClean="0">
                <a:solidFill>
                  <a:srgbClr val="008080"/>
                </a:solidFill>
                <a:latin typeface="+mj-lt"/>
                <a:cs typeface="Arial" charset="0"/>
              </a:rPr>
              <a:t>Moscow </a:t>
            </a:r>
            <a:r>
              <a:rPr lang="en-US" sz="1800" b="1" dirty="0">
                <a:solidFill>
                  <a:srgbClr val="008080"/>
                </a:solidFill>
                <a:latin typeface="+mj-lt"/>
                <a:cs typeface="Arial" charset="0"/>
              </a:rPr>
              <a:t>2011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20"/>
          <p:cNvSpPr>
            <a:spLocks/>
          </p:cNvSpPr>
          <p:nvPr/>
        </p:nvSpPr>
        <p:spPr bwMode="auto">
          <a:xfrm>
            <a:off x="2521066" y="1840182"/>
            <a:ext cx="2141537" cy="1476375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91327" tIns="45665" rIns="91327" bIns="45665" anchor="ctr"/>
          <a:lstStyle/>
          <a:p>
            <a:pPr algn="ctr"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latin typeface="+mn-lt"/>
              </a:rPr>
              <a:t>      </a:t>
            </a:r>
          </a:p>
        </p:txBody>
      </p:sp>
      <p:sp>
        <p:nvSpPr>
          <p:cNvPr id="4" name="Freeform 20"/>
          <p:cNvSpPr>
            <a:spLocks/>
          </p:cNvSpPr>
          <p:nvPr/>
        </p:nvSpPr>
        <p:spPr bwMode="auto">
          <a:xfrm>
            <a:off x="4529253" y="1773507"/>
            <a:ext cx="2332038" cy="1524000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91327" tIns="45665" rIns="91327" bIns="45665" anchor="ctr"/>
          <a:lstStyle/>
          <a:p>
            <a:pPr algn="ctr">
              <a:spcBef>
                <a:spcPts val="0"/>
              </a:spcBef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   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696359" y="3006201"/>
            <a:ext cx="2103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553734" y="3006201"/>
            <a:ext cx="2103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411109" y="3006201"/>
            <a:ext cx="2103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Standards: OAM – Operation Administration &amp; Maintenance</a:t>
            </a:r>
          </a:p>
        </p:txBody>
      </p:sp>
      <p:graphicFrame>
        <p:nvGraphicFramePr>
          <p:cNvPr id="9" name="Group 71"/>
          <p:cNvGraphicFramePr>
            <a:graphicFrameLocks noGrp="1"/>
          </p:cNvGraphicFramePr>
          <p:nvPr/>
        </p:nvGraphicFramePr>
        <p:xfrm>
          <a:off x="534794" y="4249428"/>
          <a:ext cx="7877464" cy="2251734"/>
        </p:xfrm>
        <a:graphic>
          <a:graphicData uri="http://schemas.openxmlformats.org/drawingml/2006/table">
            <a:tbl>
              <a:tblPr/>
              <a:tblGrid>
                <a:gridCol w="1619864"/>
                <a:gridCol w="1252671"/>
                <a:gridCol w="1343219"/>
                <a:gridCol w="1148772"/>
                <a:gridCol w="1266029"/>
                <a:gridCol w="1246909"/>
              </a:tblGrid>
              <a:tr h="580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Type</a:t>
                      </a:r>
                    </a:p>
                  </a:txBody>
                  <a:tcPr marL="91431" marR="9143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Span</a:t>
                      </a:r>
                    </a:p>
                  </a:txBody>
                  <a:tcPr marL="91431" marR="9143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Scope</a:t>
                      </a:r>
                    </a:p>
                  </a:txBody>
                  <a:tcPr marL="91431" marR="9143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Standard Status</a:t>
                      </a:r>
                    </a:p>
                  </a:txBody>
                  <a:tcPr marL="91431" marR="9143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RAD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Implement.</a:t>
                      </a:r>
                    </a:p>
                  </a:txBody>
                  <a:tcPr marL="91431" marR="91431"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556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IEEE 802.3ah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(Clause 57)</a:t>
                      </a:r>
                    </a:p>
                  </a:txBody>
                  <a:tcPr marL="91431" marR="91431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Link</a:t>
                      </a:r>
                    </a:p>
                  </a:txBody>
                  <a:tcPr marL="91431" marR="91431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Single Segment</a:t>
                      </a:r>
                    </a:p>
                  </a:txBody>
                  <a:tcPr marL="91431" marR="91431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 UNI</a:t>
                      </a:r>
                    </a:p>
                  </a:txBody>
                  <a:tcPr marL="91431" marR="91431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Finalized</a:t>
                      </a:r>
                    </a:p>
                  </a:txBody>
                  <a:tcPr marL="91431" marR="91431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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</a:tr>
              <a:tr h="556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IEEE 802.1ag-D8</a:t>
                      </a:r>
                    </a:p>
                  </a:txBody>
                  <a:tcPr marL="91431" marR="91431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Connectivity</a:t>
                      </a:r>
                    </a:p>
                  </a:txBody>
                  <a:tcPr marL="91431" marR="91431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End-to-End</a:t>
                      </a:r>
                    </a:p>
                  </a:txBody>
                  <a:tcPr marL="91431" marR="91431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 EVC</a:t>
                      </a:r>
                    </a:p>
                  </a:txBody>
                  <a:tcPr marL="91431" marR="91431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Finalized</a:t>
                      </a:r>
                    </a:p>
                  </a:txBody>
                  <a:tcPr marL="91431" marR="91431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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</a:tr>
              <a:tr h="556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ITU-T Y.1731</a:t>
                      </a:r>
                    </a:p>
                  </a:txBody>
                  <a:tcPr marL="91431" marR="91431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Service</a:t>
                      </a:r>
                    </a:p>
                  </a:txBody>
                  <a:tcPr marL="91431" marR="91431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End-to-End</a:t>
                      </a:r>
                    </a:p>
                  </a:txBody>
                  <a:tcPr marL="91431" marR="91431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EVC.CoS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Finalized</a:t>
                      </a:r>
                    </a:p>
                  </a:txBody>
                  <a:tcPr marL="91431" marR="91431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Wingdings"/>
                        </a:rPr>
                        <a:t>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ED"/>
                    </a:solidFill>
                  </a:tcPr>
                </a:tc>
              </a:tr>
            </a:tbl>
          </a:graphicData>
        </a:graphic>
      </p:graphicFrame>
      <p:sp>
        <p:nvSpPr>
          <p:cNvPr id="1072" name="Rectangle 72"/>
          <p:cNvSpPr>
            <a:spLocks noChangeArrowheads="1"/>
          </p:cNvSpPr>
          <p:nvPr/>
        </p:nvSpPr>
        <p:spPr bwMode="auto">
          <a:xfrm>
            <a:off x="2051166" y="1273445"/>
            <a:ext cx="3174989" cy="3384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53" tIns="45676" rIns="91353" bIns="45676">
            <a:spAutoFit/>
          </a:bodyPr>
          <a:lstStyle/>
          <a:p>
            <a:pPr algn="ctr">
              <a:spcBef>
                <a:spcPts val="0"/>
              </a:spcBef>
              <a:buClr>
                <a:srgbClr val="4D4D4D"/>
              </a:buClr>
            </a:pPr>
            <a:r>
              <a:rPr lang="en-US" sz="1600" dirty="0">
                <a:solidFill>
                  <a:srgbClr val="0000FF"/>
                </a:solidFill>
                <a:latin typeface="+mn-lt"/>
              </a:rPr>
              <a:t>Delay, Jitter, Packet Loss, Availability</a:t>
            </a:r>
          </a:p>
        </p:txBody>
      </p:sp>
      <p:sp>
        <p:nvSpPr>
          <p:cNvPr id="12" name="Freeform 11"/>
          <p:cNvSpPr/>
          <p:nvPr/>
        </p:nvSpPr>
        <p:spPr>
          <a:xfrm>
            <a:off x="2371060" y="2300936"/>
            <a:ext cx="4720419" cy="477672"/>
          </a:xfrm>
          <a:custGeom>
            <a:avLst/>
            <a:gdLst>
              <a:gd name="connsiteX0" fmla="*/ 4408226 w 4408226"/>
              <a:gd name="connsiteY0" fmla="*/ 322997 h 477672"/>
              <a:gd name="connsiteX1" fmla="*/ 3821373 w 4408226"/>
              <a:gd name="connsiteY1" fmla="*/ 22746 h 477672"/>
              <a:gd name="connsiteX2" fmla="*/ 2838734 w 4408226"/>
              <a:gd name="connsiteY2" fmla="*/ 459475 h 477672"/>
              <a:gd name="connsiteX3" fmla="*/ 1842447 w 4408226"/>
              <a:gd name="connsiteY3" fmla="*/ 63690 h 477672"/>
              <a:gd name="connsiteX4" fmla="*/ 1337480 w 4408226"/>
              <a:gd name="connsiteY4" fmla="*/ 418531 h 477672"/>
              <a:gd name="connsiteX5" fmla="*/ 1091820 w 4408226"/>
              <a:gd name="connsiteY5" fmla="*/ 131929 h 477672"/>
              <a:gd name="connsiteX6" fmla="*/ 477671 w 4408226"/>
              <a:gd name="connsiteY6" fmla="*/ 459475 h 477672"/>
              <a:gd name="connsiteX7" fmla="*/ 0 w 4408226"/>
              <a:gd name="connsiteY7" fmla="*/ 241111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8226" h="477672">
                <a:moveTo>
                  <a:pt x="4408226" y="322997"/>
                </a:moveTo>
                <a:cubicBezTo>
                  <a:pt x="4245590" y="161498"/>
                  <a:pt x="4082955" y="0"/>
                  <a:pt x="3821373" y="22746"/>
                </a:cubicBezTo>
                <a:cubicBezTo>
                  <a:pt x="3559791" y="45492"/>
                  <a:pt x="3168555" y="452651"/>
                  <a:pt x="2838734" y="459475"/>
                </a:cubicBezTo>
                <a:cubicBezTo>
                  <a:pt x="2508913" y="466299"/>
                  <a:pt x="2092656" y="70514"/>
                  <a:pt x="1842447" y="63690"/>
                </a:cubicBezTo>
                <a:cubicBezTo>
                  <a:pt x="1592238" y="56866"/>
                  <a:pt x="1462585" y="407158"/>
                  <a:pt x="1337480" y="418531"/>
                </a:cubicBezTo>
                <a:cubicBezTo>
                  <a:pt x="1212376" y="429904"/>
                  <a:pt x="1235122" y="125105"/>
                  <a:pt x="1091820" y="131929"/>
                </a:cubicBezTo>
                <a:cubicBezTo>
                  <a:pt x="948518" y="138753"/>
                  <a:pt x="659641" y="441278"/>
                  <a:pt x="477671" y="459475"/>
                </a:cubicBezTo>
                <a:cubicBezTo>
                  <a:pt x="295701" y="477672"/>
                  <a:pt x="147850" y="359391"/>
                  <a:pt x="0" y="241111"/>
                </a:cubicBezTo>
              </a:path>
            </a:pathLst>
          </a:custGeom>
          <a:ln w="57150">
            <a:solidFill>
              <a:srgbClr val="FF0000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FFC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1" rIns="91422" bIns="45711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77" name="TextBox 12"/>
          <p:cNvSpPr txBox="1">
            <a:spLocks noChangeArrowheads="1"/>
          </p:cNvSpPr>
          <p:nvPr/>
        </p:nvSpPr>
        <p:spPr bwMode="auto">
          <a:xfrm>
            <a:off x="2908416" y="2867295"/>
            <a:ext cx="11271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>
                <a:solidFill>
                  <a:srgbClr val="000000"/>
                </a:solidFill>
                <a:latin typeface="+mn-lt"/>
              </a:rPr>
              <a:t>Operator A</a:t>
            </a:r>
          </a:p>
        </p:txBody>
      </p:sp>
      <p:sp>
        <p:nvSpPr>
          <p:cNvPr id="1078" name="TextBox 13"/>
          <p:cNvSpPr txBox="1">
            <a:spLocks noChangeArrowheads="1"/>
          </p:cNvSpPr>
          <p:nvPr/>
        </p:nvSpPr>
        <p:spPr bwMode="auto">
          <a:xfrm>
            <a:off x="5002328" y="2867295"/>
            <a:ext cx="11191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>
                <a:solidFill>
                  <a:srgbClr val="000000"/>
                </a:solidFill>
                <a:latin typeface="+mn-lt"/>
              </a:rPr>
              <a:t>Operator B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231053" y="2089420"/>
          <a:ext cx="381000" cy="554037"/>
        </p:xfrm>
        <a:graphic>
          <a:graphicData uri="http://schemas.openxmlformats.org/presentationml/2006/ole">
            <p:oleObj spid="_x0000_s1026" name="Visio" r:id="rId4" imgW="695230" imgH="960549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576628" y="2487882"/>
          <a:ext cx="381000" cy="554038"/>
        </p:xfrm>
        <a:graphic>
          <a:graphicData uri="http://schemas.openxmlformats.org/presentationml/2006/ole">
            <p:oleObj spid="_x0000_s1027" name="Visio" r:id="rId5" imgW="695230" imgH="960549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441941" y="2360882"/>
          <a:ext cx="381000" cy="554038"/>
        </p:xfrm>
        <a:graphic>
          <a:graphicData uri="http://schemas.openxmlformats.org/presentationml/2006/ole">
            <p:oleObj spid="_x0000_s1028" name="Visio" r:id="rId6" imgW="695230" imgH="960549" progId="">
              <p:embed/>
            </p:oleObj>
          </a:graphicData>
        </a:graphic>
      </p:graphicFrame>
      <p:cxnSp>
        <p:nvCxnSpPr>
          <p:cNvPr id="18" name="Straight Connector 17"/>
          <p:cNvCxnSpPr/>
          <p:nvPr/>
        </p:nvCxnSpPr>
        <p:spPr>
          <a:xfrm rot="10800000" flipV="1">
            <a:off x="1155816" y="2503757"/>
            <a:ext cx="3635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7794741" y="2494232"/>
            <a:ext cx="3635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1" name="Picture 12" descr="sto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64616" y="2002107"/>
            <a:ext cx="8223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 rot="5400000">
            <a:off x="962934" y="3006201"/>
            <a:ext cx="2103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458859" y="3006201"/>
            <a:ext cx="2103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4" name="Picture 8" descr="etx-201a__Type1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2103" y="2359295"/>
            <a:ext cx="9048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" name="Picture 8" descr="etx-201a__Type1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9353" y="2287857"/>
            <a:ext cx="9064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eft-Right Arrow 24"/>
          <p:cNvSpPr/>
          <p:nvPr/>
        </p:nvSpPr>
        <p:spPr>
          <a:xfrm>
            <a:off x="2033703" y="3383232"/>
            <a:ext cx="5457825" cy="142875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087" name="Rectangle 25"/>
          <p:cNvSpPr>
            <a:spLocks noChangeArrowheads="1"/>
          </p:cNvSpPr>
          <p:nvPr/>
        </p:nvSpPr>
        <p:spPr bwMode="auto">
          <a:xfrm>
            <a:off x="185853" y="3095895"/>
            <a:ext cx="1414133" cy="6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algn="ctr">
              <a:spcBef>
                <a:spcPts val="0"/>
              </a:spcBef>
              <a:buClr>
                <a:srgbClr val="4D4D4D"/>
              </a:buClr>
            </a:pPr>
            <a:r>
              <a:rPr lang="en-US" sz="1200" b="1" dirty="0">
                <a:solidFill>
                  <a:srgbClr val="0000FF"/>
                </a:solidFill>
                <a:latin typeface="+mn-lt"/>
              </a:rPr>
              <a:t>ITU-T Y.1731 (PM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)/</a:t>
            </a:r>
            <a:br>
              <a:rPr lang="en-US" sz="1200" b="1" dirty="0" smtClean="0">
                <a:solidFill>
                  <a:srgbClr val="0000FF"/>
                </a:solidFill>
                <a:latin typeface="+mn-lt"/>
              </a:rPr>
            </a:b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802.3ag 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(CFM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)</a:t>
            </a:r>
          </a:p>
          <a:p>
            <a:pPr algn="ctr">
              <a:spcBef>
                <a:spcPts val="0"/>
              </a:spcBef>
              <a:buClr>
                <a:srgbClr val="4D4D4D"/>
              </a:buClr>
            </a:pPr>
            <a:r>
              <a:rPr lang="en-US" sz="1200" b="1" dirty="0">
                <a:solidFill>
                  <a:srgbClr val="0000FF"/>
                </a:solidFill>
                <a:latin typeface="+mn-lt"/>
              </a:rPr>
              <a:t>IEEE 802.3ah (EFM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1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7" name="Left-Right Arrow 26"/>
          <p:cNvSpPr/>
          <p:nvPr/>
        </p:nvSpPr>
        <p:spPr>
          <a:xfrm>
            <a:off x="2033703" y="3592782"/>
            <a:ext cx="704850" cy="146050"/>
          </a:xfrm>
          <a:prstGeom prst="leftRightArrow">
            <a:avLst/>
          </a:prstGeom>
          <a:solidFill>
            <a:srgbClr val="FF8181"/>
          </a:solidFill>
          <a:ln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2776653" y="3592782"/>
            <a:ext cx="1819275" cy="146050"/>
          </a:xfrm>
          <a:prstGeom prst="leftRightArrow">
            <a:avLst/>
          </a:prstGeom>
          <a:solidFill>
            <a:srgbClr val="FF8181"/>
          </a:solidFill>
          <a:ln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9" name="Left-Right Arrow 28"/>
          <p:cNvSpPr/>
          <p:nvPr/>
        </p:nvSpPr>
        <p:spPr>
          <a:xfrm>
            <a:off x="4614978" y="3592782"/>
            <a:ext cx="1819275" cy="146050"/>
          </a:xfrm>
          <a:prstGeom prst="leftRightArrow">
            <a:avLst/>
          </a:prstGeom>
          <a:solidFill>
            <a:srgbClr val="FF8181"/>
          </a:solidFill>
          <a:ln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0" name="Left-Right Arrow 29"/>
          <p:cNvSpPr/>
          <p:nvPr/>
        </p:nvSpPr>
        <p:spPr>
          <a:xfrm>
            <a:off x="6481878" y="3592782"/>
            <a:ext cx="1019175" cy="146050"/>
          </a:xfrm>
          <a:prstGeom prst="leftRightArrow">
            <a:avLst/>
          </a:prstGeom>
          <a:solidFill>
            <a:srgbClr val="FF8181"/>
          </a:solidFill>
          <a:ln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1" name="Left-Right Arrow 30"/>
          <p:cNvSpPr/>
          <p:nvPr/>
        </p:nvSpPr>
        <p:spPr>
          <a:xfrm>
            <a:off x="2033703" y="3849957"/>
            <a:ext cx="704850" cy="146050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2" name="Left-Right Arrow 31"/>
          <p:cNvSpPr/>
          <p:nvPr/>
        </p:nvSpPr>
        <p:spPr>
          <a:xfrm>
            <a:off x="6481878" y="3840432"/>
            <a:ext cx="1019175" cy="146050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1073" name="Picture 13" descr="Large Enterpris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6854" y="1728980"/>
            <a:ext cx="865536" cy="133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OAM – Operations Admin. &amp; Maintenance</a:t>
            </a:r>
          </a:p>
        </p:txBody>
      </p:sp>
      <p:pic>
        <p:nvPicPr>
          <p:cNvPr id="19459" name="Picture 2" descr="Fig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075" y="1084263"/>
            <a:ext cx="705167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1120052" y="3903993"/>
          <a:ext cx="6540835" cy="278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232263-4C11-46BE-9371-916D9C0E1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8A232263-4C11-46BE-9371-916D9C0E1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02129D-C0ED-4E72-802F-42E26AB75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6F02129D-C0ED-4E72-802F-42E26AB75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8CCA32-CDAF-4E19-8E88-39AA3AD24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9E8CCA32-CDAF-4E19-8E88-39AA3AD24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776399-66A6-4DCB-8F12-63D0890FB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47776399-66A6-4DCB-8F12-63D0890FB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6B1B1C-8C08-41BD-9797-F2BABFD29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F66B1B1C-8C08-41BD-9797-F2BABFD29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0E6760-C0DA-4643-A1DE-D2C157EA5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E0E6760-C0DA-4643-A1DE-D2C157EA5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802.1ag/Connectivity Fault Management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 l="1920" r="4601" b="5714"/>
          <a:stretch>
            <a:fillRect/>
          </a:stretch>
        </p:blipFill>
        <p:spPr bwMode="auto">
          <a:xfrm>
            <a:off x="3552825" y="1671484"/>
            <a:ext cx="5372100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 l="6407" t="10901" r="3839" b="27325"/>
          <a:stretch>
            <a:fillRect/>
          </a:stretch>
        </p:blipFill>
        <p:spPr bwMode="auto">
          <a:xfrm>
            <a:off x="339725" y="5807075"/>
            <a:ext cx="3810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535488" y="1165071"/>
            <a:ext cx="30908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642" tIns="55321" rIns="110642" bIns="5532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/>
              <a:t>MEP = Maintenance-End-Point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b="1" dirty="0"/>
              <a:t>MIP = Maintenance-Intermediate-Point</a:t>
            </a:r>
          </a:p>
        </p:txBody>
      </p:sp>
      <p:sp>
        <p:nvSpPr>
          <p:cNvPr id="20487" name="TextBox 5"/>
          <p:cNvSpPr txBox="1">
            <a:spLocks noChangeArrowheads="1"/>
          </p:cNvSpPr>
          <p:nvPr/>
        </p:nvSpPr>
        <p:spPr bwMode="auto">
          <a:xfrm>
            <a:off x="620713" y="6572096"/>
            <a:ext cx="30908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642" tIns="55321" rIns="110642" bIns="5532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/>
              <a:t>Service OAM Header</a:t>
            </a:r>
          </a:p>
        </p:txBody>
      </p:sp>
      <p:sp>
        <p:nvSpPr>
          <p:cNvPr id="20488" name="TextBox 5"/>
          <p:cNvSpPr txBox="1">
            <a:spLocks noChangeArrowheads="1"/>
          </p:cNvSpPr>
          <p:nvPr/>
        </p:nvSpPr>
        <p:spPr bwMode="auto">
          <a:xfrm>
            <a:off x="4983163" y="5978525"/>
            <a:ext cx="3090862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642" tIns="55321" rIns="110642" bIns="5532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Service OAM MEPs and MIPs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7713" y="1473018"/>
            <a:ext cx="2854131" cy="3734602"/>
          </a:xfrm>
        </p:spPr>
        <p:txBody>
          <a:bodyPr/>
          <a:lstStyle/>
          <a:p>
            <a:r>
              <a:rPr lang="en-US" sz="2000" dirty="0" smtClean="0"/>
              <a:t>8 OAM levels</a:t>
            </a:r>
          </a:p>
          <a:p>
            <a:r>
              <a:rPr lang="en-US" sz="2000" dirty="0" smtClean="0"/>
              <a:t>MEP/MIP</a:t>
            </a:r>
          </a:p>
          <a:p>
            <a:r>
              <a:rPr lang="en-US" sz="2000" dirty="0" smtClean="0"/>
              <a:t>Main messages:</a:t>
            </a:r>
          </a:p>
          <a:p>
            <a:pPr lvl="1"/>
            <a:r>
              <a:rPr lang="en-US" sz="1800" dirty="0" smtClean="0"/>
              <a:t>CC</a:t>
            </a:r>
          </a:p>
          <a:p>
            <a:pPr lvl="1"/>
            <a:r>
              <a:rPr lang="en-US" sz="1800" dirty="0" smtClean="0"/>
              <a:t>LB</a:t>
            </a:r>
          </a:p>
          <a:p>
            <a:pPr lvl="1"/>
            <a:r>
              <a:rPr lang="en-US" sz="1800" dirty="0" smtClean="0"/>
              <a:t>LT</a:t>
            </a:r>
          </a:p>
          <a:p>
            <a:pPr lvl="1"/>
            <a:r>
              <a:rPr lang="en-US" sz="1800" dirty="0" smtClean="0"/>
              <a:t>AIS</a:t>
            </a:r>
          </a:p>
          <a:p>
            <a:pPr lvl="1"/>
            <a:r>
              <a:rPr lang="en-US" sz="1800" dirty="0" smtClean="0"/>
              <a:t>RDI</a:t>
            </a:r>
          </a:p>
          <a:p>
            <a:pPr lvl="1"/>
            <a:r>
              <a:rPr lang="en-US" sz="1800" dirty="0" smtClean="0"/>
              <a:t>Lock</a:t>
            </a:r>
          </a:p>
          <a:p>
            <a:pPr lvl="1"/>
            <a:r>
              <a:rPr lang="en-US" sz="1800" dirty="0" smtClean="0"/>
              <a:t>(performance measurements)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2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RAD’s EtherAccess</a:t>
            </a:r>
            <a:br>
              <a:rPr lang="en-US" smtClean="0"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>Ethernet Services – Any Access</a:t>
            </a:r>
          </a:p>
        </p:txBody>
      </p:sp>
      <p:sp>
        <p:nvSpPr>
          <p:cNvPr id="2242574" name="Freeform 14"/>
          <p:cNvSpPr>
            <a:spLocks/>
          </p:cNvSpPr>
          <p:nvPr/>
        </p:nvSpPr>
        <p:spPr bwMode="auto">
          <a:xfrm>
            <a:off x="3778778" y="3459014"/>
            <a:ext cx="1897785" cy="1573068"/>
          </a:xfrm>
          <a:custGeom>
            <a:avLst/>
            <a:gdLst/>
            <a:ahLst/>
            <a:cxnLst>
              <a:cxn ang="0">
                <a:pos x="317" y="738"/>
              </a:cxn>
              <a:cxn ang="0">
                <a:pos x="167" y="754"/>
              </a:cxn>
              <a:cxn ang="0">
                <a:pos x="47" y="692"/>
              </a:cxn>
              <a:cxn ang="0">
                <a:pos x="1" y="552"/>
              </a:cxn>
              <a:cxn ang="0">
                <a:pos x="39" y="436"/>
              </a:cxn>
              <a:cxn ang="0">
                <a:pos x="97" y="400"/>
              </a:cxn>
              <a:cxn ang="0">
                <a:pos x="119" y="386"/>
              </a:cxn>
              <a:cxn ang="0">
                <a:pos x="125" y="362"/>
              </a:cxn>
              <a:cxn ang="0">
                <a:pos x="117" y="316"/>
              </a:cxn>
              <a:cxn ang="0">
                <a:pos x="117" y="262"/>
              </a:cxn>
              <a:cxn ang="0">
                <a:pos x="155" y="208"/>
              </a:cxn>
              <a:cxn ang="0">
                <a:pos x="221" y="176"/>
              </a:cxn>
              <a:cxn ang="0">
                <a:pos x="287" y="166"/>
              </a:cxn>
              <a:cxn ang="0">
                <a:pos x="315" y="156"/>
              </a:cxn>
              <a:cxn ang="0">
                <a:pos x="319" y="116"/>
              </a:cxn>
              <a:cxn ang="0">
                <a:pos x="347" y="76"/>
              </a:cxn>
              <a:cxn ang="0">
                <a:pos x="391" y="56"/>
              </a:cxn>
              <a:cxn ang="0">
                <a:pos x="445" y="52"/>
              </a:cxn>
              <a:cxn ang="0">
                <a:pos x="467" y="56"/>
              </a:cxn>
              <a:cxn ang="0">
                <a:pos x="473" y="44"/>
              </a:cxn>
              <a:cxn ang="0">
                <a:pos x="499" y="18"/>
              </a:cxn>
              <a:cxn ang="0">
                <a:pos x="543" y="4"/>
              </a:cxn>
              <a:cxn ang="0">
                <a:pos x="613" y="4"/>
              </a:cxn>
              <a:cxn ang="0">
                <a:pos x="663" y="26"/>
              </a:cxn>
              <a:cxn ang="0">
                <a:pos x="711" y="60"/>
              </a:cxn>
              <a:cxn ang="0">
                <a:pos x="731" y="110"/>
              </a:cxn>
              <a:cxn ang="0">
                <a:pos x="735" y="136"/>
              </a:cxn>
              <a:cxn ang="0">
                <a:pos x="767" y="134"/>
              </a:cxn>
              <a:cxn ang="0">
                <a:pos x="813" y="150"/>
              </a:cxn>
              <a:cxn ang="0">
                <a:pos x="863" y="200"/>
              </a:cxn>
              <a:cxn ang="0">
                <a:pos x="899" y="260"/>
              </a:cxn>
              <a:cxn ang="0">
                <a:pos x="905" y="324"/>
              </a:cxn>
              <a:cxn ang="0">
                <a:pos x="873" y="374"/>
              </a:cxn>
              <a:cxn ang="0">
                <a:pos x="907" y="384"/>
              </a:cxn>
              <a:cxn ang="0">
                <a:pos x="963" y="414"/>
              </a:cxn>
              <a:cxn ang="0">
                <a:pos x="1005" y="458"/>
              </a:cxn>
              <a:cxn ang="0">
                <a:pos x="1017" y="512"/>
              </a:cxn>
              <a:cxn ang="0">
                <a:pos x="987" y="600"/>
              </a:cxn>
              <a:cxn ang="0">
                <a:pos x="953" y="640"/>
              </a:cxn>
              <a:cxn ang="0">
                <a:pos x="919" y="644"/>
              </a:cxn>
              <a:cxn ang="0">
                <a:pos x="889" y="656"/>
              </a:cxn>
              <a:cxn ang="0">
                <a:pos x="867" y="682"/>
              </a:cxn>
              <a:cxn ang="0">
                <a:pos x="837" y="720"/>
              </a:cxn>
              <a:cxn ang="0">
                <a:pos x="795" y="746"/>
              </a:cxn>
              <a:cxn ang="0">
                <a:pos x="721" y="748"/>
              </a:cxn>
              <a:cxn ang="0">
                <a:pos x="669" y="728"/>
              </a:cxn>
              <a:cxn ang="0">
                <a:pos x="651" y="710"/>
              </a:cxn>
              <a:cxn ang="0">
                <a:pos x="635" y="706"/>
              </a:cxn>
              <a:cxn ang="0">
                <a:pos x="627" y="720"/>
              </a:cxn>
              <a:cxn ang="0">
                <a:pos x="583" y="752"/>
              </a:cxn>
              <a:cxn ang="0">
                <a:pos x="499" y="780"/>
              </a:cxn>
              <a:cxn ang="0">
                <a:pos x="417" y="772"/>
              </a:cxn>
              <a:cxn ang="0">
                <a:pos x="357" y="752"/>
              </a:cxn>
              <a:cxn ang="0">
                <a:pos x="317" y="738"/>
              </a:cxn>
            </a:cxnLst>
            <a:rect l="0" t="0" r="r" b="b"/>
            <a:pathLst>
              <a:path w="1020" h="783">
                <a:moveTo>
                  <a:pt x="317" y="738"/>
                </a:moveTo>
                <a:cubicBezTo>
                  <a:pt x="285" y="738"/>
                  <a:pt x="212" y="762"/>
                  <a:pt x="167" y="754"/>
                </a:cubicBezTo>
                <a:cubicBezTo>
                  <a:pt x="122" y="746"/>
                  <a:pt x="75" y="726"/>
                  <a:pt x="47" y="692"/>
                </a:cubicBezTo>
                <a:cubicBezTo>
                  <a:pt x="19" y="658"/>
                  <a:pt x="2" y="595"/>
                  <a:pt x="1" y="552"/>
                </a:cubicBezTo>
                <a:cubicBezTo>
                  <a:pt x="0" y="509"/>
                  <a:pt x="23" y="461"/>
                  <a:pt x="39" y="436"/>
                </a:cubicBezTo>
                <a:cubicBezTo>
                  <a:pt x="55" y="411"/>
                  <a:pt x="84" y="408"/>
                  <a:pt x="97" y="400"/>
                </a:cubicBezTo>
                <a:cubicBezTo>
                  <a:pt x="110" y="392"/>
                  <a:pt x="114" y="392"/>
                  <a:pt x="119" y="386"/>
                </a:cubicBezTo>
                <a:cubicBezTo>
                  <a:pt x="124" y="380"/>
                  <a:pt x="125" y="374"/>
                  <a:pt x="125" y="362"/>
                </a:cubicBezTo>
                <a:cubicBezTo>
                  <a:pt x="125" y="350"/>
                  <a:pt x="118" y="333"/>
                  <a:pt x="117" y="316"/>
                </a:cubicBezTo>
                <a:cubicBezTo>
                  <a:pt x="116" y="299"/>
                  <a:pt x="111" y="280"/>
                  <a:pt x="117" y="262"/>
                </a:cubicBezTo>
                <a:cubicBezTo>
                  <a:pt x="123" y="244"/>
                  <a:pt x="138" y="222"/>
                  <a:pt x="155" y="208"/>
                </a:cubicBezTo>
                <a:cubicBezTo>
                  <a:pt x="172" y="194"/>
                  <a:pt x="199" y="183"/>
                  <a:pt x="221" y="176"/>
                </a:cubicBezTo>
                <a:cubicBezTo>
                  <a:pt x="243" y="169"/>
                  <a:pt x="271" y="169"/>
                  <a:pt x="287" y="166"/>
                </a:cubicBezTo>
                <a:cubicBezTo>
                  <a:pt x="303" y="163"/>
                  <a:pt x="310" y="164"/>
                  <a:pt x="315" y="156"/>
                </a:cubicBezTo>
                <a:cubicBezTo>
                  <a:pt x="320" y="148"/>
                  <a:pt x="314" y="129"/>
                  <a:pt x="319" y="116"/>
                </a:cubicBezTo>
                <a:cubicBezTo>
                  <a:pt x="324" y="103"/>
                  <a:pt x="335" y="86"/>
                  <a:pt x="347" y="76"/>
                </a:cubicBezTo>
                <a:cubicBezTo>
                  <a:pt x="359" y="66"/>
                  <a:pt x="375" y="60"/>
                  <a:pt x="391" y="56"/>
                </a:cubicBezTo>
                <a:cubicBezTo>
                  <a:pt x="407" y="52"/>
                  <a:pt x="432" y="52"/>
                  <a:pt x="445" y="52"/>
                </a:cubicBezTo>
                <a:cubicBezTo>
                  <a:pt x="458" y="52"/>
                  <a:pt x="462" y="57"/>
                  <a:pt x="467" y="56"/>
                </a:cubicBezTo>
                <a:cubicBezTo>
                  <a:pt x="472" y="55"/>
                  <a:pt x="468" y="50"/>
                  <a:pt x="473" y="44"/>
                </a:cubicBezTo>
                <a:cubicBezTo>
                  <a:pt x="478" y="38"/>
                  <a:pt x="487" y="25"/>
                  <a:pt x="499" y="18"/>
                </a:cubicBezTo>
                <a:cubicBezTo>
                  <a:pt x="511" y="11"/>
                  <a:pt x="524" y="6"/>
                  <a:pt x="543" y="4"/>
                </a:cubicBezTo>
                <a:cubicBezTo>
                  <a:pt x="562" y="2"/>
                  <a:pt x="593" y="0"/>
                  <a:pt x="613" y="4"/>
                </a:cubicBezTo>
                <a:cubicBezTo>
                  <a:pt x="633" y="8"/>
                  <a:pt x="647" y="17"/>
                  <a:pt x="663" y="26"/>
                </a:cubicBezTo>
                <a:cubicBezTo>
                  <a:pt x="679" y="35"/>
                  <a:pt x="700" y="46"/>
                  <a:pt x="711" y="60"/>
                </a:cubicBezTo>
                <a:cubicBezTo>
                  <a:pt x="722" y="74"/>
                  <a:pt x="727" y="97"/>
                  <a:pt x="731" y="110"/>
                </a:cubicBezTo>
                <a:cubicBezTo>
                  <a:pt x="735" y="123"/>
                  <a:pt x="729" y="132"/>
                  <a:pt x="735" y="136"/>
                </a:cubicBezTo>
                <a:cubicBezTo>
                  <a:pt x="741" y="140"/>
                  <a:pt x="754" y="132"/>
                  <a:pt x="767" y="134"/>
                </a:cubicBezTo>
                <a:cubicBezTo>
                  <a:pt x="780" y="136"/>
                  <a:pt x="797" y="139"/>
                  <a:pt x="813" y="150"/>
                </a:cubicBezTo>
                <a:cubicBezTo>
                  <a:pt x="829" y="161"/>
                  <a:pt x="849" y="182"/>
                  <a:pt x="863" y="200"/>
                </a:cubicBezTo>
                <a:cubicBezTo>
                  <a:pt x="877" y="218"/>
                  <a:pt x="892" y="240"/>
                  <a:pt x="899" y="260"/>
                </a:cubicBezTo>
                <a:cubicBezTo>
                  <a:pt x="906" y="280"/>
                  <a:pt x="909" y="305"/>
                  <a:pt x="905" y="324"/>
                </a:cubicBezTo>
                <a:cubicBezTo>
                  <a:pt x="901" y="343"/>
                  <a:pt x="873" y="364"/>
                  <a:pt x="873" y="374"/>
                </a:cubicBezTo>
                <a:cubicBezTo>
                  <a:pt x="873" y="384"/>
                  <a:pt x="892" y="377"/>
                  <a:pt x="907" y="384"/>
                </a:cubicBezTo>
                <a:cubicBezTo>
                  <a:pt x="922" y="391"/>
                  <a:pt x="947" y="402"/>
                  <a:pt x="963" y="414"/>
                </a:cubicBezTo>
                <a:cubicBezTo>
                  <a:pt x="979" y="426"/>
                  <a:pt x="996" y="442"/>
                  <a:pt x="1005" y="458"/>
                </a:cubicBezTo>
                <a:cubicBezTo>
                  <a:pt x="1014" y="474"/>
                  <a:pt x="1020" y="488"/>
                  <a:pt x="1017" y="512"/>
                </a:cubicBezTo>
                <a:cubicBezTo>
                  <a:pt x="1014" y="536"/>
                  <a:pt x="998" y="579"/>
                  <a:pt x="987" y="600"/>
                </a:cubicBezTo>
                <a:cubicBezTo>
                  <a:pt x="976" y="621"/>
                  <a:pt x="964" y="633"/>
                  <a:pt x="953" y="640"/>
                </a:cubicBezTo>
                <a:cubicBezTo>
                  <a:pt x="942" y="647"/>
                  <a:pt x="930" y="641"/>
                  <a:pt x="919" y="644"/>
                </a:cubicBezTo>
                <a:cubicBezTo>
                  <a:pt x="908" y="647"/>
                  <a:pt x="898" y="650"/>
                  <a:pt x="889" y="656"/>
                </a:cubicBezTo>
                <a:cubicBezTo>
                  <a:pt x="880" y="662"/>
                  <a:pt x="876" y="671"/>
                  <a:pt x="867" y="682"/>
                </a:cubicBezTo>
                <a:cubicBezTo>
                  <a:pt x="858" y="693"/>
                  <a:pt x="849" y="709"/>
                  <a:pt x="837" y="720"/>
                </a:cubicBezTo>
                <a:cubicBezTo>
                  <a:pt x="825" y="731"/>
                  <a:pt x="814" y="741"/>
                  <a:pt x="795" y="746"/>
                </a:cubicBezTo>
                <a:cubicBezTo>
                  <a:pt x="776" y="751"/>
                  <a:pt x="742" y="751"/>
                  <a:pt x="721" y="748"/>
                </a:cubicBezTo>
                <a:cubicBezTo>
                  <a:pt x="700" y="745"/>
                  <a:pt x="681" y="734"/>
                  <a:pt x="669" y="728"/>
                </a:cubicBezTo>
                <a:cubicBezTo>
                  <a:pt x="657" y="722"/>
                  <a:pt x="657" y="714"/>
                  <a:pt x="651" y="710"/>
                </a:cubicBezTo>
                <a:cubicBezTo>
                  <a:pt x="645" y="706"/>
                  <a:pt x="639" y="704"/>
                  <a:pt x="635" y="706"/>
                </a:cubicBezTo>
                <a:cubicBezTo>
                  <a:pt x="631" y="708"/>
                  <a:pt x="636" y="712"/>
                  <a:pt x="627" y="720"/>
                </a:cubicBezTo>
                <a:cubicBezTo>
                  <a:pt x="618" y="728"/>
                  <a:pt x="604" y="742"/>
                  <a:pt x="583" y="752"/>
                </a:cubicBezTo>
                <a:cubicBezTo>
                  <a:pt x="562" y="762"/>
                  <a:pt x="527" y="777"/>
                  <a:pt x="499" y="780"/>
                </a:cubicBezTo>
                <a:cubicBezTo>
                  <a:pt x="471" y="783"/>
                  <a:pt x="441" y="777"/>
                  <a:pt x="417" y="772"/>
                </a:cubicBezTo>
                <a:cubicBezTo>
                  <a:pt x="393" y="767"/>
                  <a:pt x="372" y="757"/>
                  <a:pt x="357" y="752"/>
                </a:cubicBezTo>
                <a:cubicBezTo>
                  <a:pt x="342" y="747"/>
                  <a:pt x="349" y="738"/>
                  <a:pt x="317" y="73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B7D9E5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32709" tIns="32709" rIns="32709" bIns="32709" anchor="ctr" anchorCtr="1"/>
          <a:lstStyle/>
          <a:p>
            <a:pPr algn="ctr">
              <a:lnSpc>
                <a:spcPct val="85000"/>
              </a:lnSpc>
              <a:spcBef>
                <a:spcPts val="0"/>
              </a:spcBef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17414" name="Text Box 22"/>
          <p:cNvSpPr txBox="1">
            <a:spLocks noChangeArrowheads="1"/>
          </p:cNvSpPr>
          <p:nvPr/>
        </p:nvSpPr>
        <p:spPr bwMode="auto">
          <a:xfrm>
            <a:off x="4149725" y="4006850"/>
            <a:ext cx="11588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05" tIns="32705" rIns="32705" bIns="32705" anchor="ctr" anchorCtr="1"/>
          <a:lstStyle/>
          <a:p>
            <a:pPr algn="ctr" defTabSz="936297">
              <a:lnSpc>
                <a:spcPct val="85000"/>
              </a:lnSpc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Service Provider</a:t>
            </a:r>
          </a:p>
          <a:p>
            <a:pPr algn="ctr" defTabSz="936297">
              <a:lnSpc>
                <a:spcPct val="85000"/>
              </a:lnSpc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Packet Switched</a:t>
            </a:r>
          </a:p>
          <a:p>
            <a:pPr algn="ctr" defTabSz="936297">
              <a:lnSpc>
                <a:spcPct val="85000"/>
              </a:lnSpc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Network</a:t>
            </a: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423863" y="4475163"/>
            <a:ext cx="4057650" cy="2230437"/>
            <a:chOff x="382109" y="4814450"/>
            <a:chExt cx="4463457" cy="2452688"/>
          </a:xfrm>
        </p:grpSpPr>
        <p:grpSp>
          <p:nvGrpSpPr>
            <p:cNvPr id="21616" name="Group 136"/>
            <p:cNvGrpSpPr>
              <a:grpSpLocks/>
            </p:cNvGrpSpPr>
            <p:nvPr/>
          </p:nvGrpSpPr>
          <p:grpSpPr bwMode="auto">
            <a:xfrm flipH="1">
              <a:off x="382109" y="4814450"/>
              <a:ext cx="4306888" cy="2452688"/>
              <a:chOff x="-472910" y="4814450"/>
              <a:chExt cx="4306888" cy="2452688"/>
            </a:xfrm>
          </p:grpSpPr>
          <p:sp>
            <p:nvSpPr>
              <p:cNvPr id="2242563" name="Rectangle 3"/>
              <p:cNvSpPr>
                <a:spLocks noChangeArrowheads="1"/>
              </p:cNvSpPr>
              <p:nvPr/>
            </p:nvSpPr>
            <p:spPr bwMode="auto">
              <a:xfrm flipH="1">
                <a:off x="254165" y="4814450"/>
                <a:ext cx="3579813" cy="2452688"/>
              </a:xfrm>
              <a:prstGeom prst="roundRect">
                <a:avLst>
                  <a:gd name="adj" fmla="val 10857"/>
                </a:avLst>
              </a:prstGeom>
              <a:solidFill>
                <a:srgbClr val="FFCC99"/>
              </a:solidFill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</a:endParaRPr>
              </a:p>
            </p:txBody>
          </p:sp>
          <p:cxnSp>
            <p:nvCxnSpPr>
              <p:cNvPr id="21621" name="Elbow Connector 124"/>
              <p:cNvCxnSpPr>
                <a:cxnSpLocks noChangeShapeType="1"/>
              </p:cNvCxnSpPr>
              <p:nvPr/>
            </p:nvCxnSpPr>
            <p:spPr bwMode="auto">
              <a:xfrm rot="10800000">
                <a:off x="-472910" y="5237163"/>
                <a:ext cx="3657600" cy="1189037"/>
              </a:xfrm>
              <a:prstGeom prst="bentConnector3">
                <a:avLst>
                  <a:gd name="adj1" fmla="val 99792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7526" name="Freeform 6"/>
              <p:cNvSpPr>
                <a:spLocks/>
              </p:cNvSpPr>
              <p:nvPr/>
            </p:nvSpPr>
            <p:spPr bwMode="auto">
              <a:xfrm>
                <a:off x="-367539" y="5277056"/>
                <a:ext cx="3530951" cy="445150"/>
              </a:xfrm>
              <a:custGeom>
                <a:avLst/>
                <a:gdLst>
                  <a:gd name="T0" fmla="*/ 2147483647 w 366"/>
                  <a:gd name="T1" fmla="*/ 2147483647 h 144"/>
                  <a:gd name="T2" fmla="*/ 0 w 366"/>
                  <a:gd name="T3" fmla="*/ 2147483647 h 144"/>
                  <a:gd name="T4" fmla="*/ 0 w 366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366"/>
                  <a:gd name="T10" fmla="*/ 0 h 144"/>
                  <a:gd name="T11" fmla="*/ 366 w 366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6" h="144">
                    <a:moveTo>
                      <a:pt x="366" y="144"/>
                    </a:move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pic>
            <p:nvPicPr>
              <p:cNvPr id="21623" name="Picture 15" descr="j0202496[1]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2939840" y="5999163"/>
                <a:ext cx="809625" cy="892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28" name="Text Box 94"/>
              <p:cNvSpPr txBox="1">
                <a:spLocks noChangeArrowheads="1"/>
              </p:cNvSpPr>
              <p:nvPr/>
            </p:nvSpPr>
            <p:spPr bwMode="auto">
              <a:xfrm>
                <a:off x="1954995" y="5369578"/>
                <a:ext cx="345761" cy="240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1000" b="1" dirty="0">
                    <a:latin typeface="+mn-lt"/>
                    <a:cs typeface="Arial" charset="0"/>
                  </a:rPr>
                  <a:t>ETX</a:t>
                </a:r>
              </a:p>
            </p:txBody>
          </p:sp>
          <p:sp>
            <p:nvSpPr>
              <p:cNvPr id="17529" name="Text Box 95"/>
              <p:cNvSpPr txBox="1">
                <a:spLocks noChangeArrowheads="1"/>
              </p:cNvSpPr>
              <p:nvPr/>
            </p:nvSpPr>
            <p:spPr bwMode="auto">
              <a:xfrm>
                <a:off x="2505070" y="5523198"/>
                <a:ext cx="445297" cy="225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900" b="1" dirty="0">
                    <a:latin typeface="+mn-lt"/>
                    <a:cs typeface="Arial" charset="0"/>
                  </a:rPr>
                  <a:t>100BT</a:t>
                </a:r>
              </a:p>
            </p:txBody>
          </p:sp>
          <p:pic>
            <p:nvPicPr>
              <p:cNvPr id="21626" name="Picture 96" descr="rad7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1811503" y="5572125"/>
                <a:ext cx="631825" cy="198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31" name="Text Box 97"/>
              <p:cNvSpPr txBox="1">
                <a:spLocks noChangeArrowheads="1"/>
              </p:cNvSpPr>
              <p:nvPr/>
            </p:nvSpPr>
            <p:spPr bwMode="auto">
              <a:xfrm>
                <a:off x="1462548" y="5523198"/>
                <a:ext cx="303850" cy="225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900" b="1" dirty="0">
                    <a:latin typeface="+mn-lt"/>
                    <a:cs typeface="Arial" charset="0"/>
                  </a:rPr>
                  <a:t>FE</a:t>
                </a:r>
              </a:p>
            </p:txBody>
          </p:sp>
          <p:sp>
            <p:nvSpPr>
              <p:cNvPr id="17532" name="Text Box 99"/>
              <p:cNvSpPr txBox="1">
                <a:spLocks noChangeArrowheads="1"/>
              </p:cNvSpPr>
              <p:nvPr/>
            </p:nvSpPr>
            <p:spPr bwMode="auto">
              <a:xfrm>
                <a:off x="1954995" y="6083563"/>
                <a:ext cx="345761" cy="240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1000" b="1" dirty="0">
                    <a:latin typeface="+mn-lt"/>
                    <a:cs typeface="Arial" charset="0"/>
                  </a:rPr>
                  <a:t>ETX</a:t>
                </a:r>
              </a:p>
            </p:txBody>
          </p:sp>
          <p:sp>
            <p:nvSpPr>
              <p:cNvPr id="17533" name="Text Box 100"/>
              <p:cNvSpPr txBox="1">
                <a:spLocks noChangeArrowheads="1"/>
              </p:cNvSpPr>
              <p:nvPr/>
            </p:nvSpPr>
            <p:spPr bwMode="auto">
              <a:xfrm>
                <a:off x="2440457" y="6230201"/>
                <a:ext cx="499432" cy="2269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900" b="1" dirty="0">
                    <a:latin typeface="+mn-lt"/>
                    <a:cs typeface="Arial" charset="0"/>
                  </a:rPr>
                  <a:t>1000Sx</a:t>
                </a:r>
              </a:p>
            </p:txBody>
          </p:sp>
          <p:pic>
            <p:nvPicPr>
              <p:cNvPr id="21630" name="Picture 101" descr="rad7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1811503" y="6284913"/>
                <a:ext cx="6318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35" name="Text Box 102"/>
              <p:cNvSpPr txBox="1">
                <a:spLocks noChangeArrowheads="1"/>
              </p:cNvSpPr>
              <p:nvPr/>
            </p:nvSpPr>
            <p:spPr bwMode="auto">
              <a:xfrm>
                <a:off x="935176" y="6231947"/>
                <a:ext cx="324806" cy="225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900" b="1" dirty="0" err="1">
                    <a:latin typeface="+mn-lt"/>
                    <a:cs typeface="Arial" charset="0"/>
                  </a:rPr>
                  <a:t>GbE</a:t>
                </a:r>
                <a:endParaRPr lang="en-US" sz="900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36" name="Text Box 103"/>
              <p:cNvSpPr txBox="1">
                <a:spLocks noChangeArrowheads="1"/>
              </p:cNvSpPr>
              <p:nvPr/>
            </p:nvSpPr>
            <p:spPr bwMode="auto">
              <a:xfrm>
                <a:off x="-130047" y="5530181"/>
                <a:ext cx="328298" cy="2269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900" b="1" dirty="0" err="1">
                    <a:latin typeface="+mn-lt"/>
                    <a:cs typeface="Arial" charset="0"/>
                  </a:rPr>
                  <a:t>GbE</a:t>
                </a:r>
                <a:endParaRPr lang="en-US" sz="900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37" name="Freeform 104"/>
              <p:cNvSpPr>
                <a:spLocks/>
              </p:cNvSpPr>
              <p:nvPr/>
            </p:nvSpPr>
            <p:spPr bwMode="auto">
              <a:xfrm flipH="1">
                <a:off x="369386" y="5336410"/>
                <a:ext cx="1028551" cy="759374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E0CDA8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867B65"/>
                </a:prstShdw>
              </a:effectLst>
            </p:spPr>
            <p:txBody>
              <a:bodyPr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38" name="Text Box 105"/>
              <p:cNvSpPr txBox="1">
                <a:spLocks noChangeArrowheads="1"/>
              </p:cNvSpPr>
              <p:nvPr/>
            </p:nvSpPr>
            <p:spPr bwMode="auto">
              <a:xfrm>
                <a:off x="564967" y="5510978"/>
                <a:ext cx="639133" cy="410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755385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1000" b="1" dirty="0">
                    <a:latin typeface="+mn-lt"/>
                    <a:cs typeface="Arial" charset="0"/>
                  </a:rPr>
                  <a:t>Metro </a:t>
                </a:r>
              </a:p>
              <a:p>
                <a:pPr algn="ctr" defTabSz="755385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1000" b="1" dirty="0">
                    <a:latin typeface="+mn-lt"/>
                    <a:cs typeface="Arial" charset="0"/>
                  </a:rPr>
                  <a:t>Ethernet</a:t>
                </a:r>
              </a:p>
            </p:txBody>
          </p:sp>
          <p:pic>
            <p:nvPicPr>
              <p:cNvPr id="21635" name="Picture 112" descr="branch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3157328" y="5222875"/>
                <a:ext cx="484187" cy="730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40" name="Text Box 113"/>
              <p:cNvSpPr txBox="1">
                <a:spLocks noChangeArrowheads="1"/>
              </p:cNvSpPr>
              <p:nvPr/>
            </p:nvSpPr>
            <p:spPr bwMode="auto">
              <a:xfrm>
                <a:off x="3055143" y="4962833"/>
                <a:ext cx="595477" cy="254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b="1" dirty="0">
                    <a:latin typeface="+mn-lt"/>
                    <a:cs typeface="Arial" charset="0"/>
                  </a:rPr>
                  <a:t>Branch</a:t>
                </a:r>
              </a:p>
            </p:txBody>
          </p:sp>
          <p:sp>
            <p:nvSpPr>
              <p:cNvPr id="17541" name="Text Box 114"/>
              <p:cNvSpPr txBox="1">
                <a:spLocks noChangeArrowheads="1"/>
              </p:cNvSpPr>
              <p:nvPr/>
            </p:nvSpPr>
            <p:spPr bwMode="auto">
              <a:xfrm>
                <a:off x="2742562" y="6877851"/>
                <a:ext cx="1049506" cy="254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b="1" dirty="0">
                    <a:latin typeface="+mn-lt"/>
                    <a:cs typeface="Arial" charset="0"/>
                  </a:rPr>
                  <a:t>Headquarters</a:t>
                </a:r>
              </a:p>
            </p:txBody>
          </p:sp>
          <p:sp>
            <p:nvSpPr>
              <p:cNvPr id="17542" name="Text Box 118"/>
              <p:cNvSpPr txBox="1">
                <a:spLocks noChangeArrowheads="1"/>
              </p:cNvSpPr>
              <p:nvPr/>
            </p:nvSpPr>
            <p:spPr bwMode="auto">
              <a:xfrm>
                <a:off x="1066146" y="4872226"/>
                <a:ext cx="1838818" cy="3037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1431" tIns="45715" rIns="91431" bIns="45715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1300" b="1" dirty="0">
                    <a:latin typeface="+mn-lt"/>
                    <a:cs typeface="Arial" charset="0"/>
                  </a:rPr>
                  <a:t>Ethernet over Fiber</a:t>
                </a:r>
              </a:p>
            </p:txBody>
          </p:sp>
        </p:grpSp>
        <p:pic>
          <p:nvPicPr>
            <p:cNvPr id="21617" name="Picture 98" descr="lsr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26466" y="5113214"/>
              <a:ext cx="419100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393700" y="1227138"/>
            <a:ext cx="3748088" cy="3209925"/>
            <a:chOff x="349906" y="1242063"/>
            <a:chExt cx="4122082" cy="3530600"/>
          </a:xfrm>
        </p:grpSpPr>
        <p:sp>
          <p:nvSpPr>
            <p:cNvPr id="2242565" name="Rectangle 5"/>
            <p:cNvSpPr>
              <a:spLocks noChangeArrowheads="1"/>
            </p:cNvSpPr>
            <p:nvPr/>
          </p:nvSpPr>
          <p:spPr bwMode="auto">
            <a:xfrm>
              <a:off x="349906" y="1242063"/>
              <a:ext cx="3736294" cy="3530600"/>
            </a:xfrm>
            <a:prstGeom prst="roundRect">
              <a:avLst>
                <a:gd name="adj" fmla="val 5904"/>
              </a:avLst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>
              <a:bevelT/>
            </a:sp3d>
          </p:spPr>
          <p:txBody>
            <a:bodyPr wrap="none" lIns="91431" tIns="45715" rIns="91431" bIns="45715" anchor="ctr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</a:endParaRPr>
            </a:p>
          </p:txBody>
        </p:sp>
        <p:sp>
          <p:nvSpPr>
            <p:cNvPr id="17483" name="Freeform 9"/>
            <p:cNvSpPr>
              <a:spLocks/>
            </p:cNvSpPr>
            <p:nvPr/>
          </p:nvSpPr>
          <p:spPr bwMode="auto">
            <a:xfrm flipH="1">
              <a:off x="772415" y="1923039"/>
              <a:ext cx="3502285" cy="2435799"/>
            </a:xfrm>
            <a:custGeom>
              <a:avLst/>
              <a:gdLst>
                <a:gd name="T0" fmla="*/ 0 w 2707"/>
                <a:gd name="T1" fmla="*/ 2147483647 h 505"/>
                <a:gd name="T2" fmla="*/ 0 w 2707"/>
                <a:gd name="T3" fmla="*/ 0 h 505"/>
                <a:gd name="T4" fmla="*/ 2147483647 w 2707"/>
                <a:gd name="T5" fmla="*/ 0 h 505"/>
                <a:gd name="T6" fmla="*/ 0 60000 65536"/>
                <a:gd name="T7" fmla="*/ 0 60000 65536"/>
                <a:gd name="T8" fmla="*/ 0 60000 65536"/>
                <a:gd name="T9" fmla="*/ 0 w 2707"/>
                <a:gd name="T10" fmla="*/ 0 h 505"/>
                <a:gd name="T11" fmla="*/ 2707 w 2707"/>
                <a:gd name="T12" fmla="*/ 505 h 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07" h="505">
                  <a:moveTo>
                    <a:pt x="0" y="505"/>
                  </a:moveTo>
                  <a:lnTo>
                    <a:pt x="0" y="0"/>
                  </a:lnTo>
                  <a:lnTo>
                    <a:pt x="270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431" tIns="45715" rIns="91431" bIns="45715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84" name="Freeform 23"/>
            <p:cNvSpPr>
              <a:spLocks/>
            </p:cNvSpPr>
            <p:nvPr/>
          </p:nvSpPr>
          <p:spPr bwMode="auto">
            <a:xfrm>
              <a:off x="889391" y="2851961"/>
              <a:ext cx="1983348" cy="555258"/>
            </a:xfrm>
            <a:custGeom>
              <a:avLst/>
              <a:gdLst>
                <a:gd name="T0" fmla="*/ 2147483647 w 1097"/>
                <a:gd name="T1" fmla="*/ 2147483647 h 250"/>
                <a:gd name="T2" fmla="*/ 2147483647 w 1097"/>
                <a:gd name="T3" fmla="*/ 2147483647 h 250"/>
                <a:gd name="T4" fmla="*/ 2147483647 w 1097"/>
                <a:gd name="T5" fmla="*/ 0 h 250"/>
                <a:gd name="T6" fmla="*/ 0 w 1097"/>
                <a:gd name="T7" fmla="*/ 0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7"/>
                <a:gd name="T13" fmla="*/ 0 h 250"/>
                <a:gd name="T14" fmla="*/ 1097 w 1097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7" h="250">
                  <a:moveTo>
                    <a:pt x="1097" y="250"/>
                  </a:moveTo>
                  <a:lnTo>
                    <a:pt x="828" y="250"/>
                  </a:lnTo>
                  <a:lnTo>
                    <a:pt x="8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grpSp>
          <p:nvGrpSpPr>
            <p:cNvPr id="21581" name="Group 24"/>
            <p:cNvGrpSpPr>
              <a:grpSpLocks/>
            </p:cNvGrpSpPr>
            <p:nvPr/>
          </p:nvGrpSpPr>
          <p:grpSpPr bwMode="auto">
            <a:xfrm>
              <a:off x="1995489" y="3589339"/>
              <a:ext cx="793750" cy="93662"/>
              <a:chOff x="1166" y="1603"/>
              <a:chExt cx="500" cy="60"/>
            </a:xfrm>
          </p:grpSpPr>
          <p:sp>
            <p:nvSpPr>
              <p:cNvPr id="17516" name="Line 25"/>
              <p:cNvSpPr>
                <a:spLocks noChangeShapeType="1"/>
              </p:cNvSpPr>
              <p:nvPr/>
            </p:nvSpPr>
            <p:spPr bwMode="auto">
              <a:xfrm flipH="1">
                <a:off x="1167" y="1603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17" name="Line 26"/>
              <p:cNvSpPr>
                <a:spLocks noChangeShapeType="1"/>
              </p:cNvSpPr>
              <p:nvPr/>
            </p:nvSpPr>
            <p:spPr bwMode="auto">
              <a:xfrm flipH="1">
                <a:off x="1167" y="1623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18" name="Line 27"/>
              <p:cNvSpPr>
                <a:spLocks noChangeShapeType="1"/>
              </p:cNvSpPr>
              <p:nvPr/>
            </p:nvSpPr>
            <p:spPr bwMode="auto">
              <a:xfrm flipH="1">
                <a:off x="1167" y="1643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19" name="Line 28"/>
              <p:cNvSpPr>
                <a:spLocks noChangeShapeType="1"/>
              </p:cNvSpPr>
              <p:nvPr/>
            </p:nvSpPr>
            <p:spPr bwMode="auto">
              <a:xfrm flipH="1">
                <a:off x="1167" y="1663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7486" name="Text Box 29"/>
            <p:cNvSpPr txBox="1">
              <a:spLocks noChangeArrowheads="1"/>
            </p:cNvSpPr>
            <p:nvPr/>
          </p:nvSpPr>
          <p:spPr bwMode="auto">
            <a:xfrm>
              <a:off x="1697745" y="2537664"/>
              <a:ext cx="314263" cy="24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</a:t>
              </a:r>
            </a:p>
          </p:txBody>
        </p:sp>
        <p:sp>
          <p:nvSpPr>
            <p:cNvPr id="17487" name="Text Box 30"/>
            <p:cNvSpPr txBox="1">
              <a:spLocks noChangeArrowheads="1"/>
            </p:cNvSpPr>
            <p:nvPr/>
          </p:nvSpPr>
          <p:spPr bwMode="auto">
            <a:xfrm>
              <a:off x="1699491" y="3305945"/>
              <a:ext cx="314263" cy="24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</a:t>
              </a:r>
            </a:p>
          </p:txBody>
        </p:sp>
        <p:sp>
          <p:nvSpPr>
            <p:cNvPr id="17488" name="Text Box 31"/>
            <p:cNvSpPr txBox="1">
              <a:spLocks noChangeArrowheads="1"/>
            </p:cNvSpPr>
            <p:nvPr/>
          </p:nvSpPr>
          <p:spPr bwMode="auto">
            <a:xfrm>
              <a:off x="2881468" y="3499761"/>
              <a:ext cx="368386" cy="242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755385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SDH</a:t>
              </a:r>
            </a:p>
          </p:txBody>
        </p:sp>
        <p:pic>
          <p:nvPicPr>
            <p:cNvPr id="21585" name="Picture 33" descr="rad7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38288" y="3498850"/>
              <a:ext cx="6318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6" name="Picture 34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8288" y="2719389"/>
              <a:ext cx="6318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7" name="Picture 35" descr="branch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851" y="2465388"/>
              <a:ext cx="484188" cy="73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92" name="Text Box 36"/>
            <p:cNvSpPr txBox="1">
              <a:spLocks noChangeArrowheads="1"/>
            </p:cNvSpPr>
            <p:nvPr/>
          </p:nvSpPr>
          <p:spPr bwMode="auto">
            <a:xfrm>
              <a:off x="3649666" y="4268042"/>
              <a:ext cx="324738" cy="22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493" name="Text Box 37"/>
            <p:cNvSpPr txBox="1">
              <a:spLocks noChangeArrowheads="1"/>
            </p:cNvSpPr>
            <p:nvPr/>
          </p:nvSpPr>
          <p:spPr bwMode="auto">
            <a:xfrm>
              <a:off x="3132878" y="3999143"/>
              <a:ext cx="792641" cy="225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STM-1/OC-3</a:t>
              </a:r>
            </a:p>
          </p:txBody>
        </p:sp>
        <p:sp>
          <p:nvSpPr>
            <p:cNvPr id="17494" name="Line 38"/>
            <p:cNvSpPr>
              <a:spLocks noChangeShapeType="1"/>
            </p:cNvSpPr>
            <p:nvPr/>
          </p:nvSpPr>
          <p:spPr bwMode="auto">
            <a:xfrm flipH="1">
              <a:off x="807333" y="3658656"/>
              <a:ext cx="8450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95" name="Text Box 39"/>
            <p:cNvSpPr txBox="1">
              <a:spLocks noChangeArrowheads="1"/>
            </p:cNvSpPr>
            <p:nvPr/>
          </p:nvSpPr>
          <p:spPr bwMode="auto">
            <a:xfrm>
              <a:off x="1051760" y="2656398"/>
              <a:ext cx="375370" cy="22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10BT</a:t>
              </a:r>
            </a:p>
          </p:txBody>
        </p:sp>
        <p:sp>
          <p:nvSpPr>
            <p:cNvPr id="17496" name="Text Box 40"/>
            <p:cNvSpPr txBox="1">
              <a:spLocks noChangeArrowheads="1"/>
            </p:cNvSpPr>
            <p:nvPr/>
          </p:nvSpPr>
          <p:spPr bwMode="auto">
            <a:xfrm>
              <a:off x="1016842" y="3461347"/>
              <a:ext cx="445206" cy="225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100BT</a:t>
              </a:r>
            </a:p>
          </p:txBody>
        </p:sp>
        <p:sp>
          <p:nvSpPr>
            <p:cNvPr id="17497" name="Text Box 41"/>
            <p:cNvSpPr txBox="1">
              <a:spLocks noChangeArrowheads="1"/>
            </p:cNvSpPr>
            <p:nvPr/>
          </p:nvSpPr>
          <p:spPr bwMode="auto">
            <a:xfrm>
              <a:off x="2321033" y="3082445"/>
              <a:ext cx="563927" cy="22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  </a:t>
              </a:r>
              <a:r>
                <a:rPr lang="en-US" sz="900" b="1" dirty="0" err="1">
                  <a:latin typeface="+mn-lt"/>
                  <a:cs typeface="Arial" charset="0"/>
                </a:rPr>
                <a:t>EoPDH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498" name="Text Box 42"/>
            <p:cNvSpPr txBox="1">
              <a:spLocks noChangeArrowheads="1"/>
            </p:cNvSpPr>
            <p:nvPr/>
          </p:nvSpPr>
          <p:spPr bwMode="auto">
            <a:xfrm>
              <a:off x="2031213" y="3658656"/>
              <a:ext cx="700107" cy="378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n x </a:t>
              </a:r>
              <a:r>
                <a:rPr lang="en-US" sz="900" b="1" dirty="0" err="1">
                  <a:latin typeface="+mn-lt"/>
                  <a:cs typeface="Arial" charset="0"/>
                </a:rPr>
                <a:t>EoPDH</a:t>
              </a:r>
              <a:endParaRPr lang="en-US" sz="900" b="1" dirty="0">
                <a:latin typeface="+mn-lt"/>
                <a:cs typeface="Arial" charset="0"/>
              </a:endParaRPr>
            </a:p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Bonding</a:t>
              </a:r>
            </a:p>
          </p:txBody>
        </p:sp>
        <p:pic>
          <p:nvPicPr>
            <p:cNvPr id="21595" name="Picture 43" descr="branch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851" y="3368676"/>
              <a:ext cx="484188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00" name="Text Box 45"/>
            <p:cNvSpPr txBox="1">
              <a:spLocks noChangeArrowheads="1"/>
            </p:cNvSpPr>
            <p:nvPr/>
          </p:nvSpPr>
          <p:spPr bwMode="auto">
            <a:xfrm>
              <a:off x="431964" y="3134828"/>
              <a:ext cx="597099" cy="25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Branch</a:t>
              </a:r>
            </a:p>
          </p:txBody>
        </p:sp>
        <p:sp>
          <p:nvSpPr>
            <p:cNvPr id="17501" name="Text Box 46"/>
            <p:cNvSpPr txBox="1">
              <a:spLocks noChangeArrowheads="1"/>
            </p:cNvSpPr>
            <p:nvPr/>
          </p:nvSpPr>
          <p:spPr bwMode="auto">
            <a:xfrm>
              <a:off x="431964" y="2228605"/>
              <a:ext cx="597099" cy="256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Branch</a:t>
              </a:r>
            </a:p>
          </p:txBody>
        </p:sp>
        <p:sp>
          <p:nvSpPr>
            <p:cNvPr id="17502" name="Text Box 47"/>
            <p:cNvSpPr txBox="1">
              <a:spLocks noChangeArrowheads="1"/>
            </p:cNvSpPr>
            <p:nvPr/>
          </p:nvSpPr>
          <p:spPr bwMode="auto">
            <a:xfrm>
              <a:off x="2544509" y="1729222"/>
              <a:ext cx="495837" cy="22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EoPDH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503" name="Freeform 48"/>
            <p:cNvSpPr>
              <a:spLocks/>
            </p:cNvSpPr>
            <p:nvPr/>
          </p:nvSpPr>
          <p:spPr bwMode="auto">
            <a:xfrm>
              <a:off x="3153829" y="3922315"/>
              <a:ext cx="1295461" cy="550020"/>
            </a:xfrm>
            <a:custGeom>
              <a:avLst/>
              <a:gdLst>
                <a:gd name="T0" fmla="*/ 2147483647 w 898"/>
                <a:gd name="T1" fmla="*/ 2147483647 h 284"/>
                <a:gd name="T2" fmla="*/ 0 w 898"/>
                <a:gd name="T3" fmla="*/ 2147483647 h 284"/>
                <a:gd name="T4" fmla="*/ 0 w 898"/>
                <a:gd name="T5" fmla="*/ 0 h 284"/>
                <a:gd name="T6" fmla="*/ 0 60000 65536"/>
                <a:gd name="T7" fmla="*/ 0 60000 65536"/>
                <a:gd name="T8" fmla="*/ 0 60000 65536"/>
                <a:gd name="T9" fmla="*/ 0 w 898"/>
                <a:gd name="T10" fmla="*/ 0 h 284"/>
                <a:gd name="T11" fmla="*/ 898 w 89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8" h="284">
                  <a:moveTo>
                    <a:pt x="898" y="284"/>
                  </a:moveTo>
                  <a:lnTo>
                    <a:pt x="0" y="28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504" name="Text Box 49"/>
            <p:cNvSpPr txBox="1">
              <a:spLocks noChangeArrowheads="1"/>
            </p:cNvSpPr>
            <p:nvPr/>
          </p:nvSpPr>
          <p:spPr bwMode="auto">
            <a:xfrm>
              <a:off x="2940829" y="4507257"/>
              <a:ext cx="453935" cy="239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841081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 err="1">
                  <a:latin typeface="+mn-lt"/>
                  <a:cs typeface="Arial" charset="0"/>
                </a:rPr>
                <a:t>Egate</a:t>
              </a:r>
              <a:endParaRPr lang="en-US" sz="1000" b="1" dirty="0">
                <a:latin typeface="+mn-lt"/>
                <a:cs typeface="Arial" charset="0"/>
              </a:endParaRPr>
            </a:p>
          </p:txBody>
        </p:sp>
        <p:sp>
          <p:nvSpPr>
            <p:cNvPr id="17505" name="AutoShape 50"/>
            <p:cNvSpPr>
              <a:spLocks noChangeArrowheads="1"/>
            </p:cNvSpPr>
            <p:nvPr/>
          </p:nvSpPr>
          <p:spPr bwMode="auto">
            <a:xfrm>
              <a:off x="2719099" y="3274515"/>
              <a:ext cx="708837" cy="6984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19" y="10800"/>
                  </a:moveTo>
                  <a:cubicBezTo>
                    <a:pt x="1619" y="15871"/>
                    <a:pt x="5729" y="19981"/>
                    <a:pt x="10800" y="19981"/>
                  </a:cubicBezTo>
                  <a:cubicBezTo>
                    <a:pt x="15871" y="19981"/>
                    <a:pt x="19981" y="15871"/>
                    <a:pt x="19981" y="10800"/>
                  </a:cubicBezTo>
                  <a:cubicBezTo>
                    <a:pt x="19981" y="5729"/>
                    <a:pt x="15871" y="1619"/>
                    <a:pt x="10800" y="1619"/>
                  </a:cubicBezTo>
                  <a:cubicBezTo>
                    <a:pt x="5729" y="1619"/>
                    <a:pt x="1619" y="5729"/>
                    <a:pt x="1619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pic>
          <p:nvPicPr>
            <p:cNvPr id="21602" name="Picture 51" descr="rad18"/>
            <p:cNvPicPr preferRelativeResize="0"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54314" y="4273551"/>
              <a:ext cx="801687" cy="27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03" name="Picture 52" descr="lsr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52888" y="4275138"/>
              <a:ext cx="419100" cy="336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04" name="Picture 84" descr="branch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851" y="1555750"/>
              <a:ext cx="484188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09" name="Text Box 85"/>
            <p:cNvSpPr txBox="1">
              <a:spLocks noChangeArrowheads="1"/>
            </p:cNvSpPr>
            <p:nvPr/>
          </p:nvSpPr>
          <p:spPr bwMode="auto">
            <a:xfrm>
              <a:off x="431964" y="1329368"/>
              <a:ext cx="597099" cy="25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Branch</a:t>
              </a:r>
            </a:p>
          </p:txBody>
        </p:sp>
        <p:sp>
          <p:nvSpPr>
            <p:cNvPr id="17510" name="Text Box 86"/>
            <p:cNvSpPr txBox="1">
              <a:spLocks noChangeArrowheads="1"/>
            </p:cNvSpPr>
            <p:nvPr/>
          </p:nvSpPr>
          <p:spPr bwMode="auto">
            <a:xfrm>
              <a:off x="1697745" y="1598266"/>
              <a:ext cx="314263" cy="24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</a:t>
              </a:r>
            </a:p>
          </p:txBody>
        </p:sp>
        <p:pic>
          <p:nvPicPr>
            <p:cNvPr id="21607" name="Picture 87" descr="rad7"/>
            <p:cNvPicPr preferRelativeResize="0"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538288" y="1782763"/>
              <a:ext cx="631825" cy="19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2" name="Text Box 88"/>
            <p:cNvSpPr txBox="1">
              <a:spLocks noChangeArrowheads="1"/>
            </p:cNvSpPr>
            <p:nvPr/>
          </p:nvSpPr>
          <p:spPr bwMode="auto">
            <a:xfrm>
              <a:off x="1051760" y="1715254"/>
              <a:ext cx="375370" cy="22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10BT</a:t>
              </a:r>
            </a:p>
          </p:txBody>
        </p:sp>
        <p:sp>
          <p:nvSpPr>
            <p:cNvPr id="17513" name="Text Box 115"/>
            <p:cNvSpPr txBox="1">
              <a:spLocks noChangeArrowheads="1"/>
            </p:cNvSpPr>
            <p:nvPr/>
          </p:nvSpPr>
          <p:spPr bwMode="auto">
            <a:xfrm>
              <a:off x="1266507" y="1277070"/>
              <a:ext cx="1840184" cy="3073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22" tIns="45711" rIns="91422" bIns="4571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300" b="1" dirty="0">
                  <a:latin typeface="+mn-lt"/>
                  <a:cs typeface="Arial" charset="0"/>
                </a:rPr>
                <a:t>Ethernet over PDH</a:t>
              </a:r>
            </a:p>
          </p:txBody>
        </p:sp>
        <p:sp>
          <p:nvSpPr>
            <p:cNvPr id="17514" name="Text Box 86"/>
            <p:cNvSpPr txBox="1">
              <a:spLocks noChangeArrowheads="1"/>
            </p:cNvSpPr>
            <p:nvPr/>
          </p:nvSpPr>
          <p:spPr bwMode="auto">
            <a:xfrm>
              <a:off x="3466347" y="1598266"/>
              <a:ext cx="314263" cy="24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</a:t>
              </a:r>
            </a:p>
          </p:txBody>
        </p:sp>
        <p:pic>
          <p:nvPicPr>
            <p:cNvPr id="21611" name="Picture 87" descr="rad7"/>
            <p:cNvPicPr preferRelativeResize="0"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07711" y="1782763"/>
              <a:ext cx="631825" cy="19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5130800" y="3845979"/>
            <a:ext cx="3903663" cy="1719794"/>
            <a:chOff x="5559425" y="4123147"/>
            <a:chExt cx="4294518" cy="1890712"/>
          </a:xfrm>
        </p:grpSpPr>
        <p:sp>
          <p:nvSpPr>
            <p:cNvPr id="2242562" name="Rectangle 2"/>
            <p:cNvSpPr>
              <a:spLocks noChangeArrowheads="1"/>
            </p:cNvSpPr>
            <p:nvPr/>
          </p:nvSpPr>
          <p:spPr bwMode="auto">
            <a:xfrm>
              <a:off x="6259843" y="4123147"/>
              <a:ext cx="3594100" cy="1890712"/>
            </a:xfrm>
            <a:prstGeom prst="roundRect">
              <a:avLst/>
            </a:prstGeom>
            <a:solidFill>
              <a:srgbClr val="E7FFCF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31" tIns="45715" rIns="91431" bIns="45715" anchor="ctr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</a:endParaRPr>
            </a:p>
          </p:txBody>
        </p:sp>
        <p:sp>
          <p:nvSpPr>
            <p:cNvPr id="17451" name="Text Box 53"/>
            <p:cNvSpPr txBox="1">
              <a:spLocks noChangeArrowheads="1"/>
            </p:cNvSpPr>
            <p:nvPr/>
          </p:nvSpPr>
          <p:spPr bwMode="auto">
            <a:xfrm>
              <a:off x="8434080" y="4652549"/>
              <a:ext cx="619990" cy="22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10/100BT</a:t>
              </a:r>
            </a:p>
          </p:txBody>
        </p:sp>
        <p:sp>
          <p:nvSpPr>
            <p:cNvPr id="17452" name="Line 54"/>
            <p:cNvSpPr>
              <a:spLocks noChangeShapeType="1"/>
            </p:cNvSpPr>
            <p:nvPr/>
          </p:nvSpPr>
          <p:spPr bwMode="auto">
            <a:xfrm>
              <a:off x="8318814" y="4842784"/>
              <a:ext cx="8487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53" name="Text Box 55"/>
            <p:cNvSpPr txBox="1">
              <a:spLocks noChangeArrowheads="1"/>
            </p:cNvSpPr>
            <p:nvPr/>
          </p:nvSpPr>
          <p:spPr bwMode="auto">
            <a:xfrm>
              <a:off x="7201087" y="4429154"/>
              <a:ext cx="614750" cy="37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n x 2W</a:t>
              </a:r>
            </a:p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Bonding</a:t>
              </a:r>
            </a:p>
          </p:txBody>
        </p:sp>
        <p:pic>
          <p:nvPicPr>
            <p:cNvPr id="21550" name="Picture 56" descr="branch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47494" y="4364884"/>
              <a:ext cx="484187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5" name="Line 58"/>
            <p:cNvSpPr>
              <a:spLocks noChangeShapeType="1"/>
            </p:cNvSpPr>
            <p:nvPr/>
          </p:nvSpPr>
          <p:spPr bwMode="auto">
            <a:xfrm>
              <a:off x="6982781" y="5659570"/>
              <a:ext cx="2216243" cy="17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56" name="Text Box 59"/>
            <p:cNvSpPr txBox="1">
              <a:spLocks noChangeArrowheads="1"/>
            </p:cNvSpPr>
            <p:nvPr/>
          </p:nvSpPr>
          <p:spPr bwMode="auto">
            <a:xfrm>
              <a:off x="8030651" y="5307025"/>
              <a:ext cx="260220" cy="24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LA</a:t>
              </a:r>
            </a:p>
          </p:txBody>
        </p:sp>
        <p:sp>
          <p:nvSpPr>
            <p:cNvPr id="17457" name="Text Box 60"/>
            <p:cNvSpPr txBox="1">
              <a:spLocks noChangeArrowheads="1"/>
            </p:cNvSpPr>
            <p:nvPr/>
          </p:nvSpPr>
          <p:spPr bwMode="auto">
            <a:xfrm>
              <a:off x="8519656" y="5455373"/>
              <a:ext cx="373740" cy="22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10BT</a:t>
              </a:r>
            </a:p>
          </p:txBody>
        </p:sp>
        <p:pic>
          <p:nvPicPr>
            <p:cNvPr id="21554" name="Picture 61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44168" y="5509473"/>
              <a:ext cx="6318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9" name="Text Box 62"/>
            <p:cNvSpPr txBox="1">
              <a:spLocks noChangeArrowheads="1"/>
            </p:cNvSpPr>
            <p:nvPr/>
          </p:nvSpPr>
          <p:spPr bwMode="auto">
            <a:xfrm>
              <a:off x="6657942" y="5188347"/>
              <a:ext cx="571088" cy="24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DSLAM</a:t>
              </a:r>
            </a:p>
          </p:txBody>
        </p:sp>
        <p:sp>
          <p:nvSpPr>
            <p:cNvPr id="17460" name="Text Box 63"/>
            <p:cNvSpPr txBox="1">
              <a:spLocks noChangeArrowheads="1"/>
            </p:cNvSpPr>
            <p:nvPr/>
          </p:nvSpPr>
          <p:spPr bwMode="auto">
            <a:xfrm>
              <a:off x="7300635" y="5455373"/>
              <a:ext cx="413908" cy="22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2W</a:t>
              </a:r>
            </a:p>
          </p:txBody>
        </p:sp>
        <p:grpSp>
          <p:nvGrpSpPr>
            <p:cNvPr id="21557" name="Group 64"/>
            <p:cNvGrpSpPr>
              <a:grpSpLocks/>
            </p:cNvGrpSpPr>
            <p:nvPr/>
          </p:nvGrpSpPr>
          <p:grpSpPr bwMode="auto">
            <a:xfrm>
              <a:off x="7002794" y="4782397"/>
              <a:ext cx="1282700" cy="93662"/>
              <a:chOff x="1166" y="1603"/>
              <a:chExt cx="500" cy="60"/>
            </a:xfrm>
          </p:grpSpPr>
          <p:sp>
            <p:nvSpPr>
              <p:cNvPr id="17476" name="Line 65"/>
              <p:cNvSpPr>
                <a:spLocks noChangeShapeType="1"/>
              </p:cNvSpPr>
              <p:nvPr/>
            </p:nvSpPr>
            <p:spPr bwMode="auto">
              <a:xfrm flipH="1">
                <a:off x="1166" y="1603"/>
                <a:ext cx="5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477" name="Line 66"/>
              <p:cNvSpPr>
                <a:spLocks noChangeShapeType="1"/>
              </p:cNvSpPr>
              <p:nvPr/>
            </p:nvSpPr>
            <p:spPr bwMode="auto">
              <a:xfrm flipH="1">
                <a:off x="1166" y="1623"/>
                <a:ext cx="5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478" name="Line 67"/>
              <p:cNvSpPr>
                <a:spLocks noChangeShapeType="1"/>
              </p:cNvSpPr>
              <p:nvPr/>
            </p:nvSpPr>
            <p:spPr bwMode="auto">
              <a:xfrm flipH="1">
                <a:off x="1166" y="1643"/>
                <a:ext cx="5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479" name="Line 68"/>
              <p:cNvSpPr>
                <a:spLocks noChangeShapeType="1"/>
              </p:cNvSpPr>
              <p:nvPr/>
            </p:nvSpPr>
            <p:spPr bwMode="auto">
              <a:xfrm flipH="1">
                <a:off x="1166" y="1663"/>
                <a:ext cx="5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7462" name="Text Box 69"/>
            <p:cNvSpPr txBox="1">
              <a:spLocks noChangeArrowheads="1"/>
            </p:cNvSpPr>
            <p:nvPr/>
          </p:nvSpPr>
          <p:spPr bwMode="auto">
            <a:xfrm>
              <a:off x="8030651" y="4497220"/>
              <a:ext cx="260220" cy="240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LA</a:t>
              </a:r>
            </a:p>
          </p:txBody>
        </p:sp>
        <p:pic>
          <p:nvPicPr>
            <p:cNvPr id="21559" name="Picture 70" descr="rad7"/>
            <p:cNvPicPr preferRelativeResize="0"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844168" y="4701433"/>
              <a:ext cx="631825" cy="20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64" name="Text Box 71"/>
            <p:cNvSpPr txBox="1">
              <a:spLocks noChangeArrowheads="1"/>
            </p:cNvSpPr>
            <p:nvPr/>
          </p:nvSpPr>
          <p:spPr bwMode="auto">
            <a:xfrm>
              <a:off x="6657942" y="4397739"/>
              <a:ext cx="571088" cy="240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DSLAM</a:t>
              </a:r>
            </a:p>
          </p:txBody>
        </p:sp>
        <p:sp>
          <p:nvSpPr>
            <p:cNvPr id="17465" name="Freeform 72"/>
            <p:cNvSpPr>
              <a:spLocks/>
            </p:cNvSpPr>
            <p:nvPr/>
          </p:nvSpPr>
          <p:spPr bwMode="auto">
            <a:xfrm>
              <a:off x="5852828" y="5282592"/>
              <a:ext cx="1074067" cy="359526"/>
            </a:xfrm>
            <a:custGeom>
              <a:avLst/>
              <a:gdLst>
                <a:gd name="T0" fmla="*/ 2147483647 w 461"/>
                <a:gd name="T1" fmla="*/ 2147483647 h 168"/>
                <a:gd name="T2" fmla="*/ 2147483647 w 461"/>
                <a:gd name="T3" fmla="*/ 2147483647 h 168"/>
                <a:gd name="T4" fmla="*/ 2147483647 w 461"/>
                <a:gd name="T5" fmla="*/ 0 h 168"/>
                <a:gd name="T6" fmla="*/ 0 w 461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1"/>
                <a:gd name="T13" fmla="*/ 0 h 168"/>
                <a:gd name="T14" fmla="*/ 461 w 461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1" h="168">
                  <a:moveTo>
                    <a:pt x="461" y="168"/>
                  </a:moveTo>
                  <a:lnTo>
                    <a:pt x="259" y="168"/>
                  </a:lnTo>
                  <a:lnTo>
                    <a:pt x="25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66" name="Freeform 73"/>
            <p:cNvSpPr>
              <a:spLocks/>
            </p:cNvSpPr>
            <p:nvPr/>
          </p:nvSpPr>
          <p:spPr bwMode="auto">
            <a:xfrm flipV="1">
              <a:off x="5852828" y="4842784"/>
              <a:ext cx="1074067" cy="364761"/>
            </a:xfrm>
            <a:custGeom>
              <a:avLst/>
              <a:gdLst>
                <a:gd name="T0" fmla="*/ 2147483647 w 461"/>
                <a:gd name="T1" fmla="*/ 2147483647 h 168"/>
                <a:gd name="T2" fmla="*/ 2147483647 w 461"/>
                <a:gd name="T3" fmla="*/ 2147483647 h 168"/>
                <a:gd name="T4" fmla="*/ 2147483647 w 461"/>
                <a:gd name="T5" fmla="*/ 0 h 168"/>
                <a:gd name="T6" fmla="*/ 0 w 461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1"/>
                <a:gd name="T13" fmla="*/ 0 h 168"/>
                <a:gd name="T14" fmla="*/ 461 w 461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1" h="168">
                  <a:moveTo>
                    <a:pt x="461" y="168"/>
                  </a:moveTo>
                  <a:lnTo>
                    <a:pt x="259" y="168"/>
                  </a:lnTo>
                  <a:lnTo>
                    <a:pt x="25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pic>
          <p:nvPicPr>
            <p:cNvPr id="21563" name="Picture 74" descr="dslam"/>
            <p:cNvPicPr preferRelativeResize="0"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805943" y="4598246"/>
              <a:ext cx="266701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4" name="Picture 75" descr="dslam"/>
            <p:cNvPicPr preferRelativeResize="0"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828168" y="5401522"/>
              <a:ext cx="266701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69" name="Text Box 76"/>
            <p:cNvSpPr txBox="1">
              <a:spLocks noChangeArrowheads="1"/>
            </p:cNvSpPr>
            <p:nvPr/>
          </p:nvSpPr>
          <p:spPr bwMode="auto">
            <a:xfrm>
              <a:off x="9010408" y="4162128"/>
              <a:ext cx="597285" cy="25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Branch</a:t>
              </a:r>
            </a:p>
          </p:txBody>
        </p:sp>
        <p:sp>
          <p:nvSpPr>
            <p:cNvPr id="17470" name="Text Box 77"/>
            <p:cNvSpPr txBox="1">
              <a:spLocks noChangeArrowheads="1"/>
            </p:cNvSpPr>
            <p:nvPr/>
          </p:nvSpPr>
          <p:spPr bwMode="auto">
            <a:xfrm>
              <a:off x="6457100" y="5444901"/>
              <a:ext cx="324839" cy="22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pic>
          <p:nvPicPr>
            <p:cNvPr id="21567" name="Picture 78" descr="lsr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59425" y="5068147"/>
              <a:ext cx="419100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8" name="Picture 110" descr="branch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47494" y="5114184"/>
              <a:ext cx="484187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73" name="Text Box 111"/>
            <p:cNvSpPr txBox="1">
              <a:spLocks noChangeArrowheads="1"/>
            </p:cNvSpPr>
            <p:nvPr/>
          </p:nvSpPr>
          <p:spPr bwMode="auto">
            <a:xfrm>
              <a:off x="9043591" y="5734616"/>
              <a:ext cx="593793" cy="254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Branch</a:t>
              </a:r>
            </a:p>
          </p:txBody>
        </p:sp>
        <p:sp>
          <p:nvSpPr>
            <p:cNvPr id="17474" name="Text Box 117"/>
            <p:cNvSpPr txBox="1">
              <a:spLocks noChangeArrowheads="1"/>
            </p:cNvSpPr>
            <p:nvPr/>
          </p:nvSpPr>
          <p:spPr bwMode="auto">
            <a:xfrm>
              <a:off x="7098047" y="4153572"/>
              <a:ext cx="1840757" cy="307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22" tIns="45711" rIns="91422" bIns="4571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300" b="1" dirty="0">
                  <a:latin typeface="+mn-lt"/>
                  <a:cs typeface="Arial" charset="0"/>
                </a:rPr>
                <a:t>Ethernet over DSL</a:t>
              </a:r>
            </a:p>
          </p:txBody>
        </p:sp>
        <p:sp>
          <p:nvSpPr>
            <p:cNvPr id="17475" name="Text Box 77"/>
            <p:cNvSpPr txBox="1">
              <a:spLocks noChangeArrowheads="1"/>
            </p:cNvSpPr>
            <p:nvPr/>
          </p:nvSpPr>
          <p:spPr bwMode="auto">
            <a:xfrm>
              <a:off x="6457100" y="4657785"/>
              <a:ext cx="324839" cy="226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</p:grpSp>
      <p:grpSp>
        <p:nvGrpSpPr>
          <p:cNvPr id="8" name="Group 126"/>
          <p:cNvGrpSpPr>
            <a:grpSpLocks/>
          </p:cNvGrpSpPr>
          <p:nvPr/>
        </p:nvGrpSpPr>
        <p:grpSpPr bwMode="auto">
          <a:xfrm>
            <a:off x="4149725" y="1243013"/>
            <a:ext cx="4876800" cy="2595562"/>
            <a:chOff x="4481513" y="1258784"/>
            <a:chExt cx="5363132" cy="2856017"/>
          </a:xfrm>
        </p:grpSpPr>
        <p:sp>
          <p:nvSpPr>
            <p:cNvPr id="2242564" name="Rectangle 4"/>
            <p:cNvSpPr>
              <a:spLocks noChangeArrowheads="1"/>
            </p:cNvSpPr>
            <p:nvPr/>
          </p:nvSpPr>
          <p:spPr bwMode="auto">
            <a:xfrm>
              <a:off x="6260668" y="1258784"/>
              <a:ext cx="3583977" cy="1664955"/>
            </a:xfrm>
            <a:prstGeom prst="roundRect">
              <a:avLst/>
            </a:prstGeom>
            <a:solidFill>
              <a:srgbClr val="CCFFFF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31" tIns="45715" rIns="91431" bIns="45715" anchor="ctr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</a:endParaRPr>
            </a:p>
          </p:txBody>
        </p:sp>
        <p:cxnSp>
          <p:nvCxnSpPr>
            <p:cNvPr id="21518" name="Straight Connector 129"/>
            <p:cNvCxnSpPr>
              <a:cxnSpLocks noChangeShapeType="1"/>
            </p:cNvCxnSpPr>
            <p:nvPr/>
          </p:nvCxnSpPr>
          <p:spPr bwMode="auto">
            <a:xfrm>
              <a:off x="8096581" y="2082801"/>
              <a:ext cx="13716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19" name="Straight Connector 130"/>
            <p:cNvCxnSpPr>
              <a:cxnSpLocks noChangeShapeType="1"/>
            </p:cNvCxnSpPr>
            <p:nvPr/>
          </p:nvCxnSpPr>
          <p:spPr bwMode="auto">
            <a:xfrm>
              <a:off x="8014031" y="2686050"/>
              <a:ext cx="13716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424" name="Freeform 9"/>
            <p:cNvSpPr>
              <a:spLocks/>
            </p:cNvSpPr>
            <p:nvPr/>
          </p:nvSpPr>
          <p:spPr bwMode="auto">
            <a:xfrm>
              <a:off x="5232212" y="2692906"/>
              <a:ext cx="2273046" cy="974714"/>
            </a:xfrm>
            <a:custGeom>
              <a:avLst/>
              <a:gdLst>
                <a:gd name="T0" fmla="*/ 0 w 2707"/>
                <a:gd name="T1" fmla="*/ 2147483647 h 505"/>
                <a:gd name="T2" fmla="*/ 0 w 2707"/>
                <a:gd name="T3" fmla="*/ 0 h 505"/>
                <a:gd name="T4" fmla="*/ 2147483647 w 2707"/>
                <a:gd name="T5" fmla="*/ 0 h 505"/>
                <a:gd name="T6" fmla="*/ 0 60000 65536"/>
                <a:gd name="T7" fmla="*/ 0 60000 65536"/>
                <a:gd name="T8" fmla="*/ 0 60000 65536"/>
                <a:gd name="T9" fmla="*/ 0 w 2707"/>
                <a:gd name="T10" fmla="*/ 0 h 505"/>
                <a:gd name="T11" fmla="*/ 2707 w 2707"/>
                <a:gd name="T12" fmla="*/ 505 h 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07" h="505">
                  <a:moveTo>
                    <a:pt x="0" y="505"/>
                  </a:moveTo>
                  <a:lnTo>
                    <a:pt x="0" y="0"/>
                  </a:lnTo>
                  <a:lnTo>
                    <a:pt x="270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431" tIns="45715" rIns="91431" bIns="45715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25" name="Freeform 9"/>
            <p:cNvSpPr>
              <a:spLocks/>
            </p:cNvSpPr>
            <p:nvPr/>
          </p:nvSpPr>
          <p:spPr bwMode="auto">
            <a:xfrm>
              <a:off x="4699740" y="2114716"/>
              <a:ext cx="2603004" cy="1764268"/>
            </a:xfrm>
            <a:custGeom>
              <a:avLst/>
              <a:gdLst>
                <a:gd name="T0" fmla="*/ 0 w 2707"/>
                <a:gd name="T1" fmla="*/ 2147483647 h 505"/>
                <a:gd name="T2" fmla="*/ 0 w 2707"/>
                <a:gd name="T3" fmla="*/ 0 h 505"/>
                <a:gd name="T4" fmla="*/ 2147483647 w 2707"/>
                <a:gd name="T5" fmla="*/ 0 h 505"/>
                <a:gd name="T6" fmla="*/ 0 60000 65536"/>
                <a:gd name="T7" fmla="*/ 0 60000 65536"/>
                <a:gd name="T8" fmla="*/ 0 60000 65536"/>
                <a:gd name="T9" fmla="*/ 0 w 2707"/>
                <a:gd name="T10" fmla="*/ 0 h 505"/>
                <a:gd name="T11" fmla="*/ 2707 w 2707"/>
                <a:gd name="T12" fmla="*/ 505 h 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07" h="505">
                  <a:moveTo>
                    <a:pt x="0" y="505"/>
                  </a:moveTo>
                  <a:lnTo>
                    <a:pt x="0" y="0"/>
                  </a:lnTo>
                  <a:lnTo>
                    <a:pt x="270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431" tIns="45715" rIns="91431" bIns="45715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26" name="Text Box 19"/>
            <p:cNvSpPr txBox="1">
              <a:spLocks noChangeArrowheads="1"/>
            </p:cNvSpPr>
            <p:nvPr/>
          </p:nvSpPr>
          <p:spPr bwMode="auto">
            <a:xfrm>
              <a:off x="8975231" y="1892872"/>
              <a:ext cx="326467" cy="22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pic>
          <p:nvPicPr>
            <p:cNvPr id="21523" name="Picture 20" descr="branch"/>
            <p:cNvPicPr preferRelativeResize="0"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282444" y="1662114"/>
              <a:ext cx="395287" cy="59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8" name="Text Box 21"/>
            <p:cNvSpPr txBox="1">
              <a:spLocks noChangeArrowheads="1"/>
            </p:cNvSpPr>
            <p:nvPr/>
          </p:nvSpPr>
          <p:spPr bwMode="auto">
            <a:xfrm>
              <a:off x="9097438" y="1436958"/>
              <a:ext cx="719274" cy="24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Branches</a:t>
              </a:r>
            </a:p>
          </p:txBody>
        </p:sp>
        <p:pic>
          <p:nvPicPr>
            <p:cNvPr id="21525" name="Picture 79" descr="lsr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16501" y="3627439"/>
              <a:ext cx="419100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0" name="Text Box 80"/>
            <p:cNvSpPr txBox="1">
              <a:spLocks noChangeArrowheads="1"/>
            </p:cNvSpPr>
            <p:nvPr/>
          </p:nvSpPr>
          <p:spPr bwMode="auto">
            <a:xfrm>
              <a:off x="6344294" y="2345293"/>
              <a:ext cx="832751" cy="24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RICi-622GE</a:t>
              </a:r>
            </a:p>
          </p:txBody>
        </p:sp>
        <p:pic>
          <p:nvPicPr>
            <p:cNvPr id="21527" name="Picture 81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43993" y="2547939"/>
              <a:ext cx="633412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8" name="Picture 82" descr="branch"/>
            <p:cNvPicPr preferRelativeResize="0"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282444" y="2273300"/>
              <a:ext cx="395287" cy="59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3" name="Text Box 91"/>
            <p:cNvSpPr txBox="1">
              <a:spLocks noChangeArrowheads="1"/>
            </p:cNvSpPr>
            <p:nvPr/>
          </p:nvSpPr>
          <p:spPr bwMode="auto">
            <a:xfrm>
              <a:off x="8963011" y="2509493"/>
              <a:ext cx="324721" cy="225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434" name="Text Box 92"/>
            <p:cNvSpPr txBox="1">
              <a:spLocks noChangeArrowheads="1"/>
            </p:cNvSpPr>
            <p:nvPr/>
          </p:nvSpPr>
          <p:spPr bwMode="auto">
            <a:xfrm>
              <a:off x="5160634" y="3140087"/>
              <a:ext cx="396299" cy="22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  </a:t>
              </a: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435" name="Text Box 106"/>
            <p:cNvSpPr txBox="1">
              <a:spLocks noChangeArrowheads="1"/>
            </p:cNvSpPr>
            <p:nvPr/>
          </p:nvSpPr>
          <p:spPr bwMode="auto">
            <a:xfrm>
              <a:off x="6344294" y="1744394"/>
              <a:ext cx="832751" cy="24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RICi-155GE</a:t>
              </a:r>
            </a:p>
          </p:txBody>
        </p:sp>
        <p:pic>
          <p:nvPicPr>
            <p:cNvPr id="21532" name="Picture 107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43993" y="1960564"/>
              <a:ext cx="633412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3" name="Picture 108" descr="lsr"/>
            <p:cNvPicPr preferRelativeResize="0"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481513" y="3781426"/>
              <a:ext cx="4191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8" name="Text Box 109"/>
            <p:cNvSpPr txBox="1">
              <a:spLocks noChangeArrowheads="1"/>
            </p:cNvSpPr>
            <p:nvPr/>
          </p:nvSpPr>
          <p:spPr bwMode="auto">
            <a:xfrm>
              <a:off x="4621178" y="3140087"/>
              <a:ext cx="394553" cy="22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  </a:t>
              </a: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439" name="Text Box 116"/>
            <p:cNvSpPr txBox="1">
              <a:spLocks noChangeArrowheads="1"/>
            </p:cNvSpPr>
            <p:nvPr/>
          </p:nvSpPr>
          <p:spPr bwMode="auto">
            <a:xfrm>
              <a:off x="6819578" y="1312977"/>
              <a:ext cx="2396998" cy="307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22" tIns="45711" rIns="91422" bIns="4571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300" b="1" dirty="0">
                  <a:latin typeface="+mn-lt"/>
                  <a:cs typeface="Arial" charset="0"/>
                </a:rPr>
                <a:t>Ethernet over SDH/SONET</a:t>
              </a:r>
            </a:p>
          </p:txBody>
        </p:sp>
        <p:sp>
          <p:nvSpPr>
            <p:cNvPr id="17440" name="AutoShape 120"/>
            <p:cNvSpPr>
              <a:spLocks noChangeArrowheads="1"/>
            </p:cNvSpPr>
            <p:nvPr/>
          </p:nvSpPr>
          <p:spPr bwMode="auto">
            <a:xfrm>
              <a:off x="7239895" y="1829987"/>
              <a:ext cx="982892" cy="97995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19" y="10800"/>
                  </a:moveTo>
                  <a:cubicBezTo>
                    <a:pt x="1619" y="15871"/>
                    <a:pt x="5729" y="19981"/>
                    <a:pt x="10800" y="19981"/>
                  </a:cubicBezTo>
                  <a:cubicBezTo>
                    <a:pt x="15871" y="19981"/>
                    <a:pt x="19981" y="15871"/>
                    <a:pt x="19981" y="10800"/>
                  </a:cubicBezTo>
                  <a:cubicBezTo>
                    <a:pt x="19981" y="5729"/>
                    <a:pt x="15871" y="1619"/>
                    <a:pt x="10800" y="1619"/>
                  </a:cubicBezTo>
                  <a:cubicBezTo>
                    <a:pt x="5729" y="1619"/>
                    <a:pt x="1619" y="5729"/>
                    <a:pt x="1619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41" name="Text Box 121"/>
            <p:cNvSpPr txBox="1">
              <a:spLocks noChangeArrowheads="1"/>
            </p:cNvSpPr>
            <p:nvPr/>
          </p:nvSpPr>
          <p:spPr bwMode="auto">
            <a:xfrm>
              <a:off x="7381306" y="1957504"/>
              <a:ext cx="728003" cy="21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800" b="1" dirty="0">
                  <a:latin typeface="+mn-lt"/>
                  <a:cs typeface="Arial" charset="0"/>
                </a:rPr>
                <a:t>STM-1/OC-3</a:t>
              </a:r>
            </a:p>
          </p:txBody>
        </p:sp>
        <p:sp>
          <p:nvSpPr>
            <p:cNvPr id="17442" name="Text Box 122"/>
            <p:cNvSpPr txBox="1">
              <a:spLocks noChangeArrowheads="1"/>
            </p:cNvSpPr>
            <p:nvPr/>
          </p:nvSpPr>
          <p:spPr bwMode="auto">
            <a:xfrm>
              <a:off x="7351627" y="2532200"/>
              <a:ext cx="789107" cy="209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800" b="1" dirty="0">
                  <a:latin typeface="+mn-lt"/>
                  <a:cs typeface="Arial" charset="0"/>
                </a:rPr>
                <a:t>STM-4/OC-12</a:t>
              </a:r>
            </a:p>
          </p:txBody>
        </p:sp>
        <p:sp>
          <p:nvSpPr>
            <p:cNvPr id="17443" name="Text Box 80"/>
            <p:cNvSpPr txBox="1">
              <a:spLocks noChangeArrowheads="1"/>
            </p:cNvSpPr>
            <p:nvPr/>
          </p:nvSpPr>
          <p:spPr bwMode="auto">
            <a:xfrm>
              <a:off x="8248974" y="2338306"/>
              <a:ext cx="832752" cy="24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RICi-622GE</a:t>
              </a:r>
            </a:p>
          </p:txBody>
        </p:sp>
        <p:pic>
          <p:nvPicPr>
            <p:cNvPr id="21540" name="Picture 81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48993" y="2541589"/>
              <a:ext cx="633412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5" name="Text Box 106"/>
            <p:cNvSpPr txBox="1">
              <a:spLocks noChangeArrowheads="1"/>
            </p:cNvSpPr>
            <p:nvPr/>
          </p:nvSpPr>
          <p:spPr bwMode="auto">
            <a:xfrm>
              <a:off x="8248974" y="1739153"/>
              <a:ext cx="832752" cy="24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RICi-155GE</a:t>
              </a:r>
            </a:p>
          </p:txBody>
        </p:sp>
        <p:pic>
          <p:nvPicPr>
            <p:cNvPr id="21542" name="Picture 107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48993" y="1954214"/>
              <a:ext cx="633412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7" name="Text Box 119"/>
            <p:cNvSpPr txBox="1">
              <a:spLocks noChangeArrowheads="1"/>
            </p:cNvSpPr>
            <p:nvPr/>
          </p:nvSpPr>
          <p:spPr bwMode="auto">
            <a:xfrm>
              <a:off x="7246878" y="2109475"/>
              <a:ext cx="970671" cy="408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992" tIns="35992" rIns="35992" bIns="35992" anchor="ctr" anchorCtr="1"/>
            <a:lstStyle/>
            <a:p>
              <a:pPr algn="ctr" defTabSz="755385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SDH/SONET</a:t>
              </a: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Times New Roman" pitchFamily="18" charset="0"/>
              </a:rPr>
              <a:t>ETX Product Line Overview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72755" y="1170879"/>
          <a:ext cx="8449193" cy="5419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801"/>
                <a:gridCol w="798348"/>
                <a:gridCol w="973794"/>
                <a:gridCol w="911569"/>
                <a:gridCol w="1407948"/>
                <a:gridCol w="2332733"/>
              </a:tblGrid>
              <a:tr h="653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Product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Net Port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User Port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T1/E1 PWE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Timing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Service Topology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Class of Service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FF"/>
                    </a:solidFill>
                  </a:tcPr>
                </a:tc>
              </a:tr>
              <a:tr h="598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ETX-102/202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2xGE/FE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4xGE/FE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EPL, EPLAN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Per port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Strict Priority, WRR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717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ETX-204A/203A/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ETX-205A*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2xGE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2/4xGE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SyncTop</a:t>
                      </a:r>
                      <a:endParaRPr kumimoji="0" lang="en-US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(ETX-204A)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EVPL, EVPLAN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PER EVC.COS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Strict Priority + WFQ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 CoS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806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ETX-212A (Modular)*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2xGE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8xGE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TDM-PW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SyncTop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EVPL, EVPLAN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PER EVC.COS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Strict Priority + WFQ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 CoS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81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ETX-220A*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(1:1)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10GbE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1x10GbE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EVPL, EVPLAN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PER EVC.COS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Strict Priority + WFQ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CoS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717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ETX-1002</a:t>
                      </a: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24GbE, 4x10GbE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EPL, EVPL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itchFamily="34" charset="0"/>
                        </a:rPr>
                        <a:t>Strict Priority + </a:t>
                      </a:r>
                      <a:r>
                        <a:rPr lang="en-US" sz="1100" dirty="0" smtClean="0">
                          <a:latin typeface="+mn-lt"/>
                        </a:rPr>
                        <a:t>Weighted Round Robin</a:t>
                      </a:r>
                      <a:endParaRPr kumimoji="0" lang="en-US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969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ETX-5300* (Full Redundancy)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80xGbE / 16x10GbE 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SyncTop</a:t>
                      </a: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16xCh-STM1/OC3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EPL,EVPL, EPLAN, EVPLAN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PER EVC.COS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Strict Priority + WFQ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CoS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22587" name="Picture 63" descr="D:\shoval_b Documents\Products\ETX\ETX-1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2030" y="2160588"/>
            <a:ext cx="78898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8" name="Picture 9" descr="ETX-202A_Type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967" y="2995613"/>
            <a:ext cx="13731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9" name="Picture 8" descr="etx-201a__Type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6380" y="2733675"/>
            <a:ext cx="8239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0" name="Picture 9" descr="ETX-202A_Type3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0130" y="3656013"/>
            <a:ext cx="12080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65"/>
          <p:cNvSpPr>
            <a:spLocks noChangeArrowheads="1"/>
          </p:cNvSpPr>
          <p:nvPr/>
        </p:nvSpPr>
        <p:spPr bwMode="auto">
          <a:xfrm>
            <a:off x="2391111" y="1911524"/>
            <a:ext cx="6408500" cy="5975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12700"/>
          </a:effectLst>
        </p:spPr>
        <p:txBody>
          <a:bodyPr wrap="none" lIns="91413" tIns="45706" rIns="91413" bIns="45706"/>
          <a:lstStyle/>
          <a:p>
            <a:pPr algn="ctr">
              <a:spcBef>
                <a:spcPts val="0"/>
              </a:spcBef>
              <a:defRPr/>
            </a:pPr>
            <a:r>
              <a:rPr lang="en-US" sz="1600" dirty="0">
                <a:latin typeface="+mn-lt"/>
                <a:cs typeface="Arial" charset="0"/>
              </a:rPr>
              <a:t>Ethernet Private Line </a:t>
            </a:r>
            <a:r>
              <a:rPr lang="en-US" sz="1600" b="1" dirty="0">
                <a:solidFill>
                  <a:srgbClr val="0070C0"/>
                </a:solidFill>
                <a:latin typeface="+mn-lt"/>
                <a:cs typeface="Arial" charset="0"/>
              </a:rPr>
              <a:t>(EPL) </a:t>
            </a:r>
            <a:r>
              <a:rPr lang="en-US" sz="1600" dirty="0">
                <a:latin typeface="+mn-lt"/>
                <a:cs typeface="Arial" charset="0"/>
              </a:rPr>
              <a:t>Support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dirty="0">
                <a:latin typeface="+mn-lt"/>
                <a:cs typeface="Arial" charset="0"/>
              </a:rPr>
              <a:t>CIR/CBS bandwidth profile per port</a:t>
            </a:r>
          </a:p>
        </p:txBody>
      </p:sp>
      <p:sp>
        <p:nvSpPr>
          <p:cNvPr id="23" name="Rectangle 65"/>
          <p:cNvSpPr>
            <a:spLocks noChangeArrowheads="1"/>
          </p:cNvSpPr>
          <p:nvPr/>
        </p:nvSpPr>
        <p:spPr bwMode="auto">
          <a:xfrm>
            <a:off x="2401744" y="2486722"/>
            <a:ext cx="6392295" cy="235290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12700"/>
          </a:effectLst>
        </p:spPr>
        <p:txBody>
          <a:bodyPr wrap="none" lIns="91413" tIns="45706" rIns="91413" bIns="45706"/>
          <a:lstStyle/>
          <a:p>
            <a:pPr algn="ctr">
              <a:spcBef>
                <a:spcPts val="0"/>
              </a:spcBef>
              <a:defRPr/>
            </a:pPr>
            <a:endParaRPr lang="en-US" sz="1800" dirty="0">
              <a:latin typeface="+mn-lt"/>
              <a:cs typeface="Arial" charset="0"/>
            </a:endParaRPr>
          </a:p>
          <a:p>
            <a:pPr algn="ctr">
              <a:spcBef>
                <a:spcPts val="0"/>
              </a:spcBef>
              <a:defRPr/>
            </a:pPr>
            <a:endParaRPr lang="en-US" sz="1800" dirty="0">
              <a:latin typeface="+mn-lt"/>
              <a:cs typeface="Arial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600" dirty="0">
                <a:latin typeface="+mn-lt"/>
                <a:cs typeface="Arial" charset="0"/>
              </a:rPr>
              <a:t>Ethernet Virtual Private Line </a:t>
            </a:r>
            <a:r>
              <a:rPr lang="en-US" sz="1600" b="1" dirty="0">
                <a:solidFill>
                  <a:srgbClr val="0070C0"/>
                </a:solidFill>
                <a:latin typeface="+mn-lt"/>
                <a:cs typeface="Arial" charset="0"/>
              </a:rPr>
              <a:t>(EVPL) </a:t>
            </a:r>
            <a:r>
              <a:rPr lang="en-US" sz="1600" dirty="0">
                <a:latin typeface="+mn-lt"/>
                <a:cs typeface="Arial" charset="0"/>
              </a:rPr>
              <a:t>Support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dirty="0">
                <a:latin typeface="+mn-lt"/>
                <a:cs typeface="Arial" charset="0"/>
              </a:rPr>
              <a:t>CIR/CBS, EIR/EBS bandwidth profile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dirty="0">
                <a:latin typeface="+mn-lt"/>
                <a:cs typeface="Arial" charset="0"/>
              </a:rPr>
              <a:t> per EVC.COS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6116" y="6519446"/>
            <a:ext cx="1121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+mn-lt"/>
              </a:rPr>
              <a:t>* </a:t>
            </a:r>
            <a:r>
              <a:rPr lang="en-US" sz="1200" b="1" dirty="0">
                <a:latin typeface="+mn-lt"/>
              </a:rPr>
              <a:t>Future</a:t>
            </a:r>
          </a:p>
        </p:txBody>
      </p:sp>
      <p:pic>
        <p:nvPicPr>
          <p:cNvPr id="22598" name="Picture 63" descr="D:\shoval_b Documents\Products\ETX\ETX-10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4517" y="2640013"/>
            <a:ext cx="574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692" y="4464050"/>
            <a:ext cx="1103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0" name="Picture 19" descr="Gmux-5300_Front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4992" y="5961063"/>
            <a:ext cx="175736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1" name="Picture 2" descr="D:\shoval_b Documents\Products\ETX\ETX-202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3992" y="2065338"/>
            <a:ext cx="9223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65"/>
          <p:cNvSpPr>
            <a:spLocks noChangeArrowheads="1"/>
          </p:cNvSpPr>
          <p:nvPr/>
        </p:nvSpPr>
        <p:spPr bwMode="auto">
          <a:xfrm>
            <a:off x="2401744" y="4830401"/>
            <a:ext cx="6392294" cy="16930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12700"/>
          </a:effectLst>
        </p:spPr>
        <p:txBody>
          <a:bodyPr wrap="none" lIns="91413" tIns="45706" rIns="91413" bIns="45706" anchor="ctr"/>
          <a:lstStyle/>
          <a:p>
            <a:pPr algn="ctr">
              <a:spcBef>
                <a:spcPts val="0"/>
              </a:spcBef>
              <a:defRPr/>
            </a:pPr>
            <a:r>
              <a:rPr lang="en-US" sz="1600" dirty="0">
                <a:latin typeface="+mn-lt"/>
                <a:cs typeface="Arial" charset="0"/>
              </a:rPr>
              <a:t>Aggregation, Hub &amp; Spoke, Ring</a:t>
            </a:r>
          </a:p>
        </p:txBody>
      </p:sp>
      <p:pic>
        <p:nvPicPr>
          <p:cNvPr id="22605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2517" y="5237163"/>
            <a:ext cx="11271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657922" y="1310268"/>
            <a:ext cx="2286000" cy="16827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058" tIns="41029" rIns="82058" bIns="41029"/>
          <a:lstStyle/>
          <a:p>
            <a:pPr algn="ctr" defTabSz="820583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Advance Services</a:t>
            </a:r>
          </a:p>
          <a:p>
            <a:pPr algn="ctr" defTabSz="820583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SLA-enabled EPL/EVPL</a:t>
            </a:r>
          </a:p>
          <a:p>
            <a:pPr algn="ctr" defTabSz="820583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Efficient BW control and Traffic Management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953822" y="1581731"/>
            <a:ext cx="2286000" cy="12525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058" tIns="41029" rIns="82058" bIns="41029"/>
          <a:lstStyle/>
          <a:p>
            <a:pPr algn="ctr" defTabSz="820583">
              <a:spcBef>
                <a:spcPct val="50000"/>
              </a:spcBef>
              <a:defRPr/>
            </a:pPr>
            <a:r>
              <a:rPr lang="en-US" sz="1600" b="1" dirty="0">
                <a:latin typeface="+mj-lt"/>
                <a:cs typeface="Times New Roman" pitchFamily="18" charset="0"/>
              </a:rPr>
              <a:t>HW based OAM</a:t>
            </a:r>
          </a:p>
          <a:p>
            <a:pPr algn="ctr" defTabSz="820583">
              <a:spcBef>
                <a:spcPct val="50000"/>
              </a:spcBef>
              <a:defRPr/>
            </a:pPr>
            <a:r>
              <a:rPr lang="en-US" sz="1600" dirty="0">
                <a:latin typeface="+mj-lt"/>
                <a:cs typeface="Times New Roman" pitchFamily="18" charset="0"/>
              </a:rPr>
              <a:t>15 SLA tools</a:t>
            </a:r>
          </a:p>
          <a:p>
            <a:pPr algn="ctr" defTabSz="820583">
              <a:spcBef>
                <a:spcPct val="50000"/>
              </a:spcBef>
              <a:defRPr/>
            </a:pPr>
            <a:r>
              <a:rPr lang="en-US" sz="1600" dirty="0">
                <a:latin typeface="+mj-lt"/>
                <a:cs typeface="Times New Roman" pitchFamily="18" charset="0"/>
              </a:rPr>
              <a:t>End to End PM</a:t>
            </a:r>
          </a:p>
          <a:p>
            <a:pPr algn="ctr" defTabSz="820583">
              <a:spcBef>
                <a:spcPct val="50000"/>
              </a:spcBef>
              <a:defRPr/>
            </a:pPr>
            <a:endParaRPr lang="en-US" sz="1600" dirty="0">
              <a:latin typeface="+mj-lt"/>
              <a:cs typeface="Times New Roman" pitchFamily="18" charset="0"/>
            </a:endParaRPr>
          </a:p>
          <a:p>
            <a:pPr algn="ctr" defTabSz="820583">
              <a:spcBef>
                <a:spcPct val="50000"/>
              </a:spcBef>
              <a:defRPr/>
            </a:pPr>
            <a:endParaRPr lang="en-US" sz="1600" b="1" dirty="0">
              <a:latin typeface="+mj-lt"/>
              <a:cs typeface="Times New Roman" pitchFamily="18" charset="0"/>
            </a:endParaRPr>
          </a:p>
          <a:p>
            <a:pPr algn="ctr" defTabSz="820583">
              <a:spcBef>
                <a:spcPct val="50000"/>
              </a:spcBef>
              <a:defRPr/>
            </a:pPr>
            <a:endParaRPr lang="en-US" sz="1600" b="1" dirty="0">
              <a:latin typeface="+mj-lt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586485" y="3129543"/>
            <a:ext cx="2286000" cy="16827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058" tIns="41029" rIns="82058" bIns="41029"/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cs typeface="Times New Roman" pitchFamily="18" charset="0"/>
              </a:rPr>
              <a:t>Power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dirty="0">
                <a:cs typeface="Times New Roman" pitchFamily="18" charset="0"/>
              </a:rPr>
              <a:t>Built In AC&amp;DC (48v) power supply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Low power consumption 6 to 8W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5968110" y="3224793"/>
            <a:ext cx="2286000" cy="13112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058" tIns="41029" rIns="82058" bIns="41029"/>
          <a:lstStyle/>
          <a:p>
            <a:pPr algn="ctr" defTabSz="820583">
              <a:spcBef>
                <a:spcPct val="50000"/>
              </a:spcBef>
              <a:defRPr/>
            </a:pPr>
            <a:endParaRPr lang="en-US" sz="1600" dirty="0">
              <a:latin typeface="+mj-lt"/>
              <a:cs typeface="Times New Roman" pitchFamily="18" charset="0"/>
            </a:endParaRPr>
          </a:p>
          <a:p>
            <a:pPr algn="ctr" defTabSz="820583">
              <a:spcBef>
                <a:spcPct val="50000"/>
              </a:spcBef>
              <a:defRPr/>
            </a:pPr>
            <a:endParaRPr lang="en-US" sz="1600" b="1" dirty="0">
              <a:latin typeface="+mj-lt"/>
              <a:cs typeface="Times New Roman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260" y="1308681"/>
            <a:ext cx="210502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Up Arrow 37"/>
          <p:cNvSpPr/>
          <p:nvPr/>
        </p:nvSpPr>
        <p:spPr bwMode="auto">
          <a:xfrm>
            <a:off x="4391722" y="2986668"/>
            <a:ext cx="623455" cy="1725304"/>
          </a:xfrm>
          <a:prstGeom prst="upArrow">
            <a:avLst>
              <a:gd name="adj1" fmla="val 69371"/>
              <a:gd name="adj2" fmla="val 8044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058" tIns="41029" rIns="82058" bIns="41029"/>
          <a:lstStyle/>
          <a:p>
            <a:pPr algn="ctr" defTabSz="820583">
              <a:spcBef>
                <a:spcPct val="50000"/>
              </a:spcBef>
              <a:defRPr/>
            </a:pPr>
            <a:endParaRPr lang="en-US" sz="2200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23563" name="Group 12"/>
          <p:cNvGrpSpPr>
            <a:grpSpLocks/>
          </p:cNvGrpSpPr>
          <p:nvPr/>
        </p:nvGrpSpPr>
        <p:grpSpPr bwMode="auto">
          <a:xfrm>
            <a:off x="2697860" y="4840868"/>
            <a:ext cx="3889375" cy="1690688"/>
            <a:chOff x="624113" y="1838810"/>
            <a:chExt cx="7663543" cy="3945132"/>
          </a:xfrm>
        </p:grpSpPr>
        <p:pic>
          <p:nvPicPr>
            <p:cNvPr id="2356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628" y="1838810"/>
              <a:ext cx="7649028" cy="1976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113" y="3807426"/>
              <a:ext cx="7649029" cy="1976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1760" y="3496256"/>
            <a:ext cx="23383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ETX-203A – ASIC Based NTU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475" y="2978150"/>
            <a:ext cx="780097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Times New Roman" pitchFamily="18" charset="0"/>
              </a:rPr>
              <a:t>ETX-204A </a:t>
            </a:r>
            <a:br>
              <a:rPr lang="en-US" dirty="0" smtClean="0">
                <a:cs typeface="Times New Roman" pitchFamily="18" charset="0"/>
              </a:rPr>
            </a:br>
            <a:r>
              <a:rPr lang="en-US" sz="3100" dirty="0" smtClean="0">
                <a:cs typeface="Times New Roman" pitchFamily="18" charset="0"/>
              </a:rPr>
              <a:t>Ethernet &amp; Mobile Demarcation Device</a:t>
            </a:r>
          </a:p>
        </p:txBody>
      </p:sp>
      <p:sp>
        <p:nvSpPr>
          <p:cNvPr id="24580" name="Content Placeholder 15"/>
          <p:cNvSpPr>
            <a:spLocks noGrp="1"/>
          </p:cNvSpPr>
          <p:nvPr>
            <p:ph type="body" sz="quarter" idx="10"/>
          </p:nvPr>
        </p:nvSpPr>
        <p:spPr bwMode="auto">
          <a:xfrm>
            <a:off x="747713" y="1452563"/>
            <a:ext cx="7124700" cy="266541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23838" indent="-223838"/>
            <a:r>
              <a:rPr lang="en-US" dirty="0" smtClean="0">
                <a:cs typeface="Arial" pitchFamily="34" charset="0"/>
              </a:rPr>
              <a:t>Environmentally Hardened Option: (-20 to +65C)</a:t>
            </a:r>
          </a:p>
        </p:txBody>
      </p:sp>
      <p:sp>
        <p:nvSpPr>
          <p:cNvPr id="4100" name="Rectangular Callout 6"/>
          <p:cNvSpPr>
            <a:spLocks noChangeArrowheads="1"/>
          </p:cNvSpPr>
          <p:nvPr/>
        </p:nvSpPr>
        <p:spPr bwMode="auto">
          <a:xfrm>
            <a:off x="3206750" y="5561367"/>
            <a:ext cx="1289050" cy="706438"/>
          </a:xfrm>
          <a:prstGeom prst="wedgeRectCallout">
            <a:avLst>
              <a:gd name="adj1" fmla="val -35315"/>
              <a:gd name="adj2" fmla="val -132111"/>
            </a:avLst>
          </a:prstGeom>
          <a:solidFill>
            <a:srgbClr val="FFFFD9"/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latin typeface="+mn-lt"/>
              </a:rPr>
              <a:t>4 user ports SFP/UTP combo</a:t>
            </a:r>
          </a:p>
        </p:txBody>
      </p:sp>
      <p:sp>
        <p:nvSpPr>
          <p:cNvPr id="13317" name="Rectangular Callout 7"/>
          <p:cNvSpPr>
            <a:spLocks noChangeArrowheads="1"/>
          </p:cNvSpPr>
          <p:nvPr/>
        </p:nvSpPr>
        <p:spPr bwMode="auto">
          <a:xfrm>
            <a:off x="6446838" y="5865724"/>
            <a:ext cx="2141991" cy="758371"/>
          </a:xfrm>
          <a:prstGeom prst="wedgeRectCallout">
            <a:avLst>
              <a:gd name="adj1" fmla="val -38993"/>
              <a:gd name="adj2" fmla="val -115988"/>
            </a:avLst>
          </a:prstGeom>
          <a:solidFill>
            <a:srgbClr val="FFFFD9"/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latin typeface="+mn-lt"/>
              </a:rPr>
              <a:t>Modular AC/DC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latin typeface="+mn-lt"/>
              </a:rPr>
              <a:t>(optional redundancy):</a:t>
            </a:r>
          </a:p>
          <a:p>
            <a:pPr marL="74587" lvl="1" indent="-272954" algn="ctr">
              <a:spcBef>
                <a:spcPts val="0"/>
              </a:spcBef>
              <a:defRPr/>
            </a:pPr>
            <a:r>
              <a:rPr lang="en-US" sz="1300" b="1" dirty="0">
                <a:latin typeface="+mn-lt"/>
              </a:rPr>
              <a:t>100–240 VAC, 24/48V</a:t>
            </a:r>
          </a:p>
        </p:txBody>
      </p:sp>
      <p:sp>
        <p:nvSpPr>
          <p:cNvPr id="13318" name="Rectangular Callout 9"/>
          <p:cNvSpPr>
            <a:spLocks noChangeArrowheads="1"/>
          </p:cNvSpPr>
          <p:nvPr/>
        </p:nvSpPr>
        <p:spPr bwMode="auto">
          <a:xfrm>
            <a:off x="4217990" y="2079983"/>
            <a:ext cx="1847850" cy="579437"/>
          </a:xfrm>
          <a:prstGeom prst="wedgeRectCallout">
            <a:avLst>
              <a:gd name="adj1" fmla="val -94350"/>
              <a:gd name="adj2" fmla="val 272470"/>
            </a:avLst>
          </a:prstGeom>
          <a:solidFill>
            <a:srgbClr val="FFFFD9"/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latin typeface="+mn-lt"/>
              </a:rPr>
              <a:t>2 network ports SFP/UTP combo</a:t>
            </a:r>
          </a:p>
        </p:txBody>
      </p:sp>
      <p:sp>
        <p:nvSpPr>
          <p:cNvPr id="4103" name="Rectangular Callout 10"/>
          <p:cNvSpPr>
            <a:spLocks noChangeArrowheads="1"/>
          </p:cNvSpPr>
          <p:nvPr/>
        </p:nvSpPr>
        <p:spPr bwMode="auto">
          <a:xfrm>
            <a:off x="1065213" y="6029683"/>
            <a:ext cx="2024062" cy="542925"/>
          </a:xfrm>
          <a:prstGeom prst="wedgeRectCallout">
            <a:avLst>
              <a:gd name="adj1" fmla="val 2144"/>
              <a:gd name="adj2" fmla="val -244125"/>
            </a:avLst>
          </a:prstGeom>
          <a:solidFill>
            <a:srgbClr val="FFFFD9"/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latin typeface="+mn-lt"/>
              </a:rPr>
              <a:t>Ethernet out of band management port</a:t>
            </a:r>
          </a:p>
        </p:txBody>
      </p:sp>
      <p:sp>
        <p:nvSpPr>
          <p:cNvPr id="4104" name="Rectangular Callout 12"/>
          <p:cNvSpPr>
            <a:spLocks noChangeArrowheads="1"/>
          </p:cNvSpPr>
          <p:nvPr/>
        </p:nvSpPr>
        <p:spPr bwMode="auto">
          <a:xfrm>
            <a:off x="6180138" y="2048230"/>
            <a:ext cx="2732087" cy="785812"/>
          </a:xfrm>
          <a:prstGeom prst="wedgeRectCallout">
            <a:avLst>
              <a:gd name="adj1" fmla="val -98736"/>
              <a:gd name="adj2" fmla="val 190093"/>
            </a:avLst>
          </a:prstGeom>
          <a:solidFill>
            <a:srgbClr val="FFFFD9"/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latin typeface="+mn-lt"/>
              </a:rPr>
              <a:t>Timing from any port</a:t>
            </a:r>
          </a:p>
          <a:p>
            <a:pPr marL="0" lvl="1" indent="47609" algn="ctr">
              <a:spcBef>
                <a:spcPts val="0"/>
              </a:spcBef>
              <a:defRPr/>
            </a:pPr>
            <a:r>
              <a:rPr lang="en-US" sz="1300" b="1" dirty="0">
                <a:latin typeface="+mn-lt"/>
              </a:rPr>
              <a:t>SYNC-E, external and master </a:t>
            </a:r>
          </a:p>
          <a:p>
            <a:pPr marL="0" lvl="1" indent="47609" algn="ctr">
              <a:spcBef>
                <a:spcPts val="0"/>
              </a:spcBef>
              <a:defRPr/>
            </a:pPr>
            <a:r>
              <a:rPr lang="en-US" sz="1300" b="1" dirty="0">
                <a:latin typeface="+mn-lt"/>
              </a:rPr>
              <a:t>1588-2008, slave and TC</a:t>
            </a:r>
          </a:p>
        </p:txBody>
      </p:sp>
      <p:sp>
        <p:nvSpPr>
          <p:cNvPr id="4106" name="Rectangular Callout 11"/>
          <p:cNvSpPr>
            <a:spLocks noChangeArrowheads="1"/>
          </p:cNvSpPr>
          <p:nvPr/>
        </p:nvSpPr>
        <p:spPr bwMode="auto">
          <a:xfrm>
            <a:off x="161928" y="5243868"/>
            <a:ext cx="1860550" cy="612775"/>
          </a:xfrm>
          <a:prstGeom prst="wedgeRectCallout">
            <a:avLst>
              <a:gd name="adj1" fmla="val 28546"/>
              <a:gd name="adj2" fmla="val -105347"/>
            </a:avLst>
          </a:prstGeom>
          <a:solidFill>
            <a:srgbClr val="FFFFD9"/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latin typeface="+mn-lt"/>
              </a:rPr>
              <a:t>DB-9 (RS-232)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latin typeface="+mn-lt"/>
              </a:rPr>
              <a:t>Local Management</a:t>
            </a:r>
          </a:p>
        </p:txBody>
      </p:sp>
      <p:sp>
        <p:nvSpPr>
          <p:cNvPr id="13" name="Rounded Rectangle 12"/>
          <p:cNvSpPr/>
          <p:nvPr/>
        </p:nvSpPr>
        <p:spPr>
          <a:xfrm rot="270474">
            <a:off x="2143125" y="3556000"/>
            <a:ext cx="1089025" cy="4746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>
              <a:spcBef>
                <a:spcPts val="0"/>
              </a:spcBef>
              <a:defRPr/>
            </a:pPr>
            <a:endParaRPr lang="en-US" dirty="0"/>
          </a:p>
        </p:txBody>
      </p:sp>
      <p:pic>
        <p:nvPicPr>
          <p:cNvPr id="24600" name="Picture 13" descr="SyncTo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688" y="3222625"/>
            <a:ext cx="9366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 rot="270474">
            <a:off x="1162050" y="4194175"/>
            <a:ext cx="1089025" cy="4746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>
              <a:spcBef>
                <a:spcPts val="0"/>
              </a:spcBef>
              <a:defRPr/>
            </a:pPr>
            <a:endParaRPr lang="en-US" dirty="0"/>
          </a:p>
        </p:txBody>
      </p:sp>
      <p:pic>
        <p:nvPicPr>
          <p:cNvPr id="24602" name="Picture 4" descr="D:\shoval_b Documents\Products\etheracces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0513" y="1333500"/>
            <a:ext cx="2247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ETX-204A Mobile Demarcation Device (MDD)</a:t>
            </a:r>
          </a:p>
        </p:txBody>
      </p:sp>
      <p:sp>
        <p:nvSpPr>
          <p:cNvPr id="25603" name="Content Placeholder 103"/>
          <p:cNvSpPr>
            <a:spLocks noGrp="1"/>
          </p:cNvSpPr>
          <p:nvPr>
            <p:ph type="body" sz="quarter" idx="10"/>
          </p:nvPr>
        </p:nvSpPr>
        <p:spPr bwMode="auto">
          <a:xfrm>
            <a:off x="747713" y="1289050"/>
            <a:ext cx="7124700" cy="266541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23838" indent="-223838"/>
            <a:r>
              <a:rPr lang="en-US" sz="1600" dirty="0" smtClean="0">
                <a:cs typeface="Arial" pitchFamily="34" charset="0"/>
              </a:rPr>
              <a:t>Provide a clear demarcation between the service domain and the transport with proactive service monitoring and easy fault localization  </a:t>
            </a:r>
          </a:p>
          <a:p>
            <a:pPr marL="223838" indent="-223838"/>
            <a:r>
              <a:rPr lang="en-US" sz="1600" dirty="0" smtClean="0">
                <a:cs typeface="Arial" pitchFamily="34" charset="0"/>
              </a:rPr>
              <a:t>Reduce </a:t>
            </a:r>
            <a:r>
              <a:rPr lang="en-US" sz="1600" dirty="0" err="1" smtClean="0">
                <a:cs typeface="Arial" pitchFamily="34" charset="0"/>
              </a:rPr>
              <a:t>OpEx</a:t>
            </a:r>
            <a:r>
              <a:rPr lang="en-US" sz="1600" dirty="0" smtClean="0">
                <a:cs typeface="Arial" pitchFamily="34" charset="0"/>
              </a:rPr>
              <a:t> with automatic fault management and end-to-end network visibility </a:t>
            </a:r>
          </a:p>
          <a:p>
            <a:pPr marL="223838" indent="-223838"/>
            <a:r>
              <a:rPr lang="en-US" sz="1600" dirty="0" smtClean="0">
                <a:cs typeface="Arial" pitchFamily="34" charset="0"/>
              </a:rPr>
              <a:t>Enhanced Timing capabilities</a:t>
            </a:r>
          </a:p>
          <a:p>
            <a:pPr marL="574675" lvl="1" indent="-236538"/>
            <a:r>
              <a:rPr lang="en-US" sz="1400" dirty="0" err="1" smtClean="0">
                <a:cs typeface="Arial" pitchFamily="34" charset="0"/>
              </a:rPr>
              <a:t>SyncE</a:t>
            </a:r>
            <a:endParaRPr lang="en-US" sz="1400" dirty="0" smtClean="0">
              <a:cs typeface="Arial" pitchFamily="34" charset="0"/>
            </a:endParaRPr>
          </a:p>
          <a:p>
            <a:pPr marL="574675" lvl="1" indent="-236538"/>
            <a:r>
              <a:rPr lang="en-US" sz="1400" dirty="0" smtClean="0">
                <a:cs typeface="Arial" pitchFamily="34" charset="0"/>
              </a:rPr>
              <a:t>1588v2</a:t>
            </a:r>
          </a:p>
          <a:p>
            <a:pPr marL="223838" indent="-223838"/>
            <a:endParaRPr lang="en-US" sz="1800" dirty="0" smtClean="0">
              <a:cs typeface="Arial" pitchFamily="34" charset="0"/>
            </a:endParaRPr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6229350" y="3609975"/>
            <a:ext cx="0" cy="2009775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9865" tIns="46729" rIns="89865" bIns="46729" anchor="ctr"/>
          <a:lstStyle/>
          <a:p>
            <a:pPr algn="ctr">
              <a:spcBef>
                <a:spcPts val="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1906588" y="3792538"/>
            <a:ext cx="1035050" cy="13319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91300" tIns="45652" rIns="91300" bIns="45652" anchor="ctr"/>
          <a:lstStyle/>
          <a:p>
            <a:pPr algn="ctr">
              <a:spcBef>
                <a:spcPts val="0"/>
              </a:spcBef>
              <a:defRPr/>
            </a:pPr>
            <a:endParaRPr lang="en-US" sz="2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849438" y="4448175"/>
            <a:ext cx="1841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15369" name="Freeform 13"/>
          <p:cNvSpPr>
            <a:spLocks/>
          </p:cNvSpPr>
          <p:nvPr/>
        </p:nvSpPr>
        <p:spPr bwMode="auto">
          <a:xfrm>
            <a:off x="3119438" y="4132263"/>
            <a:ext cx="1428750" cy="1127125"/>
          </a:xfrm>
          <a:custGeom>
            <a:avLst/>
            <a:gdLst>
              <a:gd name="T0" fmla="*/ 665413 w 855"/>
              <a:gd name="T1" fmla="*/ 1611973 h 673"/>
              <a:gd name="T2" fmla="*/ 351088 w 855"/>
              <a:gd name="T3" fmla="*/ 1648819 h 673"/>
              <a:gd name="T4" fmla="*/ 95584 w 855"/>
              <a:gd name="T5" fmla="*/ 1512492 h 673"/>
              <a:gd name="T6" fmla="*/ 1838 w 855"/>
              <a:gd name="T7" fmla="*/ 1202993 h 673"/>
              <a:gd name="T8" fmla="*/ 82717 w 855"/>
              <a:gd name="T9" fmla="*/ 954288 h 673"/>
              <a:gd name="T10" fmla="*/ 200359 w 855"/>
              <a:gd name="T11" fmla="*/ 873229 h 673"/>
              <a:gd name="T12" fmla="*/ 249990 w 855"/>
              <a:gd name="T13" fmla="*/ 841911 h 673"/>
              <a:gd name="T14" fmla="*/ 262857 w 855"/>
              <a:gd name="T15" fmla="*/ 788485 h 673"/>
              <a:gd name="T16" fmla="*/ 244475 w 855"/>
              <a:gd name="T17" fmla="*/ 694530 h 673"/>
              <a:gd name="T18" fmla="*/ 244475 w 855"/>
              <a:gd name="T19" fmla="*/ 571099 h 673"/>
              <a:gd name="T20" fmla="*/ 325354 w 855"/>
              <a:gd name="T21" fmla="*/ 455037 h 673"/>
              <a:gd name="T22" fmla="*/ 463216 w 855"/>
              <a:gd name="T23" fmla="*/ 383189 h 673"/>
              <a:gd name="T24" fmla="*/ 602916 w 855"/>
              <a:gd name="T25" fmla="*/ 362924 h 673"/>
              <a:gd name="T26" fmla="*/ 659899 w 855"/>
              <a:gd name="T27" fmla="*/ 340817 h 673"/>
              <a:gd name="T28" fmla="*/ 667251 w 855"/>
              <a:gd name="T29" fmla="*/ 252389 h 673"/>
              <a:gd name="T30" fmla="*/ 727911 w 855"/>
              <a:gd name="T31" fmla="*/ 165803 h 673"/>
              <a:gd name="T32" fmla="*/ 817980 w 855"/>
              <a:gd name="T33" fmla="*/ 121589 h 673"/>
              <a:gd name="T34" fmla="*/ 933784 w 855"/>
              <a:gd name="T35" fmla="*/ 114220 h 673"/>
              <a:gd name="T36" fmla="*/ 979738 w 855"/>
              <a:gd name="T37" fmla="*/ 121589 h 673"/>
              <a:gd name="T38" fmla="*/ 990767 w 855"/>
              <a:gd name="T39" fmla="*/ 95797 h 673"/>
              <a:gd name="T40" fmla="*/ 1044074 w 855"/>
              <a:gd name="T41" fmla="*/ 38687 h 673"/>
              <a:gd name="T42" fmla="*/ 1137820 w 855"/>
              <a:gd name="T43" fmla="*/ 5527 h 673"/>
              <a:gd name="T44" fmla="*/ 1284872 w 855"/>
              <a:gd name="T45" fmla="*/ 5527 h 673"/>
              <a:gd name="T46" fmla="*/ 1389647 w 855"/>
              <a:gd name="T47" fmla="*/ 51583 h 673"/>
              <a:gd name="T48" fmla="*/ 1492584 w 855"/>
              <a:gd name="T49" fmla="*/ 132642 h 673"/>
              <a:gd name="T50" fmla="*/ 1534862 w 855"/>
              <a:gd name="T51" fmla="*/ 239493 h 673"/>
              <a:gd name="T52" fmla="*/ 1540376 w 855"/>
              <a:gd name="T53" fmla="*/ 296603 h 673"/>
              <a:gd name="T54" fmla="*/ 1612064 w 855"/>
              <a:gd name="T55" fmla="*/ 291076 h 673"/>
              <a:gd name="T56" fmla="*/ 1703972 w 855"/>
              <a:gd name="T57" fmla="*/ 326079 h 673"/>
              <a:gd name="T58" fmla="*/ 1806909 w 855"/>
              <a:gd name="T59" fmla="*/ 436615 h 673"/>
              <a:gd name="T60" fmla="*/ 1885950 w 855"/>
              <a:gd name="T61" fmla="*/ 565572 h 673"/>
              <a:gd name="T62" fmla="*/ 1898817 w 855"/>
              <a:gd name="T63" fmla="*/ 705584 h 673"/>
              <a:gd name="T64" fmla="*/ 1832643 w 855"/>
              <a:gd name="T65" fmla="*/ 817961 h 673"/>
              <a:gd name="T66" fmla="*/ 1900656 w 855"/>
              <a:gd name="T67" fmla="*/ 836384 h 673"/>
              <a:gd name="T68" fmla="*/ 2018298 w 855"/>
              <a:gd name="T69" fmla="*/ 906390 h 673"/>
              <a:gd name="T70" fmla="*/ 2104691 w 855"/>
              <a:gd name="T71" fmla="*/ 1000345 h 673"/>
              <a:gd name="T72" fmla="*/ 2130425 w 855"/>
              <a:gd name="T73" fmla="*/ 1118249 h 673"/>
              <a:gd name="T74" fmla="*/ 2067928 w 855"/>
              <a:gd name="T75" fmla="*/ 1309844 h 673"/>
              <a:gd name="T76" fmla="*/ 2010945 w 855"/>
              <a:gd name="T77" fmla="*/ 1376165 h 673"/>
              <a:gd name="T78" fmla="*/ 1926390 w 855"/>
              <a:gd name="T79" fmla="*/ 1407483 h 673"/>
              <a:gd name="T80" fmla="*/ 1862054 w 855"/>
              <a:gd name="T81" fmla="*/ 1433275 h 673"/>
              <a:gd name="T82" fmla="*/ 1816100 w 855"/>
              <a:gd name="T83" fmla="*/ 1488542 h 673"/>
              <a:gd name="T84" fmla="*/ 1755441 w 855"/>
              <a:gd name="T85" fmla="*/ 1571444 h 673"/>
              <a:gd name="T86" fmla="*/ 1665371 w 855"/>
              <a:gd name="T87" fmla="*/ 1626712 h 673"/>
              <a:gd name="T88" fmla="*/ 1509128 w 855"/>
              <a:gd name="T89" fmla="*/ 1630396 h 673"/>
              <a:gd name="T90" fmla="*/ 1402515 w 855"/>
              <a:gd name="T91" fmla="*/ 1588024 h 673"/>
              <a:gd name="T92" fmla="*/ 1365751 w 855"/>
              <a:gd name="T93" fmla="*/ 1549337 h 673"/>
              <a:gd name="T94" fmla="*/ 1328988 w 855"/>
              <a:gd name="T95" fmla="*/ 1540126 h 673"/>
              <a:gd name="T96" fmla="*/ 1316121 w 855"/>
              <a:gd name="T97" fmla="*/ 1571444 h 673"/>
              <a:gd name="T98" fmla="*/ 1224213 w 855"/>
              <a:gd name="T99" fmla="*/ 1641450 h 673"/>
              <a:gd name="T100" fmla="*/ 1044074 w 855"/>
              <a:gd name="T101" fmla="*/ 1702244 h 673"/>
              <a:gd name="T102" fmla="*/ 873125 w 855"/>
              <a:gd name="T103" fmla="*/ 1689348 h 673"/>
              <a:gd name="T104" fmla="*/ 746292 w 855"/>
              <a:gd name="T105" fmla="*/ 1641450 h 673"/>
              <a:gd name="T106" fmla="*/ 665413 w 855"/>
              <a:gd name="T107" fmla="*/ 1611973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91300" tIns="45652" rIns="91300" bIns="45652" anchor="ctr"/>
          <a:lstStyle/>
          <a:p>
            <a:pPr algn="ctr">
              <a:spcBef>
                <a:spcPts val="0"/>
              </a:spcBef>
              <a:defRPr/>
            </a:pPr>
            <a:endParaRPr lang="en-US" sz="2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3365500" y="4346575"/>
            <a:ext cx="915988" cy="682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1300" b="1" dirty="0">
                <a:latin typeface="+mn-lt"/>
              </a:rPr>
              <a:t>PSN</a:t>
            </a:r>
          </a:p>
          <a:p>
            <a:pPr algn="ctr" defTabSz="1017341">
              <a:spcBef>
                <a:spcPts val="0"/>
              </a:spcBef>
              <a:defRPr/>
            </a:pPr>
            <a:r>
              <a:rPr lang="en-US" sz="1300" b="1" dirty="0">
                <a:latin typeface="+mn-lt"/>
              </a:rPr>
              <a:t>Transport </a:t>
            </a:r>
          </a:p>
          <a:p>
            <a:pPr algn="ctr" defTabSz="1017341">
              <a:spcBef>
                <a:spcPts val="0"/>
              </a:spcBef>
              <a:defRPr/>
            </a:pPr>
            <a:r>
              <a:rPr lang="en-US" sz="1300" b="1" dirty="0">
                <a:latin typeface="+mn-lt"/>
              </a:rPr>
              <a:t>Network</a:t>
            </a:r>
          </a:p>
        </p:txBody>
      </p:sp>
      <p:sp>
        <p:nvSpPr>
          <p:cNvPr id="15371" name="AutoShape 15"/>
          <p:cNvSpPr>
            <a:spLocks noChangeArrowheads="1"/>
          </p:cNvSpPr>
          <p:nvPr/>
        </p:nvSpPr>
        <p:spPr bwMode="auto">
          <a:xfrm>
            <a:off x="5467350" y="5405438"/>
            <a:ext cx="1522413" cy="954087"/>
          </a:xfrm>
          <a:prstGeom prst="hexagon">
            <a:avLst>
              <a:gd name="adj" fmla="val 40322"/>
              <a:gd name="vf" fmla="val 115470"/>
            </a:avLst>
          </a:prstGeom>
          <a:gradFill rotWithShape="1">
            <a:gsLst>
              <a:gs pos="0">
                <a:srgbClr val="F6B686"/>
              </a:gs>
              <a:gs pos="100000">
                <a:srgbClr val="FFF5E3"/>
              </a:gs>
            </a:gsLst>
            <a:lin ang="18900000" scaled="1"/>
          </a:gradFill>
          <a:ln w="9525" algn="ctr">
            <a:solidFill>
              <a:srgbClr val="F4A970"/>
            </a:solidFill>
            <a:miter lim="800000"/>
            <a:headEnd/>
            <a:tailEnd/>
          </a:ln>
        </p:spPr>
        <p:txBody>
          <a:bodyPr wrap="none" lIns="91300" tIns="45652" rIns="91300" bIns="45652" anchor="ctr"/>
          <a:lstStyle/>
          <a:p>
            <a:pPr algn="ctr">
              <a:spcBef>
                <a:spcPts val="0"/>
              </a:spcBef>
              <a:defRPr/>
            </a:pPr>
            <a:endParaRPr lang="en-US" sz="2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72" name="Freeform 16"/>
          <p:cNvSpPr>
            <a:spLocks/>
          </p:cNvSpPr>
          <p:nvPr/>
        </p:nvSpPr>
        <p:spPr bwMode="auto">
          <a:xfrm flipV="1">
            <a:off x="4583113" y="4706938"/>
            <a:ext cx="1900237" cy="1241425"/>
          </a:xfrm>
          <a:custGeom>
            <a:avLst/>
            <a:gdLst>
              <a:gd name="T0" fmla="*/ 0 w 1196"/>
              <a:gd name="T1" fmla="*/ 845273 h 836"/>
              <a:gd name="T2" fmla="*/ 803275 w 1196"/>
              <a:gd name="T3" fmla="*/ 845273 h 836"/>
              <a:gd name="T4" fmla="*/ 803275 w 1196"/>
              <a:gd name="T5" fmla="*/ 0 h 836"/>
              <a:gd name="T6" fmla="*/ 2088515 w 1196"/>
              <a:gd name="T7" fmla="*/ 0 h 836"/>
              <a:gd name="T8" fmla="*/ 0 60000 65536"/>
              <a:gd name="T9" fmla="*/ 0 60000 65536"/>
              <a:gd name="T10" fmla="*/ 0 60000 65536"/>
              <a:gd name="T11" fmla="*/ 0 60000 65536"/>
              <a:gd name="T12" fmla="*/ 0 w 1196"/>
              <a:gd name="T13" fmla="*/ 0 h 836"/>
              <a:gd name="T14" fmla="*/ 1196 w 1196"/>
              <a:gd name="T15" fmla="*/ 836 h 8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6" h="836">
                <a:moveTo>
                  <a:pt x="0" y="836"/>
                </a:moveTo>
                <a:lnTo>
                  <a:pt x="460" y="836"/>
                </a:lnTo>
                <a:lnTo>
                  <a:pt x="460" y="0"/>
                </a:lnTo>
                <a:lnTo>
                  <a:pt x="119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9865" tIns="46729" rIns="89865" bIns="46729" anchor="ctr"/>
          <a:lstStyle/>
          <a:p>
            <a:pPr algn="ctr">
              <a:spcBef>
                <a:spcPts val="0"/>
              </a:spcBef>
              <a:defRPr/>
            </a:pPr>
            <a:endParaRPr lang="en-US" sz="2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73" name="AutoShape 17"/>
          <p:cNvSpPr>
            <a:spLocks noChangeArrowheads="1"/>
          </p:cNvSpPr>
          <p:nvPr/>
        </p:nvSpPr>
        <p:spPr bwMode="auto">
          <a:xfrm>
            <a:off x="5467350" y="4135438"/>
            <a:ext cx="1522413" cy="954087"/>
          </a:xfrm>
          <a:prstGeom prst="hexagon">
            <a:avLst>
              <a:gd name="adj" fmla="val 40322"/>
              <a:gd name="vf" fmla="val 115470"/>
            </a:avLst>
          </a:prstGeom>
          <a:gradFill rotWithShape="1">
            <a:gsLst>
              <a:gs pos="0">
                <a:srgbClr val="F6B686"/>
              </a:gs>
              <a:gs pos="100000">
                <a:srgbClr val="FFF5E3"/>
              </a:gs>
            </a:gsLst>
            <a:lin ang="18900000" scaled="1"/>
          </a:gradFill>
          <a:ln w="9525" algn="ctr">
            <a:solidFill>
              <a:srgbClr val="F4A970"/>
            </a:solidFill>
            <a:miter lim="800000"/>
            <a:headEnd/>
            <a:tailEnd/>
          </a:ln>
        </p:spPr>
        <p:txBody>
          <a:bodyPr wrap="none" lIns="91300" tIns="45652" rIns="91300" bIns="45652" anchor="ctr"/>
          <a:lstStyle/>
          <a:p>
            <a:pPr algn="ctr">
              <a:spcBef>
                <a:spcPts val="0"/>
              </a:spcBef>
              <a:defRPr/>
            </a:pPr>
            <a:endParaRPr lang="en-US" sz="2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74" name="AutoShape 18"/>
          <p:cNvSpPr>
            <a:spLocks noChangeArrowheads="1"/>
          </p:cNvSpPr>
          <p:nvPr/>
        </p:nvSpPr>
        <p:spPr bwMode="auto">
          <a:xfrm>
            <a:off x="5467350" y="2852738"/>
            <a:ext cx="1522413" cy="954087"/>
          </a:xfrm>
          <a:prstGeom prst="hexagon">
            <a:avLst>
              <a:gd name="adj" fmla="val 40322"/>
              <a:gd name="vf" fmla="val 115470"/>
            </a:avLst>
          </a:prstGeom>
          <a:gradFill rotWithShape="1">
            <a:gsLst>
              <a:gs pos="0">
                <a:srgbClr val="F6B686"/>
              </a:gs>
              <a:gs pos="100000">
                <a:srgbClr val="FFF5E3"/>
              </a:gs>
            </a:gsLst>
            <a:lin ang="18900000" scaled="1"/>
          </a:gradFill>
          <a:ln w="9525" algn="ctr">
            <a:solidFill>
              <a:srgbClr val="F4A970"/>
            </a:solidFill>
            <a:miter lim="800000"/>
            <a:headEnd/>
            <a:tailEnd/>
          </a:ln>
        </p:spPr>
        <p:txBody>
          <a:bodyPr wrap="none" lIns="91300" tIns="45652" rIns="91300" bIns="45652" anchor="ctr"/>
          <a:lstStyle/>
          <a:p>
            <a:pPr algn="ctr">
              <a:spcBef>
                <a:spcPts val="0"/>
              </a:spcBef>
              <a:defRPr/>
            </a:pPr>
            <a:endParaRPr lang="en-US" sz="2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75" name="Freeform 19"/>
          <p:cNvSpPr>
            <a:spLocks/>
          </p:cNvSpPr>
          <p:nvPr/>
        </p:nvSpPr>
        <p:spPr bwMode="auto">
          <a:xfrm>
            <a:off x="4583113" y="3411538"/>
            <a:ext cx="1900237" cy="1163637"/>
          </a:xfrm>
          <a:custGeom>
            <a:avLst/>
            <a:gdLst>
              <a:gd name="T0" fmla="*/ 0 w 1196"/>
              <a:gd name="T1" fmla="*/ 770240 h 836"/>
              <a:gd name="T2" fmla="*/ 803275 w 1196"/>
              <a:gd name="T3" fmla="*/ 770240 h 836"/>
              <a:gd name="T4" fmla="*/ 803275 w 1196"/>
              <a:gd name="T5" fmla="*/ 0 h 836"/>
              <a:gd name="T6" fmla="*/ 2088515 w 1196"/>
              <a:gd name="T7" fmla="*/ 0 h 836"/>
              <a:gd name="T8" fmla="*/ 0 60000 65536"/>
              <a:gd name="T9" fmla="*/ 0 60000 65536"/>
              <a:gd name="T10" fmla="*/ 0 60000 65536"/>
              <a:gd name="T11" fmla="*/ 0 60000 65536"/>
              <a:gd name="T12" fmla="*/ 0 w 1196"/>
              <a:gd name="T13" fmla="*/ 0 h 836"/>
              <a:gd name="T14" fmla="*/ 1196 w 1196"/>
              <a:gd name="T15" fmla="*/ 836 h 8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6" h="836">
                <a:moveTo>
                  <a:pt x="0" y="836"/>
                </a:moveTo>
                <a:lnTo>
                  <a:pt x="460" y="836"/>
                </a:lnTo>
                <a:lnTo>
                  <a:pt x="460" y="0"/>
                </a:lnTo>
                <a:lnTo>
                  <a:pt x="119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9865" tIns="46729" rIns="89865" bIns="46729" anchor="ctr"/>
          <a:lstStyle/>
          <a:p>
            <a:pPr algn="ctr">
              <a:spcBef>
                <a:spcPts val="0"/>
              </a:spcBef>
              <a:defRPr/>
            </a:pPr>
            <a:endParaRPr lang="en-US" sz="2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76" name="Line 20"/>
          <p:cNvSpPr>
            <a:spLocks noChangeShapeType="1"/>
          </p:cNvSpPr>
          <p:nvPr/>
        </p:nvSpPr>
        <p:spPr bwMode="auto">
          <a:xfrm>
            <a:off x="4564063" y="4641850"/>
            <a:ext cx="185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865" tIns="46729" rIns="89865" bIns="46729" anchor="ctr"/>
          <a:lstStyle/>
          <a:p>
            <a:pPr algn="ctr">
              <a:spcBef>
                <a:spcPts val="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15377" name="Text Box 21"/>
          <p:cNvSpPr txBox="1">
            <a:spLocks noChangeArrowheads="1"/>
          </p:cNvSpPr>
          <p:nvPr/>
        </p:nvSpPr>
        <p:spPr bwMode="auto">
          <a:xfrm>
            <a:off x="6137275" y="3529013"/>
            <a:ext cx="730250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1000" b="1" dirty="0" err="1">
                <a:latin typeface="+mn-lt"/>
              </a:rPr>
              <a:t>eNB</a:t>
            </a:r>
            <a:endParaRPr lang="en-US" sz="1000" b="1" dirty="0">
              <a:latin typeface="+mn-lt"/>
            </a:endParaRPr>
          </a:p>
        </p:txBody>
      </p:sp>
      <p:pic>
        <p:nvPicPr>
          <p:cNvPr id="25616" name="Picture 22" descr="bts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632075"/>
            <a:ext cx="34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9" name="Text Box 27"/>
          <p:cNvSpPr txBox="1">
            <a:spLocks noChangeArrowheads="1"/>
          </p:cNvSpPr>
          <p:nvPr/>
        </p:nvSpPr>
        <p:spPr bwMode="auto">
          <a:xfrm>
            <a:off x="5497513" y="4287838"/>
            <a:ext cx="769937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1000" b="1" dirty="0">
                <a:latin typeface="+mn-lt"/>
              </a:rPr>
              <a:t>ETX-204A</a:t>
            </a:r>
          </a:p>
        </p:txBody>
      </p:sp>
      <p:pic>
        <p:nvPicPr>
          <p:cNvPr id="25618" name="Picture 28" descr="rad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7688" y="4494213"/>
            <a:ext cx="5095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29" descr="nodeb-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6038" y="3870325"/>
            <a:ext cx="381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2" name="Text Box 31"/>
          <p:cNvSpPr txBox="1">
            <a:spLocks noChangeArrowheads="1"/>
          </p:cNvSpPr>
          <p:nvPr/>
        </p:nvSpPr>
        <p:spPr bwMode="auto">
          <a:xfrm>
            <a:off x="5497513" y="3078163"/>
            <a:ext cx="769937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1000" b="1" dirty="0">
                <a:latin typeface="+mn-lt"/>
              </a:rPr>
              <a:t>ETX-204A</a:t>
            </a:r>
          </a:p>
        </p:txBody>
      </p:sp>
      <p:pic>
        <p:nvPicPr>
          <p:cNvPr id="25621" name="Picture 32" descr="rad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7688" y="3284538"/>
            <a:ext cx="5095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4" name="Text Box 33"/>
          <p:cNvSpPr txBox="1">
            <a:spLocks noChangeArrowheads="1"/>
          </p:cNvSpPr>
          <p:nvPr/>
        </p:nvSpPr>
        <p:spPr bwMode="auto">
          <a:xfrm>
            <a:off x="5497513" y="5584825"/>
            <a:ext cx="769937" cy="249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1000" b="1" dirty="0">
                <a:latin typeface="+mn-lt"/>
              </a:rPr>
              <a:t>ETX-204A</a:t>
            </a:r>
          </a:p>
        </p:txBody>
      </p:sp>
      <p:pic>
        <p:nvPicPr>
          <p:cNvPr id="25623" name="Picture 34" descr="rad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7688" y="5791200"/>
            <a:ext cx="5095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Picture 35" descr="nodeb-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6038" y="5140325"/>
            <a:ext cx="381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5" name="Picture 37" descr="rou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3550" y="4510088"/>
            <a:ext cx="3683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8" name="Text Box 38"/>
          <p:cNvSpPr txBox="1">
            <a:spLocks noChangeArrowheads="1"/>
          </p:cNvSpPr>
          <p:nvPr/>
        </p:nvSpPr>
        <p:spPr bwMode="auto">
          <a:xfrm>
            <a:off x="4281488" y="4324350"/>
            <a:ext cx="355600" cy="249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1000" b="1" dirty="0">
                <a:latin typeface="+mn-lt"/>
              </a:rPr>
              <a:t>PE</a:t>
            </a:r>
          </a:p>
        </p:txBody>
      </p:sp>
      <p:sp>
        <p:nvSpPr>
          <p:cNvPr id="15389" name="Text Box 39"/>
          <p:cNvSpPr txBox="1">
            <a:spLocks noChangeArrowheads="1"/>
          </p:cNvSpPr>
          <p:nvPr/>
        </p:nvSpPr>
        <p:spPr bwMode="auto">
          <a:xfrm>
            <a:off x="3009900" y="4318000"/>
            <a:ext cx="354013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1000" b="1" dirty="0">
                <a:latin typeface="+mn-lt"/>
              </a:rPr>
              <a:t>PE</a:t>
            </a:r>
          </a:p>
        </p:txBody>
      </p:sp>
      <p:sp>
        <p:nvSpPr>
          <p:cNvPr id="15390" name="Text Box 40"/>
          <p:cNvSpPr txBox="1">
            <a:spLocks noChangeArrowheads="1"/>
          </p:cNvSpPr>
          <p:nvPr/>
        </p:nvSpPr>
        <p:spPr bwMode="auto">
          <a:xfrm>
            <a:off x="4713288" y="4371975"/>
            <a:ext cx="414337" cy="233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900" dirty="0" err="1">
                <a:latin typeface="+mn-lt"/>
              </a:rPr>
              <a:t>GbE</a:t>
            </a:r>
            <a:endParaRPr lang="en-US" sz="900" dirty="0">
              <a:latin typeface="+mn-lt"/>
            </a:endParaRPr>
          </a:p>
        </p:txBody>
      </p:sp>
      <p:sp>
        <p:nvSpPr>
          <p:cNvPr id="15391" name="Text Box 47"/>
          <p:cNvSpPr txBox="1">
            <a:spLocks noChangeArrowheads="1"/>
          </p:cNvSpPr>
          <p:nvPr/>
        </p:nvSpPr>
        <p:spPr bwMode="auto">
          <a:xfrm>
            <a:off x="2041525" y="4189413"/>
            <a:ext cx="4603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1000" b="1" dirty="0">
                <a:latin typeface="+mn-lt"/>
              </a:rPr>
              <a:t>RNC</a:t>
            </a:r>
          </a:p>
        </p:txBody>
      </p:sp>
      <p:sp>
        <p:nvSpPr>
          <p:cNvPr id="15392" name="Text Box 48"/>
          <p:cNvSpPr txBox="1">
            <a:spLocks noChangeArrowheads="1"/>
          </p:cNvSpPr>
          <p:nvPr/>
        </p:nvSpPr>
        <p:spPr bwMode="auto">
          <a:xfrm>
            <a:off x="2085975" y="3817938"/>
            <a:ext cx="881063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1300" b="1" dirty="0">
                <a:latin typeface="+mn-lt"/>
              </a:rPr>
              <a:t>POP site </a:t>
            </a:r>
          </a:p>
        </p:txBody>
      </p:sp>
      <p:sp>
        <p:nvSpPr>
          <p:cNvPr id="15393" name="Text Box 49"/>
          <p:cNvSpPr txBox="1">
            <a:spLocks noChangeArrowheads="1"/>
          </p:cNvSpPr>
          <p:nvPr/>
        </p:nvSpPr>
        <p:spPr bwMode="auto">
          <a:xfrm>
            <a:off x="4013200" y="6445250"/>
            <a:ext cx="1009650" cy="233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900" dirty="0">
                <a:latin typeface="+mn-lt"/>
              </a:rPr>
              <a:t>Mobile Operator Edge to Edge SLA Monitoring and Diagnostic </a:t>
            </a:r>
          </a:p>
        </p:txBody>
      </p:sp>
      <p:sp>
        <p:nvSpPr>
          <p:cNvPr id="15394" name="Line 50"/>
          <p:cNvSpPr>
            <a:spLocks noChangeShapeType="1"/>
          </p:cNvSpPr>
          <p:nvPr/>
        </p:nvSpPr>
        <p:spPr bwMode="auto">
          <a:xfrm>
            <a:off x="2286000" y="6651625"/>
            <a:ext cx="4240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89865" tIns="46729" rIns="89865" bIns="46729" anchor="ctr"/>
          <a:lstStyle/>
          <a:p>
            <a:pPr algn="ctr">
              <a:spcBef>
                <a:spcPts val="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15395" name="Line 51"/>
          <p:cNvSpPr>
            <a:spLocks noChangeShapeType="1"/>
          </p:cNvSpPr>
          <p:nvPr/>
        </p:nvSpPr>
        <p:spPr bwMode="auto">
          <a:xfrm>
            <a:off x="5875338" y="6084888"/>
            <a:ext cx="0" cy="3333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lIns="89865" tIns="46729" rIns="89865" bIns="46729" anchor="ctr"/>
          <a:lstStyle/>
          <a:p>
            <a:pPr algn="ctr">
              <a:spcBef>
                <a:spcPts val="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15396" name="Line 52"/>
          <p:cNvSpPr>
            <a:spLocks noChangeShapeType="1"/>
          </p:cNvSpPr>
          <p:nvPr/>
        </p:nvSpPr>
        <p:spPr bwMode="auto">
          <a:xfrm>
            <a:off x="2281238" y="4824413"/>
            <a:ext cx="0" cy="19113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lIns="89865" tIns="46729" rIns="89865" bIns="46729" anchor="ctr"/>
          <a:lstStyle/>
          <a:p>
            <a:pPr algn="ctr">
              <a:spcBef>
                <a:spcPts val="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15397" name="Line 54"/>
          <p:cNvSpPr>
            <a:spLocks noChangeShapeType="1"/>
          </p:cNvSpPr>
          <p:nvPr/>
        </p:nvSpPr>
        <p:spPr bwMode="auto">
          <a:xfrm>
            <a:off x="3222625" y="6362700"/>
            <a:ext cx="2651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89865" tIns="46729" rIns="89865" bIns="46729" anchor="ctr"/>
          <a:lstStyle/>
          <a:p>
            <a:pPr algn="ctr">
              <a:spcBef>
                <a:spcPts val="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15398" name="Text Box 55"/>
          <p:cNvSpPr txBox="1">
            <a:spLocks noChangeArrowheads="1"/>
          </p:cNvSpPr>
          <p:nvPr/>
        </p:nvSpPr>
        <p:spPr bwMode="auto">
          <a:xfrm>
            <a:off x="3449638" y="6161088"/>
            <a:ext cx="2243137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900" dirty="0">
                <a:latin typeface="+mn-lt"/>
              </a:rPr>
              <a:t>Transport Provider OAM</a:t>
            </a:r>
          </a:p>
          <a:p>
            <a:pPr algn="ctr" defTabSz="1017341">
              <a:spcBef>
                <a:spcPts val="0"/>
              </a:spcBef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15399" name="Text Box 40"/>
          <p:cNvSpPr txBox="1">
            <a:spLocks noChangeArrowheads="1"/>
          </p:cNvSpPr>
          <p:nvPr/>
        </p:nvSpPr>
        <p:spPr bwMode="auto">
          <a:xfrm>
            <a:off x="6032500" y="3227388"/>
            <a:ext cx="412750" cy="233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900" dirty="0">
                <a:latin typeface="+mn-lt"/>
              </a:rPr>
              <a:t>ETH</a:t>
            </a:r>
          </a:p>
        </p:txBody>
      </p:sp>
      <p:sp>
        <p:nvSpPr>
          <p:cNvPr id="15400" name="Line 12"/>
          <p:cNvSpPr>
            <a:spLocks noChangeShapeType="1"/>
          </p:cNvSpPr>
          <p:nvPr/>
        </p:nvSpPr>
        <p:spPr bwMode="auto">
          <a:xfrm flipH="1">
            <a:off x="2387600" y="4619625"/>
            <a:ext cx="696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865" tIns="46729" rIns="89865" bIns="46729" anchor="ctr"/>
          <a:lstStyle/>
          <a:p>
            <a:pPr algn="ctr">
              <a:spcBef>
                <a:spcPts val="0"/>
              </a:spcBef>
              <a:defRPr/>
            </a:pPr>
            <a:endParaRPr lang="en-US">
              <a:latin typeface="+mn-lt"/>
            </a:endParaRPr>
          </a:p>
        </p:txBody>
      </p:sp>
      <p:pic>
        <p:nvPicPr>
          <p:cNvPr id="25639" name="Picture 44" descr="rou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1963" y="4503738"/>
            <a:ext cx="3683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0" name="Picture 46" descr="rn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5500" y="4384675"/>
            <a:ext cx="3825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03" name="Text Box 40"/>
          <p:cNvSpPr txBox="1">
            <a:spLocks noChangeArrowheads="1"/>
          </p:cNvSpPr>
          <p:nvPr/>
        </p:nvSpPr>
        <p:spPr bwMode="auto">
          <a:xfrm>
            <a:off x="6056313" y="4456113"/>
            <a:ext cx="412750" cy="23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900" dirty="0">
                <a:latin typeface="+mn-lt"/>
              </a:rPr>
              <a:t>ETH</a:t>
            </a:r>
          </a:p>
        </p:txBody>
      </p:sp>
      <p:sp>
        <p:nvSpPr>
          <p:cNvPr id="15404" name="Text Box 40"/>
          <p:cNvSpPr txBox="1">
            <a:spLocks noChangeArrowheads="1"/>
          </p:cNvSpPr>
          <p:nvPr/>
        </p:nvSpPr>
        <p:spPr bwMode="auto">
          <a:xfrm>
            <a:off x="6038850" y="5751513"/>
            <a:ext cx="412750" cy="23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900" dirty="0">
                <a:latin typeface="+mn-lt"/>
              </a:rPr>
              <a:t>ETH</a:t>
            </a:r>
          </a:p>
        </p:txBody>
      </p:sp>
      <p:sp>
        <p:nvSpPr>
          <p:cNvPr id="15405" name="Text Box 21"/>
          <p:cNvSpPr txBox="1">
            <a:spLocks noChangeArrowheads="1"/>
          </p:cNvSpPr>
          <p:nvPr/>
        </p:nvSpPr>
        <p:spPr bwMode="auto">
          <a:xfrm>
            <a:off x="6218238" y="4733925"/>
            <a:ext cx="730250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1000" b="1" dirty="0" err="1">
                <a:latin typeface="+mn-lt"/>
              </a:rPr>
              <a:t>eNB</a:t>
            </a:r>
            <a:endParaRPr lang="en-US" sz="1000" b="1" dirty="0">
              <a:latin typeface="+mn-lt"/>
            </a:endParaRPr>
          </a:p>
        </p:txBody>
      </p:sp>
      <p:sp>
        <p:nvSpPr>
          <p:cNvPr id="15406" name="Text Box 21"/>
          <p:cNvSpPr txBox="1">
            <a:spLocks noChangeArrowheads="1"/>
          </p:cNvSpPr>
          <p:nvPr/>
        </p:nvSpPr>
        <p:spPr bwMode="auto">
          <a:xfrm>
            <a:off x="6188075" y="6011863"/>
            <a:ext cx="730250" cy="249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1000" b="1" dirty="0" err="1">
                <a:latin typeface="+mn-lt"/>
              </a:rPr>
              <a:t>eNB</a:t>
            </a:r>
            <a:endParaRPr lang="en-US" sz="1000" b="1" dirty="0">
              <a:latin typeface="+mn-lt"/>
            </a:endParaRPr>
          </a:p>
        </p:txBody>
      </p:sp>
      <p:sp>
        <p:nvSpPr>
          <p:cNvPr id="15407" name="Line 53"/>
          <p:cNvSpPr>
            <a:spLocks noChangeShapeType="1"/>
          </p:cNvSpPr>
          <p:nvPr/>
        </p:nvSpPr>
        <p:spPr bwMode="auto">
          <a:xfrm>
            <a:off x="3228975" y="4806950"/>
            <a:ext cx="0" cy="15319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lIns="89865" tIns="46729" rIns="89865" bIns="46729" anchor="ctr"/>
          <a:lstStyle/>
          <a:p>
            <a:pPr algn="ctr">
              <a:spcBef>
                <a:spcPts val="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15408" name="Line 54"/>
          <p:cNvSpPr>
            <a:spLocks noChangeShapeType="1"/>
          </p:cNvSpPr>
          <p:nvPr/>
        </p:nvSpPr>
        <p:spPr bwMode="auto">
          <a:xfrm>
            <a:off x="4386263" y="3048000"/>
            <a:ext cx="1462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9865" tIns="46729" rIns="89865" bIns="46729" anchor="ctr"/>
          <a:lstStyle/>
          <a:p>
            <a:pPr algn="ctr">
              <a:spcBef>
                <a:spcPts val="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4638675" y="2822575"/>
            <a:ext cx="514350" cy="233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900" dirty="0" err="1">
                <a:latin typeface="+mn-lt"/>
              </a:rPr>
              <a:t>SyncE</a:t>
            </a:r>
            <a:endParaRPr lang="en-US" sz="900" dirty="0">
              <a:latin typeface="+mn-lt"/>
            </a:endParaRPr>
          </a:p>
        </p:txBody>
      </p:sp>
      <p:sp>
        <p:nvSpPr>
          <p:cNvPr id="15410" name="Line 54"/>
          <p:cNvSpPr>
            <a:spLocks noChangeShapeType="1"/>
          </p:cNvSpPr>
          <p:nvPr/>
        </p:nvSpPr>
        <p:spPr bwMode="auto">
          <a:xfrm>
            <a:off x="5942013" y="3048000"/>
            <a:ext cx="49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9865" tIns="46729" rIns="89865" bIns="46729" anchor="ctr"/>
          <a:lstStyle/>
          <a:p>
            <a:pPr algn="ctr">
              <a:spcBef>
                <a:spcPts val="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15411" name="Text Box 49"/>
          <p:cNvSpPr txBox="1">
            <a:spLocks noChangeArrowheads="1"/>
          </p:cNvSpPr>
          <p:nvPr/>
        </p:nvSpPr>
        <p:spPr bwMode="auto">
          <a:xfrm>
            <a:off x="5888038" y="2822575"/>
            <a:ext cx="496887" cy="233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865" tIns="46729" rIns="89865" bIns="46729" anchor="ctr"/>
          <a:lstStyle/>
          <a:p>
            <a:pPr algn="ctr" defTabSz="1017341">
              <a:spcBef>
                <a:spcPts val="0"/>
              </a:spcBef>
              <a:defRPr/>
            </a:pPr>
            <a:r>
              <a:rPr lang="en-US" sz="900" dirty="0" err="1">
                <a:latin typeface="+mn-lt"/>
              </a:rPr>
              <a:t>SyncE</a:t>
            </a:r>
            <a:endParaRPr lang="en-US" sz="900" dirty="0">
              <a:latin typeface="+mn-lt"/>
            </a:endParaRPr>
          </a:p>
        </p:txBody>
      </p:sp>
      <p:sp>
        <p:nvSpPr>
          <p:cNvPr id="15412" name="Line 53"/>
          <p:cNvSpPr>
            <a:spLocks noChangeShapeType="1"/>
          </p:cNvSpPr>
          <p:nvPr/>
        </p:nvSpPr>
        <p:spPr bwMode="auto">
          <a:xfrm>
            <a:off x="5881688" y="2881313"/>
            <a:ext cx="0" cy="2492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lIns="89865" tIns="46729" rIns="89865" bIns="46729" anchor="ctr"/>
          <a:lstStyle/>
          <a:p>
            <a:pPr algn="ctr">
              <a:spcBef>
                <a:spcPts val="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15413" name="Line 51"/>
          <p:cNvSpPr>
            <a:spLocks noChangeShapeType="1"/>
          </p:cNvSpPr>
          <p:nvPr/>
        </p:nvSpPr>
        <p:spPr bwMode="auto">
          <a:xfrm>
            <a:off x="6519863" y="6288088"/>
            <a:ext cx="0" cy="415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lIns="89865" tIns="46729" rIns="89865" bIns="46729" anchor="ctr"/>
          <a:lstStyle/>
          <a:p>
            <a:pPr algn="ctr">
              <a:spcBef>
                <a:spcPts val="0"/>
              </a:spcBef>
              <a:defRPr/>
            </a:pPr>
            <a:endParaRPr lang="en-US">
              <a:latin typeface="+mn-lt"/>
            </a:endParaRPr>
          </a:p>
        </p:txBody>
      </p:sp>
      <p:sp>
        <p:nvSpPr>
          <p:cNvPr id="62" name="Line 53"/>
          <p:cNvSpPr>
            <a:spLocks noChangeShapeType="1"/>
          </p:cNvSpPr>
          <p:nvPr/>
        </p:nvSpPr>
        <p:spPr bwMode="auto">
          <a:xfrm>
            <a:off x="4364038" y="3097213"/>
            <a:ext cx="0" cy="14954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lIns="89865" tIns="46729" rIns="89865" bIns="46729" anchor="ctr"/>
          <a:lstStyle/>
          <a:p>
            <a:pPr algn="ctr">
              <a:spcBef>
                <a:spcPts val="0"/>
              </a:spcBef>
              <a:defRPr/>
            </a:pPr>
            <a:endParaRPr lang="en-US">
              <a:latin typeface="+mn-lt"/>
            </a:endParaRPr>
          </a:p>
        </p:txBody>
      </p:sp>
      <p:pic>
        <p:nvPicPr>
          <p:cNvPr id="25653" name="Picture 56" descr="SyncToP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39100" y="1081088"/>
            <a:ext cx="9445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>
          <a:xfrm>
            <a:off x="747713" y="1370259"/>
            <a:ext cx="7124700" cy="2665943"/>
          </a:xfrm>
        </p:spPr>
        <p:txBody>
          <a:bodyPr/>
          <a:lstStyle/>
          <a:p>
            <a:r>
              <a:rPr lang="en-US" sz="2000" dirty="0" smtClean="0"/>
              <a:t>While turning up a new Ethernet service, it is vital to provide performance metrics of the Ethernet network under test</a:t>
            </a:r>
          </a:p>
          <a:p>
            <a:r>
              <a:rPr lang="en-US" sz="2000" dirty="0" smtClean="0"/>
              <a:t>ETX-203A  integrated RFC-2544 generator contains the following  functionalities:</a:t>
            </a:r>
          </a:p>
          <a:p>
            <a:pPr lvl="1"/>
            <a:r>
              <a:rPr lang="en-US" sz="1800" dirty="0" smtClean="0"/>
              <a:t> Unidirectional or bidirectional tests</a:t>
            </a:r>
          </a:p>
          <a:p>
            <a:pPr lvl="1"/>
            <a:r>
              <a:rPr lang="en-US" sz="1800" dirty="0" smtClean="0"/>
              <a:t> Measurements of  throughput, latency, frame Loss</a:t>
            </a:r>
          </a:p>
          <a:p>
            <a:pPr lvl="1"/>
            <a:r>
              <a:rPr lang="en-US" sz="1800" dirty="0" smtClean="0"/>
              <a:t> Test report creation</a:t>
            </a:r>
          </a:p>
          <a:p>
            <a:pPr lvl="1"/>
            <a:r>
              <a:rPr lang="en-US" sz="1800" dirty="0" smtClean="0"/>
              <a:t> Frame type: OAM messages</a:t>
            </a:r>
            <a:endParaRPr lang="en-US" sz="1800" dirty="0"/>
          </a:p>
        </p:txBody>
      </p:sp>
      <p:sp>
        <p:nvSpPr>
          <p:cNvPr id="2055" name="Freeform 20"/>
          <p:cNvSpPr>
            <a:spLocks/>
          </p:cNvSpPr>
          <p:nvPr/>
        </p:nvSpPr>
        <p:spPr bwMode="auto">
          <a:xfrm>
            <a:off x="2646363" y="5013325"/>
            <a:ext cx="1884362" cy="1616075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91345" tIns="45674" rIns="91345" bIns="45674" anchor="ctr"/>
          <a:lstStyle/>
          <a:p>
            <a:pPr algn="ctr">
              <a:spcBef>
                <a:spcPct val="50000"/>
              </a:spcBef>
            </a:pPr>
            <a:r>
              <a:rPr lang="en-US" sz="1050" b="1">
                <a:latin typeface="+mn-lt"/>
              </a:rPr>
              <a:t>      </a:t>
            </a:r>
          </a:p>
        </p:txBody>
      </p:sp>
      <p:sp>
        <p:nvSpPr>
          <p:cNvPr id="6" name="Freeform 20"/>
          <p:cNvSpPr>
            <a:spLocks/>
          </p:cNvSpPr>
          <p:nvPr/>
        </p:nvSpPr>
        <p:spPr bwMode="auto">
          <a:xfrm>
            <a:off x="4395788" y="5041900"/>
            <a:ext cx="1884362" cy="1616075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91345" tIns="45674" rIns="91345" bIns="45674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latin typeface="+mn-lt"/>
                <a:cs typeface="Arial" charset="0"/>
              </a:rPr>
              <a:t>   </a:t>
            </a:r>
          </a:p>
        </p:txBody>
      </p:sp>
      <p:pic>
        <p:nvPicPr>
          <p:cNvPr id="2057" name="Picture 12" descr="sto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425" y="5391150"/>
            <a:ext cx="822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Large Enterpri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7963" y="4945063"/>
            <a:ext cx="9715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2306472" y="5613779"/>
            <a:ext cx="4408226" cy="477672"/>
          </a:xfrm>
          <a:custGeom>
            <a:avLst/>
            <a:gdLst>
              <a:gd name="connsiteX0" fmla="*/ 4408226 w 4408226"/>
              <a:gd name="connsiteY0" fmla="*/ 322997 h 477672"/>
              <a:gd name="connsiteX1" fmla="*/ 3821373 w 4408226"/>
              <a:gd name="connsiteY1" fmla="*/ 22746 h 477672"/>
              <a:gd name="connsiteX2" fmla="*/ 2838734 w 4408226"/>
              <a:gd name="connsiteY2" fmla="*/ 459475 h 477672"/>
              <a:gd name="connsiteX3" fmla="*/ 1842447 w 4408226"/>
              <a:gd name="connsiteY3" fmla="*/ 63690 h 477672"/>
              <a:gd name="connsiteX4" fmla="*/ 1337480 w 4408226"/>
              <a:gd name="connsiteY4" fmla="*/ 418531 h 477672"/>
              <a:gd name="connsiteX5" fmla="*/ 1091820 w 4408226"/>
              <a:gd name="connsiteY5" fmla="*/ 131929 h 477672"/>
              <a:gd name="connsiteX6" fmla="*/ 477671 w 4408226"/>
              <a:gd name="connsiteY6" fmla="*/ 459475 h 477672"/>
              <a:gd name="connsiteX7" fmla="*/ 0 w 4408226"/>
              <a:gd name="connsiteY7" fmla="*/ 241111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8226" h="477672">
                <a:moveTo>
                  <a:pt x="4408226" y="322997"/>
                </a:moveTo>
                <a:cubicBezTo>
                  <a:pt x="4245590" y="161498"/>
                  <a:pt x="4082955" y="0"/>
                  <a:pt x="3821373" y="22746"/>
                </a:cubicBezTo>
                <a:cubicBezTo>
                  <a:pt x="3559791" y="45492"/>
                  <a:pt x="3168555" y="452651"/>
                  <a:pt x="2838734" y="459475"/>
                </a:cubicBezTo>
                <a:cubicBezTo>
                  <a:pt x="2508913" y="466299"/>
                  <a:pt x="2092656" y="70514"/>
                  <a:pt x="1842447" y="63690"/>
                </a:cubicBezTo>
                <a:cubicBezTo>
                  <a:pt x="1592238" y="56866"/>
                  <a:pt x="1462585" y="407158"/>
                  <a:pt x="1337480" y="418531"/>
                </a:cubicBezTo>
                <a:cubicBezTo>
                  <a:pt x="1212376" y="429904"/>
                  <a:pt x="1235122" y="125105"/>
                  <a:pt x="1091820" y="131929"/>
                </a:cubicBezTo>
                <a:cubicBezTo>
                  <a:pt x="948518" y="138753"/>
                  <a:pt x="659641" y="441278"/>
                  <a:pt x="477671" y="459475"/>
                </a:cubicBezTo>
                <a:cubicBezTo>
                  <a:pt x="295701" y="477672"/>
                  <a:pt x="147850" y="359391"/>
                  <a:pt x="0" y="241111"/>
                </a:cubicBezTo>
              </a:path>
            </a:pathLst>
          </a:custGeom>
          <a:ln w="57150">
            <a:solidFill>
              <a:srgbClr val="FF0000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FFC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 sz="1050" b="1"/>
          </a:p>
        </p:txBody>
      </p:sp>
      <p:sp>
        <p:nvSpPr>
          <p:cNvPr id="10" name="TextBox 9"/>
          <p:cNvSpPr txBox="1"/>
          <p:nvPr/>
        </p:nvSpPr>
        <p:spPr>
          <a:xfrm>
            <a:off x="3283397" y="6154738"/>
            <a:ext cx="61029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latin typeface="+mn-lt"/>
                <a:cs typeface="Arial" charset="0"/>
              </a:rPr>
              <a:t>Retail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2901" y="6154738"/>
            <a:ext cx="97013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latin typeface="+mn-lt"/>
                <a:cs typeface="Arial" charset="0"/>
              </a:rPr>
              <a:t>Wholesale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308475" y="5605463"/>
          <a:ext cx="381000" cy="554037"/>
        </p:xfrm>
        <a:graphic>
          <a:graphicData uri="http://schemas.openxmlformats.org/presentationml/2006/ole">
            <p:oleObj spid="_x0000_s2050" name="Visio" r:id="rId6" imgW="695230" imgH="960549" progId="">
              <p:embed/>
            </p:oleObj>
          </a:graphicData>
        </a:graphic>
      </p:graphicFrame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5867400" y="5443538"/>
          <a:ext cx="381000" cy="554037"/>
        </p:xfrm>
        <a:graphic>
          <a:graphicData uri="http://schemas.openxmlformats.org/presentationml/2006/ole">
            <p:oleObj spid="_x0000_s2051" name="Visio" r:id="rId7" imgW="695230" imgH="960549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525713" y="5815013"/>
          <a:ext cx="381000" cy="554037"/>
        </p:xfrm>
        <a:graphic>
          <a:graphicData uri="http://schemas.openxmlformats.org/presentationml/2006/ole">
            <p:oleObj spid="_x0000_s2052" name="Visio" r:id="rId8" imgW="695230" imgH="960549" progId="">
              <p:embed/>
            </p:oleObj>
          </a:graphicData>
        </a:graphic>
      </p:graphicFrame>
      <p:pic>
        <p:nvPicPr>
          <p:cNvPr id="2064" name="Picture 5" descr="C:\Documents and Settings\eitan_sc\Local Settings\Temporary Internet Files\Content.IE5\8WAC2QT0\j0431538[1]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30300" y="4471988"/>
            <a:ext cx="6905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Left Arrow 15"/>
          <p:cNvSpPr/>
          <p:nvPr/>
        </p:nvSpPr>
        <p:spPr bwMode="auto">
          <a:xfrm flipH="1">
            <a:off x="1885950" y="4967288"/>
            <a:ext cx="214313" cy="30797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 sz="2000" b="1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235869" y="6025356"/>
            <a:ext cx="1104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7" name="Picture 8" descr="etx-201a__Type1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7475" y="5641975"/>
            <a:ext cx="9048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rot="5400000">
            <a:off x="6492082" y="5945981"/>
            <a:ext cx="11049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9" name="Picture 8" descr="etx-201a__Type1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2413" y="5684838"/>
            <a:ext cx="90646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 rot="10800000">
            <a:off x="2100263" y="5043488"/>
            <a:ext cx="4587875" cy="0"/>
          </a:xfrm>
          <a:prstGeom prst="line">
            <a:avLst/>
          </a:prstGeom>
          <a:ln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77396" y="4807104"/>
            <a:ext cx="78303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latin typeface="+mn-lt"/>
                <a:cs typeface="Arial" charset="0"/>
              </a:rPr>
              <a:t>RFC-2544</a:t>
            </a:r>
          </a:p>
        </p:txBody>
      </p:sp>
      <p:grpSp>
        <p:nvGrpSpPr>
          <p:cNvPr id="2072" name="Group 66"/>
          <p:cNvGrpSpPr>
            <a:grpSpLocks/>
          </p:cNvGrpSpPr>
          <p:nvPr/>
        </p:nvGrpSpPr>
        <p:grpSpPr bwMode="auto">
          <a:xfrm>
            <a:off x="6757988" y="4846638"/>
            <a:ext cx="898525" cy="503237"/>
            <a:chOff x="3098042" y="1119117"/>
            <a:chExt cx="2852381" cy="2866029"/>
          </a:xfrm>
        </p:grpSpPr>
        <p:sp>
          <p:nvSpPr>
            <p:cNvPr id="24" name="Donut 23"/>
            <p:cNvSpPr/>
            <p:nvPr/>
          </p:nvSpPr>
          <p:spPr>
            <a:xfrm>
              <a:off x="3098042" y="1119117"/>
              <a:ext cx="2852381" cy="2866029"/>
            </a:xfrm>
            <a:prstGeom prst="donut">
              <a:avLst>
                <a:gd name="adj" fmla="val 1003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050" b="1">
                <a:solidFill>
                  <a:schemeClr val="tx1"/>
                </a:solidFill>
              </a:endParaRPr>
            </a:p>
          </p:txBody>
        </p:sp>
        <p:grpSp>
          <p:nvGrpSpPr>
            <p:cNvPr id="2079" name="Group 68"/>
            <p:cNvGrpSpPr>
              <a:grpSpLocks/>
            </p:cNvGrpSpPr>
            <p:nvPr/>
          </p:nvGrpSpPr>
          <p:grpSpPr bwMode="auto">
            <a:xfrm>
              <a:off x="3408910" y="1944836"/>
              <a:ext cx="2346904" cy="1138810"/>
              <a:chOff x="-469495" y="6466797"/>
              <a:chExt cx="2863655" cy="1703349"/>
            </a:xfrm>
          </p:grpSpPr>
          <p:sp>
            <p:nvSpPr>
              <p:cNvPr id="26" name="Curved Left Arrow 25"/>
              <p:cNvSpPr/>
              <p:nvPr/>
            </p:nvSpPr>
            <p:spPr>
              <a:xfrm rot="6219379">
                <a:off x="-113738" y="6527737"/>
                <a:ext cx="1284684" cy="1992332"/>
              </a:xfrm>
              <a:prstGeom prst="curved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sz="1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urved Left Arrow 26"/>
              <p:cNvSpPr/>
              <p:nvPr/>
            </p:nvSpPr>
            <p:spPr>
              <a:xfrm rot="16740000">
                <a:off x="758802" y="5992324"/>
                <a:ext cx="1162981" cy="2103017"/>
              </a:xfrm>
              <a:prstGeom prst="curved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sz="1400" b="1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28" name="Straight Connector 27"/>
          <p:cNvCxnSpPr/>
          <p:nvPr/>
        </p:nvCxnSpPr>
        <p:spPr>
          <a:xfrm rot="10800000">
            <a:off x="2171700" y="5195888"/>
            <a:ext cx="4586288" cy="0"/>
          </a:xfrm>
          <a:prstGeom prst="line">
            <a:avLst/>
          </a:prstGeom>
          <a:ln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4" name="Picture 5" descr="C:\Documents and Settings\eitan_sc\Local Settings\Temporary Internet Files\Content.IE5\8WAC2QT0\j0431538[1]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1425" y="4452938"/>
            <a:ext cx="6905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65288" y="2047875"/>
            <a:ext cx="4527550" cy="127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70050" y="3630613"/>
            <a:ext cx="3521075" cy="106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1050" y="5435600"/>
            <a:ext cx="5207000" cy="90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RFC-2544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69"/>
          <p:cNvSpPr>
            <a:spLocks noChangeArrowheads="1"/>
          </p:cNvSpPr>
          <p:nvPr/>
        </p:nvSpPr>
        <p:spPr bwMode="auto">
          <a:xfrm flipH="1">
            <a:off x="6301020" y="3011416"/>
            <a:ext cx="1970087" cy="80013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100564" tIns="50282" rIns="100564" bIns="50282" anchor="ctr"/>
          <a:lstStyle/>
          <a:p>
            <a:pPr algn="ctr" defTabSz="1005698">
              <a:spcBef>
                <a:spcPts val="0"/>
              </a:spcBef>
              <a:defRPr/>
            </a:pPr>
            <a:endParaRPr lang="en-US" sz="2600" dirty="0">
              <a:latin typeface="+mn-lt"/>
              <a:cs typeface="Arial" charset="0"/>
            </a:endParaRPr>
          </a:p>
        </p:txBody>
      </p:sp>
      <p:cxnSp>
        <p:nvCxnSpPr>
          <p:cNvPr id="66" name="Straight Connector 82"/>
          <p:cNvCxnSpPr>
            <a:cxnSpLocks noChangeShapeType="1"/>
          </p:cNvCxnSpPr>
          <p:nvPr/>
        </p:nvCxnSpPr>
        <p:spPr bwMode="auto">
          <a:xfrm>
            <a:off x="4391258" y="3530524"/>
            <a:ext cx="219456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Straight Connector 82"/>
          <p:cNvCxnSpPr>
            <a:cxnSpLocks noChangeShapeType="1"/>
          </p:cNvCxnSpPr>
          <p:nvPr/>
        </p:nvCxnSpPr>
        <p:spPr bwMode="auto">
          <a:xfrm>
            <a:off x="4391258" y="3616249"/>
            <a:ext cx="219456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Service Availability – </a:t>
            </a:r>
            <a:br>
              <a:rPr lang="en-US" smtClean="0"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>Port and Linear Protection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747713" y="5230981"/>
            <a:ext cx="7124700" cy="1259030"/>
          </a:xfrm>
        </p:spPr>
        <p:txBody>
          <a:bodyPr/>
          <a:lstStyle/>
          <a:p>
            <a:r>
              <a:rPr lang="en-US" sz="2000" dirty="0" smtClean="0"/>
              <a:t>50ms protection, comparable to SDH/SONET</a:t>
            </a:r>
          </a:p>
          <a:p>
            <a:r>
              <a:rPr lang="en-US" sz="2000" dirty="0" smtClean="0"/>
              <a:t>Combine physical port protection and EVC/logical link protection</a:t>
            </a:r>
          </a:p>
          <a:p>
            <a:r>
              <a:rPr lang="en-US" sz="2000" dirty="0" smtClean="0"/>
              <a:t>Protection can be triggered on physical failures or OAM CC</a:t>
            </a:r>
          </a:p>
        </p:txBody>
      </p:sp>
      <p:sp>
        <p:nvSpPr>
          <p:cNvPr id="5" name="AutoShape 69"/>
          <p:cNvSpPr>
            <a:spLocks noChangeArrowheads="1"/>
          </p:cNvSpPr>
          <p:nvPr/>
        </p:nvSpPr>
        <p:spPr bwMode="auto">
          <a:xfrm flipH="1">
            <a:off x="3410183" y="1706138"/>
            <a:ext cx="1970088" cy="75758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100564" tIns="50282" rIns="100564" bIns="50282" anchor="ctr"/>
          <a:lstStyle/>
          <a:p>
            <a:pPr algn="ctr" defTabSz="1005698">
              <a:spcBef>
                <a:spcPts val="0"/>
              </a:spcBef>
              <a:defRPr/>
            </a:pPr>
            <a:endParaRPr lang="en-US" sz="2600" dirty="0">
              <a:latin typeface="+mn-lt"/>
              <a:cs typeface="Arial" charset="0"/>
            </a:endParaRPr>
          </a:p>
        </p:txBody>
      </p:sp>
      <p:cxnSp>
        <p:nvCxnSpPr>
          <p:cNvPr id="26629" name="Elbow Connector 97"/>
          <p:cNvCxnSpPr>
            <a:cxnSpLocks noChangeShapeType="1"/>
          </p:cNvCxnSpPr>
          <p:nvPr/>
        </p:nvCxnSpPr>
        <p:spPr bwMode="auto">
          <a:xfrm rot="16200000" flipH="1">
            <a:off x="3799121" y="2524048"/>
            <a:ext cx="665162" cy="331788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0" name="Elbow Connector 112"/>
          <p:cNvCxnSpPr>
            <a:cxnSpLocks noChangeShapeType="1"/>
          </p:cNvCxnSpPr>
          <p:nvPr/>
        </p:nvCxnSpPr>
        <p:spPr bwMode="auto">
          <a:xfrm rot="5400000">
            <a:off x="3361765" y="2523254"/>
            <a:ext cx="665162" cy="33337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Text Box 73"/>
          <p:cNvSpPr txBox="1">
            <a:spLocks noChangeArrowheads="1"/>
          </p:cNvSpPr>
          <p:nvPr/>
        </p:nvSpPr>
        <p:spPr bwMode="auto">
          <a:xfrm flipH="1">
            <a:off x="4777021" y="1939848"/>
            <a:ext cx="444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99" tIns="50249" rIns="100499" bIns="50249"/>
          <a:lstStyle/>
          <a:p>
            <a:pPr algn="ctr" defTabSz="1005698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CPE</a:t>
            </a:r>
          </a:p>
        </p:txBody>
      </p:sp>
      <p:sp>
        <p:nvSpPr>
          <p:cNvPr id="9" name="Text Box 74"/>
          <p:cNvSpPr txBox="1">
            <a:spLocks noChangeArrowheads="1"/>
          </p:cNvSpPr>
          <p:nvPr/>
        </p:nvSpPr>
        <p:spPr bwMode="auto">
          <a:xfrm flipH="1">
            <a:off x="4278546" y="2130348"/>
            <a:ext cx="411162" cy="23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99" tIns="50249" rIns="100499" bIns="50249"/>
          <a:lstStyle/>
          <a:p>
            <a:pPr algn="ctr" defTabSz="1005698">
              <a:spcBef>
                <a:spcPts val="0"/>
              </a:spcBef>
              <a:defRPr/>
            </a:pPr>
            <a:r>
              <a:rPr lang="en-US" sz="1000" dirty="0">
                <a:latin typeface="+mn-lt"/>
                <a:cs typeface="Arial" charset="0"/>
              </a:rPr>
              <a:t>ETH</a:t>
            </a:r>
          </a:p>
        </p:txBody>
      </p:sp>
      <p:sp>
        <p:nvSpPr>
          <p:cNvPr id="10" name="Text Box 77"/>
          <p:cNvSpPr txBox="1">
            <a:spLocks noChangeArrowheads="1"/>
          </p:cNvSpPr>
          <p:nvPr/>
        </p:nvSpPr>
        <p:spPr bwMode="auto">
          <a:xfrm flipH="1">
            <a:off x="3568933" y="1981123"/>
            <a:ext cx="6842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99" tIns="50249" rIns="100499" bIns="50249"/>
          <a:lstStyle/>
          <a:p>
            <a:pPr algn="ctr" defTabSz="1005698">
              <a:spcBef>
                <a:spcPts val="0"/>
              </a:spcBef>
              <a:defRPr/>
            </a:pPr>
            <a:r>
              <a:rPr lang="en-US" sz="900" dirty="0">
                <a:latin typeface="+mn-lt"/>
                <a:cs typeface="Arial" charset="0"/>
              </a:rPr>
              <a:t>ETX</a:t>
            </a:r>
          </a:p>
        </p:txBody>
      </p:sp>
      <p:cxnSp>
        <p:nvCxnSpPr>
          <p:cNvPr id="26634" name="Straight Connector 82"/>
          <p:cNvCxnSpPr>
            <a:cxnSpLocks noChangeShapeType="1"/>
          </p:cNvCxnSpPr>
          <p:nvPr/>
        </p:nvCxnSpPr>
        <p:spPr bwMode="auto">
          <a:xfrm>
            <a:off x="4111858" y="2338311"/>
            <a:ext cx="731838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6635" name="Picture 72" descr="accsd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0033" y="2158923"/>
            <a:ext cx="4984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85" descr="rad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3221" y="2187498"/>
            <a:ext cx="6461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5"/>
          <p:cNvSpPr txBox="1">
            <a:spLocks noChangeArrowheads="1"/>
          </p:cNvSpPr>
          <p:nvPr/>
        </p:nvSpPr>
        <p:spPr bwMode="auto">
          <a:xfrm flipH="1">
            <a:off x="3510196" y="1703311"/>
            <a:ext cx="1851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22" tIns="50261" rIns="100522" bIns="50261"/>
          <a:lstStyle/>
          <a:p>
            <a:pPr algn="ctr" defTabSz="1005698">
              <a:spcBef>
                <a:spcPts val="0"/>
              </a:spcBef>
              <a:defRPr/>
            </a:pPr>
            <a:r>
              <a:rPr lang="en-US" sz="1300" b="1" dirty="0">
                <a:latin typeface="+mn-lt"/>
                <a:cs typeface="Arial" charset="0"/>
              </a:rPr>
              <a:t>Customer Premises</a:t>
            </a:r>
          </a:p>
        </p:txBody>
      </p:sp>
      <p:sp>
        <p:nvSpPr>
          <p:cNvPr id="15" name="Freeform 20"/>
          <p:cNvSpPr>
            <a:spLocks/>
          </p:cNvSpPr>
          <p:nvPr/>
        </p:nvSpPr>
        <p:spPr bwMode="auto">
          <a:xfrm>
            <a:off x="2795821" y="2900286"/>
            <a:ext cx="2017712" cy="1720850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91422" tIns="45711" rIns="91422" bIns="45711" anchor="ctr"/>
          <a:lstStyle/>
          <a:p>
            <a:pPr algn="ctr">
              <a:spcBef>
                <a:spcPts val="0"/>
              </a:spcBef>
              <a:defRPr/>
            </a:pPr>
            <a:endParaRPr lang="en-US">
              <a:latin typeface="+mn-lt"/>
              <a:cs typeface="Arial" charset="0"/>
            </a:endParaRP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3272071" y="3536873"/>
            <a:ext cx="118586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solidFill>
                  <a:srgbClr val="2E2C2C"/>
                </a:solidFill>
                <a:latin typeface="+mn-lt"/>
                <a:cs typeface="Arial" charset="0"/>
              </a:rPr>
              <a:t>PSN</a:t>
            </a:r>
            <a:endParaRPr lang="en-US" sz="1300" dirty="0">
              <a:latin typeface="+mn-lt"/>
              <a:cs typeface="Arial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300" dirty="0">
                <a:solidFill>
                  <a:srgbClr val="2E2C2C"/>
                </a:solidFill>
                <a:latin typeface="+mn-lt"/>
                <a:cs typeface="Arial" charset="0"/>
              </a:rPr>
              <a:t>ETH/IP/MPLS</a:t>
            </a:r>
          </a:p>
        </p:txBody>
      </p:sp>
      <p:pic>
        <p:nvPicPr>
          <p:cNvPr id="26640" name="Picture 36" descr="rou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2958" y="3759123"/>
            <a:ext cx="4540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897421" y="3609898"/>
            <a:ext cx="14446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b="1" dirty="0">
                <a:solidFill>
                  <a:srgbClr val="2E2C2C"/>
                </a:solidFill>
                <a:latin typeface="+mn-lt"/>
                <a:cs typeface="Arial" charset="0"/>
              </a:rPr>
              <a:t>PE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5408" y="3714673"/>
            <a:ext cx="1444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b="1" dirty="0">
                <a:solidFill>
                  <a:srgbClr val="2E2C2C"/>
                </a:solidFill>
                <a:latin typeface="+mn-lt"/>
                <a:cs typeface="Arial" charset="0"/>
              </a:rPr>
              <a:t>PE</a:t>
            </a:r>
            <a:endParaRPr lang="en-US" dirty="0">
              <a:latin typeface="+mn-lt"/>
              <a:cs typeface="Arial" charset="0"/>
            </a:endParaRPr>
          </a:p>
        </p:txBody>
      </p:sp>
      <p:pic>
        <p:nvPicPr>
          <p:cNvPr id="26643" name="Picture 36" descr="rou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408" y="3008236"/>
            <a:ext cx="4540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4342046" y="2846311"/>
            <a:ext cx="1444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b="1" dirty="0">
                <a:solidFill>
                  <a:srgbClr val="2E2C2C"/>
                </a:solidFill>
                <a:latin typeface="+mn-lt"/>
                <a:cs typeface="Arial" charset="0"/>
              </a:rPr>
              <a:t>PE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318108" y="2835198"/>
            <a:ext cx="142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b="1" dirty="0">
                <a:solidFill>
                  <a:srgbClr val="2E2C2C"/>
                </a:solidFill>
                <a:latin typeface="+mn-lt"/>
                <a:cs typeface="Arial" charset="0"/>
              </a:rPr>
              <a:t>PE</a:t>
            </a:r>
            <a:endParaRPr lang="en-US" dirty="0">
              <a:latin typeface="+mn-lt"/>
              <a:cs typeface="Arial" charset="0"/>
            </a:endParaRPr>
          </a:p>
        </p:txBody>
      </p:sp>
      <p:pic>
        <p:nvPicPr>
          <p:cNvPr id="26646" name="Picture 36" descr="rou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1121" y="2997123"/>
            <a:ext cx="4540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974958" y="1987473"/>
            <a:ext cx="2762250" cy="592932"/>
            <a:chOff x="999351" y="1601824"/>
            <a:chExt cx="3038612" cy="651031"/>
          </a:xfrm>
        </p:grpSpPr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999351" y="1601824"/>
              <a:ext cx="1636311" cy="5406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en-US" sz="1600" b="1" dirty="0">
                  <a:solidFill>
                    <a:schemeClr val="accent6"/>
                  </a:solidFill>
                </a:rPr>
                <a:t>Port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sz="1600" b="1" dirty="0">
                  <a:solidFill>
                    <a:schemeClr val="accent6"/>
                  </a:solidFill>
                </a:rPr>
                <a:t>Protection</a:t>
              </a:r>
            </a:p>
          </p:txBody>
        </p:sp>
        <p:cxnSp>
          <p:nvCxnSpPr>
            <p:cNvPr id="26676" name="Straight Arrow Connector 83"/>
            <p:cNvCxnSpPr>
              <a:cxnSpLocks noChangeShapeType="1"/>
              <a:stCxn id="25" idx="3"/>
              <a:endCxn id="38" idx="2"/>
            </p:cNvCxnSpPr>
            <p:nvPr/>
          </p:nvCxnSpPr>
          <p:spPr bwMode="auto">
            <a:xfrm>
              <a:off x="2635662" y="1872172"/>
              <a:ext cx="1402301" cy="380683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prstDash val="sysDash"/>
              <a:round/>
              <a:headEnd/>
              <a:tailEnd type="arrow" w="med" len="med"/>
            </a:ln>
          </p:spPr>
        </p:cxnSp>
      </p:grpSp>
      <p:sp>
        <p:nvSpPr>
          <p:cNvPr id="38" name="Oval 37"/>
          <p:cNvSpPr/>
          <p:nvPr/>
        </p:nvSpPr>
        <p:spPr bwMode="auto">
          <a:xfrm>
            <a:off x="3737208" y="2551036"/>
            <a:ext cx="347663" cy="5873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3111" tIns="41555" rIns="83111" bIns="41555"/>
          <a:lstStyle/>
          <a:p>
            <a:pPr algn="ctr" defTabSz="831107">
              <a:spcBef>
                <a:spcPts val="0"/>
              </a:spcBef>
              <a:defRPr/>
            </a:pPr>
            <a:endParaRPr lang="en-US" sz="2200" b="1" dirty="0">
              <a:latin typeface="+mn-lt"/>
              <a:cs typeface="Times New Roman" pitchFamily="18" charset="0"/>
            </a:endParaRPr>
          </a:p>
        </p:txBody>
      </p:sp>
      <p:grpSp>
        <p:nvGrpSpPr>
          <p:cNvPr id="24" name="Group 79"/>
          <p:cNvGrpSpPr>
            <a:grpSpLocks/>
          </p:cNvGrpSpPr>
          <p:nvPr/>
        </p:nvGrpSpPr>
        <p:grpSpPr bwMode="auto">
          <a:xfrm>
            <a:off x="852721" y="3092373"/>
            <a:ext cx="5183462" cy="742950"/>
            <a:chOff x="863838" y="2816350"/>
            <a:chExt cx="5702227" cy="817203"/>
          </a:xfrm>
        </p:grpSpPr>
        <p:cxnSp>
          <p:nvCxnSpPr>
            <p:cNvPr id="26673" name="Straight Arrow Connector 83"/>
            <p:cNvCxnSpPr>
              <a:cxnSpLocks noChangeShapeType="1"/>
            </p:cNvCxnSpPr>
            <p:nvPr/>
          </p:nvCxnSpPr>
          <p:spPr bwMode="auto">
            <a:xfrm flipV="1">
              <a:off x="2643001" y="3209278"/>
              <a:ext cx="3923064" cy="0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863838" y="2816350"/>
              <a:ext cx="1772574" cy="81720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en-US" sz="1600" b="1" dirty="0">
                  <a:solidFill>
                    <a:schemeClr val="accent6"/>
                  </a:solidFill>
                </a:rPr>
                <a:t>Ethernet Linear </a:t>
              </a:r>
              <a:br>
                <a:rPr lang="en-US" sz="1600" b="1" dirty="0">
                  <a:solidFill>
                    <a:schemeClr val="accent6"/>
                  </a:solidFill>
                </a:rPr>
              </a:br>
              <a:r>
                <a:rPr lang="en-US" sz="1600" b="1" dirty="0">
                  <a:solidFill>
                    <a:schemeClr val="accent6"/>
                  </a:solidFill>
                </a:rPr>
                <a:t>Protection Switching G.8031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218647" y="4115033"/>
            <a:ext cx="1428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b="1" dirty="0">
                <a:solidFill>
                  <a:srgbClr val="2E2C2C"/>
                </a:solidFill>
                <a:latin typeface="+mn-lt"/>
                <a:cs typeface="Arial" charset="0"/>
              </a:rPr>
              <a:t>PE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43" name="AutoShape 69"/>
          <p:cNvSpPr>
            <a:spLocks noChangeArrowheads="1"/>
          </p:cNvSpPr>
          <p:nvPr/>
        </p:nvSpPr>
        <p:spPr bwMode="auto">
          <a:xfrm flipH="1">
            <a:off x="6301020" y="3906766"/>
            <a:ext cx="1970087" cy="80013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100564" tIns="50282" rIns="100564" bIns="50282" anchor="ctr"/>
          <a:lstStyle/>
          <a:p>
            <a:pPr algn="ctr" defTabSz="1005698">
              <a:spcBef>
                <a:spcPts val="0"/>
              </a:spcBef>
              <a:defRPr/>
            </a:pPr>
            <a:endParaRPr lang="en-US" sz="2600" dirty="0">
              <a:latin typeface="+mn-lt"/>
              <a:cs typeface="Arial" charset="0"/>
            </a:endParaRPr>
          </a:p>
        </p:txBody>
      </p:sp>
      <p:sp>
        <p:nvSpPr>
          <p:cNvPr id="44" name="Text Box 73"/>
          <p:cNvSpPr txBox="1">
            <a:spLocks noChangeArrowheads="1"/>
          </p:cNvSpPr>
          <p:nvPr/>
        </p:nvSpPr>
        <p:spPr bwMode="auto">
          <a:xfrm flipH="1">
            <a:off x="7667858" y="4078215"/>
            <a:ext cx="444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99" tIns="50249" rIns="100499" bIns="50249"/>
          <a:lstStyle/>
          <a:p>
            <a:pPr algn="ctr" defTabSz="1005698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CPE</a:t>
            </a:r>
          </a:p>
        </p:txBody>
      </p:sp>
      <p:sp>
        <p:nvSpPr>
          <p:cNvPr id="45" name="Text Box 74"/>
          <p:cNvSpPr txBox="1">
            <a:spLocks noChangeArrowheads="1"/>
          </p:cNvSpPr>
          <p:nvPr/>
        </p:nvSpPr>
        <p:spPr bwMode="auto">
          <a:xfrm flipH="1">
            <a:off x="7167796" y="4268715"/>
            <a:ext cx="411162" cy="23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99" tIns="50249" rIns="100499" bIns="50249"/>
          <a:lstStyle/>
          <a:p>
            <a:pPr algn="ctr" defTabSz="1005698">
              <a:spcBef>
                <a:spcPts val="0"/>
              </a:spcBef>
              <a:defRPr/>
            </a:pPr>
            <a:r>
              <a:rPr lang="en-US" sz="1000" dirty="0">
                <a:latin typeface="+mn-lt"/>
                <a:cs typeface="Arial" charset="0"/>
              </a:rPr>
              <a:t>ETH</a:t>
            </a:r>
          </a:p>
        </p:txBody>
      </p:sp>
      <p:sp>
        <p:nvSpPr>
          <p:cNvPr id="46" name="Text Box 77"/>
          <p:cNvSpPr txBox="1">
            <a:spLocks noChangeArrowheads="1"/>
          </p:cNvSpPr>
          <p:nvPr/>
        </p:nvSpPr>
        <p:spPr bwMode="auto">
          <a:xfrm flipH="1">
            <a:off x="6435958" y="4078215"/>
            <a:ext cx="6842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99" tIns="50249" rIns="100499" bIns="50249"/>
          <a:lstStyle/>
          <a:p>
            <a:pPr algn="ctr" defTabSz="1005698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ETX</a:t>
            </a:r>
          </a:p>
        </p:txBody>
      </p:sp>
      <p:cxnSp>
        <p:nvCxnSpPr>
          <p:cNvPr id="26666" name="Straight Connector 82"/>
          <p:cNvCxnSpPr>
            <a:cxnSpLocks noChangeShapeType="1"/>
          </p:cNvCxnSpPr>
          <p:nvPr/>
        </p:nvCxnSpPr>
        <p:spPr bwMode="auto">
          <a:xfrm>
            <a:off x="7001108" y="4476678"/>
            <a:ext cx="731838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6667" name="Picture 72" descr="accsd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9283" y="4297290"/>
            <a:ext cx="5000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75"/>
          <p:cNvSpPr txBox="1">
            <a:spLocks noChangeArrowheads="1"/>
          </p:cNvSpPr>
          <p:nvPr/>
        </p:nvSpPr>
        <p:spPr bwMode="auto">
          <a:xfrm flipH="1">
            <a:off x="6356583" y="3873428"/>
            <a:ext cx="1851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22" tIns="50261" rIns="100522" bIns="50261"/>
          <a:lstStyle/>
          <a:p>
            <a:pPr algn="ctr" defTabSz="1005698">
              <a:spcBef>
                <a:spcPts val="0"/>
              </a:spcBef>
              <a:defRPr/>
            </a:pPr>
            <a:r>
              <a:rPr lang="en-US" sz="1300" b="1" dirty="0">
                <a:latin typeface="+mn-lt"/>
                <a:cs typeface="Arial" charset="0"/>
              </a:rPr>
              <a:t>Customer Premises</a:t>
            </a:r>
          </a:p>
        </p:txBody>
      </p:sp>
      <p:cxnSp>
        <p:nvCxnSpPr>
          <p:cNvPr id="55" name="Straight Connector 82"/>
          <p:cNvCxnSpPr>
            <a:cxnSpLocks noChangeShapeType="1"/>
          </p:cNvCxnSpPr>
          <p:nvPr/>
        </p:nvCxnSpPr>
        <p:spPr bwMode="auto">
          <a:xfrm>
            <a:off x="4391258" y="4419524"/>
            <a:ext cx="219456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" name="Straight Connector 82"/>
          <p:cNvCxnSpPr>
            <a:cxnSpLocks noChangeShapeType="1"/>
          </p:cNvCxnSpPr>
          <p:nvPr/>
        </p:nvCxnSpPr>
        <p:spPr bwMode="auto">
          <a:xfrm>
            <a:off x="4391258" y="4505249"/>
            <a:ext cx="219456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pic>
        <p:nvPicPr>
          <p:cNvPr id="26671" name="Picture 85" descr="rad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8496" y="4281415"/>
            <a:ext cx="7000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2" name="Picture 36" descr="rou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3121" y="4273471"/>
            <a:ext cx="4540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 Box 73"/>
          <p:cNvSpPr txBox="1">
            <a:spLocks noChangeArrowheads="1"/>
          </p:cNvSpPr>
          <p:nvPr/>
        </p:nvSpPr>
        <p:spPr bwMode="auto">
          <a:xfrm flipH="1">
            <a:off x="7667858" y="3182865"/>
            <a:ext cx="444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99" tIns="50249" rIns="100499" bIns="50249"/>
          <a:lstStyle/>
          <a:p>
            <a:pPr algn="ctr" defTabSz="1005698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CPE</a:t>
            </a:r>
          </a:p>
        </p:txBody>
      </p:sp>
      <p:sp>
        <p:nvSpPr>
          <p:cNvPr id="60" name="Text Box 74"/>
          <p:cNvSpPr txBox="1">
            <a:spLocks noChangeArrowheads="1"/>
          </p:cNvSpPr>
          <p:nvPr/>
        </p:nvSpPr>
        <p:spPr bwMode="auto">
          <a:xfrm flipH="1">
            <a:off x="7167796" y="3373365"/>
            <a:ext cx="411162" cy="23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99" tIns="50249" rIns="100499" bIns="50249"/>
          <a:lstStyle/>
          <a:p>
            <a:pPr algn="ctr" defTabSz="1005698">
              <a:spcBef>
                <a:spcPts val="0"/>
              </a:spcBef>
              <a:defRPr/>
            </a:pPr>
            <a:r>
              <a:rPr lang="en-US" sz="1000" dirty="0">
                <a:latin typeface="+mn-lt"/>
                <a:cs typeface="Arial" charset="0"/>
              </a:rPr>
              <a:t>ETH</a:t>
            </a:r>
          </a:p>
        </p:txBody>
      </p:sp>
      <p:sp>
        <p:nvSpPr>
          <p:cNvPr id="61" name="Text Box 77"/>
          <p:cNvSpPr txBox="1">
            <a:spLocks noChangeArrowheads="1"/>
          </p:cNvSpPr>
          <p:nvPr/>
        </p:nvSpPr>
        <p:spPr bwMode="auto">
          <a:xfrm flipH="1">
            <a:off x="6435958" y="3182865"/>
            <a:ext cx="6842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99" tIns="50249" rIns="100499" bIns="50249"/>
          <a:lstStyle/>
          <a:p>
            <a:pPr algn="ctr" defTabSz="1005698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ETX</a:t>
            </a:r>
          </a:p>
        </p:txBody>
      </p:sp>
      <p:cxnSp>
        <p:nvCxnSpPr>
          <p:cNvPr id="62" name="Straight Connector 82"/>
          <p:cNvCxnSpPr>
            <a:cxnSpLocks noChangeShapeType="1"/>
          </p:cNvCxnSpPr>
          <p:nvPr/>
        </p:nvCxnSpPr>
        <p:spPr bwMode="auto">
          <a:xfrm>
            <a:off x="7001108" y="3581328"/>
            <a:ext cx="731838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63" name="Picture 72" descr="accsd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9283" y="3401940"/>
            <a:ext cx="5000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75"/>
          <p:cNvSpPr txBox="1">
            <a:spLocks noChangeArrowheads="1"/>
          </p:cNvSpPr>
          <p:nvPr/>
        </p:nvSpPr>
        <p:spPr bwMode="auto">
          <a:xfrm flipH="1">
            <a:off x="6356583" y="2978078"/>
            <a:ext cx="1851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22" tIns="50261" rIns="100522" bIns="50261"/>
          <a:lstStyle/>
          <a:p>
            <a:pPr algn="ctr" defTabSz="1005698">
              <a:spcBef>
                <a:spcPts val="0"/>
              </a:spcBef>
              <a:defRPr/>
            </a:pPr>
            <a:r>
              <a:rPr lang="en-US" sz="1300" b="1" dirty="0">
                <a:latin typeface="+mn-lt"/>
                <a:cs typeface="Arial" charset="0"/>
              </a:rPr>
              <a:t>Customer Premises</a:t>
            </a:r>
          </a:p>
        </p:txBody>
      </p:sp>
      <p:pic>
        <p:nvPicPr>
          <p:cNvPr id="65" name="Picture 85" descr="rad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8496" y="3386065"/>
            <a:ext cx="7000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Picture 36" descr="rou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0308" y="3390823"/>
            <a:ext cx="4540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D:\Clients\Alvarion\2008.12\Sofia.Hazon\Images\C_01014.png"/>
          <p:cNvPicPr>
            <a:picLocks noChangeAspect="1" noChangeArrowheads="1"/>
          </p:cNvPicPr>
          <p:nvPr/>
        </p:nvPicPr>
        <p:blipFill>
          <a:blip r:embed="rId3"/>
          <a:srcRect b="4489"/>
          <a:stretch>
            <a:fillRect/>
          </a:stretch>
        </p:blipFill>
        <p:spPr bwMode="auto">
          <a:xfrm>
            <a:off x="117475" y="1055688"/>
            <a:ext cx="8931275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Agenda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19300" y="1757287"/>
            <a:ext cx="5223329" cy="4141708"/>
          </a:xfrm>
        </p:spPr>
        <p:txBody>
          <a:bodyPr/>
          <a:lstStyle/>
          <a:p>
            <a:r>
              <a:rPr lang="en-US" dirty="0" smtClean="0"/>
              <a:t>Carrier Ethernet introduction</a:t>
            </a:r>
          </a:p>
          <a:p>
            <a:r>
              <a:rPr lang="en-US" dirty="0" smtClean="0"/>
              <a:t>RAD product portfolio:</a:t>
            </a:r>
          </a:p>
          <a:p>
            <a:pPr lvl="1"/>
            <a:r>
              <a:rPr lang="en-US" dirty="0" err="1" smtClean="0"/>
              <a:t>ETHoFiber</a:t>
            </a:r>
            <a:endParaRPr lang="en-US" dirty="0" smtClean="0"/>
          </a:p>
          <a:p>
            <a:pPr lvl="1"/>
            <a:r>
              <a:rPr lang="en-US" dirty="0" err="1" smtClean="0"/>
              <a:t>ETHoDSL</a:t>
            </a:r>
            <a:endParaRPr lang="en-US" dirty="0" smtClean="0"/>
          </a:p>
          <a:p>
            <a:r>
              <a:rPr lang="en-US" dirty="0" err="1" smtClean="0"/>
              <a:t>EtherAccess</a:t>
            </a:r>
            <a:r>
              <a:rPr lang="en-US" dirty="0" smtClean="0"/>
              <a:t> Feature-set</a:t>
            </a:r>
          </a:p>
          <a:p>
            <a:r>
              <a:rPr lang="en-US" dirty="0" smtClean="0"/>
              <a:t>ETX Product Line Overview</a:t>
            </a:r>
          </a:p>
          <a:p>
            <a:pPr lvl="1"/>
            <a:r>
              <a:rPr lang="en-US" dirty="0" smtClean="0"/>
              <a:t>ETX-203A,ETX-204A and ETX-1002  	</a:t>
            </a:r>
          </a:p>
          <a:p>
            <a:r>
              <a:rPr lang="en-US" dirty="0" smtClean="0"/>
              <a:t>LA-210 Product Overview </a:t>
            </a:r>
          </a:p>
          <a:p>
            <a:r>
              <a:rPr lang="en-US" dirty="0" smtClean="0"/>
              <a:t>RAD’s </a:t>
            </a:r>
            <a:r>
              <a:rPr lang="en-US" dirty="0" err="1" smtClean="0"/>
              <a:t>EtherAccess</a:t>
            </a:r>
            <a:r>
              <a:rPr lang="en-US" dirty="0" smtClean="0"/>
              <a:t> Value proposition and advantages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ETX-1002 Highlights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747713" y="3091405"/>
            <a:ext cx="7124700" cy="355472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10 </a:t>
            </a:r>
            <a:r>
              <a:rPr lang="en-US" sz="1800" dirty="0" err="1" smtClean="0"/>
              <a:t>GbE</a:t>
            </a:r>
            <a:r>
              <a:rPr lang="en-US" sz="1800" dirty="0" smtClean="0"/>
              <a:t> Ethernet, wire speed Layer-2 switching non-blocking carrier Ethernet aggregation switch</a:t>
            </a:r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24 x </a:t>
            </a:r>
            <a:r>
              <a:rPr lang="en-US" sz="1800" dirty="0" err="1" smtClean="0"/>
              <a:t>GbE</a:t>
            </a:r>
            <a:r>
              <a:rPr lang="en-US" sz="1800" dirty="0" smtClean="0"/>
              <a:t>/FE SFP ports (configurable User or Network)</a:t>
            </a:r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2 x 10GbE XFP Network ports </a:t>
            </a:r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Additional 2 x 10GbE via extension module</a:t>
            </a:r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2 x Power supply AC/DC, redundant hot-swappable</a:t>
            </a:r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Hot-swappable fan tray</a:t>
            </a:r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Operating</a:t>
            </a:r>
            <a:r>
              <a:rPr lang="nl-NL" sz="1800" dirty="0" smtClean="0"/>
              <a:t> Temperature at </a:t>
            </a:r>
            <a:r>
              <a:rPr lang="en-US" sz="1800" dirty="0" smtClean="0"/>
              <a:t>-20°c to 65°c (-4°f to 149°f)</a:t>
            </a:r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1.5 U high ETSI compliant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414" y="1501698"/>
            <a:ext cx="6289636" cy="150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74" name="Shape 2"/>
          <p:cNvCxnSpPr>
            <a:cxnSpLocks noChangeShapeType="1"/>
          </p:cNvCxnSpPr>
          <p:nvPr/>
        </p:nvCxnSpPr>
        <p:spPr bwMode="auto">
          <a:xfrm rot="5400000">
            <a:off x="7169458" y="3538615"/>
            <a:ext cx="1554163" cy="547687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75" name="Shape 3"/>
          <p:cNvCxnSpPr>
            <a:cxnSpLocks noChangeShapeType="1"/>
          </p:cNvCxnSpPr>
          <p:nvPr/>
        </p:nvCxnSpPr>
        <p:spPr bwMode="auto">
          <a:xfrm rot="5400000">
            <a:off x="7221052" y="3572746"/>
            <a:ext cx="1646237" cy="549275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28676" name="Group 103"/>
          <p:cNvGrpSpPr>
            <a:grpSpLocks/>
          </p:cNvGrpSpPr>
          <p:nvPr/>
        </p:nvGrpSpPr>
        <p:grpSpPr bwMode="auto">
          <a:xfrm>
            <a:off x="5304146" y="1552652"/>
            <a:ext cx="1747837" cy="1747838"/>
            <a:chOff x="4824412" y="1638300"/>
            <a:chExt cx="1747838" cy="1747838"/>
          </a:xfrm>
        </p:grpSpPr>
        <p:sp>
          <p:nvSpPr>
            <p:cNvPr id="28755" name="Text Box 9"/>
            <p:cNvSpPr txBox="1">
              <a:spLocks noChangeArrowheads="1"/>
            </p:cNvSpPr>
            <p:nvPr/>
          </p:nvSpPr>
          <p:spPr bwMode="auto">
            <a:xfrm>
              <a:off x="4962778" y="2294512"/>
              <a:ext cx="1471106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rtl="1">
                <a:spcBef>
                  <a:spcPts val="0"/>
                </a:spcBef>
              </a:pPr>
              <a:r>
                <a:rPr lang="en-US" sz="1300" b="1" dirty="0">
                  <a:latin typeface="+mn-lt"/>
                </a:rPr>
                <a:t>ETH Ring</a:t>
              </a:r>
            </a:p>
            <a:p>
              <a:pPr algn="ctr" rtl="1">
                <a:spcBef>
                  <a:spcPts val="0"/>
                </a:spcBef>
              </a:pPr>
              <a:r>
                <a:rPr lang="en-US" sz="1300" b="1" dirty="0">
                  <a:latin typeface="+mn-lt"/>
                </a:rPr>
                <a:t> </a:t>
              </a:r>
              <a:r>
                <a:rPr lang="en-US" sz="1300" b="1" dirty="0" err="1">
                  <a:latin typeface="+mn-lt"/>
                </a:rPr>
                <a:t>GbE</a:t>
              </a:r>
              <a:r>
                <a:rPr lang="en-US" sz="1300" b="1" dirty="0">
                  <a:latin typeface="+mn-lt"/>
                </a:rPr>
                <a:t>/10GbE</a:t>
              </a:r>
            </a:p>
          </p:txBody>
        </p:sp>
        <p:sp>
          <p:nvSpPr>
            <p:cNvPr id="7" name="AutoShape 31"/>
            <p:cNvSpPr>
              <a:spLocks noChangeArrowheads="1"/>
            </p:cNvSpPr>
            <p:nvPr/>
          </p:nvSpPr>
          <p:spPr bwMode="auto">
            <a:xfrm>
              <a:off x="4824412" y="1638300"/>
              <a:ext cx="1747838" cy="17478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19" y="10800"/>
                  </a:moveTo>
                  <a:cubicBezTo>
                    <a:pt x="1619" y="15871"/>
                    <a:pt x="5729" y="19981"/>
                    <a:pt x="10800" y="19981"/>
                  </a:cubicBezTo>
                  <a:cubicBezTo>
                    <a:pt x="15871" y="19981"/>
                    <a:pt x="19981" y="15871"/>
                    <a:pt x="19981" y="10800"/>
                  </a:cubicBezTo>
                  <a:cubicBezTo>
                    <a:pt x="19981" y="5729"/>
                    <a:pt x="15871" y="1619"/>
                    <a:pt x="10800" y="1619"/>
                  </a:cubicBezTo>
                  <a:cubicBezTo>
                    <a:pt x="5729" y="1619"/>
                    <a:pt x="1619" y="5729"/>
                    <a:pt x="1619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rgbClr val="84BDD6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defRPr/>
              </a:pPr>
              <a:endParaRPr lang="en-US" b="1">
                <a:latin typeface="+mn-lt"/>
              </a:endParaRPr>
            </a:p>
          </p:txBody>
        </p:sp>
      </p:grpSp>
      <p:sp>
        <p:nvSpPr>
          <p:cNvPr id="8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Ethernet Access Resiliency</a:t>
            </a:r>
          </a:p>
        </p:txBody>
      </p:sp>
      <p:sp>
        <p:nvSpPr>
          <p:cNvPr id="86" name="Text Placeholder 85"/>
          <p:cNvSpPr>
            <a:spLocks noGrp="1"/>
          </p:cNvSpPr>
          <p:nvPr>
            <p:ph type="body" sz="quarter" idx="10"/>
          </p:nvPr>
        </p:nvSpPr>
        <p:spPr>
          <a:xfrm>
            <a:off x="747713" y="5621271"/>
            <a:ext cx="7124700" cy="1091763"/>
          </a:xfrm>
        </p:spPr>
        <p:txBody>
          <a:bodyPr/>
          <a:lstStyle/>
          <a:p>
            <a:r>
              <a:rPr lang="en-US" sz="1800" dirty="0" smtClean="0"/>
              <a:t>Ethernet ring comprise of ETX-1002 or other edge devices</a:t>
            </a:r>
          </a:p>
          <a:p>
            <a:r>
              <a:rPr lang="en-US" sz="1800" dirty="0" smtClean="0"/>
              <a:t>Fast Ring protection mechanism – sub 50ms convergence time</a:t>
            </a:r>
          </a:p>
          <a:p>
            <a:r>
              <a:rPr lang="en-US" sz="1800" dirty="0" smtClean="0"/>
              <a:t>Ling aggregation according to 802.3ad for </a:t>
            </a:r>
            <a:r>
              <a:rPr lang="en-US" sz="1800" dirty="0" err="1" smtClean="0"/>
              <a:t>GbE</a:t>
            </a:r>
            <a:r>
              <a:rPr lang="en-US" sz="1800" dirty="0" smtClean="0"/>
              <a:t> or 10 </a:t>
            </a:r>
            <a:r>
              <a:rPr lang="en-US" sz="1800" dirty="0" err="1" smtClean="0"/>
              <a:t>GbE</a:t>
            </a:r>
            <a:endParaRPr lang="en-US" sz="1800" dirty="0" smtClean="0"/>
          </a:p>
        </p:txBody>
      </p:sp>
      <p:sp>
        <p:nvSpPr>
          <p:cNvPr id="28678" name="Text Box 3086"/>
          <p:cNvSpPr txBox="1">
            <a:spLocks noChangeArrowheads="1"/>
          </p:cNvSpPr>
          <p:nvPr/>
        </p:nvSpPr>
        <p:spPr bwMode="auto">
          <a:xfrm>
            <a:off x="7407699" y="3654502"/>
            <a:ext cx="8524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830263">
              <a:spcBef>
                <a:spcPts val="0"/>
              </a:spcBef>
            </a:pPr>
            <a:r>
              <a:rPr lang="en-US" sz="1000" b="1" dirty="0" err="1">
                <a:latin typeface="+mn-lt"/>
              </a:rPr>
              <a:t>GbE</a:t>
            </a:r>
            <a:r>
              <a:rPr lang="en-US" sz="1000" b="1" dirty="0">
                <a:latin typeface="+mn-lt"/>
              </a:rPr>
              <a:t>/10GbE</a:t>
            </a:r>
          </a:p>
        </p:txBody>
      </p:sp>
      <p:sp>
        <p:nvSpPr>
          <p:cNvPr id="28679" name="Freeform 3078"/>
          <p:cNvSpPr>
            <a:spLocks/>
          </p:cNvSpPr>
          <p:nvPr/>
        </p:nvSpPr>
        <p:spPr bwMode="auto">
          <a:xfrm>
            <a:off x="7094846" y="1797127"/>
            <a:ext cx="1603375" cy="1241425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91397" tIns="45698" rIns="91397" bIns="45698" anchor="ctr"/>
          <a:lstStyle/>
          <a:p>
            <a:pPr algn="ctr">
              <a:spcBef>
                <a:spcPts val="0"/>
              </a:spcBef>
            </a:pPr>
            <a:endParaRPr lang="en-US" b="1">
              <a:latin typeface="+mn-lt"/>
            </a:endParaRPr>
          </a:p>
        </p:txBody>
      </p:sp>
      <p:sp>
        <p:nvSpPr>
          <p:cNvPr id="28680" name="Text Box 3087"/>
          <p:cNvSpPr txBox="1">
            <a:spLocks noChangeArrowheads="1"/>
          </p:cNvSpPr>
          <p:nvPr/>
        </p:nvSpPr>
        <p:spPr bwMode="auto">
          <a:xfrm>
            <a:off x="6936174" y="1829149"/>
            <a:ext cx="391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830263">
              <a:spcBef>
                <a:spcPts val="0"/>
              </a:spcBef>
            </a:pPr>
            <a:r>
              <a:rPr lang="en-US" b="1" dirty="0">
                <a:latin typeface="+mn-lt"/>
              </a:rPr>
              <a:t>Edge</a:t>
            </a:r>
          </a:p>
          <a:p>
            <a:pPr algn="ctr" defTabSz="830263">
              <a:spcBef>
                <a:spcPts val="0"/>
              </a:spcBef>
            </a:pPr>
            <a:r>
              <a:rPr lang="en-US" b="1" dirty="0">
                <a:latin typeface="+mn-lt"/>
              </a:rPr>
              <a:t>Device</a:t>
            </a:r>
          </a:p>
        </p:txBody>
      </p:sp>
      <p:sp>
        <p:nvSpPr>
          <p:cNvPr id="28681" name="Text Box 3088"/>
          <p:cNvSpPr txBox="1">
            <a:spLocks noChangeArrowheads="1"/>
          </p:cNvSpPr>
          <p:nvPr/>
        </p:nvSpPr>
        <p:spPr bwMode="auto">
          <a:xfrm>
            <a:off x="7723496" y="2313065"/>
            <a:ext cx="27732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830263">
              <a:spcBef>
                <a:spcPts val="0"/>
              </a:spcBef>
            </a:pPr>
            <a:r>
              <a:rPr lang="en-US" sz="1300" b="1">
                <a:latin typeface="+mn-lt"/>
              </a:rPr>
              <a:t>PSN</a:t>
            </a:r>
          </a:p>
        </p:txBody>
      </p:sp>
      <p:pic>
        <p:nvPicPr>
          <p:cNvPr id="28682" name="Picture 30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1008" y="2171777"/>
            <a:ext cx="5238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30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2896" y="2700415"/>
            <a:ext cx="5238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4" name="Group 120"/>
          <p:cNvGrpSpPr>
            <a:grpSpLocks/>
          </p:cNvGrpSpPr>
          <p:nvPr/>
        </p:nvGrpSpPr>
        <p:grpSpPr bwMode="auto">
          <a:xfrm>
            <a:off x="5599421" y="1308062"/>
            <a:ext cx="1157287" cy="492241"/>
            <a:chOff x="4158571" y="2733808"/>
            <a:chExt cx="1157574" cy="491992"/>
          </a:xfrm>
        </p:grpSpPr>
        <p:sp>
          <p:nvSpPr>
            <p:cNvPr id="28753" name="Text Box 3090"/>
            <p:cNvSpPr txBox="1">
              <a:spLocks noChangeArrowheads="1"/>
            </p:cNvSpPr>
            <p:nvPr/>
          </p:nvSpPr>
          <p:spPr bwMode="auto">
            <a:xfrm>
              <a:off x="4486085" y="2733808"/>
              <a:ext cx="543553" cy="169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830263">
                <a:spcBef>
                  <a:spcPts val="0"/>
                </a:spcBef>
              </a:pPr>
              <a:r>
                <a:rPr lang="en-US" b="1" dirty="0">
                  <a:latin typeface="+mn-lt"/>
                </a:rPr>
                <a:t>ETX-1002</a:t>
              </a:r>
            </a:p>
          </p:txBody>
        </p:sp>
        <p:pic>
          <p:nvPicPr>
            <p:cNvPr id="28754" name="Picture 93" descr="rad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8571" y="2934325"/>
              <a:ext cx="1157574" cy="29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85" name="Group 126"/>
          <p:cNvGrpSpPr>
            <a:grpSpLocks/>
          </p:cNvGrpSpPr>
          <p:nvPr/>
        </p:nvGrpSpPr>
        <p:grpSpPr bwMode="auto">
          <a:xfrm>
            <a:off x="5304146" y="3762452"/>
            <a:ext cx="1747837" cy="1747838"/>
            <a:chOff x="4824412" y="1638300"/>
            <a:chExt cx="1747838" cy="1747838"/>
          </a:xfrm>
        </p:grpSpPr>
        <p:sp>
          <p:nvSpPr>
            <p:cNvPr id="28751" name="Text Box 9"/>
            <p:cNvSpPr txBox="1">
              <a:spLocks noChangeArrowheads="1"/>
            </p:cNvSpPr>
            <p:nvPr/>
          </p:nvSpPr>
          <p:spPr bwMode="auto">
            <a:xfrm>
              <a:off x="4962778" y="2294512"/>
              <a:ext cx="1471106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rtl="1">
                <a:spcBef>
                  <a:spcPts val="0"/>
                </a:spcBef>
              </a:pPr>
              <a:r>
                <a:rPr lang="en-US" sz="1300" b="1" dirty="0">
                  <a:latin typeface="+mn-lt"/>
                </a:rPr>
                <a:t>ETH Ring</a:t>
              </a:r>
            </a:p>
            <a:p>
              <a:pPr algn="ctr" rtl="1">
                <a:spcBef>
                  <a:spcPts val="0"/>
                </a:spcBef>
              </a:pPr>
              <a:r>
                <a:rPr lang="en-US" sz="1300" b="1" dirty="0">
                  <a:latin typeface="+mn-lt"/>
                </a:rPr>
                <a:t> </a:t>
              </a:r>
              <a:r>
                <a:rPr lang="en-US" sz="1300" b="1" dirty="0" err="1">
                  <a:latin typeface="+mn-lt"/>
                </a:rPr>
                <a:t>GbE</a:t>
              </a:r>
              <a:r>
                <a:rPr lang="en-US" sz="1300" b="1" dirty="0">
                  <a:latin typeface="+mn-lt"/>
                </a:rPr>
                <a:t>/10GbE</a:t>
              </a:r>
            </a:p>
          </p:txBody>
        </p:sp>
        <p:sp>
          <p:nvSpPr>
            <p:cNvPr id="20" name="AutoShape 31"/>
            <p:cNvSpPr>
              <a:spLocks noChangeArrowheads="1"/>
            </p:cNvSpPr>
            <p:nvPr/>
          </p:nvSpPr>
          <p:spPr bwMode="auto">
            <a:xfrm>
              <a:off x="4824412" y="1638300"/>
              <a:ext cx="1747838" cy="17478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19" y="10800"/>
                  </a:moveTo>
                  <a:cubicBezTo>
                    <a:pt x="1619" y="15871"/>
                    <a:pt x="5729" y="19981"/>
                    <a:pt x="10800" y="19981"/>
                  </a:cubicBezTo>
                  <a:cubicBezTo>
                    <a:pt x="15871" y="19981"/>
                    <a:pt x="19981" y="15871"/>
                    <a:pt x="19981" y="10800"/>
                  </a:cubicBezTo>
                  <a:cubicBezTo>
                    <a:pt x="19981" y="5729"/>
                    <a:pt x="15871" y="1619"/>
                    <a:pt x="10800" y="1619"/>
                  </a:cubicBezTo>
                  <a:cubicBezTo>
                    <a:pt x="5729" y="1619"/>
                    <a:pt x="1619" y="5729"/>
                    <a:pt x="1619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rgbClr val="84BDD6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defRPr/>
              </a:pPr>
              <a:endParaRPr lang="en-US" b="1">
                <a:latin typeface="+mn-lt"/>
              </a:endParaRPr>
            </a:p>
          </p:txBody>
        </p:sp>
      </p:grpSp>
      <p:grpSp>
        <p:nvGrpSpPr>
          <p:cNvPr id="28686" name="Group 129"/>
          <p:cNvGrpSpPr>
            <a:grpSpLocks/>
          </p:cNvGrpSpPr>
          <p:nvPr/>
        </p:nvGrpSpPr>
        <p:grpSpPr bwMode="auto">
          <a:xfrm>
            <a:off x="6774171" y="4264022"/>
            <a:ext cx="1158875" cy="481091"/>
            <a:chOff x="4158571" y="2744953"/>
            <a:chExt cx="1157574" cy="480847"/>
          </a:xfrm>
        </p:grpSpPr>
        <p:sp>
          <p:nvSpPr>
            <p:cNvPr id="28749" name="Text Box 3090"/>
            <p:cNvSpPr txBox="1">
              <a:spLocks noChangeArrowheads="1"/>
            </p:cNvSpPr>
            <p:nvPr/>
          </p:nvSpPr>
          <p:spPr bwMode="auto">
            <a:xfrm>
              <a:off x="4463716" y="2744953"/>
              <a:ext cx="542807" cy="169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830263">
                <a:spcBef>
                  <a:spcPts val="0"/>
                </a:spcBef>
              </a:pPr>
              <a:r>
                <a:rPr lang="en-US" b="1" dirty="0">
                  <a:latin typeface="+mn-lt"/>
                </a:rPr>
                <a:t>ETX-1002</a:t>
              </a:r>
            </a:p>
          </p:txBody>
        </p:sp>
        <p:pic>
          <p:nvPicPr>
            <p:cNvPr id="28750" name="Picture 93" descr="rad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8571" y="2934325"/>
              <a:ext cx="1157574" cy="29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87" name="AutoShape 3098"/>
          <p:cNvSpPr>
            <a:spLocks noChangeArrowheads="1"/>
          </p:cNvSpPr>
          <p:nvPr/>
        </p:nvSpPr>
        <p:spPr bwMode="auto">
          <a:xfrm>
            <a:off x="670233" y="1306590"/>
            <a:ext cx="193675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91365" tIns="45683" rIns="91365" bIns="45683" anchor="ctr"/>
          <a:lstStyle/>
          <a:p>
            <a:pPr algn="ctr">
              <a:spcBef>
                <a:spcPts val="0"/>
              </a:spcBef>
            </a:pPr>
            <a:endParaRPr lang="en-US" b="1">
              <a:latin typeface="+mn-lt"/>
            </a:endParaRPr>
          </a:p>
        </p:txBody>
      </p:sp>
      <p:sp>
        <p:nvSpPr>
          <p:cNvPr id="28688" name="AutoShape 3098"/>
          <p:cNvSpPr>
            <a:spLocks noChangeArrowheads="1"/>
          </p:cNvSpPr>
          <p:nvPr/>
        </p:nvSpPr>
        <p:spPr bwMode="auto">
          <a:xfrm>
            <a:off x="670233" y="2748040"/>
            <a:ext cx="193675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91365" tIns="45683" rIns="91365" bIns="45683" anchor="ctr"/>
          <a:lstStyle/>
          <a:p>
            <a:pPr algn="ctr">
              <a:spcBef>
                <a:spcPts val="0"/>
              </a:spcBef>
            </a:pPr>
            <a:endParaRPr lang="en-US" b="1">
              <a:latin typeface="+mn-lt"/>
            </a:endParaRPr>
          </a:p>
        </p:txBody>
      </p:sp>
      <p:sp>
        <p:nvSpPr>
          <p:cNvPr id="28689" name="Line 3082"/>
          <p:cNvSpPr>
            <a:spLocks noChangeShapeType="1"/>
          </p:cNvSpPr>
          <p:nvPr/>
        </p:nvSpPr>
        <p:spPr bwMode="auto">
          <a:xfrm>
            <a:off x="1146483" y="172886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65" tIns="45683" rIns="91365" bIns="45683"/>
          <a:lstStyle/>
          <a:p>
            <a:pPr algn="ctr">
              <a:spcBef>
                <a:spcPts val="0"/>
              </a:spcBef>
            </a:pPr>
            <a:endParaRPr lang="en-US" b="1">
              <a:latin typeface="+mn-lt"/>
            </a:endParaRPr>
          </a:p>
        </p:txBody>
      </p:sp>
      <p:sp>
        <p:nvSpPr>
          <p:cNvPr id="28690" name="Line 3082"/>
          <p:cNvSpPr>
            <a:spLocks noChangeShapeType="1"/>
          </p:cNvSpPr>
          <p:nvPr/>
        </p:nvSpPr>
        <p:spPr bwMode="auto">
          <a:xfrm>
            <a:off x="1146483" y="317031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65" tIns="45683" rIns="91365" bIns="45683"/>
          <a:lstStyle/>
          <a:p>
            <a:pPr algn="ctr">
              <a:spcBef>
                <a:spcPts val="0"/>
              </a:spcBef>
            </a:pPr>
            <a:endParaRPr lang="en-US" b="1">
              <a:latin typeface="+mn-lt"/>
            </a:endParaRPr>
          </a:p>
        </p:txBody>
      </p:sp>
      <p:sp>
        <p:nvSpPr>
          <p:cNvPr id="28691" name="AutoShape 3098"/>
          <p:cNvSpPr>
            <a:spLocks noChangeArrowheads="1"/>
          </p:cNvSpPr>
          <p:nvPr/>
        </p:nvSpPr>
        <p:spPr bwMode="auto">
          <a:xfrm>
            <a:off x="670233" y="2024140"/>
            <a:ext cx="193675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91365" tIns="45683" rIns="91365" bIns="45683" anchor="ctr"/>
          <a:lstStyle/>
          <a:p>
            <a:pPr algn="ctr">
              <a:spcBef>
                <a:spcPts val="0"/>
              </a:spcBef>
            </a:pPr>
            <a:endParaRPr lang="en-US" b="1">
              <a:latin typeface="+mn-lt"/>
            </a:endParaRPr>
          </a:p>
        </p:txBody>
      </p:sp>
      <p:sp>
        <p:nvSpPr>
          <p:cNvPr id="28692" name="Line 3082"/>
          <p:cNvSpPr>
            <a:spLocks noChangeShapeType="1"/>
          </p:cNvSpPr>
          <p:nvPr/>
        </p:nvSpPr>
        <p:spPr bwMode="auto">
          <a:xfrm>
            <a:off x="1289358" y="2452765"/>
            <a:ext cx="3292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65" tIns="45683" rIns="91365" bIns="45683"/>
          <a:lstStyle/>
          <a:p>
            <a:pPr algn="ctr">
              <a:spcBef>
                <a:spcPts val="0"/>
              </a:spcBef>
            </a:pPr>
            <a:endParaRPr lang="en-US" b="1">
              <a:latin typeface="+mn-lt"/>
            </a:endParaRPr>
          </a:p>
        </p:txBody>
      </p:sp>
      <p:sp>
        <p:nvSpPr>
          <p:cNvPr id="28693" name="Line 3085"/>
          <p:cNvSpPr>
            <a:spLocks noChangeShapeType="1"/>
          </p:cNvSpPr>
          <p:nvPr/>
        </p:nvSpPr>
        <p:spPr bwMode="auto">
          <a:xfrm>
            <a:off x="3200708" y="2514677"/>
            <a:ext cx="0" cy="466725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1365" tIns="45683" rIns="91365" bIns="45683"/>
          <a:lstStyle/>
          <a:p>
            <a:pPr algn="ctr">
              <a:spcBef>
                <a:spcPts val="0"/>
              </a:spcBef>
            </a:pPr>
            <a:endParaRPr lang="en-US" b="1">
              <a:latin typeface="+mn-lt"/>
            </a:endParaRPr>
          </a:p>
        </p:txBody>
      </p:sp>
      <p:sp>
        <p:nvSpPr>
          <p:cNvPr id="28694" name="Text Box 3093"/>
          <p:cNvSpPr txBox="1">
            <a:spLocks noChangeArrowheads="1"/>
          </p:cNvSpPr>
          <p:nvPr/>
        </p:nvSpPr>
        <p:spPr bwMode="auto">
          <a:xfrm>
            <a:off x="883006" y="1043065"/>
            <a:ext cx="1511205" cy="292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300" b="1" dirty="0">
                <a:latin typeface="+mn-lt"/>
              </a:rPr>
              <a:t>Customer Premises</a:t>
            </a:r>
          </a:p>
        </p:txBody>
      </p:sp>
      <p:sp>
        <p:nvSpPr>
          <p:cNvPr id="28695" name="Text Box 3100"/>
          <p:cNvSpPr txBox="1">
            <a:spLocks noChangeArrowheads="1"/>
          </p:cNvSpPr>
          <p:nvPr/>
        </p:nvSpPr>
        <p:spPr bwMode="auto">
          <a:xfrm>
            <a:off x="925821" y="2057477"/>
            <a:ext cx="328702" cy="261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>
                <a:latin typeface="+mn-lt"/>
              </a:rPr>
              <a:t>CE</a:t>
            </a:r>
          </a:p>
        </p:txBody>
      </p:sp>
      <p:sp>
        <p:nvSpPr>
          <p:cNvPr id="28696" name="Text Box 3101"/>
          <p:cNvSpPr txBox="1">
            <a:spLocks noChangeArrowheads="1"/>
          </p:cNvSpPr>
          <p:nvPr/>
        </p:nvSpPr>
        <p:spPr bwMode="auto">
          <a:xfrm>
            <a:off x="1911658" y="2074940"/>
            <a:ext cx="400838" cy="261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>
                <a:latin typeface="+mn-lt"/>
              </a:rPr>
              <a:t>ETX</a:t>
            </a:r>
          </a:p>
        </p:txBody>
      </p:sp>
      <p:sp>
        <p:nvSpPr>
          <p:cNvPr id="28697" name="Text Box 3102"/>
          <p:cNvSpPr txBox="1">
            <a:spLocks noChangeArrowheads="1"/>
          </p:cNvSpPr>
          <p:nvPr/>
        </p:nvSpPr>
        <p:spPr bwMode="auto">
          <a:xfrm>
            <a:off x="1443346" y="2243215"/>
            <a:ext cx="306260" cy="24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b="1">
                <a:latin typeface="+mn-lt"/>
              </a:rPr>
              <a:t>FE</a:t>
            </a:r>
          </a:p>
        </p:txBody>
      </p:sp>
      <p:sp>
        <p:nvSpPr>
          <p:cNvPr id="28698" name="Text Box 3110"/>
          <p:cNvSpPr txBox="1">
            <a:spLocks noChangeArrowheads="1"/>
          </p:cNvSpPr>
          <p:nvPr/>
        </p:nvSpPr>
        <p:spPr bwMode="auto">
          <a:xfrm>
            <a:off x="2970521" y="1570115"/>
            <a:ext cx="389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830263">
              <a:spcBef>
                <a:spcPts val="0"/>
              </a:spcBef>
            </a:pPr>
            <a:r>
              <a:rPr lang="en-US" sz="1000" b="1">
                <a:latin typeface="+mn-lt"/>
              </a:rPr>
              <a:t>FE/GbE</a:t>
            </a:r>
          </a:p>
        </p:txBody>
      </p:sp>
      <p:pic>
        <p:nvPicPr>
          <p:cNvPr id="28699" name="Picture 3114" descr="accsd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83" y="2267027"/>
            <a:ext cx="5476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3115" descr="rad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5933" y="2281315"/>
            <a:ext cx="6318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1" name="Text Box 3110"/>
          <p:cNvSpPr txBox="1">
            <a:spLocks noChangeArrowheads="1"/>
          </p:cNvSpPr>
          <p:nvPr/>
        </p:nvSpPr>
        <p:spPr bwMode="auto">
          <a:xfrm>
            <a:off x="2970521" y="2287665"/>
            <a:ext cx="389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830263">
              <a:spcBef>
                <a:spcPts val="0"/>
              </a:spcBef>
            </a:pPr>
            <a:r>
              <a:rPr lang="en-US" sz="1000" b="1">
                <a:latin typeface="+mn-lt"/>
              </a:rPr>
              <a:t>FE/GbE</a:t>
            </a:r>
          </a:p>
        </p:txBody>
      </p:sp>
      <p:sp>
        <p:nvSpPr>
          <p:cNvPr id="28702" name="Text Box 3110"/>
          <p:cNvSpPr txBox="1">
            <a:spLocks noChangeArrowheads="1"/>
          </p:cNvSpPr>
          <p:nvPr/>
        </p:nvSpPr>
        <p:spPr bwMode="auto">
          <a:xfrm>
            <a:off x="2970521" y="3008390"/>
            <a:ext cx="389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830263">
              <a:spcBef>
                <a:spcPts val="0"/>
              </a:spcBef>
            </a:pPr>
            <a:r>
              <a:rPr lang="en-US" sz="1000" b="1">
                <a:latin typeface="+mn-lt"/>
              </a:rPr>
              <a:t>FE/GbE</a:t>
            </a:r>
          </a:p>
        </p:txBody>
      </p:sp>
      <p:sp>
        <p:nvSpPr>
          <p:cNvPr id="28703" name="Text Box 3100"/>
          <p:cNvSpPr txBox="1">
            <a:spLocks noChangeArrowheads="1"/>
          </p:cNvSpPr>
          <p:nvPr/>
        </p:nvSpPr>
        <p:spPr bwMode="auto">
          <a:xfrm>
            <a:off x="925821" y="1339927"/>
            <a:ext cx="328702" cy="261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>
                <a:latin typeface="+mn-lt"/>
              </a:rPr>
              <a:t>CE</a:t>
            </a:r>
          </a:p>
        </p:txBody>
      </p:sp>
      <p:sp>
        <p:nvSpPr>
          <p:cNvPr id="28704" name="Text Box 3101"/>
          <p:cNvSpPr txBox="1">
            <a:spLocks noChangeArrowheads="1"/>
          </p:cNvSpPr>
          <p:nvPr/>
        </p:nvSpPr>
        <p:spPr bwMode="auto">
          <a:xfrm>
            <a:off x="1911658" y="1357390"/>
            <a:ext cx="400838" cy="261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>
                <a:latin typeface="+mn-lt"/>
              </a:rPr>
              <a:t>ETX</a:t>
            </a:r>
          </a:p>
        </p:txBody>
      </p:sp>
      <p:sp>
        <p:nvSpPr>
          <p:cNvPr id="28705" name="Text Box 3102"/>
          <p:cNvSpPr txBox="1">
            <a:spLocks noChangeArrowheads="1"/>
          </p:cNvSpPr>
          <p:nvPr/>
        </p:nvSpPr>
        <p:spPr bwMode="auto">
          <a:xfrm>
            <a:off x="1443346" y="1525665"/>
            <a:ext cx="306260" cy="24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b="1">
                <a:latin typeface="+mn-lt"/>
              </a:rPr>
              <a:t>FE</a:t>
            </a:r>
          </a:p>
        </p:txBody>
      </p:sp>
      <p:pic>
        <p:nvPicPr>
          <p:cNvPr id="28706" name="Picture 3114" descr="accsd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83" y="1549477"/>
            <a:ext cx="5476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7" name="Text Box 3100"/>
          <p:cNvSpPr txBox="1">
            <a:spLocks noChangeArrowheads="1"/>
          </p:cNvSpPr>
          <p:nvPr/>
        </p:nvSpPr>
        <p:spPr bwMode="auto">
          <a:xfrm>
            <a:off x="925821" y="2781377"/>
            <a:ext cx="328702" cy="261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>
                <a:latin typeface="+mn-lt"/>
              </a:rPr>
              <a:t>CE</a:t>
            </a:r>
          </a:p>
        </p:txBody>
      </p:sp>
      <p:sp>
        <p:nvSpPr>
          <p:cNvPr id="28708" name="Text Box 3101"/>
          <p:cNvSpPr txBox="1">
            <a:spLocks noChangeArrowheads="1"/>
          </p:cNvSpPr>
          <p:nvPr/>
        </p:nvSpPr>
        <p:spPr bwMode="auto">
          <a:xfrm>
            <a:off x="1911658" y="2798840"/>
            <a:ext cx="400838" cy="261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>
                <a:latin typeface="+mn-lt"/>
              </a:rPr>
              <a:t>ETX</a:t>
            </a:r>
          </a:p>
        </p:txBody>
      </p:sp>
      <p:sp>
        <p:nvSpPr>
          <p:cNvPr id="28709" name="Text Box 3102"/>
          <p:cNvSpPr txBox="1">
            <a:spLocks noChangeArrowheads="1"/>
          </p:cNvSpPr>
          <p:nvPr/>
        </p:nvSpPr>
        <p:spPr bwMode="auto">
          <a:xfrm>
            <a:off x="1443346" y="2967115"/>
            <a:ext cx="306260" cy="24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b="1">
                <a:latin typeface="+mn-lt"/>
              </a:rPr>
              <a:t>FE</a:t>
            </a:r>
          </a:p>
        </p:txBody>
      </p:sp>
      <p:pic>
        <p:nvPicPr>
          <p:cNvPr id="28710" name="Picture 3114" descr="accsd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83" y="2990927"/>
            <a:ext cx="5476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711" name="Elbow Connector 47"/>
          <p:cNvCxnSpPr>
            <a:cxnSpLocks noChangeShapeType="1"/>
          </p:cNvCxnSpPr>
          <p:nvPr/>
        </p:nvCxnSpPr>
        <p:spPr bwMode="auto">
          <a:xfrm>
            <a:off x="2314883" y="1730452"/>
            <a:ext cx="2286000" cy="639763"/>
          </a:xfrm>
          <a:prstGeom prst="bentConnector3">
            <a:avLst>
              <a:gd name="adj1" fmla="val 61111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712" name="Elbow Connector 48"/>
          <p:cNvCxnSpPr>
            <a:cxnSpLocks noChangeShapeType="1"/>
          </p:cNvCxnSpPr>
          <p:nvPr/>
        </p:nvCxnSpPr>
        <p:spPr bwMode="auto">
          <a:xfrm flipV="1">
            <a:off x="2314883" y="2525790"/>
            <a:ext cx="2286000" cy="639762"/>
          </a:xfrm>
          <a:prstGeom prst="bentConnector3">
            <a:avLst>
              <a:gd name="adj1" fmla="val 61111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8713" name="Picture 3115" descr="rad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5933" y="1563765"/>
            <a:ext cx="6318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4" name="Picture 3115" descr="rad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5933" y="3005215"/>
            <a:ext cx="6318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715" name="Group 123"/>
          <p:cNvGrpSpPr>
            <a:grpSpLocks/>
          </p:cNvGrpSpPr>
          <p:nvPr/>
        </p:nvGrpSpPr>
        <p:grpSpPr bwMode="auto">
          <a:xfrm>
            <a:off x="4432608" y="2125740"/>
            <a:ext cx="1157288" cy="458787"/>
            <a:chOff x="4158571" y="2767245"/>
            <a:chExt cx="1157574" cy="458555"/>
          </a:xfrm>
        </p:grpSpPr>
        <p:sp>
          <p:nvSpPr>
            <p:cNvPr id="28747" name="Text Box 3090"/>
            <p:cNvSpPr txBox="1">
              <a:spLocks noChangeArrowheads="1"/>
            </p:cNvSpPr>
            <p:nvPr/>
          </p:nvSpPr>
          <p:spPr bwMode="auto">
            <a:xfrm>
              <a:off x="4452624" y="2767245"/>
              <a:ext cx="543552" cy="169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830263">
                <a:spcBef>
                  <a:spcPts val="0"/>
                </a:spcBef>
              </a:pPr>
              <a:r>
                <a:rPr lang="en-US" b="1" dirty="0">
                  <a:latin typeface="+mn-lt"/>
                </a:rPr>
                <a:t>ETX-1002</a:t>
              </a:r>
            </a:p>
          </p:txBody>
        </p:sp>
        <p:pic>
          <p:nvPicPr>
            <p:cNvPr id="28748" name="Picture 93" descr="rad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8571" y="2934325"/>
              <a:ext cx="1157574" cy="29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716" name="AutoShape 3098"/>
          <p:cNvSpPr>
            <a:spLocks noChangeArrowheads="1"/>
          </p:cNvSpPr>
          <p:nvPr/>
        </p:nvSpPr>
        <p:spPr bwMode="auto">
          <a:xfrm>
            <a:off x="670233" y="3478290"/>
            <a:ext cx="193675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91365" tIns="45683" rIns="91365" bIns="45683" anchor="ctr"/>
          <a:lstStyle/>
          <a:p>
            <a:pPr algn="ctr">
              <a:spcBef>
                <a:spcPts val="0"/>
              </a:spcBef>
            </a:pPr>
            <a:endParaRPr lang="en-US" b="1">
              <a:latin typeface="+mn-lt"/>
            </a:endParaRPr>
          </a:p>
        </p:txBody>
      </p:sp>
      <p:sp>
        <p:nvSpPr>
          <p:cNvPr id="28717" name="AutoShape 3098"/>
          <p:cNvSpPr>
            <a:spLocks noChangeArrowheads="1"/>
          </p:cNvSpPr>
          <p:nvPr/>
        </p:nvSpPr>
        <p:spPr bwMode="auto">
          <a:xfrm>
            <a:off x="670233" y="4919740"/>
            <a:ext cx="193675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91365" tIns="45683" rIns="91365" bIns="45683" anchor="ctr"/>
          <a:lstStyle/>
          <a:p>
            <a:pPr algn="ctr">
              <a:spcBef>
                <a:spcPts val="0"/>
              </a:spcBef>
            </a:pPr>
            <a:endParaRPr lang="en-US" b="1">
              <a:latin typeface="+mn-lt"/>
            </a:endParaRPr>
          </a:p>
        </p:txBody>
      </p:sp>
      <p:sp>
        <p:nvSpPr>
          <p:cNvPr id="28718" name="Line 3082"/>
          <p:cNvSpPr>
            <a:spLocks noChangeShapeType="1"/>
          </p:cNvSpPr>
          <p:nvPr/>
        </p:nvSpPr>
        <p:spPr bwMode="auto">
          <a:xfrm>
            <a:off x="1146483" y="390056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65" tIns="45683" rIns="91365" bIns="45683"/>
          <a:lstStyle/>
          <a:p>
            <a:pPr algn="ctr">
              <a:spcBef>
                <a:spcPts val="0"/>
              </a:spcBef>
            </a:pPr>
            <a:endParaRPr lang="en-US" b="1">
              <a:latin typeface="+mn-lt"/>
            </a:endParaRPr>
          </a:p>
        </p:txBody>
      </p:sp>
      <p:sp>
        <p:nvSpPr>
          <p:cNvPr id="28719" name="Line 3082"/>
          <p:cNvSpPr>
            <a:spLocks noChangeShapeType="1"/>
          </p:cNvSpPr>
          <p:nvPr/>
        </p:nvSpPr>
        <p:spPr bwMode="auto">
          <a:xfrm>
            <a:off x="1146483" y="534201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65" tIns="45683" rIns="91365" bIns="45683"/>
          <a:lstStyle/>
          <a:p>
            <a:pPr algn="ctr">
              <a:spcBef>
                <a:spcPts val="0"/>
              </a:spcBef>
            </a:pPr>
            <a:endParaRPr lang="en-US" b="1">
              <a:latin typeface="+mn-lt"/>
            </a:endParaRPr>
          </a:p>
        </p:txBody>
      </p:sp>
      <p:sp>
        <p:nvSpPr>
          <p:cNvPr id="28720" name="AutoShape 3098"/>
          <p:cNvSpPr>
            <a:spLocks noChangeArrowheads="1"/>
          </p:cNvSpPr>
          <p:nvPr/>
        </p:nvSpPr>
        <p:spPr bwMode="auto">
          <a:xfrm>
            <a:off x="670233" y="4195840"/>
            <a:ext cx="193675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91365" tIns="45683" rIns="91365" bIns="45683" anchor="ctr"/>
          <a:lstStyle/>
          <a:p>
            <a:pPr algn="ctr">
              <a:spcBef>
                <a:spcPts val="0"/>
              </a:spcBef>
            </a:pPr>
            <a:endParaRPr lang="en-US" b="1">
              <a:latin typeface="+mn-lt"/>
            </a:endParaRPr>
          </a:p>
        </p:txBody>
      </p:sp>
      <p:sp>
        <p:nvSpPr>
          <p:cNvPr id="28721" name="Line 3082"/>
          <p:cNvSpPr>
            <a:spLocks noChangeShapeType="1"/>
          </p:cNvSpPr>
          <p:nvPr/>
        </p:nvSpPr>
        <p:spPr bwMode="auto">
          <a:xfrm>
            <a:off x="1289358" y="4624465"/>
            <a:ext cx="3292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65" tIns="45683" rIns="91365" bIns="45683"/>
          <a:lstStyle/>
          <a:p>
            <a:pPr algn="ctr">
              <a:spcBef>
                <a:spcPts val="0"/>
              </a:spcBef>
            </a:pPr>
            <a:endParaRPr lang="en-US" b="1">
              <a:latin typeface="+mn-lt"/>
            </a:endParaRPr>
          </a:p>
        </p:txBody>
      </p:sp>
      <p:sp>
        <p:nvSpPr>
          <p:cNvPr id="28722" name="Line 3085"/>
          <p:cNvSpPr>
            <a:spLocks noChangeShapeType="1"/>
          </p:cNvSpPr>
          <p:nvPr/>
        </p:nvSpPr>
        <p:spPr bwMode="auto">
          <a:xfrm>
            <a:off x="3200708" y="4686377"/>
            <a:ext cx="0" cy="466725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1365" tIns="45683" rIns="91365" bIns="45683"/>
          <a:lstStyle/>
          <a:p>
            <a:pPr algn="ctr">
              <a:spcBef>
                <a:spcPts val="0"/>
              </a:spcBef>
            </a:pPr>
            <a:endParaRPr lang="en-US" b="1">
              <a:latin typeface="+mn-lt"/>
            </a:endParaRPr>
          </a:p>
        </p:txBody>
      </p:sp>
      <p:sp>
        <p:nvSpPr>
          <p:cNvPr id="28723" name="Text Box 3100"/>
          <p:cNvSpPr txBox="1">
            <a:spLocks noChangeArrowheads="1"/>
          </p:cNvSpPr>
          <p:nvPr/>
        </p:nvSpPr>
        <p:spPr bwMode="auto">
          <a:xfrm>
            <a:off x="925821" y="4229177"/>
            <a:ext cx="328702" cy="261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>
                <a:latin typeface="+mn-lt"/>
              </a:rPr>
              <a:t>CE</a:t>
            </a:r>
          </a:p>
        </p:txBody>
      </p:sp>
      <p:sp>
        <p:nvSpPr>
          <p:cNvPr id="28724" name="Text Box 3101"/>
          <p:cNvSpPr txBox="1">
            <a:spLocks noChangeArrowheads="1"/>
          </p:cNvSpPr>
          <p:nvPr/>
        </p:nvSpPr>
        <p:spPr bwMode="auto">
          <a:xfrm>
            <a:off x="1911658" y="4246640"/>
            <a:ext cx="400838" cy="261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latin typeface="+mn-lt"/>
              </a:rPr>
              <a:t>ETX</a:t>
            </a:r>
          </a:p>
        </p:txBody>
      </p:sp>
      <p:sp>
        <p:nvSpPr>
          <p:cNvPr id="28725" name="Text Box 3102"/>
          <p:cNvSpPr txBox="1">
            <a:spLocks noChangeArrowheads="1"/>
          </p:cNvSpPr>
          <p:nvPr/>
        </p:nvSpPr>
        <p:spPr bwMode="auto">
          <a:xfrm>
            <a:off x="1443346" y="4414915"/>
            <a:ext cx="306260" cy="24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b="1">
                <a:latin typeface="+mn-lt"/>
              </a:rPr>
              <a:t>FE</a:t>
            </a:r>
          </a:p>
        </p:txBody>
      </p:sp>
      <p:sp>
        <p:nvSpPr>
          <p:cNvPr id="28726" name="Text Box 3110"/>
          <p:cNvSpPr txBox="1">
            <a:spLocks noChangeArrowheads="1"/>
          </p:cNvSpPr>
          <p:nvPr/>
        </p:nvSpPr>
        <p:spPr bwMode="auto">
          <a:xfrm>
            <a:off x="2970521" y="3741815"/>
            <a:ext cx="389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830263">
              <a:spcBef>
                <a:spcPts val="0"/>
              </a:spcBef>
            </a:pPr>
            <a:r>
              <a:rPr lang="en-US" sz="1000" b="1">
                <a:latin typeface="+mn-lt"/>
              </a:rPr>
              <a:t>FE/GbE</a:t>
            </a:r>
          </a:p>
        </p:txBody>
      </p:sp>
      <p:pic>
        <p:nvPicPr>
          <p:cNvPr id="28727" name="Picture 3114" descr="accsd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83" y="4438727"/>
            <a:ext cx="5476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8" name="Picture 3115" descr="rad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5933" y="4453015"/>
            <a:ext cx="6318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29" name="Text Box 3110"/>
          <p:cNvSpPr txBox="1">
            <a:spLocks noChangeArrowheads="1"/>
          </p:cNvSpPr>
          <p:nvPr/>
        </p:nvSpPr>
        <p:spPr bwMode="auto">
          <a:xfrm>
            <a:off x="2970521" y="4459365"/>
            <a:ext cx="389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830263">
              <a:spcBef>
                <a:spcPts val="0"/>
              </a:spcBef>
            </a:pPr>
            <a:r>
              <a:rPr lang="en-US" sz="1000" b="1">
                <a:latin typeface="+mn-lt"/>
              </a:rPr>
              <a:t>FE/GbE</a:t>
            </a:r>
          </a:p>
        </p:txBody>
      </p:sp>
      <p:sp>
        <p:nvSpPr>
          <p:cNvPr id="28730" name="Text Box 3110"/>
          <p:cNvSpPr txBox="1">
            <a:spLocks noChangeArrowheads="1"/>
          </p:cNvSpPr>
          <p:nvPr/>
        </p:nvSpPr>
        <p:spPr bwMode="auto">
          <a:xfrm>
            <a:off x="2970521" y="5180090"/>
            <a:ext cx="3895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830263">
              <a:spcBef>
                <a:spcPts val="0"/>
              </a:spcBef>
            </a:pPr>
            <a:r>
              <a:rPr lang="en-US" sz="1000" b="1">
                <a:latin typeface="+mn-lt"/>
              </a:rPr>
              <a:t>FE/GbE</a:t>
            </a:r>
          </a:p>
        </p:txBody>
      </p:sp>
      <p:sp>
        <p:nvSpPr>
          <p:cNvPr id="28731" name="Text Box 3100"/>
          <p:cNvSpPr txBox="1">
            <a:spLocks noChangeArrowheads="1"/>
          </p:cNvSpPr>
          <p:nvPr/>
        </p:nvSpPr>
        <p:spPr bwMode="auto">
          <a:xfrm>
            <a:off x="925821" y="3511627"/>
            <a:ext cx="328702" cy="261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>
                <a:latin typeface="+mn-lt"/>
              </a:rPr>
              <a:t>CE</a:t>
            </a:r>
          </a:p>
        </p:txBody>
      </p:sp>
      <p:sp>
        <p:nvSpPr>
          <p:cNvPr id="28732" name="Text Box 3101"/>
          <p:cNvSpPr txBox="1">
            <a:spLocks noChangeArrowheads="1"/>
          </p:cNvSpPr>
          <p:nvPr/>
        </p:nvSpPr>
        <p:spPr bwMode="auto">
          <a:xfrm>
            <a:off x="1911658" y="3529090"/>
            <a:ext cx="400838" cy="261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>
                <a:latin typeface="+mn-lt"/>
              </a:rPr>
              <a:t>ETX</a:t>
            </a:r>
          </a:p>
        </p:txBody>
      </p:sp>
      <p:sp>
        <p:nvSpPr>
          <p:cNvPr id="28733" name="Text Box 3102"/>
          <p:cNvSpPr txBox="1">
            <a:spLocks noChangeArrowheads="1"/>
          </p:cNvSpPr>
          <p:nvPr/>
        </p:nvSpPr>
        <p:spPr bwMode="auto">
          <a:xfrm>
            <a:off x="1443346" y="3697365"/>
            <a:ext cx="306260" cy="24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b="1">
                <a:latin typeface="+mn-lt"/>
              </a:rPr>
              <a:t>FE</a:t>
            </a:r>
          </a:p>
        </p:txBody>
      </p:sp>
      <p:pic>
        <p:nvPicPr>
          <p:cNvPr id="28734" name="Picture 3114" descr="accsd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83" y="3721177"/>
            <a:ext cx="5476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35" name="Text Box 3100"/>
          <p:cNvSpPr txBox="1">
            <a:spLocks noChangeArrowheads="1"/>
          </p:cNvSpPr>
          <p:nvPr/>
        </p:nvSpPr>
        <p:spPr bwMode="auto">
          <a:xfrm>
            <a:off x="925821" y="4953077"/>
            <a:ext cx="328702" cy="261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>
                <a:latin typeface="+mn-lt"/>
              </a:rPr>
              <a:t>CE</a:t>
            </a:r>
          </a:p>
        </p:txBody>
      </p:sp>
      <p:sp>
        <p:nvSpPr>
          <p:cNvPr id="28736" name="Text Box 3101"/>
          <p:cNvSpPr txBox="1">
            <a:spLocks noChangeArrowheads="1"/>
          </p:cNvSpPr>
          <p:nvPr/>
        </p:nvSpPr>
        <p:spPr bwMode="auto">
          <a:xfrm>
            <a:off x="1911658" y="4970540"/>
            <a:ext cx="400838" cy="261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>
                <a:latin typeface="+mn-lt"/>
              </a:rPr>
              <a:t>ETX</a:t>
            </a:r>
          </a:p>
        </p:txBody>
      </p:sp>
      <p:sp>
        <p:nvSpPr>
          <p:cNvPr id="28737" name="Text Box 3102"/>
          <p:cNvSpPr txBox="1">
            <a:spLocks noChangeArrowheads="1"/>
          </p:cNvSpPr>
          <p:nvPr/>
        </p:nvSpPr>
        <p:spPr bwMode="auto">
          <a:xfrm>
            <a:off x="1443346" y="5138815"/>
            <a:ext cx="306260" cy="24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b="1">
                <a:latin typeface="+mn-lt"/>
              </a:rPr>
              <a:t>FE</a:t>
            </a:r>
          </a:p>
        </p:txBody>
      </p:sp>
      <p:pic>
        <p:nvPicPr>
          <p:cNvPr id="28738" name="Picture 3114" descr="accsd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83" y="5162627"/>
            <a:ext cx="5476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739" name="Elbow Connector 77"/>
          <p:cNvCxnSpPr>
            <a:cxnSpLocks noChangeShapeType="1"/>
          </p:cNvCxnSpPr>
          <p:nvPr/>
        </p:nvCxnSpPr>
        <p:spPr bwMode="auto">
          <a:xfrm>
            <a:off x="2314883" y="3902152"/>
            <a:ext cx="2286000" cy="639763"/>
          </a:xfrm>
          <a:prstGeom prst="bentConnector3">
            <a:avLst>
              <a:gd name="adj1" fmla="val 61111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740" name="Elbow Connector 78"/>
          <p:cNvCxnSpPr>
            <a:cxnSpLocks noChangeShapeType="1"/>
          </p:cNvCxnSpPr>
          <p:nvPr/>
        </p:nvCxnSpPr>
        <p:spPr bwMode="auto">
          <a:xfrm flipV="1">
            <a:off x="2314883" y="4697490"/>
            <a:ext cx="2286000" cy="639762"/>
          </a:xfrm>
          <a:prstGeom prst="bentConnector3">
            <a:avLst>
              <a:gd name="adj1" fmla="val 61111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8741" name="Picture 3115" descr="rad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5933" y="3735465"/>
            <a:ext cx="6318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42" name="Picture 3115" descr="rad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5933" y="5176915"/>
            <a:ext cx="6318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743" name="Group 132"/>
          <p:cNvGrpSpPr>
            <a:grpSpLocks/>
          </p:cNvGrpSpPr>
          <p:nvPr/>
        </p:nvGrpSpPr>
        <p:grpSpPr bwMode="auto">
          <a:xfrm>
            <a:off x="4432608" y="4286327"/>
            <a:ext cx="1157288" cy="458788"/>
            <a:chOff x="4158571" y="2767245"/>
            <a:chExt cx="1157574" cy="458555"/>
          </a:xfrm>
        </p:grpSpPr>
        <p:sp>
          <p:nvSpPr>
            <p:cNvPr id="28745" name="Text Box 3090"/>
            <p:cNvSpPr txBox="1">
              <a:spLocks noChangeArrowheads="1"/>
            </p:cNvSpPr>
            <p:nvPr/>
          </p:nvSpPr>
          <p:spPr bwMode="auto">
            <a:xfrm>
              <a:off x="4452624" y="2767245"/>
              <a:ext cx="543552" cy="169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830263">
                <a:spcBef>
                  <a:spcPts val="0"/>
                </a:spcBef>
              </a:pPr>
              <a:r>
                <a:rPr lang="en-US" b="1" dirty="0">
                  <a:latin typeface="+mn-lt"/>
                </a:rPr>
                <a:t>ETX-1002</a:t>
              </a:r>
            </a:p>
          </p:txBody>
        </p:sp>
        <p:pic>
          <p:nvPicPr>
            <p:cNvPr id="28746" name="Picture 93" descr="rad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8571" y="2934325"/>
              <a:ext cx="1157574" cy="29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2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RAD’s EtherAccess</a:t>
            </a:r>
            <a:br>
              <a:rPr lang="en-US" smtClean="0"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>Ethernet Services – Any Access</a:t>
            </a:r>
          </a:p>
        </p:txBody>
      </p:sp>
      <p:sp>
        <p:nvSpPr>
          <p:cNvPr id="2242574" name="Freeform 14"/>
          <p:cNvSpPr>
            <a:spLocks/>
          </p:cNvSpPr>
          <p:nvPr/>
        </p:nvSpPr>
        <p:spPr bwMode="auto">
          <a:xfrm>
            <a:off x="3778778" y="3459014"/>
            <a:ext cx="1897785" cy="1573068"/>
          </a:xfrm>
          <a:custGeom>
            <a:avLst/>
            <a:gdLst/>
            <a:ahLst/>
            <a:cxnLst>
              <a:cxn ang="0">
                <a:pos x="317" y="738"/>
              </a:cxn>
              <a:cxn ang="0">
                <a:pos x="167" y="754"/>
              </a:cxn>
              <a:cxn ang="0">
                <a:pos x="47" y="692"/>
              </a:cxn>
              <a:cxn ang="0">
                <a:pos x="1" y="552"/>
              </a:cxn>
              <a:cxn ang="0">
                <a:pos x="39" y="436"/>
              </a:cxn>
              <a:cxn ang="0">
                <a:pos x="97" y="400"/>
              </a:cxn>
              <a:cxn ang="0">
                <a:pos x="119" y="386"/>
              </a:cxn>
              <a:cxn ang="0">
                <a:pos x="125" y="362"/>
              </a:cxn>
              <a:cxn ang="0">
                <a:pos x="117" y="316"/>
              </a:cxn>
              <a:cxn ang="0">
                <a:pos x="117" y="262"/>
              </a:cxn>
              <a:cxn ang="0">
                <a:pos x="155" y="208"/>
              </a:cxn>
              <a:cxn ang="0">
                <a:pos x="221" y="176"/>
              </a:cxn>
              <a:cxn ang="0">
                <a:pos x="287" y="166"/>
              </a:cxn>
              <a:cxn ang="0">
                <a:pos x="315" y="156"/>
              </a:cxn>
              <a:cxn ang="0">
                <a:pos x="319" y="116"/>
              </a:cxn>
              <a:cxn ang="0">
                <a:pos x="347" y="76"/>
              </a:cxn>
              <a:cxn ang="0">
                <a:pos x="391" y="56"/>
              </a:cxn>
              <a:cxn ang="0">
                <a:pos x="445" y="52"/>
              </a:cxn>
              <a:cxn ang="0">
                <a:pos x="467" y="56"/>
              </a:cxn>
              <a:cxn ang="0">
                <a:pos x="473" y="44"/>
              </a:cxn>
              <a:cxn ang="0">
                <a:pos x="499" y="18"/>
              </a:cxn>
              <a:cxn ang="0">
                <a:pos x="543" y="4"/>
              </a:cxn>
              <a:cxn ang="0">
                <a:pos x="613" y="4"/>
              </a:cxn>
              <a:cxn ang="0">
                <a:pos x="663" y="26"/>
              </a:cxn>
              <a:cxn ang="0">
                <a:pos x="711" y="60"/>
              </a:cxn>
              <a:cxn ang="0">
                <a:pos x="731" y="110"/>
              </a:cxn>
              <a:cxn ang="0">
                <a:pos x="735" y="136"/>
              </a:cxn>
              <a:cxn ang="0">
                <a:pos x="767" y="134"/>
              </a:cxn>
              <a:cxn ang="0">
                <a:pos x="813" y="150"/>
              </a:cxn>
              <a:cxn ang="0">
                <a:pos x="863" y="200"/>
              </a:cxn>
              <a:cxn ang="0">
                <a:pos x="899" y="260"/>
              </a:cxn>
              <a:cxn ang="0">
                <a:pos x="905" y="324"/>
              </a:cxn>
              <a:cxn ang="0">
                <a:pos x="873" y="374"/>
              </a:cxn>
              <a:cxn ang="0">
                <a:pos x="907" y="384"/>
              </a:cxn>
              <a:cxn ang="0">
                <a:pos x="963" y="414"/>
              </a:cxn>
              <a:cxn ang="0">
                <a:pos x="1005" y="458"/>
              </a:cxn>
              <a:cxn ang="0">
                <a:pos x="1017" y="512"/>
              </a:cxn>
              <a:cxn ang="0">
                <a:pos x="987" y="600"/>
              </a:cxn>
              <a:cxn ang="0">
                <a:pos x="953" y="640"/>
              </a:cxn>
              <a:cxn ang="0">
                <a:pos x="919" y="644"/>
              </a:cxn>
              <a:cxn ang="0">
                <a:pos x="889" y="656"/>
              </a:cxn>
              <a:cxn ang="0">
                <a:pos x="867" y="682"/>
              </a:cxn>
              <a:cxn ang="0">
                <a:pos x="837" y="720"/>
              </a:cxn>
              <a:cxn ang="0">
                <a:pos x="795" y="746"/>
              </a:cxn>
              <a:cxn ang="0">
                <a:pos x="721" y="748"/>
              </a:cxn>
              <a:cxn ang="0">
                <a:pos x="669" y="728"/>
              </a:cxn>
              <a:cxn ang="0">
                <a:pos x="651" y="710"/>
              </a:cxn>
              <a:cxn ang="0">
                <a:pos x="635" y="706"/>
              </a:cxn>
              <a:cxn ang="0">
                <a:pos x="627" y="720"/>
              </a:cxn>
              <a:cxn ang="0">
                <a:pos x="583" y="752"/>
              </a:cxn>
              <a:cxn ang="0">
                <a:pos x="499" y="780"/>
              </a:cxn>
              <a:cxn ang="0">
                <a:pos x="417" y="772"/>
              </a:cxn>
              <a:cxn ang="0">
                <a:pos x="357" y="752"/>
              </a:cxn>
              <a:cxn ang="0">
                <a:pos x="317" y="738"/>
              </a:cxn>
            </a:cxnLst>
            <a:rect l="0" t="0" r="r" b="b"/>
            <a:pathLst>
              <a:path w="1020" h="783">
                <a:moveTo>
                  <a:pt x="317" y="738"/>
                </a:moveTo>
                <a:cubicBezTo>
                  <a:pt x="285" y="738"/>
                  <a:pt x="212" y="762"/>
                  <a:pt x="167" y="754"/>
                </a:cubicBezTo>
                <a:cubicBezTo>
                  <a:pt x="122" y="746"/>
                  <a:pt x="75" y="726"/>
                  <a:pt x="47" y="692"/>
                </a:cubicBezTo>
                <a:cubicBezTo>
                  <a:pt x="19" y="658"/>
                  <a:pt x="2" y="595"/>
                  <a:pt x="1" y="552"/>
                </a:cubicBezTo>
                <a:cubicBezTo>
                  <a:pt x="0" y="509"/>
                  <a:pt x="23" y="461"/>
                  <a:pt x="39" y="436"/>
                </a:cubicBezTo>
                <a:cubicBezTo>
                  <a:pt x="55" y="411"/>
                  <a:pt x="84" y="408"/>
                  <a:pt x="97" y="400"/>
                </a:cubicBezTo>
                <a:cubicBezTo>
                  <a:pt x="110" y="392"/>
                  <a:pt x="114" y="392"/>
                  <a:pt x="119" y="386"/>
                </a:cubicBezTo>
                <a:cubicBezTo>
                  <a:pt x="124" y="380"/>
                  <a:pt x="125" y="374"/>
                  <a:pt x="125" y="362"/>
                </a:cubicBezTo>
                <a:cubicBezTo>
                  <a:pt x="125" y="350"/>
                  <a:pt x="118" y="333"/>
                  <a:pt x="117" y="316"/>
                </a:cubicBezTo>
                <a:cubicBezTo>
                  <a:pt x="116" y="299"/>
                  <a:pt x="111" y="280"/>
                  <a:pt x="117" y="262"/>
                </a:cubicBezTo>
                <a:cubicBezTo>
                  <a:pt x="123" y="244"/>
                  <a:pt x="138" y="222"/>
                  <a:pt x="155" y="208"/>
                </a:cubicBezTo>
                <a:cubicBezTo>
                  <a:pt x="172" y="194"/>
                  <a:pt x="199" y="183"/>
                  <a:pt x="221" y="176"/>
                </a:cubicBezTo>
                <a:cubicBezTo>
                  <a:pt x="243" y="169"/>
                  <a:pt x="271" y="169"/>
                  <a:pt x="287" y="166"/>
                </a:cubicBezTo>
                <a:cubicBezTo>
                  <a:pt x="303" y="163"/>
                  <a:pt x="310" y="164"/>
                  <a:pt x="315" y="156"/>
                </a:cubicBezTo>
                <a:cubicBezTo>
                  <a:pt x="320" y="148"/>
                  <a:pt x="314" y="129"/>
                  <a:pt x="319" y="116"/>
                </a:cubicBezTo>
                <a:cubicBezTo>
                  <a:pt x="324" y="103"/>
                  <a:pt x="335" y="86"/>
                  <a:pt x="347" y="76"/>
                </a:cubicBezTo>
                <a:cubicBezTo>
                  <a:pt x="359" y="66"/>
                  <a:pt x="375" y="60"/>
                  <a:pt x="391" y="56"/>
                </a:cubicBezTo>
                <a:cubicBezTo>
                  <a:pt x="407" y="52"/>
                  <a:pt x="432" y="52"/>
                  <a:pt x="445" y="52"/>
                </a:cubicBezTo>
                <a:cubicBezTo>
                  <a:pt x="458" y="52"/>
                  <a:pt x="462" y="57"/>
                  <a:pt x="467" y="56"/>
                </a:cubicBezTo>
                <a:cubicBezTo>
                  <a:pt x="472" y="55"/>
                  <a:pt x="468" y="50"/>
                  <a:pt x="473" y="44"/>
                </a:cubicBezTo>
                <a:cubicBezTo>
                  <a:pt x="478" y="38"/>
                  <a:pt x="487" y="25"/>
                  <a:pt x="499" y="18"/>
                </a:cubicBezTo>
                <a:cubicBezTo>
                  <a:pt x="511" y="11"/>
                  <a:pt x="524" y="6"/>
                  <a:pt x="543" y="4"/>
                </a:cubicBezTo>
                <a:cubicBezTo>
                  <a:pt x="562" y="2"/>
                  <a:pt x="593" y="0"/>
                  <a:pt x="613" y="4"/>
                </a:cubicBezTo>
                <a:cubicBezTo>
                  <a:pt x="633" y="8"/>
                  <a:pt x="647" y="17"/>
                  <a:pt x="663" y="26"/>
                </a:cubicBezTo>
                <a:cubicBezTo>
                  <a:pt x="679" y="35"/>
                  <a:pt x="700" y="46"/>
                  <a:pt x="711" y="60"/>
                </a:cubicBezTo>
                <a:cubicBezTo>
                  <a:pt x="722" y="74"/>
                  <a:pt x="727" y="97"/>
                  <a:pt x="731" y="110"/>
                </a:cubicBezTo>
                <a:cubicBezTo>
                  <a:pt x="735" y="123"/>
                  <a:pt x="729" y="132"/>
                  <a:pt x="735" y="136"/>
                </a:cubicBezTo>
                <a:cubicBezTo>
                  <a:pt x="741" y="140"/>
                  <a:pt x="754" y="132"/>
                  <a:pt x="767" y="134"/>
                </a:cubicBezTo>
                <a:cubicBezTo>
                  <a:pt x="780" y="136"/>
                  <a:pt x="797" y="139"/>
                  <a:pt x="813" y="150"/>
                </a:cubicBezTo>
                <a:cubicBezTo>
                  <a:pt x="829" y="161"/>
                  <a:pt x="849" y="182"/>
                  <a:pt x="863" y="200"/>
                </a:cubicBezTo>
                <a:cubicBezTo>
                  <a:pt x="877" y="218"/>
                  <a:pt x="892" y="240"/>
                  <a:pt x="899" y="260"/>
                </a:cubicBezTo>
                <a:cubicBezTo>
                  <a:pt x="906" y="280"/>
                  <a:pt x="909" y="305"/>
                  <a:pt x="905" y="324"/>
                </a:cubicBezTo>
                <a:cubicBezTo>
                  <a:pt x="901" y="343"/>
                  <a:pt x="873" y="364"/>
                  <a:pt x="873" y="374"/>
                </a:cubicBezTo>
                <a:cubicBezTo>
                  <a:pt x="873" y="384"/>
                  <a:pt x="892" y="377"/>
                  <a:pt x="907" y="384"/>
                </a:cubicBezTo>
                <a:cubicBezTo>
                  <a:pt x="922" y="391"/>
                  <a:pt x="947" y="402"/>
                  <a:pt x="963" y="414"/>
                </a:cubicBezTo>
                <a:cubicBezTo>
                  <a:pt x="979" y="426"/>
                  <a:pt x="996" y="442"/>
                  <a:pt x="1005" y="458"/>
                </a:cubicBezTo>
                <a:cubicBezTo>
                  <a:pt x="1014" y="474"/>
                  <a:pt x="1020" y="488"/>
                  <a:pt x="1017" y="512"/>
                </a:cubicBezTo>
                <a:cubicBezTo>
                  <a:pt x="1014" y="536"/>
                  <a:pt x="998" y="579"/>
                  <a:pt x="987" y="600"/>
                </a:cubicBezTo>
                <a:cubicBezTo>
                  <a:pt x="976" y="621"/>
                  <a:pt x="964" y="633"/>
                  <a:pt x="953" y="640"/>
                </a:cubicBezTo>
                <a:cubicBezTo>
                  <a:pt x="942" y="647"/>
                  <a:pt x="930" y="641"/>
                  <a:pt x="919" y="644"/>
                </a:cubicBezTo>
                <a:cubicBezTo>
                  <a:pt x="908" y="647"/>
                  <a:pt x="898" y="650"/>
                  <a:pt x="889" y="656"/>
                </a:cubicBezTo>
                <a:cubicBezTo>
                  <a:pt x="880" y="662"/>
                  <a:pt x="876" y="671"/>
                  <a:pt x="867" y="682"/>
                </a:cubicBezTo>
                <a:cubicBezTo>
                  <a:pt x="858" y="693"/>
                  <a:pt x="849" y="709"/>
                  <a:pt x="837" y="720"/>
                </a:cubicBezTo>
                <a:cubicBezTo>
                  <a:pt x="825" y="731"/>
                  <a:pt x="814" y="741"/>
                  <a:pt x="795" y="746"/>
                </a:cubicBezTo>
                <a:cubicBezTo>
                  <a:pt x="776" y="751"/>
                  <a:pt x="742" y="751"/>
                  <a:pt x="721" y="748"/>
                </a:cubicBezTo>
                <a:cubicBezTo>
                  <a:pt x="700" y="745"/>
                  <a:pt x="681" y="734"/>
                  <a:pt x="669" y="728"/>
                </a:cubicBezTo>
                <a:cubicBezTo>
                  <a:pt x="657" y="722"/>
                  <a:pt x="657" y="714"/>
                  <a:pt x="651" y="710"/>
                </a:cubicBezTo>
                <a:cubicBezTo>
                  <a:pt x="645" y="706"/>
                  <a:pt x="639" y="704"/>
                  <a:pt x="635" y="706"/>
                </a:cubicBezTo>
                <a:cubicBezTo>
                  <a:pt x="631" y="708"/>
                  <a:pt x="636" y="712"/>
                  <a:pt x="627" y="720"/>
                </a:cubicBezTo>
                <a:cubicBezTo>
                  <a:pt x="618" y="728"/>
                  <a:pt x="604" y="742"/>
                  <a:pt x="583" y="752"/>
                </a:cubicBezTo>
                <a:cubicBezTo>
                  <a:pt x="562" y="762"/>
                  <a:pt x="527" y="777"/>
                  <a:pt x="499" y="780"/>
                </a:cubicBezTo>
                <a:cubicBezTo>
                  <a:pt x="471" y="783"/>
                  <a:pt x="441" y="777"/>
                  <a:pt x="417" y="772"/>
                </a:cubicBezTo>
                <a:cubicBezTo>
                  <a:pt x="393" y="767"/>
                  <a:pt x="372" y="757"/>
                  <a:pt x="357" y="752"/>
                </a:cubicBezTo>
                <a:cubicBezTo>
                  <a:pt x="342" y="747"/>
                  <a:pt x="349" y="738"/>
                  <a:pt x="317" y="73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B7D9E5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32709" tIns="32709" rIns="32709" bIns="32709" anchor="ctr" anchorCtr="1"/>
          <a:lstStyle/>
          <a:p>
            <a:pPr algn="ctr">
              <a:lnSpc>
                <a:spcPct val="85000"/>
              </a:lnSpc>
              <a:spcBef>
                <a:spcPts val="0"/>
              </a:spcBef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17414" name="Text Box 22"/>
          <p:cNvSpPr txBox="1">
            <a:spLocks noChangeArrowheads="1"/>
          </p:cNvSpPr>
          <p:nvPr/>
        </p:nvSpPr>
        <p:spPr bwMode="auto">
          <a:xfrm>
            <a:off x="4149725" y="4006850"/>
            <a:ext cx="11588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05" tIns="32705" rIns="32705" bIns="32705" anchor="ctr" anchorCtr="1"/>
          <a:lstStyle/>
          <a:p>
            <a:pPr algn="ctr" defTabSz="936297">
              <a:lnSpc>
                <a:spcPct val="85000"/>
              </a:lnSpc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Service Provider</a:t>
            </a:r>
          </a:p>
          <a:p>
            <a:pPr algn="ctr" defTabSz="936297">
              <a:lnSpc>
                <a:spcPct val="85000"/>
              </a:lnSpc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Packet Switched</a:t>
            </a:r>
          </a:p>
          <a:p>
            <a:pPr algn="ctr" defTabSz="936297">
              <a:lnSpc>
                <a:spcPct val="85000"/>
              </a:lnSpc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Network</a:t>
            </a: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423863" y="4475163"/>
            <a:ext cx="4057650" cy="2230437"/>
            <a:chOff x="382109" y="4814450"/>
            <a:chExt cx="4463457" cy="2452688"/>
          </a:xfrm>
        </p:grpSpPr>
        <p:grpSp>
          <p:nvGrpSpPr>
            <p:cNvPr id="29808" name="Group 136"/>
            <p:cNvGrpSpPr>
              <a:grpSpLocks/>
            </p:cNvGrpSpPr>
            <p:nvPr/>
          </p:nvGrpSpPr>
          <p:grpSpPr bwMode="auto">
            <a:xfrm flipH="1">
              <a:off x="382109" y="4814450"/>
              <a:ext cx="4306888" cy="2452688"/>
              <a:chOff x="-472910" y="4814450"/>
              <a:chExt cx="4306888" cy="2452688"/>
            </a:xfrm>
          </p:grpSpPr>
          <p:sp>
            <p:nvSpPr>
              <p:cNvPr id="2242563" name="Rectangle 3"/>
              <p:cNvSpPr>
                <a:spLocks noChangeArrowheads="1"/>
              </p:cNvSpPr>
              <p:nvPr/>
            </p:nvSpPr>
            <p:spPr bwMode="auto">
              <a:xfrm flipH="1">
                <a:off x="254165" y="4814450"/>
                <a:ext cx="3579813" cy="2452688"/>
              </a:xfrm>
              <a:prstGeom prst="roundRect">
                <a:avLst>
                  <a:gd name="adj" fmla="val 10857"/>
                </a:avLst>
              </a:prstGeom>
              <a:solidFill>
                <a:srgbClr val="FFCC99"/>
              </a:solidFill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</a:endParaRPr>
              </a:p>
            </p:txBody>
          </p:sp>
          <p:cxnSp>
            <p:nvCxnSpPr>
              <p:cNvPr id="29813" name="Elbow Connector 124"/>
              <p:cNvCxnSpPr>
                <a:cxnSpLocks noChangeShapeType="1"/>
              </p:cNvCxnSpPr>
              <p:nvPr/>
            </p:nvCxnSpPr>
            <p:spPr bwMode="auto">
              <a:xfrm rot="10800000">
                <a:off x="-472910" y="5237163"/>
                <a:ext cx="3657600" cy="1189037"/>
              </a:xfrm>
              <a:prstGeom prst="bentConnector3">
                <a:avLst>
                  <a:gd name="adj1" fmla="val 99792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7526" name="Freeform 6"/>
              <p:cNvSpPr>
                <a:spLocks/>
              </p:cNvSpPr>
              <p:nvPr/>
            </p:nvSpPr>
            <p:spPr bwMode="auto">
              <a:xfrm>
                <a:off x="-367539" y="5277056"/>
                <a:ext cx="3530951" cy="445150"/>
              </a:xfrm>
              <a:custGeom>
                <a:avLst/>
                <a:gdLst>
                  <a:gd name="T0" fmla="*/ 2147483647 w 366"/>
                  <a:gd name="T1" fmla="*/ 2147483647 h 144"/>
                  <a:gd name="T2" fmla="*/ 0 w 366"/>
                  <a:gd name="T3" fmla="*/ 2147483647 h 144"/>
                  <a:gd name="T4" fmla="*/ 0 w 366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366"/>
                  <a:gd name="T10" fmla="*/ 0 h 144"/>
                  <a:gd name="T11" fmla="*/ 366 w 366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6" h="144">
                    <a:moveTo>
                      <a:pt x="366" y="144"/>
                    </a:move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pic>
            <p:nvPicPr>
              <p:cNvPr id="29815" name="Picture 15" descr="j0202496[1]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2939840" y="5999163"/>
                <a:ext cx="809625" cy="892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28" name="Text Box 94"/>
              <p:cNvSpPr txBox="1">
                <a:spLocks noChangeArrowheads="1"/>
              </p:cNvSpPr>
              <p:nvPr/>
            </p:nvSpPr>
            <p:spPr bwMode="auto">
              <a:xfrm>
                <a:off x="1954995" y="5369578"/>
                <a:ext cx="345761" cy="240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1000" b="1" dirty="0">
                    <a:latin typeface="+mn-lt"/>
                    <a:cs typeface="Arial" charset="0"/>
                  </a:rPr>
                  <a:t>ETX</a:t>
                </a:r>
              </a:p>
            </p:txBody>
          </p:sp>
          <p:sp>
            <p:nvSpPr>
              <p:cNvPr id="17529" name="Text Box 95"/>
              <p:cNvSpPr txBox="1">
                <a:spLocks noChangeArrowheads="1"/>
              </p:cNvSpPr>
              <p:nvPr/>
            </p:nvSpPr>
            <p:spPr bwMode="auto">
              <a:xfrm>
                <a:off x="2505070" y="5523198"/>
                <a:ext cx="445297" cy="225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900" b="1" dirty="0">
                    <a:latin typeface="+mn-lt"/>
                    <a:cs typeface="Arial" charset="0"/>
                  </a:rPr>
                  <a:t>100BT</a:t>
                </a:r>
              </a:p>
            </p:txBody>
          </p:sp>
          <p:pic>
            <p:nvPicPr>
              <p:cNvPr id="29818" name="Picture 96" descr="rad7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1811503" y="5572125"/>
                <a:ext cx="631825" cy="198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31" name="Text Box 97"/>
              <p:cNvSpPr txBox="1">
                <a:spLocks noChangeArrowheads="1"/>
              </p:cNvSpPr>
              <p:nvPr/>
            </p:nvSpPr>
            <p:spPr bwMode="auto">
              <a:xfrm>
                <a:off x="1462548" y="5523198"/>
                <a:ext cx="303850" cy="225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900" b="1" dirty="0">
                    <a:latin typeface="+mn-lt"/>
                    <a:cs typeface="Arial" charset="0"/>
                  </a:rPr>
                  <a:t>FE</a:t>
                </a:r>
              </a:p>
            </p:txBody>
          </p:sp>
          <p:sp>
            <p:nvSpPr>
              <p:cNvPr id="17532" name="Text Box 99"/>
              <p:cNvSpPr txBox="1">
                <a:spLocks noChangeArrowheads="1"/>
              </p:cNvSpPr>
              <p:nvPr/>
            </p:nvSpPr>
            <p:spPr bwMode="auto">
              <a:xfrm>
                <a:off x="1954995" y="6083563"/>
                <a:ext cx="345761" cy="240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1000" b="1" dirty="0">
                    <a:latin typeface="+mn-lt"/>
                    <a:cs typeface="Arial" charset="0"/>
                  </a:rPr>
                  <a:t>ETX</a:t>
                </a:r>
              </a:p>
            </p:txBody>
          </p:sp>
          <p:sp>
            <p:nvSpPr>
              <p:cNvPr id="17533" name="Text Box 100"/>
              <p:cNvSpPr txBox="1">
                <a:spLocks noChangeArrowheads="1"/>
              </p:cNvSpPr>
              <p:nvPr/>
            </p:nvSpPr>
            <p:spPr bwMode="auto">
              <a:xfrm>
                <a:off x="2440457" y="6230201"/>
                <a:ext cx="499432" cy="2269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900" b="1" dirty="0">
                    <a:latin typeface="+mn-lt"/>
                    <a:cs typeface="Arial" charset="0"/>
                  </a:rPr>
                  <a:t>1000Sx</a:t>
                </a:r>
              </a:p>
            </p:txBody>
          </p:sp>
          <p:pic>
            <p:nvPicPr>
              <p:cNvPr id="29822" name="Picture 101" descr="rad7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1811503" y="6284913"/>
                <a:ext cx="6318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35" name="Text Box 102"/>
              <p:cNvSpPr txBox="1">
                <a:spLocks noChangeArrowheads="1"/>
              </p:cNvSpPr>
              <p:nvPr/>
            </p:nvSpPr>
            <p:spPr bwMode="auto">
              <a:xfrm>
                <a:off x="935176" y="6231947"/>
                <a:ext cx="324806" cy="225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900" b="1" dirty="0" err="1">
                    <a:latin typeface="+mn-lt"/>
                    <a:cs typeface="Arial" charset="0"/>
                  </a:rPr>
                  <a:t>GbE</a:t>
                </a:r>
                <a:endParaRPr lang="en-US" sz="900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36" name="Text Box 103"/>
              <p:cNvSpPr txBox="1">
                <a:spLocks noChangeArrowheads="1"/>
              </p:cNvSpPr>
              <p:nvPr/>
            </p:nvSpPr>
            <p:spPr bwMode="auto">
              <a:xfrm>
                <a:off x="-130047" y="5530181"/>
                <a:ext cx="328298" cy="2269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900" b="1" dirty="0" err="1">
                    <a:latin typeface="+mn-lt"/>
                    <a:cs typeface="Arial" charset="0"/>
                  </a:rPr>
                  <a:t>GbE</a:t>
                </a:r>
                <a:endParaRPr lang="en-US" sz="900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37" name="Freeform 104"/>
              <p:cNvSpPr>
                <a:spLocks/>
              </p:cNvSpPr>
              <p:nvPr/>
            </p:nvSpPr>
            <p:spPr bwMode="auto">
              <a:xfrm flipH="1">
                <a:off x="369386" y="5336410"/>
                <a:ext cx="1028551" cy="759374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E0CDA8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867B65"/>
                </a:prstShdw>
              </a:effectLst>
            </p:spPr>
            <p:txBody>
              <a:bodyPr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38" name="Text Box 105"/>
              <p:cNvSpPr txBox="1">
                <a:spLocks noChangeArrowheads="1"/>
              </p:cNvSpPr>
              <p:nvPr/>
            </p:nvSpPr>
            <p:spPr bwMode="auto">
              <a:xfrm>
                <a:off x="564967" y="5510978"/>
                <a:ext cx="639133" cy="410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755385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1000" b="1" dirty="0">
                    <a:latin typeface="+mn-lt"/>
                    <a:cs typeface="Arial" charset="0"/>
                  </a:rPr>
                  <a:t>Metro </a:t>
                </a:r>
              </a:p>
              <a:p>
                <a:pPr algn="ctr" defTabSz="755385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1000" b="1" dirty="0">
                    <a:latin typeface="+mn-lt"/>
                    <a:cs typeface="Arial" charset="0"/>
                  </a:rPr>
                  <a:t>Ethernet</a:t>
                </a:r>
              </a:p>
            </p:txBody>
          </p:sp>
          <p:pic>
            <p:nvPicPr>
              <p:cNvPr id="29827" name="Picture 112" descr="branch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3157328" y="5222875"/>
                <a:ext cx="484187" cy="730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40" name="Text Box 113"/>
              <p:cNvSpPr txBox="1">
                <a:spLocks noChangeArrowheads="1"/>
              </p:cNvSpPr>
              <p:nvPr/>
            </p:nvSpPr>
            <p:spPr bwMode="auto">
              <a:xfrm>
                <a:off x="3055143" y="4962833"/>
                <a:ext cx="595477" cy="254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b="1" dirty="0">
                    <a:latin typeface="+mn-lt"/>
                    <a:cs typeface="Arial" charset="0"/>
                  </a:rPr>
                  <a:t>Branch</a:t>
                </a:r>
              </a:p>
            </p:txBody>
          </p:sp>
          <p:sp>
            <p:nvSpPr>
              <p:cNvPr id="17541" name="Text Box 114"/>
              <p:cNvSpPr txBox="1">
                <a:spLocks noChangeArrowheads="1"/>
              </p:cNvSpPr>
              <p:nvPr/>
            </p:nvSpPr>
            <p:spPr bwMode="auto">
              <a:xfrm>
                <a:off x="2742562" y="6877851"/>
                <a:ext cx="1049506" cy="254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b="1" dirty="0">
                    <a:latin typeface="+mn-lt"/>
                    <a:cs typeface="Arial" charset="0"/>
                  </a:rPr>
                  <a:t>Headquarters</a:t>
                </a:r>
              </a:p>
            </p:txBody>
          </p:sp>
          <p:sp>
            <p:nvSpPr>
              <p:cNvPr id="17542" name="Text Box 118"/>
              <p:cNvSpPr txBox="1">
                <a:spLocks noChangeArrowheads="1"/>
              </p:cNvSpPr>
              <p:nvPr/>
            </p:nvSpPr>
            <p:spPr bwMode="auto">
              <a:xfrm>
                <a:off x="1066146" y="4823178"/>
                <a:ext cx="1838818" cy="3037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1431" tIns="45715" rIns="91431" bIns="45715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1300" b="1" dirty="0">
                    <a:latin typeface="+mn-lt"/>
                    <a:cs typeface="Arial" charset="0"/>
                  </a:rPr>
                  <a:t>Ethernet over Fiber</a:t>
                </a:r>
              </a:p>
            </p:txBody>
          </p:sp>
        </p:grpSp>
        <p:pic>
          <p:nvPicPr>
            <p:cNvPr id="29809" name="Picture 98" descr="lsr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26466" y="5113214"/>
              <a:ext cx="419100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393700" y="1227138"/>
            <a:ext cx="3748088" cy="3209925"/>
            <a:chOff x="349906" y="1242063"/>
            <a:chExt cx="4122082" cy="3530600"/>
          </a:xfrm>
        </p:grpSpPr>
        <p:sp>
          <p:nvSpPr>
            <p:cNvPr id="2242565" name="Rectangle 5"/>
            <p:cNvSpPr>
              <a:spLocks noChangeArrowheads="1"/>
            </p:cNvSpPr>
            <p:nvPr/>
          </p:nvSpPr>
          <p:spPr bwMode="auto">
            <a:xfrm>
              <a:off x="349906" y="1242063"/>
              <a:ext cx="3736294" cy="3530600"/>
            </a:xfrm>
            <a:prstGeom prst="roundRect">
              <a:avLst>
                <a:gd name="adj" fmla="val 5904"/>
              </a:avLst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>
              <a:bevelT/>
            </a:sp3d>
          </p:spPr>
          <p:txBody>
            <a:bodyPr wrap="none" lIns="91431" tIns="45715" rIns="91431" bIns="45715" anchor="ctr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</a:endParaRPr>
            </a:p>
          </p:txBody>
        </p:sp>
        <p:sp>
          <p:nvSpPr>
            <p:cNvPr id="17483" name="Freeform 9"/>
            <p:cNvSpPr>
              <a:spLocks/>
            </p:cNvSpPr>
            <p:nvPr/>
          </p:nvSpPr>
          <p:spPr bwMode="auto">
            <a:xfrm flipH="1">
              <a:off x="772415" y="1923039"/>
              <a:ext cx="3502285" cy="2435799"/>
            </a:xfrm>
            <a:custGeom>
              <a:avLst/>
              <a:gdLst>
                <a:gd name="T0" fmla="*/ 0 w 2707"/>
                <a:gd name="T1" fmla="*/ 2147483647 h 505"/>
                <a:gd name="T2" fmla="*/ 0 w 2707"/>
                <a:gd name="T3" fmla="*/ 0 h 505"/>
                <a:gd name="T4" fmla="*/ 2147483647 w 2707"/>
                <a:gd name="T5" fmla="*/ 0 h 505"/>
                <a:gd name="T6" fmla="*/ 0 60000 65536"/>
                <a:gd name="T7" fmla="*/ 0 60000 65536"/>
                <a:gd name="T8" fmla="*/ 0 60000 65536"/>
                <a:gd name="T9" fmla="*/ 0 w 2707"/>
                <a:gd name="T10" fmla="*/ 0 h 505"/>
                <a:gd name="T11" fmla="*/ 2707 w 2707"/>
                <a:gd name="T12" fmla="*/ 505 h 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07" h="505">
                  <a:moveTo>
                    <a:pt x="0" y="505"/>
                  </a:moveTo>
                  <a:lnTo>
                    <a:pt x="0" y="0"/>
                  </a:lnTo>
                  <a:lnTo>
                    <a:pt x="270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431" tIns="45715" rIns="91431" bIns="45715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84" name="Freeform 23"/>
            <p:cNvSpPr>
              <a:spLocks/>
            </p:cNvSpPr>
            <p:nvPr/>
          </p:nvSpPr>
          <p:spPr bwMode="auto">
            <a:xfrm>
              <a:off x="889391" y="2851961"/>
              <a:ext cx="1983348" cy="555258"/>
            </a:xfrm>
            <a:custGeom>
              <a:avLst/>
              <a:gdLst>
                <a:gd name="T0" fmla="*/ 2147483647 w 1097"/>
                <a:gd name="T1" fmla="*/ 2147483647 h 250"/>
                <a:gd name="T2" fmla="*/ 2147483647 w 1097"/>
                <a:gd name="T3" fmla="*/ 2147483647 h 250"/>
                <a:gd name="T4" fmla="*/ 2147483647 w 1097"/>
                <a:gd name="T5" fmla="*/ 0 h 250"/>
                <a:gd name="T6" fmla="*/ 0 w 1097"/>
                <a:gd name="T7" fmla="*/ 0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7"/>
                <a:gd name="T13" fmla="*/ 0 h 250"/>
                <a:gd name="T14" fmla="*/ 1097 w 1097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7" h="250">
                  <a:moveTo>
                    <a:pt x="1097" y="250"/>
                  </a:moveTo>
                  <a:lnTo>
                    <a:pt x="828" y="250"/>
                  </a:lnTo>
                  <a:lnTo>
                    <a:pt x="8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grpSp>
          <p:nvGrpSpPr>
            <p:cNvPr id="29773" name="Group 24"/>
            <p:cNvGrpSpPr>
              <a:grpSpLocks/>
            </p:cNvGrpSpPr>
            <p:nvPr/>
          </p:nvGrpSpPr>
          <p:grpSpPr bwMode="auto">
            <a:xfrm>
              <a:off x="1995489" y="3589339"/>
              <a:ext cx="793750" cy="93662"/>
              <a:chOff x="1166" y="1603"/>
              <a:chExt cx="500" cy="60"/>
            </a:xfrm>
          </p:grpSpPr>
          <p:sp>
            <p:nvSpPr>
              <p:cNvPr id="17516" name="Line 25"/>
              <p:cNvSpPr>
                <a:spLocks noChangeShapeType="1"/>
              </p:cNvSpPr>
              <p:nvPr/>
            </p:nvSpPr>
            <p:spPr bwMode="auto">
              <a:xfrm flipH="1">
                <a:off x="1167" y="1603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17" name="Line 26"/>
              <p:cNvSpPr>
                <a:spLocks noChangeShapeType="1"/>
              </p:cNvSpPr>
              <p:nvPr/>
            </p:nvSpPr>
            <p:spPr bwMode="auto">
              <a:xfrm flipH="1">
                <a:off x="1167" y="1623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18" name="Line 27"/>
              <p:cNvSpPr>
                <a:spLocks noChangeShapeType="1"/>
              </p:cNvSpPr>
              <p:nvPr/>
            </p:nvSpPr>
            <p:spPr bwMode="auto">
              <a:xfrm flipH="1">
                <a:off x="1167" y="1643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19" name="Line 28"/>
              <p:cNvSpPr>
                <a:spLocks noChangeShapeType="1"/>
              </p:cNvSpPr>
              <p:nvPr/>
            </p:nvSpPr>
            <p:spPr bwMode="auto">
              <a:xfrm flipH="1">
                <a:off x="1167" y="1663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7486" name="Text Box 29"/>
            <p:cNvSpPr txBox="1">
              <a:spLocks noChangeArrowheads="1"/>
            </p:cNvSpPr>
            <p:nvPr/>
          </p:nvSpPr>
          <p:spPr bwMode="auto">
            <a:xfrm>
              <a:off x="1697745" y="2537664"/>
              <a:ext cx="314263" cy="24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</a:t>
              </a:r>
            </a:p>
          </p:txBody>
        </p:sp>
        <p:sp>
          <p:nvSpPr>
            <p:cNvPr id="17487" name="Text Box 30"/>
            <p:cNvSpPr txBox="1">
              <a:spLocks noChangeArrowheads="1"/>
            </p:cNvSpPr>
            <p:nvPr/>
          </p:nvSpPr>
          <p:spPr bwMode="auto">
            <a:xfrm>
              <a:off x="1699491" y="3305945"/>
              <a:ext cx="314263" cy="24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</a:t>
              </a:r>
            </a:p>
          </p:txBody>
        </p:sp>
        <p:sp>
          <p:nvSpPr>
            <p:cNvPr id="17488" name="Text Box 31"/>
            <p:cNvSpPr txBox="1">
              <a:spLocks noChangeArrowheads="1"/>
            </p:cNvSpPr>
            <p:nvPr/>
          </p:nvSpPr>
          <p:spPr bwMode="auto">
            <a:xfrm>
              <a:off x="2881468" y="3499761"/>
              <a:ext cx="368386" cy="242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755385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SDH</a:t>
              </a:r>
            </a:p>
          </p:txBody>
        </p:sp>
        <p:pic>
          <p:nvPicPr>
            <p:cNvPr id="29777" name="Picture 33" descr="rad7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38288" y="3498850"/>
              <a:ext cx="6318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78" name="Picture 34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8288" y="2719389"/>
              <a:ext cx="6318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79" name="Picture 35" descr="branch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851" y="2465388"/>
              <a:ext cx="484188" cy="73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92" name="Text Box 36"/>
            <p:cNvSpPr txBox="1">
              <a:spLocks noChangeArrowheads="1"/>
            </p:cNvSpPr>
            <p:nvPr/>
          </p:nvSpPr>
          <p:spPr bwMode="auto">
            <a:xfrm>
              <a:off x="3649666" y="4268042"/>
              <a:ext cx="324738" cy="22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493" name="Text Box 37"/>
            <p:cNvSpPr txBox="1">
              <a:spLocks noChangeArrowheads="1"/>
            </p:cNvSpPr>
            <p:nvPr/>
          </p:nvSpPr>
          <p:spPr bwMode="auto">
            <a:xfrm>
              <a:off x="3132878" y="3999143"/>
              <a:ext cx="792641" cy="225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STM-1/OC-3</a:t>
              </a:r>
            </a:p>
          </p:txBody>
        </p:sp>
        <p:sp>
          <p:nvSpPr>
            <p:cNvPr id="17494" name="Line 38"/>
            <p:cNvSpPr>
              <a:spLocks noChangeShapeType="1"/>
            </p:cNvSpPr>
            <p:nvPr/>
          </p:nvSpPr>
          <p:spPr bwMode="auto">
            <a:xfrm flipH="1">
              <a:off x="807333" y="3658656"/>
              <a:ext cx="8450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95" name="Text Box 39"/>
            <p:cNvSpPr txBox="1">
              <a:spLocks noChangeArrowheads="1"/>
            </p:cNvSpPr>
            <p:nvPr/>
          </p:nvSpPr>
          <p:spPr bwMode="auto">
            <a:xfrm>
              <a:off x="1051760" y="2656398"/>
              <a:ext cx="375370" cy="22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10BT</a:t>
              </a:r>
            </a:p>
          </p:txBody>
        </p:sp>
        <p:sp>
          <p:nvSpPr>
            <p:cNvPr id="17496" name="Text Box 40"/>
            <p:cNvSpPr txBox="1">
              <a:spLocks noChangeArrowheads="1"/>
            </p:cNvSpPr>
            <p:nvPr/>
          </p:nvSpPr>
          <p:spPr bwMode="auto">
            <a:xfrm>
              <a:off x="1016842" y="3461347"/>
              <a:ext cx="445206" cy="225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100BT</a:t>
              </a:r>
            </a:p>
          </p:txBody>
        </p:sp>
        <p:sp>
          <p:nvSpPr>
            <p:cNvPr id="17497" name="Text Box 41"/>
            <p:cNvSpPr txBox="1">
              <a:spLocks noChangeArrowheads="1"/>
            </p:cNvSpPr>
            <p:nvPr/>
          </p:nvSpPr>
          <p:spPr bwMode="auto">
            <a:xfrm>
              <a:off x="2321033" y="3082445"/>
              <a:ext cx="563927" cy="22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  </a:t>
              </a:r>
              <a:r>
                <a:rPr lang="en-US" sz="900" b="1" dirty="0" err="1">
                  <a:latin typeface="+mn-lt"/>
                  <a:cs typeface="Arial" charset="0"/>
                </a:rPr>
                <a:t>EoPDH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498" name="Text Box 42"/>
            <p:cNvSpPr txBox="1">
              <a:spLocks noChangeArrowheads="1"/>
            </p:cNvSpPr>
            <p:nvPr/>
          </p:nvSpPr>
          <p:spPr bwMode="auto">
            <a:xfrm>
              <a:off x="2031213" y="3658656"/>
              <a:ext cx="700107" cy="378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n x </a:t>
              </a:r>
              <a:r>
                <a:rPr lang="en-US" sz="900" b="1" dirty="0" err="1">
                  <a:latin typeface="+mn-lt"/>
                  <a:cs typeface="Arial" charset="0"/>
                </a:rPr>
                <a:t>EoPDH</a:t>
              </a:r>
              <a:endParaRPr lang="en-US" sz="900" b="1" dirty="0">
                <a:latin typeface="+mn-lt"/>
                <a:cs typeface="Arial" charset="0"/>
              </a:endParaRPr>
            </a:p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Bonding</a:t>
              </a:r>
            </a:p>
          </p:txBody>
        </p:sp>
        <p:pic>
          <p:nvPicPr>
            <p:cNvPr id="29787" name="Picture 43" descr="branch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851" y="3368676"/>
              <a:ext cx="484188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00" name="Text Box 45"/>
            <p:cNvSpPr txBox="1">
              <a:spLocks noChangeArrowheads="1"/>
            </p:cNvSpPr>
            <p:nvPr/>
          </p:nvSpPr>
          <p:spPr bwMode="auto">
            <a:xfrm>
              <a:off x="431964" y="3134828"/>
              <a:ext cx="597099" cy="25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Branch</a:t>
              </a:r>
            </a:p>
          </p:txBody>
        </p:sp>
        <p:sp>
          <p:nvSpPr>
            <p:cNvPr id="17501" name="Text Box 46"/>
            <p:cNvSpPr txBox="1">
              <a:spLocks noChangeArrowheads="1"/>
            </p:cNvSpPr>
            <p:nvPr/>
          </p:nvSpPr>
          <p:spPr bwMode="auto">
            <a:xfrm>
              <a:off x="431964" y="2228605"/>
              <a:ext cx="597099" cy="256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Branch</a:t>
              </a:r>
            </a:p>
          </p:txBody>
        </p:sp>
        <p:sp>
          <p:nvSpPr>
            <p:cNvPr id="17502" name="Text Box 47"/>
            <p:cNvSpPr txBox="1">
              <a:spLocks noChangeArrowheads="1"/>
            </p:cNvSpPr>
            <p:nvPr/>
          </p:nvSpPr>
          <p:spPr bwMode="auto">
            <a:xfrm>
              <a:off x="2544509" y="1729222"/>
              <a:ext cx="495837" cy="22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EoPDH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503" name="Freeform 48"/>
            <p:cNvSpPr>
              <a:spLocks/>
            </p:cNvSpPr>
            <p:nvPr/>
          </p:nvSpPr>
          <p:spPr bwMode="auto">
            <a:xfrm>
              <a:off x="3153829" y="3922315"/>
              <a:ext cx="1295461" cy="550020"/>
            </a:xfrm>
            <a:custGeom>
              <a:avLst/>
              <a:gdLst>
                <a:gd name="T0" fmla="*/ 2147483647 w 898"/>
                <a:gd name="T1" fmla="*/ 2147483647 h 284"/>
                <a:gd name="T2" fmla="*/ 0 w 898"/>
                <a:gd name="T3" fmla="*/ 2147483647 h 284"/>
                <a:gd name="T4" fmla="*/ 0 w 898"/>
                <a:gd name="T5" fmla="*/ 0 h 284"/>
                <a:gd name="T6" fmla="*/ 0 60000 65536"/>
                <a:gd name="T7" fmla="*/ 0 60000 65536"/>
                <a:gd name="T8" fmla="*/ 0 60000 65536"/>
                <a:gd name="T9" fmla="*/ 0 w 898"/>
                <a:gd name="T10" fmla="*/ 0 h 284"/>
                <a:gd name="T11" fmla="*/ 898 w 89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8" h="284">
                  <a:moveTo>
                    <a:pt x="898" y="284"/>
                  </a:moveTo>
                  <a:lnTo>
                    <a:pt x="0" y="28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504" name="Text Box 49"/>
            <p:cNvSpPr txBox="1">
              <a:spLocks noChangeArrowheads="1"/>
            </p:cNvSpPr>
            <p:nvPr/>
          </p:nvSpPr>
          <p:spPr bwMode="auto">
            <a:xfrm>
              <a:off x="2940829" y="4507257"/>
              <a:ext cx="453935" cy="239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841081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 err="1">
                  <a:latin typeface="+mn-lt"/>
                  <a:cs typeface="Arial" charset="0"/>
                </a:rPr>
                <a:t>Egate</a:t>
              </a:r>
              <a:endParaRPr lang="en-US" sz="1000" b="1" dirty="0">
                <a:latin typeface="+mn-lt"/>
                <a:cs typeface="Arial" charset="0"/>
              </a:endParaRPr>
            </a:p>
          </p:txBody>
        </p:sp>
        <p:sp>
          <p:nvSpPr>
            <p:cNvPr id="17505" name="AutoShape 50"/>
            <p:cNvSpPr>
              <a:spLocks noChangeArrowheads="1"/>
            </p:cNvSpPr>
            <p:nvPr/>
          </p:nvSpPr>
          <p:spPr bwMode="auto">
            <a:xfrm>
              <a:off x="2719099" y="3274515"/>
              <a:ext cx="708837" cy="6984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19" y="10800"/>
                  </a:moveTo>
                  <a:cubicBezTo>
                    <a:pt x="1619" y="15871"/>
                    <a:pt x="5729" y="19981"/>
                    <a:pt x="10800" y="19981"/>
                  </a:cubicBezTo>
                  <a:cubicBezTo>
                    <a:pt x="15871" y="19981"/>
                    <a:pt x="19981" y="15871"/>
                    <a:pt x="19981" y="10800"/>
                  </a:cubicBezTo>
                  <a:cubicBezTo>
                    <a:pt x="19981" y="5729"/>
                    <a:pt x="15871" y="1619"/>
                    <a:pt x="10800" y="1619"/>
                  </a:cubicBezTo>
                  <a:cubicBezTo>
                    <a:pt x="5729" y="1619"/>
                    <a:pt x="1619" y="5729"/>
                    <a:pt x="1619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pic>
          <p:nvPicPr>
            <p:cNvPr id="29794" name="Picture 51" descr="rad18"/>
            <p:cNvPicPr preferRelativeResize="0"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54314" y="4273551"/>
              <a:ext cx="801687" cy="27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95" name="Picture 52" descr="lsr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52888" y="4275138"/>
              <a:ext cx="419100" cy="336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96" name="Picture 84" descr="branch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851" y="1555750"/>
              <a:ext cx="484188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09" name="Text Box 85"/>
            <p:cNvSpPr txBox="1">
              <a:spLocks noChangeArrowheads="1"/>
            </p:cNvSpPr>
            <p:nvPr/>
          </p:nvSpPr>
          <p:spPr bwMode="auto">
            <a:xfrm>
              <a:off x="431964" y="1329368"/>
              <a:ext cx="597099" cy="25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Branch</a:t>
              </a:r>
            </a:p>
          </p:txBody>
        </p:sp>
        <p:sp>
          <p:nvSpPr>
            <p:cNvPr id="17510" name="Text Box 86"/>
            <p:cNvSpPr txBox="1">
              <a:spLocks noChangeArrowheads="1"/>
            </p:cNvSpPr>
            <p:nvPr/>
          </p:nvSpPr>
          <p:spPr bwMode="auto">
            <a:xfrm>
              <a:off x="1697745" y="1598266"/>
              <a:ext cx="314263" cy="24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</a:t>
              </a:r>
            </a:p>
          </p:txBody>
        </p:sp>
        <p:pic>
          <p:nvPicPr>
            <p:cNvPr id="29799" name="Picture 87" descr="rad7"/>
            <p:cNvPicPr preferRelativeResize="0"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538288" y="1782763"/>
              <a:ext cx="631825" cy="19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2" name="Text Box 88"/>
            <p:cNvSpPr txBox="1">
              <a:spLocks noChangeArrowheads="1"/>
            </p:cNvSpPr>
            <p:nvPr/>
          </p:nvSpPr>
          <p:spPr bwMode="auto">
            <a:xfrm>
              <a:off x="1051760" y="1715254"/>
              <a:ext cx="375370" cy="22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10BT</a:t>
              </a:r>
            </a:p>
          </p:txBody>
        </p:sp>
        <p:sp>
          <p:nvSpPr>
            <p:cNvPr id="17513" name="Text Box 115"/>
            <p:cNvSpPr txBox="1">
              <a:spLocks noChangeArrowheads="1"/>
            </p:cNvSpPr>
            <p:nvPr/>
          </p:nvSpPr>
          <p:spPr bwMode="auto">
            <a:xfrm>
              <a:off x="1266507" y="1252540"/>
              <a:ext cx="1840184" cy="3073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22" tIns="45711" rIns="91422" bIns="4571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300" b="1" dirty="0">
                  <a:latin typeface="+mn-lt"/>
                  <a:cs typeface="Arial" charset="0"/>
                </a:rPr>
                <a:t>Ethernet over PDH</a:t>
              </a:r>
            </a:p>
          </p:txBody>
        </p:sp>
        <p:sp>
          <p:nvSpPr>
            <p:cNvPr id="17514" name="Text Box 86"/>
            <p:cNvSpPr txBox="1">
              <a:spLocks noChangeArrowheads="1"/>
            </p:cNvSpPr>
            <p:nvPr/>
          </p:nvSpPr>
          <p:spPr bwMode="auto">
            <a:xfrm>
              <a:off x="3466347" y="1598266"/>
              <a:ext cx="314263" cy="24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</a:t>
              </a:r>
            </a:p>
          </p:txBody>
        </p:sp>
        <p:pic>
          <p:nvPicPr>
            <p:cNvPr id="29803" name="Picture 87" descr="rad7"/>
            <p:cNvPicPr preferRelativeResize="0"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07711" y="1782763"/>
              <a:ext cx="631825" cy="19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5130800" y="3829050"/>
            <a:ext cx="3903663" cy="1736725"/>
            <a:chOff x="5559425" y="4104534"/>
            <a:chExt cx="4294518" cy="1909325"/>
          </a:xfrm>
        </p:grpSpPr>
        <p:sp>
          <p:nvSpPr>
            <p:cNvPr id="2242562" name="Rectangle 2"/>
            <p:cNvSpPr>
              <a:spLocks noChangeArrowheads="1"/>
            </p:cNvSpPr>
            <p:nvPr/>
          </p:nvSpPr>
          <p:spPr bwMode="auto">
            <a:xfrm>
              <a:off x="6259843" y="4123147"/>
              <a:ext cx="3594100" cy="1890712"/>
            </a:xfrm>
            <a:prstGeom prst="roundRect">
              <a:avLst/>
            </a:prstGeom>
            <a:solidFill>
              <a:srgbClr val="E7FFCF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31" tIns="45715" rIns="91431" bIns="45715" anchor="ctr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</a:endParaRPr>
            </a:p>
          </p:txBody>
        </p:sp>
        <p:sp>
          <p:nvSpPr>
            <p:cNvPr id="17451" name="Text Box 53"/>
            <p:cNvSpPr txBox="1">
              <a:spLocks noChangeArrowheads="1"/>
            </p:cNvSpPr>
            <p:nvPr/>
          </p:nvSpPr>
          <p:spPr bwMode="auto">
            <a:xfrm>
              <a:off x="8434080" y="4652549"/>
              <a:ext cx="619990" cy="22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10/100BT</a:t>
              </a:r>
            </a:p>
          </p:txBody>
        </p:sp>
        <p:sp>
          <p:nvSpPr>
            <p:cNvPr id="17452" name="Line 54"/>
            <p:cNvSpPr>
              <a:spLocks noChangeShapeType="1"/>
            </p:cNvSpPr>
            <p:nvPr/>
          </p:nvSpPr>
          <p:spPr bwMode="auto">
            <a:xfrm>
              <a:off x="8318814" y="4842784"/>
              <a:ext cx="8487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53" name="Text Box 55"/>
            <p:cNvSpPr txBox="1">
              <a:spLocks noChangeArrowheads="1"/>
            </p:cNvSpPr>
            <p:nvPr/>
          </p:nvSpPr>
          <p:spPr bwMode="auto">
            <a:xfrm>
              <a:off x="7201087" y="4429154"/>
              <a:ext cx="614750" cy="37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n x 2W</a:t>
              </a:r>
            </a:p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Bonding</a:t>
              </a:r>
            </a:p>
          </p:txBody>
        </p:sp>
        <p:pic>
          <p:nvPicPr>
            <p:cNvPr id="29742" name="Picture 56" descr="branch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47494" y="4364884"/>
              <a:ext cx="484187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5" name="Line 58"/>
            <p:cNvSpPr>
              <a:spLocks noChangeShapeType="1"/>
            </p:cNvSpPr>
            <p:nvPr/>
          </p:nvSpPr>
          <p:spPr bwMode="auto">
            <a:xfrm>
              <a:off x="6982781" y="5659570"/>
              <a:ext cx="2216243" cy="17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56" name="Text Box 59"/>
            <p:cNvSpPr txBox="1">
              <a:spLocks noChangeArrowheads="1"/>
            </p:cNvSpPr>
            <p:nvPr/>
          </p:nvSpPr>
          <p:spPr bwMode="auto">
            <a:xfrm>
              <a:off x="8030651" y="5307025"/>
              <a:ext cx="260220" cy="24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LA</a:t>
              </a:r>
            </a:p>
          </p:txBody>
        </p:sp>
        <p:sp>
          <p:nvSpPr>
            <p:cNvPr id="17457" name="Text Box 60"/>
            <p:cNvSpPr txBox="1">
              <a:spLocks noChangeArrowheads="1"/>
            </p:cNvSpPr>
            <p:nvPr/>
          </p:nvSpPr>
          <p:spPr bwMode="auto">
            <a:xfrm>
              <a:off x="8519656" y="5455373"/>
              <a:ext cx="373740" cy="22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10BT</a:t>
              </a:r>
            </a:p>
          </p:txBody>
        </p:sp>
        <p:pic>
          <p:nvPicPr>
            <p:cNvPr id="29746" name="Picture 61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44168" y="5509473"/>
              <a:ext cx="6318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9" name="Text Box 62"/>
            <p:cNvSpPr txBox="1">
              <a:spLocks noChangeArrowheads="1"/>
            </p:cNvSpPr>
            <p:nvPr/>
          </p:nvSpPr>
          <p:spPr bwMode="auto">
            <a:xfrm>
              <a:off x="6657942" y="5188347"/>
              <a:ext cx="571088" cy="24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DSLAM</a:t>
              </a:r>
            </a:p>
          </p:txBody>
        </p:sp>
        <p:sp>
          <p:nvSpPr>
            <p:cNvPr id="17460" name="Text Box 63"/>
            <p:cNvSpPr txBox="1">
              <a:spLocks noChangeArrowheads="1"/>
            </p:cNvSpPr>
            <p:nvPr/>
          </p:nvSpPr>
          <p:spPr bwMode="auto">
            <a:xfrm>
              <a:off x="7300635" y="5455373"/>
              <a:ext cx="413908" cy="22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2W</a:t>
              </a:r>
            </a:p>
          </p:txBody>
        </p:sp>
        <p:grpSp>
          <p:nvGrpSpPr>
            <p:cNvPr id="29749" name="Group 64"/>
            <p:cNvGrpSpPr>
              <a:grpSpLocks/>
            </p:cNvGrpSpPr>
            <p:nvPr/>
          </p:nvGrpSpPr>
          <p:grpSpPr bwMode="auto">
            <a:xfrm>
              <a:off x="7002794" y="4782397"/>
              <a:ext cx="1282700" cy="93662"/>
              <a:chOff x="1166" y="1603"/>
              <a:chExt cx="500" cy="60"/>
            </a:xfrm>
          </p:grpSpPr>
          <p:sp>
            <p:nvSpPr>
              <p:cNvPr id="17476" name="Line 65"/>
              <p:cNvSpPr>
                <a:spLocks noChangeShapeType="1"/>
              </p:cNvSpPr>
              <p:nvPr/>
            </p:nvSpPr>
            <p:spPr bwMode="auto">
              <a:xfrm flipH="1">
                <a:off x="1166" y="1603"/>
                <a:ext cx="5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477" name="Line 66"/>
              <p:cNvSpPr>
                <a:spLocks noChangeShapeType="1"/>
              </p:cNvSpPr>
              <p:nvPr/>
            </p:nvSpPr>
            <p:spPr bwMode="auto">
              <a:xfrm flipH="1">
                <a:off x="1166" y="1623"/>
                <a:ext cx="5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478" name="Line 67"/>
              <p:cNvSpPr>
                <a:spLocks noChangeShapeType="1"/>
              </p:cNvSpPr>
              <p:nvPr/>
            </p:nvSpPr>
            <p:spPr bwMode="auto">
              <a:xfrm flipH="1">
                <a:off x="1166" y="1643"/>
                <a:ext cx="5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479" name="Line 68"/>
              <p:cNvSpPr>
                <a:spLocks noChangeShapeType="1"/>
              </p:cNvSpPr>
              <p:nvPr/>
            </p:nvSpPr>
            <p:spPr bwMode="auto">
              <a:xfrm flipH="1">
                <a:off x="1166" y="1663"/>
                <a:ext cx="5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7462" name="Text Box 69"/>
            <p:cNvSpPr txBox="1">
              <a:spLocks noChangeArrowheads="1"/>
            </p:cNvSpPr>
            <p:nvPr/>
          </p:nvSpPr>
          <p:spPr bwMode="auto">
            <a:xfrm>
              <a:off x="8030651" y="4497220"/>
              <a:ext cx="260220" cy="240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LA</a:t>
              </a:r>
            </a:p>
          </p:txBody>
        </p:sp>
        <p:pic>
          <p:nvPicPr>
            <p:cNvPr id="29751" name="Picture 70" descr="rad7"/>
            <p:cNvPicPr preferRelativeResize="0"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844168" y="4701433"/>
              <a:ext cx="631825" cy="20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64" name="Text Box 71"/>
            <p:cNvSpPr txBox="1">
              <a:spLocks noChangeArrowheads="1"/>
            </p:cNvSpPr>
            <p:nvPr/>
          </p:nvSpPr>
          <p:spPr bwMode="auto">
            <a:xfrm>
              <a:off x="6657942" y="4397739"/>
              <a:ext cx="571088" cy="240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DSLAM</a:t>
              </a:r>
            </a:p>
          </p:txBody>
        </p:sp>
        <p:sp>
          <p:nvSpPr>
            <p:cNvPr id="17465" name="Freeform 72"/>
            <p:cNvSpPr>
              <a:spLocks/>
            </p:cNvSpPr>
            <p:nvPr/>
          </p:nvSpPr>
          <p:spPr bwMode="auto">
            <a:xfrm>
              <a:off x="5852828" y="5282592"/>
              <a:ext cx="1074067" cy="359526"/>
            </a:xfrm>
            <a:custGeom>
              <a:avLst/>
              <a:gdLst>
                <a:gd name="T0" fmla="*/ 2147483647 w 461"/>
                <a:gd name="T1" fmla="*/ 2147483647 h 168"/>
                <a:gd name="T2" fmla="*/ 2147483647 w 461"/>
                <a:gd name="T3" fmla="*/ 2147483647 h 168"/>
                <a:gd name="T4" fmla="*/ 2147483647 w 461"/>
                <a:gd name="T5" fmla="*/ 0 h 168"/>
                <a:gd name="T6" fmla="*/ 0 w 461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1"/>
                <a:gd name="T13" fmla="*/ 0 h 168"/>
                <a:gd name="T14" fmla="*/ 461 w 461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1" h="168">
                  <a:moveTo>
                    <a:pt x="461" y="168"/>
                  </a:moveTo>
                  <a:lnTo>
                    <a:pt x="259" y="168"/>
                  </a:lnTo>
                  <a:lnTo>
                    <a:pt x="25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66" name="Freeform 73"/>
            <p:cNvSpPr>
              <a:spLocks/>
            </p:cNvSpPr>
            <p:nvPr/>
          </p:nvSpPr>
          <p:spPr bwMode="auto">
            <a:xfrm flipV="1">
              <a:off x="5852828" y="4842784"/>
              <a:ext cx="1074067" cy="364761"/>
            </a:xfrm>
            <a:custGeom>
              <a:avLst/>
              <a:gdLst>
                <a:gd name="T0" fmla="*/ 2147483647 w 461"/>
                <a:gd name="T1" fmla="*/ 2147483647 h 168"/>
                <a:gd name="T2" fmla="*/ 2147483647 w 461"/>
                <a:gd name="T3" fmla="*/ 2147483647 h 168"/>
                <a:gd name="T4" fmla="*/ 2147483647 w 461"/>
                <a:gd name="T5" fmla="*/ 0 h 168"/>
                <a:gd name="T6" fmla="*/ 0 w 461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1"/>
                <a:gd name="T13" fmla="*/ 0 h 168"/>
                <a:gd name="T14" fmla="*/ 461 w 461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1" h="168">
                  <a:moveTo>
                    <a:pt x="461" y="168"/>
                  </a:moveTo>
                  <a:lnTo>
                    <a:pt x="259" y="168"/>
                  </a:lnTo>
                  <a:lnTo>
                    <a:pt x="25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pic>
          <p:nvPicPr>
            <p:cNvPr id="29755" name="Picture 74" descr="dslam"/>
            <p:cNvPicPr preferRelativeResize="0"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805943" y="4598246"/>
              <a:ext cx="266701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56" name="Picture 75" descr="dslam"/>
            <p:cNvPicPr preferRelativeResize="0"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828168" y="5401522"/>
              <a:ext cx="266701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69" name="Text Box 76"/>
            <p:cNvSpPr txBox="1">
              <a:spLocks noChangeArrowheads="1"/>
            </p:cNvSpPr>
            <p:nvPr/>
          </p:nvSpPr>
          <p:spPr bwMode="auto">
            <a:xfrm>
              <a:off x="9010408" y="4162128"/>
              <a:ext cx="597285" cy="25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Branch</a:t>
              </a:r>
            </a:p>
          </p:txBody>
        </p:sp>
        <p:sp>
          <p:nvSpPr>
            <p:cNvPr id="17470" name="Text Box 77"/>
            <p:cNvSpPr txBox="1">
              <a:spLocks noChangeArrowheads="1"/>
            </p:cNvSpPr>
            <p:nvPr/>
          </p:nvSpPr>
          <p:spPr bwMode="auto">
            <a:xfrm>
              <a:off x="6457100" y="5444901"/>
              <a:ext cx="324839" cy="22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pic>
          <p:nvPicPr>
            <p:cNvPr id="29759" name="Picture 78" descr="lsr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59425" y="5068147"/>
              <a:ext cx="419100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60" name="Picture 110" descr="branch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47494" y="5114184"/>
              <a:ext cx="484187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73" name="Text Box 111"/>
            <p:cNvSpPr txBox="1">
              <a:spLocks noChangeArrowheads="1"/>
            </p:cNvSpPr>
            <p:nvPr/>
          </p:nvSpPr>
          <p:spPr bwMode="auto">
            <a:xfrm>
              <a:off x="9043591" y="5734616"/>
              <a:ext cx="593793" cy="254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Branch</a:t>
              </a:r>
            </a:p>
          </p:txBody>
        </p:sp>
        <p:sp>
          <p:nvSpPr>
            <p:cNvPr id="17474" name="Text Box 117"/>
            <p:cNvSpPr txBox="1">
              <a:spLocks noChangeArrowheads="1"/>
            </p:cNvSpPr>
            <p:nvPr/>
          </p:nvSpPr>
          <p:spPr bwMode="auto">
            <a:xfrm>
              <a:off x="7098047" y="4104534"/>
              <a:ext cx="1840757" cy="3071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22" tIns="45711" rIns="91422" bIns="4571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300" b="1" dirty="0">
                  <a:latin typeface="+mn-lt"/>
                  <a:cs typeface="Arial" charset="0"/>
                </a:rPr>
                <a:t>Ethernet over DSL</a:t>
              </a:r>
            </a:p>
          </p:txBody>
        </p:sp>
        <p:sp>
          <p:nvSpPr>
            <p:cNvPr id="17475" name="Text Box 77"/>
            <p:cNvSpPr txBox="1">
              <a:spLocks noChangeArrowheads="1"/>
            </p:cNvSpPr>
            <p:nvPr/>
          </p:nvSpPr>
          <p:spPr bwMode="auto">
            <a:xfrm>
              <a:off x="6457100" y="4657785"/>
              <a:ext cx="324839" cy="226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</p:grpSp>
      <p:grpSp>
        <p:nvGrpSpPr>
          <p:cNvPr id="8" name="Group 126"/>
          <p:cNvGrpSpPr>
            <a:grpSpLocks/>
          </p:cNvGrpSpPr>
          <p:nvPr/>
        </p:nvGrpSpPr>
        <p:grpSpPr bwMode="auto">
          <a:xfrm>
            <a:off x="4149725" y="1243013"/>
            <a:ext cx="4876800" cy="2595562"/>
            <a:chOff x="4481513" y="1258784"/>
            <a:chExt cx="5363132" cy="2856017"/>
          </a:xfrm>
        </p:grpSpPr>
        <p:sp>
          <p:nvSpPr>
            <p:cNvPr id="2242564" name="Rectangle 4"/>
            <p:cNvSpPr>
              <a:spLocks noChangeArrowheads="1"/>
            </p:cNvSpPr>
            <p:nvPr/>
          </p:nvSpPr>
          <p:spPr bwMode="auto">
            <a:xfrm>
              <a:off x="6260668" y="1258784"/>
              <a:ext cx="3583977" cy="1664955"/>
            </a:xfrm>
            <a:prstGeom prst="roundRect">
              <a:avLst/>
            </a:prstGeom>
            <a:solidFill>
              <a:srgbClr val="CCFFFF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31" tIns="45715" rIns="91431" bIns="45715" anchor="ctr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</a:endParaRPr>
            </a:p>
          </p:txBody>
        </p:sp>
        <p:cxnSp>
          <p:nvCxnSpPr>
            <p:cNvPr id="29710" name="Straight Connector 129"/>
            <p:cNvCxnSpPr>
              <a:cxnSpLocks noChangeShapeType="1"/>
            </p:cNvCxnSpPr>
            <p:nvPr/>
          </p:nvCxnSpPr>
          <p:spPr bwMode="auto">
            <a:xfrm>
              <a:off x="8096581" y="2082801"/>
              <a:ext cx="13716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11" name="Straight Connector 130"/>
            <p:cNvCxnSpPr>
              <a:cxnSpLocks noChangeShapeType="1"/>
            </p:cNvCxnSpPr>
            <p:nvPr/>
          </p:nvCxnSpPr>
          <p:spPr bwMode="auto">
            <a:xfrm>
              <a:off x="8014031" y="2686050"/>
              <a:ext cx="13716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424" name="Freeform 9"/>
            <p:cNvSpPr>
              <a:spLocks/>
            </p:cNvSpPr>
            <p:nvPr/>
          </p:nvSpPr>
          <p:spPr bwMode="auto">
            <a:xfrm>
              <a:off x="5232212" y="2692906"/>
              <a:ext cx="2273046" cy="974714"/>
            </a:xfrm>
            <a:custGeom>
              <a:avLst/>
              <a:gdLst>
                <a:gd name="T0" fmla="*/ 0 w 2707"/>
                <a:gd name="T1" fmla="*/ 2147483647 h 505"/>
                <a:gd name="T2" fmla="*/ 0 w 2707"/>
                <a:gd name="T3" fmla="*/ 0 h 505"/>
                <a:gd name="T4" fmla="*/ 2147483647 w 2707"/>
                <a:gd name="T5" fmla="*/ 0 h 505"/>
                <a:gd name="T6" fmla="*/ 0 60000 65536"/>
                <a:gd name="T7" fmla="*/ 0 60000 65536"/>
                <a:gd name="T8" fmla="*/ 0 60000 65536"/>
                <a:gd name="T9" fmla="*/ 0 w 2707"/>
                <a:gd name="T10" fmla="*/ 0 h 505"/>
                <a:gd name="T11" fmla="*/ 2707 w 2707"/>
                <a:gd name="T12" fmla="*/ 505 h 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07" h="505">
                  <a:moveTo>
                    <a:pt x="0" y="505"/>
                  </a:moveTo>
                  <a:lnTo>
                    <a:pt x="0" y="0"/>
                  </a:lnTo>
                  <a:lnTo>
                    <a:pt x="270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431" tIns="45715" rIns="91431" bIns="45715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25" name="Freeform 9"/>
            <p:cNvSpPr>
              <a:spLocks/>
            </p:cNvSpPr>
            <p:nvPr/>
          </p:nvSpPr>
          <p:spPr bwMode="auto">
            <a:xfrm>
              <a:off x="4699740" y="2114716"/>
              <a:ext cx="2603004" cy="1764268"/>
            </a:xfrm>
            <a:custGeom>
              <a:avLst/>
              <a:gdLst>
                <a:gd name="T0" fmla="*/ 0 w 2707"/>
                <a:gd name="T1" fmla="*/ 2147483647 h 505"/>
                <a:gd name="T2" fmla="*/ 0 w 2707"/>
                <a:gd name="T3" fmla="*/ 0 h 505"/>
                <a:gd name="T4" fmla="*/ 2147483647 w 2707"/>
                <a:gd name="T5" fmla="*/ 0 h 505"/>
                <a:gd name="T6" fmla="*/ 0 60000 65536"/>
                <a:gd name="T7" fmla="*/ 0 60000 65536"/>
                <a:gd name="T8" fmla="*/ 0 60000 65536"/>
                <a:gd name="T9" fmla="*/ 0 w 2707"/>
                <a:gd name="T10" fmla="*/ 0 h 505"/>
                <a:gd name="T11" fmla="*/ 2707 w 2707"/>
                <a:gd name="T12" fmla="*/ 505 h 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07" h="505">
                  <a:moveTo>
                    <a:pt x="0" y="505"/>
                  </a:moveTo>
                  <a:lnTo>
                    <a:pt x="0" y="0"/>
                  </a:lnTo>
                  <a:lnTo>
                    <a:pt x="270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431" tIns="45715" rIns="91431" bIns="45715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26" name="Text Box 19"/>
            <p:cNvSpPr txBox="1">
              <a:spLocks noChangeArrowheads="1"/>
            </p:cNvSpPr>
            <p:nvPr/>
          </p:nvSpPr>
          <p:spPr bwMode="auto">
            <a:xfrm>
              <a:off x="8975231" y="1892872"/>
              <a:ext cx="326467" cy="22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pic>
          <p:nvPicPr>
            <p:cNvPr id="29715" name="Picture 20" descr="branch"/>
            <p:cNvPicPr preferRelativeResize="0"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282444" y="1662114"/>
              <a:ext cx="395287" cy="59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8" name="Text Box 21"/>
            <p:cNvSpPr txBox="1">
              <a:spLocks noChangeArrowheads="1"/>
            </p:cNvSpPr>
            <p:nvPr/>
          </p:nvSpPr>
          <p:spPr bwMode="auto">
            <a:xfrm>
              <a:off x="9097438" y="1436958"/>
              <a:ext cx="719274" cy="24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Branches</a:t>
              </a:r>
            </a:p>
          </p:txBody>
        </p:sp>
        <p:pic>
          <p:nvPicPr>
            <p:cNvPr id="29717" name="Picture 79" descr="lsr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16501" y="3627439"/>
              <a:ext cx="419100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0" name="Text Box 80"/>
            <p:cNvSpPr txBox="1">
              <a:spLocks noChangeArrowheads="1"/>
            </p:cNvSpPr>
            <p:nvPr/>
          </p:nvSpPr>
          <p:spPr bwMode="auto">
            <a:xfrm>
              <a:off x="6344294" y="2345293"/>
              <a:ext cx="832751" cy="24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RICi-622GE</a:t>
              </a:r>
            </a:p>
          </p:txBody>
        </p:sp>
        <p:pic>
          <p:nvPicPr>
            <p:cNvPr id="29719" name="Picture 81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43993" y="2547939"/>
              <a:ext cx="633412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0" name="Picture 82" descr="branch"/>
            <p:cNvPicPr preferRelativeResize="0"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282444" y="2273300"/>
              <a:ext cx="395287" cy="59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3" name="Text Box 91"/>
            <p:cNvSpPr txBox="1">
              <a:spLocks noChangeArrowheads="1"/>
            </p:cNvSpPr>
            <p:nvPr/>
          </p:nvSpPr>
          <p:spPr bwMode="auto">
            <a:xfrm>
              <a:off x="8963011" y="2509493"/>
              <a:ext cx="324721" cy="225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434" name="Text Box 92"/>
            <p:cNvSpPr txBox="1">
              <a:spLocks noChangeArrowheads="1"/>
            </p:cNvSpPr>
            <p:nvPr/>
          </p:nvSpPr>
          <p:spPr bwMode="auto">
            <a:xfrm>
              <a:off x="5160634" y="3140087"/>
              <a:ext cx="396299" cy="22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  </a:t>
              </a: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435" name="Text Box 106"/>
            <p:cNvSpPr txBox="1">
              <a:spLocks noChangeArrowheads="1"/>
            </p:cNvSpPr>
            <p:nvPr/>
          </p:nvSpPr>
          <p:spPr bwMode="auto">
            <a:xfrm>
              <a:off x="6344294" y="1744394"/>
              <a:ext cx="832751" cy="24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RICi-155GE</a:t>
              </a:r>
            </a:p>
          </p:txBody>
        </p:sp>
        <p:pic>
          <p:nvPicPr>
            <p:cNvPr id="29724" name="Picture 107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43993" y="1960564"/>
              <a:ext cx="633412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5" name="Picture 108" descr="lsr"/>
            <p:cNvPicPr preferRelativeResize="0"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481513" y="3781426"/>
              <a:ext cx="4191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8" name="Text Box 109"/>
            <p:cNvSpPr txBox="1">
              <a:spLocks noChangeArrowheads="1"/>
            </p:cNvSpPr>
            <p:nvPr/>
          </p:nvSpPr>
          <p:spPr bwMode="auto">
            <a:xfrm>
              <a:off x="4621178" y="3140087"/>
              <a:ext cx="394553" cy="22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  </a:t>
              </a: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439" name="Text Box 116"/>
            <p:cNvSpPr txBox="1">
              <a:spLocks noChangeArrowheads="1"/>
            </p:cNvSpPr>
            <p:nvPr/>
          </p:nvSpPr>
          <p:spPr bwMode="auto">
            <a:xfrm>
              <a:off x="6696948" y="1300707"/>
              <a:ext cx="2396998" cy="307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22" tIns="45711" rIns="91422" bIns="4571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300" b="1" dirty="0">
                  <a:latin typeface="+mn-lt"/>
                  <a:cs typeface="Arial" charset="0"/>
                </a:rPr>
                <a:t>Ethernet over SDH/SONET</a:t>
              </a:r>
            </a:p>
          </p:txBody>
        </p:sp>
        <p:sp>
          <p:nvSpPr>
            <p:cNvPr id="17440" name="AutoShape 120"/>
            <p:cNvSpPr>
              <a:spLocks noChangeArrowheads="1"/>
            </p:cNvSpPr>
            <p:nvPr/>
          </p:nvSpPr>
          <p:spPr bwMode="auto">
            <a:xfrm>
              <a:off x="7239895" y="1829987"/>
              <a:ext cx="982892" cy="97995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19" y="10800"/>
                  </a:moveTo>
                  <a:cubicBezTo>
                    <a:pt x="1619" y="15871"/>
                    <a:pt x="5729" y="19981"/>
                    <a:pt x="10800" y="19981"/>
                  </a:cubicBezTo>
                  <a:cubicBezTo>
                    <a:pt x="15871" y="19981"/>
                    <a:pt x="19981" y="15871"/>
                    <a:pt x="19981" y="10800"/>
                  </a:cubicBezTo>
                  <a:cubicBezTo>
                    <a:pt x="19981" y="5729"/>
                    <a:pt x="15871" y="1619"/>
                    <a:pt x="10800" y="1619"/>
                  </a:cubicBezTo>
                  <a:cubicBezTo>
                    <a:pt x="5729" y="1619"/>
                    <a:pt x="1619" y="5729"/>
                    <a:pt x="1619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41" name="Text Box 121"/>
            <p:cNvSpPr txBox="1">
              <a:spLocks noChangeArrowheads="1"/>
            </p:cNvSpPr>
            <p:nvPr/>
          </p:nvSpPr>
          <p:spPr bwMode="auto">
            <a:xfrm>
              <a:off x="7381306" y="1957504"/>
              <a:ext cx="728003" cy="21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800" b="1" dirty="0">
                  <a:latin typeface="+mn-lt"/>
                  <a:cs typeface="Arial" charset="0"/>
                </a:rPr>
                <a:t>STM-1/OC-3</a:t>
              </a:r>
            </a:p>
          </p:txBody>
        </p:sp>
        <p:sp>
          <p:nvSpPr>
            <p:cNvPr id="17442" name="Text Box 122"/>
            <p:cNvSpPr txBox="1">
              <a:spLocks noChangeArrowheads="1"/>
            </p:cNvSpPr>
            <p:nvPr/>
          </p:nvSpPr>
          <p:spPr bwMode="auto">
            <a:xfrm>
              <a:off x="7351627" y="2532200"/>
              <a:ext cx="789107" cy="209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800" b="1" dirty="0">
                  <a:latin typeface="+mn-lt"/>
                  <a:cs typeface="Arial" charset="0"/>
                </a:rPr>
                <a:t>STM-4/OC-12</a:t>
              </a:r>
            </a:p>
          </p:txBody>
        </p:sp>
        <p:sp>
          <p:nvSpPr>
            <p:cNvPr id="17443" name="Text Box 80"/>
            <p:cNvSpPr txBox="1">
              <a:spLocks noChangeArrowheads="1"/>
            </p:cNvSpPr>
            <p:nvPr/>
          </p:nvSpPr>
          <p:spPr bwMode="auto">
            <a:xfrm>
              <a:off x="8248974" y="2338306"/>
              <a:ext cx="832752" cy="24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RICi-622GE</a:t>
              </a:r>
            </a:p>
          </p:txBody>
        </p:sp>
        <p:pic>
          <p:nvPicPr>
            <p:cNvPr id="29732" name="Picture 81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48993" y="2541589"/>
              <a:ext cx="633412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5" name="Text Box 106"/>
            <p:cNvSpPr txBox="1">
              <a:spLocks noChangeArrowheads="1"/>
            </p:cNvSpPr>
            <p:nvPr/>
          </p:nvSpPr>
          <p:spPr bwMode="auto">
            <a:xfrm>
              <a:off x="8248974" y="1739153"/>
              <a:ext cx="832752" cy="24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RICi-155GE</a:t>
              </a:r>
            </a:p>
          </p:txBody>
        </p:sp>
        <p:pic>
          <p:nvPicPr>
            <p:cNvPr id="29734" name="Picture 107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48993" y="1954214"/>
              <a:ext cx="633412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7" name="Text Box 119"/>
            <p:cNvSpPr txBox="1">
              <a:spLocks noChangeArrowheads="1"/>
            </p:cNvSpPr>
            <p:nvPr/>
          </p:nvSpPr>
          <p:spPr bwMode="auto">
            <a:xfrm>
              <a:off x="7246878" y="2109475"/>
              <a:ext cx="970671" cy="408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992" tIns="35992" rIns="35992" bIns="35992" anchor="ctr" anchorCtr="1"/>
            <a:lstStyle/>
            <a:p>
              <a:pPr algn="ctr" defTabSz="755385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SDH/SONET</a:t>
              </a: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ETHoDSL – LA-210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1255713"/>
            <a:ext cx="7124700" cy="3414712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23838" indent="-223838"/>
            <a:r>
              <a:rPr lang="en-US" sz="2000" smtClean="0">
                <a:cs typeface="Arial" pitchFamily="34" charset="0"/>
              </a:rPr>
              <a:t>Ethernet Access device supporting:</a:t>
            </a:r>
          </a:p>
          <a:p>
            <a:pPr marL="574675" lvl="1" indent="-236538"/>
            <a:r>
              <a:rPr lang="en-US" sz="1800" smtClean="0">
                <a:cs typeface="Arial" pitchFamily="34" charset="0"/>
              </a:rPr>
              <a:t>SHDSL EFM: </a:t>
            </a:r>
          </a:p>
          <a:p>
            <a:pPr marL="855663" lvl="2" indent="-166688"/>
            <a:r>
              <a:rPr lang="en-US" sz="1600" smtClean="0">
                <a:cs typeface="Arial" pitchFamily="34" charset="0"/>
              </a:rPr>
              <a:t>2wire – 5.7 Mbps</a:t>
            </a:r>
          </a:p>
          <a:p>
            <a:pPr marL="855663" lvl="2" indent="-166688"/>
            <a:r>
              <a:rPr lang="en-US" sz="1600" smtClean="0">
                <a:cs typeface="Arial" pitchFamily="34" charset="0"/>
              </a:rPr>
              <a:t>4wire – 11.4 Mbps</a:t>
            </a:r>
          </a:p>
          <a:p>
            <a:pPr marL="855663" lvl="2" indent="-166688"/>
            <a:r>
              <a:rPr lang="en-US" sz="1600" smtClean="0">
                <a:cs typeface="Arial" pitchFamily="34" charset="0"/>
              </a:rPr>
              <a:t>8wire – 22.8 Mbps </a:t>
            </a:r>
          </a:p>
          <a:p>
            <a:pPr marL="574675" lvl="1" indent="-236538"/>
            <a:r>
              <a:rPr lang="en-US" sz="1800" smtClean="0">
                <a:cs typeface="Arial" pitchFamily="34" charset="0"/>
              </a:rPr>
              <a:t>VDSL2 (Phase 2.6)</a:t>
            </a:r>
          </a:p>
          <a:p>
            <a:pPr marL="855663" lvl="2" indent="-166688"/>
            <a:r>
              <a:rPr lang="en-US" sz="1600" smtClean="0">
                <a:cs typeface="Times New Roman" pitchFamily="18" charset="0"/>
              </a:rPr>
              <a:t>100 Mbps DS and 50 Mbps US</a:t>
            </a:r>
          </a:p>
          <a:p>
            <a:pPr marL="855663" lvl="2" indent="-166688"/>
            <a:r>
              <a:rPr lang="en-US" sz="1600" smtClean="0">
                <a:cs typeface="Times New Roman" pitchFamily="18" charset="0"/>
              </a:rPr>
              <a:t>Supporting VDSL2 profiles</a:t>
            </a:r>
          </a:p>
          <a:p>
            <a:pPr marL="1320800" lvl="3" indent="-242888"/>
            <a:r>
              <a:rPr lang="en-US" sz="1400" smtClean="0">
                <a:cs typeface="Arial" pitchFamily="34" charset="0"/>
              </a:rPr>
              <a:t>8a, 8b, 8c, 12a, 12b, 17a</a:t>
            </a:r>
          </a:p>
          <a:p>
            <a:pPr marL="223838" indent="-223838"/>
            <a:r>
              <a:rPr lang="en-US" sz="2000" smtClean="0">
                <a:cs typeface="Arial" pitchFamily="34" charset="0"/>
              </a:rPr>
              <a:t>MEF 9/14 certified product</a:t>
            </a:r>
          </a:p>
        </p:txBody>
      </p:sp>
      <p:pic>
        <p:nvPicPr>
          <p:cNvPr id="30724" name="Picture 7" descr="la-2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4463" y="2249488"/>
            <a:ext cx="33178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http://tbn0.google.com/images?q=tbn:OPTCOL7-1GaRVM:http://www.atrica.com/images/certifications/MEF_CERT_CarrierEtherne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5150" y="1239838"/>
            <a:ext cx="7810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5425" y="4879975"/>
            <a:ext cx="5686425" cy="86201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3328988" y="6069013"/>
            <a:ext cx="1041400" cy="288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214" tIns="45106" rIns="90214" bIns="45106"/>
          <a:lstStyle/>
          <a:p>
            <a:pPr marL="336398" indent="-336398" algn="ctr"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1200" dirty="0">
                <a:latin typeface="+mn-lt"/>
                <a:cs typeface="Arial" charset="0"/>
              </a:rPr>
              <a:t>E1/T1 port </a:t>
            </a:r>
          </a:p>
        </p:txBody>
      </p:sp>
      <p:sp>
        <p:nvSpPr>
          <p:cNvPr id="27656" name="Rectangle 5"/>
          <p:cNvSpPr>
            <a:spLocks noChangeArrowheads="1"/>
          </p:cNvSpPr>
          <p:nvPr/>
        </p:nvSpPr>
        <p:spPr bwMode="auto">
          <a:xfrm>
            <a:off x="5314950" y="4184650"/>
            <a:ext cx="190182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214" tIns="45106" rIns="90214" bIns="45106"/>
          <a:lstStyle/>
          <a:p>
            <a:pPr marL="336398" indent="-336398" algn="ctr"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1200" dirty="0">
                <a:latin typeface="+mn-lt"/>
                <a:cs typeface="Arial" charset="0"/>
              </a:rPr>
              <a:t>Up to 4 Fast Ethernet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964363" y="4094163"/>
            <a:ext cx="2055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214" tIns="45106" rIns="90214" bIns="45106"/>
          <a:lstStyle/>
          <a:p>
            <a:pPr marL="336398" indent="-336398" algn="ctr"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1200" dirty="0">
                <a:latin typeface="+mn-lt"/>
                <a:cs typeface="Arial" charset="0"/>
              </a:rPr>
              <a:t>Serial data interface </a:t>
            </a:r>
          </a:p>
          <a:p>
            <a:pPr marL="336398" indent="-336398" algn="ctr"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1200" dirty="0">
                <a:latin typeface="+mn-lt"/>
                <a:cs typeface="Arial" charset="0"/>
              </a:rPr>
              <a:t>(X.21, V.35)</a:t>
            </a:r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 flipH="1">
            <a:off x="6245225" y="4535488"/>
            <a:ext cx="1588" cy="3571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wrap="none" lIns="90224" tIns="45111" rIns="90224" bIns="45111" anchor="ctr"/>
          <a:lstStyle/>
          <a:p>
            <a:pPr algn="ctr">
              <a:spcBef>
                <a:spcPts val="0"/>
              </a:spcBef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 flipH="1">
            <a:off x="7685088" y="4576763"/>
            <a:ext cx="101600" cy="5286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wrap="none" lIns="90224" tIns="45111" rIns="90224" bIns="45111" anchor="ctr"/>
          <a:lstStyle/>
          <a:p>
            <a:pPr algn="ctr">
              <a:spcBef>
                <a:spcPts val="0"/>
              </a:spcBef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27660" name="Rectangle 3"/>
          <p:cNvSpPr>
            <a:spLocks noChangeArrowheads="1"/>
          </p:cNvSpPr>
          <p:nvPr/>
        </p:nvSpPr>
        <p:spPr bwMode="auto">
          <a:xfrm>
            <a:off x="5464175" y="6029325"/>
            <a:ext cx="2332038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214" tIns="45106" rIns="90214" bIns="45106"/>
          <a:lstStyle/>
          <a:p>
            <a:pPr marL="336398" indent="-336398" algn="ctr"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1200" dirty="0">
                <a:latin typeface="+mn-lt"/>
                <a:cs typeface="Arial" charset="0"/>
              </a:rPr>
              <a:t>WAN interfaces</a:t>
            </a:r>
          </a:p>
          <a:p>
            <a:pPr marL="336398" indent="-336398" algn="ctr"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1200" dirty="0">
                <a:latin typeface="+mn-lt"/>
                <a:cs typeface="Arial" charset="0"/>
              </a:rPr>
              <a:t>SHDSL EFM (1,2 or 4 pairs)</a:t>
            </a:r>
          </a:p>
          <a:p>
            <a:pPr marL="336398" indent="-336398" algn="ctr"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1200" dirty="0">
                <a:latin typeface="+mn-lt"/>
                <a:cs typeface="Arial" charset="0"/>
              </a:rPr>
              <a:t>VDSL2 </a:t>
            </a: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4284663" y="6275388"/>
            <a:ext cx="11938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214" tIns="45106" rIns="90214" bIns="45106"/>
          <a:lstStyle/>
          <a:p>
            <a:pPr marL="336398" indent="-336398" algn="ctr"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1200" dirty="0">
                <a:latin typeface="+mn-lt"/>
                <a:cs typeface="Arial" charset="0"/>
              </a:rPr>
              <a:t>Control port</a:t>
            </a:r>
          </a:p>
        </p:txBody>
      </p:sp>
      <p:sp>
        <p:nvSpPr>
          <p:cNvPr id="27662" name="Line 7"/>
          <p:cNvSpPr>
            <a:spLocks noChangeShapeType="1"/>
          </p:cNvSpPr>
          <p:nvPr/>
        </p:nvSpPr>
        <p:spPr bwMode="auto">
          <a:xfrm flipH="1" flipV="1">
            <a:off x="4849813" y="5702300"/>
            <a:ext cx="0" cy="5254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wrap="none" lIns="90224" tIns="45111" rIns="90224" bIns="45111" anchor="ctr"/>
          <a:lstStyle/>
          <a:p>
            <a:pPr algn="ctr">
              <a:spcBef>
                <a:spcPts val="0"/>
              </a:spcBef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27663" name="Line 8"/>
          <p:cNvSpPr>
            <a:spLocks noChangeShapeType="1"/>
          </p:cNvSpPr>
          <p:nvPr/>
        </p:nvSpPr>
        <p:spPr bwMode="auto">
          <a:xfrm flipH="1" flipV="1">
            <a:off x="5638800" y="5627688"/>
            <a:ext cx="338138" cy="511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wrap="none" lIns="90224" tIns="45111" rIns="90224" bIns="45111" anchor="ctr"/>
          <a:lstStyle/>
          <a:p>
            <a:pPr algn="ctr">
              <a:spcBef>
                <a:spcPts val="0"/>
              </a:spcBef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27665" name="Line 8"/>
          <p:cNvSpPr>
            <a:spLocks noChangeShapeType="1"/>
          </p:cNvSpPr>
          <p:nvPr/>
        </p:nvSpPr>
        <p:spPr bwMode="auto">
          <a:xfrm flipV="1">
            <a:off x="3908425" y="5667375"/>
            <a:ext cx="131763" cy="428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wrap="none" lIns="90224" tIns="45111" rIns="90224" bIns="45111" anchor="ctr"/>
          <a:lstStyle/>
          <a:p>
            <a:pPr algn="ctr">
              <a:spcBef>
                <a:spcPts val="0"/>
              </a:spcBef>
              <a:defRPr/>
            </a:pPr>
            <a:endParaRPr lang="en-US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5"/>
          <p:cNvSpPr>
            <a:spLocks noChangeArrowheads="1"/>
          </p:cNvSpPr>
          <p:nvPr/>
        </p:nvSpPr>
        <p:spPr bwMode="auto">
          <a:xfrm>
            <a:off x="814388" y="2327275"/>
            <a:ext cx="1778000" cy="1497013"/>
          </a:xfrm>
          <a:prstGeom prst="roundRect">
            <a:avLst>
              <a:gd name="adj" fmla="val 10801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</p:spPr>
        <p:txBody>
          <a:bodyPr wrap="none"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31747" name="Line 87"/>
          <p:cNvSpPr>
            <a:spLocks noChangeShapeType="1"/>
          </p:cNvSpPr>
          <p:nvPr/>
        </p:nvSpPr>
        <p:spPr bwMode="auto">
          <a:xfrm>
            <a:off x="1250950" y="3165475"/>
            <a:ext cx="2578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31748" name="AutoShape 7"/>
          <p:cNvSpPr>
            <a:spLocks noChangeArrowheads="1"/>
          </p:cNvSpPr>
          <p:nvPr/>
        </p:nvSpPr>
        <p:spPr bwMode="auto">
          <a:xfrm>
            <a:off x="6094413" y="1279525"/>
            <a:ext cx="1778000" cy="1633538"/>
          </a:xfrm>
          <a:prstGeom prst="roundRect">
            <a:avLst>
              <a:gd name="adj" fmla="val 10801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6591300" y="1281113"/>
            <a:ext cx="7826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latin typeface="+mn-lt"/>
                <a:cs typeface="Arial" charset="0"/>
              </a:rPr>
              <a:t>Branch A</a:t>
            </a: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Times New Roman" pitchFamily="18" charset="0"/>
              </a:rPr>
              <a:t>Mid-Band Ethernet Services over DSL Infrastructure</a:t>
            </a:r>
          </a:p>
        </p:txBody>
      </p:sp>
      <p:sp>
        <p:nvSpPr>
          <p:cNvPr id="31752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747713" y="5052560"/>
            <a:ext cx="3735077" cy="1180972"/>
          </a:xfrm>
          <a:prstGeom prst="rect">
            <a:avLst/>
          </a:prstGeom>
        </p:spPr>
        <p:txBody>
          <a:bodyPr lIns="91407" tIns="45704" rIns="91407" bIns="45704"/>
          <a:lstStyle/>
          <a:p>
            <a:pPr marL="342780" indent="-34278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</a:rPr>
              <a:t>Description </a:t>
            </a:r>
            <a:endParaRPr lang="en-US" sz="1300" b="1" dirty="0" smtClean="0">
              <a:solidFill>
                <a:srgbClr val="0000FF"/>
              </a:solidFill>
            </a:endParaRPr>
          </a:p>
          <a:p>
            <a:pPr marL="172977" indent="-172977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en-US" sz="1300" dirty="0" smtClean="0"/>
              <a:t>EFM standards-based </a:t>
            </a:r>
            <a:r>
              <a:rPr lang="en-US" sz="1300" dirty="0" err="1" smtClean="0"/>
              <a:t>G.SHDSL.bis</a:t>
            </a:r>
            <a:r>
              <a:rPr lang="en-US" sz="1300" dirty="0" smtClean="0"/>
              <a:t> supports Ethernet, E1/T1 or serial services over 22 Mbps pipe (based on up to four bonded pairs of copper)</a:t>
            </a:r>
          </a:p>
        </p:txBody>
      </p:sp>
      <p:sp>
        <p:nvSpPr>
          <p:cNvPr id="31753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707519" y="5052560"/>
            <a:ext cx="4146550" cy="1655763"/>
          </a:xfrm>
          <a:prstGeom prst="rect">
            <a:avLst/>
          </a:prstGeom>
        </p:spPr>
        <p:txBody>
          <a:bodyPr lIns="91407" tIns="45704" rIns="91407" bIns="45704"/>
          <a:lstStyle/>
          <a:p>
            <a:pPr marL="342780" indent="-34278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</a:rPr>
              <a:t>Customer Benefits</a:t>
            </a:r>
          </a:p>
          <a:p>
            <a:pPr marL="172977" indent="-172977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en-US" sz="1300" dirty="0" smtClean="0"/>
              <a:t>Ethernet “all-the-way” over DSL allows end-to-end Ethernet-based OAM</a:t>
            </a:r>
          </a:p>
          <a:p>
            <a:pPr marL="172977" indent="-172977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en-US" sz="1300" dirty="0" smtClean="0"/>
              <a:t>Eliminating ATM “cell tax” improves network resources utilization</a:t>
            </a:r>
          </a:p>
          <a:p>
            <a:pPr marL="172977" indent="-172977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en-US" sz="1300" dirty="0" smtClean="0"/>
              <a:t>Single access link for both Ethernet and legacy E1/T1/serial services</a:t>
            </a:r>
          </a:p>
          <a:p>
            <a:pPr marL="342780" indent="-342780">
              <a:lnSpc>
                <a:spcPct val="110000"/>
              </a:lnSpc>
              <a:spcBef>
                <a:spcPts val="0"/>
              </a:spcBef>
              <a:defRPr/>
            </a:pPr>
            <a:endParaRPr lang="en-US" sz="1300" dirty="0" smtClean="0"/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7254875" y="1452563"/>
            <a:ext cx="401638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1000" b="1" dirty="0">
                <a:latin typeface="+mn-lt"/>
                <a:cs typeface="Arial" charset="0"/>
              </a:rPr>
              <a:t>PBX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flipH="1">
            <a:off x="7405688" y="2474913"/>
            <a:ext cx="111125" cy="373062"/>
            <a:chOff x="751" y="2027"/>
            <a:chExt cx="66" cy="225"/>
          </a:xfrm>
        </p:grpSpPr>
        <p:sp>
          <p:nvSpPr>
            <p:cNvPr id="31810" name="Line 11"/>
            <p:cNvSpPr>
              <a:spLocks noChangeShapeType="1"/>
            </p:cNvSpPr>
            <p:nvPr/>
          </p:nvSpPr>
          <p:spPr bwMode="auto">
            <a:xfrm>
              <a:off x="785" y="2027"/>
              <a:ext cx="0" cy="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ts val="0"/>
                </a:spcBef>
                <a:defRPr/>
              </a:pPr>
              <a:endParaRPr lang="en-US" sz="1200" dirty="0">
                <a:latin typeface="+mn-lt"/>
                <a:cs typeface="Arial" charset="0"/>
              </a:endParaRPr>
            </a:p>
          </p:txBody>
        </p:sp>
        <p:sp>
          <p:nvSpPr>
            <p:cNvPr id="31811" name="Line 12"/>
            <p:cNvSpPr>
              <a:spLocks noChangeShapeType="1"/>
            </p:cNvSpPr>
            <p:nvPr/>
          </p:nvSpPr>
          <p:spPr bwMode="auto">
            <a:xfrm>
              <a:off x="787" y="2049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ts val="0"/>
                </a:spcBef>
                <a:defRPr/>
              </a:pPr>
              <a:endParaRPr lang="en-US" sz="1200" dirty="0">
                <a:latin typeface="+mn-lt"/>
                <a:cs typeface="Arial" charset="0"/>
              </a:endParaRPr>
            </a:p>
          </p:txBody>
        </p:sp>
        <p:sp>
          <p:nvSpPr>
            <p:cNvPr id="31812" name="Line 13"/>
            <p:cNvSpPr>
              <a:spLocks noChangeShapeType="1"/>
            </p:cNvSpPr>
            <p:nvPr/>
          </p:nvSpPr>
          <p:spPr bwMode="auto">
            <a:xfrm>
              <a:off x="751" y="2093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ts val="0"/>
                </a:spcBef>
                <a:defRPr/>
              </a:pPr>
              <a:endParaRPr lang="en-US" sz="1200" dirty="0">
                <a:latin typeface="+mn-lt"/>
                <a:cs typeface="Arial" charset="0"/>
              </a:endParaRPr>
            </a:p>
          </p:txBody>
        </p:sp>
        <p:sp>
          <p:nvSpPr>
            <p:cNvPr id="31813" name="Line 14"/>
            <p:cNvSpPr>
              <a:spLocks noChangeShapeType="1"/>
            </p:cNvSpPr>
            <p:nvPr/>
          </p:nvSpPr>
          <p:spPr bwMode="auto">
            <a:xfrm>
              <a:off x="751" y="2186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ts val="0"/>
                </a:spcBef>
                <a:defRPr/>
              </a:pPr>
              <a:endParaRPr lang="en-US" sz="1200" dirty="0">
                <a:latin typeface="+mn-lt"/>
                <a:cs typeface="Arial" charset="0"/>
              </a:endParaRPr>
            </a:p>
          </p:txBody>
        </p:sp>
        <p:sp>
          <p:nvSpPr>
            <p:cNvPr id="31814" name="Line 15"/>
            <p:cNvSpPr>
              <a:spLocks noChangeShapeType="1"/>
            </p:cNvSpPr>
            <p:nvPr/>
          </p:nvSpPr>
          <p:spPr bwMode="auto">
            <a:xfrm>
              <a:off x="787" y="2229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ts val="0"/>
                </a:spcBef>
                <a:defRPr/>
              </a:pPr>
              <a:endParaRPr lang="en-US" sz="1200" dirty="0">
                <a:latin typeface="+mn-lt"/>
                <a:cs typeface="Arial" charset="0"/>
              </a:endParaRPr>
            </a:p>
          </p:txBody>
        </p:sp>
      </p:grpSp>
      <p:sp>
        <p:nvSpPr>
          <p:cNvPr id="31756" name="Text Box 16"/>
          <p:cNvSpPr txBox="1">
            <a:spLocks noChangeArrowheads="1"/>
          </p:cNvSpPr>
          <p:nvPr/>
        </p:nvSpPr>
        <p:spPr bwMode="auto">
          <a:xfrm>
            <a:off x="7472363" y="2554288"/>
            <a:ext cx="366712" cy="20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900" dirty="0">
                <a:latin typeface="+mn-lt"/>
                <a:cs typeface="Arial" charset="0"/>
              </a:rPr>
              <a:t>LAN</a:t>
            </a:r>
          </a:p>
        </p:txBody>
      </p:sp>
      <p:sp>
        <p:nvSpPr>
          <p:cNvPr id="31757" name="Text Box 18"/>
          <p:cNvSpPr txBox="1">
            <a:spLocks noChangeArrowheads="1"/>
          </p:cNvSpPr>
          <p:nvPr/>
        </p:nvSpPr>
        <p:spPr bwMode="auto">
          <a:xfrm>
            <a:off x="6208713" y="1722438"/>
            <a:ext cx="560387" cy="436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1000" b="1" dirty="0">
                <a:latin typeface="+mn-lt"/>
                <a:cs typeface="Arial" charset="0"/>
              </a:rPr>
              <a:t>LA-210</a:t>
            </a:r>
          </a:p>
          <a:p>
            <a:pPr algn="ctr" defTabSz="926105">
              <a:spcBef>
                <a:spcPts val="0"/>
              </a:spcBef>
              <a:defRPr/>
            </a:pPr>
            <a:r>
              <a:rPr lang="en-US" sz="1000" b="1" dirty="0">
                <a:latin typeface="+mn-lt"/>
                <a:cs typeface="Arial" charset="0"/>
              </a:rPr>
              <a:t>SHDSL</a:t>
            </a:r>
          </a:p>
        </p:txBody>
      </p:sp>
      <p:sp>
        <p:nvSpPr>
          <p:cNvPr id="31758" name="Text Box 24"/>
          <p:cNvSpPr txBox="1">
            <a:spLocks noChangeArrowheads="1"/>
          </p:cNvSpPr>
          <p:nvPr/>
        </p:nvSpPr>
        <p:spPr bwMode="auto">
          <a:xfrm>
            <a:off x="6892925" y="1666875"/>
            <a:ext cx="441325" cy="207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900" dirty="0">
                <a:latin typeface="+mn-lt"/>
                <a:cs typeface="Arial" charset="0"/>
              </a:rPr>
              <a:t>E1/T1</a:t>
            </a:r>
          </a:p>
        </p:txBody>
      </p:sp>
      <p:sp>
        <p:nvSpPr>
          <p:cNvPr id="31759" name="Text Box 25"/>
          <p:cNvSpPr txBox="1">
            <a:spLocks noChangeArrowheads="1"/>
          </p:cNvSpPr>
          <p:nvPr/>
        </p:nvSpPr>
        <p:spPr bwMode="auto">
          <a:xfrm>
            <a:off x="6929438" y="2484438"/>
            <a:ext cx="371475" cy="20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900" dirty="0">
                <a:latin typeface="+mn-lt"/>
                <a:cs typeface="Arial" charset="0"/>
              </a:rPr>
              <a:t>ETH</a:t>
            </a:r>
          </a:p>
        </p:txBody>
      </p:sp>
      <p:sp>
        <p:nvSpPr>
          <p:cNvPr id="31762" name="Freeform 32"/>
          <p:cNvSpPr>
            <a:spLocks/>
          </p:cNvSpPr>
          <p:nvPr/>
        </p:nvSpPr>
        <p:spPr bwMode="auto">
          <a:xfrm>
            <a:off x="6654800" y="2306638"/>
            <a:ext cx="804863" cy="354012"/>
          </a:xfrm>
          <a:custGeom>
            <a:avLst/>
            <a:gdLst>
              <a:gd name="T0" fmla="*/ 2147483647 w 558"/>
              <a:gd name="T1" fmla="*/ 2147483647 h 225"/>
              <a:gd name="T2" fmla="*/ 2147483647 w 558"/>
              <a:gd name="T3" fmla="*/ 2147483647 h 225"/>
              <a:gd name="T4" fmla="*/ 2147483647 w 558"/>
              <a:gd name="T5" fmla="*/ 0 h 225"/>
              <a:gd name="T6" fmla="*/ 0 w 558"/>
              <a:gd name="T7" fmla="*/ 0 h 225"/>
              <a:gd name="T8" fmla="*/ 0 60000 65536"/>
              <a:gd name="T9" fmla="*/ 0 60000 65536"/>
              <a:gd name="T10" fmla="*/ 0 60000 65536"/>
              <a:gd name="T11" fmla="*/ 0 60000 65536"/>
              <a:gd name="T12" fmla="*/ 0 w 558"/>
              <a:gd name="T13" fmla="*/ 0 h 225"/>
              <a:gd name="T14" fmla="*/ 558 w 558"/>
              <a:gd name="T15" fmla="*/ 225 h 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8" h="225">
                <a:moveTo>
                  <a:pt x="558" y="225"/>
                </a:moveTo>
                <a:lnTo>
                  <a:pt x="174" y="225"/>
                </a:lnTo>
                <a:lnTo>
                  <a:pt x="17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31763" name="Freeform 33"/>
          <p:cNvSpPr>
            <a:spLocks/>
          </p:cNvSpPr>
          <p:nvPr/>
        </p:nvSpPr>
        <p:spPr bwMode="auto">
          <a:xfrm flipV="1">
            <a:off x="6654800" y="1831975"/>
            <a:ext cx="804863" cy="355600"/>
          </a:xfrm>
          <a:custGeom>
            <a:avLst/>
            <a:gdLst>
              <a:gd name="T0" fmla="*/ 2147483647 w 558"/>
              <a:gd name="T1" fmla="*/ 2147483647 h 225"/>
              <a:gd name="T2" fmla="*/ 2147483647 w 558"/>
              <a:gd name="T3" fmla="*/ 2147483647 h 225"/>
              <a:gd name="T4" fmla="*/ 2147483647 w 558"/>
              <a:gd name="T5" fmla="*/ 0 h 225"/>
              <a:gd name="T6" fmla="*/ 0 w 558"/>
              <a:gd name="T7" fmla="*/ 0 h 225"/>
              <a:gd name="T8" fmla="*/ 0 60000 65536"/>
              <a:gd name="T9" fmla="*/ 0 60000 65536"/>
              <a:gd name="T10" fmla="*/ 0 60000 65536"/>
              <a:gd name="T11" fmla="*/ 0 60000 65536"/>
              <a:gd name="T12" fmla="*/ 0 w 558"/>
              <a:gd name="T13" fmla="*/ 0 h 225"/>
              <a:gd name="T14" fmla="*/ 558 w 558"/>
              <a:gd name="T15" fmla="*/ 225 h 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8" h="225">
                <a:moveTo>
                  <a:pt x="558" y="225"/>
                </a:moveTo>
                <a:lnTo>
                  <a:pt x="174" y="225"/>
                </a:lnTo>
                <a:lnTo>
                  <a:pt x="17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latin typeface="+mn-lt"/>
              <a:cs typeface="Arial" charset="0"/>
            </a:endParaRPr>
          </a:p>
        </p:txBody>
      </p:sp>
      <p:pic>
        <p:nvPicPr>
          <p:cNvPr id="31761" name="Picture 23" descr="pb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9800" y="1631950"/>
            <a:ext cx="330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5" name="Freeform 34"/>
          <p:cNvSpPr>
            <a:spLocks/>
          </p:cNvSpPr>
          <p:nvPr/>
        </p:nvSpPr>
        <p:spPr bwMode="auto">
          <a:xfrm>
            <a:off x="3684588" y="2590800"/>
            <a:ext cx="1474787" cy="1165225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31766" name="Text Box 35"/>
          <p:cNvSpPr txBox="1">
            <a:spLocks noChangeArrowheads="1"/>
          </p:cNvSpPr>
          <p:nvPr/>
        </p:nvSpPr>
        <p:spPr bwMode="auto">
          <a:xfrm>
            <a:off x="4035425" y="2882900"/>
            <a:ext cx="7731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1300" b="1" dirty="0">
                <a:latin typeface="+mn-lt"/>
                <a:cs typeface="Arial" charset="0"/>
              </a:rPr>
              <a:t>Packet</a:t>
            </a:r>
          </a:p>
          <a:p>
            <a:pPr algn="ctr" defTabSz="926105">
              <a:spcBef>
                <a:spcPts val="0"/>
              </a:spcBef>
              <a:defRPr/>
            </a:pPr>
            <a:r>
              <a:rPr lang="en-US" sz="1300" b="1" dirty="0">
                <a:latin typeface="+mn-lt"/>
                <a:cs typeface="Arial" charset="0"/>
              </a:rPr>
              <a:t>Switched</a:t>
            </a:r>
          </a:p>
          <a:p>
            <a:pPr algn="ctr" defTabSz="926105">
              <a:spcBef>
                <a:spcPts val="0"/>
              </a:spcBef>
              <a:defRPr/>
            </a:pPr>
            <a:r>
              <a:rPr lang="en-US" sz="1300" b="1" dirty="0">
                <a:latin typeface="+mn-lt"/>
                <a:cs typeface="Arial" charset="0"/>
              </a:rPr>
              <a:t>Network</a:t>
            </a:r>
          </a:p>
        </p:txBody>
      </p:sp>
      <p:pic>
        <p:nvPicPr>
          <p:cNvPr id="31764" name="Picture 37" descr="dsl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921000"/>
            <a:ext cx="2651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8" name="Text Box 40"/>
          <p:cNvSpPr txBox="1">
            <a:spLocks noChangeArrowheads="1"/>
          </p:cNvSpPr>
          <p:nvPr/>
        </p:nvSpPr>
        <p:spPr bwMode="auto">
          <a:xfrm>
            <a:off x="4541838" y="3806825"/>
            <a:ext cx="715962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1000" b="1" dirty="0">
                <a:latin typeface="+mn-lt"/>
                <a:cs typeface="Arial" charset="0"/>
              </a:rPr>
              <a:t>IP DSLAM</a:t>
            </a:r>
          </a:p>
        </p:txBody>
      </p:sp>
      <p:sp>
        <p:nvSpPr>
          <p:cNvPr id="31769" name="Text Box 41"/>
          <p:cNvSpPr txBox="1">
            <a:spLocks noChangeArrowheads="1"/>
          </p:cNvSpPr>
          <p:nvPr/>
        </p:nvSpPr>
        <p:spPr bwMode="auto">
          <a:xfrm>
            <a:off x="3340100" y="2713038"/>
            <a:ext cx="715963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1000" b="1" dirty="0">
                <a:latin typeface="+mn-lt"/>
                <a:cs typeface="Arial" charset="0"/>
              </a:rPr>
              <a:t>IP DSLAM</a:t>
            </a:r>
          </a:p>
        </p:txBody>
      </p:sp>
      <p:sp>
        <p:nvSpPr>
          <p:cNvPr id="31770" name="AutoShape 42"/>
          <p:cNvSpPr>
            <a:spLocks noChangeArrowheads="1"/>
          </p:cNvSpPr>
          <p:nvPr/>
        </p:nvSpPr>
        <p:spPr bwMode="auto">
          <a:xfrm>
            <a:off x="6094413" y="3236913"/>
            <a:ext cx="1778000" cy="1633537"/>
          </a:xfrm>
          <a:prstGeom prst="roundRect">
            <a:avLst>
              <a:gd name="adj" fmla="val 10801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31771" name="Text Box 43"/>
          <p:cNvSpPr txBox="1">
            <a:spLocks noChangeArrowheads="1"/>
          </p:cNvSpPr>
          <p:nvPr/>
        </p:nvSpPr>
        <p:spPr bwMode="auto">
          <a:xfrm>
            <a:off x="6591300" y="3238500"/>
            <a:ext cx="7826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latin typeface="+mn-lt"/>
                <a:cs typeface="Arial" charset="0"/>
              </a:rPr>
              <a:t>Branch B</a:t>
            </a:r>
          </a:p>
        </p:txBody>
      </p:sp>
      <p:sp>
        <p:nvSpPr>
          <p:cNvPr id="31773" name="Text Box 45"/>
          <p:cNvSpPr txBox="1">
            <a:spLocks noChangeArrowheads="1"/>
          </p:cNvSpPr>
          <p:nvPr/>
        </p:nvSpPr>
        <p:spPr bwMode="auto">
          <a:xfrm>
            <a:off x="7254875" y="3409950"/>
            <a:ext cx="401638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1000" b="1" dirty="0">
                <a:latin typeface="+mn-lt"/>
                <a:cs typeface="Arial" charset="0"/>
              </a:rPr>
              <a:t>PBX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 flipH="1">
            <a:off x="7405688" y="4432300"/>
            <a:ext cx="111125" cy="373063"/>
            <a:chOff x="751" y="2027"/>
            <a:chExt cx="66" cy="225"/>
          </a:xfrm>
        </p:grpSpPr>
        <p:sp>
          <p:nvSpPr>
            <p:cNvPr id="31805" name="Line 47"/>
            <p:cNvSpPr>
              <a:spLocks noChangeShapeType="1"/>
            </p:cNvSpPr>
            <p:nvPr/>
          </p:nvSpPr>
          <p:spPr bwMode="auto">
            <a:xfrm>
              <a:off x="785" y="2027"/>
              <a:ext cx="0" cy="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ts val="0"/>
                </a:spcBef>
                <a:defRPr/>
              </a:pPr>
              <a:endParaRPr lang="en-US" sz="1200" dirty="0">
                <a:latin typeface="+mn-lt"/>
                <a:cs typeface="Arial" charset="0"/>
              </a:endParaRPr>
            </a:p>
          </p:txBody>
        </p:sp>
        <p:sp>
          <p:nvSpPr>
            <p:cNvPr id="31806" name="Line 48"/>
            <p:cNvSpPr>
              <a:spLocks noChangeShapeType="1"/>
            </p:cNvSpPr>
            <p:nvPr/>
          </p:nvSpPr>
          <p:spPr bwMode="auto">
            <a:xfrm>
              <a:off x="787" y="2049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ts val="0"/>
                </a:spcBef>
                <a:defRPr/>
              </a:pPr>
              <a:endParaRPr lang="en-US" sz="1200" dirty="0">
                <a:latin typeface="+mn-lt"/>
                <a:cs typeface="Arial" charset="0"/>
              </a:endParaRPr>
            </a:p>
          </p:txBody>
        </p:sp>
        <p:sp>
          <p:nvSpPr>
            <p:cNvPr id="31807" name="Line 49"/>
            <p:cNvSpPr>
              <a:spLocks noChangeShapeType="1"/>
            </p:cNvSpPr>
            <p:nvPr/>
          </p:nvSpPr>
          <p:spPr bwMode="auto">
            <a:xfrm>
              <a:off x="751" y="2093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ts val="0"/>
                </a:spcBef>
                <a:defRPr/>
              </a:pPr>
              <a:endParaRPr lang="en-US" sz="1200" dirty="0">
                <a:latin typeface="+mn-lt"/>
                <a:cs typeface="Arial" charset="0"/>
              </a:endParaRPr>
            </a:p>
          </p:txBody>
        </p:sp>
        <p:sp>
          <p:nvSpPr>
            <p:cNvPr id="31808" name="Line 50"/>
            <p:cNvSpPr>
              <a:spLocks noChangeShapeType="1"/>
            </p:cNvSpPr>
            <p:nvPr/>
          </p:nvSpPr>
          <p:spPr bwMode="auto">
            <a:xfrm>
              <a:off x="751" y="2186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ts val="0"/>
                </a:spcBef>
                <a:defRPr/>
              </a:pPr>
              <a:endParaRPr lang="en-US" sz="1200" dirty="0">
                <a:latin typeface="+mn-lt"/>
                <a:cs typeface="Arial" charset="0"/>
              </a:endParaRPr>
            </a:p>
          </p:txBody>
        </p:sp>
        <p:sp>
          <p:nvSpPr>
            <p:cNvPr id="31809" name="Line 51"/>
            <p:cNvSpPr>
              <a:spLocks noChangeShapeType="1"/>
            </p:cNvSpPr>
            <p:nvPr/>
          </p:nvSpPr>
          <p:spPr bwMode="auto">
            <a:xfrm>
              <a:off x="787" y="2229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ts val="0"/>
                </a:spcBef>
                <a:defRPr/>
              </a:pPr>
              <a:endParaRPr lang="en-US" sz="1200" dirty="0">
                <a:latin typeface="+mn-lt"/>
                <a:cs typeface="Arial" charset="0"/>
              </a:endParaRPr>
            </a:p>
          </p:txBody>
        </p:sp>
      </p:grpSp>
      <p:sp>
        <p:nvSpPr>
          <p:cNvPr id="31775" name="Text Box 52"/>
          <p:cNvSpPr txBox="1">
            <a:spLocks noChangeArrowheads="1"/>
          </p:cNvSpPr>
          <p:nvPr/>
        </p:nvSpPr>
        <p:spPr bwMode="auto">
          <a:xfrm>
            <a:off x="7472363" y="4511675"/>
            <a:ext cx="366712" cy="206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900" dirty="0">
                <a:latin typeface="+mn-lt"/>
                <a:cs typeface="Arial" charset="0"/>
              </a:rPr>
              <a:t>LAN</a:t>
            </a:r>
          </a:p>
        </p:txBody>
      </p:sp>
      <p:sp>
        <p:nvSpPr>
          <p:cNvPr id="31776" name="Text Box 53"/>
          <p:cNvSpPr txBox="1">
            <a:spLocks noChangeArrowheads="1"/>
          </p:cNvSpPr>
          <p:nvPr/>
        </p:nvSpPr>
        <p:spPr bwMode="auto">
          <a:xfrm>
            <a:off x="6211888" y="3670300"/>
            <a:ext cx="55245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1000" b="1" dirty="0">
                <a:latin typeface="+mn-lt"/>
                <a:cs typeface="Arial" charset="0"/>
              </a:rPr>
              <a:t>LA-210</a:t>
            </a:r>
          </a:p>
          <a:p>
            <a:pPr algn="ctr" defTabSz="926105">
              <a:spcBef>
                <a:spcPts val="0"/>
              </a:spcBef>
              <a:defRPr/>
            </a:pPr>
            <a:r>
              <a:rPr lang="en-US" sz="1000" b="1" dirty="0">
                <a:latin typeface="+mn-lt"/>
                <a:cs typeface="Arial" charset="0"/>
              </a:rPr>
              <a:t>VDSL2</a:t>
            </a:r>
          </a:p>
        </p:txBody>
      </p:sp>
      <p:sp>
        <p:nvSpPr>
          <p:cNvPr id="31777" name="Text Box 54"/>
          <p:cNvSpPr txBox="1">
            <a:spLocks noChangeArrowheads="1"/>
          </p:cNvSpPr>
          <p:nvPr/>
        </p:nvSpPr>
        <p:spPr bwMode="auto">
          <a:xfrm>
            <a:off x="6892925" y="3622675"/>
            <a:ext cx="441325" cy="207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900" dirty="0">
                <a:latin typeface="+mn-lt"/>
                <a:cs typeface="Arial" charset="0"/>
              </a:rPr>
              <a:t>E1/T1</a:t>
            </a:r>
          </a:p>
        </p:txBody>
      </p:sp>
      <p:sp>
        <p:nvSpPr>
          <p:cNvPr id="31778" name="Text Box 55"/>
          <p:cNvSpPr txBox="1">
            <a:spLocks noChangeArrowheads="1"/>
          </p:cNvSpPr>
          <p:nvPr/>
        </p:nvSpPr>
        <p:spPr bwMode="auto">
          <a:xfrm>
            <a:off x="6929438" y="4441825"/>
            <a:ext cx="371475" cy="207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900" dirty="0">
                <a:latin typeface="+mn-lt"/>
                <a:cs typeface="Arial" charset="0"/>
              </a:rPr>
              <a:t>ETH</a:t>
            </a:r>
          </a:p>
        </p:txBody>
      </p:sp>
      <p:sp>
        <p:nvSpPr>
          <p:cNvPr id="31781" name="Freeform 59"/>
          <p:cNvSpPr>
            <a:spLocks/>
          </p:cNvSpPr>
          <p:nvPr/>
        </p:nvSpPr>
        <p:spPr bwMode="auto">
          <a:xfrm>
            <a:off x="6654800" y="4262438"/>
            <a:ext cx="804863" cy="355600"/>
          </a:xfrm>
          <a:custGeom>
            <a:avLst/>
            <a:gdLst>
              <a:gd name="T0" fmla="*/ 2147483647 w 558"/>
              <a:gd name="T1" fmla="*/ 2147483647 h 225"/>
              <a:gd name="T2" fmla="*/ 2147483647 w 558"/>
              <a:gd name="T3" fmla="*/ 2147483647 h 225"/>
              <a:gd name="T4" fmla="*/ 2147483647 w 558"/>
              <a:gd name="T5" fmla="*/ 0 h 225"/>
              <a:gd name="T6" fmla="*/ 0 w 558"/>
              <a:gd name="T7" fmla="*/ 0 h 225"/>
              <a:gd name="T8" fmla="*/ 0 60000 65536"/>
              <a:gd name="T9" fmla="*/ 0 60000 65536"/>
              <a:gd name="T10" fmla="*/ 0 60000 65536"/>
              <a:gd name="T11" fmla="*/ 0 60000 65536"/>
              <a:gd name="T12" fmla="*/ 0 w 558"/>
              <a:gd name="T13" fmla="*/ 0 h 225"/>
              <a:gd name="T14" fmla="*/ 558 w 558"/>
              <a:gd name="T15" fmla="*/ 225 h 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8" h="225">
                <a:moveTo>
                  <a:pt x="558" y="225"/>
                </a:moveTo>
                <a:lnTo>
                  <a:pt x="174" y="225"/>
                </a:lnTo>
                <a:lnTo>
                  <a:pt x="17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31782" name="Freeform 60"/>
          <p:cNvSpPr>
            <a:spLocks/>
          </p:cNvSpPr>
          <p:nvPr/>
        </p:nvSpPr>
        <p:spPr bwMode="auto">
          <a:xfrm flipV="1">
            <a:off x="6654800" y="3789363"/>
            <a:ext cx="804863" cy="355600"/>
          </a:xfrm>
          <a:custGeom>
            <a:avLst/>
            <a:gdLst>
              <a:gd name="T0" fmla="*/ 2147483647 w 558"/>
              <a:gd name="T1" fmla="*/ 2147483647 h 225"/>
              <a:gd name="T2" fmla="*/ 2147483647 w 558"/>
              <a:gd name="T3" fmla="*/ 2147483647 h 225"/>
              <a:gd name="T4" fmla="*/ 2147483647 w 558"/>
              <a:gd name="T5" fmla="*/ 0 h 225"/>
              <a:gd name="T6" fmla="*/ 0 w 558"/>
              <a:gd name="T7" fmla="*/ 0 h 225"/>
              <a:gd name="T8" fmla="*/ 0 60000 65536"/>
              <a:gd name="T9" fmla="*/ 0 60000 65536"/>
              <a:gd name="T10" fmla="*/ 0 60000 65536"/>
              <a:gd name="T11" fmla="*/ 0 60000 65536"/>
              <a:gd name="T12" fmla="*/ 0 w 558"/>
              <a:gd name="T13" fmla="*/ 0 h 225"/>
              <a:gd name="T14" fmla="*/ 558 w 558"/>
              <a:gd name="T15" fmla="*/ 225 h 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8" h="225">
                <a:moveTo>
                  <a:pt x="558" y="225"/>
                </a:moveTo>
                <a:lnTo>
                  <a:pt x="174" y="225"/>
                </a:lnTo>
                <a:lnTo>
                  <a:pt x="17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latin typeface="+mn-lt"/>
              <a:cs typeface="Arial" charset="0"/>
            </a:endParaRPr>
          </a:p>
        </p:txBody>
      </p:sp>
      <p:pic>
        <p:nvPicPr>
          <p:cNvPr id="4" name="Picture 61" descr="pb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9800" y="3589338"/>
            <a:ext cx="330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84" name="Freeform 63"/>
          <p:cNvSpPr>
            <a:spLocks/>
          </p:cNvSpPr>
          <p:nvPr/>
        </p:nvSpPr>
        <p:spPr bwMode="auto">
          <a:xfrm>
            <a:off x="4772025" y="2230438"/>
            <a:ext cx="1554163" cy="600075"/>
          </a:xfrm>
          <a:custGeom>
            <a:avLst/>
            <a:gdLst>
              <a:gd name="T0" fmla="*/ 2147483647 w 1091"/>
              <a:gd name="T1" fmla="*/ 0 h 507"/>
              <a:gd name="T2" fmla="*/ 2147483647 w 1091"/>
              <a:gd name="T3" fmla="*/ 0 h 507"/>
              <a:gd name="T4" fmla="*/ 2147483647 w 1091"/>
              <a:gd name="T5" fmla="*/ 2147483647 h 507"/>
              <a:gd name="T6" fmla="*/ 0 w 1091"/>
              <a:gd name="T7" fmla="*/ 2147483647 h 507"/>
              <a:gd name="T8" fmla="*/ 0 60000 65536"/>
              <a:gd name="T9" fmla="*/ 0 60000 65536"/>
              <a:gd name="T10" fmla="*/ 0 60000 65536"/>
              <a:gd name="T11" fmla="*/ 0 60000 65536"/>
              <a:gd name="T12" fmla="*/ 0 w 1091"/>
              <a:gd name="T13" fmla="*/ 0 h 507"/>
              <a:gd name="T14" fmla="*/ 1091 w 1091"/>
              <a:gd name="T15" fmla="*/ 507 h 5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1" h="507">
                <a:moveTo>
                  <a:pt x="1091" y="0"/>
                </a:moveTo>
                <a:lnTo>
                  <a:pt x="515" y="0"/>
                </a:lnTo>
                <a:lnTo>
                  <a:pt x="515" y="507"/>
                </a:lnTo>
                <a:lnTo>
                  <a:pt x="0" y="50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31785" name="Freeform 64"/>
          <p:cNvSpPr>
            <a:spLocks/>
          </p:cNvSpPr>
          <p:nvPr/>
        </p:nvSpPr>
        <p:spPr bwMode="auto">
          <a:xfrm flipV="1">
            <a:off x="4772025" y="3590925"/>
            <a:ext cx="1554163" cy="600075"/>
          </a:xfrm>
          <a:custGeom>
            <a:avLst/>
            <a:gdLst>
              <a:gd name="T0" fmla="*/ 2147483647 w 1091"/>
              <a:gd name="T1" fmla="*/ 0 h 507"/>
              <a:gd name="T2" fmla="*/ 2147483647 w 1091"/>
              <a:gd name="T3" fmla="*/ 0 h 507"/>
              <a:gd name="T4" fmla="*/ 2147483647 w 1091"/>
              <a:gd name="T5" fmla="*/ 2147483647 h 507"/>
              <a:gd name="T6" fmla="*/ 0 w 1091"/>
              <a:gd name="T7" fmla="*/ 2147483647 h 507"/>
              <a:gd name="T8" fmla="*/ 0 60000 65536"/>
              <a:gd name="T9" fmla="*/ 0 60000 65536"/>
              <a:gd name="T10" fmla="*/ 0 60000 65536"/>
              <a:gd name="T11" fmla="*/ 0 60000 65536"/>
              <a:gd name="T12" fmla="*/ 0 w 1091"/>
              <a:gd name="T13" fmla="*/ 0 h 507"/>
              <a:gd name="T14" fmla="*/ 1091 w 1091"/>
              <a:gd name="T15" fmla="*/ 507 h 5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1" h="507">
                <a:moveTo>
                  <a:pt x="1091" y="0"/>
                </a:moveTo>
                <a:lnTo>
                  <a:pt x="515" y="0"/>
                </a:lnTo>
                <a:lnTo>
                  <a:pt x="515" y="507"/>
                </a:lnTo>
                <a:lnTo>
                  <a:pt x="0" y="50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latin typeface="+mn-lt"/>
              <a:cs typeface="Arial" charset="0"/>
            </a:endParaRPr>
          </a:p>
        </p:txBody>
      </p:sp>
      <p:pic>
        <p:nvPicPr>
          <p:cNvPr id="31780" name="Picture 26" descr="rad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1413" y="2105025"/>
            <a:ext cx="5349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6150" y="2601913"/>
            <a:ext cx="2682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6150" y="3354388"/>
            <a:ext cx="2682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89" name="Text Box 39"/>
          <p:cNvSpPr txBox="1">
            <a:spLocks noChangeArrowheads="1"/>
          </p:cNvSpPr>
          <p:nvPr/>
        </p:nvSpPr>
        <p:spPr bwMode="auto">
          <a:xfrm>
            <a:off x="4541838" y="2397125"/>
            <a:ext cx="715962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1000" b="1" dirty="0">
                <a:latin typeface="+mn-lt"/>
                <a:cs typeface="Arial" charset="0"/>
              </a:rPr>
              <a:t>IP DSLAM</a:t>
            </a:r>
          </a:p>
        </p:txBody>
      </p:sp>
      <p:pic>
        <p:nvPicPr>
          <p:cNvPr id="7" name="Picture 62" descr="rad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1413" y="4062413"/>
            <a:ext cx="5349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91" name="Text Box 66"/>
          <p:cNvSpPr txBox="1">
            <a:spLocks noChangeArrowheads="1"/>
          </p:cNvSpPr>
          <p:nvPr/>
        </p:nvSpPr>
        <p:spPr bwMode="auto">
          <a:xfrm>
            <a:off x="1173163" y="2349500"/>
            <a:ext cx="10572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r>
              <a:rPr lang="en-US" sz="1300" b="1" dirty="0">
                <a:latin typeface="+mn-lt"/>
                <a:cs typeface="Arial" charset="0"/>
              </a:rPr>
              <a:t>Headquarters</a:t>
            </a:r>
          </a:p>
        </p:txBody>
      </p:sp>
      <p:sp>
        <p:nvSpPr>
          <p:cNvPr id="31792" name="Text Box 75"/>
          <p:cNvSpPr txBox="1">
            <a:spLocks noChangeArrowheads="1"/>
          </p:cNvSpPr>
          <p:nvPr/>
        </p:nvSpPr>
        <p:spPr bwMode="auto">
          <a:xfrm>
            <a:off x="876300" y="3055938"/>
            <a:ext cx="366713" cy="20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900" dirty="0">
                <a:latin typeface="+mn-lt"/>
                <a:cs typeface="Arial" charset="0"/>
              </a:rPr>
              <a:t>LAN</a:t>
            </a:r>
          </a:p>
        </p:txBody>
      </p:sp>
      <p:sp>
        <p:nvSpPr>
          <p:cNvPr id="31793" name="Text Box 76"/>
          <p:cNvSpPr txBox="1">
            <a:spLocks noChangeArrowheads="1"/>
          </p:cNvSpPr>
          <p:nvPr/>
        </p:nvSpPr>
        <p:spPr bwMode="auto">
          <a:xfrm>
            <a:off x="1931988" y="2806700"/>
            <a:ext cx="393700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1000" b="1" dirty="0">
                <a:latin typeface="+mn-lt"/>
                <a:cs typeface="Arial" charset="0"/>
              </a:rPr>
              <a:t>ETX</a:t>
            </a:r>
          </a:p>
        </p:txBody>
      </p:sp>
      <p:sp>
        <p:nvSpPr>
          <p:cNvPr id="31794" name="Text Box 78"/>
          <p:cNvSpPr txBox="1">
            <a:spLocks noChangeArrowheads="1"/>
          </p:cNvSpPr>
          <p:nvPr/>
        </p:nvSpPr>
        <p:spPr bwMode="auto">
          <a:xfrm>
            <a:off x="1392238" y="2998788"/>
            <a:ext cx="373062" cy="20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3" tIns="42526" rIns="81783" bIns="42526" anchor="ctr"/>
          <a:lstStyle/>
          <a:p>
            <a:pPr algn="ctr" defTabSz="926105">
              <a:spcBef>
                <a:spcPts val="0"/>
              </a:spcBef>
              <a:defRPr/>
            </a:pPr>
            <a:r>
              <a:rPr lang="en-US" sz="900" dirty="0">
                <a:latin typeface="+mn-lt"/>
                <a:cs typeface="Arial" charset="0"/>
              </a:rPr>
              <a:t>ETH</a:t>
            </a:r>
          </a:p>
        </p:txBody>
      </p: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1182688" y="2979738"/>
            <a:ext cx="111125" cy="373062"/>
            <a:chOff x="751" y="2027"/>
            <a:chExt cx="66" cy="225"/>
          </a:xfrm>
        </p:grpSpPr>
        <p:sp>
          <p:nvSpPr>
            <p:cNvPr id="31800" name="Line 70"/>
            <p:cNvSpPr>
              <a:spLocks noChangeShapeType="1"/>
            </p:cNvSpPr>
            <p:nvPr/>
          </p:nvSpPr>
          <p:spPr bwMode="auto">
            <a:xfrm>
              <a:off x="785" y="2027"/>
              <a:ext cx="0" cy="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ts val="0"/>
                </a:spcBef>
                <a:defRPr/>
              </a:pPr>
              <a:endParaRPr lang="en-US" sz="1200" dirty="0">
                <a:latin typeface="+mn-lt"/>
                <a:cs typeface="Arial" charset="0"/>
              </a:endParaRPr>
            </a:p>
          </p:txBody>
        </p:sp>
        <p:sp>
          <p:nvSpPr>
            <p:cNvPr id="31801" name="Line 71"/>
            <p:cNvSpPr>
              <a:spLocks noChangeShapeType="1"/>
            </p:cNvSpPr>
            <p:nvPr/>
          </p:nvSpPr>
          <p:spPr bwMode="auto">
            <a:xfrm>
              <a:off x="787" y="2049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ts val="0"/>
                </a:spcBef>
                <a:defRPr/>
              </a:pPr>
              <a:endParaRPr lang="en-US" sz="1200" dirty="0">
                <a:latin typeface="+mn-lt"/>
                <a:cs typeface="Arial" charset="0"/>
              </a:endParaRPr>
            </a:p>
          </p:txBody>
        </p:sp>
        <p:sp>
          <p:nvSpPr>
            <p:cNvPr id="31802" name="Line 72"/>
            <p:cNvSpPr>
              <a:spLocks noChangeShapeType="1"/>
            </p:cNvSpPr>
            <p:nvPr/>
          </p:nvSpPr>
          <p:spPr bwMode="auto">
            <a:xfrm>
              <a:off x="751" y="2093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ts val="0"/>
                </a:spcBef>
                <a:defRPr/>
              </a:pPr>
              <a:endParaRPr lang="en-US" sz="1200" dirty="0">
                <a:latin typeface="+mn-lt"/>
                <a:cs typeface="Arial" charset="0"/>
              </a:endParaRPr>
            </a:p>
          </p:txBody>
        </p:sp>
        <p:sp>
          <p:nvSpPr>
            <p:cNvPr id="31803" name="Line 73"/>
            <p:cNvSpPr>
              <a:spLocks noChangeShapeType="1"/>
            </p:cNvSpPr>
            <p:nvPr/>
          </p:nvSpPr>
          <p:spPr bwMode="auto">
            <a:xfrm>
              <a:off x="751" y="2186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ts val="0"/>
                </a:spcBef>
                <a:defRPr/>
              </a:pPr>
              <a:endParaRPr lang="en-US" sz="1200" dirty="0">
                <a:latin typeface="+mn-lt"/>
                <a:cs typeface="Arial" charset="0"/>
              </a:endParaRPr>
            </a:p>
          </p:txBody>
        </p:sp>
        <p:sp>
          <p:nvSpPr>
            <p:cNvPr id="31804" name="Line 74"/>
            <p:cNvSpPr>
              <a:spLocks noChangeShapeType="1"/>
            </p:cNvSpPr>
            <p:nvPr/>
          </p:nvSpPr>
          <p:spPr bwMode="auto">
            <a:xfrm>
              <a:off x="787" y="2229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ts val="0"/>
                </a:spcBef>
                <a:defRPr/>
              </a:pPr>
              <a:endParaRPr lang="en-US" sz="1200" dirty="0">
                <a:latin typeface="+mn-lt"/>
                <a:cs typeface="Arial" charset="0"/>
              </a:endParaRPr>
            </a:p>
          </p:txBody>
        </p:sp>
      </p:grpSp>
      <p:pic>
        <p:nvPicPr>
          <p:cNvPr id="31790" name="Picture 85" descr="rad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2138" y="3011488"/>
            <a:ext cx="534987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58"/>
          <p:cNvSpPr>
            <a:spLocks noChangeArrowheads="1"/>
          </p:cNvSpPr>
          <p:nvPr/>
        </p:nvSpPr>
        <p:spPr bwMode="auto">
          <a:xfrm>
            <a:off x="5411788" y="3956050"/>
            <a:ext cx="3379787" cy="1609725"/>
          </a:xfrm>
          <a:prstGeom prst="hexagon">
            <a:avLst>
              <a:gd name="adj" fmla="val 34205"/>
              <a:gd name="vf" fmla="val 115470"/>
            </a:avLst>
          </a:prstGeom>
          <a:gradFill rotWithShape="1">
            <a:gsLst>
              <a:gs pos="0">
                <a:srgbClr val="F6B686"/>
              </a:gs>
              <a:gs pos="100000">
                <a:srgbClr val="FFF5E3"/>
              </a:gs>
            </a:gsLst>
            <a:lin ang="18900000" scaled="1"/>
          </a:gradFill>
          <a:ln w="9525" algn="ctr">
            <a:solidFill>
              <a:srgbClr val="F4A97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1995" tIns="40999" rIns="81995" bIns="40999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latin typeface="+mn-lt"/>
              <a:cs typeface="Arial" charset="0"/>
            </a:endParaRPr>
          </a:p>
        </p:txBody>
      </p:sp>
      <p:grpSp>
        <p:nvGrpSpPr>
          <p:cNvPr id="32771" name="Group 34"/>
          <p:cNvGrpSpPr>
            <a:grpSpLocks/>
          </p:cNvGrpSpPr>
          <p:nvPr/>
        </p:nvGrpSpPr>
        <p:grpSpPr bwMode="auto">
          <a:xfrm>
            <a:off x="4645025" y="4865688"/>
            <a:ext cx="1333500" cy="152400"/>
            <a:chOff x="5273371" y="4846851"/>
            <a:chExt cx="781073" cy="152747"/>
          </a:xfrm>
        </p:grpSpPr>
        <p:cxnSp>
          <p:nvCxnSpPr>
            <p:cNvPr id="32800" name="Straight Connector 81"/>
            <p:cNvCxnSpPr>
              <a:cxnSpLocks noChangeShapeType="1"/>
            </p:cNvCxnSpPr>
            <p:nvPr/>
          </p:nvCxnSpPr>
          <p:spPr bwMode="auto">
            <a:xfrm rot="10800000">
              <a:off x="5273371" y="4846851"/>
              <a:ext cx="781073" cy="34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01" name="Straight Connector 83"/>
            <p:cNvCxnSpPr>
              <a:cxnSpLocks noChangeShapeType="1"/>
            </p:cNvCxnSpPr>
            <p:nvPr/>
          </p:nvCxnSpPr>
          <p:spPr bwMode="auto">
            <a:xfrm rot="10800000">
              <a:off x="5273371" y="4897650"/>
              <a:ext cx="781073" cy="34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02" name="Straight Connector 84"/>
            <p:cNvCxnSpPr>
              <a:cxnSpLocks noChangeShapeType="1"/>
            </p:cNvCxnSpPr>
            <p:nvPr/>
          </p:nvCxnSpPr>
          <p:spPr bwMode="auto">
            <a:xfrm rot="10800000">
              <a:off x="5273371" y="4948449"/>
              <a:ext cx="781073" cy="34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03" name="Straight Connector 85"/>
            <p:cNvCxnSpPr>
              <a:cxnSpLocks noChangeShapeType="1"/>
            </p:cNvCxnSpPr>
            <p:nvPr/>
          </p:nvCxnSpPr>
          <p:spPr bwMode="auto">
            <a:xfrm rot="10800000">
              <a:off x="5273371" y="4999249"/>
              <a:ext cx="781073" cy="34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9" name="AutoShape 7"/>
          <p:cNvSpPr>
            <a:spLocks noChangeArrowheads="1"/>
          </p:cNvSpPr>
          <p:nvPr/>
        </p:nvSpPr>
        <p:spPr bwMode="auto">
          <a:xfrm>
            <a:off x="550863" y="4162425"/>
            <a:ext cx="1379537" cy="1304925"/>
          </a:xfrm>
          <a:prstGeom prst="roundRect">
            <a:avLst>
              <a:gd name="adj" fmla="val 12870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81995" tIns="40999" rIns="81995" bIns="40999" anchor="ctr"/>
          <a:lstStyle/>
          <a:p>
            <a:pPr algn="ctr">
              <a:spcBef>
                <a:spcPts val="0"/>
              </a:spcBef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32773" name="Straight Connector 91"/>
          <p:cNvCxnSpPr>
            <a:cxnSpLocks noChangeShapeType="1"/>
          </p:cNvCxnSpPr>
          <p:nvPr/>
        </p:nvCxnSpPr>
        <p:spPr bwMode="auto">
          <a:xfrm rot="10800000" flipV="1">
            <a:off x="1338263" y="4887913"/>
            <a:ext cx="32924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" name="Elbow Connector 97"/>
          <p:cNvCxnSpPr>
            <a:cxnSpLocks noChangeShapeType="1"/>
          </p:cNvCxnSpPr>
          <p:nvPr/>
        </p:nvCxnSpPr>
        <p:spPr bwMode="auto">
          <a:xfrm>
            <a:off x="4794250" y="4822825"/>
            <a:ext cx="2286000" cy="92075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32775" name="Straight Connector 71"/>
          <p:cNvCxnSpPr>
            <a:cxnSpLocks noChangeShapeType="1"/>
          </p:cNvCxnSpPr>
          <p:nvPr/>
        </p:nvCxnSpPr>
        <p:spPr bwMode="auto">
          <a:xfrm rot="10800000">
            <a:off x="6256338" y="4854575"/>
            <a:ext cx="914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Freeform 7"/>
          <p:cNvSpPr>
            <a:spLocks/>
          </p:cNvSpPr>
          <p:nvPr/>
        </p:nvSpPr>
        <p:spPr bwMode="auto">
          <a:xfrm>
            <a:off x="7920038" y="4584700"/>
            <a:ext cx="1587" cy="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"/>
              </a:cxn>
              <a:cxn ang="0">
                <a:pos x="2" y="1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2" h="1">
                <a:moveTo>
                  <a:pt x="2" y="0"/>
                </a:move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81C8A6"/>
          </a:solidFill>
          <a:ln w="9525">
            <a:noFill/>
            <a:round/>
            <a:headEnd/>
            <a:tailEnd/>
          </a:ln>
        </p:spPr>
        <p:txBody>
          <a:bodyPr lIns="91398" tIns="45700" rIns="91398" bIns="45700" anchor="ctr"/>
          <a:lstStyle/>
          <a:p>
            <a:pPr algn="ctr">
              <a:spcBef>
                <a:spcPts val="0"/>
              </a:spcBef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5889625" y="4545013"/>
            <a:ext cx="4445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/>
            </a:pPr>
            <a:r>
              <a:rPr lang="fr-FR" b="1" dirty="0">
                <a:solidFill>
                  <a:srgbClr val="000000"/>
                </a:solidFill>
                <a:latin typeface="+mn-lt"/>
                <a:cs typeface="Arial" charset="0"/>
              </a:rPr>
              <a:t>LA-210</a:t>
            </a:r>
            <a:endParaRPr lang="fr-FR" b="1" dirty="0">
              <a:latin typeface="+mn-lt"/>
              <a:cs typeface="Arial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4249738" y="4305300"/>
            <a:ext cx="6826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/>
            </a:pPr>
            <a:r>
              <a:rPr lang="fr-FR" b="1" dirty="0">
                <a:solidFill>
                  <a:srgbClr val="000000"/>
                </a:solidFill>
                <a:latin typeface="+mn-lt"/>
                <a:cs typeface="Arial" charset="0"/>
              </a:rPr>
              <a:t>IP DSLAM</a:t>
            </a:r>
            <a:endParaRPr lang="fr-FR" b="1" dirty="0">
              <a:latin typeface="+mn-lt"/>
              <a:cs typeface="Arial" charset="0"/>
            </a:endParaRPr>
          </a:p>
        </p:txBody>
      </p:sp>
      <p:sp>
        <p:nvSpPr>
          <p:cNvPr id="78" name="Rectangle 15"/>
          <p:cNvSpPr>
            <a:spLocks noChangeArrowheads="1"/>
          </p:cNvSpPr>
          <p:nvPr/>
        </p:nvSpPr>
        <p:spPr bwMode="auto">
          <a:xfrm>
            <a:off x="7924800" y="5059363"/>
            <a:ext cx="473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/>
            </a:pPr>
            <a:r>
              <a:rPr lang="fr-FR" b="1" dirty="0">
                <a:solidFill>
                  <a:srgbClr val="000000"/>
                </a:solidFill>
                <a:latin typeface="+mn-lt"/>
                <a:cs typeface="Arial" charset="0"/>
              </a:rPr>
              <a:t> BTS /</a:t>
            </a:r>
          </a:p>
          <a:p>
            <a:pPr algn="ctr">
              <a:spcBef>
                <a:spcPts val="0"/>
              </a:spcBef>
              <a:defRPr/>
            </a:pPr>
            <a:r>
              <a:rPr lang="fr-FR" b="1" dirty="0" err="1">
                <a:solidFill>
                  <a:srgbClr val="000000"/>
                </a:solidFill>
                <a:latin typeface="+mn-lt"/>
                <a:cs typeface="Arial" charset="0"/>
              </a:rPr>
              <a:t>NodeB</a:t>
            </a:r>
            <a:endParaRPr lang="fr-FR" b="1" dirty="0">
              <a:latin typeface="+mn-lt"/>
              <a:cs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991350" y="4333875"/>
            <a:ext cx="847725" cy="401638"/>
          </a:xfrm>
          <a:prstGeom prst="rect">
            <a:avLst/>
          </a:prstGeom>
          <a:noFill/>
        </p:spPr>
        <p:txBody>
          <a:bodyPr wrap="none" lIns="91398" tIns="45700" rIns="91398" bIns="45700" anchor="ctr"/>
          <a:lstStyle/>
          <a:p>
            <a:pPr algn="ctr">
              <a:spcBef>
                <a:spcPts val="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  <a:cs typeface="Arial" charset="0"/>
              </a:rPr>
              <a:t>3rd party </a:t>
            </a:r>
          </a:p>
          <a:p>
            <a:pPr algn="ctr">
              <a:spcBef>
                <a:spcPts val="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  <a:cs typeface="Arial" charset="0"/>
              </a:rPr>
              <a:t>Cell Site GW</a:t>
            </a:r>
          </a:p>
        </p:txBody>
      </p:sp>
      <p:sp>
        <p:nvSpPr>
          <p:cNvPr id="81" name="Rectangle 19"/>
          <p:cNvSpPr>
            <a:spLocks noChangeArrowheads="1"/>
          </p:cNvSpPr>
          <p:nvPr/>
        </p:nvSpPr>
        <p:spPr bwMode="auto">
          <a:xfrm>
            <a:off x="6500813" y="4689475"/>
            <a:ext cx="4460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/>
            </a:pPr>
            <a:r>
              <a:rPr lang="fr-FR" sz="1000" dirty="0">
                <a:solidFill>
                  <a:srgbClr val="000000"/>
                </a:solidFill>
                <a:latin typeface="+mn-lt"/>
                <a:cs typeface="Arial" charset="0"/>
              </a:rPr>
              <a:t>ETH</a:t>
            </a:r>
            <a:endParaRPr lang="fr-FR" sz="1000" dirty="0">
              <a:latin typeface="+mn-lt"/>
              <a:cs typeface="Arial" charset="0"/>
            </a:endParaRPr>
          </a:p>
        </p:txBody>
      </p:sp>
      <p:pic>
        <p:nvPicPr>
          <p:cNvPr id="32782" name="Picture 11" descr="dsl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75" y="4475163"/>
            <a:ext cx="4714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783" name="Straight Connector 86"/>
          <p:cNvCxnSpPr>
            <a:cxnSpLocks noChangeShapeType="1"/>
          </p:cNvCxnSpPr>
          <p:nvPr/>
        </p:nvCxnSpPr>
        <p:spPr bwMode="auto">
          <a:xfrm rot="10800000">
            <a:off x="7570788" y="4932363"/>
            <a:ext cx="5492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2784" name="Picture 33" descr="rn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9488" y="4556125"/>
            <a:ext cx="5222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 Box 34"/>
          <p:cNvSpPr txBox="1">
            <a:spLocks noChangeArrowheads="1"/>
          </p:cNvSpPr>
          <p:nvPr/>
        </p:nvSpPr>
        <p:spPr bwMode="auto">
          <a:xfrm>
            <a:off x="1020763" y="4343400"/>
            <a:ext cx="439737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0705" tIns="41966" rIns="80705" bIns="41966" anchor="ctr"/>
          <a:lstStyle/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RNC</a:t>
            </a:r>
          </a:p>
        </p:txBody>
      </p:sp>
      <p:cxnSp>
        <p:nvCxnSpPr>
          <p:cNvPr id="32786" name="Straight Connector 92"/>
          <p:cNvCxnSpPr>
            <a:cxnSpLocks noChangeShapeType="1"/>
          </p:cNvCxnSpPr>
          <p:nvPr/>
        </p:nvCxnSpPr>
        <p:spPr bwMode="auto">
          <a:xfrm rot="10800000" flipV="1">
            <a:off x="6284913" y="4967288"/>
            <a:ext cx="82391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6492875" y="4984750"/>
            <a:ext cx="4445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/>
            </a:pPr>
            <a:r>
              <a:rPr lang="fr-FR" sz="1000" dirty="0">
                <a:solidFill>
                  <a:srgbClr val="000000"/>
                </a:solidFill>
                <a:latin typeface="+mn-lt"/>
                <a:cs typeface="Arial" charset="0"/>
              </a:rPr>
              <a:t>E1</a:t>
            </a:r>
            <a:endParaRPr lang="fr-FR" sz="1000" dirty="0">
              <a:latin typeface="+mn-lt"/>
              <a:cs typeface="Arial" charset="0"/>
            </a:endParaRPr>
          </a:p>
        </p:txBody>
      </p:sp>
      <p:pic>
        <p:nvPicPr>
          <p:cNvPr id="32788" name="Picture 24" descr="rad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2775" y="4716463"/>
            <a:ext cx="762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ounded Rectangular Callout 95"/>
          <p:cNvSpPr/>
          <p:nvPr/>
        </p:nvSpPr>
        <p:spPr bwMode="auto">
          <a:xfrm>
            <a:off x="4918811" y="3349106"/>
            <a:ext cx="1329045" cy="486748"/>
          </a:xfrm>
          <a:prstGeom prst="wedgeRoundRectCallout">
            <a:avLst>
              <a:gd name="adj1" fmla="val -52820"/>
              <a:gd name="adj2" fmla="val 230234"/>
              <a:gd name="adj3" fmla="val 16667"/>
            </a:avLst>
          </a:prstGeom>
          <a:solidFill>
            <a:srgbClr val="FFFFD9"/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089" tIns="41544" rIns="83089" bIns="41544"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1200" b="1" dirty="0">
                <a:latin typeface="+mn-lt"/>
                <a:cs typeface="Arial" charset="0"/>
              </a:rPr>
              <a:t>NTR* </a:t>
            </a:r>
            <a:r>
              <a:rPr lang="fr-FR" sz="1200" b="1" dirty="0" err="1">
                <a:latin typeface="+mn-lt"/>
                <a:cs typeface="Arial" charset="0"/>
              </a:rPr>
              <a:t>Clock</a:t>
            </a:r>
            <a:r>
              <a:rPr lang="fr-FR" sz="1200" b="1" dirty="0">
                <a:latin typeface="+mn-lt"/>
                <a:cs typeface="Arial" charset="0"/>
              </a:rPr>
              <a:t> over SHDSL</a:t>
            </a:r>
          </a:p>
        </p:txBody>
      </p:sp>
      <p:sp>
        <p:nvSpPr>
          <p:cNvPr id="99" name="Rectangle 3"/>
          <p:cNvSpPr txBox="1">
            <a:spLocks noChangeArrowheads="1"/>
          </p:cNvSpPr>
          <p:nvPr/>
        </p:nvSpPr>
        <p:spPr>
          <a:xfrm>
            <a:off x="536922" y="1281113"/>
            <a:ext cx="3516312" cy="1660525"/>
          </a:xfrm>
          <a:prstGeom prst="rect">
            <a:avLst/>
          </a:prstGeom>
        </p:spPr>
        <p:txBody>
          <a:bodyPr lIns="91389" tIns="45695" rIns="91389" bIns="45695"/>
          <a:lstStyle/>
          <a:p>
            <a:pPr marL="321133" indent="-321133">
              <a:lnSpc>
                <a:spcPct val="110000"/>
              </a:lnSpc>
              <a:spcBef>
                <a:spcPts val="0"/>
              </a:spcBef>
              <a:buClr>
                <a:srgbClr val="4D4D4D"/>
              </a:buClr>
              <a:defRPr/>
            </a:pPr>
            <a:r>
              <a:rPr lang="en-US" sz="1400" b="1" kern="0" dirty="0">
                <a:solidFill>
                  <a:srgbClr val="0000FF"/>
                </a:solidFill>
                <a:latin typeface="+mn-lt"/>
                <a:cs typeface="+mn-cs"/>
              </a:rPr>
              <a:t>Customer Benefits:</a:t>
            </a:r>
          </a:p>
          <a:p>
            <a:pPr marL="112652" indent="-112652">
              <a:lnSpc>
                <a:spcPct val="110000"/>
              </a:lnSpc>
              <a:spcBef>
                <a:spcPts val="2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1300" kern="0" dirty="0">
                <a:latin typeface="+mn-lt"/>
                <a:cs typeface="+mn-cs"/>
              </a:rPr>
              <a:t>Reduces costs by leveraging DSL infrastructure for mobile backhauling</a:t>
            </a:r>
          </a:p>
          <a:p>
            <a:pPr marL="112652" indent="-112652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1300" kern="0" dirty="0">
                <a:latin typeface="+mn-lt"/>
                <a:cs typeface="+mn-cs"/>
              </a:rPr>
              <a:t>CAPEX savings by getting clock interface from the DSL modem</a:t>
            </a:r>
          </a:p>
          <a:p>
            <a:pPr marL="112652" indent="-112652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1300" kern="0" dirty="0">
                <a:latin typeface="+mn-lt"/>
                <a:cs typeface="+mn-cs"/>
              </a:rPr>
              <a:t>Increases 3G service coverage area for regions with no FO infrastructure</a:t>
            </a:r>
          </a:p>
        </p:txBody>
      </p:sp>
      <p:sp>
        <p:nvSpPr>
          <p:cNvPr id="100" name="Rectangle 4"/>
          <p:cNvSpPr txBox="1">
            <a:spLocks noChangeArrowheads="1"/>
          </p:cNvSpPr>
          <p:nvPr/>
        </p:nvSpPr>
        <p:spPr>
          <a:xfrm>
            <a:off x="4546600" y="1296988"/>
            <a:ext cx="3714750" cy="1506537"/>
          </a:xfrm>
          <a:prstGeom prst="rect">
            <a:avLst/>
          </a:prstGeom>
        </p:spPr>
        <p:txBody>
          <a:bodyPr lIns="91389" tIns="45695" rIns="91389" bIns="45695"/>
          <a:lstStyle/>
          <a:p>
            <a:pPr marL="321133" indent="-321133">
              <a:lnSpc>
                <a:spcPct val="110000"/>
              </a:lnSpc>
              <a:spcBef>
                <a:spcPts val="0"/>
              </a:spcBef>
              <a:buClr>
                <a:srgbClr val="4D4D4D"/>
              </a:buClr>
              <a:defRPr/>
            </a:pPr>
            <a:r>
              <a:rPr lang="en-US" sz="1400" b="1" kern="0" dirty="0">
                <a:solidFill>
                  <a:srgbClr val="0000FF"/>
                </a:solidFill>
                <a:latin typeface="+mn-lt"/>
                <a:cs typeface="+mn-cs"/>
              </a:rPr>
              <a:t>RAD Advantages:</a:t>
            </a:r>
          </a:p>
          <a:p>
            <a:pPr marL="112652" indent="-112652">
              <a:lnSpc>
                <a:spcPct val="110000"/>
              </a:lnSpc>
              <a:spcBef>
                <a:spcPts val="2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1300" kern="0" dirty="0">
                <a:latin typeface="+mn-lt"/>
                <a:cs typeface="+mn-cs"/>
              </a:rPr>
              <a:t>Efficient &amp; advanced EFM technology, supporting up to 22 Mbps over copper infrastructure</a:t>
            </a:r>
          </a:p>
          <a:p>
            <a:pPr marL="112652" indent="-112652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1300" kern="0" dirty="0">
                <a:latin typeface="+mn-lt"/>
                <a:cs typeface="+mn-cs"/>
              </a:rPr>
              <a:t>Full OAM/</a:t>
            </a:r>
            <a:r>
              <a:rPr lang="en-US" sz="1300" kern="0" dirty="0" err="1">
                <a:latin typeface="+mn-lt"/>
                <a:cs typeface="+mn-cs"/>
              </a:rPr>
              <a:t>QoS</a:t>
            </a:r>
            <a:r>
              <a:rPr lang="en-US" sz="1300" kern="0" dirty="0">
                <a:latin typeface="+mn-lt"/>
                <a:cs typeface="+mn-cs"/>
              </a:rPr>
              <a:t> feature set to maximize revenues &amp; minimize </a:t>
            </a:r>
            <a:r>
              <a:rPr lang="en-US" sz="1300" kern="0" dirty="0" err="1">
                <a:latin typeface="+mn-lt"/>
                <a:cs typeface="+mn-cs"/>
              </a:rPr>
              <a:t>Opex</a:t>
            </a:r>
            <a:endParaRPr lang="en-US" sz="1300" kern="0" dirty="0">
              <a:latin typeface="+mn-lt"/>
              <a:cs typeface="+mn-cs"/>
            </a:endParaRPr>
          </a:p>
          <a:p>
            <a:pPr marL="112652" indent="-112652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1300" kern="0" dirty="0">
                <a:latin typeface="+mn-lt"/>
                <a:cs typeface="+mn-cs"/>
              </a:rPr>
              <a:t>Ethernet and E1 interfaces in the same device</a:t>
            </a:r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2427288" y="4305300"/>
            <a:ext cx="1476375" cy="1165225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83089" tIns="41544" rIns="83089" bIns="41544" anchor="ctr"/>
          <a:lstStyle/>
          <a:p>
            <a:pPr algn="ctr">
              <a:spcBef>
                <a:spcPts val="0"/>
              </a:spcBef>
              <a:defRPr/>
            </a:pP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88" name="Rectangle 25"/>
          <p:cNvSpPr>
            <a:spLocks noChangeArrowheads="1"/>
          </p:cNvSpPr>
          <p:nvPr/>
        </p:nvSpPr>
        <p:spPr bwMode="auto">
          <a:xfrm>
            <a:off x="2825750" y="4802188"/>
            <a:ext cx="6810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/>
            </a:pPr>
            <a:r>
              <a:rPr lang="fr-FR" sz="1300" b="1" dirty="0">
                <a:solidFill>
                  <a:srgbClr val="000000"/>
                </a:solidFill>
                <a:latin typeface="+mn-lt"/>
                <a:cs typeface="Arial" charset="0"/>
              </a:rPr>
              <a:t>PSN</a:t>
            </a:r>
            <a:endParaRPr lang="fr-FR" sz="1300" b="1" dirty="0">
              <a:latin typeface="+mn-lt"/>
              <a:cs typeface="Arial" charset="0"/>
            </a:endParaRPr>
          </a:p>
        </p:txBody>
      </p:sp>
      <p:pic>
        <p:nvPicPr>
          <p:cNvPr id="32796" name="Picture 7" descr="accsd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2788" y="4699000"/>
            <a:ext cx="6762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7" name="Title 3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Times New Roman" pitchFamily="18" charset="0"/>
              </a:rPr>
              <a:t>Cellular Backhauling over IP DSLAMs with Clock Distribution</a:t>
            </a:r>
          </a:p>
        </p:txBody>
      </p:sp>
      <p:pic>
        <p:nvPicPr>
          <p:cNvPr id="32798" name="Picture 16" descr="nodeb-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85125" y="4017963"/>
            <a:ext cx="4349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200150" y="6056313"/>
            <a:ext cx="847725" cy="400050"/>
          </a:xfrm>
          <a:prstGeom prst="rect">
            <a:avLst/>
          </a:prstGeom>
          <a:noFill/>
        </p:spPr>
        <p:txBody>
          <a:bodyPr wrap="none" lIns="91398" tIns="45700" rIns="91398" bIns="45700" anchor="ctr"/>
          <a:lstStyle/>
          <a:p>
            <a:pPr algn="ctr">
              <a:spcBef>
                <a:spcPts val="0"/>
              </a:spcBef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  <a:cs typeface="Arial" charset="0"/>
              </a:rPr>
              <a:t>* NTR – Network Timing Reference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EtherAccess Value Proposition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1143003"/>
          <a:ext cx="8302336" cy="544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cs typeface="Times New Roman" pitchFamily="18" charset="0"/>
              </a:rPr>
              <a:t>Carrier Ethernet is a Service</a:t>
            </a:r>
            <a:endParaRPr lang="en-US" smtClean="0">
              <a:cs typeface="Times New Roman" pitchFamily="18" charset="0"/>
            </a:endParaRP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1752600" y="1752600"/>
            <a:ext cx="5257800" cy="1981200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lIns="91398" tIns="45700" rIns="91398" bIns="45700" anchor="ctr"/>
          <a:lstStyle/>
          <a:p>
            <a:pPr marL="228496" indent="-228496">
              <a:spcBef>
                <a:spcPct val="25000"/>
              </a:spcBef>
              <a:buFontTx/>
              <a:buChar char="•"/>
              <a:tabLst>
                <a:tab pos="228496" algn="l"/>
              </a:tabLst>
              <a:defRPr/>
            </a:pPr>
            <a:r>
              <a:rPr lang="en-US" altLang="zh-CN" sz="1500" dirty="0">
                <a:latin typeface="+mn-lt"/>
                <a:cs typeface="Arial" charset="0"/>
              </a:rPr>
              <a:t>Carrier Ethernet is a standardized, </a:t>
            </a:r>
            <a:br>
              <a:rPr lang="en-US" altLang="zh-CN" sz="1500" dirty="0">
                <a:latin typeface="+mn-lt"/>
                <a:cs typeface="Arial" charset="0"/>
              </a:rPr>
            </a:br>
            <a:r>
              <a:rPr lang="en-US" altLang="zh-CN" sz="1500" dirty="0">
                <a:latin typeface="+mn-lt"/>
                <a:cs typeface="Arial" charset="0"/>
              </a:rPr>
              <a:t>carrier-class </a:t>
            </a:r>
            <a:r>
              <a:rPr lang="en-US" altLang="zh-CN" sz="1500" b="1" dirty="0">
                <a:latin typeface="+mn-lt"/>
                <a:cs typeface="Arial" charset="0"/>
              </a:rPr>
              <a:t>SERVICE </a:t>
            </a:r>
            <a:r>
              <a:rPr lang="en-US" altLang="zh-CN" sz="1500" dirty="0">
                <a:latin typeface="+mn-lt"/>
                <a:cs typeface="Arial" charset="0"/>
              </a:rPr>
              <a:t>defined by five </a:t>
            </a:r>
            <a:br>
              <a:rPr lang="en-US" altLang="zh-CN" sz="1500" dirty="0">
                <a:latin typeface="+mn-lt"/>
                <a:cs typeface="Arial" charset="0"/>
              </a:rPr>
            </a:br>
            <a:r>
              <a:rPr lang="en-US" altLang="zh-CN" sz="1500" dirty="0">
                <a:latin typeface="+mn-lt"/>
                <a:cs typeface="Arial" charset="0"/>
              </a:rPr>
              <a:t>attributes that distinguish Carrier Ethernet </a:t>
            </a:r>
            <a:br>
              <a:rPr lang="en-US" altLang="zh-CN" sz="1500" dirty="0">
                <a:latin typeface="+mn-lt"/>
                <a:cs typeface="Arial" charset="0"/>
              </a:rPr>
            </a:br>
            <a:r>
              <a:rPr lang="en-US" altLang="zh-CN" sz="1500" dirty="0">
                <a:latin typeface="+mn-lt"/>
                <a:cs typeface="Arial" charset="0"/>
              </a:rPr>
              <a:t>from familiar LAN based Ethernet</a:t>
            </a:r>
          </a:p>
          <a:p>
            <a:pPr marL="228496" indent="-228496">
              <a:spcBef>
                <a:spcPct val="25000"/>
              </a:spcBef>
              <a:buFontTx/>
              <a:buChar char="•"/>
              <a:tabLst>
                <a:tab pos="228496" algn="l"/>
              </a:tabLst>
              <a:defRPr/>
            </a:pPr>
            <a:r>
              <a:rPr lang="en-US" altLang="zh-CN" sz="1500" dirty="0">
                <a:latin typeface="+mn-lt"/>
                <a:cs typeface="Arial" charset="0"/>
              </a:rPr>
              <a:t>It brings the compelling business </a:t>
            </a:r>
            <a:br>
              <a:rPr lang="en-US" altLang="zh-CN" sz="1500" dirty="0">
                <a:latin typeface="+mn-lt"/>
                <a:cs typeface="Arial" charset="0"/>
              </a:rPr>
            </a:br>
            <a:r>
              <a:rPr lang="en-US" altLang="zh-CN" sz="1500" dirty="0">
                <a:latin typeface="+mn-lt"/>
                <a:cs typeface="Arial" charset="0"/>
              </a:rPr>
              <a:t>benefit of the Ethernet cost model </a:t>
            </a:r>
            <a:br>
              <a:rPr lang="en-US" altLang="zh-CN" sz="1500" dirty="0">
                <a:latin typeface="+mn-lt"/>
                <a:cs typeface="Arial" charset="0"/>
              </a:rPr>
            </a:br>
            <a:r>
              <a:rPr lang="en-US" altLang="zh-CN" sz="1500" dirty="0">
                <a:latin typeface="+mn-lt"/>
                <a:cs typeface="Arial" charset="0"/>
              </a:rPr>
              <a:t>to achieve significant savings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1752600"/>
            <a:ext cx="1143000" cy="1981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lIns="91398" tIns="45700" rIns="91398" bIns="45700" anchor="ctr"/>
          <a:lstStyle/>
          <a:p>
            <a:pPr algn="ctr">
              <a:spcBef>
                <a:spcPct val="50000"/>
              </a:spcBef>
              <a:tabLst>
                <a:tab pos="1713726" algn="l"/>
              </a:tabLst>
              <a:defRPr/>
            </a:pPr>
            <a:r>
              <a:rPr lang="en-US" altLang="zh-CN" sz="1500" b="1" dirty="0">
                <a:solidFill>
                  <a:srgbClr val="191980"/>
                </a:solidFill>
                <a:latin typeface="+mn-lt"/>
                <a:cs typeface="Arial" charset="0"/>
              </a:rPr>
              <a:t>Carrier Ethernet</a:t>
            </a:r>
            <a:endParaRPr lang="en-US" altLang="zh-CN" sz="3200" dirty="0">
              <a:latin typeface="+mn-lt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752600" y="4267200"/>
            <a:ext cx="5257800" cy="2286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lIns="91398" tIns="45700" rIns="91398" bIns="45700" anchor="ctr"/>
          <a:lstStyle/>
          <a:p>
            <a:pPr marL="227922" indent="-227922">
              <a:spcBef>
                <a:spcPct val="50000"/>
              </a:spcBef>
              <a:buFontTx/>
              <a:buChar char="•"/>
              <a:tabLst>
                <a:tab pos="1713726" algn="l"/>
              </a:tabLst>
              <a:defRPr/>
            </a:pPr>
            <a:r>
              <a:rPr lang="en-US" altLang="zh-CN" sz="1400" b="1" dirty="0">
                <a:solidFill>
                  <a:srgbClr val="6600CC"/>
                </a:solidFill>
                <a:latin typeface="+mn-lt"/>
                <a:cs typeface="Arial" charset="0"/>
              </a:rPr>
              <a:t>Scalability</a:t>
            </a:r>
            <a:endParaRPr lang="en-US" altLang="zh-CN" sz="1400" dirty="0">
              <a:solidFill>
                <a:srgbClr val="6600CC"/>
              </a:solidFill>
              <a:latin typeface="+mn-lt"/>
              <a:cs typeface="Arial" charset="0"/>
            </a:endParaRP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752600" y="3886200"/>
            <a:ext cx="5257800" cy="228600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hlink">
                  <a:gamma/>
                  <a:tint val="0"/>
                  <a:invGamma/>
                  <a:alpha val="25999"/>
                </a:schemeClr>
              </a:gs>
            </a:gsLst>
            <a:lin ang="0" scaled="1"/>
          </a:gradFill>
          <a:ln w="9525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lIns="91398" tIns="45700" rIns="91398" bIns="45700" anchor="ctr"/>
          <a:lstStyle/>
          <a:p>
            <a:pPr marL="228496" indent="-228496">
              <a:spcBef>
                <a:spcPct val="25000"/>
              </a:spcBef>
              <a:buFontTx/>
              <a:buChar char="•"/>
              <a:tabLst>
                <a:tab pos="228496" algn="l"/>
              </a:tabLst>
              <a:defRPr/>
            </a:pPr>
            <a:r>
              <a:rPr lang="en-US" altLang="zh-CN" sz="1500" b="1" dirty="0">
                <a:solidFill>
                  <a:srgbClr val="008000"/>
                </a:solidFill>
                <a:latin typeface="+mn-lt"/>
                <a:cs typeface="Arial" charset="0"/>
              </a:rPr>
              <a:t>Standardized Services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752600" y="4648200"/>
            <a:ext cx="5257800" cy="2286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>
                  <a:alpha val="25000"/>
                </a:srgbClr>
              </a:gs>
            </a:gsLst>
            <a:lin ang="0" scaled="1"/>
          </a:gra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lIns="91398" tIns="45700" rIns="91398" bIns="45700" anchor="ctr"/>
          <a:lstStyle/>
          <a:p>
            <a:pPr marL="227922" indent="-227922">
              <a:spcBef>
                <a:spcPct val="50000"/>
              </a:spcBef>
              <a:buFontTx/>
              <a:buChar char="•"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+mn-lt"/>
                <a:cs typeface="Arial" charset="0"/>
              </a:rPr>
              <a:t>Service  Management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752600" y="5410200"/>
            <a:ext cx="5257800" cy="2286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>
                  <a:alpha val="25998"/>
                </a:srgbClr>
              </a:gs>
            </a:gsLst>
            <a:lin ang="0" scaled="1"/>
          </a:gra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lIns="91398" tIns="45700" rIns="91398" bIns="45700" anchor="ctr"/>
          <a:lstStyle/>
          <a:p>
            <a:pPr marL="227922" indent="-227922">
              <a:spcBef>
                <a:spcPct val="50000"/>
              </a:spcBef>
              <a:buFontTx/>
              <a:buChar char="•"/>
              <a:tabLst>
                <a:tab pos="1713726" algn="l"/>
              </a:tabLst>
              <a:defRPr/>
            </a:pPr>
            <a:r>
              <a:rPr lang="en-US" altLang="zh-CN" sz="1400" b="1" dirty="0">
                <a:solidFill>
                  <a:srgbClr val="008000"/>
                </a:solidFill>
                <a:latin typeface="+mn-lt"/>
                <a:cs typeface="Arial" charset="0"/>
              </a:rPr>
              <a:t>Quality of Service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752600" y="5029200"/>
            <a:ext cx="5257800" cy="2286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>
                  <a:alpha val="25998"/>
                </a:srgbClr>
              </a:gs>
            </a:gsLst>
            <a:lin ang="0" scaled="1"/>
          </a:gra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lIns="91398" tIns="45700" rIns="91398" bIns="45700" anchor="ctr"/>
          <a:lstStyle/>
          <a:p>
            <a:pPr marL="227922" indent="-227922">
              <a:spcBef>
                <a:spcPct val="50000"/>
              </a:spcBef>
              <a:buFontTx/>
              <a:buChar char="•"/>
              <a:tabLst>
                <a:tab pos="1713726" algn="l"/>
              </a:tabLst>
              <a:defRPr/>
            </a:pPr>
            <a:r>
              <a:rPr lang="en-US" altLang="zh-CN" sz="1400" b="1" dirty="0">
                <a:latin typeface="+mn-lt"/>
                <a:cs typeface="Arial" charset="0"/>
              </a:rPr>
              <a:t>Reliability</a:t>
            </a:r>
            <a:endParaRPr lang="en-US" altLang="zh-CN" sz="1400" dirty="0">
              <a:latin typeface="+mn-lt"/>
              <a:cs typeface="Arial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57200" y="3886200"/>
            <a:ext cx="1143000" cy="1752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lIns="91398" tIns="45700" rIns="91398" bIns="45700" anchor="ctr"/>
          <a:lstStyle/>
          <a:p>
            <a:pPr algn="ctr">
              <a:spcBef>
                <a:spcPct val="50000"/>
              </a:spcBef>
              <a:tabLst>
                <a:tab pos="1713726" algn="l"/>
              </a:tabLst>
              <a:defRPr/>
            </a:pPr>
            <a:r>
              <a:rPr lang="en-US" altLang="zh-CN" sz="1500" b="1" dirty="0">
                <a:solidFill>
                  <a:srgbClr val="191980"/>
                </a:solidFill>
                <a:latin typeface="+mn-lt"/>
                <a:cs typeface="Arial" charset="0"/>
              </a:rPr>
              <a:t>Carrier Ethernet Attributes</a:t>
            </a:r>
            <a:endParaRPr lang="en-US" altLang="zh-CN" sz="3200" dirty="0">
              <a:latin typeface="+mn-lt"/>
              <a:cs typeface="Arial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36550" y="12747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700" rIns="91398" bIns="457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cs typeface="Arial" charset="0"/>
              </a:rPr>
              <a:t>Carrier Ethernet Defined</a:t>
            </a:r>
            <a:endParaRPr lang="en-US" sz="24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pic>
        <p:nvPicPr>
          <p:cNvPr id="7180" name="Picture 12" descr="carrier ethernet oval plus attributes toned dow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363" y="2501900"/>
            <a:ext cx="4344987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animBg="1"/>
      <p:bldP spid="7172" grpId="0" animBg="1"/>
      <p:bldP spid="7173" grpId="0" animBg="1"/>
      <p:bldP spid="294918" grpId="0" animBg="1"/>
      <p:bldP spid="7175" grpId="0" animBg="1"/>
      <p:bldP spid="7176" grpId="0" animBg="1"/>
      <p:bldP spid="7177" grpId="0" animBg="1"/>
      <p:bldP spid="71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2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RAD’s EtherAccess</a:t>
            </a:r>
            <a:br>
              <a:rPr lang="en-US" smtClean="0"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>Ethernet Services – Any Access</a:t>
            </a:r>
          </a:p>
        </p:txBody>
      </p:sp>
      <p:sp>
        <p:nvSpPr>
          <p:cNvPr id="2242574" name="Freeform 14"/>
          <p:cNvSpPr>
            <a:spLocks/>
          </p:cNvSpPr>
          <p:nvPr/>
        </p:nvSpPr>
        <p:spPr bwMode="auto">
          <a:xfrm>
            <a:off x="3778778" y="3459014"/>
            <a:ext cx="1897785" cy="1573068"/>
          </a:xfrm>
          <a:custGeom>
            <a:avLst/>
            <a:gdLst/>
            <a:ahLst/>
            <a:cxnLst>
              <a:cxn ang="0">
                <a:pos x="317" y="738"/>
              </a:cxn>
              <a:cxn ang="0">
                <a:pos x="167" y="754"/>
              </a:cxn>
              <a:cxn ang="0">
                <a:pos x="47" y="692"/>
              </a:cxn>
              <a:cxn ang="0">
                <a:pos x="1" y="552"/>
              </a:cxn>
              <a:cxn ang="0">
                <a:pos x="39" y="436"/>
              </a:cxn>
              <a:cxn ang="0">
                <a:pos x="97" y="400"/>
              </a:cxn>
              <a:cxn ang="0">
                <a:pos x="119" y="386"/>
              </a:cxn>
              <a:cxn ang="0">
                <a:pos x="125" y="362"/>
              </a:cxn>
              <a:cxn ang="0">
                <a:pos x="117" y="316"/>
              </a:cxn>
              <a:cxn ang="0">
                <a:pos x="117" y="262"/>
              </a:cxn>
              <a:cxn ang="0">
                <a:pos x="155" y="208"/>
              </a:cxn>
              <a:cxn ang="0">
                <a:pos x="221" y="176"/>
              </a:cxn>
              <a:cxn ang="0">
                <a:pos x="287" y="166"/>
              </a:cxn>
              <a:cxn ang="0">
                <a:pos x="315" y="156"/>
              </a:cxn>
              <a:cxn ang="0">
                <a:pos x="319" y="116"/>
              </a:cxn>
              <a:cxn ang="0">
                <a:pos x="347" y="76"/>
              </a:cxn>
              <a:cxn ang="0">
                <a:pos x="391" y="56"/>
              </a:cxn>
              <a:cxn ang="0">
                <a:pos x="445" y="52"/>
              </a:cxn>
              <a:cxn ang="0">
                <a:pos x="467" y="56"/>
              </a:cxn>
              <a:cxn ang="0">
                <a:pos x="473" y="44"/>
              </a:cxn>
              <a:cxn ang="0">
                <a:pos x="499" y="18"/>
              </a:cxn>
              <a:cxn ang="0">
                <a:pos x="543" y="4"/>
              </a:cxn>
              <a:cxn ang="0">
                <a:pos x="613" y="4"/>
              </a:cxn>
              <a:cxn ang="0">
                <a:pos x="663" y="26"/>
              </a:cxn>
              <a:cxn ang="0">
                <a:pos x="711" y="60"/>
              </a:cxn>
              <a:cxn ang="0">
                <a:pos x="731" y="110"/>
              </a:cxn>
              <a:cxn ang="0">
                <a:pos x="735" y="136"/>
              </a:cxn>
              <a:cxn ang="0">
                <a:pos x="767" y="134"/>
              </a:cxn>
              <a:cxn ang="0">
                <a:pos x="813" y="150"/>
              </a:cxn>
              <a:cxn ang="0">
                <a:pos x="863" y="200"/>
              </a:cxn>
              <a:cxn ang="0">
                <a:pos x="899" y="260"/>
              </a:cxn>
              <a:cxn ang="0">
                <a:pos x="905" y="324"/>
              </a:cxn>
              <a:cxn ang="0">
                <a:pos x="873" y="374"/>
              </a:cxn>
              <a:cxn ang="0">
                <a:pos x="907" y="384"/>
              </a:cxn>
              <a:cxn ang="0">
                <a:pos x="963" y="414"/>
              </a:cxn>
              <a:cxn ang="0">
                <a:pos x="1005" y="458"/>
              </a:cxn>
              <a:cxn ang="0">
                <a:pos x="1017" y="512"/>
              </a:cxn>
              <a:cxn ang="0">
                <a:pos x="987" y="600"/>
              </a:cxn>
              <a:cxn ang="0">
                <a:pos x="953" y="640"/>
              </a:cxn>
              <a:cxn ang="0">
                <a:pos x="919" y="644"/>
              </a:cxn>
              <a:cxn ang="0">
                <a:pos x="889" y="656"/>
              </a:cxn>
              <a:cxn ang="0">
                <a:pos x="867" y="682"/>
              </a:cxn>
              <a:cxn ang="0">
                <a:pos x="837" y="720"/>
              </a:cxn>
              <a:cxn ang="0">
                <a:pos x="795" y="746"/>
              </a:cxn>
              <a:cxn ang="0">
                <a:pos x="721" y="748"/>
              </a:cxn>
              <a:cxn ang="0">
                <a:pos x="669" y="728"/>
              </a:cxn>
              <a:cxn ang="0">
                <a:pos x="651" y="710"/>
              </a:cxn>
              <a:cxn ang="0">
                <a:pos x="635" y="706"/>
              </a:cxn>
              <a:cxn ang="0">
                <a:pos x="627" y="720"/>
              </a:cxn>
              <a:cxn ang="0">
                <a:pos x="583" y="752"/>
              </a:cxn>
              <a:cxn ang="0">
                <a:pos x="499" y="780"/>
              </a:cxn>
              <a:cxn ang="0">
                <a:pos x="417" y="772"/>
              </a:cxn>
              <a:cxn ang="0">
                <a:pos x="357" y="752"/>
              </a:cxn>
              <a:cxn ang="0">
                <a:pos x="317" y="738"/>
              </a:cxn>
            </a:cxnLst>
            <a:rect l="0" t="0" r="r" b="b"/>
            <a:pathLst>
              <a:path w="1020" h="783">
                <a:moveTo>
                  <a:pt x="317" y="738"/>
                </a:moveTo>
                <a:cubicBezTo>
                  <a:pt x="285" y="738"/>
                  <a:pt x="212" y="762"/>
                  <a:pt x="167" y="754"/>
                </a:cubicBezTo>
                <a:cubicBezTo>
                  <a:pt x="122" y="746"/>
                  <a:pt x="75" y="726"/>
                  <a:pt x="47" y="692"/>
                </a:cubicBezTo>
                <a:cubicBezTo>
                  <a:pt x="19" y="658"/>
                  <a:pt x="2" y="595"/>
                  <a:pt x="1" y="552"/>
                </a:cubicBezTo>
                <a:cubicBezTo>
                  <a:pt x="0" y="509"/>
                  <a:pt x="23" y="461"/>
                  <a:pt x="39" y="436"/>
                </a:cubicBezTo>
                <a:cubicBezTo>
                  <a:pt x="55" y="411"/>
                  <a:pt x="84" y="408"/>
                  <a:pt x="97" y="400"/>
                </a:cubicBezTo>
                <a:cubicBezTo>
                  <a:pt x="110" y="392"/>
                  <a:pt x="114" y="392"/>
                  <a:pt x="119" y="386"/>
                </a:cubicBezTo>
                <a:cubicBezTo>
                  <a:pt x="124" y="380"/>
                  <a:pt x="125" y="374"/>
                  <a:pt x="125" y="362"/>
                </a:cubicBezTo>
                <a:cubicBezTo>
                  <a:pt x="125" y="350"/>
                  <a:pt x="118" y="333"/>
                  <a:pt x="117" y="316"/>
                </a:cubicBezTo>
                <a:cubicBezTo>
                  <a:pt x="116" y="299"/>
                  <a:pt x="111" y="280"/>
                  <a:pt x="117" y="262"/>
                </a:cubicBezTo>
                <a:cubicBezTo>
                  <a:pt x="123" y="244"/>
                  <a:pt x="138" y="222"/>
                  <a:pt x="155" y="208"/>
                </a:cubicBezTo>
                <a:cubicBezTo>
                  <a:pt x="172" y="194"/>
                  <a:pt x="199" y="183"/>
                  <a:pt x="221" y="176"/>
                </a:cubicBezTo>
                <a:cubicBezTo>
                  <a:pt x="243" y="169"/>
                  <a:pt x="271" y="169"/>
                  <a:pt x="287" y="166"/>
                </a:cubicBezTo>
                <a:cubicBezTo>
                  <a:pt x="303" y="163"/>
                  <a:pt x="310" y="164"/>
                  <a:pt x="315" y="156"/>
                </a:cubicBezTo>
                <a:cubicBezTo>
                  <a:pt x="320" y="148"/>
                  <a:pt x="314" y="129"/>
                  <a:pt x="319" y="116"/>
                </a:cubicBezTo>
                <a:cubicBezTo>
                  <a:pt x="324" y="103"/>
                  <a:pt x="335" y="86"/>
                  <a:pt x="347" y="76"/>
                </a:cubicBezTo>
                <a:cubicBezTo>
                  <a:pt x="359" y="66"/>
                  <a:pt x="375" y="60"/>
                  <a:pt x="391" y="56"/>
                </a:cubicBezTo>
                <a:cubicBezTo>
                  <a:pt x="407" y="52"/>
                  <a:pt x="432" y="52"/>
                  <a:pt x="445" y="52"/>
                </a:cubicBezTo>
                <a:cubicBezTo>
                  <a:pt x="458" y="52"/>
                  <a:pt x="462" y="57"/>
                  <a:pt x="467" y="56"/>
                </a:cubicBezTo>
                <a:cubicBezTo>
                  <a:pt x="472" y="55"/>
                  <a:pt x="468" y="50"/>
                  <a:pt x="473" y="44"/>
                </a:cubicBezTo>
                <a:cubicBezTo>
                  <a:pt x="478" y="38"/>
                  <a:pt x="487" y="25"/>
                  <a:pt x="499" y="18"/>
                </a:cubicBezTo>
                <a:cubicBezTo>
                  <a:pt x="511" y="11"/>
                  <a:pt x="524" y="6"/>
                  <a:pt x="543" y="4"/>
                </a:cubicBezTo>
                <a:cubicBezTo>
                  <a:pt x="562" y="2"/>
                  <a:pt x="593" y="0"/>
                  <a:pt x="613" y="4"/>
                </a:cubicBezTo>
                <a:cubicBezTo>
                  <a:pt x="633" y="8"/>
                  <a:pt x="647" y="17"/>
                  <a:pt x="663" y="26"/>
                </a:cubicBezTo>
                <a:cubicBezTo>
                  <a:pt x="679" y="35"/>
                  <a:pt x="700" y="46"/>
                  <a:pt x="711" y="60"/>
                </a:cubicBezTo>
                <a:cubicBezTo>
                  <a:pt x="722" y="74"/>
                  <a:pt x="727" y="97"/>
                  <a:pt x="731" y="110"/>
                </a:cubicBezTo>
                <a:cubicBezTo>
                  <a:pt x="735" y="123"/>
                  <a:pt x="729" y="132"/>
                  <a:pt x="735" y="136"/>
                </a:cubicBezTo>
                <a:cubicBezTo>
                  <a:pt x="741" y="140"/>
                  <a:pt x="754" y="132"/>
                  <a:pt x="767" y="134"/>
                </a:cubicBezTo>
                <a:cubicBezTo>
                  <a:pt x="780" y="136"/>
                  <a:pt x="797" y="139"/>
                  <a:pt x="813" y="150"/>
                </a:cubicBezTo>
                <a:cubicBezTo>
                  <a:pt x="829" y="161"/>
                  <a:pt x="849" y="182"/>
                  <a:pt x="863" y="200"/>
                </a:cubicBezTo>
                <a:cubicBezTo>
                  <a:pt x="877" y="218"/>
                  <a:pt x="892" y="240"/>
                  <a:pt x="899" y="260"/>
                </a:cubicBezTo>
                <a:cubicBezTo>
                  <a:pt x="906" y="280"/>
                  <a:pt x="909" y="305"/>
                  <a:pt x="905" y="324"/>
                </a:cubicBezTo>
                <a:cubicBezTo>
                  <a:pt x="901" y="343"/>
                  <a:pt x="873" y="364"/>
                  <a:pt x="873" y="374"/>
                </a:cubicBezTo>
                <a:cubicBezTo>
                  <a:pt x="873" y="384"/>
                  <a:pt x="892" y="377"/>
                  <a:pt x="907" y="384"/>
                </a:cubicBezTo>
                <a:cubicBezTo>
                  <a:pt x="922" y="391"/>
                  <a:pt x="947" y="402"/>
                  <a:pt x="963" y="414"/>
                </a:cubicBezTo>
                <a:cubicBezTo>
                  <a:pt x="979" y="426"/>
                  <a:pt x="996" y="442"/>
                  <a:pt x="1005" y="458"/>
                </a:cubicBezTo>
                <a:cubicBezTo>
                  <a:pt x="1014" y="474"/>
                  <a:pt x="1020" y="488"/>
                  <a:pt x="1017" y="512"/>
                </a:cubicBezTo>
                <a:cubicBezTo>
                  <a:pt x="1014" y="536"/>
                  <a:pt x="998" y="579"/>
                  <a:pt x="987" y="600"/>
                </a:cubicBezTo>
                <a:cubicBezTo>
                  <a:pt x="976" y="621"/>
                  <a:pt x="964" y="633"/>
                  <a:pt x="953" y="640"/>
                </a:cubicBezTo>
                <a:cubicBezTo>
                  <a:pt x="942" y="647"/>
                  <a:pt x="930" y="641"/>
                  <a:pt x="919" y="644"/>
                </a:cubicBezTo>
                <a:cubicBezTo>
                  <a:pt x="908" y="647"/>
                  <a:pt x="898" y="650"/>
                  <a:pt x="889" y="656"/>
                </a:cubicBezTo>
                <a:cubicBezTo>
                  <a:pt x="880" y="662"/>
                  <a:pt x="876" y="671"/>
                  <a:pt x="867" y="682"/>
                </a:cubicBezTo>
                <a:cubicBezTo>
                  <a:pt x="858" y="693"/>
                  <a:pt x="849" y="709"/>
                  <a:pt x="837" y="720"/>
                </a:cubicBezTo>
                <a:cubicBezTo>
                  <a:pt x="825" y="731"/>
                  <a:pt x="814" y="741"/>
                  <a:pt x="795" y="746"/>
                </a:cubicBezTo>
                <a:cubicBezTo>
                  <a:pt x="776" y="751"/>
                  <a:pt x="742" y="751"/>
                  <a:pt x="721" y="748"/>
                </a:cubicBezTo>
                <a:cubicBezTo>
                  <a:pt x="700" y="745"/>
                  <a:pt x="681" y="734"/>
                  <a:pt x="669" y="728"/>
                </a:cubicBezTo>
                <a:cubicBezTo>
                  <a:pt x="657" y="722"/>
                  <a:pt x="657" y="714"/>
                  <a:pt x="651" y="710"/>
                </a:cubicBezTo>
                <a:cubicBezTo>
                  <a:pt x="645" y="706"/>
                  <a:pt x="639" y="704"/>
                  <a:pt x="635" y="706"/>
                </a:cubicBezTo>
                <a:cubicBezTo>
                  <a:pt x="631" y="708"/>
                  <a:pt x="636" y="712"/>
                  <a:pt x="627" y="720"/>
                </a:cubicBezTo>
                <a:cubicBezTo>
                  <a:pt x="618" y="728"/>
                  <a:pt x="604" y="742"/>
                  <a:pt x="583" y="752"/>
                </a:cubicBezTo>
                <a:cubicBezTo>
                  <a:pt x="562" y="762"/>
                  <a:pt x="527" y="777"/>
                  <a:pt x="499" y="780"/>
                </a:cubicBezTo>
                <a:cubicBezTo>
                  <a:pt x="471" y="783"/>
                  <a:pt x="441" y="777"/>
                  <a:pt x="417" y="772"/>
                </a:cubicBezTo>
                <a:cubicBezTo>
                  <a:pt x="393" y="767"/>
                  <a:pt x="372" y="757"/>
                  <a:pt x="357" y="752"/>
                </a:cubicBezTo>
                <a:cubicBezTo>
                  <a:pt x="342" y="747"/>
                  <a:pt x="349" y="738"/>
                  <a:pt x="317" y="73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B7D9E5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32709" tIns="32709" rIns="32709" bIns="32709" anchor="ctr" anchorCtr="1"/>
          <a:lstStyle/>
          <a:p>
            <a:pPr algn="ctr">
              <a:lnSpc>
                <a:spcPct val="85000"/>
              </a:lnSpc>
              <a:spcBef>
                <a:spcPts val="0"/>
              </a:spcBef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17414" name="Text Box 22"/>
          <p:cNvSpPr txBox="1">
            <a:spLocks noChangeArrowheads="1"/>
          </p:cNvSpPr>
          <p:nvPr/>
        </p:nvSpPr>
        <p:spPr bwMode="auto">
          <a:xfrm>
            <a:off x="4149725" y="4006850"/>
            <a:ext cx="11588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05" tIns="32705" rIns="32705" bIns="32705" anchor="ctr" anchorCtr="1"/>
          <a:lstStyle/>
          <a:p>
            <a:pPr algn="ctr" defTabSz="936297">
              <a:lnSpc>
                <a:spcPct val="85000"/>
              </a:lnSpc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Service Provider</a:t>
            </a:r>
          </a:p>
          <a:p>
            <a:pPr algn="ctr" defTabSz="936297">
              <a:lnSpc>
                <a:spcPct val="85000"/>
              </a:lnSpc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Packet Switched</a:t>
            </a:r>
          </a:p>
          <a:p>
            <a:pPr algn="ctr" defTabSz="936297">
              <a:lnSpc>
                <a:spcPct val="85000"/>
              </a:lnSpc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Network</a:t>
            </a: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423863" y="4475163"/>
            <a:ext cx="4057650" cy="2230437"/>
            <a:chOff x="382109" y="4814450"/>
            <a:chExt cx="4463457" cy="2452688"/>
          </a:xfrm>
        </p:grpSpPr>
        <p:grpSp>
          <p:nvGrpSpPr>
            <p:cNvPr id="13424" name="Group 136"/>
            <p:cNvGrpSpPr>
              <a:grpSpLocks/>
            </p:cNvGrpSpPr>
            <p:nvPr/>
          </p:nvGrpSpPr>
          <p:grpSpPr bwMode="auto">
            <a:xfrm flipH="1">
              <a:off x="382109" y="4814450"/>
              <a:ext cx="4306888" cy="2452688"/>
              <a:chOff x="-472910" y="4814450"/>
              <a:chExt cx="4306888" cy="2452688"/>
            </a:xfrm>
          </p:grpSpPr>
          <p:sp>
            <p:nvSpPr>
              <p:cNvPr id="2242563" name="Rectangle 3"/>
              <p:cNvSpPr>
                <a:spLocks noChangeArrowheads="1"/>
              </p:cNvSpPr>
              <p:nvPr/>
            </p:nvSpPr>
            <p:spPr bwMode="auto">
              <a:xfrm flipH="1">
                <a:off x="254165" y="4814450"/>
                <a:ext cx="3579813" cy="2452688"/>
              </a:xfrm>
              <a:prstGeom prst="roundRect">
                <a:avLst>
                  <a:gd name="adj" fmla="val 10857"/>
                </a:avLst>
              </a:prstGeom>
              <a:solidFill>
                <a:srgbClr val="FFCC99"/>
              </a:solidFill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</a:endParaRPr>
              </a:p>
            </p:txBody>
          </p:sp>
          <p:cxnSp>
            <p:nvCxnSpPr>
              <p:cNvPr id="13429" name="Elbow Connector 124"/>
              <p:cNvCxnSpPr>
                <a:cxnSpLocks noChangeShapeType="1"/>
              </p:cNvCxnSpPr>
              <p:nvPr/>
            </p:nvCxnSpPr>
            <p:spPr bwMode="auto">
              <a:xfrm rot="10800000">
                <a:off x="-472910" y="5237163"/>
                <a:ext cx="3657600" cy="1189037"/>
              </a:xfrm>
              <a:prstGeom prst="bentConnector3">
                <a:avLst>
                  <a:gd name="adj1" fmla="val 99792"/>
                </a:avLst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7526" name="Freeform 6"/>
              <p:cNvSpPr>
                <a:spLocks/>
              </p:cNvSpPr>
              <p:nvPr/>
            </p:nvSpPr>
            <p:spPr bwMode="auto">
              <a:xfrm>
                <a:off x="-367539" y="5277056"/>
                <a:ext cx="3530951" cy="445150"/>
              </a:xfrm>
              <a:custGeom>
                <a:avLst/>
                <a:gdLst>
                  <a:gd name="T0" fmla="*/ 2147483647 w 366"/>
                  <a:gd name="T1" fmla="*/ 2147483647 h 144"/>
                  <a:gd name="T2" fmla="*/ 0 w 366"/>
                  <a:gd name="T3" fmla="*/ 2147483647 h 144"/>
                  <a:gd name="T4" fmla="*/ 0 w 366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366"/>
                  <a:gd name="T10" fmla="*/ 0 h 144"/>
                  <a:gd name="T11" fmla="*/ 366 w 366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6" h="144">
                    <a:moveTo>
                      <a:pt x="366" y="144"/>
                    </a:move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pic>
            <p:nvPicPr>
              <p:cNvPr id="13431" name="Picture 15" descr="j0202496[1]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2939840" y="5999163"/>
                <a:ext cx="809625" cy="892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28" name="Text Box 94"/>
              <p:cNvSpPr txBox="1">
                <a:spLocks noChangeArrowheads="1"/>
              </p:cNvSpPr>
              <p:nvPr/>
            </p:nvSpPr>
            <p:spPr bwMode="auto">
              <a:xfrm>
                <a:off x="1954995" y="5369578"/>
                <a:ext cx="345761" cy="240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1000" b="1" dirty="0">
                    <a:latin typeface="+mn-lt"/>
                    <a:cs typeface="Arial" charset="0"/>
                  </a:rPr>
                  <a:t>ETX</a:t>
                </a:r>
              </a:p>
            </p:txBody>
          </p:sp>
          <p:sp>
            <p:nvSpPr>
              <p:cNvPr id="17529" name="Text Box 95"/>
              <p:cNvSpPr txBox="1">
                <a:spLocks noChangeArrowheads="1"/>
              </p:cNvSpPr>
              <p:nvPr/>
            </p:nvSpPr>
            <p:spPr bwMode="auto">
              <a:xfrm>
                <a:off x="2505070" y="5523198"/>
                <a:ext cx="445297" cy="225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900" b="1" dirty="0">
                    <a:latin typeface="+mn-lt"/>
                    <a:cs typeface="Arial" charset="0"/>
                  </a:rPr>
                  <a:t>100BT</a:t>
                </a:r>
              </a:p>
            </p:txBody>
          </p:sp>
          <p:pic>
            <p:nvPicPr>
              <p:cNvPr id="13434" name="Picture 96" descr="rad7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1811503" y="5572125"/>
                <a:ext cx="631825" cy="198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31" name="Text Box 97"/>
              <p:cNvSpPr txBox="1">
                <a:spLocks noChangeArrowheads="1"/>
              </p:cNvSpPr>
              <p:nvPr/>
            </p:nvSpPr>
            <p:spPr bwMode="auto">
              <a:xfrm>
                <a:off x="1462548" y="5523198"/>
                <a:ext cx="303850" cy="225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900" b="1" dirty="0">
                    <a:latin typeface="+mn-lt"/>
                    <a:cs typeface="Arial" charset="0"/>
                  </a:rPr>
                  <a:t>FE</a:t>
                </a:r>
              </a:p>
            </p:txBody>
          </p:sp>
          <p:sp>
            <p:nvSpPr>
              <p:cNvPr id="17532" name="Text Box 99"/>
              <p:cNvSpPr txBox="1">
                <a:spLocks noChangeArrowheads="1"/>
              </p:cNvSpPr>
              <p:nvPr/>
            </p:nvSpPr>
            <p:spPr bwMode="auto">
              <a:xfrm>
                <a:off x="1954995" y="6083563"/>
                <a:ext cx="345761" cy="240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1000" b="1" dirty="0">
                    <a:latin typeface="+mn-lt"/>
                    <a:cs typeface="Arial" charset="0"/>
                  </a:rPr>
                  <a:t>ETX</a:t>
                </a:r>
              </a:p>
            </p:txBody>
          </p:sp>
          <p:sp>
            <p:nvSpPr>
              <p:cNvPr id="17533" name="Text Box 100"/>
              <p:cNvSpPr txBox="1">
                <a:spLocks noChangeArrowheads="1"/>
              </p:cNvSpPr>
              <p:nvPr/>
            </p:nvSpPr>
            <p:spPr bwMode="auto">
              <a:xfrm>
                <a:off x="2440457" y="6230201"/>
                <a:ext cx="499432" cy="2269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900" b="1" dirty="0">
                    <a:latin typeface="+mn-lt"/>
                    <a:cs typeface="Arial" charset="0"/>
                  </a:rPr>
                  <a:t>1000Sx</a:t>
                </a:r>
              </a:p>
            </p:txBody>
          </p:sp>
          <p:pic>
            <p:nvPicPr>
              <p:cNvPr id="13438" name="Picture 101" descr="rad7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1811503" y="6284913"/>
                <a:ext cx="6318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35" name="Text Box 102"/>
              <p:cNvSpPr txBox="1">
                <a:spLocks noChangeArrowheads="1"/>
              </p:cNvSpPr>
              <p:nvPr/>
            </p:nvSpPr>
            <p:spPr bwMode="auto">
              <a:xfrm>
                <a:off x="935176" y="6231947"/>
                <a:ext cx="324806" cy="225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900" b="1" dirty="0" err="1">
                    <a:latin typeface="+mn-lt"/>
                    <a:cs typeface="Arial" charset="0"/>
                  </a:rPr>
                  <a:t>GbE</a:t>
                </a:r>
                <a:endParaRPr lang="en-US" sz="900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36" name="Text Box 103"/>
              <p:cNvSpPr txBox="1">
                <a:spLocks noChangeArrowheads="1"/>
              </p:cNvSpPr>
              <p:nvPr/>
            </p:nvSpPr>
            <p:spPr bwMode="auto">
              <a:xfrm>
                <a:off x="-130047" y="5530181"/>
                <a:ext cx="328298" cy="2269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900" b="1" dirty="0" err="1">
                    <a:latin typeface="+mn-lt"/>
                    <a:cs typeface="Arial" charset="0"/>
                  </a:rPr>
                  <a:t>GbE</a:t>
                </a:r>
                <a:endParaRPr lang="en-US" sz="900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37" name="Freeform 104"/>
              <p:cNvSpPr>
                <a:spLocks/>
              </p:cNvSpPr>
              <p:nvPr/>
            </p:nvSpPr>
            <p:spPr bwMode="auto">
              <a:xfrm flipH="1">
                <a:off x="369386" y="5336410"/>
                <a:ext cx="1028551" cy="759374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E0CDA8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867B65"/>
                </a:prstShdw>
              </a:effectLst>
            </p:spPr>
            <p:txBody>
              <a:bodyPr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38" name="Text Box 105"/>
              <p:cNvSpPr txBox="1">
                <a:spLocks noChangeArrowheads="1"/>
              </p:cNvSpPr>
              <p:nvPr/>
            </p:nvSpPr>
            <p:spPr bwMode="auto">
              <a:xfrm>
                <a:off x="564967" y="5510978"/>
                <a:ext cx="639133" cy="410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755385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1000" b="1" dirty="0">
                    <a:latin typeface="+mn-lt"/>
                    <a:cs typeface="Arial" charset="0"/>
                  </a:rPr>
                  <a:t>Metro </a:t>
                </a:r>
              </a:p>
              <a:p>
                <a:pPr algn="ctr" defTabSz="755385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1000" b="1" dirty="0">
                    <a:latin typeface="+mn-lt"/>
                    <a:cs typeface="Arial" charset="0"/>
                  </a:rPr>
                  <a:t>Ethernet</a:t>
                </a:r>
              </a:p>
            </p:txBody>
          </p:sp>
          <p:pic>
            <p:nvPicPr>
              <p:cNvPr id="13443" name="Picture 112" descr="branch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3157328" y="5222875"/>
                <a:ext cx="484187" cy="730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40" name="Text Box 113"/>
              <p:cNvSpPr txBox="1">
                <a:spLocks noChangeArrowheads="1"/>
              </p:cNvSpPr>
              <p:nvPr/>
            </p:nvSpPr>
            <p:spPr bwMode="auto">
              <a:xfrm>
                <a:off x="3055143" y="4962833"/>
                <a:ext cx="595477" cy="254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b="1" dirty="0">
                    <a:latin typeface="+mn-lt"/>
                    <a:cs typeface="Arial" charset="0"/>
                  </a:rPr>
                  <a:t>Branch</a:t>
                </a:r>
              </a:p>
            </p:txBody>
          </p:sp>
          <p:sp>
            <p:nvSpPr>
              <p:cNvPr id="17541" name="Text Box 114"/>
              <p:cNvSpPr txBox="1">
                <a:spLocks noChangeArrowheads="1"/>
              </p:cNvSpPr>
              <p:nvPr/>
            </p:nvSpPr>
            <p:spPr bwMode="auto">
              <a:xfrm>
                <a:off x="2742562" y="6877851"/>
                <a:ext cx="1049506" cy="254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5996" tIns="35996" rIns="35996" bIns="35996" anchor="ctr" anchorCtr="1"/>
              <a:lstStyle/>
              <a:p>
                <a:pPr algn="ctr" defTabSz="936297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b="1" dirty="0">
                    <a:latin typeface="+mn-lt"/>
                    <a:cs typeface="Arial" charset="0"/>
                  </a:rPr>
                  <a:t>Headquarters</a:t>
                </a:r>
              </a:p>
            </p:txBody>
          </p:sp>
          <p:sp>
            <p:nvSpPr>
              <p:cNvPr id="17542" name="Text Box 118"/>
              <p:cNvSpPr txBox="1">
                <a:spLocks noChangeArrowheads="1"/>
              </p:cNvSpPr>
              <p:nvPr/>
            </p:nvSpPr>
            <p:spPr bwMode="auto">
              <a:xfrm>
                <a:off x="1066146" y="4847702"/>
                <a:ext cx="1838818" cy="3037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1431" tIns="45715" rIns="91431" bIns="45715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r>
                  <a:rPr lang="en-US" sz="1300" b="1" dirty="0">
                    <a:latin typeface="+mn-lt"/>
                    <a:cs typeface="Arial" charset="0"/>
                  </a:rPr>
                  <a:t>Ethernet over Fiber</a:t>
                </a:r>
              </a:p>
            </p:txBody>
          </p:sp>
        </p:grpSp>
        <p:pic>
          <p:nvPicPr>
            <p:cNvPr id="13425" name="Picture 98" descr="lsr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26466" y="5113214"/>
              <a:ext cx="419100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457200" y="1227138"/>
            <a:ext cx="3684588" cy="3209925"/>
            <a:chOff x="419741" y="1242063"/>
            <a:chExt cx="4052247" cy="3530600"/>
          </a:xfrm>
        </p:grpSpPr>
        <p:sp>
          <p:nvSpPr>
            <p:cNvPr id="2242565" name="Rectangle 5"/>
            <p:cNvSpPr>
              <a:spLocks noChangeArrowheads="1"/>
            </p:cNvSpPr>
            <p:nvPr/>
          </p:nvSpPr>
          <p:spPr bwMode="auto">
            <a:xfrm>
              <a:off x="419741" y="1242063"/>
              <a:ext cx="3519748" cy="3530600"/>
            </a:xfrm>
            <a:prstGeom prst="roundRect">
              <a:avLst>
                <a:gd name="adj" fmla="val 5904"/>
              </a:avLst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>
              <a:bevelT/>
            </a:sp3d>
          </p:spPr>
          <p:txBody>
            <a:bodyPr wrap="none" lIns="91431" tIns="45715" rIns="91431" bIns="45715" anchor="ctr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</a:endParaRPr>
            </a:p>
          </p:txBody>
        </p:sp>
        <p:sp>
          <p:nvSpPr>
            <p:cNvPr id="17483" name="Freeform 9"/>
            <p:cNvSpPr>
              <a:spLocks/>
            </p:cNvSpPr>
            <p:nvPr/>
          </p:nvSpPr>
          <p:spPr bwMode="auto">
            <a:xfrm flipH="1">
              <a:off x="772415" y="1923039"/>
              <a:ext cx="3502285" cy="2435799"/>
            </a:xfrm>
            <a:custGeom>
              <a:avLst/>
              <a:gdLst>
                <a:gd name="T0" fmla="*/ 0 w 2707"/>
                <a:gd name="T1" fmla="*/ 2147483647 h 505"/>
                <a:gd name="T2" fmla="*/ 0 w 2707"/>
                <a:gd name="T3" fmla="*/ 0 h 505"/>
                <a:gd name="T4" fmla="*/ 2147483647 w 2707"/>
                <a:gd name="T5" fmla="*/ 0 h 505"/>
                <a:gd name="T6" fmla="*/ 0 60000 65536"/>
                <a:gd name="T7" fmla="*/ 0 60000 65536"/>
                <a:gd name="T8" fmla="*/ 0 60000 65536"/>
                <a:gd name="T9" fmla="*/ 0 w 2707"/>
                <a:gd name="T10" fmla="*/ 0 h 505"/>
                <a:gd name="T11" fmla="*/ 2707 w 2707"/>
                <a:gd name="T12" fmla="*/ 505 h 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07" h="505">
                  <a:moveTo>
                    <a:pt x="0" y="505"/>
                  </a:moveTo>
                  <a:lnTo>
                    <a:pt x="0" y="0"/>
                  </a:lnTo>
                  <a:lnTo>
                    <a:pt x="270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431" tIns="45715" rIns="91431" bIns="45715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84" name="Freeform 23"/>
            <p:cNvSpPr>
              <a:spLocks/>
            </p:cNvSpPr>
            <p:nvPr/>
          </p:nvSpPr>
          <p:spPr bwMode="auto">
            <a:xfrm>
              <a:off x="824451" y="2864226"/>
              <a:ext cx="2060552" cy="555258"/>
            </a:xfrm>
            <a:custGeom>
              <a:avLst/>
              <a:gdLst>
                <a:gd name="T0" fmla="*/ 2147483647 w 1097"/>
                <a:gd name="T1" fmla="*/ 2147483647 h 250"/>
                <a:gd name="T2" fmla="*/ 2147483647 w 1097"/>
                <a:gd name="T3" fmla="*/ 2147483647 h 250"/>
                <a:gd name="T4" fmla="*/ 2147483647 w 1097"/>
                <a:gd name="T5" fmla="*/ 0 h 250"/>
                <a:gd name="T6" fmla="*/ 0 w 1097"/>
                <a:gd name="T7" fmla="*/ 0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7"/>
                <a:gd name="T13" fmla="*/ 0 h 250"/>
                <a:gd name="T14" fmla="*/ 1097 w 1097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7" h="250">
                  <a:moveTo>
                    <a:pt x="1097" y="250"/>
                  </a:moveTo>
                  <a:lnTo>
                    <a:pt x="828" y="250"/>
                  </a:lnTo>
                  <a:lnTo>
                    <a:pt x="8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grpSp>
          <p:nvGrpSpPr>
            <p:cNvPr id="13389" name="Group 24"/>
            <p:cNvGrpSpPr>
              <a:grpSpLocks/>
            </p:cNvGrpSpPr>
            <p:nvPr/>
          </p:nvGrpSpPr>
          <p:grpSpPr bwMode="auto">
            <a:xfrm>
              <a:off x="1995489" y="3589339"/>
              <a:ext cx="793750" cy="93662"/>
              <a:chOff x="1166" y="1603"/>
              <a:chExt cx="500" cy="60"/>
            </a:xfrm>
          </p:grpSpPr>
          <p:sp>
            <p:nvSpPr>
              <p:cNvPr id="17516" name="Line 25"/>
              <p:cNvSpPr>
                <a:spLocks noChangeShapeType="1"/>
              </p:cNvSpPr>
              <p:nvPr/>
            </p:nvSpPr>
            <p:spPr bwMode="auto">
              <a:xfrm flipH="1">
                <a:off x="1167" y="1603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17" name="Line 26"/>
              <p:cNvSpPr>
                <a:spLocks noChangeShapeType="1"/>
              </p:cNvSpPr>
              <p:nvPr/>
            </p:nvSpPr>
            <p:spPr bwMode="auto">
              <a:xfrm flipH="1">
                <a:off x="1167" y="1623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18" name="Line 27"/>
              <p:cNvSpPr>
                <a:spLocks noChangeShapeType="1"/>
              </p:cNvSpPr>
              <p:nvPr/>
            </p:nvSpPr>
            <p:spPr bwMode="auto">
              <a:xfrm flipH="1">
                <a:off x="1167" y="1643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519" name="Line 28"/>
              <p:cNvSpPr>
                <a:spLocks noChangeShapeType="1"/>
              </p:cNvSpPr>
              <p:nvPr/>
            </p:nvSpPr>
            <p:spPr bwMode="auto">
              <a:xfrm flipH="1">
                <a:off x="1167" y="1663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7486" name="Text Box 29"/>
            <p:cNvSpPr txBox="1">
              <a:spLocks noChangeArrowheads="1"/>
            </p:cNvSpPr>
            <p:nvPr/>
          </p:nvSpPr>
          <p:spPr bwMode="auto">
            <a:xfrm>
              <a:off x="1697745" y="2537664"/>
              <a:ext cx="314263" cy="24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</a:t>
              </a:r>
            </a:p>
          </p:txBody>
        </p:sp>
        <p:sp>
          <p:nvSpPr>
            <p:cNvPr id="17487" name="Text Box 30"/>
            <p:cNvSpPr txBox="1">
              <a:spLocks noChangeArrowheads="1"/>
            </p:cNvSpPr>
            <p:nvPr/>
          </p:nvSpPr>
          <p:spPr bwMode="auto">
            <a:xfrm>
              <a:off x="1699491" y="3305945"/>
              <a:ext cx="314263" cy="24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</a:t>
              </a:r>
            </a:p>
          </p:txBody>
        </p:sp>
        <p:sp>
          <p:nvSpPr>
            <p:cNvPr id="17488" name="Text Box 31"/>
            <p:cNvSpPr txBox="1">
              <a:spLocks noChangeArrowheads="1"/>
            </p:cNvSpPr>
            <p:nvPr/>
          </p:nvSpPr>
          <p:spPr bwMode="auto">
            <a:xfrm>
              <a:off x="2955052" y="3512026"/>
              <a:ext cx="368386" cy="242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755385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SDH</a:t>
              </a:r>
            </a:p>
          </p:txBody>
        </p:sp>
        <p:pic>
          <p:nvPicPr>
            <p:cNvPr id="13393" name="Picture 33" descr="rad7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38288" y="3498850"/>
              <a:ext cx="6318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4" name="Picture 34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8288" y="2719389"/>
              <a:ext cx="6318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5" name="Picture 35" descr="branch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6696" y="2465388"/>
              <a:ext cx="484188" cy="73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92" name="Text Box 36"/>
            <p:cNvSpPr txBox="1">
              <a:spLocks noChangeArrowheads="1"/>
            </p:cNvSpPr>
            <p:nvPr/>
          </p:nvSpPr>
          <p:spPr bwMode="auto">
            <a:xfrm>
              <a:off x="3612875" y="4268042"/>
              <a:ext cx="324738" cy="22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493" name="Text Box 37"/>
            <p:cNvSpPr txBox="1">
              <a:spLocks noChangeArrowheads="1"/>
            </p:cNvSpPr>
            <p:nvPr/>
          </p:nvSpPr>
          <p:spPr bwMode="auto">
            <a:xfrm>
              <a:off x="3108351" y="4011408"/>
              <a:ext cx="792641" cy="225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STM-1/OC-3</a:t>
              </a:r>
            </a:p>
          </p:txBody>
        </p:sp>
        <p:sp>
          <p:nvSpPr>
            <p:cNvPr id="17494" name="Line 38"/>
            <p:cNvSpPr>
              <a:spLocks noChangeShapeType="1"/>
            </p:cNvSpPr>
            <p:nvPr/>
          </p:nvSpPr>
          <p:spPr bwMode="auto">
            <a:xfrm flipH="1">
              <a:off x="807333" y="3658656"/>
              <a:ext cx="8450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95" name="Text Box 39"/>
            <p:cNvSpPr txBox="1">
              <a:spLocks noChangeArrowheads="1"/>
            </p:cNvSpPr>
            <p:nvPr/>
          </p:nvSpPr>
          <p:spPr bwMode="auto">
            <a:xfrm>
              <a:off x="1113078" y="2680928"/>
              <a:ext cx="375370" cy="22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10BT</a:t>
              </a:r>
            </a:p>
          </p:txBody>
        </p:sp>
        <p:sp>
          <p:nvSpPr>
            <p:cNvPr id="17496" name="Text Box 40"/>
            <p:cNvSpPr txBox="1">
              <a:spLocks noChangeArrowheads="1"/>
            </p:cNvSpPr>
            <p:nvPr/>
          </p:nvSpPr>
          <p:spPr bwMode="auto">
            <a:xfrm>
              <a:off x="1078160" y="3461347"/>
              <a:ext cx="445206" cy="225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100BT</a:t>
              </a:r>
            </a:p>
          </p:txBody>
        </p:sp>
        <p:sp>
          <p:nvSpPr>
            <p:cNvPr id="17497" name="Text Box 41"/>
            <p:cNvSpPr txBox="1">
              <a:spLocks noChangeArrowheads="1"/>
            </p:cNvSpPr>
            <p:nvPr/>
          </p:nvSpPr>
          <p:spPr bwMode="auto">
            <a:xfrm>
              <a:off x="2308769" y="3241892"/>
              <a:ext cx="563927" cy="22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  </a:t>
              </a:r>
              <a:r>
                <a:rPr lang="en-US" sz="900" b="1" dirty="0" err="1">
                  <a:latin typeface="+mn-lt"/>
                  <a:cs typeface="Arial" charset="0"/>
                </a:rPr>
                <a:t>EoPDH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498" name="Text Box 42"/>
            <p:cNvSpPr txBox="1">
              <a:spLocks noChangeArrowheads="1"/>
            </p:cNvSpPr>
            <p:nvPr/>
          </p:nvSpPr>
          <p:spPr bwMode="auto">
            <a:xfrm>
              <a:off x="2031213" y="3658656"/>
              <a:ext cx="700107" cy="378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n x </a:t>
              </a:r>
              <a:r>
                <a:rPr lang="en-US" sz="900" b="1" dirty="0" err="1">
                  <a:latin typeface="+mn-lt"/>
                  <a:cs typeface="Arial" charset="0"/>
                </a:rPr>
                <a:t>EoPDH</a:t>
              </a:r>
              <a:endParaRPr lang="en-US" sz="900" b="1" dirty="0">
                <a:latin typeface="+mn-lt"/>
                <a:cs typeface="Arial" charset="0"/>
              </a:endParaRPr>
            </a:p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Bonding</a:t>
              </a:r>
            </a:p>
          </p:txBody>
        </p:sp>
        <p:pic>
          <p:nvPicPr>
            <p:cNvPr id="13403" name="Picture 43" descr="branch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6696" y="3368676"/>
              <a:ext cx="484188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00" name="Text Box 45"/>
            <p:cNvSpPr txBox="1">
              <a:spLocks noChangeArrowheads="1"/>
            </p:cNvSpPr>
            <p:nvPr/>
          </p:nvSpPr>
          <p:spPr bwMode="auto">
            <a:xfrm>
              <a:off x="517810" y="3134828"/>
              <a:ext cx="597099" cy="25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Branch</a:t>
              </a:r>
            </a:p>
          </p:txBody>
        </p:sp>
        <p:sp>
          <p:nvSpPr>
            <p:cNvPr id="17501" name="Text Box 46"/>
            <p:cNvSpPr txBox="1">
              <a:spLocks noChangeArrowheads="1"/>
            </p:cNvSpPr>
            <p:nvPr/>
          </p:nvSpPr>
          <p:spPr bwMode="auto">
            <a:xfrm>
              <a:off x="517810" y="2228605"/>
              <a:ext cx="597099" cy="256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Branch</a:t>
              </a:r>
            </a:p>
          </p:txBody>
        </p:sp>
        <p:sp>
          <p:nvSpPr>
            <p:cNvPr id="17502" name="Text Box 47"/>
            <p:cNvSpPr txBox="1">
              <a:spLocks noChangeArrowheads="1"/>
            </p:cNvSpPr>
            <p:nvPr/>
          </p:nvSpPr>
          <p:spPr bwMode="auto">
            <a:xfrm>
              <a:off x="2434135" y="1753752"/>
              <a:ext cx="495837" cy="22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EoPDH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503" name="Freeform 48"/>
            <p:cNvSpPr>
              <a:spLocks/>
            </p:cNvSpPr>
            <p:nvPr/>
          </p:nvSpPr>
          <p:spPr bwMode="auto">
            <a:xfrm>
              <a:off x="3153829" y="3922315"/>
              <a:ext cx="1295461" cy="550020"/>
            </a:xfrm>
            <a:custGeom>
              <a:avLst/>
              <a:gdLst>
                <a:gd name="T0" fmla="*/ 2147483647 w 898"/>
                <a:gd name="T1" fmla="*/ 2147483647 h 284"/>
                <a:gd name="T2" fmla="*/ 0 w 898"/>
                <a:gd name="T3" fmla="*/ 2147483647 h 284"/>
                <a:gd name="T4" fmla="*/ 0 w 898"/>
                <a:gd name="T5" fmla="*/ 0 h 284"/>
                <a:gd name="T6" fmla="*/ 0 60000 65536"/>
                <a:gd name="T7" fmla="*/ 0 60000 65536"/>
                <a:gd name="T8" fmla="*/ 0 60000 65536"/>
                <a:gd name="T9" fmla="*/ 0 w 898"/>
                <a:gd name="T10" fmla="*/ 0 h 284"/>
                <a:gd name="T11" fmla="*/ 898 w 89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8" h="284">
                  <a:moveTo>
                    <a:pt x="898" y="284"/>
                  </a:moveTo>
                  <a:lnTo>
                    <a:pt x="0" y="28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504" name="Text Box 49"/>
            <p:cNvSpPr txBox="1">
              <a:spLocks noChangeArrowheads="1"/>
            </p:cNvSpPr>
            <p:nvPr/>
          </p:nvSpPr>
          <p:spPr bwMode="auto">
            <a:xfrm>
              <a:off x="2940829" y="4507257"/>
              <a:ext cx="453935" cy="239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841081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 err="1">
                  <a:latin typeface="+mn-lt"/>
                  <a:cs typeface="Arial" charset="0"/>
                </a:rPr>
                <a:t>Egate</a:t>
              </a:r>
              <a:endParaRPr lang="en-US" sz="1000" b="1" dirty="0">
                <a:latin typeface="+mn-lt"/>
                <a:cs typeface="Arial" charset="0"/>
              </a:endParaRPr>
            </a:p>
          </p:txBody>
        </p:sp>
        <p:sp>
          <p:nvSpPr>
            <p:cNvPr id="17505" name="AutoShape 50"/>
            <p:cNvSpPr>
              <a:spLocks noChangeArrowheads="1"/>
            </p:cNvSpPr>
            <p:nvPr/>
          </p:nvSpPr>
          <p:spPr bwMode="auto">
            <a:xfrm>
              <a:off x="2804945" y="3274515"/>
              <a:ext cx="708837" cy="6984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19" y="10800"/>
                  </a:moveTo>
                  <a:cubicBezTo>
                    <a:pt x="1619" y="15871"/>
                    <a:pt x="5729" y="19981"/>
                    <a:pt x="10800" y="19981"/>
                  </a:cubicBezTo>
                  <a:cubicBezTo>
                    <a:pt x="15871" y="19981"/>
                    <a:pt x="19981" y="15871"/>
                    <a:pt x="19981" y="10800"/>
                  </a:cubicBezTo>
                  <a:cubicBezTo>
                    <a:pt x="19981" y="5729"/>
                    <a:pt x="15871" y="1619"/>
                    <a:pt x="10800" y="1619"/>
                  </a:cubicBezTo>
                  <a:cubicBezTo>
                    <a:pt x="5729" y="1619"/>
                    <a:pt x="1619" y="5729"/>
                    <a:pt x="1619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pic>
          <p:nvPicPr>
            <p:cNvPr id="13410" name="Picture 51" descr="rad18"/>
            <p:cNvPicPr preferRelativeResize="0"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54314" y="4273551"/>
              <a:ext cx="801687" cy="27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1" name="Picture 52" descr="lsr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52888" y="4275138"/>
              <a:ext cx="419100" cy="336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2" name="Picture 84" descr="branch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6696" y="1555750"/>
              <a:ext cx="484188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09" name="Text Box 85"/>
            <p:cNvSpPr txBox="1">
              <a:spLocks noChangeArrowheads="1"/>
            </p:cNvSpPr>
            <p:nvPr/>
          </p:nvSpPr>
          <p:spPr bwMode="auto">
            <a:xfrm>
              <a:off x="517810" y="1329368"/>
              <a:ext cx="597099" cy="25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Branch</a:t>
              </a:r>
            </a:p>
          </p:txBody>
        </p:sp>
        <p:sp>
          <p:nvSpPr>
            <p:cNvPr id="17510" name="Text Box 86"/>
            <p:cNvSpPr txBox="1">
              <a:spLocks noChangeArrowheads="1"/>
            </p:cNvSpPr>
            <p:nvPr/>
          </p:nvSpPr>
          <p:spPr bwMode="auto">
            <a:xfrm>
              <a:off x="1697745" y="1598266"/>
              <a:ext cx="314263" cy="24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</a:t>
              </a:r>
            </a:p>
          </p:txBody>
        </p:sp>
        <p:pic>
          <p:nvPicPr>
            <p:cNvPr id="13415" name="Picture 87" descr="rad7"/>
            <p:cNvPicPr preferRelativeResize="0"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538288" y="1782763"/>
              <a:ext cx="631825" cy="19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2" name="Text Box 88"/>
            <p:cNvSpPr txBox="1">
              <a:spLocks noChangeArrowheads="1"/>
            </p:cNvSpPr>
            <p:nvPr/>
          </p:nvSpPr>
          <p:spPr bwMode="auto">
            <a:xfrm>
              <a:off x="1088551" y="1739784"/>
              <a:ext cx="375370" cy="22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10BT</a:t>
              </a:r>
            </a:p>
          </p:txBody>
        </p:sp>
        <p:sp>
          <p:nvSpPr>
            <p:cNvPr id="17513" name="Text Box 115"/>
            <p:cNvSpPr txBox="1">
              <a:spLocks noChangeArrowheads="1"/>
            </p:cNvSpPr>
            <p:nvPr/>
          </p:nvSpPr>
          <p:spPr bwMode="auto">
            <a:xfrm>
              <a:off x="1259523" y="1252540"/>
              <a:ext cx="1840184" cy="3073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22" tIns="45711" rIns="91422" bIns="4571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300" b="1" dirty="0">
                  <a:latin typeface="+mn-lt"/>
                  <a:cs typeface="Arial" charset="0"/>
                </a:rPr>
                <a:t>Ethernet over PDH</a:t>
              </a:r>
            </a:p>
          </p:txBody>
        </p:sp>
        <p:sp>
          <p:nvSpPr>
            <p:cNvPr id="17514" name="Text Box 86"/>
            <p:cNvSpPr txBox="1">
              <a:spLocks noChangeArrowheads="1"/>
            </p:cNvSpPr>
            <p:nvPr/>
          </p:nvSpPr>
          <p:spPr bwMode="auto">
            <a:xfrm>
              <a:off x="3343710" y="1598266"/>
              <a:ext cx="314263" cy="24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</a:t>
              </a:r>
            </a:p>
          </p:txBody>
        </p:sp>
        <p:pic>
          <p:nvPicPr>
            <p:cNvPr id="13419" name="Picture 87" descr="rad7"/>
            <p:cNvPicPr preferRelativeResize="0"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185074" y="1795028"/>
              <a:ext cx="631825" cy="19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5130800" y="3845979"/>
            <a:ext cx="3903663" cy="1719794"/>
            <a:chOff x="5559425" y="4123147"/>
            <a:chExt cx="4294518" cy="1890712"/>
          </a:xfrm>
        </p:grpSpPr>
        <p:sp>
          <p:nvSpPr>
            <p:cNvPr id="2242562" name="Rectangle 2"/>
            <p:cNvSpPr>
              <a:spLocks noChangeArrowheads="1"/>
            </p:cNvSpPr>
            <p:nvPr/>
          </p:nvSpPr>
          <p:spPr bwMode="auto">
            <a:xfrm>
              <a:off x="6259843" y="4123147"/>
              <a:ext cx="3594100" cy="1890712"/>
            </a:xfrm>
            <a:prstGeom prst="roundRect">
              <a:avLst/>
            </a:prstGeom>
            <a:solidFill>
              <a:srgbClr val="E7FFCF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31" tIns="45715" rIns="91431" bIns="45715" anchor="ctr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</a:endParaRPr>
            </a:p>
          </p:txBody>
        </p:sp>
        <p:sp>
          <p:nvSpPr>
            <p:cNvPr id="17451" name="Text Box 53"/>
            <p:cNvSpPr txBox="1">
              <a:spLocks noChangeArrowheads="1"/>
            </p:cNvSpPr>
            <p:nvPr/>
          </p:nvSpPr>
          <p:spPr bwMode="auto">
            <a:xfrm>
              <a:off x="8434080" y="4652549"/>
              <a:ext cx="619990" cy="22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10/100BT</a:t>
              </a:r>
            </a:p>
          </p:txBody>
        </p:sp>
        <p:sp>
          <p:nvSpPr>
            <p:cNvPr id="17452" name="Line 54"/>
            <p:cNvSpPr>
              <a:spLocks noChangeShapeType="1"/>
            </p:cNvSpPr>
            <p:nvPr/>
          </p:nvSpPr>
          <p:spPr bwMode="auto">
            <a:xfrm>
              <a:off x="8318814" y="4842784"/>
              <a:ext cx="8487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53" name="Text Box 55"/>
            <p:cNvSpPr txBox="1">
              <a:spLocks noChangeArrowheads="1"/>
            </p:cNvSpPr>
            <p:nvPr/>
          </p:nvSpPr>
          <p:spPr bwMode="auto">
            <a:xfrm>
              <a:off x="7201087" y="4429154"/>
              <a:ext cx="614750" cy="37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n x 2W</a:t>
              </a:r>
            </a:p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Bonding</a:t>
              </a:r>
            </a:p>
          </p:txBody>
        </p:sp>
        <p:pic>
          <p:nvPicPr>
            <p:cNvPr id="13358" name="Picture 56" descr="branch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47494" y="4364884"/>
              <a:ext cx="484187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5" name="Line 58"/>
            <p:cNvSpPr>
              <a:spLocks noChangeShapeType="1"/>
            </p:cNvSpPr>
            <p:nvPr/>
          </p:nvSpPr>
          <p:spPr bwMode="auto">
            <a:xfrm>
              <a:off x="6982781" y="5659570"/>
              <a:ext cx="2216243" cy="17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56" name="Text Box 59"/>
            <p:cNvSpPr txBox="1">
              <a:spLocks noChangeArrowheads="1"/>
            </p:cNvSpPr>
            <p:nvPr/>
          </p:nvSpPr>
          <p:spPr bwMode="auto">
            <a:xfrm>
              <a:off x="8030651" y="5307025"/>
              <a:ext cx="260220" cy="24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LA</a:t>
              </a:r>
            </a:p>
          </p:txBody>
        </p:sp>
        <p:sp>
          <p:nvSpPr>
            <p:cNvPr id="17457" name="Text Box 60"/>
            <p:cNvSpPr txBox="1">
              <a:spLocks noChangeArrowheads="1"/>
            </p:cNvSpPr>
            <p:nvPr/>
          </p:nvSpPr>
          <p:spPr bwMode="auto">
            <a:xfrm>
              <a:off x="8519656" y="5455373"/>
              <a:ext cx="373740" cy="22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10BT</a:t>
              </a:r>
            </a:p>
          </p:txBody>
        </p:sp>
        <p:pic>
          <p:nvPicPr>
            <p:cNvPr id="13362" name="Picture 61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44168" y="5509473"/>
              <a:ext cx="6318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9" name="Text Box 62"/>
            <p:cNvSpPr txBox="1">
              <a:spLocks noChangeArrowheads="1"/>
            </p:cNvSpPr>
            <p:nvPr/>
          </p:nvSpPr>
          <p:spPr bwMode="auto">
            <a:xfrm>
              <a:off x="6657942" y="5188347"/>
              <a:ext cx="571088" cy="24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DSLAM</a:t>
              </a:r>
            </a:p>
          </p:txBody>
        </p:sp>
        <p:sp>
          <p:nvSpPr>
            <p:cNvPr id="17460" name="Text Box 63"/>
            <p:cNvSpPr txBox="1">
              <a:spLocks noChangeArrowheads="1"/>
            </p:cNvSpPr>
            <p:nvPr/>
          </p:nvSpPr>
          <p:spPr bwMode="auto">
            <a:xfrm>
              <a:off x="7300635" y="5455373"/>
              <a:ext cx="413908" cy="22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2W</a:t>
              </a:r>
            </a:p>
          </p:txBody>
        </p:sp>
        <p:grpSp>
          <p:nvGrpSpPr>
            <p:cNvPr id="13365" name="Group 64"/>
            <p:cNvGrpSpPr>
              <a:grpSpLocks/>
            </p:cNvGrpSpPr>
            <p:nvPr/>
          </p:nvGrpSpPr>
          <p:grpSpPr bwMode="auto">
            <a:xfrm>
              <a:off x="7002794" y="4782397"/>
              <a:ext cx="1282700" cy="93662"/>
              <a:chOff x="1166" y="1603"/>
              <a:chExt cx="500" cy="60"/>
            </a:xfrm>
          </p:grpSpPr>
          <p:sp>
            <p:nvSpPr>
              <p:cNvPr id="17476" name="Line 65"/>
              <p:cNvSpPr>
                <a:spLocks noChangeShapeType="1"/>
              </p:cNvSpPr>
              <p:nvPr/>
            </p:nvSpPr>
            <p:spPr bwMode="auto">
              <a:xfrm flipH="1">
                <a:off x="1166" y="1603"/>
                <a:ext cx="5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477" name="Line 66"/>
              <p:cNvSpPr>
                <a:spLocks noChangeShapeType="1"/>
              </p:cNvSpPr>
              <p:nvPr/>
            </p:nvSpPr>
            <p:spPr bwMode="auto">
              <a:xfrm flipH="1">
                <a:off x="1166" y="1623"/>
                <a:ext cx="5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478" name="Line 67"/>
              <p:cNvSpPr>
                <a:spLocks noChangeShapeType="1"/>
              </p:cNvSpPr>
              <p:nvPr/>
            </p:nvSpPr>
            <p:spPr bwMode="auto">
              <a:xfrm flipH="1">
                <a:off x="1166" y="1643"/>
                <a:ext cx="5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17479" name="Line 68"/>
              <p:cNvSpPr>
                <a:spLocks noChangeShapeType="1"/>
              </p:cNvSpPr>
              <p:nvPr/>
            </p:nvSpPr>
            <p:spPr bwMode="auto">
              <a:xfrm flipH="1">
                <a:off x="1166" y="1663"/>
                <a:ext cx="5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 anchorCtr="1"/>
              <a:lstStyle/>
              <a:p>
                <a:pPr algn="ctr">
                  <a:lnSpc>
                    <a:spcPct val="85000"/>
                  </a:lnSpc>
                  <a:spcBef>
                    <a:spcPts val="0"/>
                  </a:spcBef>
                  <a:defRPr/>
                </a:pPr>
                <a:endParaRPr lang="en-US" b="1" dirty="0"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7462" name="Text Box 69"/>
            <p:cNvSpPr txBox="1">
              <a:spLocks noChangeArrowheads="1"/>
            </p:cNvSpPr>
            <p:nvPr/>
          </p:nvSpPr>
          <p:spPr bwMode="auto">
            <a:xfrm>
              <a:off x="8030651" y="4497220"/>
              <a:ext cx="260220" cy="240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LA</a:t>
              </a:r>
            </a:p>
          </p:txBody>
        </p:sp>
        <p:pic>
          <p:nvPicPr>
            <p:cNvPr id="13367" name="Picture 70" descr="rad7"/>
            <p:cNvPicPr preferRelativeResize="0"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844168" y="4701433"/>
              <a:ext cx="631825" cy="20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64" name="Text Box 71"/>
            <p:cNvSpPr txBox="1">
              <a:spLocks noChangeArrowheads="1"/>
            </p:cNvSpPr>
            <p:nvPr/>
          </p:nvSpPr>
          <p:spPr bwMode="auto">
            <a:xfrm>
              <a:off x="6657942" y="4397739"/>
              <a:ext cx="571088" cy="240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DSLAM</a:t>
              </a:r>
            </a:p>
          </p:txBody>
        </p:sp>
        <p:sp>
          <p:nvSpPr>
            <p:cNvPr id="17465" name="Freeform 72"/>
            <p:cNvSpPr>
              <a:spLocks/>
            </p:cNvSpPr>
            <p:nvPr/>
          </p:nvSpPr>
          <p:spPr bwMode="auto">
            <a:xfrm>
              <a:off x="5852828" y="5282592"/>
              <a:ext cx="1074067" cy="359526"/>
            </a:xfrm>
            <a:custGeom>
              <a:avLst/>
              <a:gdLst>
                <a:gd name="T0" fmla="*/ 2147483647 w 461"/>
                <a:gd name="T1" fmla="*/ 2147483647 h 168"/>
                <a:gd name="T2" fmla="*/ 2147483647 w 461"/>
                <a:gd name="T3" fmla="*/ 2147483647 h 168"/>
                <a:gd name="T4" fmla="*/ 2147483647 w 461"/>
                <a:gd name="T5" fmla="*/ 0 h 168"/>
                <a:gd name="T6" fmla="*/ 0 w 461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1"/>
                <a:gd name="T13" fmla="*/ 0 h 168"/>
                <a:gd name="T14" fmla="*/ 461 w 461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1" h="168">
                  <a:moveTo>
                    <a:pt x="461" y="168"/>
                  </a:moveTo>
                  <a:lnTo>
                    <a:pt x="259" y="168"/>
                  </a:lnTo>
                  <a:lnTo>
                    <a:pt x="25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66" name="Freeform 73"/>
            <p:cNvSpPr>
              <a:spLocks/>
            </p:cNvSpPr>
            <p:nvPr/>
          </p:nvSpPr>
          <p:spPr bwMode="auto">
            <a:xfrm flipV="1">
              <a:off x="5852828" y="4842784"/>
              <a:ext cx="1074067" cy="364761"/>
            </a:xfrm>
            <a:custGeom>
              <a:avLst/>
              <a:gdLst>
                <a:gd name="T0" fmla="*/ 2147483647 w 461"/>
                <a:gd name="T1" fmla="*/ 2147483647 h 168"/>
                <a:gd name="T2" fmla="*/ 2147483647 w 461"/>
                <a:gd name="T3" fmla="*/ 2147483647 h 168"/>
                <a:gd name="T4" fmla="*/ 2147483647 w 461"/>
                <a:gd name="T5" fmla="*/ 0 h 168"/>
                <a:gd name="T6" fmla="*/ 0 w 461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1"/>
                <a:gd name="T13" fmla="*/ 0 h 168"/>
                <a:gd name="T14" fmla="*/ 461 w 461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1" h="168">
                  <a:moveTo>
                    <a:pt x="461" y="168"/>
                  </a:moveTo>
                  <a:lnTo>
                    <a:pt x="259" y="168"/>
                  </a:lnTo>
                  <a:lnTo>
                    <a:pt x="25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pic>
          <p:nvPicPr>
            <p:cNvPr id="13371" name="Picture 74" descr="dslam"/>
            <p:cNvPicPr preferRelativeResize="0"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805943" y="4598246"/>
              <a:ext cx="266701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2" name="Picture 75" descr="dslam"/>
            <p:cNvPicPr preferRelativeResize="0"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828168" y="5401522"/>
              <a:ext cx="266701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69" name="Text Box 76"/>
            <p:cNvSpPr txBox="1">
              <a:spLocks noChangeArrowheads="1"/>
            </p:cNvSpPr>
            <p:nvPr/>
          </p:nvSpPr>
          <p:spPr bwMode="auto">
            <a:xfrm>
              <a:off x="9010408" y="4162128"/>
              <a:ext cx="597285" cy="25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Branch</a:t>
              </a:r>
            </a:p>
          </p:txBody>
        </p:sp>
        <p:sp>
          <p:nvSpPr>
            <p:cNvPr id="17470" name="Text Box 77"/>
            <p:cNvSpPr txBox="1">
              <a:spLocks noChangeArrowheads="1"/>
            </p:cNvSpPr>
            <p:nvPr/>
          </p:nvSpPr>
          <p:spPr bwMode="auto">
            <a:xfrm>
              <a:off x="6457100" y="5444901"/>
              <a:ext cx="324839" cy="22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pic>
          <p:nvPicPr>
            <p:cNvPr id="13375" name="Picture 78" descr="lsr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59425" y="5068147"/>
              <a:ext cx="419100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6" name="Picture 110" descr="branch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47494" y="5114184"/>
              <a:ext cx="484187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73" name="Text Box 111"/>
            <p:cNvSpPr txBox="1">
              <a:spLocks noChangeArrowheads="1"/>
            </p:cNvSpPr>
            <p:nvPr/>
          </p:nvSpPr>
          <p:spPr bwMode="auto">
            <a:xfrm>
              <a:off x="9043591" y="5734616"/>
              <a:ext cx="593793" cy="254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Branch</a:t>
              </a:r>
            </a:p>
          </p:txBody>
        </p:sp>
        <p:sp>
          <p:nvSpPr>
            <p:cNvPr id="17474" name="Text Box 117"/>
            <p:cNvSpPr txBox="1">
              <a:spLocks noChangeArrowheads="1"/>
            </p:cNvSpPr>
            <p:nvPr/>
          </p:nvSpPr>
          <p:spPr bwMode="auto">
            <a:xfrm>
              <a:off x="7098047" y="4141313"/>
              <a:ext cx="1840757" cy="307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22" tIns="45711" rIns="91422" bIns="4571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300" b="1" dirty="0">
                  <a:latin typeface="+mn-lt"/>
                  <a:cs typeface="Arial" charset="0"/>
                </a:rPr>
                <a:t>Ethernet over DSL</a:t>
              </a:r>
            </a:p>
          </p:txBody>
        </p:sp>
        <p:sp>
          <p:nvSpPr>
            <p:cNvPr id="17475" name="Text Box 77"/>
            <p:cNvSpPr txBox="1">
              <a:spLocks noChangeArrowheads="1"/>
            </p:cNvSpPr>
            <p:nvPr/>
          </p:nvSpPr>
          <p:spPr bwMode="auto">
            <a:xfrm>
              <a:off x="6457100" y="4657785"/>
              <a:ext cx="324839" cy="226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</p:grpSp>
      <p:grpSp>
        <p:nvGrpSpPr>
          <p:cNvPr id="8" name="Group 126"/>
          <p:cNvGrpSpPr>
            <a:grpSpLocks/>
          </p:cNvGrpSpPr>
          <p:nvPr/>
        </p:nvGrpSpPr>
        <p:grpSpPr bwMode="auto">
          <a:xfrm>
            <a:off x="4149725" y="1243013"/>
            <a:ext cx="4876800" cy="2595562"/>
            <a:chOff x="4481513" y="1258784"/>
            <a:chExt cx="5363132" cy="2856017"/>
          </a:xfrm>
        </p:grpSpPr>
        <p:sp>
          <p:nvSpPr>
            <p:cNvPr id="2242564" name="Rectangle 4"/>
            <p:cNvSpPr>
              <a:spLocks noChangeArrowheads="1"/>
            </p:cNvSpPr>
            <p:nvPr/>
          </p:nvSpPr>
          <p:spPr bwMode="auto">
            <a:xfrm>
              <a:off x="6260668" y="1258784"/>
              <a:ext cx="3583977" cy="1664955"/>
            </a:xfrm>
            <a:prstGeom prst="roundRect">
              <a:avLst/>
            </a:prstGeom>
            <a:solidFill>
              <a:srgbClr val="CCFFFF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31" tIns="45715" rIns="91431" bIns="45715" anchor="ctr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</a:endParaRPr>
            </a:p>
          </p:txBody>
        </p:sp>
        <p:cxnSp>
          <p:nvCxnSpPr>
            <p:cNvPr id="13326" name="Straight Connector 129"/>
            <p:cNvCxnSpPr>
              <a:cxnSpLocks noChangeShapeType="1"/>
            </p:cNvCxnSpPr>
            <p:nvPr/>
          </p:nvCxnSpPr>
          <p:spPr bwMode="auto">
            <a:xfrm>
              <a:off x="8096581" y="2082801"/>
              <a:ext cx="13716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27" name="Straight Connector 130"/>
            <p:cNvCxnSpPr>
              <a:cxnSpLocks noChangeShapeType="1"/>
            </p:cNvCxnSpPr>
            <p:nvPr/>
          </p:nvCxnSpPr>
          <p:spPr bwMode="auto">
            <a:xfrm>
              <a:off x="8014031" y="2686050"/>
              <a:ext cx="13716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424" name="Freeform 9"/>
            <p:cNvSpPr>
              <a:spLocks/>
            </p:cNvSpPr>
            <p:nvPr/>
          </p:nvSpPr>
          <p:spPr bwMode="auto">
            <a:xfrm>
              <a:off x="5546799" y="2692906"/>
              <a:ext cx="1921670" cy="1161409"/>
            </a:xfrm>
            <a:custGeom>
              <a:avLst/>
              <a:gdLst>
                <a:gd name="T0" fmla="*/ 0 w 2707"/>
                <a:gd name="T1" fmla="*/ 2147483647 h 505"/>
                <a:gd name="T2" fmla="*/ 0 w 2707"/>
                <a:gd name="T3" fmla="*/ 0 h 505"/>
                <a:gd name="T4" fmla="*/ 2147483647 w 2707"/>
                <a:gd name="T5" fmla="*/ 0 h 505"/>
                <a:gd name="T6" fmla="*/ 0 60000 65536"/>
                <a:gd name="T7" fmla="*/ 0 60000 65536"/>
                <a:gd name="T8" fmla="*/ 0 60000 65536"/>
                <a:gd name="T9" fmla="*/ 0 w 2707"/>
                <a:gd name="T10" fmla="*/ 0 h 505"/>
                <a:gd name="T11" fmla="*/ 2707 w 2707"/>
                <a:gd name="T12" fmla="*/ 505 h 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07" h="505">
                  <a:moveTo>
                    <a:pt x="0" y="505"/>
                  </a:moveTo>
                  <a:lnTo>
                    <a:pt x="0" y="0"/>
                  </a:lnTo>
                  <a:lnTo>
                    <a:pt x="270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431" tIns="45715" rIns="91431" bIns="45715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25" name="Freeform 9"/>
            <p:cNvSpPr>
              <a:spLocks/>
            </p:cNvSpPr>
            <p:nvPr/>
          </p:nvSpPr>
          <p:spPr bwMode="auto">
            <a:xfrm>
              <a:off x="4699740" y="2114716"/>
              <a:ext cx="2603004" cy="1764268"/>
            </a:xfrm>
            <a:custGeom>
              <a:avLst/>
              <a:gdLst>
                <a:gd name="T0" fmla="*/ 0 w 2707"/>
                <a:gd name="T1" fmla="*/ 2147483647 h 505"/>
                <a:gd name="T2" fmla="*/ 0 w 2707"/>
                <a:gd name="T3" fmla="*/ 0 h 505"/>
                <a:gd name="T4" fmla="*/ 2147483647 w 2707"/>
                <a:gd name="T5" fmla="*/ 0 h 505"/>
                <a:gd name="T6" fmla="*/ 0 60000 65536"/>
                <a:gd name="T7" fmla="*/ 0 60000 65536"/>
                <a:gd name="T8" fmla="*/ 0 60000 65536"/>
                <a:gd name="T9" fmla="*/ 0 w 2707"/>
                <a:gd name="T10" fmla="*/ 0 h 505"/>
                <a:gd name="T11" fmla="*/ 2707 w 2707"/>
                <a:gd name="T12" fmla="*/ 505 h 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07" h="505">
                  <a:moveTo>
                    <a:pt x="0" y="505"/>
                  </a:moveTo>
                  <a:lnTo>
                    <a:pt x="0" y="0"/>
                  </a:lnTo>
                  <a:lnTo>
                    <a:pt x="270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431" tIns="45715" rIns="91431" bIns="45715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26" name="Text Box 19"/>
            <p:cNvSpPr txBox="1">
              <a:spLocks noChangeArrowheads="1"/>
            </p:cNvSpPr>
            <p:nvPr/>
          </p:nvSpPr>
          <p:spPr bwMode="auto">
            <a:xfrm>
              <a:off x="8975231" y="1892872"/>
              <a:ext cx="326467" cy="22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pic>
          <p:nvPicPr>
            <p:cNvPr id="13331" name="Picture 20" descr="branch"/>
            <p:cNvPicPr preferRelativeResize="0"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282444" y="1662114"/>
              <a:ext cx="395287" cy="59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8" name="Text Box 21"/>
            <p:cNvSpPr txBox="1">
              <a:spLocks noChangeArrowheads="1"/>
            </p:cNvSpPr>
            <p:nvPr/>
          </p:nvSpPr>
          <p:spPr bwMode="auto">
            <a:xfrm>
              <a:off x="9097438" y="1436958"/>
              <a:ext cx="719274" cy="24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Branches</a:t>
              </a:r>
            </a:p>
          </p:txBody>
        </p:sp>
        <p:pic>
          <p:nvPicPr>
            <p:cNvPr id="13333" name="Picture 79" descr="lsr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47609" y="3725601"/>
              <a:ext cx="419100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0" name="Text Box 80"/>
            <p:cNvSpPr txBox="1">
              <a:spLocks noChangeArrowheads="1"/>
            </p:cNvSpPr>
            <p:nvPr/>
          </p:nvSpPr>
          <p:spPr bwMode="auto">
            <a:xfrm>
              <a:off x="6344294" y="2345293"/>
              <a:ext cx="832751" cy="24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RICi-622GE</a:t>
              </a:r>
            </a:p>
          </p:txBody>
        </p:sp>
        <p:pic>
          <p:nvPicPr>
            <p:cNvPr id="13335" name="Picture 81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43993" y="2547939"/>
              <a:ext cx="633412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82" descr="branch"/>
            <p:cNvPicPr preferRelativeResize="0"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282444" y="2273300"/>
              <a:ext cx="395287" cy="59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3" name="Text Box 91"/>
            <p:cNvSpPr txBox="1">
              <a:spLocks noChangeArrowheads="1"/>
            </p:cNvSpPr>
            <p:nvPr/>
          </p:nvSpPr>
          <p:spPr bwMode="auto">
            <a:xfrm>
              <a:off x="8963011" y="2509493"/>
              <a:ext cx="324721" cy="225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434" name="Text Box 92"/>
            <p:cNvSpPr txBox="1">
              <a:spLocks noChangeArrowheads="1"/>
            </p:cNvSpPr>
            <p:nvPr/>
          </p:nvSpPr>
          <p:spPr bwMode="auto">
            <a:xfrm>
              <a:off x="5172897" y="3146221"/>
              <a:ext cx="396299" cy="22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  </a:t>
              </a: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435" name="Text Box 106"/>
            <p:cNvSpPr txBox="1">
              <a:spLocks noChangeArrowheads="1"/>
            </p:cNvSpPr>
            <p:nvPr/>
          </p:nvSpPr>
          <p:spPr bwMode="auto">
            <a:xfrm>
              <a:off x="6344294" y="1744394"/>
              <a:ext cx="832751" cy="24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RICi-155GE</a:t>
              </a:r>
            </a:p>
          </p:txBody>
        </p:sp>
        <p:pic>
          <p:nvPicPr>
            <p:cNvPr id="13340" name="Picture 107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43993" y="1960564"/>
              <a:ext cx="633412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1" name="Picture 108" descr="lsr"/>
            <p:cNvPicPr preferRelativeResize="0"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481513" y="3781426"/>
              <a:ext cx="4191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8" name="Text Box 109"/>
            <p:cNvSpPr txBox="1">
              <a:spLocks noChangeArrowheads="1"/>
            </p:cNvSpPr>
            <p:nvPr/>
          </p:nvSpPr>
          <p:spPr bwMode="auto">
            <a:xfrm>
              <a:off x="4621178" y="3146221"/>
              <a:ext cx="394553" cy="22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900" b="1" dirty="0">
                  <a:latin typeface="+mn-lt"/>
                  <a:cs typeface="Arial" charset="0"/>
                </a:rPr>
                <a:t>  </a:t>
              </a:r>
              <a:r>
                <a:rPr lang="en-US" sz="900" b="1" dirty="0" err="1">
                  <a:latin typeface="+mn-lt"/>
                  <a:cs typeface="Arial" charset="0"/>
                </a:rPr>
                <a:t>GbE</a:t>
              </a:r>
              <a:endParaRPr lang="en-US" sz="900" b="1" dirty="0">
                <a:latin typeface="+mn-lt"/>
                <a:cs typeface="Arial" charset="0"/>
              </a:endParaRPr>
            </a:p>
          </p:txBody>
        </p:sp>
        <p:sp>
          <p:nvSpPr>
            <p:cNvPr id="17439" name="Text Box 116"/>
            <p:cNvSpPr txBox="1">
              <a:spLocks noChangeArrowheads="1"/>
            </p:cNvSpPr>
            <p:nvPr/>
          </p:nvSpPr>
          <p:spPr bwMode="auto">
            <a:xfrm>
              <a:off x="6807317" y="1300707"/>
              <a:ext cx="2396998" cy="307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22" tIns="45711" rIns="91422" bIns="4571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300" b="1" dirty="0">
                  <a:latin typeface="+mn-lt"/>
                  <a:cs typeface="Arial" charset="0"/>
                </a:rPr>
                <a:t>Ethernet over SDH/SONET</a:t>
              </a:r>
            </a:p>
          </p:txBody>
        </p:sp>
        <p:sp>
          <p:nvSpPr>
            <p:cNvPr id="17440" name="AutoShape 120"/>
            <p:cNvSpPr>
              <a:spLocks noChangeArrowheads="1"/>
            </p:cNvSpPr>
            <p:nvPr/>
          </p:nvSpPr>
          <p:spPr bwMode="auto">
            <a:xfrm>
              <a:off x="7239895" y="1829987"/>
              <a:ext cx="982892" cy="97995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19" y="10800"/>
                  </a:moveTo>
                  <a:cubicBezTo>
                    <a:pt x="1619" y="15871"/>
                    <a:pt x="5729" y="19981"/>
                    <a:pt x="10800" y="19981"/>
                  </a:cubicBezTo>
                  <a:cubicBezTo>
                    <a:pt x="15871" y="19981"/>
                    <a:pt x="19981" y="15871"/>
                    <a:pt x="19981" y="10800"/>
                  </a:cubicBezTo>
                  <a:cubicBezTo>
                    <a:pt x="19981" y="5729"/>
                    <a:pt x="15871" y="1619"/>
                    <a:pt x="10800" y="1619"/>
                  </a:cubicBezTo>
                  <a:cubicBezTo>
                    <a:pt x="5729" y="1619"/>
                    <a:pt x="1619" y="5729"/>
                    <a:pt x="1619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lIns="35996" tIns="35996" rIns="35996" bIns="35996" anchor="ctr" anchorCtr="1"/>
            <a:lstStyle/>
            <a:p>
              <a:pPr algn="ctr">
                <a:lnSpc>
                  <a:spcPct val="85000"/>
                </a:lnSpc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17441" name="Text Box 121"/>
            <p:cNvSpPr txBox="1">
              <a:spLocks noChangeArrowheads="1"/>
            </p:cNvSpPr>
            <p:nvPr/>
          </p:nvSpPr>
          <p:spPr bwMode="auto">
            <a:xfrm>
              <a:off x="7381306" y="1957504"/>
              <a:ext cx="728003" cy="21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800" b="1" dirty="0">
                  <a:latin typeface="+mn-lt"/>
                  <a:cs typeface="Arial" charset="0"/>
                </a:rPr>
                <a:t>STM-1/OC-3</a:t>
              </a:r>
            </a:p>
          </p:txBody>
        </p:sp>
        <p:sp>
          <p:nvSpPr>
            <p:cNvPr id="17442" name="Text Box 122"/>
            <p:cNvSpPr txBox="1">
              <a:spLocks noChangeArrowheads="1"/>
            </p:cNvSpPr>
            <p:nvPr/>
          </p:nvSpPr>
          <p:spPr bwMode="auto">
            <a:xfrm>
              <a:off x="7351627" y="2532200"/>
              <a:ext cx="789107" cy="209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800" b="1" dirty="0">
                  <a:latin typeface="+mn-lt"/>
                  <a:cs typeface="Arial" charset="0"/>
                </a:rPr>
                <a:t>STM-4/OC-12</a:t>
              </a:r>
            </a:p>
          </p:txBody>
        </p:sp>
        <p:sp>
          <p:nvSpPr>
            <p:cNvPr id="17443" name="Text Box 80"/>
            <p:cNvSpPr txBox="1">
              <a:spLocks noChangeArrowheads="1"/>
            </p:cNvSpPr>
            <p:nvPr/>
          </p:nvSpPr>
          <p:spPr bwMode="auto">
            <a:xfrm>
              <a:off x="8248974" y="2338306"/>
              <a:ext cx="832752" cy="24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RICi-622GE</a:t>
              </a:r>
            </a:p>
          </p:txBody>
        </p:sp>
        <p:pic>
          <p:nvPicPr>
            <p:cNvPr id="13348" name="Picture 81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48993" y="2541589"/>
              <a:ext cx="633412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5" name="Text Box 106"/>
            <p:cNvSpPr txBox="1">
              <a:spLocks noChangeArrowheads="1"/>
            </p:cNvSpPr>
            <p:nvPr/>
          </p:nvSpPr>
          <p:spPr bwMode="auto">
            <a:xfrm>
              <a:off x="8248974" y="1739153"/>
              <a:ext cx="832752" cy="24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92" tIns="35992" rIns="35992" bIns="35992" anchor="ctr" anchorCtr="1"/>
            <a:lstStyle/>
            <a:p>
              <a:pPr algn="ctr" defTabSz="936297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RICi-155GE</a:t>
              </a:r>
            </a:p>
          </p:txBody>
        </p:sp>
        <p:pic>
          <p:nvPicPr>
            <p:cNvPr id="13350" name="Picture 107" descr="rad7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48993" y="1954214"/>
              <a:ext cx="633412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7" name="Text Box 119"/>
            <p:cNvSpPr txBox="1">
              <a:spLocks noChangeArrowheads="1"/>
            </p:cNvSpPr>
            <p:nvPr/>
          </p:nvSpPr>
          <p:spPr bwMode="auto">
            <a:xfrm>
              <a:off x="7246878" y="2109475"/>
              <a:ext cx="970671" cy="408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992" tIns="35992" rIns="35992" bIns="35992" anchor="ctr" anchorCtr="1"/>
            <a:lstStyle/>
            <a:p>
              <a:pPr algn="ctr" defTabSz="755385">
                <a:lnSpc>
                  <a:spcPct val="85000"/>
                </a:lnSpc>
                <a:spcBef>
                  <a:spcPts val="0"/>
                </a:spcBef>
                <a:defRPr/>
              </a:pPr>
              <a:r>
                <a:rPr lang="en-US" sz="1000" b="1" dirty="0">
                  <a:latin typeface="+mn-lt"/>
                  <a:cs typeface="Arial" charset="0"/>
                </a:rPr>
                <a:t>SDH/SONET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cs typeface="Times New Roman" pitchFamily="18" charset="0"/>
              </a:rPr>
              <a:t>EtherAccess</a:t>
            </a:r>
            <a:r>
              <a:rPr lang="en-US" dirty="0" smtClean="0">
                <a:cs typeface="Times New Roman" pitchFamily="18" charset="0"/>
              </a:rPr>
              <a:t> Feature-set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20725" y="1218499"/>
            <a:ext cx="7732713" cy="5427624"/>
          </a:xfrm>
        </p:spPr>
        <p:txBody>
          <a:bodyPr/>
          <a:lstStyle/>
          <a:p>
            <a:pPr marL="0" indent="0">
              <a:spcBef>
                <a:spcPts val="300"/>
              </a:spcBef>
              <a:buFontTx/>
              <a:buNone/>
              <a:defRPr/>
            </a:pPr>
            <a:r>
              <a:rPr lang="en-US" sz="1800" b="1" dirty="0" smtClean="0">
                <a:solidFill>
                  <a:srgbClr val="0000FF"/>
                </a:solidFill>
              </a:rPr>
              <a:t>EtherAccess – Enhanced L2 Ethernet capabilities over any access infrastructure 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 smtClean="0"/>
              <a:t>Connectivity Options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400" dirty="0" smtClean="0"/>
              <a:t>EPL/EVPL services (MEF certified)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400" dirty="0" smtClean="0"/>
              <a:t>Flow based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 smtClean="0"/>
              <a:t>Traffic classification and mapping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400" dirty="0" smtClean="0"/>
              <a:t>CE VLAN ID, P-bit, DSCP, IP Precedence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 smtClean="0"/>
              <a:t>Enhanced QoS 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400" dirty="0" smtClean="0"/>
              <a:t>Policing per service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400" dirty="0" smtClean="0"/>
              <a:t>Dual leaky bucket supporting CIR+CBS, EIR+EBS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400" dirty="0" smtClean="0"/>
              <a:t>Scheduling – Queues according to Strict priority or WFQ 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600" dirty="0" smtClean="0"/>
              <a:t>Rate limit on the egress port - Conforms egress traffic to specific rate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 smtClean="0"/>
              <a:t>Enhanced service creation &amp; assurance OA&amp;M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400" dirty="0" smtClean="0"/>
              <a:t>IEEE 802.3-2005  (Link OAM)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400" dirty="0" smtClean="0"/>
              <a:t>IEEE 802.1ag/Y1731 End-to-End  (CFM/PM)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400" dirty="0" smtClean="0"/>
              <a:t>Powerful L2/L3 loopback Allow multiple independent SLA monitoring instances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400" dirty="0" smtClean="0"/>
              <a:t>Integrated RFC-2544 Generator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 smtClean="0"/>
              <a:t>Resiliency: 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400" dirty="0" smtClean="0"/>
              <a:t>Linear protection based on G.8031</a:t>
            </a:r>
            <a:endParaRPr lang="en-US" sz="1600" b="1" dirty="0" smtClean="0"/>
          </a:p>
          <a:p>
            <a:pPr>
              <a:spcBef>
                <a:spcPts val="300"/>
              </a:spcBef>
              <a:defRPr/>
            </a:pPr>
            <a:r>
              <a:rPr lang="en-US" sz="1600" dirty="0" smtClean="0"/>
              <a:t>Synchronization over Packet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400" dirty="0" smtClean="0"/>
              <a:t>Mature Sync-E and 1588-2008</a:t>
            </a:r>
          </a:p>
        </p:txBody>
      </p:sp>
      <p:pic>
        <p:nvPicPr>
          <p:cNvPr id="14340" name="Picture 4" descr="D:\shoval_b Documents\Products\etheracces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5625" y="2312988"/>
            <a:ext cx="27098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SyncTo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7088" y="5891213"/>
            <a:ext cx="11176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4975225"/>
            <a:ext cx="8345488" cy="1622425"/>
          </a:xfrm>
          <a:prstGeom prst="roundRect">
            <a:avLst>
              <a:gd name="adj" fmla="val 90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" y="3146425"/>
            <a:ext cx="8345488" cy="1622425"/>
          </a:xfrm>
          <a:prstGeom prst="roundRect">
            <a:avLst>
              <a:gd name="adj" fmla="val 90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1192213"/>
            <a:ext cx="8345488" cy="1801812"/>
          </a:xfrm>
          <a:prstGeom prst="roundRect">
            <a:avLst>
              <a:gd name="adj" fmla="val 90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36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Services Option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41338" y="1309688"/>
            <a:ext cx="5186362" cy="1587500"/>
          </a:xfrm>
          <a:prstGeom prst="rect">
            <a:avLst/>
          </a:prstGeom>
        </p:spPr>
        <p:txBody>
          <a:bodyPr/>
          <a:lstStyle/>
          <a:p>
            <a:pPr marL="349215" indent="-217466">
              <a:spcBef>
                <a:spcPct val="20000"/>
              </a:spcBef>
              <a:defRPr/>
            </a:pPr>
            <a:r>
              <a:rPr lang="en-US" sz="1800" b="1" kern="0" dirty="0">
                <a:latin typeface="+mn-lt"/>
                <a:cs typeface="Arial" charset="0"/>
              </a:rPr>
              <a:t>E-Line</a:t>
            </a:r>
            <a:r>
              <a:rPr lang="en-US" sz="1800" kern="0" dirty="0">
                <a:latin typeface="+mn-lt"/>
                <a:cs typeface="Arial" charset="0"/>
              </a:rPr>
              <a:t>: </a:t>
            </a:r>
            <a:r>
              <a:rPr lang="en-US" sz="1800" b="1" kern="0" dirty="0">
                <a:latin typeface="+mn-lt"/>
                <a:cs typeface="Arial" charset="0"/>
              </a:rPr>
              <a:t>point-to-point</a:t>
            </a:r>
          </a:p>
          <a:p>
            <a:pPr marL="349215" indent="-217466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+mn-lt"/>
                <a:cs typeface="Arial" charset="0"/>
              </a:rPr>
              <a:t>EVPL support service multiplexed UNI for point </a:t>
            </a:r>
          </a:p>
          <a:p>
            <a:pPr marL="349215" indent="-217466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cs typeface="Arial" charset="0"/>
              </a:rPr>
              <a:t>	to point connections</a:t>
            </a:r>
          </a:p>
          <a:p>
            <a:pPr marL="349215" indent="-217466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+mn-lt"/>
                <a:cs typeface="Arial" charset="0"/>
              </a:rPr>
              <a:t>EPL connection replaces a TDM Private line</a:t>
            </a:r>
          </a:p>
          <a:p>
            <a:pPr marL="349215" indent="-217466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+mn-lt"/>
                <a:cs typeface="Arial" charset="0"/>
              </a:rPr>
              <a:t>EVPL connection replaces ATM and FR </a:t>
            </a:r>
          </a:p>
          <a:p>
            <a:pPr marL="342780" indent="-342780">
              <a:spcBef>
                <a:spcPct val="20000"/>
              </a:spcBef>
              <a:defRPr/>
            </a:pPr>
            <a:endParaRPr lang="en-US" sz="1800" kern="0" dirty="0">
              <a:latin typeface="+mn-lt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31813" y="3200400"/>
            <a:ext cx="5126037" cy="1608138"/>
          </a:xfrm>
          <a:prstGeom prst="rect">
            <a:avLst/>
          </a:prstGeom>
        </p:spPr>
        <p:txBody>
          <a:bodyPr/>
          <a:lstStyle/>
          <a:p>
            <a:pPr marL="349215" indent="-217466">
              <a:spcBef>
                <a:spcPct val="20000"/>
              </a:spcBef>
              <a:defRPr/>
            </a:pPr>
            <a:r>
              <a:rPr lang="en-US" sz="1800" b="1" kern="0" dirty="0">
                <a:latin typeface="+mn-lt"/>
                <a:cs typeface="Arial" charset="0"/>
              </a:rPr>
              <a:t>E-Tree: point-to-multi point</a:t>
            </a:r>
            <a:endParaRPr lang="en-US" sz="1800" kern="0" dirty="0">
              <a:latin typeface="+mn-lt"/>
              <a:cs typeface="Arial" charset="0"/>
            </a:endParaRPr>
          </a:p>
          <a:p>
            <a:pPr marL="349215" indent="-217466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+mn-lt"/>
                <a:cs typeface="Arial" charset="0"/>
              </a:rPr>
              <a:t>Point to multipoint connectivity – </a:t>
            </a:r>
            <a:br>
              <a:rPr lang="en-US" sz="1800" kern="0" dirty="0">
                <a:latin typeface="+mn-lt"/>
                <a:cs typeface="Arial" charset="0"/>
              </a:rPr>
            </a:br>
            <a:r>
              <a:rPr lang="en-US" sz="1800" kern="0" dirty="0">
                <a:latin typeface="+mn-lt"/>
                <a:cs typeface="Arial" charset="0"/>
              </a:rPr>
              <a:t>Internet access and/or IP TV services</a:t>
            </a:r>
          </a:p>
          <a:p>
            <a:pPr marL="349215" indent="-217466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+mn-lt"/>
                <a:cs typeface="Arial" charset="0"/>
              </a:rPr>
              <a:t>No connection between leafs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31813" y="4975225"/>
            <a:ext cx="5187950" cy="1219200"/>
          </a:xfrm>
          <a:prstGeom prst="rect">
            <a:avLst/>
          </a:prstGeom>
        </p:spPr>
        <p:txBody>
          <a:bodyPr/>
          <a:lstStyle/>
          <a:p>
            <a:pPr marL="349215" indent="-217466">
              <a:spcBef>
                <a:spcPct val="20000"/>
              </a:spcBef>
              <a:defRPr/>
            </a:pPr>
            <a:r>
              <a:rPr lang="en-US" sz="1800" b="1" kern="0" dirty="0">
                <a:latin typeface="+mn-lt"/>
                <a:cs typeface="Arial" charset="0"/>
              </a:rPr>
              <a:t>E-LAN: any-to-any </a:t>
            </a:r>
          </a:p>
          <a:p>
            <a:pPr marL="349215" indent="-217466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+mn-lt"/>
                <a:cs typeface="Arial" charset="0"/>
              </a:rPr>
              <a:t>Single bridge instance per UNI (EPLAN)</a:t>
            </a:r>
          </a:p>
          <a:p>
            <a:pPr marL="349215" indent="-217466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+mn-lt"/>
                <a:cs typeface="Arial" charset="0"/>
              </a:rPr>
              <a:t>Several (virtual) bridge instances per UNI</a:t>
            </a:r>
            <a:br>
              <a:rPr lang="en-US" sz="1800" kern="0" dirty="0">
                <a:latin typeface="+mn-lt"/>
                <a:cs typeface="Arial" charset="0"/>
              </a:rPr>
            </a:br>
            <a:r>
              <a:rPr lang="en-US" sz="1800" kern="0" dirty="0">
                <a:latin typeface="+mn-lt"/>
                <a:cs typeface="Arial" charset="0"/>
              </a:rPr>
              <a:t>(EVPLAN)</a:t>
            </a:r>
          </a:p>
        </p:txBody>
      </p:sp>
      <p:grpSp>
        <p:nvGrpSpPr>
          <p:cNvPr id="15369" name="Group 44"/>
          <p:cNvGrpSpPr>
            <a:grpSpLocks/>
          </p:cNvGrpSpPr>
          <p:nvPr/>
        </p:nvGrpSpPr>
        <p:grpSpPr bwMode="auto">
          <a:xfrm>
            <a:off x="5567363" y="1133475"/>
            <a:ext cx="3359150" cy="1758950"/>
            <a:chOff x="1600200" y="1325880"/>
            <a:chExt cx="5783580" cy="2849880"/>
          </a:xfrm>
        </p:grpSpPr>
        <p:sp>
          <p:nvSpPr>
            <p:cNvPr id="11" name="Line 2"/>
            <p:cNvSpPr>
              <a:spLocks noChangeShapeType="1"/>
            </p:cNvSpPr>
            <p:nvPr/>
          </p:nvSpPr>
          <p:spPr bwMode="auto">
            <a:xfrm flipV="1">
              <a:off x="2269848" y="2835700"/>
              <a:ext cx="923842" cy="0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6126480" y="3671630"/>
              <a:ext cx="1005840" cy="0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15441" name="Picture 6" descr="ServiceProvider Central Offic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55920" y="3403918"/>
              <a:ext cx="1173480" cy="705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2" name="Picture 7" descr="bildi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07380" y="1325880"/>
              <a:ext cx="916782" cy="117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3" name="Picture 8" descr="Servers 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24025" y="1661160"/>
              <a:ext cx="616426" cy="75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5035908" y="3404132"/>
              <a:ext cx="839112" cy="419252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15445" name="Picture 10" descr="cloud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25140" y="2080260"/>
              <a:ext cx="2598420" cy="148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93690" y="2416448"/>
              <a:ext cx="1760220" cy="334372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2354580" y="3002885"/>
              <a:ext cx="921108" cy="0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4030068" y="3254950"/>
              <a:ext cx="336192" cy="501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00584" tIns="50292" rIns="100584" bIns="50292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15449" name="Picture 15" descr="Medium Enterpris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00200" y="2331720"/>
              <a:ext cx="754380" cy="705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3360420" y="3170072"/>
              <a:ext cx="1675488" cy="167185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15451" name="Picture 17" descr="Remote DSLA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39740" y="3672840"/>
              <a:ext cx="502920" cy="323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194064" y="2563058"/>
              <a:ext cx="1342032" cy="64302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100584" tIns="50292" rIns="100584" bIns="50292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800" dirty="0">
                  <a:latin typeface="+mn-lt"/>
                  <a:cs typeface="Arial" charset="0"/>
                </a:rPr>
                <a:t>Carrier Ethernet Network</a:t>
              </a:r>
            </a:p>
          </p:txBody>
        </p:sp>
        <p:pic>
          <p:nvPicPr>
            <p:cNvPr id="15453" name="Picture 19" descr="Remote DSLA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35480" y="2701925"/>
              <a:ext cx="502920" cy="323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1936390" y="3036323"/>
              <a:ext cx="333458" cy="169758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dirty="0">
                  <a:latin typeface="+mn-lt"/>
                  <a:cs typeface="Arial" charset="0"/>
                </a:rPr>
                <a:t>CE</a:t>
              </a: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606040" y="3085192"/>
              <a:ext cx="336190" cy="169758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dirty="0">
                  <a:latin typeface="+mn-lt"/>
                  <a:cs typeface="Arial" charset="0"/>
                </a:rPr>
                <a:t>UNI</a:t>
              </a:r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V="1">
              <a:off x="5035908" y="2164383"/>
              <a:ext cx="420922" cy="167187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15457" name="Picture 23" descr="Remote DSLAM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288280" y="1996440"/>
              <a:ext cx="586740" cy="37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5623560" y="2601639"/>
              <a:ext cx="336190" cy="167187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dirty="0">
                  <a:latin typeface="+mn-lt"/>
                  <a:cs typeface="Arial" charset="0"/>
                </a:rPr>
                <a:t>CE</a:t>
              </a:r>
            </a:p>
          </p:txBody>
        </p:sp>
        <p:pic>
          <p:nvPicPr>
            <p:cNvPr id="15459" name="Picture 25" descr="Router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57500" y="2834641"/>
              <a:ext cx="754380" cy="487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0" name="Picture 26" descr="Router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17720" y="3117533"/>
              <a:ext cx="838200" cy="54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1" name="Picture 27" descr="dertified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204461" y="3117533"/>
              <a:ext cx="228759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2" name="Picture 28" descr="Router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080" y="2164080"/>
              <a:ext cx="838200" cy="541338"/>
            </a:xfrm>
            <a:prstGeom prst="rect">
              <a:avLst/>
            </a:prstGeom>
            <a:noFill/>
            <a:ln w="28575" cap="rnd" algn="ctr">
              <a:noFill/>
              <a:prstDash val="sysDot"/>
              <a:miter lim="800000"/>
              <a:headEnd/>
              <a:tailEnd/>
            </a:ln>
          </p:spPr>
        </p:pic>
        <p:pic>
          <p:nvPicPr>
            <p:cNvPr id="15463" name="Picture 29" descr="dertified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036821" y="2164080"/>
              <a:ext cx="228759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5287368" y="2416448"/>
              <a:ext cx="336192" cy="167187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dirty="0">
                  <a:latin typeface="+mn-lt"/>
                  <a:cs typeface="Arial" charset="0"/>
                </a:rPr>
                <a:t>UNI</a:t>
              </a: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5623560" y="4008575"/>
              <a:ext cx="336190" cy="167185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dirty="0">
                  <a:latin typeface="+mn-lt"/>
                  <a:cs typeface="Arial" charset="0"/>
                </a:rPr>
                <a:t>CE</a:t>
              </a: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5120640" y="3656197"/>
              <a:ext cx="336190" cy="167187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dirty="0">
                  <a:latin typeface="+mn-lt"/>
                  <a:cs typeface="Arial" charset="0"/>
                </a:rPr>
                <a:t>UNI</a:t>
              </a:r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4030068" y="2583635"/>
              <a:ext cx="251460" cy="1172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00584" tIns="50292" rIns="100584" bIns="50292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15468" name="Picture 39" descr="Router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57500" y="2583181"/>
              <a:ext cx="754380" cy="487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9" name="Picture 40" descr="dertified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360421" y="2499360"/>
              <a:ext cx="228759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606040" y="2750820"/>
              <a:ext cx="336190" cy="167187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dirty="0">
                  <a:latin typeface="+mn-lt"/>
                  <a:cs typeface="Arial" charset="0"/>
                </a:rPr>
                <a:t>UNI</a:t>
              </a:r>
            </a:p>
          </p:txBody>
        </p:sp>
        <p:pic>
          <p:nvPicPr>
            <p:cNvPr id="15471" name="Picture 39" descr="Internet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629400" y="3337560"/>
              <a:ext cx="754380" cy="64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2592373" y="3633049"/>
              <a:ext cx="2656730" cy="4886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0584" tIns="50292" rIns="100584" bIns="50292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300" dirty="0">
                  <a:latin typeface="+mn-lt"/>
                  <a:cs typeface="Arial" charset="0"/>
                </a:rPr>
                <a:t>Point-to-Point EVC</a:t>
              </a:r>
            </a:p>
          </p:txBody>
        </p:sp>
      </p:grpSp>
      <p:grpSp>
        <p:nvGrpSpPr>
          <p:cNvPr id="15370" name="Group 42"/>
          <p:cNvGrpSpPr>
            <a:grpSpLocks/>
          </p:cNvGrpSpPr>
          <p:nvPr/>
        </p:nvGrpSpPr>
        <p:grpSpPr bwMode="auto">
          <a:xfrm>
            <a:off x="5167313" y="3092450"/>
            <a:ext cx="3151187" cy="1674813"/>
            <a:chOff x="2072799" y="4002405"/>
            <a:chExt cx="5780088" cy="2832232"/>
          </a:xfrm>
        </p:grpSpPr>
        <p:pic>
          <p:nvPicPr>
            <p:cNvPr id="15407" name="Picture 4" descr="Large Enterprise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072799" y="4653757"/>
              <a:ext cx="941228" cy="1409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08" name="Line 6"/>
            <p:cNvSpPr>
              <a:spLocks noChangeShapeType="1"/>
            </p:cNvSpPr>
            <p:nvPr/>
          </p:nvSpPr>
          <p:spPr bwMode="auto">
            <a:xfrm flipV="1">
              <a:off x="5699761" y="6281262"/>
              <a:ext cx="1276509" cy="50641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pic>
          <p:nvPicPr>
            <p:cNvPr id="15409" name="Picture 7" descr="cloud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604260" y="4774247"/>
              <a:ext cx="3034983" cy="1734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10" name="Line 8"/>
            <p:cNvSpPr>
              <a:spLocks noChangeShapeType="1"/>
            </p:cNvSpPr>
            <p:nvPr/>
          </p:nvSpPr>
          <p:spPr bwMode="auto">
            <a:xfrm flipV="1">
              <a:off x="4498340" y="5252720"/>
              <a:ext cx="935990" cy="39116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411" name="Line 9"/>
            <p:cNvSpPr>
              <a:spLocks noChangeShapeType="1"/>
            </p:cNvSpPr>
            <p:nvPr/>
          </p:nvSpPr>
          <p:spPr bwMode="auto">
            <a:xfrm flipV="1">
              <a:off x="2933701" y="5862162"/>
              <a:ext cx="766604" cy="50641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412" name="Line 11"/>
            <p:cNvSpPr>
              <a:spLocks noChangeShapeType="1"/>
            </p:cNvSpPr>
            <p:nvPr/>
          </p:nvSpPr>
          <p:spPr bwMode="auto">
            <a:xfrm flipV="1">
              <a:off x="4148638" y="6062978"/>
              <a:ext cx="945175" cy="2399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413" name="Line 12"/>
            <p:cNvSpPr>
              <a:spLocks noChangeShapeType="1"/>
            </p:cNvSpPr>
            <p:nvPr/>
          </p:nvSpPr>
          <p:spPr bwMode="auto">
            <a:xfrm>
              <a:off x="4086225" y="5846445"/>
              <a:ext cx="1433672" cy="384175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4646904" y="5444025"/>
              <a:ext cx="1106516" cy="6714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100584" tIns="50292" rIns="100584" bIns="50292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800" dirty="0">
                  <a:latin typeface="+mn-lt"/>
                  <a:cs typeface="Arial" charset="0"/>
                </a:rPr>
                <a:t>Carrier Ethernet Network</a:t>
              </a:r>
            </a:p>
          </p:txBody>
        </p:sp>
        <p:pic>
          <p:nvPicPr>
            <p:cNvPr id="15415" name="Picture 14" descr="Remote DSLAM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570480" y="5638642"/>
              <a:ext cx="586740" cy="37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2570730" y="5999732"/>
              <a:ext cx="340691" cy="195975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000" dirty="0">
                  <a:latin typeface="+mn-lt"/>
                  <a:cs typeface="Arial" charset="0"/>
                </a:rPr>
                <a:t>CE</a:t>
              </a:r>
            </a:p>
          </p:txBody>
        </p:sp>
        <p:sp>
          <p:nvSpPr>
            <p:cNvPr id="56" name="Rectangle 16"/>
            <p:cNvSpPr>
              <a:spLocks noChangeArrowheads="1"/>
            </p:cNvSpPr>
            <p:nvPr/>
          </p:nvSpPr>
          <p:spPr bwMode="auto">
            <a:xfrm>
              <a:off x="3269582" y="5833288"/>
              <a:ext cx="340691" cy="195975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000" dirty="0">
                  <a:latin typeface="+mn-lt"/>
                  <a:cs typeface="Arial" charset="0"/>
                </a:rPr>
                <a:t>UNI</a:t>
              </a:r>
            </a:p>
          </p:txBody>
        </p:sp>
        <p:sp>
          <p:nvSpPr>
            <p:cNvPr id="15418" name="Line 17"/>
            <p:cNvSpPr>
              <a:spLocks noChangeShapeType="1"/>
            </p:cNvSpPr>
            <p:nvPr/>
          </p:nvSpPr>
          <p:spPr bwMode="auto">
            <a:xfrm flipV="1">
              <a:off x="5504180" y="5029200"/>
              <a:ext cx="426085" cy="195580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pic>
          <p:nvPicPr>
            <p:cNvPr id="15419" name="Picture 18" descr="Remote DSLAM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671820" y="4826635"/>
              <a:ext cx="686277" cy="4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0" name="Picture 20" descr="Router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252720" y="5912290"/>
              <a:ext cx="979646" cy="63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1" name="Picture 21" descr="dertified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743960" y="5490210"/>
              <a:ext cx="267177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2" name="Picture 22" descr="dertified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839460" y="5874385"/>
              <a:ext cx="267177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3" name="Picture 23" descr="Router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917440" y="4966335"/>
              <a:ext cx="979647" cy="632143"/>
            </a:xfrm>
            <a:prstGeom prst="rect">
              <a:avLst/>
            </a:prstGeom>
            <a:noFill/>
            <a:ln w="28575" cap="rnd" algn="ctr">
              <a:noFill/>
              <a:prstDash val="sysDot"/>
              <a:miter lim="800000"/>
              <a:headEnd/>
              <a:tailEnd/>
            </a:ln>
          </p:spPr>
        </p:pic>
        <p:pic>
          <p:nvPicPr>
            <p:cNvPr id="15424" name="Picture 24" descr="dertified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504180" y="4987290"/>
              <a:ext cx="267177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6035872" y="6002417"/>
              <a:ext cx="340691" cy="195973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000" dirty="0">
                  <a:latin typeface="+mn-lt"/>
                  <a:cs typeface="Arial" charset="0"/>
                </a:rPr>
                <a:t>UNI</a:t>
              </a:r>
            </a:p>
          </p:txBody>
        </p:sp>
        <p:sp>
          <p:nvSpPr>
            <p:cNvPr id="15426" name="Line 27"/>
            <p:cNvSpPr>
              <a:spLocks noChangeShapeType="1"/>
            </p:cNvSpPr>
            <p:nvPr/>
          </p:nvSpPr>
          <p:spPr bwMode="auto">
            <a:xfrm flipV="1">
              <a:off x="4127645" y="5474495"/>
              <a:ext cx="625648" cy="8283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427" name="Line 29"/>
            <p:cNvSpPr>
              <a:spLocks noChangeShapeType="1"/>
            </p:cNvSpPr>
            <p:nvPr/>
          </p:nvSpPr>
          <p:spPr bwMode="auto">
            <a:xfrm flipV="1">
              <a:off x="3743961" y="5622925"/>
              <a:ext cx="794544" cy="272415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428" name="Line 30"/>
            <p:cNvSpPr>
              <a:spLocks noChangeShapeType="1"/>
            </p:cNvSpPr>
            <p:nvPr/>
          </p:nvSpPr>
          <p:spPr bwMode="auto">
            <a:xfrm flipV="1">
              <a:off x="6035040" y="4922680"/>
              <a:ext cx="426085" cy="50641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pic>
          <p:nvPicPr>
            <p:cNvPr id="15429" name="Picture 31" descr="store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6621781" y="4002405"/>
              <a:ext cx="1059974" cy="1273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0" name="Picture 32" descr="Medium Enterprise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873240" y="5650865"/>
              <a:ext cx="979647" cy="916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1" name="Picture 33" descr="Remote DSLAM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789420" y="6143308"/>
              <a:ext cx="586740" cy="37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32" name="Line 34"/>
            <p:cNvSpPr>
              <a:spLocks noChangeShapeType="1"/>
            </p:cNvSpPr>
            <p:nvPr/>
          </p:nvSpPr>
          <p:spPr bwMode="auto">
            <a:xfrm flipV="1">
              <a:off x="6118861" y="5090320"/>
              <a:ext cx="766604" cy="50641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pic>
          <p:nvPicPr>
            <p:cNvPr id="15433" name="Picture 35" descr="Remote DSLAM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454140" y="4826635"/>
              <a:ext cx="686277" cy="4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Rectangle 36"/>
            <p:cNvSpPr>
              <a:spLocks noChangeArrowheads="1"/>
            </p:cNvSpPr>
            <p:nvPr/>
          </p:nvSpPr>
          <p:spPr bwMode="auto">
            <a:xfrm>
              <a:off x="6874494" y="5164829"/>
              <a:ext cx="340691" cy="193290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000" dirty="0">
                  <a:latin typeface="+mn-lt"/>
                  <a:cs typeface="Arial" charset="0"/>
                </a:rPr>
                <a:t>CE</a:t>
              </a:r>
            </a:p>
          </p:txBody>
        </p:sp>
        <p:pic>
          <p:nvPicPr>
            <p:cNvPr id="15435" name="Picture 37" descr="dertified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867400" y="4568190"/>
              <a:ext cx="267177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Rectangle 38"/>
            <p:cNvSpPr>
              <a:spLocks noChangeArrowheads="1"/>
            </p:cNvSpPr>
            <p:nvPr/>
          </p:nvSpPr>
          <p:spPr bwMode="auto">
            <a:xfrm>
              <a:off x="6035872" y="4944693"/>
              <a:ext cx="340691" cy="195973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000" dirty="0">
                  <a:latin typeface="+mn-lt"/>
                  <a:cs typeface="Arial" charset="0"/>
                </a:rPr>
                <a:t>UNI</a:t>
              </a:r>
            </a:p>
          </p:txBody>
        </p:sp>
        <p:sp>
          <p:nvSpPr>
            <p:cNvPr id="76" name="Rectangle 39"/>
            <p:cNvSpPr>
              <a:spLocks noChangeArrowheads="1"/>
            </p:cNvSpPr>
            <p:nvPr/>
          </p:nvSpPr>
          <p:spPr bwMode="auto">
            <a:xfrm>
              <a:off x="6874494" y="6504433"/>
              <a:ext cx="340691" cy="195975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000" dirty="0">
                  <a:latin typeface="+mn-lt"/>
                  <a:cs typeface="Arial" charset="0"/>
                </a:rPr>
                <a:t>CE</a:t>
              </a:r>
            </a:p>
          </p:txBody>
        </p:sp>
        <p:sp>
          <p:nvSpPr>
            <p:cNvPr id="77" name="Text Box 10"/>
            <p:cNvSpPr txBox="1">
              <a:spLocks noChangeArrowheads="1"/>
            </p:cNvSpPr>
            <p:nvPr/>
          </p:nvSpPr>
          <p:spPr bwMode="auto">
            <a:xfrm>
              <a:off x="2331956" y="6324567"/>
              <a:ext cx="3744682" cy="5100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0584" tIns="50292" rIns="100584" bIns="50292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300" dirty="0">
                  <a:latin typeface="+mn-lt"/>
                  <a:cs typeface="Arial" charset="0"/>
                </a:rPr>
                <a:t>Point-to-Multipoint EVC</a:t>
              </a:r>
            </a:p>
          </p:txBody>
        </p:sp>
      </p:grpSp>
      <p:grpSp>
        <p:nvGrpSpPr>
          <p:cNvPr id="15371" name="Group 40"/>
          <p:cNvGrpSpPr>
            <a:grpSpLocks/>
          </p:cNvGrpSpPr>
          <p:nvPr/>
        </p:nvGrpSpPr>
        <p:grpSpPr bwMode="auto">
          <a:xfrm>
            <a:off x="5202238" y="4916488"/>
            <a:ext cx="3495675" cy="1630362"/>
            <a:chOff x="2072799" y="4002405"/>
            <a:chExt cx="5780088" cy="2698016"/>
          </a:xfrm>
        </p:grpSpPr>
        <p:pic>
          <p:nvPicPr>
            <p:cNvPr id="15372" name="Picture 4" descr="Large Enterprise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072799" y="4653757"/>
              <a:ext cx="941228" cy="1409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3" name="Line 6"/>
            <p:cNvSpPr>
              <a:spLocks noChangeShapeType="1"/>
            </p:cNvSpPr>
            <p:nvPr/>
          </p:nvSpPr>
          <p:spPr bwMode="auto">
            <a:xfrm flipV="1">
              <a:off x="5699761" y="6281262"/>
              <a:ext cx="1276509" cy="50641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pic>
          <p:nvPicPr>
            <p:cNvPr id="15374" name="Picture 7" descr="cloud2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604260" y="4774247"/>
              <a:ext cx="3034983" cy="1734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5" name="Line 8"/>
            <p:cNvSpPr>
              <a:spLocks noChangeShapeType="1"/>
            </p:cNvSpPr>
            <p:nvPr/>
          </p:nvSpPr>
          <p:spPr bwMode="auto">
            <a:xfrm flipV="1">
              <a:off x="4498340" y="5252720"/>
              <a:ext cx="935990" cy="39116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76" name="Line 9"/>
            <p:cNvSpPr>
              <a:spLocks noChangeShapeType="1"/>
            </p:cNvSpPr>
            <p:nvPr/>
          </p:nvSpPr>
          <p:spPr bwMode="auto">
            <a:xfrm flipV="1">
              <a:off x="2933701" y="5862162"/>
              <a:ext cx="766604" cy="50641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77" name="Line 11"/>
            <p:cNvSpPr>
              <a:spLocks noChangeShapeType="1"/>
            </p:cNvSpPr>
            <p:nvPr/>
          </p:nvSpPr>
          <p:spPr bwMode="auto">
            <a:xfrm flipV="1">
              <a:off x="4145404" y="6062979"/>
              <a:ext cx="948408" cy="192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78" name="Line 12"/>
            <p:cNvSpPr>
              <a:spLocks noChangeShapeType="1"/>
            </p:cNvSpPr>
            <p:nvPr/>
          </p:nvSpPr>
          <p:spPr bwMode="auto">
            <a:xfrm>
              <a:off x="4498340" y="5937250"/>
              <a:ext cx="1021557" cy="29337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6" name="Text Box 13"/>
            <p:cNvSpPr txBox="1">
              <a:spLocks noChangeArrowheads="1"/>
            </p:cNvSpPr>
            <p:nvPr/>
          </p:nvSpPr>
          <p:spPr bwMode="auto">
            <a:xfrm>
              <a:off x="4705599" y="5400014"/>
              <a:ext cx="1107719" cy="66202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100584" tIns="50292" rIns="100584" bIns="50292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800" dirty="0">
                  <a:latin typeface="+mn-lt"/>
                  <a:cs typeface="Arial" charset="0"/>
                </a:rPr>
                <a:t>Carrier Ethernet Network</a:t>
              </a:r>
            </a:p>
          </p:txBody>
        </p:sp>
        <p:pic>
          <p:nvPicPr>
            <p:cNvPr id="15380" name="Picture 14" descr="Remote DSLAM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570480" y="5638642"/>
              <a:ext cx="586740" cy="37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Rectangle 15"/>
            <p:cNvSpPr>
              <a:spLocks noChangeArrowheads="1"/>
            </p:cNvSpPr>
            <p:nvPr/>
          </p:nvSpPr>
          <p:spPr bwMode="auto">
            <a:xfrm>
              <a:off x="2571535" y="5998990"/>
              <a:ext cx="338615" cy="197031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900" dirty="0">
                  <a:latin typeface="+mn-lt"/>
                  <a:cs typeface="Arial" charset="0"/>
                </a:rPr>
                <a:t>CE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sp>
          <p:nvSpPr>
            <p:cNvPr id="89" name="Rectangle 16"/>
            <p:cNvSpPr>
              <a:spLocks noChangeArrowheads="1"/>
            </p:cNvSpPr>
            <p:nvPr/>
          </p:nvSpPr>
          <p:spPr bwMode="auto">
            <a:xfrm>
              <a:off x="3269765" y="5833483"/>
              <a:ext cx="338615" cy="197032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900" dirty="0">
                  <a:latin typeface="+mn-lt"/>
                  <a:cs typeface="Arial" charset="0"/>
                </a:rPr>
                <a:t>UNI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sp>
          <p:nvSpPr>
            <p:cNvPr id="15383" name="Line 17"/>
            <p:cNvSpPr>
              <a:spLocks noChangeShapeType="1"/>
            </p:cNvSpPr>
            <p:nvPr/>
          </p:nvSpPr>
          <p:spPr bwMode="auto">
            <a:xfrm flipV="1">
              <a:off x="5504180" y="5029200"/>
              <a:ext cx="426085" cy="195580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pic>
          <p:nvPicPr>
            <p:cNvPr id="15384" name="Picture 18" descr="Remote DSLAM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5671820" y="4826635"/>
              <a:ext cx="686277" cy="4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5" name="Picture 19" descr="Router2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3408680" y="5561807"/>
              <a:ext cx="881857" cy="569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6" name="Picture 20" descr="Router2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5328711" y="5902466"/>
              <a:ext cx="903654" cy="583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7" name="Picture 21" descr="dertified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3743960" y="5490210"/>
              <a:ext cx="267177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8" name="Picture 22" descr="dertified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5839460" y="5874385"/>
              <a:ext cx="267177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9" name="Picture 23" descr="Router2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4917440" y="4966335"/>
              <a:ext cx="979647" cy="632143"/>
            </a:xfrm>
            <a:prstGeom prst="rect">
              <a:avLst/>
            </a:prstGeom>
            <a:noFill/>
            <a:ln w="28575" cap="rnd" algn="ctr">
              <a:noFill/>
              <a:prstDash val="sysDot"/>
              <a:miter lim="800000"/>
              <a:headEnd/>
              <a:tailEnd/>
            </a:ln>
          </p:spPr>
        </p:pic>
        <p:pic>
          <p:nvPicPr>
            <p:cNvPr id="15390" name="Picture 24" descr="dertified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5504180" y="4987290"/>
              <a:ext cx="267177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Rectangle 25"/>
            <p:cNvSpPr>
              <a:spLocks noChangeArrowheads="1"/>
            </p:cNvSpPr>
            <p:nvPr/>
          </p:nvSpPr>
          <p:spPr bwMode="auto">
            <a:xfrm>
              <a:off x="5196461" y="4911377"/>
              <a:ext cx="341240" cy="197031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dirty="0">
                  <a:latin typeface="+mn-lt"/>
                  <a:cs typeface="Arial" charset="0"/>
                </a:rPr>
                <a:t>UNI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sp>
          <p:nvSpPr>
            <p:cNvPr id="99" name="Rectangle 26"/>
            <p:cNvSpPr>
              <a:spLocks noChangeArrowheads="1"/>
            </p:cNvSpPr>
            <p:nvPr/>
          </p:nvSpPr>
          <p:spPr bwMode="auto">
            <a:xfrm>
              <a:off x="6033812" y="6001616"/>
              <a:ext cx="341240" cy="197032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900" dirty="0">
                  <a:latin typeface="+mn-lt"/>
                  <a:cs typeface="Arial" charset="0"/>
                </a:rPr>
                <a:t>UNI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sp>
          <p:nvSpPr>
            <p:cNvPr id="15393" name="Line 27"/>
            <p:cNvSpPr>
              <a:spLocks noChangeShapeType="1"/>
            </p:cNvSpPr>
            <p:nvPr/>
          </p:nvSpPr>
          <p:spPr bwMode="auto">
            <a:xfrm flipV="1">
              <a:off x="4124255" y="5474495"/>
              <a:ext cx="629038" cy="8018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94" name="Line 28"/>
            <p:cNvSpPr>
              <a:spLocks noChangeShapeType="1"/>
            </p:cNvSpPr>
            <p:nvPr/>
          </p:nvSpPr>
          <p:spPr bwMode="auto">
            <a:xfrm flipV="1">
              <a:off x="4498340" y="5376705"/>
              <a:ext cx="50642" cy="686276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95" name="Line 29"/>
            <p:cNvSpPr>
              <a:spLocks noChangeShapeType="1"/>
            </p:cNvSpPr>
            <p:nvPr/>
          </p:nvSpPr>
          <p:spPr bwMode="auto">
            <a:xfrm flipV="1">
              <a:off x="3743961" y="5844700"/>
              <a:ext cx="766604" cy="50641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396" name="Line 30"/>
            <p:cNvSpPr>
              <a:spLocks noChangeShapeType="1"/>
            </p:cNvSpPr>
            <p:nvPr/>
          </p:nvSpPr>
          <p:spPr bwMode="auto">
            <a:xfrm flipV="1">
              <a:off x="6035040" y="4922680"/>
              <a:ext cx="426085" cy="50641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pic>
          <p:nvPicPr>
            <p:cNvPr id="15397" name="Picture 31" descr="store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6621781" y="4002405"/>
              <a:ext cx="1059974" cy="1273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8" name="Picture 32" descr="Medium Enterprise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6873240" y="5650865"/>
              <a:ext cx="979647" cy="916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9" name="Picture 33" descr="Remote DSLAM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6789420" y="6143308"/>
              <a:ext cx="586740" cy="37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00" name="Line 34"/>
            <p:cNvSpPr>
              <a:spLocks noChangeShapeType="1"/>
            </p:cNvSpPr>
            <p:nvPr/>
          </p:nvSpPr>
          <p:spPr bwMode="auto">
            <a:xfrm flipV="1">
              <a:off x="6118861" y="5090320"/>
              <a:ext cx="766604" cy="50641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</p:spPr>
          <p:txBody>
            <a:bodyPr lIns="100584" tIns="50292" rIns="100584" bIns="50292"/>
            <a:lstStyle/>
            <a:p>
              <a:endParaRPr lang="en-US">
                <a:latin typeface="+mn-lt"/>
              </a:endParaRPr>
            </a:p>
          </p:txBody>
        </p:sp>
        <p:pic>
          <p:nvPicPr>
            <p:cNvPr id="15401" name="Picture 35" descr="Remote DSLAM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6454140" y="4826635"/>
              <a:ext cx="686277" cy="4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Rectangle 36"/>
            <p:cNvSpPr>
              <a:spLocks noChangeArrowheads="1"/>
            </p:cNvSpPr>
            <p:nvPr/>
          </p:nvSpPr>
          <p:spPr bwMode="auto">
            <a:xfrm>
              <a:off x="6873789" y="5163577"/>
              <a:ext cx="341240" cy="194404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900" dirty="0">
                  <a:latin typeface="+mn-lt"/>
                  <a:cs typeface="Arial" charset="0"/>
                </a:rPr>
                <a:t>CE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pic>
          <p:nvPicPr>
            <p:cNvPr id="15403" name="Picture 37" descr="dertified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5867400" y="4568190"/>
              <a:ext cx="267177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" name="Rectangle 38"/>
            <p:cNvSpPr>
              <a:spLocks noChangeArrowheads="1"/>
            </p:cNvSpPr>
            <p:nvPr/>
          </p:nvSpPr>
          <p:spPr bwMode="auto">
            <a:xfrm>
              <a:off x="6033812" y="4945528"/>
              <a:ext cx="341240" cy="194404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900" dirty="0">
                  <a:latin typeface="+mn-lt"/>
                  <a:cs typeface="Arial" charset="0"/>
                </a:rPr>
                <a:t>UNI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sp>
          <p:nvSpPr>
            <p:cNvPr id="112" name="Rectangle 39"/>
            <p:cNvSpPr>
              <a:spLocks noChangeArrowheads="1"/>
            </p:cNvSpPr>
            <p:nvPr/>
          </p:nvSpPr>
          <p:spPr bwMode="auto">
            <a:xfrm>
              <a:off x="6873789" y="6506017"/>
              <a:ext cx="341240" cy="194404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lIns="100584" tIns="50292" rIns="100584" bIns="50292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000" dirty="0">
                  <a:latin typeface="+mn-lt"/>
                  <a:cs typeface="Arial" charset="0"/>
                </a:rPr>
                <a:t>CE</a:t>
              </a:r>
            </a:p>
          </p:txBody>
        </p:sp>
        <p:sp>
          <p:nvSpPr>
            <p:cNvPr id="113" name="Text Box 10"/>
            <p:cNvSpPr txBox="1">
              <a:spLocks noChangeArrowheads="1"/>
            </p:cNvSpPr>
            <p:nvPr/>
          </p:nvSpPr>
          <p:spPr bwMode="auto">
            <a:xfrm>
              <a:off x="2975774" y="6201275"/>
              <a:ext cx="2417556" cy="4991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0584" tIns="50292" rIns="100584" bIns="50292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300" dirty="0">
                  <a:latin typeface="+mn-lt"/>
                  <a:cs typeface="Arial" charset="0"/>
                </a:rPr>
                <a:t>Any-to-any EVC</a:t>
              </a: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67072" y="3135085"/>
            <a:ext cx="4956016" cy="3442834"/>
          </a:xfrm>
          <a:prstGeom prst="roundRect">
            <a:avLst>
              <a:gd name="adj" fmla="val 755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759201" y="1236886"/>
            <a:ext cx="4996169" cy="172402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Service Differentiation</a:t>
            </a:r>
          </a:p>
        </p:txBody>
      </p:sp>
      <p:pic>
        <p:nvPicPr>
          <p:cNvPr id="16389" name="Content Placeholder 4" descr="cos.JPG"/>
          <p:cNvPicPr>
            <a:picLocks noGrp="1" noChangeAspect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829" y="1808996"/>
            <a:ext cx="3289300" cy="40735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40858" y="1234771"/>
            <a:ext cx="4593544" cy="5078943"/>
          </a:xfrm>
        </p:spPr>
        <p:txBody>
          <a:bodyPr/>
          <a:lstStyle/>
          <a:p>
            <a:pPr>
              <a:spcBef>
                <a:spcPts val="5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Port Based:</a:t>
            </a:r>
          </a:p>
          <a:p>
            <a:pPr>
              <a:spcBef>
                <a:spcPts val="500"/>
              </a:spcBef>
            </a:pPr>
            <a:r>
              <a:rPr lang="en-US" sz="1600" b="1" dirty="0" smtClean="0"/>
              <a:t>Single Service per UNI (EVC 1)</a:t>
            </a:r>
          </a:p>
          <a:p>
            <a:pPr lvl="1">
              <a:spcBef>
                <a:spcPts val="500"/>
              </a:spcBef>
            </a:pPr>
            <a:r>
              <a:rPr lang="en-US" sz="1400" b="1" dirty="0" smtClean="0"/>
              <a:t>Function</a:t>
            </a:r>
            <a:r>
              <a:rPr lang="en-US" sz="1400" dirty="0" smtClean="0"/>
              <a:t>: Map all incoming traffic from UNI port to single EVC</a:t>
            </a:r>
          </a:p>
          <a:p>
            <a:pPr lvl="1">
              <a:spcBef>
                <a:spcPts val="500"/>
              </a:spcBef>
            </a:pPr>
            <a:r>
              <a:rPr lang="en-US" sz="1400" b="1" dirty="0" smtClean="0"/>
              <a:t>Service</a:t>
            </a:r>
            <a:r>
              <a:rPr lang="en-US" sz="1400" dirty="0" smtClean="0"/>
              <a:t>: Ethernet Private Line (EPL); </a:t>
            </a:r>
          </a:p>
          <a:p>
            <a:pPr lvl="1">
              <a:spcBef>
                <a:spcPts val="500"/>
              </a:spcBef>
            </a:pPr>
            <a:r>
              <a:rPr lang="en-US" sz="1400" b="1" dirty="0" smtClean="0"/>
              <a:t>MEF Terminology</a:t>
            </a:r>
            <a:r>
              <a:rPr lang="en-US" sz="1400" dirty="0" smtClean="0"/>
              <a:t>: ‘All to one bundling’</a:t>
            </a:r>
          </a:p>
          <a:p>
            <a:pPr>
              <a:spcBef>
                <a:spcPts val="500"/>
              </a:spcBef>
              <a:buNone/>
            </a:pPr>
            <a:endParaRPr lang="en-US" sz="1600" dirty="0" smtClean="0"/>
          </a:p>
          <a:p>
            <a:pPr>
              <a:spcBef>
                <a:spcPts val="5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Flow Based:</a:t>
            </a:r>
          </a:p>
          <a:p>
            <a:pPr>
              <a:spcBef>
                <a:spcPts val="500"/>
              </a:spcBef>
            </a:pPr>
            <a:r>
              <a:rPr lang="en-US" sz="1600" b="1" dirty="0" smtClean="0"/>
              <a:t>Multiple Services per UNI (EVC 1/2)</a:t>
            </a:r>
          </a:p>
          <a:p>
            <a:pPr lvl="1">
              <a:spcBef>
                <a:spcPts val="500"/>
              </a:spcBef>
            </a:pPr>
            <a:r>
              <a:rPr lang="en-US" sz="1400" b="1" dirty="0" smtClean="0"/>
              <a:t>Function: </a:t>
            </a:r>
            <a:r>
              <a:rPr lang="en-US" sz="1400" dirty="0" smtClean="0"/>
              <a:t>Map incoming traffic from UNI port to several EVCs according to some classifier </a:t>
            </a:r>
            <a:br>
              <a:rPr lang="en-US" sz="1400" dirty="0" smtClean="0"/>
            </a:br>
            <a:r>
              <a:rPr lang="en-US" sz="1400" dirty="0" smtClean="0"/>
              <a:t>(e.g. customer VLAN)</a:t>
            </a:r>
          </a:p>
          <a:p>
            <a:pPr lvl="1">
              <a:spcBef>
                <a:spcPts val="500"/>
              </a:spcBef>
            </a:pPr>
            <a:r>
              <a:rPr lang="en-US" sz="1600" b="1" dirty="0" smtClean="0"/>
              <a:t>Service</a:t>
            </a:r>
            <a:r>
              <a:rPr lang="en-US" sz="1600" dirty="0" smtClean="0"/>
              <a:t>: Ethernet Virtual Private Line (EVPL); </a:t>
            </a:r>
          </a:p>
          <a:p>
            <a:pPr lvl="1">
              <a:spcBef>
                <a:spcPts val="500"/>
              </a:spcBef>
            </a:pPr>
            <a:r>
              <a:rPr lang="en-US" sz="1400" b="1" dirty="0" smtClean="0"/>
              <a:t>MEF Terminology: </a:t>
            </a:r>
            <a:r>
              <a:rPr lang="en-US" sz="1400" dirty="0" smtClean="0"/>
              <a:t>‘Service Multiplexing’</a:t>
            </a:r>
          </a:p>
          <a:p>
            <a:pPr>
              <a:spcBef>
                <a:spcPts val="50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Multiple Services per EVC (Service 3/4/5)</a:t>
            </a:r>
          </a:p>
          <a:p>
            <a:pPr lvl="1">
              <a:spcBef>
                <a:spcPts val="500"/>
              </a:spcBef>
            </a:pPr>
            <a:r>
              <a:rPr lang="en-US" sz="1400" b="1" dirty="0" smtClean="0"/>
              <a:t>Function</a:t>
            </a:r>
            <a:r>
              <a:rPr lang="en-US" sz="1400" dirty="0" smtClean="0"/>
              <a:t>: </a:t>
            </a:r>
            <a:r>
              <a:rPr lang="en-US" sz="1200" dirty="0" smtClean="0"/>
              <a:t>Map incoming traffic from UNI port to several EVCs and mark different priorities per EVC</a:t>
            </a:r>
          </a:p>
          <a:p>
            <a:pPr lvl="1">
              <a:spcBef>
                <a:spcPts val="500"/>
              </a:spcBef>
            </a:pPr>
            <a:r>
              <a:rPr lang="en-US" sz="1400" b="1" dirty="0" smtClean="0"/>
              <a:t>Service</a:t>
            </a:r>
            <a:r>
              <a:rPr lang="en-US" sz="1400" dirty="0" smtClean="0"/>
              <a:t>: </a:t>
            </a:r>
            <a:r>
              <a:rPr lang="en-US" sz="1200" dirty="0" smtClean="0"/>
              <a:t>Ethernet Virtual Private Line (EVPL); </a:t>
            </a:r>
          </a:p>
          <a:p>
            <a:pPr lvl="1">
              <a:spcBef>
                <a:spcPts val="500"/>
              </a:spcBef>
            </a:pPr>
            <a:r>
              <a:rPr lang="en-US" sz="1400" b="1" dirty="0" smtClean="0"/>
              <a:t>MEF Terminology</a:t>
            </a:r>
            <a:r>
              <a:rPr lang="en-US" sz="1400" dirty="0" smtClean="0"/>
              <a:t>: </a:t>
            </a:r>
            <a:r>
              <a:rPr lang="en-US" sz="1200" dirty="0" err="1" smtClean="0"/>
              <a:t>EVC.CoS</a:t>
            </a:r>
            <a:endParaRPr lang="en-US" sz="12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Management and </a:t>
            </a:r>
            <a:br>
              <a:rPr lang="en-US" dirty="0" smtClean="0"/>
            </a:br>
            <a:r>
              <a:rPr lang="en-US" dirty="0" smtClean="0"/>
              <a:t>Bandwidth Control – Ensuring SLA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8941" y="4211367"/>
            <a:ext cx="2232025" cy="218598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741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6435" y="4216129"/>
            <a:ext cx="3436938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47713" y="1528775"/>
            <a:ext cx="3311331" cy="2407605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Tools</a:t>
            </a:r>
          </a:p>
          <a:p>
            <a:r>
              <a:rPr lang="en-US" sz="1800" dirty="0" smtClean="0"/>
              <a:t>Traffic Classification</a:t>
            </a:r>
          </a:p>
          <a:p>
            <a:r>
              <a:rPr lang="en-US" sz="1800" dirty="0" smtClean="0"/>
              <a:t>Multiple </a:t>
            </a:r>
            <a:r>
              <a:rPr lang="en-US" sz="1800" dirty="0" err="1" smtClean="0"/>
              <a:t>QoS</a:t>
            </a:r>
            <a:r>
              <a:rPr lang="en-US" sz="1800" dirty="0" smtClean="0"/>
              <a:t>/</a:t>
            </a:r>
            <a:r>
              <a:rPr lang="en-US" sz="1800" dirty="0" err="1" smtClean="0"/>
              <a:t>CoS</a:t>
            </a:r>
            <a:endParaRPr lang="en-US" sz="1800" dirty="0" smtClean="0"/>
          </a:p>
          <a:p>
            <a:r>
              <a:rPr lang="en-US" sz="1800" dirty="0" smtClean="0"/>
              <a:t>Hierarchical Scheduling</a:t>
            </a:r>
          </a:p>
          <a:p>
            <a:r>
              <a:rPr lang="en-US" sz="1800" dirty="0" smtClean="0"/>
              <a:t>Per EVC shaping</a:t>
            </a:r>
          </a:p>
          <a:p>
            <a:r>
              <a:rPr lang="en-US" sz="1800" dirty="0" smtClean="0"/>
              <a:t>CIR+EIR policing</a:t>
            </a:r>
          </a:p>
          <a:p>
            <a:r>
              <a:rPr lang="en-US" sz="1800" dirty="0" smtClean="0"/>
              <a:t>Per service Performance</a:t>
            </a:r>
            <a:endParaRPr lang="en-US" sz="1800" dirty="0"/>
          </a:p>
        </p:txBody>
      </p:sp>
      <p:sp>
        <p:nvSpPr>
          <p:cNvPr id="15" name="Text Placeholder 12"/>
          <p:cNvSpPr txBox="1">
            <a:spLocks/>
          </p:cNvSpPr>
          <p:nvPr/>
        </p:nvSpPr>
        <p:spPr>
          <a:xfrm>
            <a:off x="4795603" y="1528775"/>
            <a:ext cx="3311331" cy="2407605"/>
          </a:xfrm>
          <a:prstGeom prst="rect">
            <a:avLst/>
          </a:prstGeom>
        </p:spPr>
        <p:txBody>
          <a:bodyPr/>
          <a:lstStyle/>
          <a:p>
            <a:pPr marL="225425" lvl="0" indent="-225425">
              <a:spcBef>
                <a:spcPts val="600"/>
              </a:spcBef>
              <a:buClr>
                <a:srgbClr val="C00000"/>
              </a:buClr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225425" lvl="0" indent="-225425">
              <a:spcBef>
                <a:spcPts val="600"/>
              </a:spcBef>
              <a:buClr>
                <a:srgbClr val="C00000"/>
              </a:buClr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Sell a port twice - EVC</a:t>
            </a:r>
          </a:p>
          <a:p>
            <a:pPr marL="225425" lvl="0" indent="-225425">
              <a:spcBef>
                <a:spcPts val="600"/>
              </a:spcBef>
              <a:buClr>
                <a:srgbClr val="C00000"/>
              </a:buClr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Sell bandwidth twice - EIR</a:t>
            </a:r>
          </a:p>
          <a:p>
            <a:pPr marL="225425" lvl="0" indent="-225425">
              <a:spcBef>
                <a:spcPts val="600"/>
              </a:spcBef>
              <a:buClr>
                <a:srgbClr val="C00000"/>
              </a:buClr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Differentiated services –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5425" lvl="0" indent="-225425">
              <a:spcBef>
                <a:spcPts val="600"/>
              </a:spcBef>
              <a:buClr>
                <a:srgbClr val="C00000"/>
              </a:buClr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SLA per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serviceance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 bwMode="auto">
          <a:xfrm>
            <a:off x="416844" y="3476300"/>
            <a:ext cx="2546993" cy="254699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4922" tIns="41537" rIns="24922" bIns="41537" anchor="ctr"/>
          <a:lstStyle/>
          <a:p>
            <a:pPr algn="ctr">
              <a:spcBef>
                <a:spcPts val="0"/>
              </a:spcBef>
              <a:defRPr/>
            </a:pPr>
            <a:r>
              <a:rPr lang="en-US" sz="2200" b="1" dirty="0">
                <a:latin typeface="+mn-lt"/>
                <a:cs typeface="Arial" charset="0"/>
              </a:rPr>
              <a:t>10 Mbps</a:t>
            </a:r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Increase Revenue – </a:t>
            </a:r>
            <a:br>
              <a:rPr lang="en-US" smtClean="0"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>Oversubscribe Business Customers</a:t>
            </a:r>
          </a:p>
        </p:txBody>
      </p:sp>
      <p:sp>
        <p:nvSpPr>
          <p:cNvPr id="18438" name="Content Placeholder 36"/>
          <p:cNvSpPr>
            <a:spLocks noGrp="1"/>
          </p:cNvSpPr>
          <p:nvPr>
            <p:ph type="body" sz="quarter" idx="10"/>
          </p:nvPr>
        </p:nvSpPr>
        <p:spPr bwMode="auto">
          <a:xfrm>
            <a:off x="747713" y="1225550"/>
            <a:ext cx="7124700" cy="4064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23838" indent="-223838"/>
            <a:r>
              <a:rPr lang="en-US" sz="2000" smtClean="0">
                <a:cs typeface="Arial" pitchFamily="34" charset="0"/>
              </a:rPr>
              <a:t>How much bandwidth can you sell on a 10Mbps WAN port?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1235387" y="3559429"/>
            <a:ext cx="909907" cy="9099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4922" tIns="41537" rIns="24922" bIns="41537" anchor="ctr"/>
          <a:lstStyle/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CIR:</a:t>
            </a:r>
          </a:p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2.5 Mbps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235387" y="5016215"/>
            <a:ext cx="909907" cy="909907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4922" tIns="41537" rIns="24922" bIns="41537" anchor="ctr"/>
          <a:lstStyle/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CIR:</a:t>
            </a:r>
          </a:p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2.5 Mbps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1985809" y="4290396"/>
            <a:ext cx="909907" cy="909907"/>
          </a:xfrm>
          <a:prstGeom prst="ellipse">
            <a:avLst/>
          </a:prstGeom>
          <a:solidFill>
            <a:srgbClr val="FFDC6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4922" tIns="41537" rIns="24922" bIns="41537" anchor="ctr"/>
          <a:lstStyle/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CIR:</a:t>
            </a:r>
          </a:p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2.5 Mbps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475040" y="4290396"/>
            <a:ext cx="909907" cy="909907"/>
          </a:xfrm>
          <a:prstGeom prst="ellipse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4922" tIns="41537" rIns="24922" bIns="41537" anchor="ctr"/>
          <a:lstStyle/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CIR:</a:t>
            </a:r>
          </a:p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2.5 Mbps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5730875" y="3519488"/>
            <a:ext cx="2546350" cy="2547937"/>
            <a:chOff x="2227508" y="1608025"/>
            <a:chExt cx="2801692" cy="2801690"/>
          </a:xfrm>
        </p:grpSpPr>
        <p:sp>
          <p:nvSpPr>
            <p:cNvPr id="32" name="Oval 31"/>
            <p:cNvSpPr/>
            <p:nvPr/>
          </p:nvSpPr>
          <p:spPr bwMode="auto">
            <a:xfrm>
              <a:off x="2227508" y="1608025"/>
              <a:ext cx="2801692" cy="280169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en-US" sz="2200" b="1" dirty="0">
                  <a:latin typeface="+mn-lt"/>
                  <a:cs typeface="Arial" charset="0"/>
                </a:rPr>
                <a:t>10 Mbps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127905" y="1699466"/>
              <a:ext cx="1000898" cy="10008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CIR: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2.5 Mbps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3127905" y="3301931"/>
              <a:ext cx="1000898" cy="1000898"/>
            </a:xfrm>
            <a:prstGeom prst="ellips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CIR: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2.5 Mbps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953371" y="2503530"/>
              <a:ext cx="1000898" cy="1000898"/>
            </a:xfrm>
            <a:prstGeom prst="ellipse">
              <a:avLst/>
            </a:prstGeom>
            <a:solidFill>
              <a:srgbClr val="FFDC6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CIR: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2.5 Mbps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291525" y="2503530"/>
              <a:ext cx="1000898" cy="1000898"/>
            </a:xfrm>
            <a:prstGeom prst="ellipse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CIR: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2.5 Mbps</a:t>
              </a:r>
            </a:p>
          </p:txBody>
        </p:sp>
      </p:grpSp>
      <p:sp>
        <p:nvSpPr>
          <p:cNvPr id="38" name="Oval 37"/>
          <p:cNvSpPr/>
          <p:nvPr/>
        </p:nvSpPr>
        <p:spPr bwMode="auto">
          <a:xfrm>
            <a:off x="7208686" y="3443427"/>
            <a:ext cx="909907" cy="9099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4922" tIns="41537" rIns="24922" bIns="41537" anchor="ctr"/>
          <a:lstStyle/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EIR:</a:t>
            </a:r>
          </a:p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2.5 Mbps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7911698" y="4845366"/>
            <a:ext cx="909907" cy="909907"/>
          </a:xfrm>
          <a:prstGeom prst="ellipse">
            <a:avLst/>
          </a:prstGeom>
          <a:solidFill>
            <a:srgbClr val="FFDC6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4922" tIns="41537" rIns="24922" bIns="41537" anchor="ctr"/>
          <a:lstStyle/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EIR:</a:t>
            </a:r>
          </a:p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2.5 Mbps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6046658" y="5754109"/>
            <a:ext cx="909907" cy="909907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4922" tIns="41537" rIns="24922" bIns="41537" anchor="ctr"/>
          <a:lstStyle/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EIR:</a:t>
            </a:r>
          </a:p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2.5 Mbps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4949148" y="3961872"/>
            <a:ext cx="909907" cy="909907"/>
          </a:xfrm>
          <a:prstGeom prst="ellipse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4922" tIns="41537" rIns="24922" bIns="41537" anchor="ctr"/>
          <a:lstStyle/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EIR:</a:t>
            </a:r>
          </a:p>
          <a:p>
            <a:pPr algn="ctr">
              <a:spcBef>
                <a:spcPts val="0"/>
              </a:spcBef>
              <a:defRPr/>
            </a:pPr>
            <a:r>
              <a:rPr lang="en-US" b="1" dirty="0">
                <a:latin typeface="+mn-lt"/>
                <a:cs typeface="Arial" charset="0"/>
              </a:rPr>
              <a:t>2.5 Mbps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892675" y="2701925"/>
            <a:ext cx="4035425" cy="4011613"/>
            <a:chOff x="525891" y="2872386"/>
            <a:chExt cx="4438086" cy="4411690"/>
          </a:xfrm>
        </p:grpSpPr>
        <p:sp>
          <p:nvSpPr>
            <p:cNvPr id="52" name="Oval 51"/>
            <p:cNvSpPr/>
            <p:nvPr/>
          </p:nvSpPr>
          <p:spPr bwMode="auto">
            <a:xfrm>
              <a:off x="525891" y="2872386"/>
              <a:ext cx="4438086" cy="441169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tIns="0" rIns="27432" bIns="182880"/>
            <a:lstStyle/>
            <a:p>
              <a:pPr algn="ctr">
                <a:spcBef>
                  <a:spcPts val="0"/>
                </a:spcBef>
                <a:defRPr/>
              </a:pPr>
              <a:endParaRPr lang="en-US" sz="3600" b="1" dirty="0">
                <a:latin typeface="+mn-lt"/>
                <a:cs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794211" y="2911928"/>
              <a:ext cx="1895456" cy="19548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PIR=CIR + EIR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CIR: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2.5 Mbps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EIR: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2.5 Mbps</a:t>
              </a:r>
            </a:p>
            <a:p>
              <a:pPr algn="ctr">
                <a:spcBef>
                  <a:spcPts val="0"/>
                </a:spcBef>
                <a:defRPr/>
              </a:pP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768257" y="5308436"/>
              <a:ext cx="1853798" cy="1783084"/>
            </a:xfrm>
            <a:prstGeom prst="ellipse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PIR: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5.0 Mbps</a:t>
              </a: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772872" y="4215161"/>
              <a:ext cx="1962360" cy="1875197"/>
            </a:xfrm>
            <a:prstGeom prst="ellipse">
              <a:avLst/>
            </a:prstGeom>
            <a:solidFill>
              <a:srgbClr val="FFDC6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CIR: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2.5 Mbps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EIR: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2.5 Mbps</a:t>
              </a: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40886" y="4036743"/>
              <a:ext cx="1962360" cy="2011574"/>
            </a:xfrm>
            <a:prstGeom prst="ellipse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7432" rIns="27432" anchor="ctr"/>
            <a:lstStyle/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PIR: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b="1" dirty="0">
                  <a:latin typeface="+mn-lt"/>
                  <a:cs typeface="Arial" charset="0"/>
                </a:rPr>
                <a:t>5.0 Mbps</a:t>
              </a:r>
            </a:p>
          </p:txBody>
        </p:sp>
      </p:grpSp>
      <p:sp>
        <p:nvSpPr>
          <p:cNvPr id="20513" name="TextBox 42"/>
          <p:cNvSpPr txBox="1">
            <a:spLocks noChangeArrowheads="1"/>
          </p:cNvSpPr>
          <p:nvPr/>
        </p:nvSpPr>
        <p:spPr bwMode="auto">
          <a:xfrm>
            <a:off x="141288" y="1636713"/>
            <a:ext cx="3170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700" rIns="91398" bIns="4570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00FF"/>
                </a:solidFill>
                <a:latin typeface="+mn-lt"/>
                <a:cs typeface="Arial" charset="0"/>
              </a:rPr>
              <a:t>A. 10 Mbps</a:t>
            </a:r>
          </a:p>
        </p:txBody>
      </p:sp>
      <p:sp>
        <p:nvSpPr>
          <p:cNvPr id="20514" name="TextBox 43"/>
          <p:cNvSpPr txBox="1">
            <a:spLocks noChangeArrowheads="1"/>
          </p:cNvSpPr>
          <p:nvPr/>
        </p:nvSpPr>
        <p:spPr bwMode="auto">
          <a:xfrm>
            <a:off x="5229225" y="1662113"/>
            <a:ext cx="316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700" rIns="91398" bIns="4570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00FF"/>
                </a:solidFill>
                <a:latin typeface="+mn-lt"/>
                <a:cs typeface="Arial" charset="0"/>
              </a:rPr>
              <a:t>B. 20 Mbps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52400" y="1990725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700" rIns="91398" bIns="4570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600" b="1" dirty="0">
                <a:latin typeface="+mn-lt"/>
                <a:cs typeface="Arial" charset="0"/>
              </a:rPr>
              <a:t>Committed Rate=Peak Rate=10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b="1" dirty="0">
                <a:latin typeface="+mn-lt"/>
                <a:cs typeface="Arial" charset="0"/>
              </a:rPr>
              <a:t>Monthly=4x$500=$2000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081588" y="1990725"/>
            <a:ext cx="3684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700" rIns="91398" bIns="4570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600" b="1" dirty="0">
                <a:latin typeface="+mn-lt"/>
                <a:cs typeface="Arial" charset="0"/>
              </a:rPr>
              <a:t>Committed Rate=10. Peak Rate=20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b="1" dirty="0">
                <a:latin typeface="+mn-lt"/>
                <a:cs typeface="Arial" charset="0"/>
              </a:rPr>
              <a:t>Monthly=4x$500+4x$250=$3000</a:t>
            </a:r>
          </a:p>
        </p:txBody>
      </p:sp>
      <p:sp>
        <p:nvSpPr>
          <p:cNvPr id="47" name="Right Arrow 46"/>
          <p:cNvSpPr/>
          <p:nvPr/>
        </p:nvSpPr>
        <p:spPr bwMode="auto">
          <a:xfrm>
            <a:off x="1749976" y="3846792"/>
            <a:ext cx="5581005" cy="1608081"/>
          </a:xfrm>
          <a:prstGeom prst="right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8" tIns="45700" rIns="91398" bIns="4570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Management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84698" y="2882535"/>
            <a:ext cx="4071369" cy="579587"/>
          </a:xfrm>
          <a:prstGeom prst="rect">
            <a:avLst/>
          </a:prstGeom>
          <a:noFill/>
        </p:spPr>
        <p:txBody>
          <a:bodyPr wrap="none" lIns="91398" tIns="45700" rIns="91398" bIns="4570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50% Revenue Increase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theme/theme1.xml><?xml version="1.0" encoding="utf-8"?>
<a:theme xmlns:a="http://schemas.openxmlformats.org/drawingml/2006/main" name="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RADtemplate-2011</Template>
  <TotalTime>65774</TotalTime>
  <Words>1803</Words>
  <Application>Microsoft Office PowerPoint</Application>
  <PresentationFormat>On-screen Show (4:3)</PresentationFormat>
  <Paragraphs>743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new</vt:lpstr>
      <vt:lpstr>Visio</vt:lpstr>
      <vt:lpstr>Ethernet Access Products Overview</vt:lpstr>
      <vt:lpstr>Agenda</vt:lpstr>
      <vt:lpstr>Carrier Ethernet is a Service</vt:lpstr>
      <vt:lpstr>RAD’s EtherAccess Ethernet Services – Any Access</vt:lpstr>
      <vt:lpstr>EtherAccess Feature-set</vt:lpstr>
      <vt:lpstr>Services Option</vt:lpstr>
      <vt:lpstr>Service Differentiation</vt:lpstr>
      <vt:lpstr>Traffic Management and  Bandwidth Control – Ensuring SLA</vt:lpstr>
      <vt:lpstr>Increase Revenue –  Oversubscribe Business Customers</vt:lpstr>
      <vt:lpstr>Standards: OAM – Operation Administration &amp; Maintenance</vt:lpstr>
      <vt:lpstr>OAM – Operations Admin. &amp; Maintenance</vt:lpstr>
      <vt:lpstr>802.1ag/Connectivity Fault Management</vt:lpstr>
      <vt:lpstr>RAD’s EtherAccess Ethernet Services – Any Access</vt:lpstr>
      <vt:lpstr>ETX Product Line Overview </vt:lpstr>
      <vt:lpstr>ETX-203A – ASIC Based NTU</vt:lpstr>
      <vt:lpstr>ETX-204A  Ethernet &amp; Mobile Demarcation Device</vt:lpstr>
      <vt:lpstr>ETX-204A Mobile Demarcation Device (MDD)</vt:lpstr>
      <vt:lpstr>Integrated RFC-2544 </vt:lpstr>
      <vt:lpstr>Service Availability –  Port and Linear Protection </vt:lpstr>
      <vt:lpstr>ETX-1002 Highlights</vt:lpstr>
      <vt:lpstr>Ethernet Access Resiliency</vt:lpstr>
      <vt:lpstr>RAD’s EtherAccess Ethernet Services – Any Access</vt:lpstr>
      <vt:lpstr>ETHoDSL – LA-210</vt:lpstr>
      <vt:lpstr>Mid-Band Ethernet Services over DSL Infrastructure</vt:lpstr>
      <vt:lpstr>Cellular Backhauling over IP DSLAMs with Clock Distribution</vt:lpstr>
      <vt:lpstr>EtherAccess Value Proposition</vt:lpstr>
      <vt:lpstr>Slide 27</vt:lpstr>
    </vt:vector>
  </TitlesOfParts>
  <Company>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Budapest</dc:title>
  <dc:creator>Ehud Carmeli</dc:creator>
  <cp:lastModifiedBy> Philip Jerichower</cp:lastModifiedBy>
  <cp:revision>3686</cp:revision>
  <dcterms:created xsi:type="dcterms:W3CDTF">2004-03-11T12:51:59Z</dcterms:created>
  <dcterms:modified xsi:type="dcterms:W3CDTF">2011-03-16T12:28:27Z</dcterms:modified>
  <cp:category>Eth Access</cp:category>
</cp:coreProperties>
</file>