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3" r:id="rId1"/>
  </p:sldMasterIdLst>
  <p:notesMasterIdLst>
    <p:notesMasterId r:id="rId34"/>
  </p:notesMasterIdLst>
  <p:handoutMasterIdLst>
    <p:handoutMasterId r:id="rId35"/>
  </p:handoutMasterIdLst>
  <p:sldIdLst>
    <p:sldId id="554" r:id="rId2"/>
    <p:sldId id="557" r:id="rId3"/>
    <p:sldId id="696" r:id="rId4"/>
    <p:sldId id="789" r:id="rId5"/>
    <p:sldId id="686" r:id="rId6"/>
    <p:sldId id="771" r:id="rId7"/>
    <p:sldId id="690" r:id="rId8"/>
    <p:sldId id="783" r:id="rId9"/>
    <p:sldId id="707" r:id="rId10"/>
    <p:sldId id="767" r:id="rId11"/>
    <p:sldId id="706" r:id="rId12"/>
    <p:sldId id="700" r:id="rId13"/>
    <p:sldId id="769" r:id="rId14"/>
    <p:sldId id="772" r:id="rId15"/>
    <p:sldId id="784" r:id="rId16"/>
    <p:sldId id="723" r:id="rId17"/>
    <p:sldId id="722" r:id="rId18"/>
    <p:sldId id="780" r:id="rId19"/>
    <p:sldId id="785" r:id="rId20"/>
    <p:sldId id="626" r:id="rId21"/>
    <p:sldId id="622" r:id="rId22"/>
    <p:sldId id="787" r:id="rId23"/>
    <p:sldId id="646" r:id="rId24"/>
    <p:sldId id="639" r:id="rId25"/>
    <p:sldId id="786" r:id="rId26"/>
    <p:sldId id="761" r:id="rId27"/>
    <p:sldId id="754" r:id="rId28"/>
    <p:sldId id="791" r:id="rId29"/>
    <p:sldId id="792" r:id="rId30"/>
    <p:sldId id="793" r:id="rId31"/>
    <p:sldId id="794" r:id="rId32"/>
    <p:sldId id="683" r:id="rId33"/>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4025" indent="1588"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1225" indent="1588"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68425" indent="1588"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5625" indent="1588"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FF"/>
    <a:srgbClr val="E7E7FF"/>
    <a:srgbClr val="246E24"/>
    <a:srgbClr val="2B812B"/>
    <a:srgbClr val="319331"/>
    <a:srgbClr val="339933"/>
    <a:srgbClr val="008080"/>
    <a:srgbClr val="005E5C"/>
    <a:srgbClr val="339966"/>
    <a:srgbClr val="CCCCFF"/>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3" autoAdjust="0"/>
    <p:restoredTop sz="82809" autoAdjust="0"/>
  </p:normalViewPr>
  <p:slideViewPr>
    <p:cSldViewPr snapToGrid="0">
      <p:cViewPr varScale="1">
        <p:scale>
          <a:sx n="91" d="100"/>
          <a:sy n="91" d="100"/>
        </p:scale>
        <p:origin x="-414" y="-96"/>
      </p:cViewPr>
      <p:guideLst>
        <p:guide orient="horz" pos="864"/>
        <p:guide pos="456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5112"/>
    </p:cViewPr>
  </p:sorterViewPr>
  <p:notesViewPr>
    <p:cSldViewPr snapToGrid="0">
      <p:cViewPr>
        <p:scale>
          <a:sx n="98" d="100"/>
          <a:sy n="98" d="100"/>
        </p:scale>
        <p:origin x="-2070" y="165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4.xml"/><Relationship Id="rId1"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cs typeface="Times New Roman" charset="0"/>
              </a:defRPr>
            </a:lvl1pPr>
          </a:lstStyle>
          <a:p>
            <a:pPr>
              <a:defRPr/>
            </a:pPr>
            <a:endParaRPr lang="en-US"/>
          </a:p>
        </p:txBody>
      </p:sp>
      <p:sp>
        <p:nvSpPr>
          <p:cNvPr id="5123"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cs typeface="Times New Roman" charset="0"/>
              </a:defRPr>
            </a:lvl1pPr>
          </a:lstStyle>
          <a:p>
            <a:pPr>
              <a:defRPr/>
            </a:pPr>
            <a:endParaRPr lang="en-US"/>
          </a:p>
        </p:txBody>
      </p:sp>
      <p:sp>
        <p:nvSpPr>
          <p:cNvPr id="5124"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cs typeface="Times New Roman" charset="0"/>
              </a:defRPr>
            </a:lvl1pPr>
          </a:lstStyle>
          <a:p>
            <a:pPr>
              <a:defRPr/>
            </a:pPr>
            <a:endParaRPr lang="en-US"/>
          </a:p>
        </p:txBody>
      </p:sp>
      <p:sp>
        <p:nvSpPr>
          <p:cNvPr id="5125"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cs typeface="Times New Roman" charset="0"/>
              </a:defRPr>
            </a:lvl1pPr>
          </a:lstStyle>
          <a:p>
            <a:pPr>
              <a:defRPr/>
            </a:pPr>
            <a:fld id="{1EFE8F8D-BC9A-4053-8D3F-C16F5211AF2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cs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cs typeface="Times New Roman"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414838"/>
            <a:ext cx="5029200" cy="418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cs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cs typeface="Times New Roman" charset="0"/>
              </a:defRPr>
            </a:lvl1pPr>
          </a:lstStyle>
          <a:p>
            <a:pPr>
              <a:defRPr/>
            </a:pPr>
            <a:fld id="{46CF2528-347A-445A-AF85-5556B6F19FB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1pPr>
    <a:lvl2pPr marL="454025"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2pPr>
    <a:lvl3pPr marL="911225"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3pPr>
    <a:lvl4pPr marL="1368425"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4pPr>
    <a:lvl5pPr marL="1825625"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5pPr>
    <a:lvl6pPr marL="2285542" algn="l" defTabSz="914218" rtl="0" eaLnBrk="1" latinLnBrk="0" hangingPunct="1">
      <a:defRPr sz="1200" kern="1200">
        <a:solidFill>
          <a:schemeClr val="tx1"/>
        </a:solidFill>
        <a:latin typeface="+mn-lt"/>
        <a:ea typeface="+mn-ea"/>
        <a:cs typeface="+mn-cs"/>
      </a:defRPr>
    </a:lvl6pPr>
    <a:lvl7pPr marL="2742652" algn="l" defTabSz="914218" rtl="0" eaLnBrk="1" latinLnBrk="0" hangingPunct="1">
      <a:defRPr sz="1200" kern="1200">
        <a:solidFill>
          <a:schemeClr val="tx1"/>
        </a:solidFill>
        <a:latin typeface="+mn-lt"/>
        <a:ea typeface="+mn-ea"/>
        <a:cs typeface="+mn-cs"/>
      </a:defRPr>
    </a:lvl7pPr>
    <a:lvl8pPr marL="3199760" algn="l" defTabSz="914218" rtl="0" eaLnBrk="1" latinLnBrk="0" hangingPunct="1">
      <a:defRPr sz="1200" kern="1200">
        <a:solidFill>
          <a:schemeClr val="tx1"/>
        </a:solidFill>
        <a:latin typeface="+mn-lt"/>
        <a:ea typeface="+mn-ea"/>
        <a:cs typeface="+mn-cs"/>
      </a:defRPr>
    </a:lvl8pPr>
    <a:lvl9pPr marL="3656868" algn="l" defTabSz="9142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dirty="0" smtClean="0"/>
              <a:t>RAD AXCESS+ offers a complete solution for carriers, service providers and network owners. It includes customer-located equipment, central site devices and integrated management system for support of both legacy and next generation network infrastructure for deployment of both TDM and Ethernet services.</a:t>
            </a:r>
          </a:p>
          <a:p>
            <a:r>
              <a:rPr lang="en-US" dirty="0" smtClean="0"/>
              <a:t>A part of AXCESS+ portfolio based mostly on TDM technology is named MAP – Multiservice Access Platform.</a:t>
            </a:r>
          </a:p>
          <a:p>
            <a:endParaRPr lang="en-US" dirty="0" smtClean="0"/>
          </a:p>
          <a:p>
            <a:r>
              <a:rPr lang="en-US" dirty="0" smtClean="0"/>
              <a:t>Time-division multiplexing was first developed in the 1870s (140 years ago) for the telegraph machine.</a:t>
            </a:r>
          </a:p>
          <a:p>
            <a:r>
              <a:rPr lang="en-US" dirty="0" smtClean="0"/>
              <a:t>Pulse-code modulation was added in 1943 (SIGSALY </a:t>
            </a:r>
            <a:r>
              <a:rPr lang="en-US" dirty="0" err="1" smtClean="0"/>
              <a:t>encryptor</a:t>
            </a:r>
            <a:r>
              <a:rPr lang="en-US" dirty="0" smtClean="0"/>
              <a:t>).</a:t>
            </a:r>
          </a:p>
          <a:p>
            <a:r>
              <a:rPr lang="en-US" dirty="0" smtClean="0"/>
              <a:t>In 1962 engineers from Bell Labs developed the first D1 Channel Banks, which combined 24 digitized voice calls over a 4-wire copper trunk (now we call it T1).</a:t>
            </a:r>
          </a:p>
          <a:p>
            <a:r>
              <a:rPr lang="en-US" dirty="0" smtClean="0"/>
              <a:t>Almost half a century of effective live is quite greatly for communication technology.</a:t>
            </a:r>
          </a:p>
          <a:p>
            <a:r>
              <a:rPr lang="en-US" dirty="0" smtClean="0"/>
              <a:t>While many vendors terminate their legacy TDM products, RAD continues to offer winning TDM service deployment strategy that enables to return their investments in access network, and facilitate a variety of new services.</a:t>
            </a:r>
          </a:p>
          <a:p>
            <a:endParaRPr lang="en-US" dirty="0"/>
          </a:p>
        </p:txBody>
      </p:sp>
      <p:sp>
        <p:nvSpPr>
          <p:cNvPr id="50180" name="Slide Number Placeholder 3"/>
          <p:cNvSpPr>
            <a:spLocks noGrp="1"/>
          </p:cNvSpPr>
          <p:nvPr>
            <p:ph type="sldNum" sz="quarter" idx="5"/>
          </p:nvPr>
        </p:nvSpPr>
        <p:spPr>
          <a:noFill/>
        </p:spPr>
        <p:txBody>
          <a:bodyPr/>
          <a:lstStyle/>
          <a:p>
            <a:fld id="{E38E7CE0-2D2A-467D-B270-4E2B9FCC5380}" type="slidenum">
              <a:rPr lang="en-US" smtClean="0">
                <a:latin typeface="Times New Roman" pitchFamily="18" charset="0"/>
                <a:cs typeface="Times New Roman" pitchFamily="18" charset="0"/>
              </a:rPr>
              <a:pPr/>
              <a:t>1</a:t>
            </a:fld>
            <a:endParaRPr lang="en-US" smtClean="0">
              <a:latin typeface="Times New Roman" pitchFamily="18" charset="0"/>
              <a:cs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B28847B-C9FB-4441-963E-1FF45AADE40B}"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sp>
        <p:nvSpPr>
          <p:cNvPr id="66563" name="Rectangle 2"/>
          <p:cNvSpPr>
            <a:spLocks noGrp="1" noRot="1" noChangeAspect="1" noChangeArrowheads="1" noTextEdit="1"/>
          </p:cNvSpPr>
          <p:nvPr>
            <p:ph type="sldImg"/>
          </p:nvPr>
        </p:nvSpPr>
        <p:spPr>
          <a:xfrm>
            <a:off x="1103313" y="692150"/>
            <a:ext cx="4629150" cy="3471863"/>
          </a:xfrm>
          <a:ln/>
        </p:spPr>
      </p:sp>
      <p:sp>
        <p:nvSpPr>
          <p:cNvPr id="66564" name="Rectangle 3"/>
          <p:cNvSpPr>
            <a:spLocks noGrp="1" noChangeArrowheads="1"/>
          </p:cNvSpPr>
          <p:nvPr>
            <p:ph type="body" idx="1"/>
          </p:nvPr>
        </p:nvSpPr>
        <p:spPr>
          <a:xfrm>
            <a:off x="873654" y="4355042"/>
            <a:ext cx="5048250" cy="4241800"/>
          </a:xfrm>
          <a:noFill/>
          <a:ln/>
        </p:spPr>
        <p:txBody>
          <a:bodyPr lIns="89022" tIns="44512" rIns="89022" bIns="44512"/>
          <a:lstStyle/>
          <a:p>
            <a:pPr eaLnBrk="1" hangingPunct="1"/>
            <a:r>
              <a:rPr lang="en-US" dirty="0" smtClean="0">
                <a:latin typeface="Times New Roman" pitchFamily="18" charset="0"/>
                <a:cs typeface="Times New Roman" pitchFamily="18" charset="0"/>
              </a:rPr>
              <a:t>Briefly review the MP-4100 product highlights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dirty="0" smtClean="0">
                <a:latin typeface="Times New Roman" pitchFamily="18" charset="0"/>
                <a:cs typeface="Times New Roman" pitchFamily="18" charset="0"/>
              </a:rPr>
              <a:t>This slide illustrates how these features allows to MP-4100 provide the access to the different services over the different infrastructure and the different transport network.</a:t>
            </a:r>
          </a:p>
        </p:txBody>
      </p:sp>
      <p:sp>
        <p:nvSpPr>
          <p:cNvPr id="67588" name="Slide Number Placeholder 3"/>
          <p:cNvSpPr>
            <a:spLocks noGrp="1"/>
          </p:cNvSpPr>
          <p:nvPr>
            <p:ph type="sldNum" sz="quarter" idx="5"/>
          </p:nvPr>
        </p:nvSpPr>
        <p:spPr>
          <a:noFill/>
        </p:spPr>
        <p:txBody>
          <a:bodyPr/>
          <a:lstStyle/>
          <a:p>
            <a:fld id="{6B6C6246-B886-48CC-8A96-DBEDF59C2939}" type="slidenum">
              <a:rPr lang="en-US" smtClean="0">
                <a:latin typeface="Arial" pitchFamily="34" charset="0"/>
                <a:cs typeface="Arial" pitchFamily="34" charset="0"/>
              </a:rPr>
              <a:pPr/>
              <a:t>11</a:t>
            </a:fld>
            <a:endParaRPr 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06CC17C-1219-48D3-AEA7-4FC02CC49EA3}" type="slidenum">
              <a:rPr lang="en-US" smtClean="0">
                <a:latin typeface="Times New Roman" pitchFamily="18" charset="0"/>
                <a:cs typeface="Times New Roman" pitchFamily="18" charset="0"/>
              </a:rPr>
              <a:pPr/>
              <a:t>12</a:t>
            </a:fld>
            <a:endParaRPr lang="en-US" smtClean="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20775" y="717550"/>
            <a:ext cx="4600575" cy="3451225"/>
          </a:xfrm>
          <a:solidFill>
            <a:srgbClr val="FFFFFF"/>
          </a:solidFill>
          <a:ln/>
        </p:spPr>
      </p:sp>
      <p:sp>
        <p:nvSpPr>
          <p:cNvPr id="63492" name="Rectangle 3"/>
          <p:cNvSpPr>
            <a:spLocks noGrp="1" noChangeArrowheads="1"/>
          </p:cNvSpPr>
          <p:nvPr>
            <p:ph type="body" idx="1"/>
          </p:nvPr>
        </p:nvSpPr>
        <p:spPr>
          <a:xfrm>
            <a:off x="922338" y="4384675"/>
            <a:ext cx="4997450" cy="4240213"/>
          </a:xfrm>
          <a:solidFill>
            <a:srgbClr val="FFFFFF"/>
          </a:solidFill>
          <a:ln>
            <a:solidFill>
              <a:srgbClr val="000000"/>
            </a:solidFill>
          </a:ln>
        </p:spPr>
        <p:txBody>
          <a:bodyPr lIns="92861" tIns="46431" rIns="92861" bIns="46431"/>
          <a:lstStyle/>
          <a:p>
            <a:pPr eaLnBrk="1" hangingPunct="1"/>
            <a:r>
              <a:rPr lang="en-US" dirty="0" smtClean="0">
                <a:latin typeface="Times New Roman" pitchFamily="18" charset="0"/>
                <a:cs typeface="Times New Roman" pitchFamily="18" charset="0"/>
              </a:rPr>
              <a:t>Different types of utilities may integrate their typical and special traffics over the reliable ring topology. </a:t>
            </a:r>
          </a:p>
          <a:p>
            <a:pPr eaLnBrk="1" hangingPunct="1"/>
            <a:r>
              <a:rPr lang="en-US" dirty="0" smtClean="0">
                <a:latin typeface="Times New Roman" pitchFamily="18" charset="0"/>
                <a:cs typeface="Times New Roman" pitchFamily="18" charset="0"/>
              </a:rPr>
              <a:t>Different types of media (FO and copper) in the existent networks can be utilized, special SCADA, high and low speed control traffic can be integrated by the special modules (</a:t>
            </a:r>
            <a:r>
              <a:rPr lang="en-US" dirty="0" err="1" smtClean="0">
                <a:latin typeface="Times New Roman" pitchFamily="18" charset="0"/>
                <a:cs typeface="Times New Roman" pitchFamily="18" charset="0"/>
              </a:rPr>
              <a:t>tele</a:t>
            </a:r>
            <a:r>
              <a:rPr lang="en-US" dirty="0" smtClean="0">
                <a:latin typeface="Times New Roman" pitchFamily="18" charset="0"/>
                <a:cs typeface="Times New Roman" pitchFamily="18" charset="0"/>
              </a:rPr>
              <a:t>-protection, </a:t>
            </a:r>
            <a:r>
              <a:rPr lang="en-US" dirty="0" err="1" smtClean="0">
                <a:latin typeface="Times New Roman" pitchFamily="18" charset="0"/>
                <a:cs typeface="Times New Roman" pitchFamily="18" charset="0"/>
              </a:rPr>
              <a:t>omni</a:t>
            </a:r>
            <a:r>
              <a:rPr lang="en-US" dirty="0" smtClean="0">
                <a:latin typeface="Times New Roman" pitchFamily="18" charset="0"/>
                <a:cs typeface="Times New Roman" pitchFamily="18" charset="0"/>
              </a:rPr>
              <a:t> etc.)</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8430768-C2E1-46F2-8969-F4881DDC9AB9}"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pPr lvl="1" eaLnBrk="1" hangingPunct="1"/>
            <a:r>
              <a:rPr lang="en-US" dirty="0" smtClean="0"/>
              <a:t>Main phase 2 modules allows connection of up to 16 x E1/T1 channels, up to 8 x E1/T1 channels over </a:t>
            </a:r>
            <a:r>
              <a:rPr lang="en-US" dirty="0" err="1" smtClean="0"/>
              <a:t>pseudowire</a:t>
            </a:r>
            <a:r>
              <a:rPr lang="en-US" dirty="0" smtClean="0"/>
              <a:t> or SHDSL lines, up to 16 x E1/T1 channels or E1 channel over FO line.</a:t>
            </a:r>
          </a:p>
          <a:p>
            <a:pPr lvl="1" eaLnBrk="1" hangingPunct="1"/>
            <a:r>
              <a:rPr lang="en-US" dirty="0" smtClean="0"/>
              <a:t>Up to 4 x STM-1/OC-3 or GBE ports are available for transport network connection. </a:t>
            </a:r>
          </a:p>
          <a:p>
            <a:pPr lvl="1" eaLnBrk="1" hangingPunct="1"/>
            <a:r>
              <a:rPr lang="en-US" dirty="0" smtClean="0"/>
              <a:t>SSH (Secure Shell) , a network protocol for remote administration of Unix computers.</a:t>
            </a:r>
          </a:p>
          <a:p>
            <a:pPr lvl="1" eaLnBrk="1" hangingPunct="1"/>
            <a:r>
              <a:rPr lang="en-US" dirty="0" smtClean="0"/>
              <a:t>Secure Sockets Layer, a communications protocol.</a:t>
            </a:r>
          </a:p>
          <a:p>
            <a:pPr lvl="1" eaLnBrk="1" hangingPunct="1"/>
            <a:r>
              <a:rPr lang="en-US" dirty="0" smtClean="0"/>
              <a:t>Remote Authentication Dial In User Service (RADIUS) is a networking protocol that provides centralized Authentication (a corresponding server is required).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59DC142-9ED3-48FF-8982-D06C9F81C3ED}" type="slidenum">
              <a:rPr lang="en-US" smtClean="0">
                <a:latin typeface="Times New Roman" pitchFamily="18" charset="0"/>
                <a:cs typeface="Times New Roman" pitchFamily="18" charset="0"/>
              </a:rPr>
              <a:pPr/>
              <a:t>14</a:t>
            </a:fld>
            <a:endParaRPr lang="en-US" smtClean="0">
              <a:latin typeface="Times New Roman" pitchFamily="18" charset="0"/>
              <a:cs typeface="Times New Roman" pitchFamily="18" charset="0"/>
            </a:endParaRPr>
          </a:p>
        </p:txBody>
      </p:sp>
      <p:sp>
        <p:nvSpPr>
          <p:cNvPr id="69635" name="Rectangle 2"/>
          <p:cNvSpPr>
            <a:spLocks noGrp="1" noRot="1" noChangeAspect="1" noChangeArrowheads="1" noTextEdit="1"/>
          </p:cNvSpPr>
          <p:nvPr>
            <p:ph type="sldImg"/>
          </p:nvPr>
        </p:nvSpPr>
        <p:spPr>
          <a:xfrm>
            <a:off x="1262063" y="811213"/>
            <a:ext cx="4341812" cy="3257550"/>
          </a:xfrm>
          <a:ln/>
        </p:spPr>
      </p:sp>
      <p:sp>
        <p:nvSpPr>
          <p:cNvPr id="69636" name="Rectangle 3"/>
          <p:cNvSpPr>
            <a:spLocks noGrp="1" noChangeArrowheads="1"/>
          </p:cNvSpPr>
          <p:nvPr>
            <p:ph type="body" idx="1"/>
          </p:nvPr>
        </p:nvSpPr>
        <p:spPr>
          <a:xfrm>
            <a:off x="912813" y="4421188"/>
            <a:ext cx="5032375" cy="3908425"/>
          </a:xfrm>
          <a:noFill/>
          <a:ln/>
        </p:spPr>
        <p:txBody>
          <a:bodyPr lIns="87549" tIns="43775" rIns="87549" bIns="43775"/>
          <a:lstStyle/>
          <a:p>
            <a:pPr eaLnBrk="1" hangingPunct="1"/>
            <a:r>
              <a:rPr lang="en-US" dirty="0" smtClean="0">
                <a:latin typeface="Times New Roman" pitchFamily="18" charset="0"/>
                <a:cs typeface="Times New Roman" pitchFamily="18" charset="0"/>
              </a:rPr>
              <a:t>Phase 3 main points:</a:t>
            </a:r>
          </a:p>
          <a:p>
            <a:pPr eaLnBrk="1" hangingPunct="1"/>
            <a:r>
              <a:rPr lang="en-US" dirty="0" smtClean="0">
                <a:latin typeface="Times New Roman" pitchFamily="18" charset="0"/>
                <a:cs typeface="Times New Roman" pitchFamily="18" charset="0"/>
              </a:rPr>
              <a:t>- redesigned common logic, requires HW upgrade for existing customers</a:t>
            </a:r>
          </a:p>
          <a:p>
            <a:pPr eaLnBrk="1" hangingPunct="1"/>
            <a:r>
              <a:rPr lang="en-US" dirty="0" smtClean="0">
                <a:latin typeface="Times New Roman" pitchFamily="18" charset="0"/>
                <a:cs typeface="Times New Roman" pitchFamily="18" charset="0"/>
              </a:rPr>
              <a:t>- transparent PDH clocking </a:t>
            </a:r>
          </a:p>
          <a:p>
            <a:pPr eaLnBrk="1" hangingPunct="1"/>
            <a:r>
              <a:rPr lang="en-US" dirty="0" smtClean="0">
                <a:latin typeface="Times New Roman" pitchFamily="18" charset="0"/>
                <a:cs typeface="Times New Roman" pitchFamily="18" charset="0"/>
              </a:rPr>
              <a:t>- support for STM-4/OC-12 </a:t>
            </a:r>
          </a:p>
          <a:p>
            <a:pPr eaLnBrk="1" hangingPunct="1"/>
            <a:r>
              <a:rPr lang="en-US" dirty="0" smtClean="0">
                <a:latin typeface="Times New Roman" pitchFamily="18" charset="0"/>
                <a:cs typeface="Times New Roman" pitchFamily="18" charset="0"/>
              </a:rPr>
              <a:t>- improved Ethernet HW </a:t>
            </a:r>
          </a:p>
          <a:p>
            <a:pPr eaLnBrk="1" hangingPunct="1"/>
            <a:r>
              <a:rPr lang="en-US" dirty="0" smtClean="0">
                <a:latin typeface="Times New Roman" pitchFamily="18" charset="0"/>
                <a:cs typeface="Times New Roman" pitchFamily="18" charset="0"/>
              </a:rPr>
              <a:t>Unlike the previous CL.1, in V3.0 user will only have the superset of SDH/</a:t>
            </a:r>
            <a:r>
              <a:rPr lang="en-US" dirty="0" err="1" smtClean="0">
                <a:latin typeface="Times New Roman" pitchFamily="18" charset="0"/>
                <a:cs typeface="Times New Roman" pitchFamily="18" charset="0"/>
              </a:rPr>
              <a:t>SONET+GbE</a:t>
            </a:r>
            <a:r>
              <a:rPr lang="en-US" dirty="0" smtClean="0">
                <a:latin typeface="Times New Roman" pitchFamily="18" charset="0"/>
                <a:cs typeface="Times New Roman" pitchFamily="18" charset="0"/>
              </a:rPr>
              <a:t>  ordering option, additional ordering options will be released in future versions.</a:t>
            </a:r>
          </a:p>
          <a:p>
            <a:pPr eaLnBrk="1" hangingPunct="1"/>
            <a:r>
              <a:rPr lang="en-US" dirty="0" smtClean="0">
                <a:latin typeface="Times New Roman" pitchFamily="18" charset="0"/>
                <a:cs typeface="Times New Roman" pitchFamily="18" charset="0"/>
              </a:rPr>
              <a:t>The current CL.1 will still “live” for a while to support current customers.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Application example for V3.0: MP-4100 bridges between the core STM-4/OC-12 ring and an access STM-1/OC-3 ring. You can connect a sub 64Kbps service directly to a STM-4/OC-12 node.</a:t>
            </a:r>
          </a:p>
          <a:p>
            <a:endParaRPr lang="en-US" dirty="0" smtClean="0">
              <a:latin typeface="Times New Roman" pitchFamily="18" charset="0"/>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latin typeface="Times New Roman" pitchFamily="18" charset="0"/>
              <a:cs typeface="Times New Roman" pitchFamily="18" charset="0"/>
            </a:endParaRPr>
          </a:p>
        </p:txBody>
      </p:sp>
      <p:sp>
        <p:nvSpPr>
          <p:cNvPr id="55300" name="Slide Number Placeholder 3"/>
          <p:cNvSpPr>
            <a:spLocks noGrp="1"/>
          </p:cNvSpPr>
          <p:nvPr>
            <p:ph type="sldNum" sz="quarter" idx="5"/>
          </p:nvPr>
        </p:nvSpPr>
        <p:spPr>
          <a:noFill/>
        </p:spPr>
        <p:txBody>
          <a:bodyPr/>
          <a:lstStyle/>
          <a:p>
            <a:fld id="{BBE19AA8-EAF6-4896-BBE8-A9B68ECD768D}" type="slidenum">
              <a:rPr lang="en-US" smtClean="0">
                <a:latin typeface="Times New Roman" pitchFamily="18" charset="0"/>
                <a:cs typeface="Times New Roman" pitchFamily="18" charset="0"/>
              </a:rPr>
              <a:pPr/>
              <a:t>15</a:t>
            </a:fld>
            <a:endParaRPr lang="en-US" smtClean="0">
              <a:latin typeface="Times New Roman" pitchFamily="18" charset="0"/>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7A158A9-4C36-4696-A3D3-F526885EE68C}" type="slidenum">
              <a:rPr lang="en-US" smtClean="0">
                <a:latin typeface="Times New Roman" pitchFamily="18" charset="0"/>
                <a:cs typeface="Times New Roman" pitchFamily="18" charset="0"/>
              </a:rPr>
              <a:pPr/>
              <a:t>16</a:t>
            </a:fld>
            <a:endParaRPr lang="en-US" dirty="0" smtClean="0">
              <a:latin typeface="Times New Roman" pitchFamily="18" charset="0"/>
              <a:cs typeface="Times New Roman" pitchFamily="18" charset="0"/>
            </a:endParaRPr>
          </a:p>
        </p:txBody>
      </p:sp>
      <p:sp>
        <p:nvSpPr>
          <p:cNvPr id="79875" name="Rectangle 1026"/>
          <p:cNvSpPr>
            <a:spLocks noGrp="1" noRot="1" noChangeAspect="1" noChangeArrowheads="1" noTextEdit="1"/>
          </p:cNvSpPr>
          <p:nvPr>
            <p:ph type="sldImg"/>
          </p:nvPr>
        </p:nvSpPr>
        <p:spPr>
          <a:xfrm>
            <a:off x="1109663" y="698500"/>
            <a:ext cx="4648200" cy="3486150"/>
          </a:xfrm>
          <a:solidFill>
            <a:srgbClr val="FFFFFF"/>
          </a:solidFill>
          <a:ln/>
        </p:spPr>
      </p:sp>
      <p:sp>
        <p:nvSpPr>
          <p:cNvPr id="79876" name="Rectangle 1027"/>
          <p:cNvSpPr>
            <a:spLocks noGrp="1" noChangeArrowheads="1"/>
          </p:cNvSpPr>
          <p:nvPr>
            <p:ph type="body" idx="1"/>
          </p:nvPr>
        </p:nvSpPr>
        <p:spPr>
          <a:xfrm>
            <a:off x="389467" y="4416425"/>
            <a:ext cx="5875865" cy="4183063"/>
          </a:xfrm>
          <a:solidFill>
            <a:srgbClr val="FFFFFF"/>
          </a:solidFill>
          <a:ln/>
        </p:spPr>
        <p:txBody>
          <a:bodyPr lIns="88434" tIns="44218" rIns="88434" bIns="44218"/>
          <a:lstStyle/>
          <a:p>
            <a:r>
              <a:rPr lang="en-US" dirty="0" smtClean="0"/>
              <a:t>The DXC family consists of modular multiservice access nodes, providing non-blocking DS0 cross connect for up to 120 lines. Plug-in interface modules can accommodate up</a:t>
            </a:r>
          </a:p>
          <a:p>
            <a:r>
              <a:rPr lang="en-US" dirty="0" smtClean="0"/>
              <a:t>to eight links each. Many services are supported, </a:t>
            </a:r>
            <a:r>
              <a:rPr lang="pt-BR" dirty="0" smtClean="0"/>
              <a:t>including n x 56/64 kbps, ISDN, E1, T1, E3, T3, </a:t>
            </a:r>
            <a:r>
              <a:rPr lang="en-US" dirty="0" smtClean="0"/>
              <a:t>and STM-1.</a:t>
            </a:r>
          </a:p>
          <a:p>
            <a:r>
              <a:rPr lang="en-US" dirty="0" smtClean="0"/>
              <a:t>DXC modules allow maximum flexibility between ports. A user-programmable connection matrix connects any incoming 56/64 kbps timeslot to any outgoing 56/64 kbps timeslot. It supports cross connect functions, such as drop-and-insert, distribute and collect.</a:t>
            </a:r>
          </a:p>
          <a:p>
            <a:r>
              <a:rPr lang="en-US" dirty="0" smtClean="0"/>
              <a:t>The DXC family enables the grooming of fractional traffic from the user side into full E1/</a:t>
            </a:r>
          </a:p>
          <a:p>
            <a:r>
              <a:rPr lang="en-US" dirty="0" smtClean="0"/>
              <a:t>T1, E3/T3 or STM-1 trunks, for connection to the network. </a:t>
            </a:r>
          </a:p>
          <a:p>
            <a:r>
              <a:rPr lang="en-US" dirty="0" smtClean="0"/>
              <a:t>The DXC family can broadcast any traffic combination from a single input to numerous </a:t>
            </a:r>
          </a:p>
          <a:p>
            <a:r>
              <a:rPr lang="en-US" dirty="0" smtClean="0"/>
              <a:t>destinations. Channel relocating and half duplex conferencing are also supported.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68B7E87-BBBE-4AC0-9F9B-5D0E498B75B6}" type="slidenum">
              <a:rPr lang="en-US" smtClean="0">
                <a:latin typeface="Times New Roman" pitchFamily="18" charset="0"/>
                <a:cs typeface="Times New Roman" pitchFamily="18" charset="0"/>
              </a:rPr>
              <a:pPr/>
              <a:t>17</a:t>
            </a:fld>
            <a:endParaRPr lang="en-US" smtClean="0">
              <a:latin typeface="Times New Roman" pitchFamily="18" charset="0"/>
              <a:cs typeface="Times New Roman" pitchFamily="18" charset="0"/>
            </a:endParaRPr>
          </a:p>
        </p:txBody>
      </p:sp>
      <p:sp>
        <p:nvSpPr>
          <p:cNvPr id="3" name="Slide Image Placeholder 2"/>
          <p:cNvSpPr>
            <a:spLocks noGrp="1" noRot="1" noChangeAspect="1"/>
          </p:cNvSpPr>
          <p:nvPr>
            <p:ph type="sldImg"/>
          </p:nvPr>
        </p:nvSpPr>
        <p:spPr/>
      </p:sp>
      <p:sp>
        <p:nvSpPr>
          <p:cNvPr id="4" name="Notes Placeholder 3"/>
          <p:cNvSpPr>
            <a:spLocks noGrp="1"/>
          </p:cNvSpPr>
          <p:nvPr>
            <p:ph type="body" idx="1"/>
          </p:nvPr>
        </p:nvSpPr>
        <p:spPr/>
        <p:txBody>
          <a:bodyPr>
            <a:normAutofit/>
          </a:bodyPr>
          <a:lstStyle/>
          <a:p>
            <a:r>
              <a:rPr lang="en-US" dirty="0" smtClean="0"/>
              <a:t>All RAD digital cross-connectors support the same functionality and the difference is a number of ports and redundancy supported.</a:t>
            </a:r>
          </a:p>
          <a:p>
            <a:r>
              <a:rPr lang="en-US" dirty="0" smtClean="0"/>
              <a:t>The smallest DXC-4 supports up to 8 E1/T1 ports.</a:t>
            </a:r>
          </a:p>
          <a:p>
            <a:r>
              <a:rPr lang="en-US" dirty="0" smtClean="0"/>
              <a:t>The biggest DXC-100 supports up to 688 E1/T1 ports, up to 80 E3/T3 ports and up to 8 STM-1/OC3 ports.</a:t>
            </a:r>
          </a:p>
          <a:p>
            <a:r>
              <a:rPr lang="en-US" dirty="0" smtClean="0"/>
              <a:t>DXC-8R supports PS redundancy.</a:t>
            </a:r>
          </a:p>
          <a:p>
            <a:r>
              <a:rPr lang="en-US" dirty="0" smtClean="0"/>
              <a:t>DXC-100 supports all system modules + 1:N and 1:1 service redundancy.</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8F83BE5-64A6-4886-8642-77F2EBECB7B3}" type="slidenum">
              <a:rPr lang="en-US" smtClean="0">
                <a:latin typeface="Times New Roman" pitchFamily="18" charset="0"/>
                <a:cs typeface="Times New Roman" pitchFamily="18" charset="0"/>
              </a:rPr>
              <a:pPr/>
              <a:t>18</a:t>
            </a:fld>
            <a:endParaRPr lang="en-US" smtClean="0">
              <a:latin typeface="Times New Roman" pitchFamily="18" charset="0"/>
              <a:cs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dirty="0" smtClean="0">
                <a:latin typeface="Times New Roman" pitchFamily="18" charset="0"/>
                <a:ea typeface="Times New Roman (Hebrew)"/>
                <a:cs typeface="Times New Roman (Hebrew)"/>
              </a:rPr>
              <a:t>Grooming the fractional E1 traffic between BTS to MSC allows to decrease the E1 trunks rental expenses.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latin typeface="Times New Roman" pitchFamily="18" charset="0"/>
              <a:cs typeface="Times New Roman" pitchFamily="18" charset="0"/>
            </a:endParaRPr>
          </a:p>
        </p:txBody>
      </p:sp>
      <p:sp>
        <p:nvSpPr>
          <p:cNvPr id="55300" name="Slide Number Placeholder 3"/>
          <p:cNvSpPr>
            <a:spLocks noGrp="1"/>
          </p:cNvSpPr>
          <p:nvPr>
            <p:ph type="sldNum" sz="quarter" idx="5"/>
          </p:nvPr>
        </p:nvSpPr>
        <p:spPr>
          <a:noFill/>
        </p:spPr>
        <p:txBody>
          <a:bodyPr/>
          <a:lstStyle/>
          <a:p>
            <a:fld id="{BBE19AA8-EAF6-4896-BBE8-A9B68ECD768D}" type="slidenum">
              <a:rPr lang="en-US" smtClean="0">
                <a:latin typeface="Times New Roman" pitchFamily="18" charset="0"/>
                <a:cs typeface="Times New Roman" pitchFamily="18" charset="0"/>
              </a:rPr>
              <a:pPr/>
              <a:t>19</a:t>
            </a:fld>
            <a:endParaRPr lang="en-US" smtClean="0">
              <a:latin typeface="Times New Roman" pitchFamily="18" charset="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xfrm>
            <a:off x="914400" y="4414838"/>
            <a:ext cx="5029200" cy="3137429"/>
          </a:xfrm>
          <a:noFill/>
          <a:ln/>
        </p:spPr>
        <p:txBody>
          <a:bodyPr/>
          <a:lstStyle/>
          <a:p>
            <a:pPr>
              <a:buFontTx/>
              <a:buChar char="•"/>
            </a:pPr>
            <a:r>
              <a:rPr lang="en-US" dirty="0" smtClean="0">
                <a:latin typeface="Times New Roman" pitchFamily="18" charset="0"/>
                <a:cs typeface="Times New Roman" pitchFamily="18" charset="0"/>
              </a:rPr>
              <a:t> So the first task fulfilled by this equipment is to provide the access to traditional services over the different media and SDH transport network.</a:t>
            </a:r>
          </a:p>
          <a:p>
            <a:pPr>
              <a:buFontTx/>
              <a:buChar char="•"/>
            </a:pPr>
            <a:r>
              <a:rPr lang="en-US" dirty="0" smtClean="0">
                <a:latin typeface="Times New Roman" pitchFamily="18" charset="0"/>
                <a:cs typeface="Times New Roman" pitchFamily="18" charset="0"/>
              </a:rPr>
              <a:t> At the same time the basic tendency of the modern telecommunications development is Ethernet fast growing as the dominating transport technology.</a:t>
            </a:r>
          </a:p>
          <a:p>
            <a:pPr>
              <a:buFontTx/>
              <a:buChar char="•"/>
            </a:pPr>
            <a:r>
              <a:rPr lang="en-US" dirty="0" smtClean="0">
                <a:latin typeface="Times New Roman" pitchFamily="18" charset="0"/>
                <a:cs typeface="Times New Roman" pitchFamily="18" charset="0"/>
              </a:rPr>
              <a:t> Even when there are no Ethernet services sold, there may very well be an Ethernet transport network.</a:t>
            </a:r>
          </a:p>
          <a:p>
            <a:pPr>
              <a:buFontTx/>
              <a:buChar char="•"/>
            </a:pPr>
            <a:r>
              <a:rPr lang="en-US" dirty="0" smtClean="0">
                <a:latin typeface="Times New Roman" pitchFamily="18" charset="0"/>
                <a:cs typeface="Times New Roman" pitchFamily="18" charset="0"/>
              </a:rPr>
              <a:t>Adding customers to the network may eventually harm the existing customers. Performance management can establish a benchmark and indicate when capacity has to be added.</a:t>
            </a:r>
          </a:p>
          <a:p>
            <a:pPr>
              <a:buFontTx/>
              <a:buChar char="•"/>
            </a:pPr>
            <a:r>
              <a:rPr lang="en-US" dirty="0" smtClean="0">
                <a:latin typeface="Times New Roman" pitchFamily="18" charset="0"/>
                <a:cs typeface="Times New Roman" pitchFamily="18" charset="0"/>
              </a:rPr>
              <a:t> Here too all Access Media should be supported both on fault management and performance management.</a:t>
            </a:r>
          </a:p>
          <a:p>
            <a:pPr>
              <a:buFontTx/>
              <a:buChar char="•"/>
            </a:pPr>
            <a:endParaRPr lang="en-US" dirty="0" smtClean="0">
              <a:latin typeface="Times New Roman" pitchFamily="18" charset="0"/>
              <a:cs typeface="Times New Roman" pitchFamily="18" charset="0"/>
            </a:endParaRPr>
          </a:p>
        </p:txBody>
      </p:sp>
      <p:sp>
        <p:nvSpPr>
          <p:cNvPr id="52228" name="Slide Number Placeholder 3"/>
          <p:cNvSpPr>
            <a:spLocks noGrp="1"/>
          </p:cNvSpPr>
          <p:nvPr>
            <p:ph type="sldNum" sz="quarter" idx="5"/>
          </p:nvPr>
        </p:nvSpPr>
        <p:spPr>
          <a:noFill/>
        </p:spPr>
        <p:txBody>
          <a:bodyPr/>
          <a:lstStyle/>
          <a:p>
            <a:fld id="{ACD5FA35-29DC-45A1-A4EB-DD398A75E79D}" type="slidenum">
              <a:rPr lang="en-US" smtClean="0">
                <a:latin typeface="Times New Roman" pitchFamily="18" charset="0"/>
                <a:cs typeface="Times New Roman" pitchFamily="18" charset="0"/>
              </a:rPr>
              <a:pPr/>
              <a:t>2</a:t>
            </a:fld>
            <a:endParaRPr lang="en-US" smtClean="0">
              <a:latin typeface="Times New Roman" pitchFamily="18" charset="0"/>
              <a:cs typeface="Times New Roman" pitchFamily="18" charset="0"/>
            </a:endParaRPr>
          </a:p>
        </p:txBody>
      </p:sp>
      <p:sp>
        <p:nvSpPr>
          <p:cNvPr id="52229" name="Footer Placeholder 4"/>
          <p:cNvSpPr>
            <a:spLocks noGrp="1"/>
          </p:cNvSpPr>
          <p:nvPr>
            <p:ph type="ftr" sz="quarter" idx="4"/>
          </p:nvPr>
        </p:nvSpPr>
        <p:spPr>
          <a:noFill/>
        </p:spPr>
        <p:txBody>
          <a:bodyPr/>
          <a:lstStyle/>
          <a:p>
            <a:r>
              <a:rPr lang="en-US" smtClean="0">
                <a:latin typeface="Times New Roman" pitchFamily="18" charset="0"/>
                <a:cs typeface="Times New Roman" pitchFamily="18" charset="0"/>
              </a:rPr>
              <a:t>Ethernet Expo 08</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dirty="0" smtClean="0"/>
              <a:t>The FCD family of compact, multiservice network termination units (NTUs) extends the E1/T1 network to the customer premises, enabling carriers and service providers to create a flexible, service independent access model while offering a competitive and wide service portfolio for voice, data and Ethernet.</a:t>
            </a:r>
          </a:p>
          <a:p>
            <a:r>
              <a:rPr lang="en-US" dirty="0" smtClean="0">
                <a:latin typeface="Times New Roman" pitchFamily="18" charset="0"/>
                <a:cs typeface="Times New Roman" pitchFamily="18" charset="0"/>
              </a:rPr>
              <a:t>FCD can be used as a remote equipment when DXC or MP are the central node.</a:t>
            </a:r>
          </a:p>
          <a:p>
            <a:r>
              <a:rPr lang="en-US" dirty="0" smtClean="0">
                <a:latin typeface="Times New Roman" pitchFamily="18" charset="0"/>
                <a:cs typeface="Times New Roman" pitchFamily="18" charset="0"/>
              </a:rPr>
              <a:t>In addition the sub-link is available that provides daisy-chain application possibility.</a:t>
            </a:r>
          </a:p>
        </p:txBody>
      </p:sp>
      <p:sp>
        <p:nvSpPr>
          <p:cNvPr id="83972" name="Slide Number Placeholder 3"/>
          <p:cNvSpPr>
            <a:spLocks noGrp="1"/>
          </p:cNvSpPr>
          <p:nvPr>
            <p:ph type="sldNum" sz="quarter" idx="5"/>
          </p:nvPr>
        </p:nvSpPr>
        <p:spPr>
          <a:noFill/>
        </p:spPr>
        <p:txBody>
          <a:bodyPr/>
          <a:lstStyle/>
          <a:p>
            <a:fld id="{80ED669D-2655-461E-82C1-116F3FFBC1F9}" type="slidenum">
              <a:rPr lang="en-US" smtClean="0">
                <a:latin typeface="Times New Roman" pitchFamily="18" charset="0"/>
                <a:cs typeface="Times New Roman" pitchFamily="18" charset="0"/>
              </a:rPr>
              <a:pPr/>
              <a:t>20</a:t>
            </a:fld>
            <a:endParaRPr lang="en-US" smtClean="0">
              <a:latin typeface="Times New Roman" pitchFamily="18" charset="0"/>
              <a:cs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08075" y="698500"/>
            <a:ext cx="4643438" cy="3482975"/>
          </a:xfrm>
          <a:solidFill>
            <a:srgbClr val="FFFFFF"/>
          </a:solidFill>
          <a:ln/>
        </p:spPr>
      </p:sp>
      <p:sp>
        <p:nvSpPr>
          <p:cNvPr id="81923" name="Rectangle 3"/>
          <p:cNvSpPr>
            <a:spLocks noGrp="1" noChangeArrowheads="1"/>
          </p:cNvSpPr>
          <p:nvPr>
            <p:ph type="body" idx="1"/>
          </p:nvPr>
        </p:nvSpPr>
        <p:spPr>
          <a:xfrm>
            <a:off x="912813" y="4414838"/>
            <a:ext cx="5032375" cy="4183062"/>
          </a:xfrm>
          <a:solidFill>
            <a:srgbClr val="FFFFFF"/>
          </a:solidFill>
          <a:ln>
            <a:solidFill>
              <a:srgbClr val="000000"/>
            </a:solidFill>
          </a:ln>
        </p:spPr>
        <p:txBody>
          <a:bodyPr lIns="90212" tIns="45106" rIns="90212" bIns="45106"/>
          <a:lstStyle/>
          <a:p>
            <a:r>
              <a:rPr lang="en-US" dirty="0" smtClean="0">
                <a:latin typeface="Times New Roman" pitchFamily="18" charset="0"/>
                <a:cs typeface="Times New Roman" pitchFamily="18" charset="0"/>
              </a:rPr>
              <a:t>Single FCD integrates different types of user’s data (voice, LS, HS, ETH) to the single E1/T1 uplink.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latin typeface="Times New Roman" pitchFamily="18" charset="0"/>
              <a:cs typeface="Times New Roman" pitchFamily="18" charset="0"/>
            </a:endParaRPr>
          </a:p>
        </p:txBody>
      </p:sp>
      <p:sp>
        <p:nvSpPr>
          <p:cNvPr id="55300" name="Slide Number Placeholder 3"/>
          <p:cNvSpPr>
            <a:spLocks noGrp="1"/>
          </p:cNvSpPr>
          <p:nvPr>
            <p:ph type="sldNum" sz="quarter" idx="5"/>
          </p:nvPr>
        </p:nvSpPr>
        <p:spPr>
          <a:noFill/>
        </p:spPr>
        <p:txBody>
          <a:bodyPr/>
          <a:lstStyle/>
          <a:p>
            <a:fld id="{BBE19AA8-EAF6-4896-BBE8-A9B68ECD768D}" type="slidenum">
              <a:rPr lang="en-US" smtClean="0">
                <a:latin typeface="Times New Roman" pitchFamily="18" charset="0"/>
                <a:cs typeface="Times New Roman" pitchFamily="18" charset="0"/>
              </a:rPr>
              <a:pPr/>
              <a:t>22</a:t>
            </a:fld>
            <a:endParaRPr lang="en-US" smtClean="0">
              <a:latin typeface="Times New Roman" pitchFamily="18" charset="0"/>
              <a:cs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US" dirty="0" smtClean="0"/>
              <a:t>MAP central solutions support modules that are intended to operate in a link with RAD stand-alone modems and provide connectivity solution for delivering digital data to customer’s premises over the existing twisted pair (copper) infrastructure of the distribution plant, while eliminating the need for repeaters. </a:t>
            </a:r>
          </a:p>
          <a:p>
            <a:r>
              <a:rPr lang="en-US" dirty="0" smtClean="0"/>
              <a:t>Such MP modules can connect to up to eight standalone modems, however it can also operate in a link with another last mile module.</a:t>
            </a:r>
            <a:endParaRPr lang="en-US" dirty="0" smtClean="0">
              <a:latin typeface="Times New Roman" pitchFamily="18" charset="0"/>
              <a:cs typeface="Times New Roman" pitchFamily="18" charset="0"/>
            </a:endParaRPr>
          </a:p>
        </p:txBody>
      </p:sp>
      <p:sp>
        <p:nvSpPr>
          <p:cNvPr id="88068" name="Slide Number Placeholder 3"/>
          <p:cNvSpPr>
            <a:spLocks noGrp="1"/>
          </p:cNvSpPr>
          <p:nvPr>
            <p:ph type="sldNum" sz="quarter" idx="5"/>
          </p:nvPr>
        </p:nvSpPr>
        <p:spPr>
          <a:noFill/>
        </p:spPr>
        <p:txBody>
          <a:bodyPr/>
          <a:lstStyle/>
          <a:p>
            <a:fld id="{6606337E-C6E2-4423-9761-600763B20A1C}" type="slidenum">
              <a:rPr lang="en-US" smtClean="0">
                <a:latin typeface="Times New Roman" pitchFamily="18" charset="0"/>
                <a:cs typeface="Times New Roman" pitchFamily="18" charset="0"/>
              </a:rPr>
              <a:pPr/>
              <a:t>23</a:t>
            </a:fld>
            <a:endParaRPr lang="en-US" smtClean="0">
              <a:latin typeface="Times New Roman" pitchFamily="18" charset="0"/>
              <a:cs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11250" y="698500"/>
            <a:ext cx="4643438" cy="3482975"/>
          </a:xfrm>
          <a:solidFill>
            <a:srgbClr val="FFFFFF"/>
          </a:solidFill>
          <a:ln/>
        </p:spPr>
      </p:sp>
      <p:sp>
        <p:nvSpPr>
          <p:cNvPr id="87043" name="Rectangle 3"/>
          <p:cNvSpPr>
            <a:spLocks noGrp="1" noChangeArrowheads="1"/>
          </p:cNvSpPr>
          <p:nvPr>
            <p:ph type="body" idx="1"/>
          </p:nvPr>
        </p:nvSpPr>
        <p:spPr>
          <a:xfrm>
            <a:off x="914400" y="4416425"/>
            <a:ext cx="5029200" cy="4181475"/>
          </a:xfrm>
          <a:solidFill>
            <a:srgbClr val="FFFFFF"/>
          </a:solidFill>
          <a:ln>
            <a:solidFill>
              <a:srgbClr val="000000"/>
            </a:solidFill>
          </a:ln>
        </p:spPr>
        <p:txBody>
          <a:bodyPr lIns="92309" tIns="46154" rIns="92309" bIns="46154"/>
          <a:lstStyle/>
          <a:p>
            <a:r>
              <a:rPr lang="en-US" dirty="0" smtClean="0">
                <a:latin typeface="Times New Roman" pitchFamily="18" charset="0"/>
                <a:ea typeface="Times New Roman (Hebrew)"/>
                <a:cs typeface="Times New Roman" pitchFamily="18" charset="0"/>
              </a:rPr>
              <a:t>MP with modem cards integrates the  mobile voice  traffic from separate 2G and 3G BTSs and connect it to the separate Mobile Switching Center s over the different transport networks.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latin typeface="Times New Roman" pitchFamily="18" charset="0"/>
              <a:cs typeface="Times New Roman" pitchFamily="18" charset="0"/>
            </a:endParaRPr>
          </a:p>
        </p:txBody>
      </p:sp>
      <p:sp>
        <p:nvSpPr>
          <p:cNvPr id="55300" name="Slide Number Placeholder 3"/>
          <p:cNvSpPr>
            <a:spLocks noGrp="1"/>
          </p:cNvSpPr>
          <p:nvPr>
            <p:ph type="sldNum" sz="quarter" idx="5"/>
          </p:nvPr>
        </p:nvSpPr>
        <p:spPr>
          <a:noFill/>
        </p:spPr>
        <p:txBody>
          <a:bodyPr/>
          <a:lstStyle/>
          <a:p>
            <a:fld id="{BBE19AA8-EAF6-4896-BBE8-A9B68ECD768D}" type="slidenum">
              <a:rPr lang="en-US" smtClean="0">
                <a:latin typeface="Times New Roman" pitchFamily="18" charset="0"/>
                <a:cs typeface="Times New Roman" pitchFamily="18" charset="0"/>
              </a:rPr>
              <a:pPr/>
              <a:t>25</a:t>
            </a:fld>
            <a:endParaRPr lang="en-US" smtClean="0">
              <a:latin typeface="Times New Roman" pitchFamily="18" charset="0"/>
              <a:cs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7152789-BE11-48B8-A0E4-C93B110C67CB}" type="slidenum">
              <a:rPr lang="en-US" smtClean="0">
                <a:latin typeface="Times New Roman" pitchFamily="18" charset="0"/>
                <a:cs typeface="Times New Roman" pitchFamily="18" charset="0"/>
              </a:rPr>
              <a:pPr/>
              <a:t>26</a:t>
            </a:fld>
            <a:endParaRPr lang="en-US" smtClean="0">
              <a:latin typeface="Times New Roman" pitchFamily="18" charset="0"/>
              <a:cs typeface="Times New Roman" pitchFamily="18" charset="0"/>
            </a:endParaRPr>
          </a:p>
        </p:txBody>
      </p:sp>
      <p:sp>
        <p:nvSpPr>
          <p:cNvPr id="92163" name="Rectangle 1026"/>
          <p:cNvSpPr>
            <a:spLocks noGrp="1" noRot="1" noChangeAspect="1" noChangeArrowheads="1" noTextEdit="1"/>
          </p:cNvSpPr>
          <p:nvPr>
            <p:ph type="sldImg"/>
          </p:nvPr>
        </p:nvSpPr>
        <p:spPr>
          <a:solidFill>
            <a:srgbClr val="FFFFFF"/>
          </a:solidFill>
          <a:ln/>
        </p:spPr>
      </p:sp>
      <p:sp>
        <p:nvSpPr>
          <p:cNvPr id="92164" name="Rectangle 1027"/>
          <p:cNvSpPr>
            <a:spLocks noGrp="1" noChangeArrowheads="1"/>
          </p:cNvSpPr>
          <p:nvPr>
            <p:ph type="body" idx="1"/>
          </p:nvPr>
        </p:nvSpPr>
        <p:spPr>
          <a:solidFill>
            <a:srgbClr val="FFFFFF"/>
          </a:solidFill>
          <a:ln>
            <a:solidFill>
              <a:srgbClr val="000000"/>
            </a:solidFill>
          </a:ln>
        </p:spPr>
        <p:txBody>
          <a:bodyPr lIns="92181" tIns="46090" rIns="92181" bIns="46090"/>
          <a:lstStyle/>
          <a:p>
            <a:r>
              <a:rPr lang="en-US" dirty="0" smtClean="0"/>
              <a:t>RAD’s </a:t>
            </a:r>
            <a:r>
              <a:rPr lang="en-US" dirty="0" err="1" smtClean="0"/>
              <a:t>Optimux</a:t>
            </a:r>
            <a:r>
              <a:rPr lang="en-US" dirty="0" smtClean="0"/>
              <a:t> fiber multiplexers enable easy Ethernet and PDH extension over fiber (up to 520 kilometers) or copper links or service port fan-out off large capacity switches and ADMs for improved access deployment flexibility. Ranging from a few E1/T1s with or without Ethernet to E3/T3 and data up to STM-1/OC-3 capacity, they offer a solution for every service extension scenario.</a:t>
            </a:r>
            <a:endParaRPr lang="en-US" dirty="0" smtClean="0">
              <a:latin typeface="Times New Roman" pitchFamily="18" charset="0"/>
              <a:cs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lang="en-US" dirty="0" smtClean="0"/>
              <a:t>For OP-108C/OP-106C modules provide cost-effective point-to-point E1/T1 and Ethernet transport services over fiber-optic links at ranges up to 120 km</a:t>
            </a:r>
          </a:p>
          <a:p>
            <a:r>
              <a:rPr lang="en-US" dirty="0" smtClean="0"/>
              <a:t>(74.5 miles) using a RAD proprietary signal format.</a:t>
            </a:r>
            <a:endParaRPr lang="en-US" dirty="0" smtClean="0">
              <a:latin typeface="Times New Roman" pitchFamily="18" charset="0"/>
              <a:ea typeface="Times New Roman (Hebrew)"/>
              <a:cs typeface="Times New Roman (Hebrew)"/>
            </a:endParaRPr>
          </a:p>
        </p:txBody>
      </p:sp>
      <p:sp>
        <p:nvSpPr>
          <p:cNvPr id="91140" name="Slide Number Placeholder 3"/>
          <p:cNvSpPr>
            <a:spLocks noGrp="1"/>
          </p:cNvSpPr>
          <p:nvPr>
            <p:ph type="sldNum" sz="quarter" idx="5"/>
          </p:nvPr>
        </p:nvSpPr>
        <p:spPr>
          <a:noFill/>
        </p:spPr>
        <p:txBody>
          <a:bodyPr/>
          <a:lstStyle/>
          <a:p>
            <a:fld id="{DF4BD6FE-F00B-4B14-B8AE-C2D6EA24B267}" type="slidenum">
              <a:rPr lang="en-US" smtClean="0">
                <a:latin typeface="Times New Roman" pitchFamily="18" charset="0"/>
                <a:cs typeface="Times New Roman" pitchFamily="18" charset="0"/>
              </a:rPr>
              <a:pPr/>
              <a:t>27</a:t>
            </a:fld>
            <a:endParaRPr lang="en-US" smtClean="0">
              <a:latin typeface="Times New Roman" pitchFamily="18" charset="0"/>
              <a:cs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latin typeface="Times New Roman" pitchFamily="18" charset="0"/>
              <a:cs typeface="Times New Roman" pitchFamily="18" charset="0"/>
            </a:endParaRPr>
          </a:p>
        </p:txBody>
      </p:sp>
      <p:sp>
        <p:nvSpPr>
          <p:cNvPr id="55300" name="Slide Number Placeholder 3"/>
          <p:cNvSpPr>
            <a:spLocks noGrp="1"/>
          </p:cNvSpPr>
          <p:nvPr>
            <p:ph type="sldNum" sz="quarter" idx="5"/>
          </p:nvPr>
        </p:nvSpPr>
        <p:spPr>
          <a:noFill/>
        </p:spPr>
        <p:txBody>
          <a:bodyPr/>
          <a:lstStyle/>
          <a:p>
            <a:fld id="{BBE19AA8-EAF6-4896-BBE8-A9B68ECD768D}" type="slidenum">
              <a:rPr lang="en-US" smtClean="0">
                <a:latin typeface="Times New Roman" pitchFamily="18" charset="0"/>
                <a:cs typeface="Times New Roman" pitchFamily="18" charset="0"/>
              </a:rPr>
              <a:pPr/>
              <a:t>28</a:t>
            </a:fld>
            <a:endParaRPr lang="en-US" smtClean="0">
              <a:latin typeface="Times New Roman" pitchFamily="18" charset="0"/>
              <a:cs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xfrm>
            <a:off x="914400" y="4375928"/>
            <a:ext cx="5029200" cy="4184650"/>
          </a:xfrm>
          <a:noFill/>
          <a:ln/>
        </p:spPr>
        <p:txBody>
          <a:bodyPr/>
          <a:lstStyle/>
          <a:p>
            <a:endParaRPr lang="en-US" dirty="0" smtClean="0">
              <a:latin typeface="Times New Roman" pitchFamily="18" charset="0"/>
              <a:ea typeface="Times New Roman (Hebrew)"/>
              <a:cs typeface="Times New Roman (Hebrew)"/>
            </a:endParaRPr>
          </a:p>
        </p:txBody>
      </p:sp>
      <p:sp>
        <p:nvSpPr>
          <p:cNvPr id="91140" name="Slide Number Placeholder 3"/>
          <p:cNvSpPr>
            <a:spLocks noGrp="1"/>
          </p:cNvSpPr>
          <p:nvPr>
            <p:ph type="sldNum" sz="quarter" idx="5"/>
          </p:nvPr>
        </p:nvSpPr>
        <p:spPr>
          <a:noFill/>
        </p:spPr>
        <p:txBody>
          <a:bodyPr/>
          <a:lstStyle/>
          <a:p>
            <a:fld id="{DF4BD6FE-F00B-4B14-B8AE-C2D6EA24B267}" type="slidenum">
              <a:rPr lang="en-US" smtClean="0">
                <a:latin typeface="Times New Roman" pitchFamily="18" charset="0"/>
                <a:cs typeface="Times New Roman" pitchFamily="18" charset="0"/>
              </a:rPr>
              <a:pPr/>
              <a:t>29</a:t>
            </a:fld>
            <a:endParaRPr lang="en-US" smtClean="0">
              <a:latin typeface="Times New Roman" pitchFamily="18" charset="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dirty="0" smtClean="0">
                <a:latin typeface="Times New Roman" pitchFamily="18" charset="0"/>
                <a:cs typeface="Times New Roman" pitchFamily="18" charset="0"/>
              </a:rPr>
              <a:t>As it follows from the MAP access abilities, it can be used in a wide range of different telecommunications applications.</a:t>
            </a:r>
          </a:p>
          <a:p>
            <a:r>
              <a:rPr lang="en-US" dirty="0" smtClean="0">
                <a:latin typeface="Times New Roman" pitchFamily="18" charset="0"/>
                <a:cs typeface="Times New Roman" pitchFamily="18" charset="0"/>
              </a:rPr>
              <a:t>This make it a winning solution for the large list of TC customers.</a:t>
            </a:r>
          </a:p>
        </p:txBody>
      </p:sp>
      <p:sp>
        <p:nvSpPr>
          <p:cNvPr id="61444" name="Slide Number Placeholder 3"/>
          <p:cNvSpPr>
            <a:spLocks noGrp="1"/>
          </p:cNvSpPr>
          <p:nvPr>
            <p:ph type="sldNum" sz="quarter" idx="5"/>
          </p:nvPr>
        </p:nvSpPr>
        <p:spPr>
          <a:noFill/>
        </p:spPr>
        <p:txBody>
          <a:bodyPr/>
          <a:lstStyle/>
          <a:p>
            <a:fld id="{A783CCA8-D5C0-425C-9E89-20635928DDCC}" type="slidenum">
              <a:rPr lang="en-US" smtClean="0">
                <a:latin typeface="Times New Roman" pitchFamily="18" charset="0"/>
                <a:cs typeface="Times New Roman" pitchFamily="18" charset="0"/>
              </a:rPr>
              <a:pPr/>
              <a:t>3</a:t>
            </a:fld>
            <a:endParaRPr lang="en-US" smtClean="0">
              <a:latin typeface="Times New Roman" pitchFamily="18" charset="0"/>
              <a:cs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dirty="0" smtClean="0">
              <a:latin typeface="Times New Roman" pitchFamily="18" charset="0"/>
              <a:ea typeface="Times New Roman (Hebrew)"/>
              <a:cs typeface="Times New Roman (Hebrew)"/>
            </a:endParaRPr>
          </a:p>
        </p:txBody>
      </p:sp>
      <p:sp>
        <p:nvSpPr>
          <p:cNvPr id="91140" name="Slide Number Placeholder 3"/>
          <p:cNvSpPr>
            <a:spLocks noGrp="1"/>
          </p:cNvSpPr>
          <p:nvPr>
            <p:ph type="sldNum" sz="quarter" idx="5"/>
          </p:nvPr>
        </p:nvSpPr>
        <p:spPr>
          <a:noFill/>
        </p:spPr>
        <p:txBody>
          <a:bodyPr/>
          <a:lstStyle/>
          <a:p>
            <a:fld id="{DF4BD6FE-F00B-4B14-B8AE-C2D6EA24B267}" type="slidenum">
              <a:rPr lang="en-US" smtClean="0">
                <a:latin typeface="Times New Roman" pitchFamily="18" charset="0"/>
                <a:cs typeface="Times New Roman" pitchFamily="18" charset="0"/>
              </a:rPr>
              <a:pPr/>
              <a:t>30</a:t>
            </a:fld>
            <a:endParaRPr lang="en-US" smtClean="0">
              <a:latin typeface="Times New Roman" pitchFamily="18" charset="0"/>
              <a:cs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dirty="0" smtClean="0">
              <a:latin typeface="Times New Roman" pitchFamily="18" charset="0"/>
              <a:ea typeface="Times New Roman (Hebrew)"/>
              <a:cs typeface="Times New Roman (Hebrew)"/>
            </a:endParaRPr>
          </a:p>
        </p:txBody>
      </p:sp>
      <p:sp>
        <p:nvSpPr>
          <p:cNvPr id="91140" name="Slide Number Placeholder 3"/>
          <p:cNvSpPr>
            <a:spLocks noGrp="1"/>
          </p:cNvSpPr>
          <p:nvPr>
            <p:ph type="sldNum" sz="quarter" idx="5"/>
          </p:nvPr>
        </p:nvSpPr>
        <p:spPr>
          <a:noFill/>
        </p:spPr>
        <p:txBody>
          <a:bodyPr/>
          <a:lstStyle/>
          <a:p>
            <a:fld id="{DF4BD6FE-F00B-4B14-B8AE-C2D6EA24B267}" type="slidenum">
              <a:rPr lang="en-US" smtClean="0">
                <a:latin typeface="Times New Roman" pitchFamily="18" charset="0"/>
                <a:cs typeface="Times New Roman" pitchFamily="18" charset="0"/>
              </a:rPr>
              <a:pPr/>
              <a:t>31</a:t>
            </a:fld>
            <a:endParaRPr lang="en-US" smtClean="0">
              <a:latin typeface="Times New Roman" pitchFamily="18" charset="0"/>
              <a:cs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latin typeface="Times New Roman" pitchFamily="18" charset="0"/>
              <a:cs typeface="Times New Roman" pitchFamily="18" charset="0"/>
            </a:endParaRPr>
          </a:p>
        </p:txBody>
      </p:sp>
      <p:sp>
        <p:nvSpPr>
          <p:cNvPr id="94212" name="Slide Number Placeholder 3"/>
          <p:cNvSpPr>
            <a:spLocks noGrp="1"/>
          </p:cNvSpPr>
          <p:nvPr>
            <p:ph type="sldNum" sz="quarter" idx="5"/>
          </p:nvPr>
        </p:nvSpPr>
        <p:spPr>
          <a:noFill/>
        </p:spPr>
        <p:txBody>
          <a:bodyPr/>
          <a:lstStyle/>
          <a:p>
            <a:fld id="{17234C59-94DB-4A50-8412-CCC4DC861FFE}" type="slidenum">
              <a:rPr lang="en-US" smtClean="0">
                <a:latin typeface="Times New Roman" pitchFamily="18" charset="0"/>
                <a:cs typeface="Times New Roman" pitchFamily="18" charset="0"/>
              </a:rPr>
              <a:pPr/>
              <a:t>32</a:t>
            </a:fld>
            <a:endParaRPr lang="en-US" smtClean="0">
              <a:latin typeface="Times New Roman" pitchFamily="18" charset="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dirty="0" smtClean="0">
                <a:latin typeface="Times New Roman" pitchFamily="18" charset="0"/>
                <a:cs typeface="Times New Roman" pitchFamily="18" charset="0"/>
              </a:rPr>
              <a:t>Some of MAP products are mostly dedicated for customer premises use and provide interface for wide variety of user’s traffic . </a:t>
            </a:r>
          </a:p>
          <a:p>
            <a:r>
              <a:rPr lang="en-US" dirty="0" smtClean="0">
                <a:latin typeface="Times New Roman" pitchFamily="18" charset="0"/>
                <a:cs typeface="Times New Roman" pitchFamily="18" charset="0"/>
              </a:rPr>
              <a:t>Another products are mainly developed for central site requirements.</a:t>
            </a:r>
          </a:p>
          <a:p>
            <a:r>
              <a:rPr lang="en-US" dirty="0" smtClean="0">
                <a:latin typeface="Times New Roman" pitchFamily="18" charset="0"/>
                <a:cs typeface="Times New Roman" pitchFamily="18" charset="0"/>
              </a:rPr>
              <a:t>At the same time both groups of solutions can be used at any segment of access network depending on the application.</a:t>
            </a:r>
          </a:p>
        </p:txBody>
      </p:sp>
      <p:sp>
        <p:nvSpPr>
          <p:cNvPr id="61444" name="Slide Number Placeholder 3"/>
          <p:cNvSpPr>
            <a:spLocks noGrp="1"/>
          </p:cNvSpPr>
          <p:nvPr>
            <p:ph type="sldNum" sz="quarter" idx="5"/>
          </p:nvPr>
        </p:nvSpPr>
        <p:spPr>
          <a:noFill/>
        </p:spPr>
        <p:txBody>
          <a:bodyPr/>
          <a:lstStyle/>
          <a:p>
            <a:fld id="{A783CCA8-D5C0-425C-9E89-20635928DDCC}" type="slidenum">
              <a:rPr lang="en-US" smtClean="0">
                <a:latin typeface="Times New Roman" pitchFamily="18" charset="0"/>
                <a:cs typeface="Times New Roman" pitchFamily="18" charset="0"/>
              </a:rPr>
              <a:pPr/>
              <a:t>4</a:t>
            </a:fld>
            <a:endParaRPr lang="en-US" smtClean="0">
              <a:latin typeface="Times New Roman" pitchFamily="18"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latin typeface="Times New Roman" pitchFamily="18" charset="0"/>
              <a:cs typeface="Times New Roman" pitchFamily="18" charset="0"/>
            </a:endParaRPr>
          </a:p>
        </p:txBody>
      </p:sp>
      <p:sp>
        <p:nvSpPr>
          <p:cNvPr id="55300" name="Slide Number Placeholder 3"/>
          <p:cNvSpPr>
            <a:spLocks noGrp="1"/>
          </p:cNvSpPr>
          <p:nvPr>
            <p:ph type="sldNum" sz="quarter" idx="5"/>
          </p:nvPr>
        </p:nvSpPr>
        <p:spPr>
          <a:noFill/>
        </p:spPr>
        <p:txBody>
          <a:bodyPr/>
          <a:lstStyle/>
          <a:p>
            <a:fld id="{BBE19AA8-EAF6-4896-BBE8-A9B68ECD768D}" type="slidenum">
              <a:rPr lang="en-US" smtClean="0">
                <a:latin typeface="Times New Roman" pitchFamily="18" charset="0"/>
                <a:cs typeface="Times New Roman" pitchFamily="18" charset="0"/>
              </a:rPr>
              <a:pPr/>
              <a:t>5</a:t>
            </a:fld>
            <a:endParaRPr lang="en-US" smtClean="0">
              <a:latin typeface="Times New Roman"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xfrm>
            <a:off x="355601" y="4414838"/>
            <a:ext cx="5994400" cy="4184650"/>
          </a:xfrm>
          <a:noFill/>
          <a:ln/>
        </p:spPr>
        <p:txBody>
          <a:bodyPr/>
          <a:lstStyle/>
          <a:p>
            <a:r>
              <a:rPr lang="en-US" dirty="0" smtClean="0"/>
              <a:t>The FCD-155/FCD-155E is a family of STM-1/OC-3 terminal multiplexers (TM) and add-drop multiplexers (ADM) for use in SDH and SONET networks. </a:t>
            </a:r>
          </a:p>
          <a:p>
            <a:r>
              <a:rPr lang="en-US" dirty="0" smtClean="0"/>
              <a:t>The FCD-155/FCD-155E can provide the following services over SDH/SONET</a:t>
            </a:r>
          </a:p>
          <a:p>
            <a:r>
              <a:rPr lang="en-US" dirty="0" smtClean="0"/>
              <a:t>networks:</a:t>
            </a:r>
          </a:p>
          <a:p>
            <a:r>
              <a:rPr lang="en-US" dirty="0" smtClean="0"/>
              <a:t>• Layer 1 (transparent) transport of 10/100 Mbps Ethernet traffic, with configurable bandwidth</a:t>
            </a:r>
          </a:p>
          <a:p>
            <a:r>
              <a:rPr lang="en-US" dirty="0" smtClean="0"/>
              <a:t>• Layer 2 switching of Ethernet traffic up to the </a:t>
            </a:r>
            <a:r>
              <a:rPr lang="en-US" dirty="0" err="1" smtClean="0"/>
              <a:t>GbE</a:t>
            </a:r>
            <a:r>
              <a:rPr lang="en-US" dirty="0" smtClean="0"/>
              <a:t> level, with configurable </a:t>
            </a:r>
            <a:r>
              <a:rPr lang="en-US" dirty="0" err="1" smtClean="0"/>
              <a:t>QoS</a:t>
            </a:r>
            <a:endParaRPr lang="en-US" dirty="0" smtClean="0"/>
          </a:p>
          <a:p>
            <a:r>
              <a:rPr lang="en-US" dirty="0" smtClean="0"/>
              <a:t>• Support for link aggregation to increase the bandwidth available to Ethernet traffic</a:t>
            </a:r>
          </a:p>
          <a:p>
            <a:r>
              <a:rPr lang="en-US" dirty="0" smtClean="0"/>
              <a:t>• Transparent transport of legacy TDM (PDH) traffic at the E1, E3, T1, and T3 levels</a:t>
            </a:r>
          </a:p>
          <a:p>
            <a:endParaRPr lang="en-US" dirty="0" smtClean="0"/>
          </a:p>
          <a:p>
            <a:r>
              <a:rPr lang="en-US" dirty="0" smtClean="0"/>
              <a:t>For efficient bandwidth utilization, FCD-155/FCD-155E support LO and HO virtual</a:t>
            </a:r>
          </a:p>
          <a:p>
            <a:r>
              <a:rPr lang="en-US" dirty="0" smtClean="0"/>
              <a:t>concatenation, including GFP (</a:t>
            </a:r>
            <a:r>
              <a:rPr lang="en-US" b="1" dirty="0" smtClean="0"/>
              <a:t>Generic Framing Procedure)</a:t>
            </a:r>
            <a:r>
              <a:rPr lang="en-US" dirty="0" smtClean="0"/>
              <a:t> encapsulation or LAPS (Link Access Procedure – SDH). For reliable transmission, FCD-155/FCD-155E also support </a:t>
            </a:r>
            <a:r>
              <a:rPr lang="fr-FR" dirty="0" smtClean="0"/>
              <a:t>LCAS (</a:t>
            </a:r>
            <a:r>
              <a:rPr lang="en-US" b="1" dirty="0" smtClean="0"/>
              <a:t>Link Capacity Adjustment Scheme)</a:t>
            </a:r>
            <a:r>
              <a:rPr lang="fr-FR" dirty="0" smtClean="0"/>
              <a:t>.</a:t>
            </a:r>
          </a:p>
          <a:p>
            <a:r>
              <a:rPr lang="en-US" dirty="0" smtClean="0"/>
              <a:t>Installing FCD-155/FCD-155E on customer’s sites allows a cost-effective deployment of the SDH/SONET infrastructure for Internet access and LAN connectivity, while providing continued support for all legacy services. It also provides a cost-effective means for expanding and consolidating intra-organizational communication services over existing infrastructures.</a:t>
            </a:r>
          </a:p>
        </p:txBody>
      </p:sp>
      <p:sp>
        <p:nvSpPr>
          <p:cNvPr id="58372" name="Slide Number Placeholder 3"/>
          <p:cNvSpPr>
            <a:spLocks noGrp="1"/>
          </p:cNvSpPr>
          <p:nvPr>
            <p:ph type="sldNum" sz="quarter" idx="5"/>
          </p:nvPr>
        </p:nvSpPr>
        <p:spPr>
          <a:noFill/>
        </p:spPr>
        <p:txBody>
          <a:bodyPr/>
          <a:lstStyle/>
          <a:p>
            <a:fld id="{72884D52-0478-4F3F-BC7D-37E3A470A381}" type="slidenum">
              <a:rPr lang="en-US" smtClean="0">
                <a:latin typeface="Times New Roman" pitchFamily="18" charset="0"/>
                <a:cs typeface="Times New Roman" pitchFamily="18" charset="0"/>
              </a:rPr>
              <a:pPr/>
              <a:t>6</a:t>
            </a:fld>
            <a:endParaRPr lang="en-US" smtClean="0">
              <a:latin typeface="Times New Roman" pitchFamily="18" charset="0"/>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xfrm>
            <a:off x="567267" y="4414838"/>
            <a:ext cx="5698065" cy="4184650"/>
          </a:xfrm>
          <a:noFill/>
          <a:ln/>
        </p:spPr>
        <p:txBody>
          <a:bodyPr/>
          <a:lstStyle/>
          <a:p>
            <a:r>
              <a:rPr lang="en-US" dirty="0" smtClean="0"/>
              <a:t>This example shows an FCD-155 with quad PDH interfaces, however the same applications are also supported by the 8 and 21E1/28T1 PDH interfaces.</a:t>
            </a:r>
          </a:p>
          <a:p>
            <a:r>
              <a:rPr lang="en-US" dirty="0" smtClean="0"/>
              <a:t>In this application, FCD-155 units provide broadband connectivity for both voice and LAN services between the Central office and the remote POP:</a:t>
            </a:r>
          </a:p>
          <a:p>
            <a:r>
              <a:rPr lang="en-US" dirty="0" smtClean="0"/>
              <a:t>• The CO’ voice switch connects to the FCD-155 E1 or T1 interfaces. Its traffic is transparently transported over the network to each POP. Separate trails can be defined for connection to the PBX of each POP. Moreover, the POP can also connect to the PSTN</a:t>
            </a:r>
          </a:p>
          <a:p>
            <a:r>
              <a:rPr lang="en-US" dirty="0" smtClean="0"/>
              <a:t>through CO voice switch, irrespective of their geographical location.</a:t>
            </a:r>
          </a:p>
          <a:p>
            <a:r>
              <a:rPr lang="en-US" dirty="0" smtClean="0"/>
              <a:t>The total bandwidth needed is one VC-12 per E1 trunk (or one VC-11 per T1</a:t>
            </a:r>
          </a:p>
          <a:p>
            <a:r>
              <a:rPr lang="en-US" dirty="0" smtClean="0"/>
              <a:t>trunk), therefore most of the STM-1 link bandwidth is free to carry LAN traffic.</a:t>
            </a:r>
          </a:p>
          <a:p>
            <a:r>
              <a:rPr lang="en-US" dirty="0" smtClean="0"/>
              <a:t>• The remaining link bandwidth can be used to carry broadband LAN traffic, and</a:t>
            </a:r>
          </a:p>
          <a:p>
            <a:r>
              <a:rPr lang="en-US" dirty="0" smtClean="0"/>
              <a:t>management.</a:t>
            </a:r>
            <a:endParaRPr lang="en-US" dirty="0" smtClean="0">
              <a:latin typeface="Times New Roman" pitchFamily="18" charset="0"/>
              <a:cs typeface="Times New Roman" pitchFamily="18" charset="0"/>
            </a:endParaRPr>
          </a:p>
        </p:txBody>
      </p:sp>
      <p:sp>
        <p:nvSpPr>
          <p:cNvPr id="57348" name="Slide Number Placeholder 3"/>
          <p:cNvSpPr>
            <a:spLocks noGrp="1"/>
          </p:cNvSpPr>
          <p:nvPr>
            <p:ph type="sldNum" sz="quarter" idx="5"/>
          </p:nvPr>
        </p:nvSpPr>
        <p:spPr>
          <a:noFill/>
        </p:spPr>
        <p:txBody>
          <a:bodyPr/>
          <a:lstStyle/>
          <a:p>
            <a:fld id="{6D435577-B4A8-4635-86E0-CE91F7AF671E}" type="slidenum">
              <a:rPr lang="en-US" smtClean="0">
                <a:latin typeface="Times New Roman" pitchFamily="18" charset="0"/>
                <a:cs typeface="Times New Roman" pitchFamily="18" charset="0"/>
              </a:rPr>
              <a:pPr/>
              <a:t>7</a:t>
            </a:fld>
            <a:endParaRPr lang="en-US" smtClean="0">
              <a:latin typeface="Times New Roman" pitchFamily="18" charset="0"/>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latin typeface="Times New Roman" pitchFamily="18" charset="0"/>
              <a:cs typeface="Times New Roman" pitchFamily="18" charset="0"/>
            </a:endParaRPr>
          </a:p>
        </p:txBody>
      </p:sp>
      <p:sp>
        <p:nvSpPr>
          <p:cNvPr id="55300" name="Slide Number Placeholder 3"/>
          <p:cNvSpPr>
            <a:spLocks noGrp="1"/>
          </p:cNvSpPr>
          <p:nvPr>
            <p:ph type="sldNum" sz="quarter" idx="5"/>
          </p:nvPr>
        </p:nvSpPr>
        <p:spPr>
          <a:noFill/>
        </p:spPr>
        <p:txBody>
          <a:bodyPr/>
          <a:lstStyle/>
          <a:p>
            <a:fld id="{BBE19AA8-EAF6-4896-BBE8-A9B68ECD768D}" type="slidenum">
              <a:rPr lang="en-US" smtClean="0">
                <a:latin typeface="Times New Roman" pitchFamily="18" charset="0"/>
                <a:cs typeface="Times New Roman" pitchFamily="18" charset="0"/>
              </a:rPr>
              <a:pPr/>
              <a:t>8</a:t>
            </a:fld>
            <a:endParaRPr lang="en-US" smtClean="0">
              <a:latin typeface="Times New Roman" pitchFamily="18" charset="0"/>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7865BD4-94F9-4141-BE07-F3DE729D6B78}" type="slidenum">
              <a:rPr lang="en-US" smtClean="0">
                <a:latin typeface="Times New Roman" pitchFamily="18" charset="0"/>
                <a:cs typeface="Times New Roman" pitchFamily="18" charset="0"/>
              </a:rPr>
              <a:pPr/>
              <a:t>9</a:t>
            </a:fld>
            <a:endParaRPr lang="en-US" smtClean="0">
              <a:latin typeface="Times New Roman" pitchFamily="18" charset="0"/>
              <a:cs typeface="Times New Roman" pitchFamily="18" charset="0"/>
            </a:endParaRPr>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lIns="91349" tIns="45675" rIns="91349" bIns="45675"/>
          <a:lstStyle/>
          <a:p>
            <a:pPr eaLnBrk="1" hangingPunct="1"/>
            <a:r>
              <a:rPr lang="en-US" dirty="0" smtClean="0">
                <a:latin typeface="Times New Roman" pitchFamily="18" charset="0"/>
                <a:cs typeface="Times New Roman" pitchFamily="18" charset="0"/>
              </a:rPr>
              <a:t>The MP product line has an enhanced scalability. User can select the chassis that comply his exact requirements and not keep large and expensive box for simple application. </a:t>
            </a:r>
          </a:p>
          <a:p>
            <a:pPr eaLnBrk="1" hangingPunct="1"/>
            <a:endParaRPr lang="en-US" dirty="0" smtClean="0">
              <a:latin typeface="Times New Roman" pitchFamily="18" charset="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egular Slide with text">
    <p:spTree>
      <p:nvGrpSpPr>
        <p:cNvPr id="1" name=""/>
        <p:cNvGrpSpPr/>
        <p:nvPr/>
      </p:nvGrpSpPr>
      <p:grpSpPr>
        <a:xfrm>
          <a:off x="0" y="0"/>
          <a:ext cx="0" cy="0"/>
          <a:chOff x="0" y="0"/>
          <a:chExt cx="0" cy="0"/>
        </a:xfrm>
      </p:grpSpPr>
      <p:pic>
        <p:nvPicPr>
          <p:cNvPr id="40" name="Picture 7" descr="radlogo"/>
          <p:cNvPicPr>
            <a:picLocks noChangeAspect="1" noChangeArrowheads="1"/>
          </p:cNvPicPr>
          <p:nvPr/>
        </p:nvPicPr>
        <p:blipFill>
          <a:blip r:embed="rId2" cstate="print"/>
          <a:srcRect/>
          <a:stretch>
            <a:fillRect/>
          </a:stretch>
        </p:blipFill>
        <p:spPr bwMode="auto">
          <a:xfrm>
            <a:off x="8080375" y="457200"/>
            <a:ext cx="911225" cy="395288"/>
          </a:xfrm>
          <a:prstGeom prst="rect">
            <a:avLst/>
          </a:prstGeom>
          <a:noFill/>
          <a:ln w="9525">
            <a:noFill/>
            <a:miter lim="800000"/>
            <a:headEnd/>
            <a:tailEnd/>
          </a:ln>
        </p:spPr>
      </p:pic>
      <p:sp>
        <p:nvSpPr>
          <p:cNvPr id="41" name="Round Same Side Corner Rectangle 40"/>
          <p:cNvSpPr/>
          <p:nvPr/>
        </p:nvSpPr>
        <p:spPr bwMode="auto">
          <a:xfrm rot="5400000">
            <a:off x="3505201" y="-3351213"/>
            <a:ext cx="862012" cy="7872413"/>
          </a:xfrm>
          <a:prstGeom prst="round2SameRect">
            <a:avLst>
              <a:gd name="adj1" fmla="val 18406"/>
              <a:gd name="adj2" fmla="val 0"/>
            </a:avLst>
          </a:prstGeom>
          <a:solidFill>
            <a:schemeClr val="lt1"/>
          </a:solidFill>
          <a:ln>
            <a:noFill/>
            <a:headEnd type="none" w="med" len="med"/>
            <a:tailEnd type="none" w="med" len="med"/>
          </a:ln>
          <a:effectLst>
            <a:outerShdw blurRad="215900" dist="38100" dir="2700000" sx="102000" sy="102000" algn="tl" rotWithShape="0">
              <a:schemeClr val="tx1">
                <a:alpha val="19000"/>
              </a:schemeClr>
            </a:outerShdw>
          </a:effectLst>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endParaRPr lang="en-US">
              <a:solidFill>
                <a:schemeClr val="tx1"/>
              </a:solidFill>
              <a:latin typeface="Times New Roman" pitchFamily="18" charset="0"/>
            </a:endParaRPr>
          </a:p>
        </p:txBody>
      </p:sp>
      <p:sp>
        <p:nvSpPr>
          <p:cNvPr id="42" name="Round Single Corner Rectangle 41"/>
          <p:cNvSpPr/>
          <p:nvPr/>
        </p:nvSpPr>
        <p:spPr bwMode="auto">
          <a:xfrm flipV="1">
            <a:off x="0" y="0"/>
            <a:ext cx="228600" cy="1981200"/>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a:solidFill>
                <a:schemeClr val="tx1"/>
              </a:solidFill>
              <a:latin typeface="Times New Roman" pitchFamily="18" charset="0"/>
            </a:endParaRPr>
          </a:p>
        </p:txBody>
      </p:sp>
      <p:sp>
        <p:nvSpPr>
          <p:cNvPr id="43" name="Round Single Corner Rectangle 42"/>
          <p:cNvSpPr/>
          <p:nvPr/>
        </p:nvSpPr>
        <p:spPr bwMode="auto">
          <a:xfrm flipH="1">
            <a:off x="8839200" y="6380163"/>
            <a:ext cx="304800" cy="477837"/>
          </a:xfrm>
          <a:prstGeom prst="round1Rect">
            <a:avLst>
              <a:gd name="adj" fmla="val 50000"/>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a:solidFill>
                <a:schemeClr val="tx1"/>
              </a:solidFill>
              <a:latin typeface="Times New Roman" pitchFamily="18" charset="0"/>
            </a:endParaRPr>
          </a:p>
        </p:txBody>
      </p:sp>
      <p:sp>
        <p:nvSpPr>
          <p:cNvPr id="44" name="Rectangle 2"/>
          <p:cNvSpPr>
            <a:spLocks noGrp="1" noChangeArrowheads="1"/>
          </p:cNvSpPr>
          <p:nvPr>
            <p:ph type="title"/>
          </p:nvPr>
        </p:nvSpPr>
        <p:spPr>
          <a:xfrm>
            <a:off x="639077" y="262623"/>
            <a:ext cx="6766560" cy="644740"/>
          </a:xfrm>
          <a:prstGeom prst="rect">
            <a:avLst/>
          </a:prstGeom>
        </p:spPr>
        <p:txBody>
          <a:bodyPr anchor="ctr" anchorCtr="0"/>
          <a:lstStyle>
            <a:lvl1pPr algn="l">
              <a:lnSpc>
                <a:spcPct val="85000"/>
              </a:lnSpc>
              <a:defRPr sz="3600" b="1">
                <a:solidFill>
                  <a:srgbClr val="C00000"/>
                </a:solidFill>
              </a:defRPr>
            </a:lvl1pPr>
          </a:lstStyle>
          <a:p>
            <a:r>
              <a:rPr lang="en-US" smtClean="0"/>
              <a:t>Click to edit Master title style</a:t>
            </a:r>
            <a:endParaRPr lang="en-US" dirty="0" smtClean="0"/>
          </a:p>
        </p:txBody>
      </p:sp>
      <p:sp>
        <p:nvSpPr>
          <p:cNvPr id="45" name="Text Placeholder 17"/>
          <p:cNvSpPr>
            <a:spLocks noGrp="1"/>
          </p:cNvSpPr>
          <p:nvPr>
            <p:ph type="body" sz="quarter" idx="10"/>
          </p:nvPr>
        </p:nvSpPr>
        <p:spPr>
          <a:xfrm>
            <a:off x="747713" y="1829857"/>
            <a:ext cx="7124700" cy="2665943"/>
          </a:xfrm>
          <a:prstGeom prst="rect">
            <a:avLst/>
          </a:prstGeom>
        </p:spPr>
        <p:txBody>
          <a:bodyPr/>
          <a:lstStyle>
            <a:lvl1pPr marL="225425" indent="-225425">
              <a:lnSpc>
                <a:spcPct val="100000"/>
              </a:lnSpc>
              <a:spcBef>
                <a:spcPts val="600"/>
              </a:spcBef>
              <a:buClr>
                <a:srgbClr val="C00000"/>
              </a:buClr>
              <a:defRPr sz="2200">
                <a:solidFill>
                  <a:srgbClr val="000000"/>
                </a:solidFill>
              </a:defRPr>
            </a:lvl1pPr>
            <a:lvl2pPr marL="576263" indent="-238125">
              <a:lnSpc>
                <a:spcPct val="100000"/>
              </a:lnSpc>
              <a:spcBef>
                <a:spcPts val="600"/>
              </a:spcBef>
              <a:defRPr sz="2000">
                <a:solidFill>
                  <a:srgbClr val="000000"/>
                </a:solidFill>
              </a:defRPr>
            </a:lvl2pPr>
            <a:lvl3pPr marL="857250" indent="-168275">
              <a:lnSpc>
                <a:spcPct val="100000"/>
              </a:lnSpc>
              <a:spcBef>
                <a:spcPts val="600"/>
              </a:spcBef>
              <a:defRPr sz="1800">
                <a:solidFill>
                  <a:srgbClr val="000000"/>
                </a:solidFill>
              </a:defRPr>
            </a:lvl3pPr>
            <a:lvl4pPr marL="1196975" indent="-225425">
              <a:lnSpc>
                <a:spcPct val="100000"/>
              </a:lnSpc>
              <a:spcBef>
                <a:spcPts val="600"/>
              </a:spcBef>
              <a:defRPr sz="1600">
                <a:solidFill>
                  <a:srgbClr val="000000"/>
                </a:solidFill>
              </a:defRPr>
            </a:lvl4pPr>
            <a:lvl5pPr marL="1433513" indent="-180975">
              <a:lnSpc>
                <a:spcPct val="100000"/>
              </a:lnSpc>
              <a:spcBef>
                <a:spcPts val="600"/>
              </a:spcBef>
              <a:defRPr sz="16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52425" y="12700"/>
            <a:ext cx="6638925" cy="1000125"/>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egular Slide without text">
    <p:spTree>
      <p:nvGrpSpPr>
        <p:cNvPr id="1" name=""/>
        <p:cNvGrpSpPr/>
        <p:nvPr/>
      </p:nvGrpSpPr>
      <p:grpSpPr>
        <a:xfrm>
          <a:off x="0" y="0"/>
          <a:ext cx="0" cy="0"/>
          <a:chOff x="0" y="0"/>
          <a:chExt cx="0" cy="0"/>
        </a:xfrm>
      </p:grpSpPr>
      <p:pic>
        <p:nvPicPr>
          <p:cNvPr id="3" name="Picture 7" descr="radlogo"/>
          <p:cNvPicPr>
            <a:picLocks noChangeAspect="1" noChangeArrowheads="1"/>
          </p:cNvPicPr>
          <p:nvPr/>
        </p:nvPicPr>
        <p:blipFill>
          <a:blip r:embed="rId2" cstate="print"/>
          <a:srcRect/>
          <a:stretch>
            <a:fillRect/>
          </a:stretch>
        </p:blipFill>
        <p:spPr bwMode="auto">
          <a:xfrm>
            <a:off x="8080375" y="457200"/>
            <a:ext cx="911225" cy="395288"/>
          </a:xfrm>
          <a:prstGeom prst="rect">
            <a:avLst/>
          </a:prstGeom>
          <a:noFill/>
          <a:ln w="9525">
            <a:noFill/>
            <a:miter lim="800000"/>
            <a:headEnd/>
            <a:tailEnd/>
          </a:ln>
        </p:spPr>
      </p:pic>
      <p:sp>
        <p:nvSpPr>
          <p:cNvPr id="4" name="Round Same Side Corner Rectangle 3"/>
          <p:cNvSpPr/>
          <p:nvPr/>
        </p:nvSpPr>
        <p:spPr bwMode="auto">
          <a:xfrm rot="5400000">
            <a:off x="3505201" y="-3351213"/>
            <a:ext cx="862012" cy="7872413"/>
          </a:xfrm>
          <a:prstGeom prst="round2SameRect">
            <a:avLst>
              <a:gd name="adj1" fmla="val 18406"/>
              <a:gd name="adj2" fmla="val 0"/>
            </a:avLst>
          </a:prstGeom>
          <a:solidFill>
            <a:schemeClr val="lt1"/>
          </a:solidFill>
          <a:ln>
            <a:noFill/>
            <a:headEnd type="none" w="med" len="med"/>
            <a:tailEnd type="none" w="med" len="med"/>
          </a:ln>
          <a:effectLst>
            <a:outerShdw blurRad="215900" dist="38100" dir="2700000" sx="102000" sy="102000" algn="tl" rotWithShape="0">
              <a:schemeClr val="tx1">
                <a:alpha val="19000"/>
              </a:schemeClr>
            </a:outerShdw>
          </a:effectLst>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endParaRPr lang="en-US">
              <a:solidFill>
                <a:schemeClr val="tx1"/>
              </a:solidFill>
              <a:latin typeface="Times New Roman" pitchFamily="18" charset="0"/>
            </a:endParaRPr>
          </a:p>
        </p:txBody>
      </p:sp>
      <p:sp>
        <p:nvSpPr>
          <p:cNvPr id="5" name="Round Single Corner Rectangle 4"/>
          <p:cNvSpPr/>
          <p:nvPr/>
        </p:nvSpPr>
        <p:spPr bwMode="auto">
          <a:xfrm flipV="1">
            <a:off x="0" y="0"/>
            <a:ext cx="228600" cy="1981200"/>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a:solidFill>
                <a:schemeClr val="tx1"/>
              </a:solidFill>
              <a:latin typeface="Times New Roman" pitchFamily="18" charset="0"/>
            </a:endParaRPr>
          </a:p>
        </p:txBody>
      </p:sp>
      <p:sp>
        <p:nvSpPr>
          <p:cNvPr id="6" name="Rectangle 2"/>
          <p:cNvSpPr>
            <a:spLocks noGrp="1" noChangeArrowheads="1"/>
          </p:cNvSpPr>
          <p:nvPr>
            <p:ph type="title"/>
          </p:nvPr>
        </p:nvSpPr>
        <p:spPr>
          <a:xfrm>
            <a:off x="639077" y="262623"/>
            <a:ext cx="6766560" cy="644740"/>
          </a:xfrm>
          <a:prstGeom prst="rect">
            <a:avLst/>
          </a:prstGeom>
        </p:spPr>
        <p:txBody>
          <a:bodyPr anchor="ctr" anchorCtr="0"/>
          <a:lstStyle>
            <a:lvl1pPr algn="l">
              <a:lnSpc>
                <a:spcPct val="85000"/>
              </a:lnSpc>
              <a:defRPr sz="3600" b="1">
                <a:solidFill>
                  <a:srgbClr val="C00000"/>
                </a:solidFill>
              </a:defRPr>
            </a:lvl1pPr>
          </a:lstStyle>
          <a:p>
            <a:r>
              <a:rPr lang="en-US" smtClean="0"/>
              <a:t>Click to edit Master title style</a:t>
            </a:r>
            <a:endParaRPr lang="en-US" dirty="0" smtClean="0"/>
          </a:p>
        </p:txBody>
      </p:sp>
      <p:sp>
        <p:nvSpPr>
          <p:cNvPr id="7" name="Round Single Corner Rectangle 6"/>
          <p:cNvSpPr/>
          <p:nvPr/>
        </p:nvSpPr>
        <p:spPr bwMode="auto">
          <a:xfrm flipH="1">
            <a:off x="8839200" y="6380163"/>
            <a:ext cx="304800" cy="477837"/>
          </a:xfrm>
          <a:prstGeom prst="round1Rect">
            <a:avLst>
              <a:gd name="adj" fmla="val 50000"/>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a:solidFill>
                <a:schemeClr val="tx1"/>
              </a:solidFill>
              <a:latin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pic>
        <p:nvPicPr>
          <p:cNvPr id="3" name="Picture 7" descr="radlogo"/>
          <p:cNvPicPr>
            <a:picLocks noChangeAspect="1" noChangeArrowheads="1"/>
          </p:cNvPicPr>
          <p:nvPr/>
        </p:nvPicPr>
        <p:blipFill>
          <a:blip r:embed="rId2" cstate="print"/>
          <a:srcRect/>
          <a:stretch>
            <a:fillRect/>
          </a:stretch>
        </p:blipFill>
        <p:spPr bwMode="auto">
          <a:xfrm>
            <a:off x="8080375" y="457200"/>
            <a:ext cx="911225" cy="395288"/>
          </a:xfrm>
          <a:prstGeom prst="rect">
            <a:avLst/>
          </a:prstGeom>
          <a:noFill/>
          <a:ln w="9525">
            <a:noFill/>
            <a:miter lim="800000"/>
            <a:headEnd/>
            <a:tailEnd/>
          </a:ln>
        </p:spPr>
      </p:pic>
      <p:sp>
        <p:nvSpPr>
          <p:cNvPr id="4" name="Round Same Side Corner Rectangle 3"/>
          <p:cNvSpPr/>
          <p:nvPr/>
        </p:nvSpPr>
        <p:spPr bwMode="auto">
          <a:xfrm rot="5400000">
            <a:off x="2523818" y="-377982"/>
            <a:ext cx="2131763" cy="7179398"/>
          </a:xfrm>
          <a:prstGeom prst="round2SameRect">
            <a:avLst>
              <a:gd name="adj1" fmla="val 18406"/>
              <a:gd name="adj2" fmla="val 0"/>
            </a:avLst>
          </a:prstGeom>
          <a:solidFill>
            <a:schemeClr val="lt1"/>
          </a:solidFill>
          <a:ln>
            <a:noFill/>
            <a:headEnd type="none" w="med" len="med"/>
            <a:tailEnd type="none" w="med" len="med"/>
          </a:ln>
          <a:effectLst>
            <a:outerShdw blurRad="215900" dist="38100" dir="2700000" sx="102000" sy="102000" algn="tl" rotWithShape="0">
              <a:schemeClr val="tx1">
                <a:alpha val="19000"/>
              </a:schemeClr>
            </a:outerShdw>
          </a:effectLst>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endParaRPr lang="en-US">
              <a:solidFill>
                <a:schemeClr val="tx1"/>
              </a:solidFill>
              <a:latin typeface="Times New Roman" pitchFamily="18" charset="0"/>
            </a:endParaRPr>
          </a:p>
        </p:txBody>
      </p:sp>
      <p:sp>
        <p:nvSpPr>
          <p:cNvPr id="5" name="Round Single Corner Rectangle 4"/>
          <p:cNvSpPr/>
          <p:nvPr/>
        </p:nvSpPr>
        <p:spPr bwMode="auto">
          <a:xfrm flipH="1">
            <a:off x="8839200" y="6380163"/>
            <a:ext cx="304800" cy="477837"/>
          </a:xfrm>
          <a:prstGeom prst="round1Rect">
            <a:avLst>
              <a:gd name="adj" fmla="val 50000"/>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a:solidFill>
                <a:schemeClr val="tx1"/>
              </a:solidFill>
              <a:latin typeface="Times New Roman" pitchFamily="18" charset="0"/>
            </a:endParaRPr>
          </a:p>
        </p:txBody>
      </p:sp>
      <p:sp>
        <p:nvSpPr>
          <p:cNvPr id="6" name="Rectangle 2"/>
          <p:cNvSpPr>
            <a:spLocks noGrp="1" noChangeArrowheads="1"/>
          </p:cNvSpPr>
          <p:nvPr>
            <p:ph type="title"/>
          </p:nvPr>
        </p:nvSpPr>
        <p:spPr>
          <a:xfrm>
            <a:off x="639079" y="2318991"/>
            <a:ext cx="5318102" cy="1785453"/>
          </a:xfrm>
          <a:prstGeom prst="rect">
            <a:avLst/>
          </a:prstGeom>
        </p:spPr>
        <p:txBody>
          <a:bodyPr anchor="ctr" anchorCtr="0"/>
          <a:lstStyle>
            <a:lvl1pPr algn="l">
              <a:lnSpc>
                <a:spcPct val="85000"/>
              </a:lnSpc>
              <a:defRPr sz="4400" b="1">
                <a:solidFill>
                  <a:srgbClr val="C00000"/>
                </a:solidFill>
              </a:defRPr>
            </a:lvl1pPr>
          </a:lstStyle>
          <a:p>
            <a:r>
              <a:rPr lang="en-US" smtClean="0"/>
              <a:t>Click to edit Master title style</a:t>
            </a:r>
            <a:endParaRPr lang="en-US" dirty="0" smtClean="0"/>
          </a:p>
        </p:txBody>
      </p:sp>
      <p:sp>
        <p:nvSpPr>
          <p:cNvPr id="7" name="Round Single Corner Rectangle 6"/>
          <p:cNvSpPr/>
          <p:nvPr/>
        </p:nvSpPr>
        <p:spPr bwMode="auto">
          <a:xfrm flipV="1">
            <a:off x="0" y="0"/>
            <a:ext cx="227013" cy="5395913"/>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a:solidFill>
                <a:schemeClr val="tx1"/>
              </a:solidFill>
              <a:latin typeface="Times New Roman" pitchFamily="18"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 of Presentations ">
    <p:spTree>
      <p:nvGrpSpPr>
        <p:cNvPr id="1" name=""/>
        <p:cNvGrpSpPr/>
        <p:nvPr/>
      </p:nvGrpSpPr>
      <p:grpSpPr>
        <a:xfrm>
          <a:off x="0" y="0"/>
          <a:ext cx="0" cy="0"/>
          <a:chOff x="0" y="0"/>
          <a:chExt cx="0" cy="0"/>
        </a:xfrm>
      </p:grpSpPr>
      <p:sp>
        <p:nvSpPr>
          <p:cNvPr id="3" name="Rounded Rectangle 2"/>
          <p:cNvSpPr/>
          <p:nvPr/>
        </p:nvSpPr>
        <p:spPr bwMode="auto">
          <a:xfrm>
            <a:off x="2667000" y="474663"/>
            <a:ext cx="1231900" cy="768350"/>
          </a:xfrm>
          <a:prstGeom prst="roundRect">
            <a:avLst>
              <a:gd name="adj" fmla="val 29801"/>
            </a:avLst>
          </a:prstGeom>
          <a:solidFill>
            <a:srgbClr val="F294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a:solidFill>
                <a:schemeClr val="tx1"/>
              </a:solidFill>
              <a:latin typeface="Times New Roman" pitchFamily="18" charset="0"/>
              <a:cs typeface="Times New Roman" pitchFamily="18" charset="0"/>
            </a:endParaRPr>
          </a:p>
        </p:txBody>
      </p:sp>
      <p:sp>
        <p:nvSpPr>
          <p:cNvPr id="4" name="Round Single Corner Rectangle 3"/>
          <p:cNvSpPr/>
          <p:nvPr/>
        </p:nvSpPr>
        <p:spPr bwMode="auto">
          <a:xfrm flipV="1">
            <a:off x="0" y="0"/>
            <a:ext cx="227013" cy="5395913"/>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a:solidFill>
                <a:schemeClr val="tx1"/>
              </a:solidFill>
              <a:latin typeface="Times New Roman" pitchFamily="18" charset="0"/>
            </a:endParaRPr>
          </a:p>
        </p:txBody>
      </p:sp>
      <p:sp>
        <p:nvSpPr>
          <p:cNvPr id="5" name="Round Same Side Corner Rectangle 4"/>
          <p:cNvSpPr/>
          <p:nvPr/>
        </p:nvSpPr>
        <p:spPr>
          <a:xfrm rot="16200000">
            <a:off x="8293894" y="1521619"/>
            <a:ext cx="1355725" cy="344487"/>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7" descr="radlogo"/>
          <p:cNvPicPr>
            <a:picLocks noChangeAspect="1" noChangeArrowheads="1"/>
          </p:cNvPicPr>
          <p:nvPr/>
        </p:nvPicPr>
        <p:blipFill>
          <a:blip r:embed="rId2" cstate="print"/>
          <a:srcRect/>
          <a:stretch>
            <a:fillRect/>
          </a:stretch>
        </p:blipFill>
        <p:spPr bwMode="auto">
          <a:xfrm>
            <a:off x="6858000" y="5791200"/>
            <a:ext cx="1825625" cy="790575"/>
          </a:xfrm>
          <a:prstGeom prst="rect">
            <a:avLst/>
          </a:prstGeom>
          <a:noFill/>
          <a:ln w="9525">
            <a:noFill/>
            <a:miter lim="800000"/>
            <a:headEnd/>
            <a:tailEnd/>
          </a:ln>
        </p:spPr>
      </p:pic>
      <p:sp>
        <p:nvSpPr>
          <p:cNvPr id="7" name="Title 13"/>
          <p:cNvSpPr>
            <a:spLocks noGrp="1"/>
          </p:cNvSpPr>
          <p:nvPr>
            <p:ph type="title"/>
          </p:nvPr>
        </p:nvSpPr>
        <p:spPr>
          <a:xfrm>
            <a:off x="4016188" y="2614431"/>
            <a:ext cx="4141693" cy="1294181"/>
          </a:xfrm>
          <a:prstGeom prst="rect">
            <a:avLst/>
          </a:prstGeom>
        </p:spPr>
        <p:txBody>
          <a:bodyPr anchor="ctr" anchorCtr="0"/>
          <a:lstStyle>
            <a:lvl1pPr algn="l">
              <a:lnSpc>
                <a:spcPct val="85000"/>
              </a:lnSpc>
              <a:defRPr b="1">
                <a:solidFill>
                  <a:srgbClr val="C00000"/>
                </a:solidFill>
              </a:defRPr>
            </a:lvl1pPr>
          </a:lstStyle>
          <a:p>
            <a:r>
              <a:rPr lang="en-US" smtClean="0"/>
              <a:t>Click to edit Master title style</a:t>
            </a:r>
            <a:endParaRPr lang="en-US" dirty="0"/>
          </a:p>
        </p:txBody>
      </p:sp>
      <p:sp>
        <p:nvSpPr>
          <p:cNvPr id="8" name="Text Placeholder 21"/>
          <p:cNvSpPr>
            <a:spLocks noGrp="1"/>
          </p:cNvSpPr>
          <p:nvPr>
            <p:ph type="body" sz="quarter" idx="13"/>
          </p:nvPr>
        </p:nvSpPr>
        <p:spPr>
          <a:xfrm>
            <a:off x="4033648" y="4131980"/>
            <a:ext cx="4124234" cy="1120775"/>
          </a:xfrm>
          <a:prstGeom prst="rect">
            <a:avLst/>
          </a:prstGeom>
        </p:spPr>
        <p:txBody>
          <a:bodyPr/>
          <a:lstStyle>
            <a:lvl1pPr>
              <a:buNone/>
              <a:defRPr sz="1800" b="1">
                <a:solidFill>
                  <a:schemeClr val="tx1">
                    <a:lumMod val="50000"/>
                  </a:schemeClr>
                </a:solidFill>
              </a:defRPr>
            </a:lvl1pPr>
            <a:lvl2pPr>
              <a:buNone/>
              <a:defRPr sz="1600">
                <a:solidFill>
                  <a:schemeClr val="tx1">
                    <a:lumMod val="65000"/>
                    <a:lumOff val="35000"/>
                  </a:schemeClr>
                </a:solidFill>
              </a:defRPr>
            </a:lvl2pPr>
            <a:lvl3pPr>
              <a:buNone/>
              <a:defRPr sz="1400">
                <a:solidFill>
                  <a:schemeClr val="tx1">
                    <a:lumMod val="65000"/>
                    <a:lumOff val="35000"/>
                  </a:schemeClr>
                </a:solidFill>
              </a:defRPr>
            </a:lvl3pPr>
            <a:lvl4pPr>
              <a:buNone/>
              <a:defRPr sz="1200">
                <a:solidFill>
                  <a:schemeClr val="tx1">
                    <a:lumMod val="65000"/>
                    <a:lumOff val="35000"/>
                  </a:schemeClr>
                </a:solidFill>
              </a:defRPr>
            </a:lvl4pPr>
            <a:lvl5pPr>
              <a:buNone/>
              <a:defRPr sz="1200">
                <a:solidFill>
                  <a:schemeClr val="tx1">
                    <a:lumMod val="65000"/>
                    <a:lumOff val="35000"/>
                  </a:schemeClr>
                </a:solidFill>
              </a:defRPr>
            </a:lvl5pPr>
          </a:lstStyle>
          <a:p>
            <a:pPr lvl="0"/>
            <a:r>
              <a:rPr lang="en-US" smtClean="0"/>
              <a:t>Click to edit Master text styles</a:t>
            </a:r>
          </a:p>
        </p:txBody>
      </p:sp>
      <p:sp>
        <p:nvSpPr>
          <p:cNvPr id="9" name="Rectangle 8"/>
          <p:cNvSpPr/>
          <p:nvPr/>
        </p:nvSpPr>
        <p:spPr>
          <a:xfrm>
            <a:off x="6141720" y="6651171"/>
            <a:ext cx="2817224" cy="206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Stock_000008560287Medium copy.jpg"/>
          <p:cNvPicPr>
            <a:picLocks noChangeAspect="1"/>
          </p:cNvPicPr>
          <p:nvPr/>
        </p:nvPicPr>
        <p:blipFill>
          <a:blip r:embed="rId3" cstate="print"/>
          <a:srcRect b="18795"/>
          <a:stretch>
            <a:fillRect/>
          </a:stretch>
        </p:blipFill>
        <p:spPr>
          <a:xfrm>
            <a:off x="2026024" y="4077801"/>
            <a:ext cx="1844099" cy="1193446"/>
          </a:xfrm>
          <a:prstGeom prst="roundRect">
            <a:avLst/>
          </a:prstGeom>
        </p:spPr>
      </p:pic>
      <p:pic>
        <p:nvPicPr>
          <p:cNvPr id="11" name="Picture 10" descr="6_lightblue.jpg"/>
          <p:cNvPicPr>
            <a:picLocks noChangeAspect="1"/>
          </p:cNvPicPr>
          <p:nvPr/>
        </p:nvPicPr>
        <p:blipFill>
          <a:blip r:embed="rId4" cstate="print"/>
          <a:stretch>
            <a:fillRect/>
          </a:stretch>
        </p:blipFill>
        <p:spPr>
          <a:xfrm>
            <a:off x="3994937" y="1310779"/>
            <a:ext cx="1628328" cy="1082797"/>
          </a:xfrm>
          <a:prstGeom prst="roundRect">
            <a:avLst/>
          </a:prstGeom>
          <a:effectLst>
            <a:outerShdw blurRad="50800" dist="38100" dir="5400000" algn="t" rotWithShape="0">
              <a:prstClr val="black">
                <a:alpha val="40000"/>
              </a:prstClr>
            </a:outerShdw>
          </a:effectLst>
        </p:spPr>
      </p:pic>
      <p:pic>
        <p:nvPicPr>
          <p:cNvPr id="12" name="Picture 11" descr="iStock_000003997841Medium.jpg"/>
          <p:cNvPicPr>
            <a:picLocks noChangeAspect="1"/>
          </p:cNvPicPr>
          <p:nvPr/>
        </p:nvPicPr>
        <p:blipFill>
          <a:blip r:embed="rId5" cstate="print"/>
          <a:srcRect l="8050" r="32655"/>
          <a:stretch>
            <a:fillRect/>
          </a:stretch>
        </p:blipFill>
        <p:spPr>
          <a:xfrm>
            <a:off x="2644589" y="2553537"/>
            <a:ext cx="1237129" cy="1390933"/>
          </a:xfrm>
          <a:prstGeom prst="round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build="p">
        <p:tmplLst>
          <p:tmpl lvl="1">
            <p:tnLst>
              <p:par>
                <p:cTn presetID="22" presetClass="entr" presetSubtype="8"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3" name="Rectangle 16"/>
          <p:cNvSpPr txBox="1">
            <a:spLocks noChangeArrowheads="1"/>
          </p:cNvSpPr>
          <p:nvPr/>
        </p:nvSpPr>
        <p:spPr bwMode="auto">
          <a:xfrm>
            <a:off x="3352800" y="2209800"/>
            <a:ext cx="5715000" cy="2209800"/>
          </a:xfrm>
          <a:prstGeom prst="rect">
            <a:avLst/>
          </a:prstGeom>
          <a:noFill/>
          <a:ln w="9525">
            <a:noFill/>
            <a:miter lim="800000"/>
            <a:headEnd/>
            <a:tailEnd/>
          </a:ln>
        </p:spPr>
        <p:txBody>
          <a:bodyPr/>
          <a:lstStyle/>
          <a:p>
            <a:pPr fontAlgn="auto">
              <a:lnSpc>
                <a:spcPct val="85000"/>
              </a:lnSpc>
              <a:spcBef>
                <a:spcPts val="0"/>
              </a:spcBef>
              <a:spcAft>
                <a:spcPts val="0"/>
              </a:spcAft>
              <a:defRPr/>
            </a:pPr>
            <a:r>
              <a:rPr lang="en-US" sz="5400" b="1" dirty="0">
                <a:solidFill>
                  <a:srgbClr val="C00000"/>
                </a:solidFill>
                <a:latin typeface="Calibri" pitchFamily="34" charset="0"/>
                <a:ea typeface="Adobe Ming Std L" pitchFamily="18" charset="-128"/>
                <a:cs typeface="Times New Roman (Hebrew)"/>
              </a:rPr>
              <a:t>Thank You </a:t>
            </a:r>
            <a:br>
              <a:rPr lang="en-US" sz="5400" b="1" dirty="0">
                <a:solidFill>
                  <a:srgbClr val="C00000"/>
                </a:solidFill>
                <a:latin typeface="Calibri" pitchFamily="34" charset="0"/>
                <a:ea typeface="Adobe Ming Std L" pitchFamily="18" charset="-128"/>
                <a:cs typeface="Times New Roman (Hebrew)"/>
              </a:rPr>
            </a:br>
            <a:r>
              <a:rPr lang="en-US" sz="5400" b="1" dirty="0">
                <a:solidFill>
                  <a:srgbClr val="C00000"/>
                </a:solidFill>
                <a:latin typeface="Calibri" pitchFamily="34" charset="0"/>
                <a:ea typeface="Adobe Ming Std L" pitchFamily="18" charset="-128"/>
                <a:cs typeface="Times New Roman (Hebrew)"/>
              </a:rPr>
              <a:t>For Your </a:t>
            </a:r>
            <a:br>
              <a:rPr lang="en-US" sz="5400" b="1" dirty="0">
                <a:solidFill>
                  <a:srgbClr val="C00000"/>
                </a:solidFill>
                <a:latin typeface="Calibri" pitchFamily="34" charset="0"/>
                <a:ea typeface="Adobe Ming Std L" pitchFamily="18" charset="-128"/>
                <a:cs typeface="Times New Roman (Hebrew)"/>
              </a:rPr>
            </a:br>
            <a:r>
              <a:rPr lang="en-US" sz="5400" b="1" dirty="0">
                <a:solidFill>
                  <a:srgbClr val="C00000"/>
                </a:solidFill>
                <a:latin typeface="Calibri" pitchFamily="34" charset="0"/>
                <a:ea typeface="Adobe Ming Std L" pitchFamily="18" charset="-128"/>
                <a:cs typeface="Times New Roman (Hebrew)"/>
              </a:rPr>
              <a:t>Attention</a:t>
            </a:r>
          </a:p>
        </p:txBody>
      </p:sp>
      <p:pic>
        <p:nvPicPr>
          <p:cNvPr id="4" name="Picture 7" descr="radlogo"/>
          <p:cNvPicPr>
            <a:picLocks noChangeAspect="1" noChangeArrowheads="1"/>
          </p:cNvPicPr>
          <p:nvPr/>
        </p:nvPicPr>
        <p:blipFill>
          <a:blip r:embed="rId2" cstate="print"/>
          <a:srcRect/>
          <a:stretch>
            <a:fillRect/>
          </a:stretch>
        </p:blipFill>
        <p:spPr bwMode="auto">
          <a:xfrm>
            <a:off x="7162800" y="5567081"/>
            <a:ext cx="1245979" cy="539563"/>
          </a:xfrm>
          <a:prstGeom prst="rect">
            <a:avLst/>
          </a:prstGeom>
          <a:noFill/>
          <a:ln w="9525">
            <a:noFill/>
            <a:miter lim="800000"/>
            <a:headEnd/>
            <a:tailEnd/>
          </a:ln>
        </p:spPr>
      </p:pic>
      <p:sp>
        <p:nvSpPr>
          <p:cNvPr id="5" name="Rounded Rectangle 4"/>
          <p:cNvSpPr/>
          <p:nvPr/>
        </p:nvSpPr>
        <p:spPr bwMode="auto">
          <a:xfrm>
            <a:off x="1501775" y="4491038"/>
            <a:ext cx="1628775" cy="995362"/>
          </a:xfrm>
          <a:prstGeom prst="roundRect">
            <a:avLst>
              <a:gd name="adj" fmla="val 29801"/>
            </a:avLst>
          </a:prstGeom>
          <a:solidFill>
            <a:srgbClr val="F294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a:solidFill>
                <a:schemeClr val="tx1"/>
              </a:solidFill>
              <a:latin typeface="Times New Roman" pitchFamily="18" charset="0"/>
              <a:cs typeface="Times New Roman" pitchFamily="18" charset="0"/>
            </a:endParaRPr>
          </a:p>
        </p:txBody>
      </p:sp>
      <p:sp>
        <p:nvSpPr>
          <p:cNvPr id="6" name="Round Same Side Corner Rectangle 5"/>
          <p:cNvSpPr/>
          <p:nvPr/>
        </p:nvSpPr>
        <p:spPr bwMode="auto">
          <a:xfrm>
            <a:off x="852488" y="6342063"/>
            <a:ext cx="823912" cy="515937"/>
          </a:xfrm>
          <a:prstGeom prst="round2SameRect">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a:solidFill>
                <a:schemeClr val="tx1"/>
              </a:solidFill>
              <a:latin typeface="Times New Roman" pitchFamily="18" charset="0"/>
              <a:cs typeface="Times New Roman" pitchFamily="18" charset="0"/>
            </a:endParaRPr>
          </a:p>
        </p:txBody>
      </p:sp>
      <p:sp>
        <p:nvSpPr>
          <p:cNvPr id="7" name="Rounded Rectangle 6"/>
          <p:cNvSpPr/>
          <p:nvPr/>
        </p:nvSpPr>
        <p:spPr bwMode="auto">
          <a:xfrm>
            <a:off x="6934200" y="773113"/>
            <a:ext cx="1128713" cy="682625"/>
          </a:xfrm>
          <a:prstGeom prst="roundRect">
            <a:avLst>
              <a:gd name="adj" fmla="val 28881"/>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a:solidFill>
                <a:schemeClr val="tx1"/>
              </a:solidFill>
              <a:latin typeface="Times New Roman" pitchFamily="18" charset="0"/>
              <a:cs typeface="Times New Roman" pitchFamily="18" charset="0"/>
            </a:endParaRPr>
          </a:p>
        </p:txBody>
      </p:sp>
      <p:sp>
        <p:nvSpPr>
          <p:cNvPr id="8" name="Round Single Corner Rectangle 7"/>
          <p:cNvSpPr/>
          <p:nvPr/>
        </p:nvSpPr>
        <p:spPr bwMode="auto">
          <a:xfrm flipV="1">
            <a:off x="0" y="0"/>
            <a:ext cx="227013" cy="5395913"/>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a:solidFill>
                <a:schemeClr val="tx1"/>
              </a:solidFill>
              <a:latin typeface="Times New Roman" pitchFamily="18" charset="0"/>
            </a:endParaRPr>
          </a:p>
        </p:txBody>
      </p:sp>
      <p:sp>
        <p:nvSpPr>
          <p:cNvPr id="9" name="Rectangle 8"/>
          <p:cNvSpPr/>
          <p:nvPr/>
        </p:nvSpPr>
        <p:spPr>
          <a:xfrm>
            <a:off x="4895385" y="6668429"/>
            <a:ext cx="4063559" cy="189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Stock_000003997841Medium.jpg"/>
          <p:cNvPicPr>
            <a:picLocks noChangeAspect="1"/>
          </p:cNvPicPr>
          <p:nvPr/>
        </p:nvPicPr>
        <p:blipFill>
          <a:blip r:embed="rId3" cstate="print"/>
          <a:srcRect l="14189" r="40984"/>
          <a:stretch>
            <a:fillRect/>
          </a:stretch>
        </p:blipFill>
        <p:spPr>
          <a:xfrm>
            <a:off x="1506071" y="1890149"/>
            <a:ext cx="1640540" cy="2439804"/>
          </a:xfrm>
          <a:prstGeom prst="roundRect">
            <a:avLst/>
          </a:prstGeom>
          <a:effectLst>
            <a:outerShdw blurRad="50800" dist="38100" dir="2700000" algn="tl" rotWithShape="0">
              <a:prstClr val="black">
                <a:alpha val="40000"/>
              </a:prstClr>
            </a:outerShdw>
          </a:effectLst>
        </p:spPr>
      </p:pic>
      <p:sp>
        <p:nvSpPr>
          <p:cNvPr id="11" name="TextBox 10"/>
          <p:cNvSpPr txBox="1"/>
          <p:nvPr/>
        </p:nvSpPr>
        <p:spPr>
          <a:xfrm>
            <a:off x="6651812" y="6087036"/>
            <a:ext cx="2303929" cy="338554"/>
          </a:xfrm>
          <a:prstGeom prst="rect">
            <a:avLst/>
          </a:prstGeom>
        </p:spPr>
        <p:txBody>
          <a:bodyPr wrap="square" rtlCol="0">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1" i="0" u="none" strike="noStrike" kern="1200" cap="none" spc="0" normalizeH="0" baseline="0" noProof="0" dirty="0" smtClean="0">
                <a:ln>
                  <a:noFill/>
                </a:ln>
                <a:solidFill>
                  <a:schemeClr val="tx1">
                    <a:lumMod val="75000"/>
                  </a:schemeClr>
                </a:solidFill>
                <a:effectLst/>
                <a:uLnTx/>
                <a:uFillTx/>
                <a:latin typeface="+mj-lt"/>
                <a:ea typeface="+mj-ea"/>
                <a:cs typeface="+mj-cs"/>
              </a:rPr>
              <a:t>www.rad.com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96260" name="Rectangle 4"/>
          <p:cNvSpPr>
            <a:spLocks noGrp="1" noChangeArrowheads="1"/>
          </p:cNvSpPr>
          <p:nvPr>
            <p:ph type="subTitle" idx="1"/>
          </p:nvPr>
        </p:nvSpPr>
        <p:spPr>
          <a:xfrm>
            <a:off x="609601" y="5257800"/>
            <a:ext cx="3406418" cy="762000"/>
          </a:xfrm>
          <a:prstGeom prst="rect">
            <a:avLst/>
          </a:prstGeom>
        </p:spPr>
        <p:txBody>
          <a:bodyPr anchor="b"/>
          <a:lstStyle>
            <a:lvl1pPr marL="0" indent="0">
              <a:buFontTx/>
              <a:buNone/>
              <a:defRPr sz="1500">
                <a:solidFill>
                  <a:schemeClr val="bg1"/>
                </a:solidFill>
              </a:defRPr>
            </a:lvl1pPr>
          </a:lstStyle>
          <a:p>
            <a:r>
              <a:rPr lang="en-US" smtClean="0"/>
              <a:t>Click to edit Master subtitle style</a:t>
            </a:r>
            <a:endParaRPr lang="en-US" dirty="0"/>
          </a:p>
        </p:txBody>
      </p:sp>
      <p:sp>
        <p:nvSpPr>
          <p:cNvPr id="96259" name="Rectangle 3"/>
          <p:cNvSpPr>
            <a:spLocks noGrp="1" noChangeArrowheads="1"/>
          </p:cNvSpPr>
          <p:nvPr>
            <p:ph type="ctrTitle"/>
          </p:nvPr>
        </p:nvSpPr>
        <p:spPr>
          <a:xfrm>
            <a:off x="2577397" y="2736557"/>
            <a:ext cx="6512626" cy="1041953"/>
          </a:xfrm>
          <a:prstGeom prst="rect">
            <a:avLst/>
          </a:prstGeom>
          <a:noFill/>
        </p:spPr>
        <p:txBody>
          <a:bodyPr/>
          <a:lstStyle>
            <a:lvl1pPr algn="l">
              <a:defRPr sz="4000" b="1">
                <a:solidFill>
                  <a:schemeClr val="bg1"/>
                </a:solidFill>
              </a:defRPr>
            </a:lvl1pPr>
          </a:lstStyle>
          <a:p>
            <a:r>
              <a:rPr lang="en-US" smtClean="0"/>
              <a:t>Click to edit Master title style</a:t>
            </a:r>
            <a:endParaRPr lang="en-US" dirty="0"/>
          </a:p>
        </p:txBody>
      </p:sp>
      <p:sp>
        <p:nvSpPr>
          <p:cNvPr id="12" name="TextBox 11"/>
          <p:cNvSpPr txBox="1"/>
          <p:nvPr userDrawn="1"/>
        </p:nvSpPr>
        <p:spPr>
          <a:xfrm>
            <a:off x="5771389" y="463145"/>
            <a:ext cx="591829" cy="769441"/>
          </a:xfrm>
          <a:prstGeom prst="rect">
            <a:avLst/>
          </a:prstGeom>
          <a:noFill/>
        </p:spPr>
        <p:txBody>
          <a:bodyPr wrap="none" rtlCol="0">
            <a:spAutoFit/>
          </a:bodyPr>
          <a:lstStyle/>
          <a:p>
            <a:r>
              <a:rPr lang="en-US" sz="4400" b="1" dirty="0" smtClean="0">
                <a:solidFill>
                  <a:schemeClr val="bg1"/>
                </a:solidFill>
                <a:latin typeface="Times New Roman" pitchFamily="18" charset="0"/>
                <a:cs typeface="Times New Roman" pitchFamily="18" charset="0"/>
              </a:rPr>
              <a:t>A</a:t>
            </a:r>
            <a:endParaRPr lang="en-US" sz="4400" b="1" dirty="0">
              <a:solidFill>
                <a:schemeClr val="bg1"/>
              </a:solidFill>
              <a:latin typeface="Times New Roman" pitchFamily="18" charset="0"/>
              <a:cs typeface="Times New Roman" pitchFamily="18" charset="0"/>
            </a:endParaRPr>
          </a:p>
        </p:txBody>
      </p:sp>
      <p:sp>
        <p:nvSpPr>
          <p:cNvPr id="13" name="TextBox 12"/>
          <p:cNvSpPr txBox="1"/>
          <p:nvPr userDrawn="1"/>
        </p:nvSpPr>
        <p:spPr>
          <a:xfrm rot="20931468">
            <a:off x="6092029" y="320642"/>
            <a:ext cx="692818" cy="1107996"/>
          </a:xfrm>
          <a:prstGeom prst="rect">
            <a:avLst/>
          </a:prstGeom>
          <a:noFill/>
        </p:spPr>
        <p:txBody>
          <a:bodyPr wrap="none" rtlCol="0">
            <a:spAutoFit/>
          </a:bodyPr>
          <a:lstStyle/>
          <a:p>
            <a:r>
              <a:rPr lang="en-US" sz="6600" b="1" dirty="0" smtClean="0">
                <a:solidFill>
                  <a:srgbClr val="FF0000"/>
                </a:solidFill>
                <a:latin typeface="Vladimir Script" pitchFamily="66" charset="0"/>
              </a:rPr>
              <a:t>X</a:t>
            </a:r>
            <a:endParaRPr lang="en-US" sz="6600" b="1" dirty="0">
              <a:solidFill>
                <a:srgbClr val="FF0000"/>
              </a:solidFill>
              <a:latin typeface="Vladimir Script" pitchFamily="66" charset="0"/>
            </a:endParaRPr>
          </a:p>
        </p:txBody>
      </p:sp>
      <p:sp>
        <p:nvSpPr>
          <p:cNvPr id="14" name="TextBox 13"/>
          <p:cNvSpPr txBox="1"/>
          <p:nvPr userDrawn="1"/>
        </p:nvSpPr>
        <p:spPr>
          <a:xfrm>
            <a:off x="6543300" y="451272"/>
            <a:ext cx="1596912" cy="769441"/>
          </a:xfrm>
          <a:prstGeom prst="rect">
            <a:avLst/>
          </a:prstGeom>
          <a:noFill/>
        </p:spPr>
        <p:txBody>
          <a:bodyPr wrap="none" rtlCol="0">
            <a:spAutoFit/>
          </a:bodyPr>
          <a:lstStyle/>
          <a:p>
            <a:r>
              <a:rPr lang="en-US" sz="4400" b="1" dirty="0" smtClean="0">
                <a:solidFill>
                  <a:schemeClr val="bg1"/>
                </a:solidFill>
                <a:latin typeface="Times New Roman" pitchFamily="18" charset="0"/>
                <a:cs typeface="Times New Roman" pitchFamily="18" charset="0"/>
              </a:rPr>
              <a:t>CESS</a:t>
            </a:r>
            <a:endParaRPr lang="en-US" sz="4400" b="1" dirty="0">
              <a:solidFill>
                <a:schemeClr val="bg1"/>
              </a:solidFill>
              <a:latin typeface="Times New Roman" pitchFamily="18" charset="0"/>
              <a:cs typeface="Times New Roman" pitchFamily="18" charset="0"/>
            </a:endParaRPr>
          </a:p>
        </p:txBody>
      </p:sp>
      <p:sp>
        <p:nvSpPr>
          <p:cNvPr id="15" name="TextBox 14"/>
          <p:cNvSpPr txBox="1"/>
          <p:nvPr userDrawn="1"/>
        </p:nvSpPr>
        <p:spPr>
          <a:xfrm rot="3343353">
            <a:off x="7804279" y="309687"/>
            <a:ext cx="458780" cy="584775"/>
          </a:xfrm>
          <a:prstGeom prst="rect">
            <a:avLst/>
          </a:prstGeom>
          <a:noFill/>
        </p:spPr>
        <p:txBody>
          <a:bodyPr wrap="none" rtlCol="0">
            <a:spAutoFit/>
          </a:bodyPr>
          <a:lstStyle/>
          <a:p>
            <a:r>
              <a:rPr lang="en-US" sz="3200" b="1" dirty="0" smtClean="0">
                <a:solidFill>
                  <a:srgbClr val="FF0000"/>
                </a:solidFill>
              </a:rPr>
              <a:t>X</a:t>
            </a:r>
            <a:endParaRPr lang="en-US" sz="3200" b="1" dirty="0">
              <a:solidFill>
                <a:srgbClr val="FF0000"/>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425" y="12700"/>
            <a:ext cx="6638925" cy="1000125"/>
          </a:xfrm>
          <a:prstGeom prst="rect">
            <a:avLst/>
          </a:prstGeom>
          <a:noFill/>
        </p:spPr>
        <p:txBody>
          <a:bodyPr/>
          <a:lstStyle/>
          <a:p>
            <a:r>
              <a:rPr lang="en-US" smtClean="0"/>
              <a:t>Click to edit Master title style</a:t>
            </a:r>
            <a:endParaRPr lang="en-US" dirty="0"/>
          </a:p>
        </p:txBody>
      </p:sp>
      <p:sp>
        <p:nvSpPr>
          <p:cNvPr id="3" name="Content Placeholder 2"/>
          <p:cNvSpPr>
            <a:spLocks noGrp="1"/>
          </p:cNvSpPr>
          <p:nvPr>
            <p:ph idx="1"/>
          </p:nvPr>
        </p:nvSpPr>
        <p:spPr>
          <a:xfrm>
            <a:off x="385763" y="1755775"/>
            <a:ext cx="8085137" cy="4114800"/>
          </a:xfrm>
          <a:prstGeom prst="rect">
            <a:avLst/>
          </a:prstGeom>
        </p:spPr>
        <p:txBody>
          <a:bodyPr/>
          <a:lstStyle>
            <a:lvl1pPr>
              <a:lnSpc>
                <a:spcPct val="120000"/>
              </a:lnSpc>
              <a:spcBef>
                <a:spcPts val="600"/>
              </a:spcBef>
              <a:defRPr/>
            </a:lvl1pPr>
            <a:lvl2pPr>
              <a:lnSpc>
                <a:spcPct val="120000"/>
              </a:lnSpc>
              <a:spcBef>
                <a:spcPts val="600"/>
              </a:spcBef>
              <a:defRPr/>
            </a:lvl2pPr>
            <a:lvl3pPr>
              <a:lnSpc>
                <a:spcPct val="120000"/>
              </a:lnSpc>
              <a:spcBef>
                <a:spcPts val="600"/>
              </a:spcBef>
              <a:defRPr sz="1600"/>
            </a:lvl3pPr>
            <a:lvl4pPr>
              <a:lnSpc>
                <a:spcPct val="120000"/>
              </a:lnSpc>
              <a:spcBef>
                <a:spcPts val="600"/>
              </a:spcBef>
              <a:defRPr/>
            </a:lvl4pPr>
            <a:lvl5pPr>
              <a:lnSpc>
                <a:spcPct val="120000"/>
              </a:lnSpc>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2425" y="12700"/>
            <a:ext cx="6638925" cy="1000125"/>
          </a:xfrm>
          <a:prstGeom prst="rect">
            <a:avLst/>
          </a:prstGeom>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40"/>
          <p:cNvSpPr txBox="1">
            <a:spLocks noChangeArrowheads="1"/>
          </p:cNvSpPr>
          <p:nvPr/>
        </p:nvSpPr>
        <p:spPr bwMode="auto">
          <a:xfrm>
            <a:off x="5388025" y="6650038"/>
            <a:ext cx="3506066" cy="246209"/>
          </a:xfrm>
          <a:prstGeom prst="rect">
            <a:avLst/>
          </a:prstGeom>
          <a:noFill/>
          <a:ln w="9525">
            <a:noFill/>
            <a:miter lim="800000"/>
            <a:headEnd/>
            <a:tailEnd/>
          </a:ln>
          <a:effectLst/>
        </p:spPr>
        <p:txBody>
          <a:bodyPr wrap="none" lIns="91429" tIns="45714" rIns="91429" bIns="45714">
            <a:spAutoFit/>
          </a:bodyPr>
          <a:lstStyle/>
          <a:p>
            <a:pPr algn="r">
              <a:defRPr/>
            </a:pPr>
            <a:r>
              <a:rPr lang="en-US" sz="800" dirty="0" smtClean="0">
                <a:solidFill>
                  <a:srgbClr val="4D4D4D"/>
                </a:solidFill>
                <a:latin typeface="+mn-lt"/>
                <a:cs typeface="Arial" charset="0"/>
              </a:rPr>
              <a:t>Multiservice Access Platform &amp; Last Mile Solutions for </a:t>
            </a:r>
            <a:r>
              <a:rPr lang="en-US" sz="800" dirty="0" smtClean="0">
                <a:solidFill>
                  <a:srgbClr val="4D4D4D"/>
                </a:solidFill>
                <a:latin typeface="+mn-lt"/>
                <a:cs typeface="Arial" charset="0"/>
              </a:rPr>
              <a:t>Moscow TS2011 </a:t>
            </a:r>
            <a:r>
              <a:rPr lang="en-US" sz="800" dirty="0">
                <a:solidFill>
                  <a:srgbClr val="4D4D4D"/>
                </a:solidFill>
                <a:latin typeface="+mn-lt"/>
                <a:cs typeface="Arial" charset="0"/>
              </a:rPr>
              <a:t>Slide </a:t>
            </a:r>
            <a:fld id="{1FEB4FD2-243B-450F-B334-AD0C10AF24B3}" type="slidenum">
              <a:rPr lang="en-US" sz="1000">
                <a:solidFill>
                  <a:srgbClr val="4D4D4D"/>
                </a:solidFill>
                <a:latin typeface="+mn-lt"/>
                <a:cs typeface="Arial" charset="0"/>
              </a:rPr>
              <a:pPr algn="r">
                <a:defRPr/>
              </a:pPr>
              <a:t>‹#›</a:t>
            </a:fld>
            <a:endParaRPr lang="en-US" sz="1000" dirty="0">
              <a:solidFill>
                <a:srgbClr val="4D4D4D"/>
              </a:solidFill>
              <a:latin typeface="+mn-lt"/>
              <a:cs typeface="Arial" charset="0"/>
            </a:endParaRPr>
          </a:p>
        </p:txBody>
      </p:sp>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80"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cs typeface="Times New Roman" charset="0"/>
        </a:defRPr>
      </a:lvl2pPr>
      <a:lvl3pPr algn="ctr" rtl="0" eaLnBrk="1" fontAlgn="base" hangingPunct="1">
        <a:spcBef>
          <a:spcPct val="0"/>
        </a:spcBef>
        <a:spcAft>
          <a:spcPct val="0"/>
        </a:spcAft>
        <a:defRPr sz="4400">
          <a:solidFill>
            <a:schemeClr val="tx2"/>
          </a:solidFill>
          <a:latin typeface="Times New Roman" charset="0"/>
          <a:cs typeface="Times New Roman" charset="0"/>
        </a:defRPr>
      </a:lvl3pPr>
      <a:lvl4pPr algn="ctr" rtl="0" eaLnBrk="1" fontAlgn="base" hangingPunct="1">
        <a:spcBef>
          <a:spcPct val="0"/>
        </a:spcBef>
        <a:spcAft>
          <a:spcPct val="0"/>
        </a:spcAft>
        <a:defRPr sz="4400">
          <a:solidFill>
            <a:schemeClr val="tx2"/>
          </a:solidFill>
          <a:latin typeface="Times New Roman" charset="0"/>
          <a:cs typeface="Times New Roman" charset="0"/>
        </a:defRPr>
      </a:lvl4pPr>
      <a:lvl5pPr algn="ctr" rtl="0" eaLnBrk="1" fontAlgn="base" hangingPunct="1">
        <a:spcBef>
          <a:spcPct val="0"/>
        </a:spcBef>
        <a:spcAft>
          <a:spcPct val="0"/>
        </a:spcAft>
        <a:defRPr sz="4400">
          <a:solidFill>
            <a:schemeClr val="tx2"/>
          </a:solidFill>
          <a:latin typeface="Times New Roman" charset="0"/>
          <a:cs typeface="Times New Roman" charset="0"/>
        </a:defRPr>
      </a:lvl5pPr>
      <a:lvl6pPr marL="457200" algn="ctr" rtl="0" eaLnBrk="1" fontAlgn="base" hangingPunct="1">
        <a:spcBef>
          <a:spcPct val="0"/>
        </a:spcBef>
        <a:spcAft>
          <a:spcPct val="0"/>
        </a:spcAft>
        <a:defRPr sz="4400">
          <a:solidFill>
            <a:schemeClr val="tx2"/>
          </a:solidFill>
          <a:latin typeface="Times New Roman" charset="0"/>
          <a:cs typeface="Times New Roman" charset="0"/>
        </a:defRPr>
      </a:lvl6pPr>
      <a:lvl7pPr marL="914400" algn="ctr" rtl="0" eaLnBrk="1" fontAlgn="base" hangingPunct="1">
        <a:spcBef>
          <a:spcPct val="0"/>
        </a:spcBef>
        <a:spcAft>
          <a:spcPct val="0"/>
        </a:spcAft>
        <a:defRPr sz="4400">
          <a:solidFill>
            <a:schemeClr val="tx2"/>
          </a:solidFill>
          <a:latin typeface="Times New Roman" charset="0"/>
          <a:cs typeface="Times New Roman" charset="0"/>
        </a:defRPr>
      </a:lvl7pPr>
      <a:lvl8pPr marL="1371600" algn="ctr" rtl="0" eaLnBrk="1" fontAlgn="base" hangingPunct="1">
        <a:spcBef>
          <a:spcPct val="0"/>
        </a:spcBef>
        <a:spcAft>
          <a:spcPct val="0"/>
        </a:spcAft>
        <a:defRPr sz="4400">
          <a:solidFill>
            <a:schemeClr val="tx2"/>
          </a:solidFill>
          <a:latin typeface="Times New Roman" charset="0"/>
          <a:cs typeface="Times New Roman" charset="0"/>
        </a:defRPr>
      </a:lvl8pPr>
      <a:lvl9pPr marL="1828800" algn="ctr" rtl="0" eaLnBrk="1" fontAlgn="base" hangingPunct="1">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9.png"/><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49.png"/><Relationship Id="rId5" Type="http://schemas.openxmlformats.org/officeDocument/2006/relationships/image" Target="../media/image44.png"/><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gif"/><Relationship Id="rId7" Type="http://schemas.openxmlformats.org/officeDocument/2006/relationships/image" Target="../media/image62.w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1.jpeg"/><Relationship Id="rId11" Type="http://schemas.openxmlformats.org/officeDocument/2006/relationships/image" Target="../media/image66.png"/><Relationship Id="rId5" Type="http://schemas.openxmlformats.org/officeDocument/2006/relationships/image" Target="../media/image60.jpeg"/><Relationship Id="rId10" Type="http://schemas.openxmlformats.org/officeDocument/2006/relationships/image" Target="../media/image65.png"/><Relationship Id="rId4" Type="http://schemas.openxmlformats.org/officeDocument/2006/relationships/image" Target="../media/image59.jpeg"/><Relationship Id="rId9" Type="http://schemas.openxmlformats.org/officeDocument/2006/relationships/image" Target="../media/image64.wmf"/></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72.pn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png"/></Relationships>
</file>

<file path=ppt/slides/_rels/slide21.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28.png"/><Relationship Id="rId7" Type="http://schemas.openxmlformats.org/officeDocument/2006/relationships/image" Target="../media/image7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jpeg"/></Relationships>
</file>

<file path=ppt/slides/_rels/slide24.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jpeg"/></Relationships>
</file>

<file path=ppt/slides/_rels/slide27.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 Id="rId9" Type="http://schemas.openxmlformats.org/officeDocument/2006/relationships/image" Target="../media/image10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016188" y="2636465"/>
            <a:ext cx="4599002" cy="1294181"/>
          </a:xfrm>
        </p:spPr>
        <p:txBody>
          <a:bodyPr/>
          <a:lstStyle/>
          <a:p>
            <a:pPr eaLnBrk="1" hangingPunct="1"/>
            <a:r>
              <a:rPr lang="en-US" sz="4000" dirty="0" smtClean="0"/>
              <a:t>Multiservice Access Platform &amp; Last Mile Solutions</a:t>
            </a:r>
          </a:p>
        </p:txBody>
      </p:sp>
      <p:sp>
        <p:nvSpPr>
          <p:cNvPr id="5123" name="Subtitle 3"/>
          <p:cNvSpPr>
            <a:spLocks noGrp="1"/>
          </p:cNvSpPr>
          <p:nvPr>
            <p:ph type="body" sz="quarter" idx="13"/>
          </p:nvPr>
        </p:nvSpPr>
        <p:spPr/>
        <p:txBody>
          <a:bodyPr/>
          <a:lstStyle/>
          <a:p>
            <a:r>
              <a:rPr lang="en-US" b="0" dirty="0" smtClean="0"/>
              <a:t>Presented by:</a:t>
            </a:r>
          </a:p>
          <a:p>
            <a:r>
              <a:rPr lang="en-US" dirty="0" smtClean="0"/>
              <a:t>Meni Sasson</a:t>
            </a:r>
            <a:endParaRPr lang="en-US" dirty="0" smtClean="0"/>
          </a:p>
          <a:p>
            <a:r>
              <a:rPr lang="en-US" b="0" dirty="0" smtClean="0"/>
              <a:t>RAD Technical Support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p:txBody>
          <a:bodyPr/>
          <a:lstStyle/>
          <a:p>
            <a:pPr defTabSz="1004888"/>
            <a:r>
              <a:rPr lang="en-US" smtClean="0"/>
              <a:t>MP-4100  Feature Highlights</a:t>
            </a:r>
          </a:p>
        </p:txBody>
      </p:sp>
      <p:sp>
        <p:nvSpPr>
          <p:cNvPr id="20483" name="Rectangle 1027"/>
          <p:cNvSpPr>
            <a:spLocks noGrp="1" noChangeArrowheads="1"/>
          </p:cNvSpPr>
          <p:nvPr>
            <p:ph type="body" sz="quarter" idx="10"/>
          </p:nvPr>
        </p:nvSpPr>
        <p:spPr>
          <a:xfrm>
            <a:off x="747713" y="1563329"/>
            <a:ext cx="7124700" cy="4630994"/>
          </a:xfrm>
        </p:spPr>
        <p:txBody>
          <a:bodyPr/>
          <a:lstStyle/>
          <a:p>
            <a:pPr marL="319088" indent="-319088" defTabSz="1004888">
              <a:lnSpc>
                <a:spcPct val="150000"/>
              </a:lnSpc>
            </a:pPr>
            <a:r>
              <a:rPr lang="en-US" sz="1800" dirty="0" smtClean="0"/>
              <a:t>Multiservice – Voice, Data, Ethernet</a:t>
            </a:r>
          </a:p>
          <a:p>
            <a:pPr marL="319088" indent="-319088" defTabSz="1004888">
              <a:lnSpc>
                <a:spcPct val="150000"/>
              </a:lnSpc>
            </a:pPr>
            <a:r>
              <a:rPr lang="en-US" sz="1800" dirty="0" smtClean="0"/>
              <a:t>Fiber and copper aggregation</a:t>
            </a:r>
          </a:p>
          <a:p>
            <a:pPr marL="319088" indent="-319088" defTabSz="1004888">
              <a:lnSpc>
                <a:spcPct val="150000"/>
              </a:lnSpc>
            </a:pPr>
            <a:r>
              <a:rPr lang="en-US" sz="1800" dirty="0" smtClean="0"/>
              <a:t>Bridges TDM and PSN networks (both directions)</a:t>
            </a:r>
          </a:p>
          <a:p>
            <a:pPr marL="319088" indent="-319088" defTabSz="1004888">
              <a:lnSpc>
                <a:spcPct val="150000"/>
              </a:lnSpc>
            </a:pPr>
            <a:r>
              <a:rPr lang="en-US" sz="1800" dirty="0" smtClean="0"/>
              <a:t>Powerful T1/E1 Non Blocking DS0/DS1 Cross connect</a:t>
            </a:r>
          </a:p>
          <a:p>
            <a:pPr marL="319088" indent="-319088" defTabSz="1004888">
              <a:lnSpc>
                <a:spcPct val="150000"/>
              </a:lnSpc>
            </a:pPr>
            <a:r>
              <a:rPr lang="en-US" sz="1800" dirty="0" smtClean="0"/>
              <a:t>GBE and SDH/SONET (with VCAT support)</a:t>
            </a:r>
          </a:p>
          <a:p>
            <a:pPr marL="319088" indent="-319088" defTabSz="1004888">
              <a:lnSpc>
                <a:spcPct val="150000"/>
              </a:lnSpc>
            </a:pPr>
            <a:r>
              <a:rPr lang="en-US" sz="1800" dirty="0" smtClean="0"/>
              <a:t>Hardware redundancy (CL, PS)</a:t>
            </a:r>
          </a:p>
          <a:p>
            <a:pPr marL="319088" indent="-319088" defTabSz="1004888">
              <a:lnSpc>
                <a:spcPct val="150000"/>
              </a:lnSpc>
            </a:pPr>
            <a:r>
              <a:rPr lang="en-US" sz="1800" dirty="0" smtClean="0"/>
              <a:t>Traffic protection switching within 50 ms</a:t>
            </a:r>
          </a:p>
          <a:p>
            <a:pPr marL="319088" indent="-319088" defTabSz="1004888">
              <a:lnSpc>
                <a:spcPct val="150000"/>
              </a:lnSpc>
            </a:pPr>
            <a:r>
              <a:rPr lang="en-US" sz="1800" dirty="0" smtClean="0"/>
              <a:t>Hot swap for all supported modules </a:t>
            </a:r>
          </a:p>
          <a:p>
            <a:pPr marL="319088" indent="-319088" defTabSz="1004888">
              <a:lnSpc>
                <a:spcPct val="150000"/>
              </a:lnSpc>
            </a:pPr>
            <a:r>
              <a:rPr lang="en-US" sz="1800" dirty="0" smtClean="0"/>
              <a:t>Wide range of management support</a:t>
            </a:r>
          </a:p>
          <a:p>
            <a:pPr marL="319088" indent="-319088" defTabSz="1004888"/>
            <a:endParaRPr lang="en-US" sz="2800" dirty="0" smtClean="0"/>
          </a:p>
        </p:txBody>
      </p:sp>
      <p:pic>
        <p:nvPicPr>
          <p:cNvPr id="20484" name="Picture 5" descr="SwissKnife.JPG"/>
          <p:cNvPicPr>
            <a:picLocks noChangeAspect="1"/>
          </p:cNvPicPr>
          <p:nvPr/>
        </p:nvPicPr>
        <p:blipFill>
          <a:blip r:embed="rId3" cstate="print"/>
          <a:srcRect/>
          <a:stretch>
            <a:fillRect/>
          </a:stretch>
        </p:blipFill>
        <p:spPr bwMode="auto">
          <a:xfrm>
            <a:off x="5631824" y="3486325"/>
            <a:ext cx="2867025" cy="2867025"/>
          </a:xfrm>
          <a:prstGeom prst="rect">
            <a:avLst/>
          </a:prstGeom>
          <a:noFill/>
          <a:ln w="9525">
            <a:noFill/>
            <a:miter lim="800000"/>
            <a:headEnd/>
            <a:tailEnd/>
          </a:ln>
        </p:spPr>
      </p:pic>
      <p:sp>
        <p:nvSpPr>
          <p:cNvPr id="5" name="TextBox 4"/>
          <p:cNvSpPr txBox="1"/>
          <p:nvPr/>
        </p:nvSpPr>
        <p:spPr>
          <a:xfrm rot="19913671">
            <a:off x="7135752" y="5021060"/>
            <a:ext cx="892175" cy="260350"/>
          </a:xfrm>
          <a:prstGeom prst="rect">
            <a:avLst/>
          </a:prstGeom>
          <a:noFill/>
        </p:spPr>
        <p:txBody>
          <a:bodyPr wrap="none" lIns="91404" tIns="45702" rIns="91404" bIns="45702">
            <a:spAutoFit/>
          </a:bodyPr>
          <a:lstStyle/>
          <a:p>
            <a:pPr>
              <a:defRPr/>
            </a:pPr>
            <a:r>
              <a:rPr lang="en-US" sz="1100" dirty="0">
                <a:solidFill>
                  <a:schemeClr val="bg1"/>
                </a:solidFill>
                <a:latin typeface="+mj-lt"/>
                <a:cs typeface="Arial" charset="0"/>
              </a:rPr>
              <a:t>MP-4100</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21"/>
          <p:cNvSpPr>
            <a:spLocks noChangeArrowheads="1"/>
          </p:cNvSpPr>
          <p:nvPr/>
        </p:nvSpPr>
        <p:spPr bwMode="auto">
          <a:xfrm>
            <a:off x="2759845" y="3406852"/>
            <a:ext cx="1287463" cy="1843088"/>
          </a:xfrm>
          <a:prstGeom prst="roundRect">
            <a:avLst>
              <a:gd name="adj" fmla="val 16667"/>
            </a:avLst>
          </a:prstGeom>
          <a:gradFill rotWithShape="1">
            <a:gsLst>
              <a:gs pos="0">
                <a:schemeClr val="bg1"/>
              </a:gs>
              <a:gs pos="100000">
                <a:srgbClr val="E8DBC0"/>
              </a:gs>
            </a:gsLst>
            <a:lin ang="5400000" scaled="1"/>
          </a:gradFill>
          <a:ln w="12700" algn="ctr">
            <a:solidFill>
              <a:srgbClr val="AD9C84"/>
            </a:solidFill>
            <a:round/>
            <a:headEnd/>
            <a:tailEnd/>
          </a:ln>
        </p:spPr>
        <p:txBody>
          <a:bodyPr wrap="none" lIns="83111" tIns="41555" rIns="83111" bIns="41555" anchor="ctr"/>
          <a:lstStyle/>
          <a:p>
            <a:pPr algn="ctr"/>
            <a:endParaRPr lang="en-US" sz="2800" b="1">
              <a:latin typeface="+mn-lt"/>
            </a:endParaRPr>
          </a:p>
        </p:txBody>
      </p:sp>
      <p:sp>
        <p:nvSpPr>
          <p:cNvPr id="21509" name="Title 3"/>
          <p:cNvSpPr>
            <a:spLocks noGrp="1"/>
          </p:cNvSpPr>
          <p:nvPr>
            <p:ph type="title"/>
          </p:nvPr>
        </p:nvSpPr>
        <p:spPr/>
        <p:txBody>
          <a:bodyPr/>
          <a:lstStyle/>
          <a:p>
            <a:pPr eaLnBrk="1" hangingPunct="1"/>
            <a:r>
              <a:rPr lang="en-US" dirty="0" smtClean="0"/>
              <a:t>MP-4100 – Central Solution for MAP and Last Mile</a:t>
            </a:r>
          </a:p>
        </p:txBody>
      </p:sp>
      <p:grpSp>
        <p:nvGrpSpPr>
          <p:cNvPr id="21510" name="Group 133"/>
          <p:cNvGrpSpPr>
            <a:grpSpLocks/>
          </p:cNvGrpSpPr>
          <p:nvPr/>
        </p:nvGrpSpPr>
        <p:grpSpPr bwMode="auto">
          <a:xfrm>
            <a:off x="535758" y="1678065"/>
            <a:ext cx="2563812" cy="2638425"/>
            <a:chOff x="344171" y="1646540"/>
            <a:chExt cx="2819587" cy="2902603"/>
          </a:xfrm>
        </p:grpSpPr>
        <p:sp>
          <p:nvSpPr>
            <p:cNvPr id="6164" name="Freeform 10"/>
            <p:cNvSpPr>
              <a:spLocks/>
            </p:cNvSpPr>
            <p:nvPr/>
          </p:nvSpPr>
          <p:spPr bwMode="auto">
            <a:xfrm flipV="1">
              <a:off x="1876376" y="2315834"/>
              <a:ext cx="1287382" cy="2233309"/>
            </a:xfrm>
            <a:custGeom>
              <a:avLst/>
              <a:gdLst>
                <a:gd name="T0" fmla="*/ 0 w 628"/>
                <a:gd name="T1" fmla="*/ 2147483647 h 580"/>
                <a:gd name="T2" fmla="*/ 2147483647 w 628"/>
                <a:gd name="T3" fmla="*/ 2147483647 h 580"/>
                <a:gd name="T4" fmla="*/ 2147483647 w 628"/>
                <a:gd name="T5" fmla="*/ 0 h 580"/>
                <a:gd name="T6" fmla="*/ 2147483647 w 628"/>
                <a:gd name="T7" fmla="*/ 0 h 580"/>
                <a:gd name="T8" fmla="*/ 0 60000 65536"/>
                <a:gd name="T9" fmla="*/ 0 60000 65536"/>
                <a:gd name="T10" fmla="*/ 0 60000 65536"/>
                <a:gd name="T11" fmla="*/ 0 60000 65536"/>
                <a:gd name="T12" fmla="*/ 0 w 628"/>
                <a:gd name="T13" fmla="*/ 0 h 580"/>
                <a:gd name="T14" fmla="*/ 628 w 628"/>
                <a:gd name="T15" fmla="*/ 580 h 580"/>
              </a:gdLst>
              <a:ahLst/>
              <a:cxnLst>
                <a:cxn ang="T8">
                  <a:pos x="T0" y="T1"/>
                </a:cxn>
                <a:cxn ang="T9">
                  <a:pos x="T2" y="T3"/>
                </a:cxn>
                <a:cxn ang="T10">
                  <a:pos x="T4" y="T5"/>
                </a:cxn>
                <a:cxn ang="T11">
                  <a:pos x="T6" y="T7"/>
                </a:cxn>
              </a:cxnLst>
              <a:rect l="T12" t="T13" r="T14" b="T15"/>
              <a:pathLst>
                <a:path w="628" h="580">
                  <a:moveTo>
                    <a:pt x="0" y="580"/>
                  </a:moveTo>
                  <a:lnTo>
                    <a:pt x="356" y="580"/>
                  </a:lnTo>
                  <a:lnTo>
                    <a:pt x="356" y="0"/>
                  </a:lnTo>
                  <a:lnTo>
                    <a:pt x="628" y="0"/>
                  </a:lnTo>
                </a:path>
              </a:pathLst>
            </a:custGeom>
            <a:noFill/>
            <a:ln w="50800" cap="rnd">
              <a:solidFill>
                <a:schemeClr val="tx1"/>
              </a:solidFill>
              <a:bevel/>
              <a:headEnd/>
              <a:tailEnd/>
            </a:ln>
            <a:scene3d>
              <a:camera prst="isometricLeftDown"/>
              <a:lightRig rig="threePt" dir="t"/>
            </a:scene3d>
          </p:spPr>
          <p:style>
            <a:lnRef idx="1">
              <a:schemeClr val="dk1"/>
            </a:lnRef>
            <a:fillRef idx="0">
              <a:schemeClr val="dk1"/>
            </a:fillRef>
            <a:effectRef idx="0">
              <a:schemeClr val="dk1"/>
            </a:effectRef>
            <a:fontRef idx="minor">
              <a:schemeClr val="tx1"/>
            </a:fontRef>
          </p:style>
          <p:txBody>
            <a:bodyPr wrap="none" lIns="90000" tIns="46800" rIns="90000" bIns="46800" anchor="b"/>
            <a:lstStyle/>
            <a:p>
              <a:pPr algn="ctr">
                <a:defRPr/>
              </a:pPr>
              <a:endParaRPr lang="en-US" sz="2800" b="1">
                <a:cs typeface="Arial" pitchFamily="34" charset="0"/>
              </a:endParaRPr>
            </a:p>
          </p:txBody>
        </p:sp>
        <p:sp>
          <p:nvSpPr>
            <p:cNvPr id="21638" name="Freeform 110"/>
            <p:cNvSpPr>
              <a:spLocks/>
            </p:cNvSpPr>
            <p:nvPr/>
          </p:nvSpPr>
          <p:spPr bwMode="auto">
            <a:xfrm>
              <a:off x="344171" y="1646540"/>
              <a:ext cx="2019061" cy="1480622"/>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anchor="ctr"/>
            <a:lstStyle/>
            <a:p>
              <a:pPr algn="ctr"/>
              <a:endParaRPr lang="en-US" sz="2800" b="1">
                <a:latin typeface="+mn-lt"/>
              </a:endParaRPr>
            </a:p>
          </p:txBody>
        </p:sp>
        <p:sp>
          <p:nvSpPr>
            <p:cNvPr id="21639" name="Text Box 111"/>
            <p:cNvSpPr txBox="1">
              <a:spLocks noChangeArrowheads="1"/>
            </p:cNvSpPr>
            <p:nvPr/>
          </p:nvSpPr>
          <p:spPr bwMode="auto">
            <a:xfrm>
              <a:off x="956729" y="2236298"/>
              <a:ext cx="792162" cy="274638"/>
            </a:xfrm>
            <a:prstGeom prst="rect">
              <a:avLst/>
            </a:prstGeom>
            <a:noFill/>
            <a:ln w="12700">
              <a:noFill/>
              <a:miter lim="800000"/>
              <a:headEnd/>
              <a:tailEnd/>
            </a:ln>
          </p:spPr>
          <p:txBody>
            <a:bodyPr wrap="none" lIns="90000" tIns="46800" rIns="90000" bIns="46800" anchor="b"/>
            <a:lstStyle/>
            <a:p>
              <a:pPr algn="ctr" defTabSz="923925"/>
              <a:r>
                <a:rPr lang="en-US" sz="1600" b="1">
                  <a:latin typeface="+mn-lt"/>
                </a:rPr>
                <a:t>PSN</a:t>
              </a:r>
              <a:endParaRPr lang="en-US" sz="2000" b="1">
                <a:latin typeface="+mn-lt"/>
              </a:endParaRPr>
            </a:p>
          </p:txBody>
        </p:sp>
        <p:sp>
          <p:nvSpPr>
            <p:cNvPr id="21640" name="Text Box 115"/>
            <p:cNvSpPr txBox="1">
              <a:spLocks noChangeArrowheads="1"/>
            </p:cNvSpPr>
            <p:nvPr/>
          </p:nvSpPr>
          <p:spPr bwMode="auto">
            <a:xfrm>
              <a:off x="2053548" y="3483852"/>
              <a:ext cx="409549" cy="228586"/>
            </a:xfrm>
            <a:prstGeom prst="rect">
              <a:avLst/>
            </a:prstGeom>
            <a:noFill/>
            <a:ln w="12700">
              <a:noFill/>
              <a:miter lim="800000"/>
              <a:headEnd/>
              <a:tailEnd/>
            </a:ln>
          </p:spPr>
          <p:txBody>
            <a:bodyPr wrap="none" lIns="90000" tIns="46800" rIns="90000" bIns="46800" anchor="b"/>
            <a:lstStyle/>
            <a:p>
              <a:pPr algn="ctr" defTabSz="923925"/>
              <a:r>
                <a:rPr lang="en-US" sz="1050" b="1" dirty="0">
                  <a:latin typeface="+mn-lt"/>
                </a:rPr>
                <a:t>FE/</a:t>
              </a:r>
              <a:r>
                <a:rPr lang="en-US" sz="1050" b="1" dirty="0" err="1">
                  <a:latin typeface="+mn-lt"/>
                </a:rPr>
                <a:t>GbE</a:t>
              </a:r>
              <a:endParaRPr lang="en-US" sz="1050" b="1" dirty="0">
                <a:latin typeface="+mn-lt"/>
              </a:endParaRPr>
            </a:p>
          </p:txBody>
        </p:sp>
      </p:grpSp>
      <p:grpSp>
        <p:nvGrpSpPr>
          <p:cNvPr id="21511" name="Group 132"/>
          <p:cNvGrpSpPr>
            <a:grpSpLocks/>
          </p:cNvGrpSpPr>
          <p:nvPr/>
        </p:nvGrpSpPr>
        <p:grpSpPr bwMode="auto">
          <a:xfrm>
            <a:off x="557983" y="4532390"/>
            <a:ext cx="2752725" cy="2097087"/>
            <a:chOff x="368780" y="4785804"/>
            <a:chExt cx="3028423" cy="2307203"/>
          </a:xfrm>
        </p:grpSpPr>
        <p:sp>
          <p:nvSpPr>
            <p:cNvPr id="6163" name="Freeform 9"/>
            <p:cNvSpPr>
              <a:spLocks/>
            </p:cNvSpPr>
            <p:nvPr/>
          </p:nvSpPr>
          <p:spPr bwMode="auto">
            <a:xfrm>
              <a:off x="1710343" y="4785804"/>
              <a:ext cx="1686860" cy="1472525"/>
            </a:xfrm>
            <a:custGeom>
              <a:avLst/>
              <a:gdLst>
                <a:gd name="T0" fmla="*/ 0 w 628"/>
                <a:gd name="T1" fmla="*/ 2147483647 h 580"/>
                <a:gd name="T2" fmla="*/ 2147483647 w 628"/>
                <a:gd name="T3" fmla="*/ 2147483647 h 580"/>
                <a:gd name="T4" fmla="*/ 2147483647 w 628"/>
                <a:gd name="T5" fmla="*/ 0 h 580"/>
                <a:gd name="T6" fmla="*/ 2147483647 w 628"/>
                <a:gd name="T7" fmla="*/ 0 h 580"/>
                <a:gd name="T8" fmla="*/ 0 60000 65536"/>
                <a:gd name="T9" fmla="*/ 0 60000 65536"/>
                <a:gd name="T10" fmla="*/ 0 60000 65536"/>
                <a:gd name="T11" fmla="*/ 0 60000 65536"/>
                <a:gd name="T12" fmla="*/ 0 w 628"/>
                <a:gd name="T13" fmla="*/ 0 h 580"/>
                <a:gd name="T14" fmla="*/ 628 w 628"/>
                <a:gd name="T15" fmla="*/ 580 h 580"/>
              </a:gdLst>
              <a:ahLst/>
              <a:cxnLst>
                <a:cxn ang="T8">
                  <a:pos x="T0" y="T1"/>
                </a:cxn>
                <a:cxn ang="T9">
                  <a:pos x="T2" y="T3"/>
                </a:cxn>
                <a:cxn ang="T10">
                  <a:pos x="T4" y="T5"/>
                </a:cxn>
                <a:cxn ang="T11">
                  <a:pos x="T6" y="T7"/>
                </a:cxn>
              </a:cxnLst>
              <a:rect l="T12" t="T13" r="T14" b="T15"/>
              <a:pathLst>
                <a:path w="628" h="580">
                  <a:moveTo>
                    <a:pt x="0" y="580"/>
                  </a:moveTo>
                  <a:lnTo>
                    <a:pt x="356" y="580"/>
                  </a:lnTo>
                  <a:lnTo>
                    <a:pt x="356" y="0"/>
                  </a:lnTo>
                  <a:lnTo>
                    <a:pt x="628" y="0"/>
                  </a:lnTo>
                </a:path>
              </a:pathLst>
            </a:custGeom>
            <a:noFill/>
            <a:ln w="50800" cap="rnd">
              <a:solidFill>
                <a:schemeClr val="tx1"/>
              </a:solidFill>
              <a:bevel/>
              <a:headEnd/>
              <a:tailEnd/>
            </a:ln>
            <a:scene3d>
              <a:camera prst="isometricOffAxis2Right"/>
              <a:lightRig rig="threePt" dir="t"/>
            </a:scene3d>
          </p:spPr>
          <p:txBody>
            <a:bodyPr wrap="none" lIns="90000" tIns="46800" rIns="90000" bIns="46800" anchor="b"/>
            <a:lstStyle/>
            <a:p>
              <a:pPr algn="ctr">
                <a:defRPr/>
              </a:pPr>
              <a:endParaRPr lang="en-US" sz="2800" b="1">
                <a:latin typeface="+mn-lt"/>
                <a:cs typeface="Arial" charset="0"/>
              </a:endParaRPr>
            </a:p>
          </p:txBody>
        </p:sp>
        <p:sp>
          <p:nvSpPr>
            <p:cNvPr id="21634" name="Text Box 19"/>
            <p:cNvSpPr txBox="1">
              <a:spLocks noChangeArrowheads="1"/>
            </p:cNvSpPr>
            <p:nvPr/>
          </p:nvSpPr>
          <p:spPr bwMode="auto">
            <a:xfrm>
              <a:off x="992495" y="5905168"/>
              <a:ext cx="706437" cy="457200"/>
            </a:xfrm>
            <a:prstGeom prst="rect">
              <a:avLst/>
            </a:prstGeom>
            <a:noFill/>
            <a:ln w="12700">
              <a:noFill/>
              <a:miter lim="800000"/>
              <a:headEnd/>
              <a:tailEnd/>
            </a:ln>
          </p:spPr>
          <p:txBody>
            <a:bodyPr wrap="none" lIns="90000" tIns="46800" rIns="90000" bIns="46800" anchor="b"/>
            <a:lstStyle/>
            <a:p>
              <a:pPr algn="ctr" defTabSz="923925"/>
              <a:r>
                <a:rPr lang="en-US" sz="1600" b="1" dirty="0">
                  <a:latin typeface="+mn-lt"/>
                </a:rPr>
                <a:t>SDH/</a:t>
              </a:r>
            </a:p>
            <a:p>
              <a:pPr algn="ctr" defTabSz="923925"/>
              <a:r>
                <a:rPr lang="en-US" sz="1600" b="1" dirty="0">
                  <a:latin typeface="+mn-lt"/>
                </a:rPr>
                <a:t>SONET</a:t>
              </a:r>
            </a:p>
          </p:txBody>
        </p:sp>
        <p:sp>
          <p:nvSpPr>
            <p:cNvPr id="21635" name="AutoShape 21"/>
            <p:cNvSpPr>
              <a:spLocks noChangeArrowheads="1"/>
            </p:cNvSpPr>
            <p:nvPr/>
          </p:nvSpPr>
          <p:spPr bwMode="auto">
            <a:xfrm>
              <a:off x="368780" y="5071938"/>
              <a:ext cx="1923644" cy="2021069"/>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26" y="10800"/>
                  </a:moveTo>
                  <a:cubicBezTo>
                    <a:pt x="1826" y="15756"/>
                    <a:pt x="5844" y="19774"/>
                    <a:pt x="10800" y="19774"/>
                  </a:cubicBezTo>
                  <a:cubicBezTo>
                    <a:pt x="15756" y="19774"/>
                    <a:pt x="19774" y="15756"/>
                    <a:pt x="19774" y="10800"/>
                  </a:cubicBezTo>
                  <a:cubicBezTo>
                    <a:pt x="19774" y="5844"/>
                    <a:pt x="15756" y="1826"/>
                    <a:pt x="10800" y="1826"/>
                  </a:cubicBezTo>
                  <a:cubicBezTo>
                    <a:pt x="5844" y="1826"/>
                    <a:pt x="1826" y="5844"/>
                    <a:pt x="1826" y="10800"/>
                  </a:cubicBezTo>
                  <a:close/>
                </a:path>
              </a:pathLst>
            </a:custGeom>
            <a:gradFill rotWithShape="1">
              <a:gsLst>
                <a:gs pos="0">
                  <a:srgbClr val="FFF5E3"/>
                </a:gs>
                <a:gs pos="50000">
                  <a:srgbClr val="F6B686"/>
                </a:gs>
                <a:gs pos="100000">
                  <a:srgbClr val="FFF5E3"/>
                </a:gs>
              </a:gsLst>
              <a:lin ang="2700000" scaled="1"/>
            </a:gradFill>
            <a:ln w="9525" algn="ctr">
              <a:noFill/>
              <a:round/>
              <a:headEnd/>
              <a:tailEnd/>
            </a:ln>
            <a:effectLst>
              <a:prstShdw prst="shdw17" dist="17961" dir="2700000">
                <a:srgbClr val="946D50"/>
              </a:prstShdw>
            </a:effectLst>
          </p:spPr>
          <p:txBody>
            <a:bodyPr wrap="none" anchor="ctr"/>
            <a:lstStyle/>
            <a:p>
              <a:pPr algn="ctr"/>
              <a:endParaRPr lang="en-US" sz="2800" b="1">
                <a:latin typeface="+mn-lt"/>
              </a:endParaRPr>
            </a:p>
          </p:txBody>
        </p:sp>
        <p:sp>
          <p:nvSpPr>
            <p:cNvPr id="21636" name="Text Box 116"/>
            <p:cNvSpPr txBox="1">
              <a:spLocks noChangeArrowheads="1"/>
            </p:cNvSpPr>
            <p:nvPr/>
          </p:nvSpPr>
          <p:spPr bwMode="auto">
            <a:xfrm>
              <a:off x="2004495" y="5039161"/>
              <a:ext cx="555811" cy="365024"/>
            </a:xfrm>
            <a:prstGeom prst="rect">
              <a:avLst/>
            </a:prstGeom>
            <a:noFill/>
            <a:ln w="12700">
              <a:noFill/>
              <a:miter lim="800000"/>
              <a:headEnd/>
              <a:tailEnd/>
            </a:ln>
          </p:spPr>
          <p:txBody>
            <a:bodyPr wrap="none" lIns="90000" tIns="46800" rIns="90000" bIns="46800" anchor="b"/>
            <a:lstStyle/>
            <a:p>
              <a:pPr algn="ctr" defTabSz="923925"/>
              <a:r>
                <a:rPr lang="en-US" sz="1050" b="1" dirty="0">
                  <a:latin typeface="+mn-lt"/>
                </a:rPr>
                <a:t>STM-1/</a:t>
              </a:r>
            </a:p>
            <a:p>
              <a:pPr algn="ctr" defTabSz="923925"/>
              <a:r>
                <a:rPr lang="en-US" sz="1050" b="1" dirty="0">
                  <a:latin typeface="+mn-lt"/>
                </a:rPr>
                <a:t>OC-3</a:t>
              </a:r>
            </a:p>
          </p:txBody>
        </p:sp>
      </p:grpSp>
      <p:grpSp>
        <p:nvGrpSpPr>
          <p:cNvPr id="21512" name="Group 137"/>
          <p:cNvGrpSpPr>
            <a:grpSpLocks/>
          </p:cNvGrpSpPr>
          <p:nvPr/>
        </p:nvGrpSpPr>
        <p:grpSpPr bwMode="auto">
          <a:xfrm>
            <a:off x="3656783" y="4502227"/>
            <a:ext cx="3495675" cy="946150"/>
            <a:chOff x="3776663" y="4705354"/>
            <a:chExt cx="3846512" cy="1041396"/>
          </a:xfrm>
        </p:grpSpPr>
        <p:cxnSp>
          <p:nvCxnSpPr>
            <p:cNvPr id="21627" name="Elbow Connector 304"/>
            <p:cNvCxnSpPr>
              <a:cxnSpLocks noChangeShapeType="1"/>
            </p:cNvCxnSpPr>
            <p:nvPr/>
          </p:nvCxnSpPr>
          <p:spPr bwMode="auto">
            <a:xfrm>
              <a:off x="3776663" y="4705354"/>
              <a:ext cx="2925762" cy="978408"/>
            </a:xfrm>
            <a:prstGeom prst="bentConnector3">
              <a:avLst>
                <a:gd name="adj1" fmla="val 26560"/>
              </a:avLst>
            </a:prstGeom>
            <a:noFill/>
            <a:ln w="28575" algn="ctr">
              <a:solidFill>
                <a:srgbClr val="9966FF"/>
              </a:solidFill>
              <a:round/>
              <a:headEnd/>
              <a:tailEnd/>
            </a:ln>
          </p:spPr>
        </p:cxnSp>
        <p:sp>
          <p:nvSpPr>
            <p:cNvPr id="21628" name="Text Box 98"/>
            <p:cNvSpPr txBox="1">
              <a:spLocks noChangeArrowheads="1"/>
            </p:cNvSpPr>
            <p:nvPr/>
          </p:nvSpPr>
          <p:spPr bwMode="auto">
            <a:xfrm>
              <a:off x="6488113" y="5354638"/>
              <a:ext cx="604837" cy="244475"/>
            </a:xfrm>
            <a:prstGeom prst="rect">
              <a:avLst/>
            </a:prstGeom>
            <a:noFill/>
            <a:ln w="12700">
              <a:noFill/>
              <a:miter lim="800000"/>
              <a:headEnd/>
              <a:tailEnd/>
            </a:ln>
          </p:spPr>
          <p:txBody>
            <a:bodyPr wrap="none" lIns="90000" tIns="46800" rIns="90000" bIns="46800" anchor="b"/>
            <a:lstStyle/>
            <a:p>
              <a:pPr algn="ctr" defTabSz="923925"/>
              <a:r>
                <a:rPr lang="en-US" sz="1000" b="1">
                  <a:latin typeface="+mn-lt"/>
                </a:rPr>
                <a:t>FCD-IP</a:t>
              </a:r>
            </a:p>
          </p:txBody>
        </p:sp>
        <p:sp>
          <p:nvSpPr>
            <p:cNvPr id="21629" name="Text Box 116"/>
            <p:cNvSpPr txBox="1">
              <a:spLocks noChangeArrowheads="1"/>
            </p:cNvSpPr>
            <p:nvPr/>
          </p:nvSpPr>
          <p:spPr bwMode="auto">
            <a:xfrm>
              <a:off x="5402263" y="5524500"/>
              <a:ext cx="360362" cy="188913"/>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E1</a:t>
              </a:r>
            </a:p>
          </p:txBody>
        </p:sp>
        <p:cxnSp>
          <p:nvCxnSpPr>
            <p:cNvPr id="21630" name="Straight Connector 117"/>
            <p:cNvCxnSpPr>
              <a:cxnSpLocks noChangeShapeType="1"/>
            </p:cNvCxnSpPr>
            <p:nvPr/>
          </p:nvCxnSpPr>
          <p:spPr bwMode="auto">
            <a:xfrm flipH="1">
              <a:off x="6877050" y="5676900"/>
              <a:ext cx="730250" cy="0"/>
            </a:xfrm>
            <a:prstGeom prst="line">
              <a:avLst/>
            </a:prstGeom>
            <a:noFill/>
            <a:ln w="12700" algn="ctr">
              <a:solidFill>
                <a:schemeClr val="tx1"/>
              </a:solidFill>
              <a:round/>
              <a:headEnd/>
              <a:tailEnd/>
            </a:ln>
          </p:spPr>
        </p:cxnSp>
        <p:sp>
          <p:nvSpPr>
            <p:cNvPr id="21631" name="Text Box 116"/>
            <p:cNvSpPr txBox="1">
              <a:spLocks noChangeArrowheads="1"/>
            </p:cNvSpPr>
            <p:nvPr/>
          </p:nvSpPr>
          <p:spPr bwMode="auto">
            <a:xfrm>
              <a:off x="7196138" y="5529263"/>
              <a:ext cx="427037" cy="188912"/>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ETH</a:t>
              </a:r>
            </a:p>
          </p:txBody>
        </p:sp>
        <p:pic>
          <p:nvPicPr>
            <p:cNvPr id="21632" name="Picture 126" descr="rad9"/>
            <p:cNvPicPr>
              <a:picLocks noChangeAspect="1" noChangeArrowheads="1"/>
            </p:cNvPicPr>
            <p:nvPr/>
          </p:nvPicPr>
          <p:blipFill>
            <a:blip r:embed="rId3" cstate="print"/>
            <a:srcRect/>
            <a:stretch>
              <a:fillRect/>
            </a:stretch>
          </p:blipFill>
          <p:spPr bwMode="auto">
            <a:xfrm>
              <a:off x="6511925" y="5545138"/>
              <a:ext cx="557213" cy="201612"/>
            </a:xfrm>
            <a:prstGeom prst="rect">
              <a:avLst/>
            </a:prstGeom>
            <a:noFill/>
            <a:ln w="9525">
              <a:noFill/>
              <a:miter lim="800000"/>
              <a:headEnd/>
              <a:tailEnd/>
            </a:ln>
          </p:spPr>
        </p:pic>
      </p:grpSp>
      <p:grpSp>
        <p:nvGrpSpPr>
          <p:cNvPr id="21513" name="Group 124"/>
          <p:cNvGrpSpPr>
            <a:grpSpLocks/>
          </p:cNvGrpSpPr>
          <p:nvPr/>
        </p:nvGrpSpPr>
        <p:grpSpPr bwMode="auto">
          <a:xfrm>
            <a:off x="3656783" y="2592465"/>
            <a:ext cx="3495675" cy="1766887"/>
            <a:chOff x="3776663" y="2586038"/>
            <a:chExt cx="3846512" cy="1942908"/>
          </a:xfrm>
        </p:grpSpPr>
        <p:cxnSp>
          <p:nvCxnSpPr>
            <p:cNvPr id="6180" name="Elbow Connector 306"/>
            <p:cNvCxnSpPr>
              <a:cxnSpLocks noChangeShapeType="1"/>
            </p:cNvCxnSpPr>
            <p:nvPr/>
          </p:nvCxnSpPr>
          <p:spPr bwMode="auto">
            <a:xfrm flipV="1">
              <a:off x="3776663" y="3495521"/>
              <a:ext cx="2925934" cy="1033425"/>
            </a:xfrm>
            <a:prstGeom prst="bentConnector3">
              <a:avLst>
                <a:gd name="adj1" fmla="val 26560"/>
              </a:avLst>
            </a:prstGeom>
            <a:ln>
              <a:headEnd/>
              <a:tailEnd/>
            </a:ln>
          </p:spPr>
          <p:style>
            <a:lnRef idx="2">
              <a:schemeClr val="accent4"/>
            </a:lnRef>
            <a:fillRef idx="0">
              <a:schemeClr val="accent4"/>
            </a:fillRef>
            <a:effectRef idx="1">
              <a:schemeClr val="accent4"/>
            </a:effectRef>
            <a:fontRef idx="minor">
              <a:schemeClr val="tx1"/>
            </a:fontRef>
          </p:style>
        </p:cxnSp>
        <p:cxnSp>
          <p:nvCxnSpPr>
            <p:cNvPr id="6181" name="Elbow Connector 309"/>
            <p:cNvCxnSpPr>
              <a:cxnSpLocks noChangeShapeType="1"/>
            </p:cNvCxnSpPr>
            <p:nvPr/>
          </p:nvCxnSpPr>
          <p:spPr bwMode="auto">
            <a:xfrm flipV="1">
              <a:off x="3776663" y="2952625"/>
              <a:ext cx="2925934" cy="1536172"/>
            </a:xfrm>
            <a:prstGeom prst="bentConnector3">
              <a:avLst>
                <a:gd name="adj1" fmla="val 23634"/>
              </a:avLst>
            </a:prstGeom>
            <a:ln>
              <a:headEnd/>
              <a:tailEnd/>
            </a:ln>
          </p:spPr>
          <p:style>
            <a:lnRef idx="2">
              <a:schemeClr val="accent4"/>
            </a:lnRef>
            <a:fillRef idx="0">
              <a:schemeClr val="accent4"/>
            </a:fillRef>
            <a:effectRef idx="1">
              <a:schemeClr val="accent4"/>
            </a:effectRef>
            <a:fontRef idx="minor">
              <a:schemeClr val="tx1"/>
            </a:fontRef>
          </p:style>
        </p:cxnSp>
        <p:grpSp>
          <p:nvGrpSpPr>
            <p:cNvPr id="21616" name="Group 116"/>
            <p:cNvGrpSpPr>
              <a:grpSpLocks/>
            </p:cNvGrpSpPr>
            <p:nvPr/>
          </p:nvGrpSpPr>
          <p:grpSpPr bwMode="auto">
            <a:xfrm>
              <a:off x="5305425" y="2586038"/>
              <a:ext cx="2317750" cy="977900"/>
              <a:chOff x="5305425" y="2586038"/>
              <a:chExt cx="2317750" cy="977900"/>
            </a:xfrm>
          </p:grpSpPr>
          <p:sp>
            <p:nvSpPr>
              <p:cNvPr id="21617" name="Text Box 116"/>
              <p:cNvSpPr txBox="1">
                <a:spLocks noChangeArrowheads="1"/>
              </p:cNvSpPr>
              <p:nvPr/>
            </p:nvSpPr>
            <p:spPr bwMode="auto">
              <a:xfrm>
                <a:off x="5305425" y="2795588"/>
                <a:ext cx="555625" cy="188912"/>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FE</a:t>
                </a:r>
              </a:p>
            </p:txBody>
          </p:sp>
          <p:sp>
            <p:nvSpPr>
              <p:cNvPr id="21618" name="Text Box 116"/>
              <p:cNvSpPr txBox="1">
                <a:spLocks noChangeArrowheads="1"/>
              </p:cNvSpPr>
              <p:nvPr/>
            </p:nvSpPr>
            <p:spPr bwMode="auto">
              <a:xfrm>
                <a:off x="5305425" y="3338513"/>
                <a:ext cx="555625" cy="188912"/>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FE</a:t>
                </a:r>
              </a:p>
            </p:txBody>
          </p:sp>
          <p:sp>
            <p:nvSpPr>
              <p:cNvPr id="21619" name="Text Box 39"/>
              <p:cNvSpPr txBox="1">
                <a:spLocks noChangeArrowheads="1"/>
              </p:cNvSpPr>
              <p:nvPr/>
            </p:nvSpPr>
            <p:spPr bwMode="auto">
              <a:xfrm>
                <a:off x="6450013" y="2586038"/>
                <a:ext cx="681037" cy="244475"/>
              </a:xfrm>
              <a:prstGeom prst="rect">
                <a:avLst/>
              </a:prstGeom>
              <a:noFill/>
              <a:ln w="12700">
                <a:noFill/>
                <a:miter lim="800000"/>
                <a:headEnd/>
                <a:tailEnd/>
              </a:ln>
            </p:spPr>
            <p:txBody>
              <a:bodyPr wrap="none" lIns="90000" tIns="46800" rIns="90000" bIns="46800" anchor="b"/>
              <a:lstStyle/>
              <a:p>
                <a:pPr algn="ctr" defTabSz="923925"/>
                <a:r>
                  <a:rPr lang="en-US" sz="1000" b="1">
                    <a:latin typeface="+mn-lt"/>
                  </a:rPr>
                  <a:t>ETX</a:t>
                </a:r>
              </a:p>
            </p:txBody>
          </p:sp>
          <p:sp>
            <p:nvSpPr>
              <p:cNvPr id="21620" name="Text Box 39"/>
              <p:cNvSpPr txBox="1">
                <a:spLocks noChangeArrowheads="1"/>
              </p:cNvSpPr>
              <p:nvPr/>
            </p:nvSpPr>
            <p:spPr bwMode="auto">
              <a:xfrm>
                <a:off x="6450013" y="3127375"/>
                <a:ext cx="681037" cy="244475"/>
              </a:xfrm>
              <a:prstGeom prst="rect">
                <a:avLst/>
              </a:prstGeom>
              <a:noFill/>
              <a:ln w="12700">
                <a:noFill/>
                <a:miter lim="800000"/>
                <a:headEnd/>
                <a:tailEnd/>
              </a:ln>
            </p:spPr>
            <p:txBody>
              <a:bodyPr wrap="none" lIns="90000" tIns="46800" rIns="90000" bIns="46800" anchor="b"/>
              <a:lstStyle/>
              <a:p>
                <a:pPr algn="ctr" defTabSz="923925"/>
                <a:r>
                  <a:rPr lang="en-US" sz="1000" b="1">
                    <a:latin typeface="+mn-lt"/>
                  </a:rPr>
                  <a:t>IPmux-xx</a:t>
                </a:r>
              </a:p>
            </p:txBody>
          </p:sp>
          <p:cxnSp>
            <p:nvCxnSpPr>
              <p:cNvPr id="21621" name="Straight Connector 129"/>
              <p:cNvCxnSpPr>
                <a:cxnSpLocks noChangeShapeType="1"/>
              </p:cNvCxnSpPr>
              <p:nvPr/>
            </p:nvCxnSpPr>
            <p:spPr bwMode="auto">
              <a:xfrm flipH="1">
                <a:off x="6877050" y="3486150"/>
                <a:ext cx="730250" cy="0"/>
              </a:xfrm>
              <a:prstGeom prst="line">
                <a:avLst/>
              </a:prstGeom>
              <a:noFill/>
              <a:ln w="12700" algn="ctr">
                <a:solidFill>
                  <a:schemeClr val="tx1"/>
                </a:solidFill>
                <a:round/>
                <a:headEnd/>
                <a:tailEnd/>
              </a:ln>
            </p:spPr>
          </p:cxnSp>
          <p:sp>
            <p:nvSpPr>
              <p:cNvPr id="21622" name="Text Box 116"/>
              <p:cNvSpPr txBox="1">
                <a:spLocks noChangeArrowheads="1"/>
              </p:cNvSpPr>
              <p:nvPr/>
            </p:nvSpPr>
            <p:spPr bwMode="auto">
              <a:xfrm>
                <a:off x="7196138" y="3338513"/>
                <a:ext cx="427037" cy="188912"/>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E1</a:t>
                </a:r>
              </a:p>
            </p:txBody>
          </p:sp>
          <p:cxnSp>
            <p:nvCxnSpPr>
              <p:cNvPr id="21623" name="Straight Connector 137"/>
              <p:cNvCxnSpPr>
                <a:cxnSpLocks noChangeShapeType="1"/>
              </p:cNvCxnSpPr>
              <p:nvPr/>
            </p:nvCxnSpPr>
            <p:spPr bwMode="auto">
              <a:xfrm flipH="1">
                <a:off x="6877050" y="2947988"/>
                <a:ext cx="730250" cy="0"/>
              </a:xfrm>
              <a:prstGeom prst="line">
                <a:avLst/>
              </a:prstGeom>
              <a:noFill/>
              <a:ln w="12700" algn="ctr">
                <a:solidFill>
                  <a:schemeClr val="tx1"/>
                </a:solidFill>
                <a:round/>
                <a:headEnd/>
                <a:tailEnd/>
              </a:ln>
            </p:spPr>
          </p:cxnSp>
          <p:sp>
            <p:nvSpPr>
              <p:cNvPr id="21624" name="Text Box 116"/>
              <p:cNvSpPr txBox="1">
                <a:spLocks noChangeArrowheads="1"/>
              </p:cNvSpPr>
              <p:nvPr/>
            </p:nvSpPr>
            <p:spPr bwMode="auto">
              <a:xfrm>
                <a:off x="7196138" y="2800350"/>
                <a:ext cx="427037" cy="188913"/>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ETH</a:t>
                </a:r>
              </a:p>
            </p:txBody>
          </p:sp>
          <p:pic>
            <p:nvPicPr>
              <p:cNvPr id="21625" name="Picture 38" descr="rad6"/>
              <p:cNvPicPr>
                <a:picLocks noChangeAspect="1" noChangeArrowheads="1"/>
              </p:cNvPicPr>
              <p:nvPr/>
            </p:nvPicPr>
            <p:blipFill>
              <a:blip r:embed="rId4" cstate="print"/>
              <a:srcRect/>
              <a:stretch>
                <a:fillRect/>
              </a:stretch>
            </p:blipFill>
            <p:spPr bwMode="auto">
              <a:xfrm>
                <a:off x="6510338" y="2786063"/>
                <a:ext cx="560387" cy="236537"/>
              </a:xfrm>
              <a:prstGeom prst="rect">
                <a:avLst/>
              </a:prstGeom>
              <a:noFill/>
              <a:ln w="9525">
                <a:noFill/>
                <a:miter lim="800000"/>
                <a:headEnd/>
                <a:tailEnd/>
              </a:ln>
            </p:spPr>
          </p:pic>
          <p:pic>
            <p:nvPicPr>
              <p:cNvPr id="21626" name="Picture 38" descr="rad6"/>
              <p:cNvPicPr>
                <a:picLocks noChangeAspect="1" noChangeArrowheads="1"/>
              </p:cNvPicPr>
              <p:nvPr/>
            </p:nvPicPr>
            <p:blipFill>
              <a:blip r:embed="rId4" cstate="print"/>
              <a:srcRect/>
              <a:stretch>
                <a:fillRect/>
              </a:stretch>
            </p:blipFill>
            <p:spPr bwMode="auto">
              <a:xfrm>
                <a:off x="6510338" y="3327400"/>
                <a:ext cx="560387" cy="236538"/>
              </a:xfrm>
              <a:prstGeom prst="rect">
                <a:avLst/>
              </a:prstGeom>
              <a:noFill/>
              <a:ln w="9525">
                <a:noFill/>
                <a:miter lim="800000"/>
                <a:headEnd/>
                <a:tailEnd/>
              </a:ln>
            </p:spPr>
          </p:pic>
        </p:grpSp>
      </p:grpSp>
      <p:grpSp>
        <p:nvGrpSpPr>
          <p:cNvPr id="21514" name="Group 136"/>
          <p:cNvGrpSpPr>
            <a:grpSpLocks/>
          </p:cNvGrpSpPr>
          <p:nvPr/>
        </p:nvGrpSpPr>
        <p:grpSpPr bwMode="auto">
          <a:xfrm>
            <a:off x="3656783" y="1581227"/>
            <a:ext cx="4464050" cy="4360863"/>
            <a:chOff x="3776663" y="1531303"/>
            <a:chExt cx="4911725" cy="4796472"/>
          </a:xfrm>
        </p:grpSpPr>
        <p:sp>
          <p:nvSpPr>
            <p:cNvPr id="21602" name="Text Box 39"/>
            <p:cNvSpPr txBox="1">
              <a:spLocks noChangeArrowheads="1"/>
            </p:cNvSpPr>
            <p:nvPr/>
          </p:nvSpPr>
          <p:spPr bwMode="auto">
            <a:xfrm>
              <a:off x="6450013" y="5870575"/>
              <a:ext cx="681037" cy="244475"/>
            </a:xfrm>
            <a:prstGeom prst="rect">
              <a:avLst/>
            </a:prstGeom>
            <a:noFill/>
            <a:ln w="12700">
              <a:noFill/>
              <a:miter lim="800000"/>
              <a:headEnd/>
              <a:tailEnd/>
            </a:ln>
          </p:spPr>
          <p:txBody>
            <a:bodyPr wrap="none" lIns="90000" tIns="46800" rIns="90000" bIns="46800" anchor="b"/>
            <a:lstStyle/>
            <a:p>
              <a:pPr algn="ctr" defTabSz="923925"/>
              <a:r>
                <a:rPr lang="en-US" sz="1000" b="1">
                  <a:latin typeface="+mn-lt"/>
                </a:rPr>
                <a:t>ASMi-52</a:t>
              </a:r>
            </a:p>
          </p:txBody>
        </p:sp>
        <p:grpSp>
          <p:nvGrpSpPr>
            <p:cNvPr id="21603" name="Group 135"/>
            <p:cNvGrpSpPr>
              <a:grpSpLocks/>
            </p:cNvGrpSpPr>
            <p:nvPr/>
          </p:nvGrpSpPr>
          <p:grpSpPr bwMode="auto">
            <a:xfrm>
              <a:off x="3776663" y="1531303"/>
              <a:ext cx="4911725" cy="4796472"/>
              <a:chOff x="3776663" y="1531303"/>
              <a:chExt cx="4911725" cy="4796472"/>
            </a:xfrm>
          </p:grpSpPr>
          <p:cxnSp>
            <p:nvCxnSpPr>
              <p:cNvPr id="21604" name="Elbow Connector 307"/>
              <p:cNvCxnSpPr>
                <a:cxnSpLocks noChangeShapeType="1"/>
              </p:cNvCxnSpPr>
              <p:nvPr/>
            </p:nvCxnSpPr>
            <p:spPr bwMode="auto">
              <a:xfrm>
                <a:off x="3776663" y="4786317"/>
                <a:ext cx="2925762" cy="1444752"/>
              </a:xfrm>
              <a:prstGeom prst="bentConnector3">
                <a:avLst>
                  <a:gd name="adj1" fmla="val 23796"/>
                </a:avLst>
              </a:prstGeom>
              <a:noFill/>
              <a:ln w="28575" algn="ctr">
                <a:solidFill>
                  <a:srgbClr val="9966FF"/>
                </a:solidFill>
                <a:round/>
                <a:headEnd/>
                <a:tailEnd/>
              </a:ln>
            </p:spPr>
          </p:cxnSp>
          <p:cxnSp>
            <p:nvCxnSpPr>
              <p:cNvPr id="21605" name="Straight Connector 113"/>
              <p:cNvCxnSpPr>
                <a:cxnSpLocks noChangeShapeType="1"/>
              </p:cNvCxnSpPr>
              <p:nvPr/>
            </p:nvCxnSpPr>
            <p:spPr bwMode="auto">
              <a:xfrm flipH="1">
                <a:off x="6877050" y="6115050"/>
                <a:ext cx="730250" cy="0"/>
              </a:xfrm>
              <a:prstGeom prst="line">
                <a:avLst/>
              </a:prstGeom>
              <a:noFill/>
              <a:ln w="12700" algn="ctr">
                <a:solidFill>
                  <a:schemeClr val="tx1"/>
                </a:solidFill>
                <a:round/>
                <a:headEnd/>
                <a:tailEnd/>
              </a:ln>
            </p:spPr>
          </p:cxnSp>
          <p:cxnSp>
            <p:nvCxnSpPr>
              <p:cNvPr id="21606" name="Straight Connector 115"/>
              <p:cNvCxnSpPr>
                <a:cxnSpLocks noChangeShapeType="1"/>
              </p:cNvCxnSpPr>
              <p:nvPr/>
            </p:nvCxnSpPr>
            <p:spPr bwMode="auto">
              <a:xfrm flipH="1">
                <a:off x="6877050" y="6286500"/>
                <a:ext cx="730250" cy="0"/>
              </a:xfrm>
              <a:prstGeom prst="line">
                <a:avLst/>
              </a:prstGeom>
              <a:noFill/>
              <a:ln w="12700" algn="ctr">
                <a:solidFill>
                  <a:schemeClr val="tx1"/>
                </a:solidFill>
                <a:round/>
                <a:headEnd/>
                <a:tailEnd/>
              </a:ln>
            </p:spPr>
          </p:cxnSp>
          <p:sp>
            <p:nvSpPr>
              <p:cNvPr id="21607" name="Text Box 116"/>
              <p:cNvSpPr txBox="1">
                <a:spLocks noChangeArrowheads="1"/>
              </p:cNvSpPr>
              <p:nvPr/>
            </p:nvSpPr>
            <p:spPr bwMode="auto">
              <a:xfrm>
                <a:off x="7196138" y="5967413"/>
                <a:ext cx="427037" cy="188912"/>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ETH</a:t>
                </a:r>
              </a:p>
            </p:txBody>
          </p:sp>
          <p:sp>
            <p:nvSpPr>
              <p:cNvPr id="21608" name="Text Box 116"/>
              <p:cNvSpPr txBox="1">
                <a:spLocks noChangeArrowheads="1"/>
              </p:cNvSpPr>
              <p:nvPr/>
            </p:nvSpPr>
            <p:spPr bwMode="auto">
              <a:xfrm>
                <a:off x="7196138" y="6138863"/>
                <a:ext cx="427037" cy="188912"/>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E1</a:t>
                </a:r>
              </a:p>
            </p:txBody>
          </p:sp>
          <p:pic>
            <p:nvPicPr>
              <p:cNvPr id="21609" name="Picture 38" descr="rad6"/>
              <p:cNvPicPr>
                <a:picLocks noChangeAspect="1" noChangeArrowheads="1"/>
              </p:cNvPicPr>
              <p:nvPr/>
            </p:nvPicPr>
            <p:blipFill>
              <a:blip r:embed="rId4" cstate="print"/>
              <a:srcRect/>
              <a:stretch>
                <a:fillRect/>
              </a:stretch>
            </p:blipFill>
            <p:spPr bwMode="auto">
              <a:xfrm>
                <a:off x="6510338" y="6070600"/>
                <a:ext cx="560387" cy="236538"/>
              </a:xfrm>
              <a:prstGeom prst="rect">
                <a:avLst/>
              </a:prstGeom>
              <a:noFill/>
              <a:ln w="9525">
                <a:noFill/>
                <a:miter lim="800000"/>
                <a:headEnd/>
                <a:tailEnd/>
              </a:ln>
            </p:spPr>
          </p:pic>
          <p:grpSp>
            <p:nvGrpSpPr>
              <p:cNvPr id="21610" name="Group 342"/>
              <p:cNvGrpSpPr>
                <a:grpSpLocks/>
              </p:cNvGrpSpPr>
              <p:nvPr/>
            </p:nvGrpSpPr>
            <p:grpSpPr bwMode="auto">
              <a:xfrm>
                <a:off x="8007350" y="1531303"/>
                <a:ext cx="681038" cy="470852"/>
                <a:chOff x="6579919" y="5427094"/>
                <a:chExt cx="681037" cy="470853"/>
              </a:xfrm>
            </p:grpSpPr>
            <p:sp>
              <p:nvSpPr>
                <p:cNvPr id="21612" name="Text Box 39"/>
                <p:cNvSpPr txBox="1">
                  <a:spLocks noChangeArrowheads="1"/>
                </p:cNvSpPr>
                <p:nvPr/>
              </p:nvSpPr>
              <p:spPr bwMode="auto">
                <a:xfrm>
                  <a:off x="6579919" y="5427094"/>
                  <a:ext cx="681037" cy="244475"/>
                </a:xfrm>
                <a:prstGeom prst="rect">
                  <a:avLst/>
                </a:prstGeom>
                <a:noFill/>
                <a:ln w="12700">
                  <a:noFill/>
                  <a:miter lim="800000"/>
                  <a:headEnd/>
                  <a:tailEnd/>
                </a:ln>
              </p:spPr>
              <p:txBody>
                <a:bodyPr wrap="none" lIns="90000" tIns="46800" rIns="90000" bIns="46800" anchor="b"/>
                <a:lstStyle/>
                <a:p>
                  <a:pPr algn="ctr" defTabSz="923925"/>
                  <a:r>
                    <a:rPr lang="en-US" sz="1000" b="1">
                      <a:latin typeface="+mn-lt"/>
                    </a:rPr>
                    <a:t>ASMi-52</a:t>
                  </a:r>
                </a:p>
              </p:txBody>
            </p:sp>
            <p:pic>
              <p:nvPicPr>
                <p:cNvPr id="21613" name="Picture 38" descr="rad6"/>
                <p:cNvPicPr>
                  <a:picLocks noChangeAspect="1" noChangeArrowheads="1"/>
                </p:cNvPicPr>
                <p:nvPr/>
              </p:nvPicPr>
              <p:blipFill>
                <a:blip r:embed="rId4" cstate="print"/>
                <a:srcRect/>
                <a:stretch>
                  <a:fillRect/>
                </a:stretch>
              </p:blipFill>
              <p:spPr bwMode="auto">
                <a:xfrm>
                  <a:off x="6639976" y="5661036"/>
                  <a:ext cx="560923" cy="236911"/>
                </a:xfrm>
                <a:prstGeom prst="rect">
                  <a:avLst/>
                </a:prstGeom>
                <a:noFill/>
                <a:ln w="9525">
                  <a:noFill/>
                  <a:miter lim="800000"/>
                  <a:headEnd/>
                  <a:tailEnd/>
                </a:ln>
              </p:spPr>
            </p:pic>
          </p:grpSp>
          <p:sp>
            <p:nvSpPr>
              <p:cNvPr id="21611" name="Text Box 116"/>
              <p:cNvSpPr txBox="1">
                <a:spLocks noChangeArrowheads="1"/>
              </p:cNvSpPr>
              <p:nvPr/>
            </p:nvSpPr>
            <p:spPr bwMode="auto">
              <a:xfrm>
                <a:off x="5368925" y="6059806"/>
                <a:ext cx="427038" cy="188913"/>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SHDSL</a:t>
                </a:r>
              </a:p>
            </p:txBody>
          </p:sp>
        </p:grpSp>
      </p:grpSp>
      <p:grpSp>
        <p:nvGrpSpPr>
          <p:cNvPr id="21515" name="Group 130"/>
          <p:cNvGrpSpPr>
            <a:grpSpLocks/>
          </p:cNvGrpSpPr>
          <p:nvPr/>
        </p:nvGrpSpPr>
        <p:grpSpPr bwMode="auto">
          <a:xfrm>
            <a:off x="3637733" y="4095827"/>
            <a:ext cx="3514725" cy="915988"/>
            <a:chOff x="3755923" y="4233863"/>
            <a:chExt cx="3867252" cy="1008062"/>
          </a:xfrm>
        </p:grpSpPr>
        <p:cxnSp>
          <p:nvCxnSpPr>
            <p:cNvPr id="6159" name="Elbow Connector 301"/>
            <p:cNvCxnSpPr>
              <a:cxnSpLocks noChangeShapeType="1"/>
            </p:cNvCxnSpPr>
            <p:nvPr/>
          </p:nvCxnSpPr>
          <p:spPr bwMode="auto">
            <a:xfrm>
              <a:off x="3776884" y="4639184"/>
              <a:ext cx="2925766" cy="492675"/>
            </a:xfrm>
            <a:prstGeom prst="bentConnector3">
              <a:avLst>
                <a:gd name="adj1" fmla="val 29329"/>
              </a:avLst>
            </a:prstGeom>
            <a:ln>
              <a:headEnd/>
              <a:tailEnd/>
            </a:ln>
          </p:spPr>
          <p:style>
            <a:lnRef idx="2">
              <a:schemeClr val="accent4"/>
            </a:lnRef>
            <a:fillRef idx="0">
              <a:schemeClr val="accent4"/>
            </a:fillRef>
            <a:effectRef idx="1">
              <a:schemeClr val="accent4"/>
            </a:effectRef>
            <a:fontRef idx="minor">
              <a:schemeClr val="tx1"/>
            </a:fontRef>
          </p:style>
        </p:cxnSp>
        <p:sp>
          <p:nvSpPr>
            <p:cNvPr id="6172" name="Line 124"/>
            <p:cNvSpPr>
              <a:spLocks noChangeShapeType="1"/>
            </p:cNvSpPr>
            <p:nvPr/>
          </p:nvSpPr>
          <p:spPr bwMode="auto">
            <a:xfrm flipH="1" flipV="1">
              <a:off x="3755923" y="4600748"/>
              <a:ext cx="3077732" cy="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wrap="none" lIns="90000" tIns="46800" rIns="90000" bIns="46800" anchor="b"/>
            <a:lstStyle/>
            <a:p>
              <a:pPr algn="ctr">
                <a:defRPr/>
              </a:pPr>
              <a:endParaRPr lang="en-US" sz="2800" b="1">
                <a:cs typeface="Arial" pitchFamily="34" charset="0"/>
              </a:endParaRPr>
            </a:p>
          </p:txBody>
        </p:sp>
        <p:sp>
          <p:nvSpPr>
            <p:cNvPr id="21588" name="Text Box 39"/>
            <p:cNvSpPr txBox="1">
              <a:spLocks noChangeArrowheads="1"/>
            </p:cNvSpPr>
            <p:nvPr/>
          </p:nvSpPr>
          <p:spPr bwMode="auto">
            <a:xfrm>
              <a:off x="6450013" y="4794250"/>
              <a:ext cx="681037" cy="244475"/>
            </a:xfrm>
            <a:prstGeom prst="rect">
              <a:avLst/>
            </a:prstGeom>
            <a:noFill/>
            <a:ln w="12700">
              <a:noFill/>
              <a:miter lim="800000"/>
              <a:headEnd/>
              <a:tailEnd/>
            </a:ln>
          </p:spPr>
          <p:txBody>
            <a:bodyPr wrap="none" lIns="90000" tIns="46800" rIns="90000" bIns="46800" anchor="b"/>
            <a:lstStyle/>
            <a:p>
              <a:pPr algn="ctr" defTabSz="923925"/>
              <a:r>
                <a:rPr lang="en-US" sz="1000" b="1">
                  <a:latin typeface="+mn-lt"/>
                </a:rPr>
                <a:t>Optimux-106</a:t>
              </a:r>
            </a:p>
          </p:txBody>
        </p:sp>
        <p:sp>
          <p:nvSpPr>
            <p:cNvPr id="21589" name="Text Box 116"/>
            <p:cNvSpPr txBox="1">
              <a:spLocks noChangeArrowheads="1"/>
            </p:cNvSpPr>
            <p:nvPr/>
          </p:nvSpPr>
          <p:spPr bwMode="auto">
            <a:xfrm>
              <a:off x="5378450" y="4429125"/>
              <a:ext cx="407988" cy="188913"/>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FO</a:t>
              </a:r>
            </a:p>
          </p:txBody>
        </p:sp>
        <p:sp>
          <p:nvSpPr>
            <p:cNvPr id="21590" name="Text Box 116"/>
            <p:cNvSpPr txBox="1">
              <a:spLocks noChangeArrowheads="1"/>
            </p:cNvSpPr>
            <p:nvPr/>
          </p:nvSpPr>
          <p:spPr bwMode="auto">
            <a:xfrm>
              <a:off x="5378450" y="4976813"/>
              <a:ext cx="407988" cy="188912"/>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FO</a:t>
              </a:r>
            </a:p>
          </p:txBody>
        </p:sp>
        <p:cxnSp>
          <p:nvCxnSpPr>
            <p:cNvPr id="21591" name="Straight Connector 119"/>
            <p:cNvCxnSpPr>
              <a:cxnSpLocks noChangeShapeType="1"/>
            </p:cNvCxnSpPr>
            <p:nvPr/>
          </p:nvCxnSpPr>
          <p:spPr bwMode="auto">
            <a:xfrm flipH="1">
              <a:off x="6877050" y="5029200"/>
              <a:ext cx="730250" cy="0"/>
            </a:xfrm>
            <a:prstGeom prst="line">
              <a:avLst/>
            </a:prstGeom>
            <a:noFill/>
            <a:ln w="12700" algn="ctr">
              <a:solidFill>
                <a:schemeClr val="tx1"/>
              </a:solidFill>
              <a:round/>
              <a:headEnd/>
              <a:tailEnd/>
            </a:ln>
          </p:spPr>
        </p:cxnSp>
        <p:cxnSp>
          <p:nvCxnSpPr>
            <p:cNvPr id="21592" name="Straight Connector 120"/>
            <p:cNvCxnSpPr>
              <a:cxnSpLocks noChangeShapeType="1"/>
            </p:cNvCxnSpPr>
            <p:nvPr/>
          </p:nvCxnSpPr>
          <p:spPr bwMode="auto">
            <a:xfrm flipH="1">
              <a:off x="6877050" y="5200650"/>
              <a:ext cx="730250" cy="0"/>
            </a:xfrm>
            <a:prstGeom prst="line">
              <a:avLst/>
            </a:prstGeom>
            <a:noFill/>
            <a:ln w="12700" algn="ctr">
              <a:solidFill>
                <a:schemeClr val="tx1"/>
              </a:solidFill>
              <a:round/>
              <a:headEnd/>
              <a:tailEnd/>
            </a:ln>
          </p:spPr>
        </p:cxnSp>
        <p:sp>
          <p:nvSpPr>
            <p:cNvPr id="21593" name="Text Box 116"/>
            <p:cNvSpPr txBox="1">
              <a:spLocks noChangeArrowheads="1"/>
            </p:cNvSpPr>
            <p:nvPr/>
          </p:nvSpPr>
          <p:spPr bwMode="auto">
            <a:xfrm>
              <a:off x="7196138" y="4881563"/>
              <a:ext cx="427037" cy="188912"/>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ETH</a:t>
              </a:r>
            </a:p>
          </p:txBody>
        </p:sp>
        <p:sp>
          <p:nvSpPr>
            <p:cNvPr id="21594" name="Text Box 116"/>
            <p:cNvSpPr txBox="1">
              <a:spLocks noChangeArrowheads="1"/>
            </p:cNvSpPr>
            <p:nvPr/>
          </p:nvSpPr>
          <p:spPr bwMode="auto">
            <a:xfrm>
              <a:off x="7196138" y="5053013"/>
              <a:ext cx="427037" cy="188912"/>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4 x T1</a:t>
              </a:r>
            </a:p>
          </p:txBody>
        </p:sp>
        <p:cxnSp>
          <p:nvCxnSpPr>
            <p:cNvPr id="21595" name="Straight Connector 123"/>
            <p:cNvCxnSpPr>
              <a:cxnSpLocks noChangeShapeType="1"/>
            </p:cNvCxnSpPr>
            <p:nvPr/>
          </p:nvCxnSpPr>
          <p:spPr bwMode="auto">
            <a:xfrm flipH="1">
              <a:off x="6877050" y="4471988"/>
              <a:ext cx="730250" cy="0"/>
            </a:xfrm>
            <a:prstGeom prst="line">
              <a:avLst/>
            </a:prstGeom>
            <a:noFill/>
            <a:ln w="12700" algn="ctr">
              <a:solidFill>
                <a:schemeClr val="tx1"/>
              </a:solidFill>
              <a:round/>
              <a:headEnd/>
              <a:tailEnd/>
            </a:ln>
          </p:spPr>
        </p:cxnSp>
        <p:cxnSp>
          <p:nvCxnSpPr>
            <p:cNvPr id="21596" name="Straight Connector 124"/>
            <p:cNvCxnSpPr>
              <a:cxnSpLocks noChangeShapeType="1"/>
            </p:cNvCxnSpPr>
            <p:nvPr/>
          </p:nvCxnSpPr>
          <p:spPr bwMode="auto">
            <a:xfrm flipH="1">
              <a:off x="6877050" y="4643438"/>
              <a:ext cx="730250" cy="0"/>
            </a:xfrm>
            <a:prstGeom prst="line">
              <a:avLst/>
            </a:prstGeom>
            <a:noFill/>
            <a:ln w="12700" algn="ctr">
              <a:solidFill>
                <a:schemeClr val="tx1"/>
              </a:solidFill>
              <a:round/>
              <a:headEnd/>
              <a:tailEnd/>
            </a:ln>
          </p:spPr>
        </p:cxnSp>
        <p:sp>
          <p:nvSpPr>
            <p:cNvPr id="21597" name="Text Box 116"/>
            <p:cNvSpPr txBox="1">
              <a:spLocks noChangeArrowheads="1"/>
            </p:cNvSpPr>
            <p:nvPr/>
          </p:nvSpPr>
          <p:spPr bwMode="auto">
            <a:xfrm>
              <a:off x="7196138" y="4324350"/>
              <a:ext cx="427037" cy="188913"/>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ETH</a:t>
              </a:r>
            </a:p>
          </p:txBody>
        </p:sp>
        <p:sp>
          <p:nvSpPr>
            <p:cNvPr id="21598" name="Text Box 116"/>
            <p:cNvSpPr txBox="1">
              <a:spLocks noChangeArrowheads="1"/>
            </p:cNvSpPr>
            <p:nvPr/>
          </p:nvSpPr>
          <p:spPr bwMode="auto">
            <a:xfrm>
              <a:off x="7196138" y="4495800"/>
              <a:ext cx="427037" cy="188913"/>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4 x E1</a:t>
              </a:r>
            </a:p>
          </p:txBody>
        </p:sp>
        <p:sp>
          <p:nvSpPr>
            <p:cNvPr id="21599" name="Text Box 39"/>
            <p:cNvSpPr txBox="1">
              <a:spLocks noChangeArrowheads="1"/>
            </p:cNvSpPr>
            <p:nvPr/>
          </p:nvSpPr>
          <p:spPr bwMode="auto">
            <a:xfrm>
              <a:off x="6450013" y="4233863"/>
              <a:ext cx="681037" cy="244475"/>
            </a:xfrm>
            <a:prstGeom prst="rect">
              <a:avLst/>
            </a:prstGeom>
            <a:noFill/>
            <a:ln w="12700">
              <a:noFill/>
              <a:miter lim="800000"/>
              <a:headEnd/>
              <a:tailEnd/>
            </a:ln>
          </p:spPr>
          <p:txBody>
            <a:bodyPr wrap="none" lIns="90000" tIns="46800" rIns="90000" bIns="46800" anchor="b"/>
            <a:lstStyle/>
            <a:p>
              <a:pPr algn="ctr" defTabSz="923925"/>
              <a:r>
                <a:rPr lang="en-US" sz="1000" b="1">
                  <a:latin typeface="+mn-lt"/>
                </a:rPr>
                <a:t>Optimux-108</a:t>
              </a:r>
            </a:p>
          </p:txBody>
        </p:sp>
        <p:pic>
          <p:nvPicPr>
            <p:cNvPr id="21600" name="Picture 38" descr="rad6"/>
            <p:cNvPicPr>
              <a:picLocks noChangeAspect="1" noChangeArrowheads="1"/>
            </p:cNvPicPr>
            <p:nvPr/>
          </p:nvPicPr>
          <p:blipFill>
            <a:blip r:embed="rId4" cstate="print"/>
            <a:srcRect/>
            <a:stretch>
              <a:fillRect/>
            </a:stretch>
          </p:blipFill>
          <p:spPr bwMode="auto">
            <a:xfrm>
              <a:off x="6510338" y="4994275"/>
              <a:ext cx="560387" cy="236538"/>
            </a:xfrm>
            <a:prstGeom prst="rect">
              <a:avLst/>
            </a:prstGeom>
            <a:noFill/>
            <a:ln w="9525">
              <a:noFill/>
              <a:miter lim="800000"/>
              <a:headEnd/>
              <a:tailEnd/>
            </a:ln>
          </p:spPr>
        </p:pic>
        <p:pic>
          <p:nvPicPr>
            <p:cNvPr id="21601" name="Picture 38" descr="rad6"/>
            <p:cNvPicPr>
              <a:picLocks noChangeAspect="1" noChangeArrowheads="1"/>
            </p:cNvPicPr>
            <p:nvPr/>
          </p:nvPicPr>
          <p:blipFill>
            <a:blip r:embed="rId4" cstate="print"/>
            <a:srcRect/>
            <a:stretch>
              <a:fillRect/>
            </a:stretch>
          </p:blipFill>
          <p:spPr bwMode="auto">
            <a:xfrm>
              <a:off x="6510338" y="4433888"/>
              <a:ext cx="560387" cy="236537"/>
            </a:xfrm>
            <a:prstGeom prst="rect">
              <a:avLst/>
            </a:prstGeom>
            <a:noFill/>
            <a:ln w="9525">
              <a:noFill/>
              <a:miter lim="800000"/>
              <a:headEnd/>
              <a:tailEnd/>
            </a:ln>
          </p:spPr>
        </p:pic>
      </p:grpSp>
      <p:cxnSp>
        <p:nvCxnSpPr>
          <p:cNvPr id="21516" name="Elbow Connector 336"/>
          <p:cNvCxnSpPr>
            <a:cxnSpLocks noChangeShapeType="1"/>
          </p:cNvCxnSpPr>
          <p:nvPr/>
        </p:nvCxnSpPr>
        <p:spPr bwMode="auto">
          <a:xfrm flipV="1">
            <a:off x="3632970" y="1649490"/>
            <a:ext cx="2659063" cy="2535237"/>
          </a:xfrm>
          <a:prstGeom prst="bentConnector3">
            <a:avLst>
              <a:gd name="adj1" fmla="val 17935"/>
            </a:avLst>
          </a:prstGeom>
          <a:noFill/>
          <a:ln w="28575" algn="ctr">
            <a:solidFill>
              <a:srgbClr val="9966FF"/>
            </a:solidFill>
            <a:round/>
            <a:headEnd/>
            <a:tailEnd/>
          </a:ln>
        </p:spPr>
      </p:cxnSp>
      <p:grpSp>
        <p:nvGrpSpPr>
          <p:cNvPr id="21517" name="Group 144"/>
          <p:cNvGrpSpPr>
            <a:grpSpLocks/>
          </p:cNvGrpSpPr>
          <p:nvPr/>
        </p:nvGrpSpPr>
        <p:grpSpPr bwMode="auto">
          <a:xfrm>
            <a:off x="3677420" y="1751090"/>
            <a:ext cx="3497263" cy="2505075"/>
            <a:chOff x="3799523" y="1717988"/>
            <a:chExt cx="3846512" cy="2754951"/>
          </a:xfrm>
        </p:grpSpPr>
        <p:cxnSp>
          <p:nvCxnSpPr>
            <p:cNvPr id="21579" name="Straight Connector 131"/>
            <p:cNvCxnSpPr>
              <a:cxnSpLocks noChangeShapeType="1"/>
            </p:cNvCxnSpPr>
            <p:nvPr/>
          </p:nvCxnSpPr>
          <p:spPr bwMode="auto">
            <a:xfrm flipH="1">
              <a:off x="6899910" y="2037533"/>
              <a:ext cx="730250" cy="0"/>
            </a:xfrm>
            <a:prstGeom prst="line">
              <a:avLst/>
            </a:prstGeom>
            <a:noFill/>
            <a:ln w="12700" algn="ctr">
              <a:solidFill>
                <a:schemeClr val="tx1"/>
              </a:solidFill>
              <a:round/>
              <a:headEnd/>
              <a:tailEnd/>
            </a:ln>
          </p:spPr>
        </p:cxnSp>
        <p:sp>
          <p:nvSpPr>
            <p:cNvPr id="21580" name="Text Box 116"/>
            <p:cNvSpPr txBox="1">
              <a:spLocks noChangeArrowheads="1"/>
            </p:cNvSpPr>
            <p:nvPr/>
          </p:nvSpPr>
          <p:spPr bwMode="auto">
            <a:xfrm>
              <a:off x="7218998" y="1894248"/>
              <a:ext cx="427037" cy="183343"/>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ETH</a:t>
              </a:r>
            </a:p>
          </p:txBody>
        </p:sp>
        <p:grpSp>
          <p:nvGrpSpPr>
            <p:cNvPr id="21581" name="Group 143"/>
            <p:cNvGrpSpPr>
              <a:grpSpLocks/>
            </p:cNvGrpSpPr>
            <p:nvPr/>
          </p:nvGrpSpPr>
          <p:grpSpPr bwMode="auto">
            <a:xfrm>
              <a:off x="3799523" y="1717988"/>
              <a:ext cx="3360737" cy="2754951"/>
              <a:chOff x="3799523" y="1717988"/>
              <a:chExt cx="3360737" cy="2754951"/>
            </a:xfrm>
          </p:grpSpPr>
          <p:cxnSp>
            <p:nvCxnSpPr>
              <p:cNvPr id="21582" name="Elbow Connector 336"/>
              <p:cNvCxnSpPr>
                <a:cxnSpLocks noChangeShapeType="1"/>
              </p:cNvCxnSpPr>
              <p:nvPr/>
            </p:nvCxnSpPr>
            <p:spPr bwMode="auto">
              <a:xfrm flipV="1">
                <a:off x="3799523" y="2050951"/>
                <a:ext cx="2925762" cy="2421988"/>
              </a:xfrm>
              <a:prstGeom prst="bentConnector3">
                <a:avLst>
                  <a:gd name="adj1" fmla="val 17935"/>
                </a:avLst>
              </a:prstGeom>
              <a:noFill/>
              <a:ln w="28575" algn="ctr">
                <a:solidFill>
                  <a:srgbClr val="9966FF"/>
                </a:solidFill>
                <a:round/>
                <a:headEnd/>
                <a:tailEnd/>
              </a:ln>
            </p:spPr>
          </p:cxnSp>
          <p:sp>
            <p:nvSpPr>
              <p:cNvPr id="21583" name="Text Box 20"/>
              <p:cNvSpPr txBox="1">
                <a:spLocks noChangeArrowheads="1"/>
              </p:cNvSpPr>
              <p:nvPr/>
            </p:nvSpPr>
            <p:spPr bwMode="auto">
              <a:xfrm>
                <a:off x="6466523" y="1717988"/>
                <a:ext cx="693737" cy="237270"/>
              </a:xfrm>
              <a:prstGeom prst="rect">
                <a:avLst/>
              </a:prstGeom>
              <a:noFill/>
              <a:ln w="12700">
                <a:noFill/>
                <a:miter lim="800000"/>
                <a:headEnd/>
                <a:tailEnd/>
              </a:ln>
            </p:spPr>
            <p:txBody>
              <a:bodyPr wrap="none" lIns="90000" tIns="46800" rIns="90000" bIns="46800" anchor="b"/>
              <a:lstStyle/>
              <a:p>
                <a:pPr algn="ctr" defTabSz="923925"/>
                <a:r>
                  <a:rPr lang="en-US" sz="1000" b="1">
                    <a:latin typeface="+mn-lt"/>
                  </a:rPr>
                  <a:t>RICi-8E1</a:t>
                </a:r>
              </a:p>
            </p:txBody>
          </p:sp>
          <p:sp>
            <p:nvSpPr>
              <p:cNvPr id="21584" name="Text Box 116"/>
              <p:cNvSpPr txBox="1">
                <a:spLocks noChangeArrowheads="1"/>
              </p:cNvSpPr>
              <p:nvPr/>
            </p:nvSpPr>
            <p:spPr bwMode="auto">
              <a:xfrm>
                <a:off x="5328285" y="1882337"/>
                <a:ext cx="555625" cy="183343"/>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n x E1</a:t>
                </a:r>
              </a:p>
            </p:txBody>
          </p:sp>
          <p:pic>
            <p:nvPicPr>
              <p:cNvPr id="21585" name="Picture 91" descr="rad4"/>
              <p:cNvPicPr>
                <a:picLocks noChangeAspect="1" noChangeArrowheads="1"/>
              </p:cNvPicPr>
              <p:nvPr/>
            </p:nvPicPr>
            <p:blipFill>
              <a:blip r:embed="rId5" cstate="print"/>
              <a:srcRect/>
              <a:stretch>
                <a:fillRect/>
              </a:stretch>
            </p:blipFill>
            <p:spPr bwMode="auto">
              <a:xfrm>
                <a:off x="6536374" y="1910576"/>
                <a:ext cx="554037" cy="214158"/>
              </a:xfrm>
              <a:prstGeom prst="rect">
                <a:avLst/>
              </a:prstGeom>
              <a:noFill/>
              <a:ln w="9525">
                <a:noFill/>
                <a:miter lim="800000"/>
                <a:headEnd/>
                <a:tailEnd/>
              </a:ln>
            </p:spPr>
          </p:pic>
        </p:grpSp>
      </p:grpSp>
      <p:grpSp>
        <p:nvGrpSpPr>
          <p:cNvPr id="21518" name="Group 134"/>
          <p:cNvGrpSpPr>
            <a:grpSpLocks/>
          </p:cNvGrpSpPr>
          <p:nvPr/>
        </p:nvGrpSpPr>
        <p:grpSpPr bwMode="auto">
          <a:xfrm>
            <a:off x="504008" y="1447877"/>
            <a:ext cx="841375" cy="5308600"/>
            <a:chOff x="47489" y="1309528"/>
            <a:chExt cx="925557" cy="5839272"/>
          </a:xfrm>
        </p:grpSpPr>
        <p:pic>
          <p:nvPicPr>
            <p:cNvPr id="21575" name="Picture 65" descr="rad13a"/>
            <p:cNvPicPr>
              <a:picLocks noChangeAspect="1" noChangeArrowheads="1"/>
            </p:cNvPicPr>
            <p:nvPr/>
          </p:nvPicPr>
          <p:blipFill>
            <a:blip r:embed="rId6" cstate="print"/>
            <a:srcRect/>
            <a:stretch>
              <a:fillRect/>
            </a:stretch>
          </p:blipFill>
          <p:spPr bwMode="auto">
            <a:xfrm>
              <a:off x="324321" y="1527226"/>
              <a:ext cx="619126" cy="442912"/>
            </a:xfrm>
            <a:prstGeom prst="rect">
              <a:avLst/>
            </a:prstGeom>
            <a:noFill/>
            <a:ln w="9525">
              <a:noFill/>
              <a:miter lim="800000"/>
              <a:headEnd/>
              <a:tailEnd/>
            </a:ln>
          </p:spPr>
        </p:pic>
        <p:sp>
          <p:nvSpPr>
            <p:cNvPr id="21576" name="Text Box 20"/>
            <p:cNvSpPr txBox="1">
              <a:spLocks noChangeArrowheads="1"/>
            </p:cNvSpPr>
            <p:nvPr/>
          </p:nvSpPr>
          <p:spPr bwMode="auto">
            <a:xfrm>
              <a:off x="279308" y="1309528"/>
              <a:ext cx="693738" cy="244476"/>
            </a:xfrm>
            <a:prstGeom prst="rect">
              <a:avLst/>
            </a:prstGeom>
            <a:noFill/>
            <a:ln w="12700">
              <a:noFill/>
              <a:miter lim="800000"/>
              <a:headEnd/>
              <a:tailEnd/>
            </a:ln>
          </p:spPr>
          <p:txBody>
            <a:bodyPr wrap="none" lIns="90000" tIns="46800" rIns="90000" bIns="46800" anchor="b"/>
            <a:lstStyle/>
            <a:p>
              <a:pPr algn="ctr" defTabSz="923925"/>
              <a:r>
                <a:rPr lang="en-US" sz="1000" b="1" dirty="0" smtClean="0">
                  <a:latin typeface="+mn-lt"/>
                </a:rPr>
                <a:t>NMS </a:t>
              </a:r>
              <a:r>
                <a:rPr lang="en-US" sz="1000" b="1" dirty="0">
                  <a:latin typeface="+mn-lt"/>
                </a:rPr>
                <a:t>Station</a:t>
              </a:r>
            </a:p>
          </p:txBody>
        </p:sp>
        <p:pic>
          <p:nvPicPr>
            <p:cNvPr id="21577" name="Picture 65" descr="rad13a"/>
            <p:cNvPicPr>
              <a:picLocks noChangeAspect="1" noChangeArrowheads="1"/>
            </p:cNvPicPr>
            <p:nvPr/>
          </p:nvPicPr>
          <p:blipFill>
            <a:blip r:embed="rId6" cstate="print"/>
            <a:srcRect/>
            <a:stretch>
              <a:fillRect/>
            </a:stretch>
          </p:blipFill>
          <p:spPr bwMode="auto">
            <a:xfrm>
              <a:off x="80631" y="6492662"/>
              <a:ext cx="619126" cy="442912"/>
            </a:xfrm>
            <a:prstGeom prst="rect">
              <a:avLst/>
            </a:prstGeom>
            <a:noFill/>
            <a:ln w="9525">
              <a:noFill/>
              <a:miter lim="800000"/>
              <a:headEnd/>
              <a:tailEnd/>
            </a:ln>
          </p:spPr>
        </p:pic>
        <p:sp>
          <p:nvSpPr>
            <p:cNvPr id="21578" name="Text Box 20"/>
            <p:cNvSpPr txBox="1">
              <a:spLocks noChangeArrowheads="1"/>
            </p:cNvSpPr>
            <p:nvPr/>
          </p:nvSpPr>
          <p:spPr bwMode="auto">
            <a:xfrm>
              <a:off x="47489" y="6904325"/>
              <a:ext cx="693738" cy="244475"/>
            </a:xfrm>
            <a:prstGeom prst="rect">
              <a:avLst/>
            </a:prstGeom>
            <a:noFill/>
            <a:ln w="12700">
              <a:noFill/>
              <a:miter lim="800000"/>
              <a:headEnd/>
              <a:tailEnd/>
            </a:ln>
          </p:spPr>
          <p:txBody>
            <a:bodyPr wrap="none" lIns="90000" tIns="46800" rIns="90000" bIns="46800" anchor="b"/>
            <a:lstStyle/>
            <a:p>
              <a:pPr algn="ctr" defTabSz="923925"/>
              <a:r>
                <a:rPr lang="en-US" sz="1000" b="1" dirty="0" smtClean="0">
                  <a:latin typeface="+mn-lt"/>
                </a:rPr>
                <a:t>NMS </a:t>
              </a:r>
              <a:r>
                <a:rPr lang="en-US" sz="1000" b="1" dirty="0">
                  <a:latin typeface="+mn-lt"/>
                </a:rPr>
                <a:t>Station</a:t>
              </a:r>
            </a:p>
          </p:txBody>
        </p:sp>
      </p:grpSp>
      <p:sp>
        <p:nvSpPr>
          <p:cNvPr id="21519" name="TextBox 140"/>
          <p:cNvSpPr txBox="1">
            <a:spLocks noChangeArrowheads="1"/>
          </p:cNvSpPr>
          <p:nvPr/>
        </p:nvSpPr>
        <p:spPr bwMode="auto">
          <a:xfrm>
            <a:off x="5178692" y="1058650"/>
            <a:ext cx="2234822" cy="299365"/>
          </a:xfrm>
          <a:prstGeom prst="rect">
            <a:avLst/>
          </a:prstGeom>
          <a:noFill/>
          <a:ln w="9525">
            <a:noFill/>
            <a:miter lim="800000"/>
            <a:headEnd/>
            <a:tailEnd/>
          </a:ln>
        </p:spPr>
        <p:txBody>
          <a:bodyPr wrap="none" lIns="83111" tIns="41555" rIns="83111" bIns="41555">
            <a:spAutoFit/>
          </a:bodyPr>
          <a:lstStyle/>
          <a:p>
            <a:pPr algn="ctr"/>
            <a:r>
              <a:rPr lang="en-US" sz="1400" b="1" dirty="0">
                <a:solidFill>
                  <a:srgbClr val="0000FF"/>
                </a:solidFill>
                <a:latin typeface="+mn-lt"/>
              </a:rPr>
              <a:t>Infrastructures and </a:t>
            </a:r>
            <a:r>
              <a:rPr lang="en-US" sz="1400" b="1" dirty="0" smtClean="0">
                <a:solidFill>
                  <a:srgbClr val="0000FF"/>
                </a:solidFill>
                <a:latin typeface="+mn-lt"/>
              </a:rPr>
              <a:t>Services</a:t>
            </a:r>
            <a:endParaRPr lang="en-US" sz="1400" b="1" dirty="0">
              <a:solidFill>
                <a:srgbClr val="0000FF"/>
              </a:solidFill>
              <a:latin typeface="+mn-lt"/>
            </a:endParaRPr>
          </a:p>
        </p:txBody>
      </p:sp>
      <p:sp>
        <p:nvSpPr>
          <p:cNvPr id="21520" name="TextBox 142"/>
          <p:cNvSpPr txBox="1">
            <a:spLocks noChangeArrowheads="1"/>
          </p:cNvSpPr>
          <p:nvPr/>
        </p:nvSpPr>
        <p:spPr bwMode="auto">
          <a:xfrm>
            <a:off x="1215478" y="1058650"/>
            <a:ext cx="886633" cy="299365"/>
          </a:xfrm>
          <a:prstGeom prst="rect">
            <a:avLst/>
          </a:prstGeom>
          <a:noFill/>
          <a:ln w="9525">
            <a:noFill/>
            <a:miter lim="800000"/>
            <a:headEnd/>
            <a:tailEnd/>
          </a:ln>
        </p:spPr>
        <p:txBody>
          <a:bodyPr wrap="none" lIns="83111" tIns="41555" rIns="83111" bIns="41555">
            <a:spAutoFit/>
          </a:bodyPr>
          <a:lstStyle/>
          <a:p>
            <a:pPr algn="ctr"/>
            <a:r>
              <a:rPr lang="en-US" sz="1400" b="1" dirty="0">
                <a:solidFill>
                  <a:srgbClr val="0000FF"/>
                </a:solidFill>
                <a:latin typeface="+mn-lt"/>
              </a:rPr>
              <a:t>Networks</a:t>
            </a:r>
          </a:p>
        </p:txBody>
      </p:sp>
      <p:sp>
        <p:nvSpPr>
          <p:cNvPr id="21521" name="Text Box 111"/>
          <p:cNvSpPr txBox="1">
            <a:spLocks noChangeArrowheads="1"/>
          </p:cNvSpPr>
          <p:nvPr/>
        </p:nvSpPr>
        <p:spPr bwMode="auto">
          <a:xfrm>
            <a:off x="3044008" y="3448127"/>
            <a:ext cx="719137" cy="249238"/>
          </a:xfrm>
          <a:prstGeom prst="rect">
            <a:avLst/>
          </a:prstGeom>
          <a:noFill/>
          <a:ln w="12700">
            <a:noFill/>
            <a:miter lim="800000"/>
            <a:headEnd/>
            <a:tailEnd/>
          </a:ln>
        </p:spPr>
        <p:txBody>
          <a:bodyPr wrap="none" lIns="81802" tIns="42537" rIns="81802" bIns="42537" anchor="b"/>
          <a:lstStyle/>
          <a:p>
            <a:pPr algn="ctr" defTabSz="923925"/>
            <a:r>
              <a:rPr lang="en-US" sz="1200" b="1">
                <a:latin typeface="+mn-lt"/>
              </a:rPr>
              <a:t>POP</a:t>
            </a:r>
          </a:p>
        </p:txBody>
      </p:sp>
      <p:grpSp>
        <p:nvGrpSpPr>
          <p:cNvPr id="21522" name="Group 172"/>
          <p:cNvGrpSpPr>
            <a:grpSpLocks/>
          </p:cNvGrpSpPr>
          <p:nvPr/>
        </p:nvGrpSpPr>
        <p:grpSpPr bwMode="auto">
          <a:xfrm>
            <a:off x="3679008" y="1289127"/>
            <a:ext cx="3048000" cy="2938463"/>
            <a:chOff x="3801745" y="1209358"/>
            <a:chExt cx="3352165" cy="3231832"/>
          </a:xfrm>
        </p:grpSpPr>
        <p:sp>
          <p:nvSpPr>
            <p:cNvPr id="21568" name="Text Box 20"/>
            <p:cNvSpPr txBox="1">
              <a:spLocks noChangeArrowheads="1"/>
            </p:cNvSpPr>
            <p:nvPr/>
          </p:nvSpPr>
          <p:spPr bwMode="auto">
            <a:xfrm>
              <a:off x="6460173" y="1209358"/>
              <a:ext cx="693737" cy="244475"/>
            </a:xfrm>
            <a:prstGeom prst="rect">
              <a:avLst/>
            </a:prstGeom>
            <a:noFill/>
            <a:ln w="12700">
              <a:noFill/>
              <a:miter lim="800000"/>
              <a:headEnd/>
              <a:tailEnd/>
            </a:ln>
          </p:spPr>
          <p:txBody>
            <a:bodyPr wrap="none" lIns="90000" tIns="46800" rIns="90000" bIns="46800" anchor="b"/>
            <a:lstStyle/>
            <a:p>
              <a:pPr algn="ctr" defTabSz="923925"/>
              <a:r>
                <a:rPr lang="en-US" sz="1000" b="1">
                  <a:latin typeface="+mn-lt"/>
                </a:rPr>
                <a:t>Router</a:t>
              </a:r>
            </a:p>
          </p:txBody>
        </p:sp>
        <p:grpSp>
          <p:nvGrpSpPr>
            <p:cNvPr id="21569" name="Group 170"/>
            <p:cNvGrpSpPr>
              <a:grpSpLocks/>
            </p:cNvGrpSpPr>
            <p:nvPr/>
          </p:nvGrpSpPr>
          <p:grpSpPr bwMode="auto">
            <a:xfrm>
              <a:off x="3801745" y="1416368"/>
              <a:ext cx="2964498" cy="3024822"/>
              <a:chOff x="3801745" y="1416368"/>
              <a:chExt cx="2964498" cy="3024822"/>
            </a:xfrm>
          </p:grpSpPr>
          <p:pic>
            <p:nvPicPr>
              <p:cNvPr id="21571" name="Picture 116" descr="rad24L"/>
              <p:cNvPicPr>
                <a:picLocks noChangeAspect="1" noChangeArrowheads="1"/>
              </p:cNvPicPr>
              <p:nvPr/>
            </p:nvPicPr>
            <p:blipFill>
              <a:blip r:embed="rId7" cstate="print"/>
              <a:srcRect/>
              <a:stretch>
                <a:fillRect/>
              </a:stretch>
            </p:blipFill>
            <p:spPr bwMode="auto">
              <a:xfrm rot="10800000">
                <a:off x="6401118" y="1548765"/>
                <a:ext cx="365125" cy="100013"/>
              </a:xfrm>
              <a:prstGeom prst="rect">
                <a:avLst/>
              </a:prstGeom>
              <a:noFill/>
              <a:ln w="9525">
                <a:noFill/>
                <a:miter lim="800000"/>
                <a:headEnd/>
                <a:tailEnd/>
              </a:ln>
            </p:spPr>
          </p:pic>
          <p:sp>
            <p:nvSpPr>
              <p:cNvPr id="21572" name="Text Box 116"/>
              <p:cNvSpPr txBox="1">
                <a:spLocks noChangeArrowheads="1"/>
              </p:cNvSpPr>
              <p:nvPr/>
            </p:nvSpPr>
            <p:spPr bwMode="auto">
              <a:xfrm>
                <a:off x="6037263" y="1416368"/>
                <a:ext cx="555625" cy="188912"/>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MIRIC-E3 </a:t>
                </a:r>
              </a:p>
            </p:txBody>
          </p:sp>
          <p:sp>
            <p:nvSpPr>
              <p:cNvPr id="21573" name="Text Box 116"/>
              <p:cNvSpPr txBox="1">
                <a:spLocks noChangeArrowheads="1"/>
              </p:cNvSpPr>
              <p:nvPr/>
            </p:nvSpPr>
            <p:spPr bwMode="auto">
              <a:xfrm>
                <a:off x="5417185" y="1433513"/>
                <a:ext cx="333375" cy="192405"/>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E3</a:t>
                </a:r>
              </a:p>
            </p:txBody>
          </p:sp>
          <p:pic>
            <p:nvPicPr>
              <p:cNvPr id="21574" name="Picture 116" descr="rad24L"/>
              <p:cNvPicPr>
                <a:picLocks noChangeAspect="1" noChangeArrowheads="1"/>
              </p:cNvPicPr>
              <p:nvPr/>
            </p:nvPicPr>
            <p:blipFill>
              <a:blip r:embed="rId7" cstate="print"/>
              <a:srcRect/>
              <a:stretch>
                <a:fillRect/>
              </a:stretch>
            </p:blipFill>
            <p:spPr bwMode="auto">
              <a:xfrm>
                <a:off x="3801745" y="4342765"/>
                <a:ext cx="365125" cy="98425"/>
              </a:xfrm>
              <a:prstGeom prst="rect">
                <a:avLst/>
              </a:prstGeom>
              <a:noFill/>
              <a:ln w="9525">
                <a:noFill/>
                <a:miter lim="800000"/>
                <a:headEnd/>
                <a:tailEnd/>
              </a:ln>
            </p:spPr>
          </p:pic>
        </p:grpSp>
        <p:pic>
          <p:nvPicPr>
            <p:cNvPr id="21570" name="Picture 36" descr="router"/>
            <p:cNvPicPr>
              <a:picLocks noChangeAspect="1" noChangeArrowheads="1"/>
            </p:cNvPicPr>
            <p:nvPr/>
          </p:nvPicPr>
          <p:blipFill>
            <a:blip r:embed="rId8" cstate="print"/>
            <a:srcRect/>
            <a:stretch>
              <a:fillRect/>
            </a:stretch>
          </p:blipFill>
          <p:spPr bwMode="auto">
            <a:xfrm>
              <a:off x="6585585" y="1411605"/>
              <a:ext cx="444500" cy="327025"/>
            </a:xfrm>
            <a:prstGeom prst="rect">
              <a:avLst/>
            </a:prstGeom>
            <a:noFill/>
            <a:ln w="9525">
              <a:noFill/>
              <a:miter lim="800000"/>
              <a:headEnd/>
              <a:tailEnd/>
            </a:ln>
          </p:spPr>
        </p:pic>
      </p:grpSp>
      <p:grpSp>
        <p:nvGrpSpPr>
          <p:cNvPr id="21523" name="Group 171"/>
          <p:cNvGrpSpPr>
            <a:grpSpLocks/>
          </p:cNvGrpSpPr>
          <p:nvPr/>
        </p:nvGrpSpPr>
        <p:grpSpPr bwMode="auto">
          <a:xfrm>
            <a:off x="3656783" y="1944765"/>
            <a:ext cx="4775200" cy="4418012"/>
            <a:chOff x="3776663" y="1930687"/>
            <a:chExt cx="5253037" cy="4859243"/>
          </a:xfrm>
        </p:grpSpPr>
        <p:grpSp>
          <p:nvGrpSpPr>
            <p:cNvPr id="21535" name="Group 169"/>
            <p:cNvGrpSpPr>
              <a:grpSpLocks/>
            </p:cNvGrpSpPr>
            <p:nvPr/>
          </p:nvGrpSpPr>
          <p:grpSpPr bwMode="auto">
            <a:xfrm>
              <a:off x="3776663" y="1930687"/>
              <a:ext cx="5253037" cy="4859243"/>
              <a:chOff x="3776663" y="1930687"/>
              <a:chExt cx="5253037" cy="4859243"/>
            </a:xfrm>
          </p:grpSpPr>
          <p:cxnSp>
            <p:nvCxnSpPr>
              <p:cNvPr id="21537" name="Straight Connector 109"/>
              <p:cNvCxnSpPr>
                <a:cxnSpLocks noChangeShapeType="1"/>
              </p:cNvCxnSpPr>
              <p:nvPr/>
            </p:nvCxnSpPr>
            <p:spPr bwMode="auto">
              <a:xfrm>
                <a:off x="6998198" y="6577205"/>
                <a:ext cx="603540" cy="0"/>
              </a:xfrm>
              <a:prstGeom prst="line">
                <a:avLst/>
              </a:prstGeom>
              <a:noFill/>
              <a:ln w="12700" algn="ctr">
                <a:solidFill>
                  <a:schemeClr val="tx1"/>
                </a:solidFill>
                <a:round/>
                <a:headEnd/>
                <a:tailEnd/>
              </a:ln>
            </p:spPr>
          </p:cxnSp>
          <p:cxnSp>
            <p:nvCxnSpPr>
              <p:cNvPr id="21538" name="Straight Connector 111"/>
              <p:cNvCxnSpPr>
                <a:cxnSpLocks noChangeShapeType="1"/>
              </p:cNvCxnSpPr>
              <p:nvPr/>
            </p:nvCxnSpPr>
            <p:spPr bwMode="auto">
              <a:xfrm>
                <a:off x="7013575" y="6719157"/>
                <a:ext cx="593725" cy="0"/>
              </a:xfrm>
              <a:prstGeom prst="line">
                <a:avLst/>
              </a:prstGeom>
              <a:noFill/>
              <a:ln w="12700" algn="ctr">
                <a:solidFill>
                  <a:schemeClr val="tx1"/>
                </a:solidFill>
                <a:round/>
                <a:headEnd/>
                <a:tailEnd/>
              </a:ln>
            </p:spPr>
          </p:cxnSp>
          <p:sp>
            <p:nvSpPr>
              <p:cNvPr id="21539" name="Text Box 116"/>
              <p:cNvSpPr txBox="1">
                <a:spLocks noChangeArrowheads="1"/>
              </p:cNvSpPr>
              <p:nvPr/>
            </p:nvSpPr>
            <p:spPr bwMode="auto">
              <a:xfrm>
                <a:off x="7196138" y="6585587"/>
                <a:ext cx="427037" cy="188913"/>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ETH</a:t>
                </a:r>
              </a:p>
            </p:txBody>
          </p:sp>
          <p:sp>
            <p:nvSpPr>
              <p:cNvPr id="21540" name="Text Box 116"/>
              <p:cNvSpPr txBox="1">
                <a:spLocks noChangeArrowheads="1"/>
              </p:cNvSpPr>
              <p:nvPr/>
            </p:nvSpPr>
            <p:spPr bwMode="auto">
              <a:xfrm>
                <a:off x="8159683" y="6602346"/>
                <a:ext cx="427037" cy="187584"/>
              </a:xfrm>
              <a:prstGeom prst="rect">
                <a:avLst/>
              </a:prstGeom>
              <a:noFill/>
              <a:ln w="12700">
                <a:noFill/>
                <a:miter lim="800000"/>
                <a:headEnd/>
                <a:tailEnd/>
              </a:ln>
            </p:spPr>
            <p:txBody>
              <a:bodyPr wrap="none" lIns="90000" tIns="46800" rIns="90000" bIns="46800" anchor="b"/>
              <a:lstStyle/>
              <a:p>
                <a:pPr algn="ctr" defTabSz="923925"/>
                <a:endParaRPr lang="en-US" sz="900" b="1">
                  <a:latin typeface="+mn-lt"/>
                </a:endParaRPr>
              </a:p>
            </p:txBody>
          </p:sp>
          <p:grpSp>
            <p:nvGrpSpPr>
              <p:cNvPr id="21541" name="Group 122"/>
              <p:cNvGrpSpPr>
                <a:grpSpLocks/>
              </p:cNvGrpSpPr>
              <p:nvPr/>
            </p:nvGrpSpPr>
            <p:grpSpPr bwMode="auto">
              <a:xfrm>
                <a:off x="3776663" y="1930687"/>
                <a:ext cx="5253037" cy="4812276"/>
                <a:chOff x="3776663" y="1809750"/>
                <a:chExt cx="5253037" cy="4812276"/>
              </a:xfrm>
            </p:grpSpPr>
            <p:cxnSp>
              <p:nvCxnSpPr>
                <p:cNvPr id="6160" name="Elbow Connector 310"/>
                <p:cNvCxnSpPr>
                  <a:cxnSpLocks noChangeShapeType="1"/>
                </p:cNvCxnSpPr>
                <p:nvPr/>
              </p:nvCxnSpPr>
              <p:spPr bwMode="auto">
                <a:xfrm>
                  <a:off x="3776663" y="4706438"/>
                  <a:ext cx="2603815" cy="1847316"/>
                </a:xfrm>
                <a:prstGeom prst="bentConnector3">
                  <a:avLst>
                    <a:gd name="adj1" fmla="val 23197"/>
                  </a:avLst>
                </a:prstGeom>
                <a:ln>
                  <a:headEnd/>
                  <a:tailEnd/>
                </a:ln>
              </p:spPr>
              <p:style>
                <a:lnRef idx="2">
                  <a:schemeClr val="accent4"/>
                </a:lnRef>
                <a:fillRef idx="0">
                  <a:schemeClr val="accent4"/>
                </a:fillRef>
                <a:effectRef idx="1">
                  <a:schemeClr val="accent4"/>
                </a:effectRef>
                <a:fontRef idx="minor">
                  <a:schemeClr val="tx1"/>
                </a:fontRef>
              </p:style>
            </p:cxnSp>
            <p:pic>
              <p:nvPicPr>
                <p:cNvPr id="21543" name="Picture 93" descr="rad18"/>
                <p:cNvPicPr>
                  <a:picLocks noChangeAspect="1" noChangeArrowheads="1"/>
                </p:cNvPicPr>
                <p:nvPr/>
              </p:nvPicPr>
              <p:blipFill>
                <a:blip r:embed="rId9" cstate="print"/>
                <a:srcRect/>
                <a:stretch>
                  <a:fillRect/>
                </a:stretch>
              </p:blipFill>
              <p:spPr bwMode="auto">
                <a:xfrm>
                  <a:off x="6310671" y="6401340"/>
                  <a:ext cx="881063" cy="220686"/>
                </a:xfrm>
                <a:prstGeom prst="rect">
                  <a:avLst/>
                </a:prstGeom>
                <a:noFill/>
                <a:ln w="9525">
                  <a:noFill/>
                  <a:miter lim="800000"/>
                  <a:headEnd/>
                  <a:tailEnd/>
                </a:ln>
              </p:spPr>
            </p:pic>
            <p:grpSp>
              <p:nvGrpSpPr>
                <p:cNvPr id="21544" name="Group 121"/>
                <p:cNvGrpSpPr>
                  <a:grpSpLocks/>
                </p:cNvGrpSpPr>
                <p:nvPr/>
              </p:nvGrpSpPr>
              <p:grpSpPr bwMode="auto">
                <a:xfrm>
                  <a:off x="3776663" y="1809750"/>
                  <a:ext cx="5253037" cy="4770130"/>
                  <a:chOff x="3776663" y="1809750"/>
                  <a:chExt cx="5253037" cy="4770130"/>
                </a:xfrm>
              </p:grpSpPr>
              <p:cxnSp>
                <p:nvCxnSpPr>
                  <p:cNvPr id="21545" name="Elbow Connector 352"/>
                  <p:cNvCxnSpPr>
                    <a:cxnSpLocks noChangeShapeType="1"/>
                  </p:cNvCxnSpPr>
                  <p:nvPr/>
                </p:nvCxnSpPr>
                <p:spPr bwMode="auto">
                  <a:xfrm flipV="1">
                    <a:off x="7112000" y="1809750"/>
                    <a:ext cx="1096963" cy="503238"/>
                  </a:xfrm>
                  <a:prstGeom prst="bentConnector3">
                    <a:avLst>
                      <a:gd name="adj1" fmla="val 61921"/>
                    </a:avLst>
                  </a:prstGeom>
                  <a:noFill/>
                  <a:ln w="28575" algn="ctr">
                    <a:solidFill>
                      <a:srgbClr val="9966FF"/>
                    </a:solidFill>
                    <a:round/>
                    <a:headEnd/>
                    <a:tailEnd/>
                  </a:ln>
                </p:spPr>
              </p:cxnSp>
              <p:cxnSp>
                <p:nvCxnSpPr>
                  <p:cNvPr id="21546" name="Elbow Connector 355"/>
                  <p:cNvCxnSpPr>
                    <a:cxnSpLocks noChangeShapeType="1"/>
                  </p:cNvCxnSpPr>
                  <p:nvPr/>
                </p:nvCxnSpPr>
                <p:spPr bwMode="auto">
                  <a:xfrm>
                    <a:off x="7098664" y="2400934"/>
                    <a:ext cx="1096963" cy="503238"/>
                  </a:xfrm>
                  <a:prstGeom prst="bentConnector3">
                    <a:avLst>
                      <a:gd name="adj1" fmla="val 63079"/>
                    </a:avLst>
                  </a:prstGeom>
                  <a:noFill/>
                  <a:ln w="28575" algn="ctr">
                    <a:solidFill>
                      <a:srgbClr val="9966FF"/>
                    </a:solidFill>
                    <a:round/>
                    <a:headEnd/>
                    <a:tailEnd/>
                  </a:ln>
                </p:spPr>
              </p:cxnSp>
              <p:cxnSp>
                <p:nvCxnSpPr>
                  <p:cNvPr id="21547" name="Straight Connector 357"/>
                  <p:cNvCxnSpPr>
                    <a:cxnSpLocks noChangeShapeType="1"/>
                  </p:cNvCxnSpPr>
                  <p:nvPr/>
                </p:nvCxnSpPr>
                <p:spPr bwMode="auto">
                  <a:xfrm>
                    <a:off x="7188200" y="2355850"/>
                    <a:ext cx="1006475" cy="1588"/>
                  </a:xfrm>
                  <a:prstGeom prst="line">
                    <a:avLst/>
                  </a:prstGeom>
                  <a:noFill/>
                  <a:ln w="28575" algn="ctr">
                    <a:solidFill>
                      <a:srgbClr val="9966FF"/>
                    </a:solidFill>
                    <a:round/>
                    <a:headEnd/>
                    <a:tailEnd/>
                  </a:ln>
                </p:spPr>
              </p:cxnSp>
              <p:cxnSp>
                <p:nvCxnSpPr>
                  <p:cNvPr id="6182" name="Elbow Connector 321"/>
                  <p:cNvCxnSpPr>
                    <a:cxnSpLocks noChangeShapeType="1"/>
                  </p:cNvCxnSpPr>
                  <p:nvPr/>
                </p:nvCxnSpPr>
                <p:spPr bwMode="auto">
                  <a:xfrm flipV="1">
                    <a:off x="3776663" y="2361500"/>
                    <a:ext cx="2925145" cy="2030650"/>
                  </a:xfrm>
                  <a:prstGeom prst="bentConnector3">
                    <a:avLst>
                      <a:gd name="adj1" fmla="val 20699"/>
                    </a:avLst>
                  </a:prstGeom>
                  <a:ln>
                    <a:headEnd/>
                    <a:tailEnd/>
                  </a:ln>
                </p:spPr>
                <p:style>
                  <a:lnRef idx="2">
                    <a:schemeClr val="dk1"/>
                  </a:lnRef>
                  <a:fillRef idx="0">
                    <a:schemeClr val="dk1"/>
                  </a:fillRef>
                  <a:effectRef idx="1">
                    <a:schemeClr val="dk1"/>
                  </a:effectRef>
                  <a:fontRef idx="minor">
                    <a:schemeClr val="tx1"/>
                  </a:fontRef>
                </p:style>
              </p:cxnSp>
              <p:grpSp>
                <p:nvGrpSpPr>
                  <p:cNvPr id="21549" name="Group 345"/>
                  <p:cNvGrpSpPr>
                    <a:grpSpLocks/>
                  </p:cNvGrpSpPr>
                  <p:nvPr/>
                </p:nvGrpSpPr>
                <p:grpSpPr bwMode="auto">
                  <a:xfrm>
                    <a:off x="8007350" y="2019300"/>
                    <a:ext cx="681038" cy="436563"/>
                    <a:chOff x="6579919" y="5392804"/>
                    <a:chExt cx="681037" cy="436563"/>
                  </a:xfrm>
                </p:grpSpPr>
                <p:pic>
                  <p:nvPicPr>
                    <p:cNvPr id="21566" name="Picture 38" descr="rad6"/>
                    <p:cNvPicPr>
                      <a:picLocks noChangeAspect="1" noChangeArrowheads="1"/>
                    </p:cNvPicPr>
                    <p:nvPr/>
                  </p:nvPicPr>
                  <p:blipFill>
                    <a:blip r:embed="rId4" cstate="print"/>
                    <a:srcRect/>
                    <a:stretch>
                      <a:fillRect/>
                    </a:stretch>
                  </p:blipFill>
                  <p:spPr bwMode="auto">
                    <a:xfrm>
                      <a:off x="6639976" y="5592455"/>
                      <a:ext cx="560923" cy="236912"/>
                    </a:xfrm>
                    <a:prstGeom prst="rect">
                      <a:avLst/>
                    </a:prstGeom>
                    <a:noFill/>
                    <a:ln w="9525">
                      <a:noFill/>
                      <a:miter lim="800000"/>
                      <a:headEnd/>
                      <a:tailEnd/>
                    </a:ln>
                  </p:spPr>
                </p:pic>
                <p:sp>
                  <p:nvSpPr>
                    <p:cNvPr id="21567" name="Text Box 39"/>
                    <p:cNvSpPr txBox="1">
                      <a:spLocks noChangeArrowheads="1"/>
                    </p:cNvSpPr>
                    <p:nvPr/>
                  </p:nvSpPr>
                  <p:spPr bwMode="auto">
                    <a:xfrm>
                      <a:off x="6579919" y="5392804"/>
                      <a:ext cx="681037" cy="244475"/>
                    </a:xfrm>
                    <a:prstGeom prst="rect">
                      <a:avLst/>
                    </a:prstGeom>
                    <a:noFill/>
                    <a:ln w="12700">
                      <a:noFill/>
                      <a:miter lim="800000"/>
                      <a:headEnd/>
                      <a:tailEnd/>
                    </a:ln>
                  </p:spPr>
                  <p:txBody>
                    <a:bodyPr wrap="none" lIns="90000" tIns="46800" rIns="90000" bIns="46800" anchor="b"/>
                    <a:lstStyle/>
                    <a:p>
                      <a:pPr algn="ctr" defTabSz="923925"/>
                      <a:r>
                        <a:rPr lang="en-US" sz="1000" b="1">
                          <a:latin typeface="+mn-lt"/>
                        </a:rPr>
                        <a:t>FCD-E1E</a:t>
                      </a:r>
                    </a:p>
                  </p:txBody>
                </p:sp>
              </p:grpSp>
              <p:sp>
                <p:nvSpPr>
                  <p:cNvPr id="21550" name="Text Box 122"/>
                  <p:cNvSpPr txBox="1">
                    <a:spLocks noChangeArrowheads="1"/>
                  </p:cNvSpPr>
                  <p:nvPr/>
                </p:nvSpPr>
                <p:spPr bwMode="auto">
                  <a:xfrm>
                    <a:off x="7807325" y="2703513"/>
                    <a:ext cx="277813" cy="228600"/>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E1</a:t>
                    </a:r>
                  </a:p>
                </p:txBody>
              </p:sp>
              <p:grpSp>
                <p:nvGrpSpPr>
                  <p:cNvPr id="21551" name="Group 364"/>
                  <p:cNvGrpSpPr>
                    <a:grpSpLocks/>
                  </p:cNvGrpSpPr>
                  <p:nvPr/>
                </p:nvGrpSpPr>
                <p:grpSpPr bwMode="auto">
                  <a:xfrm>
                    <a:off x="8491538" y="2810508"/>
                    <a:ext cx="538162" cy="138111"/>
                    <a:chOff x="8158163" y="3529645"/>
                    <a:chExt cx="538162" cy="138110"/>
                  </a:xfrm>
                </p:grpSpPr>
                <p:cxnSp>
                  <p:nvCxnSpPr>
                    <p:cNvPr id="21562" name="Straight Connector 360"/>
                    <p:cNvCxnSpPr>
                      <a:cxnSpLocks noChangeShapeType="1"/>
                    </p:cNvCxnSpPr>
                    <p:nvPr/>
                  </p:nvCxnSpPr>
                  <p:spPr bwMode="auto">
                    <a:xfrm>
                      <a:off x="8158163" y="3529645"/>
                      <a:ext cx="538162" cy="0"/>
                    </a:xfrm>
                    <a:prstGeom prst="line">
                      <a:avLst/>
                    </a:prstGeom>
                    <a:noFill/>
                    <a:ln w="12700" algn="ctr">
                      <a:solidFill>
                        <a:schemeClr val="tx1"/>
                      </a:solidFill>
                      <a:round/>
                      <a:headEnd/>
                      <a:tailEnd/>
                    </a:ln>
                  </p:spPr>
                </p:cxnSp>
                <p:cxnSp>
                  <p:nvCxnSpPr>
                    <p:cNvPr id="21563" name="Straight Connector 361"/>
                    <p:cNvCxnSpPr>
                      <a:cxnSpLocks noChangeShapeType="1"/>
                    </p:cNvCxnSpPr>
                    <p:nvPr/>
                  </p:nvCxnSpPr>
                  <p:spPr bwMode="auto">
                    <a:xfrm>
                      <a:off x="8158163" y="3575682"/>
                      <a:ext cx="538162" cy="0"/>
                    </a:xfrm>
                    <a:prstGeom prst="line">
                      <a:avLst/>
                    </a:prstGeom>
                    <a:noFill/>
                    <a:ln w="12700" algn="ctr">
                      <a:solidFill>
                        <a:schemeClr val="tx1"/>
                      </a:solidFill>
                      <a:round/>
                      <a:headEnd/>
                      <a:tailEnd/>
                    </a:ln>
                  </p:spPr>
                </p:cxnSp>
                <p:cxnSp>
                  <p:nvCxnSpPr>
                    <p:cNvPr id="21564" name="Straight Connector 362"/>
                    <p:cNvCxnSpPr>
                      <a:cxnSpLocks noChangeShapeType="1"/>
                    </p:cNvCxnSpPr>
                    <p:nvPr/>
                  </p:nvCxnSpPr>
                  <p:spPr bwMode="auto">
                    <a:xfrm>
                      <a:off x="8158163" y="3621718"/>
                      <a:ext cx="538162" cy="0"/>
                    </a:xfrm>
                    <a:prstGeom prst="line">
                      <a:avLst/>
                    </a:prstGeom>
                    <a:noFill/>
                    <a:ln w="12700" algn="ctr">
                      <a:solidFill>
                        <a:schemeClr val="tx1"/>
                      </a:solidFill>
                      <a:round/>
                      <a:headEnd/>
                      <a:tailEnd/>
                    </a:ln>
                  </p:spPr>
                </p:cxnSp>
                <p:cxnSp>
                  <p:nvCxnSpPr>
                    <p:cNvPr id="21565" name="Straight Connector 363"/>
                    <p:cNvCxnSpPr>
                      <a:cxnSpLocks noChangeShapeType="1"/>
                    </p:cNvCxnSpPr>
                    <p:nvPr/>
                  </p:nvCxnSpPr>
                  <p:spPr bwMode="auto">
                    <a:xfrm>
                      <a:off x="8158163" y="3667755"/>
                      <a:ext cx="538162" cy="0"/>
                    </a:xfrm>
                    <a:prstGeom prst="line">
                      <a:avLst/>
                    </a:prstGeom>
                    <a:noFill/>
                    <a:ln w="12700" algn="ctr">
                      <a:solidFill>
                        <a:schemeClr val="tx1"/>
                      </a:solidFill>
                      <a:round/>
                      <a:headEnd/>
                      <a:tailEnd/>
                    </a:ln>
                  </p:spPr>
                </p:cxnSp>
              </p:grpSp>
              <p:sp>
                <p:nvSpPr>
                  <p:cNvPr id="21552" name="Text Box 122"/>
                  <p:cNvSpPr txBox="1">
                    <a:spLocks noChangeArrowheads="1"/>
                  </p:cNvSpPr>
                  <p:nvPr/>
                </p:nvSpPr>
                <p:spPr bwMode="auto">
                  <a:xfrm>
                    <a:off x="8639175" y="2626991"/>
                    <a:ext cx="352425" cy="228600"/>
                  </a:xfrm>
                  <a:prstGeom prst="rect">
                    <a:avLst/>
                  </a:prstGeom>
                  <a:noFill/>
                  <a:ln w="12700">
                    <a:noFill/>
                    <a:miter lim="800000"/>
                    <a:headEnd/>
                    <a:tailEnd/>
                  </a:ln>
                </p:spPr>
                <p:txBody>
                  <a:bodyPr wrap="none" lIns="90000" tIns="46800" rIns="90000" bIns="46800" anchor="b"/>
                  <a:lstStyle/>
                  <a:p>
                    <a:pPr algn="ctr" defTabSz="923925"/>
                    <a:r>
                      <a:rPr lang="en-US" sz="900" b="1" dirty="0">
                        <a:latin typeface="+mn-lt"/>
                      </a:rPr>
                      <a:t>8 x E1</a:t>
                    </a:r>
                  </a:p>
                </p:txBody>
              </p:sp>
              <p:grpSp>
                <p:nvGrpSpPr>
                  <p:cNvPr id="21553" name="Group 348"/>
                  <p:cNvGrpSpPr>
                    <a:grpSpLocks/>
                  </p:cNvGrpSpPr>
                  <p:nvPr/>
                </p:nvGrpSpPr>
                <p:grpSpPr bwMode="auto">
                  <a:xfrm>
                    <a:off x="8001000" y="2566031"/>
                    <a:ext cx="693738" cy="419101"/>
                    <a:chOff x="6573569" y="1540088"/>
                    <a:chExt cx="693737" cy="419722"/>
                  </a:xfrm>
                </p:grpSpPr>
                <p:pic>
                  <p:nvPicPr>
                    <p:cNvPr id="21560" name="Picture 91" descr="rad4"/>
                    <p:cNvPicPr>
                      <a:picLocks noChangeAspect="1" noChangeArrowheads="1"/>
                    </p:cNvPicPr>
                    <p:nvPr/>
                  </p:nvPicPr>
                  <p:blipFill>
                    <a:blip r:embed="rId5" cstate="print"/>
                    <a:srcRect/>
                    <a:stretch>
                      <a:fillRect/>
                    </a:stretch>
                  </p:blipFill>
                  <p:spPr bwMode="auto">
                    <a:xfrm>
                      <a:off x="6644077" y="1738300"/>
                      <a:ext cx="552722" cy="221510"/>
                    </a:xfrm>
                    <a:prstGeom prst="rect">
                      <a:avLst/>
                    </a:prstGeom>
                    <a:noFill/>
                    <a:ln w="9525">
                      <a:noFill/>
                      <a:miter lim="800000"/>
                      <a:headEnd/>
                      <a:tailEnd/>
                    </a:ln>
                  </p:spPr>
                </p:pic>
                <p:sp>
                  <p:nvSpPr>
                    <p:cNvPr id="21561" name="Text Box 20"/>
                    <p:cNvSpPr txBox="1">
                      <a:spLocks noChangeArrowheads="1"/>
                    </p:cNvSpPr>
                    <p:nvPr/>
                  </p:nvSpPr>
                  <p:spPr bwMode="auto">
                    <a:xfrm>
                      <a:off x="6573569" y="1540088"/>
                      <a:ext cx="693737" cy="244474"/>
                    </a:xfrm>
                    <a:prstGeom prst="rect">
                      <a:avLst/>
                    </a:prstGeom>
                    <a:noFill/>
                    <a:ln w="12700">
                      <a:noFill/>
                      <a:miter lim="800000"/>
                      <a:headEnd/>
                      <a:tailEnd/>
                    </a:ln>
                  </p:spPr>
                  <p:txBody>
                    <a:bodyPr wrap="none" lIns="90000" tIns="46800" rIns="90000" bIns="46800" anchor="b"/>
                    <a:lstStyle/>
                    <a:p>
                      <a:pPr algn="ctr" defTabSz="923925"/>
                      <a:r>
                        <a:rPr lang="en-US" sz="1000" b="1">
                          <a:latin typeface="+mn-lt"/>
                        </a:rPr>
                        <a:t>DXC-4</a:t>
                      </a:r>
                    </a:p>
                  </p:txBody>
                </p:sp>
              </p:grpSp>
              <p:grpSp>
                <p:nvGrpSpPr>
                  <p:cNvPr id="21554" name="Group 118"/>
                  <p:cNvGrpSpPr>
                    <a:grpSpLocks/>
                  </p:cNvGrpSpPr>
                  <p:nvPr/>
                </p:nvGrpSpPr>
                <p:grpSpPr bwMode="auto">
                  <a:xfrm>
                    <a:off x="5305425" y="2022792"/>
                    <a:ext cx="1825625" cy="4557088"/>
                    <a:chOff x="5305425" y="2022792"/>
                    <a:chExt cx="1825625" cy="4557088"/>
                  </a:xfrm>
                </p:grpSpPr>
                <p:sp>
                  <p:nvSpPr>
                    <p:cNvPr id="21556" name="Text Box 39"/>
                    <p:cNvSpPr txBox="1">
                      <a:spLocks noChangeArrowheads="1"/>
                    </p:cNvSpPr>
                    <p:nvPr/>
                  </p:nvSpPr>
                  <p:spPr bwMode="auto">
                    <a:xfrm>
                      <a:off x="6430348" y="6206542"/>
                      <a:ext cx="681037" cy="242755"/>
                    </a:xfrm>
                    <a:prstGeom prst="rect">
                      <a:avLst/>
                    </a:prstGeom>
                    <a:noFill/>
                    <a:ln w="12700">
                      <a:noFill/>
                      <a:miter lim="800000"/>
                      <a:headEnd/>
                      <a:tailEnd/>
                    </a:ln>
                  </p:spPr>
                  <p:txBody>
                    <a:bodyPr wrap="none" lIns="90000" tIns="46800" rIns="90000" bIns="46800" anchor="b"/>
                    <a:lstStyle/>
                    <a:p>
                      <a:pPr algn="ctr" defTabSz="923925"/>
                      <a:r>
                        <a:rPr lang="en-US" sz="1000" b="1">
                          <a:latin typeface="+mn-lt"/>
                        </a:rPr>
                        <a:t>FCD-155E</a:t>
                      </a:r>
                    </a:p>
                  </p:txBody>
                </p:sp>
                <p:sp>
                  <p:nvSpPr>
                    <p:cNvPr id="21557" name="Text Box 39"/>
                    <p:cNvSpPr txBox="1">
                      <a:spLocks noChangeArrowheads="1"/>
                    </p:cNvSpPr>
                    <p:nvPr/>
                  </p:nvSpPr>
                  <p:spPr bwMode="auto">
                    <a:xfrm>
                      <a:off x="6450013" y="2022792"/>
                      <a:ext cx="681037" cy="244475"/>
                    </a:xfrm>
                    <a:prstGeom prst="rect">
                      <a:avLst/>
                    </a:prstGeom>
                    <a:noFill/>
                    <a:ln w="12700">
                      <a:noFill/>
                      <a:miter lim="800000"/>
                      <a:headEnd/>
                      <a:tailEnd/>
                    </a:ln>
                  </p:spPr>
                  <p:txBody>
                    <a:bodyPr wrap="none" lIns="90000" tIns="46800" rIns="90000" bIns="46800" anchor="b"/>
                    <a:lstStyle/>
                    <a:p>
                      <a:pPr algn="ctr" defTabSz="923925"/>
                      <a:r>
                        <a:rPr lang="en-US" sz="1000" b="1" dirty="0">
                          <a:latin typeface="+mn-lt"/>
                        </a:rPr>
                        <a:t>DXC-8R</a:t>
                      </a:r>
                    </a:p>
                  </p:txBody>
                </p:sp>
                <p:sp>
                  <p:nvSpPr>
                    <p:cNvPr id="21558" name="Text Box 116"/>
                    <p:cNvSpPr txBox="1">
                      <a:spLocks noChangeArrowheads="1"/>
                    </p:cNvSpPr>
                    <p:nvPr/>
                  </p:nvSpPr>
                  <p:spPr bwMode="auto">
                    <a:xfrm>
                      <a:off x="5305425" y="2208214"/>
                      <a:ext cx="555625" cy="188912"/>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STM-1</a:t>
                      </a:r>
                    </a:p>
                  </p:txBody>
                </p:sp>
                <p:sp>
                  <p:nvSpPr>
                    <p:cNvPr id="21559" name="Text Box 116"/>
                    <p:cNvSpPr txBox="1">
                      <a:spLocks noChangeArrowheads="1"/>
                    </p:cNvSpPr>
                    <p:nvPr/>
                  </p:nvSpPr>
                  <p:spPr bwMode="auto">
                    <a:xfrm>
                      <a:off x="5378757" y="6390967"/>
                      <a:ext cx="427038" cy="188913"/>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STM-1</a:t>
                      </a:r>
                    </a:p>
                  </p:txBody>
                </p:sp>
              </p:grpSp>
              <p:pic>
                <p:nvPicPr>
                  <p:cNvPr id="21555" name="Picture 93" descr="rad18"/>
                  <p:cNvPicPr>
                    <a:picLocks noChangeAspect="1" noChangeArrowheads="1"/>
                  </p:cNvPicPr>
                  <p:nvPr/>
                </p:nvPicPr>
                <p:blipFill>
                  <a:blip r:embed="rId9" cstate="print"/>
                  <a:srcRect/>
                  <a:stretch>
                    <a:fillRect/>
                  </a:stretch>
                </p:blipFill>
                <p:spPr bwMode="auto">
                  <a:xfrm>
                    <a:off x="6350000" y="2227579"/>
                    <a:ext cx="881063" cy="222250"/>
                  </a:xfrm>
                  <a:prstGeom prst="rect">
                    <a:avLst/>
                  </a:prstGeom>
                  <a:noFill/>
                  <a:ln w="9525">
                    <a:noFill/>
                    <a:miter lim="800000"/>
                    <a:headEnd/>
                    <a:tailEnd/>
                  </a:ln>
                </p:spPr>
              </p:pic>
            </p:grpSp>
          </p:grpSp>
        </p:grpSp>
        <p:sp>
          <p:nvSpPr>
            <p:cNvPr id="21536" name="Rectangle 168"/>
            <p:cNvSpPr>
              <a:spLocks noChangeArrowheads="1"/>
            </p:cNvSpPr>
            <p:nvPr/>
          </p:nvSpPr>
          <p:spPr bwMode="auto">
            <a:xfrm>
              <a:off x="7234070" y="6391140"/>
              <a:ext cx="328348" cy="253885"/>
            </a:xfrm>
            <a:prstGeom prst="rect">
              <a:avLst/>
            </a:prstGeom>
            <a:noFill/>
            <a:ln w="9525">
              <a:noFill/>
              <a:miter lim="800000"/>
              <a:headEnd/>
              <a:tailEnd/>
            </a:ln>
          </p:spPr>
          <p:txBody>
            <a:bodyPr wrap="none">
              <a:spAutoFit/>
            </a:bodyPr>
            <a:lstStyle/>
            <a:p>
              <a:pPr algn="ctr"/>
              <a:r>
                <a:rPr lang="en-US" sz="900" b="1">
                  <a:latin typeface="+mn-lt"/>
                </a:rPr>
                <a:t>E1</a:t>
              </a:r>
            </a:p>
          </p:txBody>
        </p:sp>
      </p:grpSp>
      <p:cxnSp>
        <p:nvCxnSpPr>
          <p:cNvPr id="137" name="Elbow Connector 301"/>
          <p:cNvCxnSpPr>
            <a:cxnSpLocks noChangeShapeType="1"/>
          </p:cNvCxnSpPr>
          <p:nvPr/>
        </p:nvCxnSpPr>
        <p:spPr bwMode="auto">
          <a:xfrm flipV="1">
            <a:off x="3648845" y="3943427"/>
            <a:ext cx="2660650" cy="449263"/>
          </a:xfrm>
          <a:prstGeom prst="bentConnector3">
            <a:avLst>
              <a:gd name="adj1" fmla="val 29329"/>
            </a:avLst>
          </a:prstGeom>
          <a:ln>
            <a:headEnd/>
            <a:tailEnd/>
          </a:ln>
        </p:spPr>
        <p:style>
          <a:lnRef idx="2">
            <a:schemeClr val="accent4"/>
          </a:lnRef>
          <a:fillRef idx="0">
            <a:schemeClr val="accent4"/>
          </a:fillRef>
          <a:effectRef idx="1">
            <a:schemeClr val="accent4"/>
          </a:effectRef>
          <a:fontRef idx="minor">
            <a:schemeClr val="tx1"/>
          </a:fontRef>
        </p:style>
      </p:cxnSp>
      <p:grpSp>
        <p:nvGrpSpPr>
          <p:cNvPr id="21525" name="Group 141"/>
          <p:cNvGrpSpPr>
            <a:grpSpLocks/>
          </p:cNvGrpSpPr>
          <p:nvPr/>
        </p:nvGrpSpPr>
        <p:grpSpPr bwMode="auto">
          <a:xfrm>
            <a:off x="2848745" y="3884690"/>
            <a:ext cx="1027113" cy="727075"/>
            <a:chOff x="2890519" y="3997000"/>
            <a:chExt cx="1130300" cy="800101"/>
          </a:xfrm>
        </p:grpSpPr>
        <p:sp>
          <p:nvSpPr>
            <p:cNvPr id="21533" name="Text Box 20"/>
            <p:cNvSpPr txBox="1">
              <a:spLocks noChangeArrowheads="1"/>
            </p:cNvSpPr>
            <p:nvPr/>
          </p:nvSpPr>
          <p:spPr bwMode="auto">
            <a:xfrm>
              <a:off x="2987674" y="3997000"/>
              <a:ext cx="958850" cy="244475"/>
            </a:xfrm>
            <a:prstGeom prst="rect">
              <a:avLst/>
            </a:prstGeom>
            <a:noFill/>
            <a:ln w="12700">
              <a:noFill/>
              <a:miter lim="800000"/>
              <a:headEnd/>
              <a:tailEnd/>
            </a:ln>
          </p:spPr>
          <p:txBody>
            <a:bodyPr wrap="none" lIns="90000" tIns="46800" rIns="90000" bIns="46800" anchor="b"/>
            <a:lstStyle/>
            <a:p>
              <a:pPr algn="ctr" defTabSz="923925"/>
              <a:r>
                <a:rPr lang="en-US" sz="1000" b="1">
                  <a:latin typeface="+mn-lt"/>
                </a:rPr>
                <a:t>Megaplex-4100</a:t>
              </a:r>
            </a:p>
          </p:txBody>
        </p:sp>
        <p:pic>
          <p:nvPicPr>
            <p:cNvPr id="21534" name="Picture 125" descr="rad19"/>
            <p:cNvPicPr>
              <a:picLocks noChangeAspect="1" noChangeArrowheads="1"/>
            </p:cNvPicPr>
            <p:nvPr/>
          </p:nvPicPr>
          <p:blipFill>
            <a:blip r:embed="rId10" cstate="print"/>
            <a:srcRect/>
            <a:stretch>
              <a:fillRect/>
            </a:stretch>
          </p:blipFill>
          <p:spPr bwMode="auto">
            <a:xfrm>
              <a:off x="2890519" y="4206551"/>
              <a:ext cx="1130300" cy="590550"/>
            </a:xfrm>
            <a:prstGeom prst="rect">
              <a:avLst/>
            </a:prstGeom>
            <a:noFill/>
            <a:ln w="9525">
              <a:noFill/>
              <a:miter lim="800000"/>
              <a:headEnd/>
              <a:tailEnd/>
            </a:ln>
          </p:spPr>
        </p:pic>
      </p:grpSp>
      <p:grpSp>
        <p:nvGrpSpPr>
          <p:cNvPr id="21526" name="Group 141"/>
          <p:cNvGrpSpPr>
            <a:grpSpLocks/>
          </p:cNvGrpSpPr>
          <p:nvPr/>
        </p:nvGrpSpPr>
        <p:grpSpPr bwMode="auto">
          <a:xfrm>
            <a:off x="5009333" y="3619577"/>
            <a:ext cx="2143125" cy="396875"/>
            <a:chOff x="5264150" y="3673475"/>
            <a:chExt cx="2359025" cy="436563"/>
          </a:xfrm>
        </p:grpSpPr>
        <p:sp>
          <p:nvSpPr>
            <p:cNvPr id="21527" name="Text Box 39"/>
            <p:cNvSpPr txBox="1">
              <a:spLocks noChangeArrowheads="1"/>
            </p:cNvSpPr>
            <p:nvPr/>
          </p:nvSpPr>
          <p:spPr bwMode="auto">
            <a:xfrm>
              <a:off x="6450013" y="3673475"/>
              <a:ext cx="681037" cy="244475"/>
            </a:xfrm>
            <a:prstGeom prst="rect">
              <a:avLst/>
            </a:prstGeom>
            <a:noFill/>
            <a:ln w="12700">
              <a:noFill/>
              <a:miter lim="800000"/>
              <a:headEnd/>
              <a:tailEnd/>
            </a:ln>
          </p:spPr>
          <p:txBody>
            <a:bodyPr wrap="none" lIns="90000" tIns="46800" rIns="90000" bIns="46800" anchor="b"/>
            <a:lstStyle/>
            <a:p>
              <a:pPr algn="ctr" defTabSz="923925"/>
              <a:r>
                <a:rPr lang="en-US" sz="1000" b="1">
                  <a:latin typeface="+mn-lt"/>
                </a:rPr>
                <a:t>ASMi-54</a:t>
              </a:r>
            </a:p>
          </p:txBody>
        </p:sp>
        <p:grpSp>
          <p:nvGrpSpPr>
            <p:cNvPr id="21528" name="Group 137"/>
            <p:cNvGrpSpPr>
              <a:grpSpLocks/>
            </p:cNvGrpSpPr>
            <p:nvPr/>
          </p:nvGrpSpPr>
          <p:grpSpPr bwMode="auto">
            <a:xfrm>
              <a:off x="5264150" y="3870974"/>
              <a:ext cx="2359025" cy="239064"/>
              <a:chOff x="5264150" y="3870974"/>
              <a:chExt cx="2359025" cy="239064"/>
            </a:xfrm>
          </p:grpSpPr>
          <p:sp>
            <p:nvSpPr>
              <p:cNvPr id="21529" name="Text Box 116"/>
              <p:cNvSpPr txBox="1">
                <a:spLocks noChangeArrowheads="1"/>
              </p:cNvSpPr>
              <p:nvPr/>
            </p:nvSpPr>
            <p:spPr bwMode="auto">
              <a:xfrm>
                <a:off x="5264150" y="3870974"/>
                <a:ext cx="636588" cy="188913"/>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SHDSL.bis</a:t>
                </a:r>
              </a:p>
            </p:txBody>
          </p:sp>
          <p:cxnSp>
            <p:nvCxnSpPr>
              <p:cNvPr id="21530" name="Straight Connector 127"/>
              <p:cNvCxnSpPr>
                <a:cxnSpLocks noChangeShapeType="1"/>
              </p:cNvCxnSpPr>
              <p:nvPr/>
            </p:nvCxnSpPr>
            <p:spPr bwMode="auto">
              <a:xfrm flipH="1">
                <a:off x="6877050" y="4038600"/>
                <a:ext cx="730250" cy="0"/>
              </a:xfrm>
              <a:prstGeom prst="line">
                <a:avLst/>
              </a:prstGeom>
              <a:noFill/>
              <a:ln w="12700" algn="ctr">
                <a:solidFill>
                  <a:schemeClr val="tx1"/>
                </a:solidFill>
                <a:round/>
                <a:headEnd/>
                <a:tailEnd/>
              </a:ln>
            </p:spPr>
          </p:cxnSp>
          <p:sp>
            <p:nvSpPr>
              <p:cNvPr id="21531" name="Text Box 116"/>
              <p:cNvSpPr txBox="1">
                <a:spLocks noChangeArrowheads="1"/>
              </p:cNvSpPr>
              <p:nvPr/>
            </p:nvSpPr>
            <p:spPr bwMode="auto">
              <a:xfrm>
                <a:off x="7196138" y="3890963"/>
                <a:ext cx="427037" cy="188912"/>
              </a:xfrm>
              <a:prstGeom prst="rect">
                <a:avLst/>
              </a:prstGeom>
              <a:noFill/>
              <a:ln w="12700">
                <a:noFill/>
                <a:miter lim="800000"/>
                <a:headEnd/>
                <a:tailEnd/>
              </a:ln>
            </p:spPr>
            <p:txBody>
              <a:bodyPr wrap="none" lIns="90000" tIns="46800" rIns="90000" bIns="46800" anchor="b"/>
              <a:lstStyle/>
              <a:p>
                <a:pPr algn="ctr" defTabSz="923925"/>
                <a:r>
                  <a:rPr lang="en-US" sz="900" b="1">
                    <a:latin typeface="+mn-lt"/>
                  </a:rPr>
                  <a:t>ETH</a:t>
                </a:r>
              </a:p>
            </p:txBody>
          </p:sp>
          <p:pic>
            <p:nvPicPr>
              <p:cNvPr id="21532" name="Picture 38" descr="rad6"/>
              <p:cNvPicPr>
                <a:picLocks noChangeAspect="1" noChangeArrowheads="1"/>
              </p:cNvPicPr>
              <p:nvPr/>
            </p:nvPicPr>
            <p:blipFill>
              <a:blip r:embed="rId4" cstate="print"/>
              <a:srcRect/>
              <a:stretch>
                <a:fillRect/>
              </a:stretch>
            </p:blipFill>
            <p:spPr bwMode="auto">
              <a:xfrm>
                <a:off x="6510338" y="3873500"/>
                <a:ext cx="560387" cy="236538"/>
              </a:xfrm>
              <a:prstGeom prst="rect">
                <a:avLst/>
              </a:prstGeom>
              <a:noFill/>
              <a:ln w="9525">
                <a:noFill/>
                <a:miter lim="800000"/>
                <a:headEnd/>
                <a:tailEnd/>
              </a:ln>
            </p:spPr>
          </p:pic>
        </p:gr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AutoShape 230"/>
          <p:cNvSpPr>
            <a:spLocks noChangeArrowheads="1"/>
          </p:cNvSpPr>
          <p:nvPr/>
        </p:nvSpPr>
        <p:spPr bwMode="auto">
          <a:xfrm>
            <a:off x="3119438" y="2843213"/>
            <a:ext cx="996950" cy="1298575"/>
          </a:xfrm>
          <a:prstGeom prst="roundRect">
            <a:avLst>
              <a:gd name="adj" fmla="val 16667"/>
            </a:avLst>
          </a:prstGeom>
          <a:gradFill rotWithShape="1">
            <a:gsLst>
              <a:gs pos="0">
                <a:schemeClr val="bg1"/>
              </a:gs>
              <a:gs pos="100000">
                <a:srgbClr val="B7D9E5"/>
              </a:gs>
            </a:gsLst>
            <a:lin ang="5400000" scaled="1"/>
          </a:gradFill>
          <a:ln w="12700" algn="ctr">
            <a:solidFill>
              <a:srgbClr val="84BDD6"/>
            </a:solidFill>
            <a:round/>
            <a:headEnd/>
            <a:tailEnd/>
          </a:ln>
        </p:spPr>
        <p:txBody>
          <a:bodyPr lIns="91431" tIns="45715" rIns="91431" bIns="45715" anchor="ctr"/>
          <a:lstStyle/>
          <a:p>
            <a:pPr algn="ctr"/>
            <a:endParaRPr lang="en-US" b="1">
              <a:latin typeface="+mn-lt"/>
            </a:endParaRPr>
          </a:p>
        </p:txBody>
      </p:sp>
      <p:sp>
        <p:nvSpPr>
          <p:cNvPr id="23575" name="AutoShape 394"/>
          <p:cNvSpPr>
            <a:spLocks noChangeArrowheads="1"/>
          </p:cNvSpPr>
          <p:nvPr/>
        </p:nvSpPr>
        <p:spPr bwMode="auto">
          <a:xfrm>
            <a:off x="4219575" y="2847975"/>
            <a:ext cx="996950" cy="1298575"/>
          </a:xfrm>
          <a:prstGeom prst="roundRect">
            <a:avLst>
              <a:gd name="adj" fmla="val 16667"/>
            </a:avLst>
          </a:prstGeom>
          <a:gradFill rotWithShape="1">
            <a:gsLst>
              <a:gs pos="0">
                <a:schemeClr val="bg1"/>
              </a:gs>
              <a:gs pos="100000">
                <a:srgbClr val="B7D9E5"/>
              </a:gs>
            </a:gsLst>
            <a:lin ang="5400000" scaled="1"/>
          </a:gradFill>
          <a:ln w="12700" algn="ctr">
            <a:solidFill>
              <a:srgbClr val="84BDD6"/>
            </a:solidFill>
            <a:round/>
            <a:headEnd/>
            <a:tailEnd/>
          </a:ln>
        </p:spPr>
        <p:txBody>
          <a:bodyPr lIns="91431" tIns="45715" rIns="91431" bIns="45715" anchor="ctr"/>
          <a:lstStyle/>
          <a:p>
            <a:pPr algn="ctr"/>
            <a:endParaRPr lang="en-US" b="1">
              <a:latin typeface="+mn-lt"/>
            </a:endParaRPr>
          </a:p>
        </p:txBody>
      </p:sp>
      <p:sp>
        <p:nvSpPr>
          <p:cNvPr id="23587" name="AutoShape 412"/>
          <p:cNvSpPr>
            <a:spLocks noChangeArrowheads="1"/>
          </p:cNvSpPr>
          <p:nvPr/>
        </p:nvSpPr>
        <p:spPr bwMode="auto">
          <a:xfrm>
            <a:off x="5291138" y="2833688"/>
            <a:ext cx="996950" cy="1298575"/>
          </a:xfrm>
          <a:prstGeom prst="roundRect">
            <a:avLst>
              <a:gd name="adj" fmla="val 16667"/>
            </a:avLst>
          </a:prstGeom>
          <a:gradFill rotWithShape="1">
            <a:gsLst>
              <a:gs pos="0">
                <a:schemeClr val="bg1"/>
              </a:gs>
              <a:gs pos="100000">
                <a:srgbClr val="B7D9E5"/>
              </a:gs>
            </a:gsLst>
            <a:lin ang="5400000" scaled="1"/>
          </a:gradFill>
          <a:ln w="12700" algn="ctr">
            <a:solidFill>
              <a:srgbClr val="84BDD6"/>
            </a:solidFill>
            <a:round/>
            <a:headEnd/>
            <a:tailEnd/>
          </a:ln>
        </p:spPr>
        <p:txBody>
          <a:bodyPr lIns="91431" tIns="45715" rIns="91431" bIns="45715" anchor="ctr"/>
          <a:lstStyle/>
          <a:p>
            <a:pPr algn="ctr"/>
            <a:endParaRPr lang="en-US" b="1">
              <a:latin typeface="+mn-lt"/>
            </a:endParaRPr>
          </a:p>
        </p:txBody>
      </p:sp>
      <p:sp>
        <p:nvSpPr>
          <p:cNvPr id="23693" name="Rectangle 345"/>
          <p:cNvSpPr>
            <a:spLocks noChangeArrowheads="1"/>
          </p:cNvSpPr>
          <p:nvPr/>
        </p:nvSpPr>
        <p:spPr bwMode="auto">
          <a:xfrm>
            <a:off x="3287713" y="3911600"/>
            <a:ext cx="693737" cy="241300"/>
          </a:xfrm>
          <a:prstGeom prst="rect">
            <a:avLst/>
          </a:prstGeom>
          <a:noFill/>
          <a:ln w="12700">
            <a:noFill/>
            <a:miter lim="800000"/>
            <a:headEnd/>
            <a:tailEnd/>
          </a:ln>
        </p:spPr>
        <p:txBody>
          <a:bodyPr wrap="none" lIns="90448" tIns="44431" rIns="90448" bIns="44431" anchor="ctr"/>
          <a:lstStyle/>
          <a:p>
            <a:pPr marL="341313" indent="-341313" algn="ctr"/>
            <a:r>
              <a:rPr lang="en-US" sz="1000" b="1" dirty="0">
                <a:latin typeface="+mn-lt"/>
              </a:rPr>
              <a:t>MP-4100</a:t>
            </a:r>
          </a:p>
        </p:txBody>
      </p:sp>
      <p:cxnSp>
        <p:nvCxnSpPr>
          <p:cNvPr id="305" name="AutoShape 353"/>
          <p:cNvCxnSpPr>
            <a:cxnSpLocks noChangeShapeType="1"/>
          </p:cNvCxnSpPr>
          <p:nvPr/>
        </p:nvCxnSpPr>
        <p:spPr bwMode="auto">
          <a:xfrm>
            <a:off x="3924300" y="3821113"/>
            <a:ext cx="1646238" cy="0"/>
          </a:xfrm>
          <a:prstGeom prst="straightConnector1">
            <a:avLst/>
          </a:prstGeom>
          <a:noFill/>
          <a:ln w="38100">
            <a:solidFill>
              <a:schemeClr val="tx1"/>
            </a:solidFill>
            <a:round/>
            <a:headEnd/>
            <a:tailEnd/>
          </a:ln>
        </p:spPr>
      </p:cxnSp>
      <p:sp>
        <p:nvSpPr>
          <p:cNvPr id="17415" name="AutoShape 485"/>
          <p:cNvSpPr>
            <a:spLocks noChangeArrowheads="1"/>
          </p:cNvSpPr>
          <p:nvPr/>
        </p:nvSpPr>
        <p:spPr bwMode="auto">
          <a:xfrm>
            <a:off x="965200" y="4875213"/>
            <a:ext cx="1944688" cy="792162"/>
          </a:xfrm>
          <a:prstGeom prst="roundRect">
            <a:avLst>
              <a:gd name="adj" fmla="val 16667"/>
            </a:avLst>
          </a:prstGeom>
          <a:gradFill rotWithShape="1">
            <a:gsLst>
              <a:gs pos="0">
                <a:schemeClr val="bg1"/>
              </a:gs>
              <a:gs pos="100000">
                <a:srgbClr val="B7D9E5"/>
              </a:gs>
            </a:gsLst>
            <a:lin ang="5400000" scaled="1"/>
          </a:gradFill>
          <a:ln w="12700" algn="ctr">
            <a:solidFill>
              <a:srgbClr val="84BDD6"/>
            </a:solidFill>
            <a:round/>
            <a:headEnd/>
            <a:tailEnd/>
          </a:ln>
        </p:spPr>
        <p:txBody>
          <a:bodyPr lIns="91431" tIns="45715" rIns="91431" bIns="45715" anchor="ctr"/>
          <a:lstStyle/>
          <a:p>
            <a:pPr algn="ctr"/>
            <a:endParaRPr lang="en-US" b="1">
              <a:latin typeface="+mn-lt"/>
            </a:endParaRPr>
          </a:p>
        </p:txBody>
      </p:sp>
      <p:sp>
        <p:nvSpPr>
          <p:cNvPr id="17416" name="Rectangle 34"/>
          <p:cNvSpPr>
            <a:spLocks noGrp="1" noChangeArrowheads="1"/>
          </p:cNvSpPr>
          <p:nvPr>
            <p:ph type="title"/>
          </p:nvPr>
        </p:nvSpPr>
        <p:spPr/>
        <p:txBody>
          <a:bodyPr/>
          <a:lstStyle/>
          <a:p>
            <a:pPr eaLnBrk="1" hangingPunct="1"/>
            <a:r>
              <a:rPr lang="en-US" dirty="0" smtClean="0"/>
              <a:t>Transportation</a:t>
            </a:r>
          </a:p>
        </p:txBody>
      </p:sp>
      <p:sp>
        <p:nvSpPr>
          <p:cNvPr id="17417" name="Content Placeholder 169"/>
          <p:cNvSpPr>
            <a:spLocks noGrp="1"/>
          </p:cNvSpPr>
          <p:nvPr>
            <p:ph type="body" sz="quarter" idx="10"/>
          </p:nvPr>
        </p:nvSpPr>
        <p:spPr>
          <a:xfrm>
            <a:off x="747713" y="1272296"/>
            <a:ext cx="7124700" cy="2665943"/>
          </a:xfrm>
        </p:spPr>
        <p:txBody>
          <a:bodyPr/>
          <a:lstStyle/>
          <a:p>
            <a:pPr eaLnBrk="1" hangingPunct="1"/>
            <a:r>
              <a:rPr lang="en-US" sz="1800" dirty="0" smtClean="0"/>
              <a:t>Single box solution for multiple services</a:t>
            </a:r>
          </a:p>
          <a:p>
            <a:pPr eaLnBrk="1" hangingPunct="1"/>
            <a:r>
              <a:rPr lang="en-US" sz="1800" dirty="0" smtClean="0"/>
              <a:t>SDH reliability</a:t>
            </a:r>
          </a:p>
          <a:p>
            <a:pPr eaLnBrk="1" hangingPunct="1"/>
            <a:r>
              <a:rPr lang="en-US" sz="1800" dirty="0" smtClean="0"/>
              <a:t>Suitable for high capacity needs</a:t>
            </a:r>
          </a:p>
          <a:p>
            <a:pPr eaLnBrk="1" hangingPunct="1"/>
            <a:r>
              <a:rPr lang="en-US" sz="1800" dirty="0" smtClean="0"/>
              <a:t>Single box solution for every node</a:t>
            </a:r>
          </a:p>
        </p:txBody>
      </p:sp>
      <p:sp>
        <p:nvSpPr>
          <p:cNvPr id="17418" name="AutoShape 225"/>
          <p:cNvSpPr>
            <a:spLocks noChangeArrowheads="1"/>
          </p:cNvSpPr>
          <p:nvPr/>
        </p:nvSpPr>
        <p:spPr bwMode="auto">
          <a:xfrm>
            <a:off x="946150" y="3941763"/>
            <a:ext cx="1944688" cy="792162"/>
          </a:xfrm>
          <a:prstGeom prst="roundRect">
            <a:avLst>
              <a:gd name="adj" fmla="val 16667"/>
            </a:avLst>
          </a:prstGeom>
          <a:gradFill rotWithShape="1">
            <a:gsLst>
              <a:gs pos="0">
                <a:schemeClr val="bg1"/>
              </a:gs>
              <a:gs pos="100000">
                <a:srgbClr val="B7D9E5"/>
              </a:gs>
            </a:gsLst>
            <a:lin ang="5400000" scaled="1"/>
          </a:gradFill>
          <a:ln w="12700" algn="ctr">
            <a:solidFill>
              <a:srgbClr val="84BDD6"/>
            </a:solidFill>
            <a:round/>
            <a:headEnd/>
            <a:tailEnd/>
          </a:ln>
        </p:spPr>
        <p:txBody>
          <a:bodyPr lIns="91431" tIns="45715" rIns="91431" bIns="45715" anchor="ctr"/>
          <a:lstStyle/>
          <a:p>
            <a:pPr algn="ctr"/>
            <a:endParaRPr lang="en-US" b="1">
              <a:latin typeface="+mn-lt"/>
            </a:endParaRPr>
          </a:p>
        </p:txBody>
      </p:sp>
      <p:grpSp>
        <p:nvGrpSpPr>
          <p:cNvPr id="17419" name="Group 243"/>
          <p:cNvGrpSpPr>
            <a:grpSpLocks/>
          </p:cNvGrpSpPr>
          <p:nvPr/>
        </p:nvGrpSpPr>
        <p:grpSpPr bwMode="auto">
          <a:xfrm rot="10800000">
            <a:off x="1709738" y="4083050"/>
            <a:ext cx="309562" cy="414338"/>
            <a:chOff x="1830" y="1186"/>
            <a:chExt cx="418" cy="457"/>
          </a:xfrm>
        </p:grpSpPr>
        <p:sp>
          <p:nvSpPr>
            <p:cNvPr id="17555" name="Line 244"/>
            <p:cNvSpPr>
              <a:spLocks noChangeShapeType="1"/>
            </p:cNvSpPr>
            <p:nvPr/>
          </p:nvSpPr>
          <p:spPr bwMode="auto">
            <a:xfrm>
              <a:off x="2196" y="1186"/>
              <a:ext cx="0" cy="457"/>
            </a:xfrm>
            <a:prstGeom prst="line">
              <a:avLst/>
            </a:prstGeom>
            <a:noFill/>
            <a:ln w="19050">
              <a:solidFill>
                <a:schemeClr val="tx1"/>
              </a:solidFill>
              <a:round/>
              <a:headEnd/>
              <a:tailEnd/>
            </a:ln>
          </p:spPr>
          <p:txBody>
            <a:bodyPr wrap="none" anchor="ctr"/>
            <a:lstStyle/>
            <a:p>
              <a:pPr algn="ctr"/>
              <a:endParaRPr lang="en-US">
                <a:latin typeface="+mn-lt"/>
              </a:endParaRPr>
            </a:p>
          </p:txBody>
        </p:sp>
        <p:sp>
          <p:nvSpPr>
            <p:cNvPr id="17556" name="Line 245"/>
            <p:cNvSpPr>
              <a:spLocks noChangeShapeType="1"/>
            </p:cNvSpPr>
            <p:nvPr/>
          </p:nvSpPr>
          <p:spPr bwMode="auto">
            <a:xfrm flipH="1">
              <a:off x="2141" y="1601"/>
              <a:ext cx="52" cy="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17557" name="Line 246"/>
            <p:cNvSpPr>
              <a:spLocks noChangeShapeType="1"/>
            </p:cNvSpPr>
            <p:nvPr/>
          </p:nvSpPr>
          <p:spPr bwMode="auto">
            <a:xfrm flipH="1">
              <a:off x="2196" y="1473"/>
              <a:ext cx="52" cy="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17558" name="Line 247"/>
            <p:cNvSpPr>
              <a:spLocks noChangeShapeType="1"/>
            </p:cNvSpPr>
            <p:nvPr/>
          </p:nvSpPr>
          <p:spPr bwMode="auto">
            <a:xfrm flipH="1">
              <a:off x="2141" y="1424"/>
              <a:ext cx="52" cy="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17559" name="Line 249"/>
            <p:cNvSpPr>
              <a:spLocks noChangeShapeType="1"/>
            </p:cNvSpPr>
            <p:nvPr/>
          </p:nvSpPr>
          <p:spPr bwMode="auto">
            <a:xfrm flipH="1">
              <a:off x="1830" y="1231"/>
              <a:ext cx="370" cy="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17560" name="Line 245"/>
            <p:cNvSpPr>
              <a:spLocks noChangeShapeType="1"/>
            </p:cNvSpPr>
            <p:nvPr/>
          </p:nvSpPr>
          <p:spPr bwMode="auto">
            <a:xfrm flipH="1">
              <a:off x="2141" y="1522"/>
              <a:ext cx="52" cy="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17561" name="Line 247"/>
            <p:cNvSpPr>
              <a:spLocks noChangeShapeType="1"/>
            </p:cNvSpPr>
            <p:nvPr/>
          </p:nvSpPr>
          <p:spPr bwMode="auto">
            <a:xfrm flipH="1">
              <a:off x="2141" y="1329"/>
              <a:ext cx="52" cy="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17562" name="Line 246"/>
            <p:cNvSpPr>
              <a:spLocks noChangeShapeType="1"/>
            </p:cNvSpPr>
            <p:nvPr/>
          </p:nvSpPr>
          <p:spPr bwMode="auto">
            <a:xfrm flipH="1">
              <a:off x="2196" y="1281"/>
              <a:ext cx="52" cy="0"/>
            </a:xfrm>
            <a:prstGeom prst="line">
              <a:avLst/>
            </a:prstGeom>
            <a:noFill/>
            <a:ln w="12700">
              <a:solidFill>
                <a:schemeClr val="tx1"/>
              </a:solidFill>
              <a:round/>
              <a:headEnd/>
              <a:tailEnd/>
            </a:ln>
          </p:spPr>
          <p:txBody>
            <a:bodyPr wrap="none" anchor="ctr"/>
            <a:lstStyle/>
            <a:p>
              <a:pPr algn="ctr"/>
              <a:endParaRPr lang="en-US">
                <a:latin typeface="+mn-lt"/>
              </a:endParaRPr>
            </a:p>
          </p:txBody>
        </p:sp>
      </p:grpSp>
      <p:pic>
        <p:nvPicPr>
          <p:cNvPr id="17420" name="Picture 311" descr="trntroly-r"/>
          <p:cNvPicPr>
            <a:picLocks noChangeAspect="1" noChangeArrowheads="1"/>
          </p:cNvPicPr>
          <p:nvPr/>
        </p:nvPicPr>
        <p:blipFill>
          <a:blip r:embed="rId3" cstate="print"/>
          <a:srcRect/>
          <a:stretch>
            <a:fillRect/>
          </a:stretch>
        </p:blipFill>
        <p:spPr bwMode="auto">
          <a:xfrm>
            <a:off x="5767388" y="1755775"/>
            <a:ext cx="2641600" cy="809625"/>
          </a:xfrm>
          <a:prstGeom prst="rect">
            <a:avLst/>
          </a:prstGeom>
          <a:noFill/>
          <a:ln w="9525">
            <a:noFill/>
            <a:miter lim="800000"/>
            <a:headEnd/>
            <a:tailEnd/>
          </a:ln>
        </p:spPr>
      </p:pic>
      <p:cxnSp>
        <p:nvCxnSpPr>
          <p:cNvPr id="23561" name="AutoShape 315"/>
          <p:cNvCxnSpPr>
            <a:cxnSpLocks noChangeShapeType="1"/>
          </p:cNvCxnSpPr>
          <p:nvPr/>
        </p:nvCxnSpPr>
        <p:spPr bwMode="auto">
          <a:xfrm rot="-5400000">
            <a:off x="2575719" y="3521869"/>
            <a:ext cx="641350" cy="1189038"/>
          </a:xfrm>
          <a:prstGeom prst="bentConnector2">
            <a:avLst/>
          </a:prstGeom>
          <a:noFill/>
          <a:ln w="38100">
            <a:solidFill>
              <a:schemeClr val="tx1"/>
            </a:solidFill>
            <a:miter lim="800000"/>
            <a:headEnd/>
            <a:tailEnd/>
          </a:ln>
        </p:spPr>
      </p:cxnSp>
      <p:cxnSp>
        <p:nvCxnSpPr>
          <p:cNvPr id="17422" name="AutoShape 355"/>
          <p:cNvCxnSpPr>
            <a:cxnSpLocks noChangeShapeType="1"/>
          </p:cNvCxnSpPr>
          <p:nvPr/>
        </p:nvCxnSpPr>
        <p:spPr bwMode="auto">
          <a:xfrm rot="5400000">
            <a:off x="2109787" y="4883151"/>
            <a:ext cx="384175" cy="0"/>
          </a:xfrm>
          <a:prstGeom prst="straightConnector1">
            <a:avLst/>
          </a:prstGeom>
          <a:noFill/>
          <a:ln w="38100">
            <a:solidFill>
              <a:schemeClr val="tx1"/>
            </a:solidFill>
            <a:round/>
            <a:headEnd/>
            <a:tailEnd/>
          </a:ln>
        </p:spPr>
      </p:cxnSp>
      <p:sp>
        <p:nvSpPr>
          <p:cNvPr id="23697" name="Rectangle 339"/>
          <p:cNvSpPr>
            <a:spLocks noChangeArrowheads="1"/>
          </p:cNvSpPr>
          <p:nvPr/>
        </p:nvSpPr>
        <p:spPr bwMode="auto">
          <a:xfrm>
            <a:off x="5421313" y="3911600"/>
            <a:ext cx="693737" cy="241300"/>
          </a:xfrm>
          <a:prstGeom prst="rect">
            <a:avLst/>
          </a:prstGeom>
          <a:noFill/>
          <a:ln w="12700">
            <a:noFill/>
            <a:miter lim="800000"/>
            <a:headEnd/>
            <a:tailEnd/>
          </a:ln>
        </p:spPr>
        <p:txBody>
          <a:bodyPr wrap="none" lIns="90448" tIns="44431" rIns="90448" bIns="44431" anchor="ctr"/>
          <a:lstStyle/>
          <a:p>
            <a:pPr marL="341313" indent="-341313" algn="ctr"/>
            <a:r>
              <a:rPr lang="en-US" sz="1000" b="1">
                <a:latin typeface="+mn-lt"/>
              </a:rPr>
              <a:t>MP-4100</a:t>
            </a:r>
          </a:p>
        </p:txBody>
      </p:sp>
      <p:sp>
        <p:nvSpPr>
          <p:cNvPr id="23695" name="Rectangle 342"/>
          <p:cNvSpPr>
            <a:spLocks noChangeArrowheads="1"/>
          </p:cNvSpPr>
          <p:nvPr/>
        </p:nvSpPr>
        <p:spPr bwMode="auto">
          <a:xfrm>
            <a:off x="4354513" y="3911600"/>
            <a:ext cx="693737" cy="241300"/>
          </a:xfrm>
          <a:prstGeom prst="rect">
            <a:avLst/>
          </a:prstGeom>
          <a:noFill/>
          <a:ln w="12700">
            <a:noFill/>
            <a:miter lim="800000"/>
            <a:headEnd/>
            <a:tailEnd/>
          </a:ln>
        </p:spPr>
        <p:txBody>
          <a:bodyPr wrap="none" lIns="90448" tIns="44431" rIns="90448" bIns="44431" anchor="ctr"/>
          <a:lstStyle/>
          <a:p>
            <a:pPr marL="341313" indent="-341313" algn="ctr"/>
            <a:r>
              <a:rPr lang="en-US" sz="1000" b="1">
                <a:latin typeface="+mn-lt"/>
              </a:rPr>
              <a:t>MP-4100</a:t>
            </a:r>
          </a:p>
        </p:txBody>
      </p:sp>
      <p:sp>
        <p:nvSpPr>
          <p:cNvPr id="23603" name="AutoShape 430"/>
          <p:cNvSpPr>
            <a:spLocks noChangeArrowheads="1"/>
          </p:cNvSpPr>
          <p:nvPr/>
        </p:nvSpPr>
        <p:spPr bwMode="auto">
          <a:xfrm>
            <a:off x="3128963" y="5334000"/>
            <a:ext cx="996950" cy="1352550"/>
          </a:xfrm>
          <a:prstGeom prst="roundRect">
            <a:avLst>
              <a:gd name="adj" fmla="val 16667"/>
            </a:avLst>
          </a:prstGeom>
          <a:gradFill rotWithShape="1">
            <a:gsLst>
              <a:gs pos="0">
                <a:schemeClr val="bg1"/>
              </a:gs>
              <a:gs pos="100000">
                <a:srgbClr val="B7D9E5"/>
              </a:gs>
            </a:gsLst>
            <a:lin ang="5400000" scaled="1"/>
          </a:gradFill>
          <a:ln w="12700" algn="ctr">
            <a:solidFill>
              <a:srgbClr val="84BDD6"/>
            </a:solidFill>
            <a:round/>
            <a:headEnd/>
            <a:tailEnd/>
          </a:ln>
        </p:spPr>
        <p:txBody>
          <a:bodyPr lIns="91431" tIns="45715" rIns="91431" bIns="45715" anchor="ctr"/>
          <a:lstStyle/>
          <a:p>
            <a:pPr algn="ctr"/>
            <a:endParaRPr lang="en-US" b="1">
              <a:latin typeface="+mn-lt"/>
            </a:endParaRPr>
          </a:p>
        </p:txBody>
      </p:sp>
      <p:grpSp>
        <p:nvGrpSpPr>
          <p:cNvPr id="3" name="Group 431"/>
          <p:cNvGrpSpPr>
            <a:grpSpLocks/>
          </p:cNvGrpSpPr>
          <p:nvPr/>
        </p:nvGrpSpPr>
        <p:grpSpPr bwMode="auto">
          <a:xfrm rot="5400000" flipV="1">
            <a:off x="3140076" y="6324600"/>
            <a:ext cx="252412" cy="255587"/>
            <a:chOff x="2141" y="1138"/>
            <a:chExt cx="335" cy="546"/>
          </a:xfrm>
        </p:grpSpPr>
        <p:sp>
          <p:nvSpPr>
            <p:cNvPr id="17550" name="Line 432"/>
            <p:cNvSpPr>
              <a:spLocks noChangeShapeType="1"/>
            </p:cNvSpPr>
            <p:nvPr/>
          </p:nvSpPr>
          <p:spPr bwMode="auto">
            <a:xfrm>
              <a:off x="2196" y="1138"/>
              <a:ext cx="0" cy="546"/>
            </a:xfrm>
            <a:prstGeom prst="line">
              <a:avLst/>
            </a:prstGeom>
            <a:noFill/>
            <a:ln w="19050">
              <a:solidFill>
                <a:schemeClr val="tx1"/>
              </a:solidFill>
              <a:round/>
              <a:headEnd/>
              <a:tailEnd/>
            </a:ln>
          </p:spPr>
          <p:txBody>
            <a:bodyPr wrap="none" anchor="ctr"/>
            <a:lstStyle/>
            <a:p>
              <a:pPr algn="ctr"/>
              <a:endParaRPr lang="en-US">
                <a:latin typeface="+mn-lt"/>
              </a:endParaRPr>
            </a:p>
          </p:txBody>
        </p:sp>
        <p:sp>
          <p:nvSpPr>
            <p:cNvPr id="17551" name="Line 433"/>
            <p:cNvSpPr>
              <a:spLocks noChangeShapeType="1"/>
            </p:cNvSpPr>
            <p:nvPr/>
          </p:nvSpPr>
          <p:spPr bwMode="auto">
            <a:xfrm flipH="1">
              <a:off x="2141" y="1601"/>
              <a:ext cx="52" cy="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17552" name="Line 434"/>
            <p:cNvSpPr>
              <a:spLocks noChangeShapeType="1"/>
            </p:cNvSpPr>
            <p:nvPr/>
          </p:nvSpPr>
          <p:spPr bwMode="auto">
            <a:xfrm flipH="1">
              <a:off x="2196" y="1507"/>
              <a:ext cx="280" cy="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17553" name="Line 436"/>
            <p:cNvSpPr>
              <a:spLocks noChangeShapeType="1"/>
            </p:cNvSpPr>
            <p:nvPr/>
          </p:nvSpPr>
          <p:spPr bwMode="auto">
            <a:xfrm flipH="1">
              <a:off x="2196" y="1319"/>
              <a:ext cx="52" cy="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17554" name="Line 437"/>
            <p:cNvSpPr>
              <a:spLocks noChangeShapeType="1"/>
            </p:cNvSpPr>
            <p:nvPr/>
          </p:nvSpPr>
          <p:spPr bwMode="auto">
            <a:xfrm flipH="1">
              <a:off x="2141" y="1226"/>
              <a:ext cx="52" cy="0"/>
            </a:xfrm>
            <a:prstGeom prst="line">
              <a:avLst/>
            </a:prstGeom>
            <a:noFill/>
            <a:ln w="12700">
              <a:solidFill>
                <a:schemeClr val="tx1"/>
              </a:solidFill>
              <a:round/>
              <a:headEnd/>
              <a:tailEnd/>
            </a:ln>
          </p:spPr>
          <p:txBody>
            <a:bodyPr wrap="none" anchor="ctr"/>
            <a:lstStyle/>
            <a:p>
              <a:pPr algn="ctr"/>
              <a:endParaRPr lang="en-US">
                <a:latin typeface="+mn-lt"/>
              </a:endParaRPr>
            </a:p>
          </p:txBody>
        </p:sp>
      </p:grpSp>
      <p:sp>
        <p:nvSpPr>
          <p:cNvPr id="23605" name="Line 438"/>
          <p:cNvSpPr>
            <a:spLocks noChangeShapeType="1"/>
          </p:cNvSpPr>
          <p:nvPr/>
        </p:nvSpPr>
        <p:spPr bwMode="auto">
          <a:xfrm flipH="1" flipV="1">
            <a:off x="3265488" y="5764213"/>
            <a:ext cx="0" cy="600075"/>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23606" name="Line 439"/>
          <p:cNvSpPr>
            <a:spLocks noChangeShapeType="1"/>
          </p:cNvSpPr>
          <p:nvPr/>
        </p:nvSpPr>
        <p:spPr bwMode="auto">
          <a:xfrm>
            <a:off x="3443288" y="5676900"/>
            <a:ext cx="0" cy="514350"/>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23607" name="Line 440"/>
          <p:cNvSpPr>
            <a:spLocks noChangeShapeType="1"/>
          </p:cNvSpPr>
          <p:nvPr/>
        </p:nvSpPr>
        <p:spPr bwMode="auto">
          <a:xfrm>
            <a:off x="3633788" y="5734050"/>
            <a:ext cx="0" cy="685800"/>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23608" name="Line 441"/>
          <p:cNvSpPr>
            <a:spLocks noChangeShapeType="1"/>
          </p:cNvSpPr>
          <p:nvPr/>
        </p:nvSpPr>
        <p:spPr bwMode="auto">
          <a:xfrm flipH="1">
            <a:off x="3794125" y="5778500"/>
            <a:ext cx="0" cy="365125"/>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23609" name="Line 442"/>
          <p:cNvSpPr>
            <a:spLocks noChangeShapeType="1"/>
          </p:cNvSpPr>
          <p:nvPr/>
        </p:nvSpPr>
        <p:spPr bwMode="auto">
          <a:xfrm flipH="1">
            <a:off x="3957638" y="5810250"/>
            <a:ext cx="0" cy="365125"/>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pic>
        <p:nvPicPr>
          <p:cNvPr id="23610" name="Picture 443" descr="ntu"/>
          <p:cNvPicPr preferRelativeResize="0">
            <a:picLocks noChangeAspect="1" noChangeArrowheads="1"/>
          </p:cNvPicPr>
          <p:nvPr/>
        </p:nvPicPr>
        <p:blipFill>
          <a:blip r:embed="rId4" cstate="print"/>
          <a:srcRect/>
          <a:stretch>
            <a:fillRect/>
          </a:stretch>
        </p:blipFill>
        <p:spPr bwMode="auto">
          <a:xfrm>
            <a:off x="3302000" y="6145213"/>
            <a:ext cx="290513" cy="160337"/>
          </a:xfrm>
          <a:prstGeom prst="rect">
            <a:avLst/>
          </a:prstGeom>
          <a:noFill/>
          <a:ln w="9525">
            <a:noFill/>
            <a:miter lim="800000"/>
            <a:headEnd/>
            <a:tailEnd/>
          </a:ln>
        </p:spPr>
      </p:pic>
      <p:pic>
        <p:nvPicPr>
          <p:cNvPr id="23611" name="Picture 444" descr="pbx"/>
          <p:cNvPicPr preferRelativeResize="0">
            <a:picLocks noChangeAspect="1" noChangeArrowheads="1"/>
          </p:cNvPicPr>
          <p:nvPr/>
        </p:nvPicPr>
        <p:blipFill>
          <a:blip r:embed="rId5" cstate="print"/>
          <a:srcRect/>
          <a:stretch>
            <a:fillRect/>
          </a:stretch>
        </p:blipFill>
        <p:spPr bwMode="auto">
          <a:xfrm>
            <a:off x="3525838" y="6356350"/>
            <a:ext cx="223837" cy="238125"/>
          </a:xfrm>
          <a:prstGeom prst="rect">
            <a:avLst/>
          </a:prstGeom>
          <a:noFill/>
          <a:ln w="9525">
            <a:noFill/>
            <a:miter lim="800000"/>
            <a:headEnd/>
            <a:tailEnd/>
          </a:ln>
        </p:spPr>
      </p:pic>
      <p:pic>
        <p:nvPicPr>
          <p:cNvPr id="23612" name="Picture 445" descr="phone"/>
          <p:cNvPicPr preferRelativeResize="0">
            <a:picLocks noChangeAspect="1" noChangeArrowheads="1"/>
          </p:cNvPicPr>
          <p:nvPr/>
        </p:nvPicPr>
        <p:blipFill>
          <a:blip r:embed="rId6" cstate="print"/>
          <a:srcRect/>
          <a:stretch>
            <a:fillRect/>
          </a:stretch>
        </p:blipFill>
        <p:spPr bwMode="auto">
          <a:xfrm>
            <a:off x="3690938" y="6122988"/>
            <a:ext cx="196850" cy="160337"/>
          </a:xfrm>
          <a:prstGeom prst="rect">
            <a:avLst/>
          </a:prstGeom>
          <a:noFill/>
          <a:ln w="9525">
            <a:noFill/>
            <a:miter lim="800000"/>
            <a:headEnd/>
            <a:tailEnd/>
          </a:ln>
        </p:spPr>
      </p:pic>
      <p:pic>
        <p:nvPicPr>
          <p:cNvPr id="23613" name="Picture 446" descr="video"/>
          <p:cNvPicPr preferRelativeResize="0">
            <a:picLocks noChangeAspect="1" noChangeArrowheads="1"/>
          </p:cNvPicPr>
          <p:nvPr/>
        </p:nvPicPr>
        <p:blipFill>
          <a:blip r:embed="rId7" cstate="print"/>
          <a:srcRect/>
          <a:stretch>
            <a:fillRect/>
          </a:stretch>
        </p:blipFill>
        <p:spPr bwMode="auto">
          <a:xfrm>
            <a:off x="3244850" y="6462713"/>
            <a:ext cx="150813" cy="179387"/>
          </a:xfrm>
          <a:prstGeom prst="rect">
            <a:avLst/>
          </a:prstGeom>
          <a:noFill/>
          <a:ln w="9525">
            <a:noFill/>
            <a:miter lim="800000"/>
            <a:headEnd/>
            <a:tailEnd/>
          </a:ln>
        </p:spPr>
      </p:pic>
      <p:pic>
        <p:nvPicPr>
          <p:cNvPr id="23614" name="Picture 447" descr="rail cross-l"/>
          <p:cNvPicPr preferRelativeResize="0">
            <a:picLocks noChangeAspect="1" noChangeArrowheads="1"/>
          </p:cNvPicPr>
          <p:nvPr/>
        </p:nvPicPr>
        <p:blipFill>
          <a:blip r:embed="rId8" cstate="print">
            <a:lum bright="-12000"/>
          </a:blip>
          <a:srcRect/>
          <a:stretch>
            <a:fillRect/>
          </a:stretch>
        </p:blipFill>
        <p:spPr bwMode="auto">
          <a:xfrm>
            <a:off x="3913188" y="6145213"/>
            <a:ext cx="225425" cy="311150"/>
          </a:xfrm>
          <a:prstGeom prst="rect">
            <a:avLst/>
          </a:prstGeom>
          <a:noFill/>
          <a:ln w="9525">
            <a:noFill/>
            <a:miter lim="800000"/>
            <a:headEnd/>
            <a:tailEnd/>
          </a:ln>
        </p:spPr>
      </p:pic>
      <p:sp>
        <p:nvSpPr>
          <p:cNvPr id="23685" name="Rectangle 333"/>
          <p:cNvSpPr>
            <a:spLocks noChangeArrowheads="1"/>
          </p:cNvSpPr>
          <p:nvPr/>
        </p:nvSpPr>
        <p:spPr bwMode="auto">
          <a:xfrm>
            <a:off x="3287713" y="5337175"/>
            <a:ext cx="693737" cy="241300"/>
          </a:xfrm>
          <a:prstGeom prst="rect">
            <a:avLst/>
          </a:prstGeom>
          <a:noFill/>
          <a:ln w="12700">
            <a:noFill/>
            <a:miter lim="800000"/>
            <a:headEnd/>
            <a:tailEnd/>
          </a:ln>
        </p:spPr>
        <p:txBody>
          <a:bodyPr wrap="none" lIns="90448" tIns="44431" rIns="90448" bIns="44431" anchor="ctr"/>
          <a:lstStyle/>
          <a:p>
            <a:pPr marL="341313" indent="-341313" algn="ctr"/>
            <a:r>
              <a:rPr lang="en-US" sz="1000" b="1">
                <a:latin typeface="+mn-lt"/>
              </a:rPr>
              <a:t>MP-4100</a:t>
            </a:r>
          </a:p>
        </p:txBody>
      </p:sp>
      <p:cxnSp>
        <p:nvCxnSpPr>
          <p:cNvPr id="23616" name="AutoShape 352"/>
          <p:cNvCxnSpPr>
            <a:cxnSpLocks noChangeShapeType="1"/>
          </p:cNvCxnSpPr>
          <p:nvPr/>
        </p:nvCxnSpPr>
        <p:spPr bwMode="auto">
          <a:xfrm rot="16200000" flipH="1">
            <a:off x="2621757" y="4987131"/>
            <a:ext cx="457200" cy="1096963"/>
          </a:xfrm>
          <a:prstGeom prst="bentConnector2">
            <a:avLst/>
          </a:prstGeom>
          <a:noFill/>
          <a:ln w="38100">
            <a:solidFill>
              <a:schemeClr val="tx1"/>
            </a:solidFill>
            <a:miter lim="800000"/>
            <a:headEnd/>
            <a:tailEnd/>
          </a:ln>
        </p:spPr>
      </p:cxnSp>
      <p:sp>
        <p:nvSpPr>
          <p:cNvPr id="23617" name="AutoShape 449"/>
          <p:cNvSpPr>
            <a:spLocks noChangeArrowheads="1"/>
          </p:cNvSpPr>
          <p:nvPr/>
        </p:nvSpPr>
        <p:spPr bwMode="auto">
          <a:xfrm>
            <a:off x="4186238" y="5334000"/>
            <a:ext cx="996950" cy="1352550"/>
          </a:xfrm>
          <a:prstGeom prst="roundRect">
            <a:avLst>
              <a:gd name="adj" fmla="val 16667"/>
            </a:avLst>
          </a:prstGeom>
          <a:gradFill rotWithShape="1">
            <a:gsLst>
              <a:gs pos="0">
                <a:schemeClr val="bg1"/>
              </a:gs>
              <a:gs pos="100000">
                <a:srgbClr val="B7D9E5"/>
              </a:gs>
            </a:gsLst>
            <a:lin ang="5400000" scaled="1"/>
          </a:gradFill>
          <a:ln w="12700" algn="ctr">
            <a:solidFill>
              <a:srgbClr val="84BDD6"/>
            </a:solidFill>
            <a:round/>
            <a:headEnd/>
            <a:tailEnd/>
          </a:ln>
        </p:spPr>
        <p:txBody>
          <a:bodyPr lIns="91431" tIns="45715" rIns="91431" bIns="45715" anchor="ctr"/>
          <a:lstStyle/>
          <a:p>
            <a:pPr algn="ctr"/>
            <a:endParaRPr lang="en-US" b="1">
              <a:latin typeface="+mn-lt"/>
            </a:endParaRPr>
          </a:p>
        </p:txBody>
      </p:sp>
      <p:sp>
        <p:nvSpPr>
          <p:cNvPr id="23629" name="AutoShape 467"/>
          <p:cNvSpPr>
            <a:spLocks noChangeArrowheads="1"/>
          </p:cNvSpPr>
          <p:nvPr/>
        </p:nvSpPr>
        <p:spPr bwMode="auto">
          <a:xfrm>
            <a:off x="5253038" y="5324475"/>
            <a:ext cx="996950" cy="1352550"/>
          </a:xfrm>
          <a:prstGeom prst="roundRect">
            <a:avLst>
              <a:gd name="adj" fmla="val 16667"/>
            </a:avLst>
          </a:prstGeom>
          <a:gradFill rotWithShape="1">
            <a:gsLst>
              <a:gs pos="0">
                <a:schemeClr val="bg1"/>
              </a:gs>
              <a:gs pos="100000">
                <a:srgbClr val="B7D9E5"/>
              </a:gs>
            </a:gsLst>
            <a:lin ang="5400000" scaled="1"/>
          </a:gradFill>
          <a:ln w="12700" algn="ctr">
            <a:solidFill>
              <a:srgbClr val="84BDD6"/>
            </a:solidFill>
            <a:round/>
            <a:headEnd/>
            <a:tailEnd/>
          </a:ln>
        </p:spPr>
        <p:txBody>
          <a:bodyPr lIns="91431" tIns="45715" rIns="91431" bIns="45715" anchor="ctr"/>
          <a:lstStyle/>
          <a:p>
            <a:pPr algn="ctr"/>
            <a:endParaRPr lang="en-US" b="1">
              <a:latin typeface="+mn-lt"/>
            </a:endParaRPr>
          </a:p>
        </p:txBody>
      </p:sp>
      <p:sp>
        <p:nvSpPr>
          <p:cNvPr id="23671" name="Rectangle 348"/>
          <p:cNvSpPr>
            <a:spLocks noChangeArrowheads="1"/>
          </p:cNvSpPr>
          <p:nvPr/>
        </p:nvSpPr>
        <p:spPr bwMode="auto">
          <a:xfrm>
            <a:off x="5421313" y="5337175"/>
            <a:ext cx="693737" cy="241300"/>
          </a:xfrm>
          <a:prstGeom prst="rect">
            <a:avLst/>
          </a:prstGeom>
          <a:noFill/>
          <a:ln w="12700">
            <a:noFill/>
            <a:miter lim="800000"/>
            <a:headEnd/>
            <a:tailEnd/>
          </a:ln>
        </p:spPr>
        <p:txBody>
          <a:bodyPr wrap="none" lIns="90448" tIns="44431" rIns="90448" bIns="44431" anchor="ctr"/>
          <a:lstStyle/>
          <a:p>
            <a:pPr marL="341313" indent="-341313" algn="ctr"/>
            <a:r>
              <a:rPr lang="en-US" sz="1000" b="1">
                <a:latin typeface="+mn-lt"/>
              </a:rPr>
              <a:t>MP-4100</a:t>
            </a:r>
          </a:p>
        </p:txBody>
      </p:sp>
      <p:cxnSp>
        <p:nvCxnSpPr>
          <p:cNvPr id="23643" name="AutoShape 353"/>
          <p:cNvCxnSpPr>
            <a:cxnSpLocks noChangeShapeType="1"/>
          </p:cNvCxnSpPr>
          <p:nvPr/>
        </p:nvCxnSpPr>
        <p:spPr bwMode="auto">
          <a:xfrm>
            <a:off x="3924300" y="5764213"/>
            <a:ext cx="1646238" cy="0"/>
          </a:xfrm>
          <a:prstGeom prst="straightConnector1">
            <a:avLst/>
          </a:prstGeom>
          <a:noFill/>
          <a:ln w="38100">
            <a:solidFill>
              <a:schemeClr val="tx1"/>
            </a:solidFill>
            <a:round/>
            <a:headEnd/>
            <a:tailEnd/>
          </a:ln>
        </p:spPr>
      </p:cxnSp>
      <p:sp>
        <p:nvSpPr>
          <p:cNvPr id="17443" name="Line 496"/>
          <p:cNvSpPr>
            <a:spLocks noChangeShapeType="1"/>
          </p:cNvSpPr>
          <p:nvPr/>
        </p:nvSpPr>
        <p:spPr bwMode="auto">
          <a:xfrm>
            <a:off x="1619250" y="4581525"/>
            <a:ext cx="438150" cy="0"/>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17444" name="Line 497"/>
          <p:cNvSpPr>
            <a:spLocks noChangeShapeType="1"/>
          </p:cNvSpPr>
          <p:nvPr/>
        </p:nvSpPr>
        <p:spPr bwMode="auto">
          <a:xfrm>
            <a:off x="1343025" y="4324350"/>
            <a:ext cx="400050" cy="0"/>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17445" name="Line 499"/>
          <p:cNvSpPr>
            <a:spLocks noChangeShapeType="1"/>
          </p:cNvSpPr>
          <p:nvPr/>
        </p:nvSpPr>
        <p:spPr bwMode="auto">
          <a:xfrm flipV="1">
            <a:off x="1628775" y="4152900"/>
            <a:ext cx="119063" cy="0"/>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pic>
        <p:nvPicPr>
          <p:cNvPr id="17446" name="Picture 295" descr="rad19"/>
          <p:cNvPicPr>
            <a:picLocks noChangeAspect="1" noChangeArrowheads="1"/>
          </p:cNvPicPr>
          <p:nvPr/>
        </p:nvPicPr>
        <p:blipFill>
          <a:blip r:embed="rId9" cstate="print"/>
          <a:srcRect/>
          <a:stretch>
            <a:fillRect/>
          </a:stretch>
        </p:blipFill>
        <p:spPr bwMode="auto">
          <a:xfrm>
            <a:off x="1890713" y="4303713"/>
            <a:ext cx="820737" cy="387350"/>
          </a:xfrm>
          <a:prstGeom prst="rect">
            <a:avLst/>
          </a:prstGeom>
          <a:noFill/>
          <a:ln w="9525">
            <a:noFill/>
            <a:miter lim="800000"/>
            <a:headEnd/>
            <a:tailEnd/>
          </a:ln>
        </p:spPr>
      </p:pic>
      <p:sp>
        <p:nvSpPr>
          <p:cNvPr id="17447" name="Rectangle 292"/>
          <p:cNvSpPr>
            <a:spLocks noChangeArrowheads="1"/>
          </p:cNvSpPr>
          <p:nvPr/>
        </p:nvSpPr>
        <p:spPr bwMode="auto">
          <a:xfrm>
            <a:off x="1954213" y="4400550"/>
            <a:ext cx="693737" cy="241300"/>
          </a:xfrm>
          <a:prstGeom prst="rect">
            <a:avLst/>
          </a:prstGeom>
          <a:noFill/>
          <a:ln w="12700">
            <a:noFill/>
            <a:miter lim="800000"/>
            <a:headEnd/>
            <a:tailEnd/>
          </a:ln>
        </p:spPr>
        <p:txBody>
          <a:bodyPr wrap="none" lIns="90448" tIns="44431" rIns="90448" bIns="44431" anchor="ctr"/>
          <a:lstStyle/>
          <a:p>
            <a:pPr marL="341313" indent="-341313" algn="ctr"/>
            <a:r>
              <a:rPr lang="en-US" sz="1000" b="1">
                <a:latin typeface="+mn-lt"/>
              </a:rPr>
              <a:t>MP-4100</a:t>
            </a:r>
          </a:p>
        </p:txBody>
      </p:sp>
      <p:pic>
        <p:nvPicPr>
          <p:cNvPr id="17448" name="Picture 266" descr="man-comp"/>
          <p:cNvPicPr preferRelativeResize="0">
            <a:picLocks noChangeAspect="1" noChangeArrowheads="1"/>
          </p:cNvPicPr>
          <p:nvPr/>
        </p:nvPicPr>
        <p:blipFill>
          <a:blip r:embed="rId10" cstate="print"/>
          <a:srcRect/>
          <a:stretch>
            <a:fillRect/>
          </a:stretch>
        </p:blipFill>
        <p:spPr bwMode="auto">
          <a:xfrm>
            <a:off x="990600" y="4121150"/>
            <a:ext cx="382588" cy="350838"/>
          </a:xfrm>
          <a:prstGeom prst="rect">
            <a:avLst/>
          </a:prstGeom>
          <a:noFill/>
          <a:ln w="9525">
            <a:noFill/>
            <a:miter lim="800000"/>
            <a:headEnd/>
            <a:tailEnd/>
          </a:ln>
        </p:spPr>
      </p:pic>
      <p:pic>
        <p:nvPicPr>
          <p:cNvPr id="17449" name="Picture 493" descr="nms"/>
          <p:cNvPicPr>
            <a:picLocks noChangeAspect="1" noChangeArrowheads="1"/>
          </p:cNvPicPr>
          <p:nvPr/>
        </p:nvPicPr>
        <p:blipFill>
          <a:blip r:embed="rId11" cstate="print"/>
          <a:srcRect/>
          <a:stretch>
            <a:fillRect/>
          </a:stretch>
        </p:blipFill>
        <p:spPr bwMode="auto">
          <a:xfrm>
            <a:off x="1387475" y="4000500"/>
            <a:ext cx="276225" cy="195263"/>
          </a:xfrm>
          <a:prstGeom prst="rect">
            <a:avLst/>
          </a:prstGeom>
          <a:noFill/>
          <a:ln w="9525">
            <a:noFill/>
            <a:miter lim="800000"/>
            <a:headEnd/>
            <a:tailEnd/>
          </a:ln>
        </p:spPr>
      </p:pic>
      <p:pic>
        <p:nvPicPr>
          <p:cNvPr id="17450" name="Picture 494" descr="pbx"/>
          <p:cNvPicPr preferRelativeResize="0">
            <a:picLocks noChangeAspect="1" noChangeArrowheads="1"/>
          </p:cNvPicPr>
          <p:nvPr/>
        </p:nvPicPr>
        <p:blipFill>
          <a:blip r:embed="rId5" cstate="print"/>
          <a:srcRect/>
          <a:stretch>
            <a:fillRect/>
          </a:stretch>
        </p:blipFill>
        <p:spPr bwMode="auto">
          <a:xfrm>
            <a:off x="1452563" y="4448175"/>
            <a:ext cx="222250" cy="238125"/>
          </a:xfrm>
          <a:prstGeom prst="rect">
            <a:avLst/>
          </a:prstGeom>
          <a:noFill/>
          <a:ln w="9525">
            <a:noFill/>
            <a:miter lim="800000"/>
            <a:headEnd/>
            <a:tailEnd/>
          </a:ln>
        </p:spPr>
      </p:pic>
      <p:sp>
        <p:nvSpPr>
          <p:cNvPr id="17451" name="Line 504"/>
          <p:cNvSpPr>
            <a:spLocks noChangeShapeType="1"/>
          </p:cNvSpPr>
          <p:nvPr/>
        </p:nvSpPr>
        <p:spPr bwMode="auto">
          <a:xfrm>
            <a:off x="1606550" y="5157788"/>
            <a:ext cx="457200" cy="0"/>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17452" name="Line 505"/>
          <p:cNvSpPr>
            <a:spLocks noChangeShapeType="1"/>
          </p:cNvSpPr>
          <p:nvPr/>
        </p:nvSpPr>
        <p:spPr bwMode="auto">
          <a:xfrm>
            <a:off x="1154113" y="5253038"/>
            <a:ext cx="835025" cy="0"/>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17453" name="Line 506"/>
          <p:cNvSpPr>
            <a:spLocks noChangeShapeType="1"/>
          </p:cNvSpPr>
          <p:nvPr/>
        </p:nvSpPr>
        <p:spPr bwMode="auto">
          <a:xfrm>
            <a:off x="1662113" y="5424488"/>
            <a:ext cx="333375" cy="0"/>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pic>
        <p:nvPicPr>
          <p:cNvPr id="17454" name="Picture 335" descr="rad19"/>
          <p:cNvPicPr>
            <a:picLocks noChangeAspect="1" noChangeArrowheads="1"/>
          </p:cNvPicPr>
          <p:nvPr/>
        </p:nvPicPr>
        <p:blipFill>
          <a:blip r:embed="rId9" cstate="print"/>
          <a:srcRect/>
          <a:stretch>
            <a:fillRect/>
          </a:stretch>
        </p:blipFill>
        <p:spPr bwMode="auto">
          <a:xfrm>
            <a:off x="1890713" y="5075238"/>
            <a:ext cx="820737" cy="387350"/>
          </a:xfrm>
          <a:prstGeom prst="rect">
            <a:avLst/>
          </a:prstGeom>
          <a:noFill/>
          <a:ln w="9525">
            <a:noFill/>
            <a:miter lim="800000"/>
            <a:headEnd/>
            <a:tailEnd/>
          </a:ln>
        </p:spPr>
      </p:pic>
      <p:sp>
        <p:nvSpPr>
          <p:cNvPr id="17455" name="Rectangle 336"/>
          <p:cNvSpPr>
            <a:spLocks noChangeArrowheads="1"/>
          </p:cNvSpPr>
          <p:nvPr/>
        </p:nvSpPr>
        <p:spPr bwMode="auto">
          <a:xfrm>
            <a:off x="1954213" y="5172075"/>
            <a:ext cx="693737" cy="241300"/>
          </a:xfrm>
          <a:prstGeom prst="rect">
            <a:avLst/>
          </a:prstGeom>
          <a:noFill/>
          <a:ln w="12700">
            <a:noFill/>
            <a:miter lim="800000"/>
            <a:headEnd/>
            <a:tailEnd/>
          </a:ln>
        </p:spPr>
        <p:txBody>
          <a:bodyPr wrap="none" lIns="90448" tIns="44431" rIns="90448" bIns="44431" anchor="ctr"/>
          <a:lstStyle/>
          <a:p>
            <a:pPr marL="341313" indent="-341313" algn="ctr"/>
            <a:r>
              <a:rPr lang="en-US" sz="1000" b="1">
                <a:latin typeface="+mn-lt"/>
              </a:rPr>
              <a:t>MP-4100</a:t>
            </a:r>
          </a:p>
        </p:txBody>
      </p:sp>
      <p:pic>
        <p:nvPicPr>
          <p:cNvPr id="17456" name="Picture 500" descr="pbx"/>
          <p:cNvPicPr preferRelativeResize="0">
            <a:picLocks noChangeAspect="1" noChangeArrowheads="1"/>
          </p:cNvPicPr>
          <p:nvPr/>
        </p:nvPicPr>
        <p:blipFill>
          <a:blip r:embed="rId5" cstate="print"/>
          <a:srcRect/>
          <a:stretch>
            <a:fillRect/>
          </a:stretch>
        </p:blipFill>
        <p:spPr bwMode="auto">
          <a:xfrm>
            <a:off x="1481138" y="5291138"/>
            <a:ext cx="223837" cy="238125"/>
          </a:xfrm>
          <a:prstGeom prst="rect">
            <a:avLst/>
          </a:prstGeom>
          <a:noFill/>
          <a:ln w="9525">
            <a:noFill/>
            <a:miter lim="800000"/>
            <a:headEnd/>
            <a:tailEnd/>
          </a:ln>
        </p:spPr>
      </p:pic>
      <p:pic>
        <p:nvPicPr>
          <p:cNvPr id="17457" name="Picture 501" descr="phone"/>
          <p:cNvPicPr preferRelativeResize="0">
            <a:picLocks noChangeAspect="1" noChangeArrowheads="1"/>
          </p:cNvPicPr>
          <p:nvPr/>
        </p:nvPicPr>
        <p:blipFill>
          <a:blip r:embed="rId6" cstate="print"/>
          <a:srcRect/>
          <a:stretch>
            <a:fillRect/>
          </a:stretch>
        </p:blipFill>
        <p:spPr bwMode="auto">
          <a:xfrm>
            <a:off x="1493838" y="5051425"/>
            <a:ext cx="196850" cy="160338"/>
          </a:xfrm>
          <a:prstGeom prst="rect">
            <a:avLst/>
          </a:prstGeom>
          <a:noFill/>
          <a:ln w="9525">
            <a:noFill/>
            <a:miter lim="800000"/>
            <a:headEnd/>
            <a:tailEnd/>
          </a:ln>
        </p:spPr>
      </p:pic>
      <p:pic>
        <p:nvPicPr>
          <p:cNvPr id="17458" name="Picture 502" descr="rail cross-l"/>
          <p:cNvPicPr preferRelativeResize="0">
            <a:picLocks noChangeAspect="1" noChangeArrowheads="1"/>
          </p:cNvPicPr>
          <p:nvPr/>
        </p:nvPicPr>
        <p:blipFill>
          <a:blip r:embed="rId8" cstate="print">
            <a:lum bright="-12000"/>
          </a:blip>
          <a:srcRect/>
          <a:stretch>
            <a:fillRect/>
          </a:stretch>
        </p:blipFill>
        <p:spPr bwMode="auto">
          <a:xfrm>
            <a:off x="1106488" y="5083175"/>
            <a:ext cx="225425" cy="311150"/>
          </a:xfrm>
          <a:prstGeom prst="rect">
            <a:avLst/>
          </a:prstGeom>
          <a:noFill/>
          <a:ln w="9525">
            <a:noFill/>
            <a:miter lim="800000"/>
            <a:headEnd/>
            <a:tailEnd/>
          </a:ln>
        </p:spPr>
      </p:pic>
      <p:cxnSp>
        <p:nvCxnSpPr>
          <p:cNvPr id="23660" name="AutoShape 512"/>
          <p:cNvCxnSpPr>
            <a:cxnSpLocks noChangeShapeType="1"/>
          </p:cNvCxnSpPr>
          <p:nvPr/>
        </p:nvCxnSpPr>
        <p:spPr bwMode="auto">
          <a:xfrm>
            <a:off x="6115050" y="3798888"/>
            <a:ext cx="1588" cy="1971675"/>
          </a:xfrm>
          <a:prstGeom prst="bentConnector3">
            <a:avLst>
              <a:gd name="adj1" fmla="val 76800032"/>
            </a:avLst>
          </a:prstGeom>
          <a:noFill/>
          <a:ln w="38100">
            <a:solidFill>
              <a:schemeClr val="tx1"/>
            </a:solidFill>
            <a:miter lim="800000"/>
            <a:headEnd/>
            <a:tailEnd/>
          </a:ln>
        </p:spPr>
      </p:cxnSp>
      <p:sp>
        <p:nvSpPr>
          <p:cNvPr id="23661" name="Freeform 28"/>
          <p:cNvSpPr>
            <a:spLocks/>
          </p:cNvSpPr>
          <p:nvPr/>
        </p:nvSpPr>
        <p:spPr bwMode="auto">
          <a:xfrm>
            <a:off x="6675438" y="4162425"/>
            <a:ext cx="1357312" cy="1068388"/>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0" y="537"/>
                  <a:pt x="801" y="543"/>
                </a:cubicBezTo>
                <a:cubicBezTo>
                  <a:pt x="792" y="549"/>
                  <a:pt x="779" y="551"/>
                  <a:pt x="770" y="554"/>
                </a:cubicBezTo>
                <a:cubicBezTo>
                  <a:pt x="761" y="557"/>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rgbClr val="FFFFFF"/>
              </a:gs>
              <a:gs pos="100000">
                <a:srgbClr val="FFE895"/>
              </a:gs>
            </a:gsLst>
            <a:path path="rect">
              <a:fillToRect l="50000" t="50000" r="50000" b="50000"/>
            </a:path>
          </a:gradFill>
          <a:ln w="9525">
            <a:noFill/>
            <a:round/>
            <a:headEnd/>
            <a:tailEnd/>
          </a:ln>
          <a:effectLst>
            <a:prstShdw prst="shdw17" dist="17961" dir="2700000">
              <a:srgbClr val="998B59"/>
            </a:prstShdw>
          </a:effectLst>
        </p:spPr>
        <p:txBody>
          <a:bodyPr wrap="none" lIns="91431" tIns="45715" rIns="91431" bIns="45715" anchor="ctr"/>
          <a:lstStyle/>
          <a:p>
            <a:pPr algn="ctr"/>
            <a:endParaRPr lang="en-US">
              <a:latin typeface="+mn-lt"/>
            </a:endParaRPr>
          </a:p>
        </p:txBody>
      </p:sp>
      <p:cxnSp>
        <p:nvCxnSpPr>
          <p:cNvPr id="23662" name="AutoShape 515"/>
          <p:cNvCxnSpPr>
            <a:cxnSpLocks noChangeShapeType="1"/>
          </p:cNvCxnSpPr>
          <p:nvPr/>
        </p:nvCxnSpPr>
        <p:spPr bwMode="auto">
          <a:xfrm>
            <a:off x="2995613" y="4419600"/>
            <a:ext cx="971550" cy="704850"/>
          </a:xfrm>
          <a:prstGeom prst="curvedConnector3">
            <a:avLst>
              <a:gd name="adj1" fmla="val 368630"/>
            </a:avLst>
          </a:prstGeom>
          <a:noFill/>
          <a:ln w="9525">
            <a:solidFill>
              <a:schemeClr val="tx1"/>
            </a:solidFill>
            <a:round/>
            <a:headEnd type="triangle" w="med" len="med"/>
            <a:tailEnd type="triangle" w="med" len="med"/>
          </a:ln>
        </p:spPr>
      </p:cxnSp>
      <p:sp>
        <p:nvSpPr>
          <p:cNvPr id="23663" name="Text Box 516"/>
          <p:cNvSpPr txBox="1">
            <a:spLocks noChangeArrowheads="1"/>
          </p:cNvSpPr>
          <p:nvPr/>
        </p:nvSpPr>
        <p:spPr bwMode="auto">
          <a:xfrm>
            <a:off x="3976688" y="4624388"/>
            <a:ext cx="1516062" cy="274637"/>
          </a:xfrm>
          <a:prstGeom prst="rect">
            <a:avLst/>
          </a:prstGeom>
          <a:noFill/>
          <a:ln w="9525">
            <a:noFill/>
            <a:miter lim="800000"/>
            <a:headEnd/>
            <a:tailEnd/>
          </a:ln>
        </p:spPr>
        <p:txBody>
          <a:bodyPr wrap="none" lIns="91431" tIns="45715" rIns="91431" bIns="45715" anchor="ctr"/>
          <a:lstStyle/>
          <a:p>
            <a:pPr algn="ctr"/>
            <a:r>
              <a:rPr lang="en-US" sz="1300" b="1" dirty="0">
                <a:latin typeface="+mn-lt"/>
              </a:rPr>
              <a:t>STM-1 / OC-3 Ring</a:t>
            </a:r>
          </a:p>
        </p:txBody>
      </p:sp>
      <p:grpSp>
        <p:nvGrpSpPr>
          <p:cNvPr id="4" name="Group 431"/>
          <p:cNvGrpSpPr>
            <a:grpSpLocks/>
          </p:cNvGrpSpPr>
          <p:nvPr/>
        </p:nvGrpSpPr>
        <p:grpSpPr bwMode="auto">
          <a:xfrm rot="5400000" flipV="1">
            <a:off x="4219576" y="6324600"/>
            <a:ext cx="252412" cy="255587"/>
            <a:chOff x="2141" y="1138"/>
            <a:chExt cx="335" cy="546"/>
          </a:xfrm>
        </p:grpSpPr>
        <p:sp>
          <p:nvSpPr>
            <p:cNvPr id="17545" name="Line 432"/>
            <p:cNvSpPr>
              <a:spLocks noChangeShapeType="1"/>
            </p:cNvSpPr>
            <p:nvPr/>
          </p:nvSpPr>
          <p:spPr bwMode="auto">
            <a:xfrm>
              <a:off x="2196" y="1138"/>
              <a:ext cx="0" cy="546"/>
            </a:xfrm>
            <a:prstGeom prst="line">
              <a:avLst/>
            </a:prstGeom>
            <a:noFill/>
            <a:ln w="19050">
              <a:solidFill>
                <a:schemeClr val="tx1"/>
              </a:solidFill>
              <a:round/>
              <a:headEnd/>
              <a:tailEnd/>
            </a:ln>
          </p:spPr>
          <p:txBody>
            <a:bodyPr wrap="none" anchor="ctr"/>
            <a:lstStyle/>
            <a:p>
              <a:pPr algn="ctr"/>
              <a:endParaRPr lang="en-US">
                <a:latin typeface="+mn-lt"/>
              </a:endParaRPr>
            </a:p>
          </p:txBody>
        </p:sp>
        <p:sp>
          <p:nvSpPr>
            <p:cNvPr id="17546" name="Line 433"/>
            <p:cNvSpPr>
              <a:spLocks noChangeShapeType="1"/>
            </p:cNvSpPr>
            <p:nvPr/>
          </p:nvSpPr>
          <p:spPr bwMode="auto">
            <a:xfrm flipH="1">
              <a:off x="2141" y="1601"/>
              <a:ext cx="52" cy="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17547" name="Line 434"/>
            <p:cNvSpPr>
              <a:spLocks noChangeShapeType="1"/>
            </p:cNvSpPr>
            <p:nvPr/>
          </p:nvSpPr>
          <p:spPr bwMode="auto">
            <a:xfrm flipH="1">
              <a:off x="2196" y="1507"/>
              <a:ext cx="280" cy="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17548" name="Line 436"/>
            <p:cNvSpPr>
              <a:spLocks noChangeShapeType="1"/>
            </p:cNvSpPr>
            <p:nvPr/>
          </p:nvSpPr>
          <p:spPr bwMode="auto">
            <a:xfrm flipH="1">
              <a:off x="2196" y="1319"/>
              <a:ext cx="52" cy="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17549" name="Line 437"/>
            <p:cNvSpPr>
              <a:spLocks noChangeShapeType="1"/>
            </p:cNvSpPr>
            <p:nvPr/>
          </p:nvSpPr>
          <p:spPr bwMode="auto">
            <a:xfrm flipH="1">
              <a:off x="2141" y="1226"/>
              <a:ext cx="52" cy="0"/>
            </a:xfrm>
            <a:prstGeom prst="line">
              <a:avLst/>
            </a:prstGeom>
            <a:noFill/>
            <a:ln w="12700">
              <a:solidFill>
                <a:schemeClr val="tx1"/>
              </a:solidFill>
              <a:round/>
              <a:headEnd/>
              <a:tailEnd/>
            </a:ln>
          </p:spPr>
          <p:txBody>
            <a:bodyPr wrap="none" anchor="ctr"/>
            <a:lstStyle/>
            <a:p>
              <a:pPr algn="ctr"/>
              <a:endParaRPr lang="en-US">
                <a:latin typeface="+mn-lt"/>
              </a:endParaRPr>
            </a:p>
          </p:txBody>
        </p:sp>
      </p:grpSp>
      <p:sp>
        <p:nvSpPr>
          <p:cNvPr id="176" name="Line 438"/>
          <p:cNvSpPr>
            <a:spLocks noChangeShapeType="1"/>
          </p:cNvSpPr>
          <p:nvPr/>
        </p:nvSpPr>
        <p:spPr bwMode="auto">
          <a:xfrm flipH="1" flipV="1">
            <a:off x="4344988" y="5764213"/>
            <a:ext cx="0" cy="600075"/>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177" name="Line 439"/>
          <p:cNvSpPr>
            <a:spLocks noChangeShapeType="1"/>
          </p:cNvSpPr>
          <p:nvPr/>
        </p:nvSpPr>
        <p:spPr bwMode="auto">
          <a:xfrm>
            <a:off x="4522788" y="5676900"/>
            <a:ext cx="0" cy="514350"/>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178" name="Line 440"/>
          <p:cNvSpPr>
            <a:spLocks noChangeShapeType="1"/>
          </p:cNvSpPr>
          <p:nvPr/>
        </p:nvSpPr>
        <p:spPr bwMode="auto">
          <a:xfrm>
            <a:off x="4713288" y="5734050"/>
            <a:ext cx="0" cy="685800"/>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179" name="Line 441"/>
          <p:cNvSpPr>
            <a:spLocks noChangeShapeType="1"/>
          </p:cNvSpPr>
          <p:nvPr/>
        </p:nvSpPr>
        <p:spPr bwMode="auto">
          <a:xfrm flipH="1">
            <a:off x="4873625" y="5778500"/>
            <a:ext cx="0" cy="365125"/>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180" name="Line 442"/>
          <p:cNvSpPr>
            <a:spLocks noChangeShapeType="1"/>
          </p:cNvSpPr>
          <p:nvPr/>
        </p:nvSpPr>
        <p:spPr bwMode="auto">
          <a:xfrm flipH="1">
            <a:off x="5037138" y="5810250"/>
            <a:ext cx="0" cy="365125"/>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pic>
        <p:nvPicPr>
          <p:cNvPr id="181" name="Picture 443" descr="ntu"/>
          <p:cNvPicPr preferRelativeResize="0">
            <a:picLocks noChangeAspect="1" noChangeArrowheads="1"/>
          </p:cNvPicPr>
          <p:nvPr/>
        </p:nvPicPr>
        <p:blipFill>
          <a:blip r:embed="rId4" cstate="print"/>
          <a:srcRect/>
          <a:stretch>
            <a:fillRect/>
          </a:stretch>
        </p:blipFill>
        <p:spPr bwMode="auto">
          <a:xfrm>
            <a:off x="4381500" y="6145213"/>
            <a:ext cx="290513" cy="160337"/>
          </a:xfrm>
          <a:prstGeom prst="rect">
            <a:avLst/>
          </a:prstGeom>
          <a:noFill/>
          <a:ln w="9525">
            <a:noFill/>
            <a:miter lim="800000"/>
            <a:headEnd/>
            <a:tailEnd/>
          </a:ln>
        </p:spPr>
      </p:pic>
      <p:pic>
        <p:nvPicPr>
          <p:cNvPr id="182" name="Picture 444" descr="pbx"/>
          <p:cNvPicPr preferRelativeResize="0">
            <a:picLocks noChangeAspect="1" noChangeArrowheads="1"/>
          </p:cNvPicPr>
          <p:nvPr/>
        </p:nvPicPr>
        <p:blipFill>
          <a:blip r:embed="rId5" cstate="print"/>
          <a:srcRect/>
          <a:stretch>
            <a:fillRect/>
          </a:stretch>
        </p:blipFill>
        <p:spPr bwMode="auto">
          <a:xfrm>
            <a:off x="4605338" y="6356350"/>
            <a:ext cx="223837" cy="238125"/>
          </a:xfrm>
          <a:prstGeom prst="rect">
            <a:avLst/>
          </a:prstGeom>
          <a:noFill/>
          <a:ln w="9525">
            <a:noFill/>
            <a:miter lim="800000"/>
            <a:headEnd/>
            <a:tailEnd/>
          </a:ln>
        </p:spPr>
      </p:pic>
      <p:pic>
        <p:nvPicPr>
          <p:cNvPr id="183" name="Picture 445" descr="phone"/>
          <p:cNvPicPr preferRelativeResize="0">
            <a:picLocks noChangeAspect="1" noChangeArrowheads="1"/>
          </p:cNvPicPr>
          <p:nvPr/>
        </p:nvPicPr>
        <p:blipFill>
          <a:blip r:embed="rId6" cstate="print"/>
          <a:srcRect/>
          <a:stretch>
            <a:fillRect/>
          </a:stretch>
        </p:blipFill>
        <p:spPr bwMode="auto">
          <a:xfrm>
            <a:off x="4770438" y="6122988"/>
            <a:ext cx="196850" cy="160337"/>
          </a:xfrm>
          <a:prstGeom prst="rect">
            <a:avLst/>
          </a:prstGeom>
          <a:noFill/>
          <a:ln w="9525">
            <a:noFill/>
            <a:miter lim="800000"/>
            <a:headEnd/>
            <a:tailEnd/>
          </a:ln>
        </p:spPr>
      </p:pic>
      <p:pic>
        <p:nvPicPr>
          <p:cNvPr id="184" name="Picture 446" descr="video"/>
          <p:cNvPicPr preferRelativeResize="0">
            <a:picLocks noChangeAspect="1" noChangeArrowheads="1"/>
          </p:cNvPicPr>
          <p:nvPr/>
        </p:nvPicPr>
        <p:blipFill>
          <a:blip r:embed="rId7" cstate="print"/>
          <a:srcRect/>
          <a:stretch>
            <a:fillRect/>
          </a:stretch>
        </p:blipFill>
        <p:spPr bwMode="auto">
          <a:xfrm>
            <a:off x="4324350" y="6462713"/>
            <a:ext cx="150813" cy="179387"/>
          </a:xfrm>
          <a:prstGeom prst="rect">
            <a:avLst/>
          </a:prstGeom>
          <a:noFill/>
          <a:ln w="9525">
            <a:noFill/>
            <a:miter lim="800000"/>
            <a:headEnd/>
            <a:tailEnd/>
          </a:ln>
        </p:spPr>
      </p:pic>
      <p:pic>
        <p:nvPicPr>
          <p:cNvPr id="185" name="Picture 447" descr="rail cross-l"/>
          <p:cNvPicPr preferRelativeResize="0">
            <a:picLocks noChangeAspect="1" noChangeArrowheads="1"/>
          </p:cNvPicPr>
          <p:nvPr/>
        </p:nvPicPr>
        <p:blipFill>
          <a:blip r:embed="rId8" cstate="print">
            <a:lum bright="-12000"/>
          </a:blip>
          <a:srcRect/>
          <a:stretch>
            <a:fillRect/>
          </a:stretch>
        </p:blipFill>
        <p:spPr bwMode="auto">
          <a:xfrm>
            <a:off x="4992688" y="6145213"/>
            <a:ext cx="225425" cy="311150"/>
          </a:xfrm>
          <a:prstGeom prst="rect">
            <a:avLst/>
          </a:prstGeom>
          <a:noFill/>
          <a:ln w="9525">
            <a:noFill/>
            <a:miter lim="800000"/>
            <a:headEnd/>
            <a:tailEnd/>
          </a:ln>
        </p:spPr>
      </p:pic>
      <p:grpSp>
        <p:nvGrpSpPr>
          <p:cNvPr id="5" name="Group 431"/>
          <p:cNvGrpSpPr>
            <a:grpSpLocks/>
          </p:cNvGrpSpPr>
          <p:nvPr/>
        </p:nvGrpSpPr>
        <p:grpSpPr bwMode="auto">
          <a:xfrm rot="5400000" flipV="1">
            <a:off x="5292726" y="6324600"/>
            <a:ext cx="252412" cy="255587"/>
            <a:chOff x="2141" y="1138"/>
            <a:chExt cx="335" cy="546"/>
          </a:xfrm>
        </p:grpSpPr>
        <p:sp>
          <p:nvSpPr>
            <p:cNvPr id="17540" name="Line 432"/>
            <p:cNvSpPr>
              <a:spLocks noChangeShapeType="1"/>
            </p:cNvSpPr>
            <p:nvPr/>
          </p:nvSpPr>
          <p:spPr bwMode="auto">
            <a:xfrm>
              <a:off x="2196" y="1138"/>
              <a:ext cx="0" cy="546"/>
            </a:xfrm>
            <a:prstGeom prst="line">
              <a:avLst/>
            </a:prstGeom>
            <a:noFill/>
            <a:ln w="19050">
              <a:solidFill>
                <a:schemeClr val="tx1"/>
              </a:solidFill>
              <a:round/>
              <a:headEnd/>
              <a:tailEnd/>
            </a:ln>
          </p:spPr>
          <p:txBody>
            <a:bodyPr wrap="none" anchor="ctr"/>
            <a:lstStyle/>
            <a:p>
              <a:pPr algn="ctr"/>
              <a:endParaRPr lang="en-US">
                <a:latin typeface="+mn-lt"/>
              </a:endParaRPr>
            </a:p>
          </p:txBody>
        </p:sp>
        <p:sp>
          <p:nvSpPr>
            <p:cNvPr id="17541" name="Line 433"/>
            <p:cNvSpPr>
              <a:spLocks noChangeShapeType="1"/>
            </p:cNvSpPr>
            <p:nvPr/>
          </p:nvSpPr>
          <p:spPr bwMode="auto">
            <a:xfrm flipH="1">
              <a:off x="2141" y="1601"/>
              <a:ext cx="52" cy="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17542" name="Line 434"/>
            <p:cNvSpPr>
              <a:spLocks noChangeShapeType="1"/>
            </p:cNvSpPr>
            <p:nvPr/>
          </p:nvSpPr>
          <p:spPr bwMode="auto">
            <a:xfrm flipH="1">
              <a:off x="2196" y="1507"/>
              <a:ext cx="280" cy="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17543" name="Line 436"/>
            <p:cNvSpPr>
              <a:spLocks noChangeShapeType="1"/>
            </p:cNvSpPr>
            <p:nvPr/>
          </p:nvSpPr>
          <p:spPr bwMode="auto">
            <a:xfrm flipH="1">
              <a:off x="2196" y="1319"/>
              <a:ext cx="52" cy="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17544" name="Line 437"/>
            <p:cNvSpPr>
              <a:spLocks noChangeShapeType="1"/>
            </p:cNvSpPr>
            <p:nvPr/>
          </p:nvSpPr>
          <p:spPr bwMode="auto">
            <a:xfrm flipH="1">
              <a:off x="2141" y="1226"/>
              <a:ext cx="52" cy="0"/>
            </a:xfrm>
            <a:prstGeom prst="line">
              <a:avLst/>
            </a:prstGeom>
            <a:noFill/>
            <a:ln w="12700">
              <a:solidFill>
                <a:schemeClr val="tx1"/>
              </a:solidFill>
              <a:round/>
              <a:headEnd/>
              <a:tailEnd/>
            </a:ln>
          </p:spPr>
          <p:txBody>
            <a:bodyPr wrap="none" anchor="ctr"/>
            <a:lstStyle/>
            <a:p>
              <a:pPr algn="ctr"/>
              <a:endParaRPr lang="en-US">
                <a:latin typeface="+mn-lt"/>
              </a:endParaRPr>
            </a:p>
          </p:txBody>
        </p:sp>
      </p:grpSp>
      <p:sp>
        <p:nvSpPr>
          <p:cNvPr id="192" name="Line 438"/>
          <p:cNvSpPr>
            <a:spLocks noChangeShapeType="1"/>
          </p:cNvSpPr>
          <p:nvPr/>
        </p:nvSpPr>
        <p:spPr bwMode="auto">
          <a:xfrm flipH="1" flipV="1">
            <a:off x="5418138" y="5764213"/>
            <a:ext cx="0" cy="600075"/>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193" name="Line 439"/>
          <p:cNvSpPr>
            <a:spLocks noChangeShapeType="1"/>
          </p:cNvSpPr>
          <p:nvPr/>
        </p:nvSpPr>
        <p:spPr bwMode="auto">
          <a:xfrm>
            <a:off x="5595938" y="5676900"/>
            <a:ext cx="0" cy="514350"/>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194" name="Line 440"/>
          <p:cNvSpPr>
            <a:spLocks noChangeShapeType="1"/>
          </p:cNvSpPr>
          <p:nvPr/>
        </p:nvSpPr>
        <p:spPr bwMode="auto">
          <a:xfrm>
            <a:off x="5786438" y="5734050"/>
            <a:ext cx="0" cy="685800"/>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195" name="Line 441"/>
          <p:cNvSpPr>
            <a:spLocks noChangeShapeType="1"/>
          </p:cNvSpPr>
          <p:nvPr/>
        </p:nvSpPr>
        <p:spPr bwMode="auto">
          <a:xfrm flipH="1">
            <a:off x="5946775" y="5778500"/>
            <a:ext cx="0" cy="365125"/>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196" name="Line 442"/>
          <p:cNvSpPr>
            <a:spLocks noChangeShapeType="1"/>
          </p:cNvSpPr>
          <p:nvPr/>
        </p:nvSpPr>
        <p:spPr bwMode="auto">
          <a:xfrm flipH="1">
            <a:off x="6110288" y="5810250"/>
            <a:ext cx="0" cy="365125"/>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pic>
        <p:nvPicPr>
          <p:cNvPr id="197" name="Picture 443" descr="ntu"/>
          <p:cNvPicPr preferRelativeResize="0">
            <a:picLocks noChangeAspect="1" noChangeArrowheads="1"/>
          </p:cNvPicPr>
          <p:nvPr/>
        </p:nvPicPr>
        <p:blipFill>
          <a:blip r:embed="rId4" cstate="print"/>
          <a:srcRect/>
          <a:stretch>
            <a:fillRect/>
          </a:stretch>
        </p:blipFill>
        <p:spPr bwMode="auto">
          <a:xfrm>
            <a:off x="5454650" y="6145213"/>
            <a:ext cx="290513" cy="160337"/>
          </a:xfrm>
          <a:prstGeom prst="rect">
            <a:avLst/>
          </a:prstGeom>
          <a:noFill/>
          <a:ln w="9525">
            <a:noFill/>
            <a:miter lim="800000"/>
            <a:headEnd/>
            <a:tailEnd/>
          </a:ln>
        </p:spPr>
      </p:pic>
      <p:pic>
        <p:nvPicPr>
          <p:cNvPr id="198" name="Picture 444" descr="pbx"/>
          <p:cNvPicPr preferRelativeResize="0">
            <a:picLocks noChangeAspect="1" noChangeArrowheads="1"/>
          </p:cNvPicPr>
          <p:nvPr/>
        </p:nvPicPr>
        <p:blipFill>
          <a:blip r:embed="rId5" cstate="print"/>
          <a:srcRect/>
          <a:stretch>
            <a:fillRect/>
          </a:stretch>
        </p:blipFill>
        <p:spPr bwMode="auto">
          <a:xfrm>
            <a:off x="5678488" y="6356350"/>
            <a:ext cx="223837" cy="238125"/>
          </a:xfrm>
          <a:prstGeom prst="rect">
            <a:avLst/>
          </a:prstGeom>
          <a:noFill/>
          <a:ln w="9525">
            <a:noFill/>
            <a:miter lim="800000"/>
            <a:headEnd/>
            <a:tailEnd/>
          </a:ln>
        </p:spPr>
      </p:pic>
      <p:pic>
        <p:nvPicPr>
          <p:cNvPr id="199" name="Picture 445" descr="phone"/>
          <p:cNvPicPr preferRelativeResize="0">
            <a:picLocks noChangeAspect="1" noChangeArrowheads="1"/>
          </p:cNvPicPr>
          <p:nvPr/>
        </p:nvPicPr>
        <p:blipFill>
          <a:blip r:embed="rId6" cstate="print"/>
          <a:srcRect/>
          <a:stretch>
            <a:fillRect/>
          </a:stretch>
        </p:blipFill>
        <p:spPr bwMode="auto">
          <a:xfrm>
            <a:off x="5843588" y="6122988"/>
            <a:ext cx="196850" cy="160337"/>
          </a:xfrm>
          <a:prstGeom prst="rect">
            <a:avLst/>
          </a:prstGeom>
          <a:noFill/>
          <a:ln w="9525">
            <a:noFill/>
            <a:miter lim="800000"/>
            <a:headEnd/>
            <a:tailEnd/>
          </a:ln>
        </p:spPr>
      </p:pic>
      <p:pic>
        <p:nvPicPr>
          <p:cNvPr id="200" name="Picture 446" descr="video"/>
          <p:cNvPicPr preferRelativeResize="0">
            <a:picLocks noChangeAspect="1" noChangeArrowheads="1"/>
          </p:cNvPicPr>
          <p:nvPr/>
        </p:nvPicPr>
        <p:blipFill>
          <a:blip r:embed="rId7" cstate="print"/>
          <a:srcRect/>
          <a:stretch>
            <a:fillRect/>
          </a:stretch>
        </p:blipFill>
        <p:spPr bwMode="auto">
          <a:xfrm>
            <a:off x="5397500" y="6462713"/>
            <a:ext cx="150813" cy="179387"/>
          </a:xfrm>
          <a:prstGeom prst="rect">
            <a:avLst/>
          </a:prstGeom>
          <a:noFill/>
          <a:ln w="9525">
            <a:noFill/>
            <a:miter lim="800000"/>
            <a:headEnd/>
            <a:tailEnd/>
          </a:ln>
        </p:spPr>
      </p:pic>
      <p:pic>
        <p:nvPicPr>
          <p:cNvPr id="201" name="Picture 447" descr="rail cross-l"/>
          <p:cNvPicPr preferRelativeResize="0">
            <a:picLocks noChangeAspect="1" noChangeArrowheads="1"/>
          </p:cNvPicPr>
          <p:nvPr/>
        </p:nvPicPr>
        <p:blipFill>
          <a:blip r:embed="rId8" cstate="print">
            <a:lum bright="-12000"/>
          </a:blip>
          <a:srcRect/>
          <a:stretch>
            <a:fillRect/>
          </a:stretch>
        </p:blipFill>
        <p:spPr bwMode="auto">
          <a:xfrm>
            <a:off x="6065838" y="6145213"/>
            <a:ext cx="225425" cy="311150"/>
          </a:xfrm>
          <a:prstGeom prst="rect">
            <a:avLst/>
          </a:prstGeom>
          <a:noFill/>
          <a:ln w="9525">
            <a:noFill/>
            <a:miter lim="800000"/>
            <a:headEnd/>
            <a:tailEnd/>
          </a:ln>
        </p:spPr>
      </p:pic>
      <p:pic>
        <p:nvPicPr>
          <p:cNvPr id="23684" name="Picture 332" descr="rad19"/>
          <p:cNvPicPr>
            <a:picLocks noChangeAspect="1" noChangeArrowheads="1"/>
          </p:cNvPicPr>
          <p:nvPr/>
        </p:nvPicPr>
        <p:blipFill>
          <a:blip r:embed="rId9" cstate="print"/>
          <a:srcRect/>
          <a:stretch>
            <a:fillRect/>
          </a:stretch>
        </p:blipFill>
        <p:spPr bwMode="auto">
          <a:xfrm>
            <a:off x="3224213" y="5532438"/>
            <a:ext cx="820737" cy="387350"/>
          </a:xfrm>
          <a:prstGeom prst="rect">
            <a:avLst/>
          </a:prstGeom>
          <a:noFill/>
          <a:ln w="9525">
            <a:noFill/>
            <a:miter lim="800000"/>
            <a:headEnd/>
            <a:tailEnd/>
          </a:ln>
        </p:spPr>
      </p:pic>
      <p:pic>
        <p:nvPicPr>
          <p:cNvPr id="23670" name="Picture 347" descr="rad19"/>
          <p:cNvPicPr>
            <a:picLocks noChangeAspect="1" noChangeArrowheads="1"/>
          </p:cNvPicPr>
          <p:nvPr/>
        </p:nvPicPr>
        <p:blipFill>
          <a:blip r:embed="rId9" cstate="print"/>
          <a:srcRect/>
          <a:stretch>
            <a:fillRect/>
          </a:stretch>
        </p:blipFill>
        <p:spPr bwMode="auto">
          <a:xfrm>
            <a:off x="5357813" y="5532438"/>
            <a:ext cx="820737" cy="387350"/>
          </a:xfrm>
          <a:prstGeom prst="rect">
            <a:avLst/>
          </a:prstGeom>
          <a:noFill/>
          <a:ln w="9525">
            <a:noFill/>
            <a:miter lim="800000"/>
            <a:headEnd/>
            <a:tailEnd/>
          </a:ln>
        </p:spPr>
      </p:pic>
      <p:pic>
        <p:nvPicPr>
          <p:cNvPr id="23668" name="Picture 350" descr="rad19"/>
          <p:cNvPicPr>
            <a:picLocks noChangeAspect="1" noChangeArrowheads="1"/>
          </p:cNvPicPr>
          <p:nvPr/>
        </p:nvPicPr>
        <p:blipFill>
          <a:blip r:embed="rId9" cstate="print"/>
          <a:srcRect/>
          <a:stretch>
            <a:fillRect/>
          </a:stretch>
        </p:blipFill>
        <p:spPr bwMode="auto">
          <a:xfrm>
            <a:off x="4291013" y="5532438"/>
            <a:ext cx="820737" cy="387350"/>
          </a:xfrm>
          <a:prstGeom prst="rect">
            <a:avLst/>
          </a:prstGeom>
          <a:noFill/>
          <a:ln w="9525">
            <a:noFill/>
            <a:miter lim="800000"/>
            <a:headEnd/>
            <a:tailEnd/>
          </a:ln>
        </p:spPr>
      </p:pic>
      <p:sp>
        <p:nvSpPr>
          <p:cNvPr id="23669" name="Rectangle 351"/>
          <p:cNvSpPr>
            <a:spLocks noChangeArrowheads="1"/>
          </p:cNvSpPr>
          <p:nvPr/>
        </p:nvSpPr>
        <p:spPr bwMode="auto">
          <a:xfrm>
            <a:off x="4354513" y="5337175"/>
            <a:ext cx="693737" cy="241300"/>
          </a:xfrm>
          <a:prstGeom prst="rect">
            <a:avLst/>
          </a:prstGeom>
          <a:noFill/>
          <a:ln w="12700">
            <a:noFill/>
            <a:miter lim="800000"/>
            <a:headEnd/>
            <a:tailEnd/>
          </a:ln>
        </p:spPr>
        <p:txBody>
          <a:bodyPr wrap="none" lIns="90448" tIns="44431" rIns="90448" bIns="44431" anchor="ctr"/>
          <a:lstStyle/>
          <a:p>
            <a:pPr marL="341313" indent="-341313" algn="ctr"/>
            <a:r>
              <a:rPr lang="en-US" sz="1000" b="1">
                <a:latin typeface="+mn-lt"/>
              </a:rPr>
              <a:t>MP-4100</a:t>
            </a:r>
          </a:p>
        </p:txBody>
      </p:sp>
      <p:grpSp>
        <p:nvGrpSpPr>
          <p:cNvPr id="6" name="Group 431"/>
          <p:cNvGrpSpPr>
            <a:grpSpLocks/>
          </p:cNvGrpSpPr>
          <p:nvPr/>
        </p:nvGrpSpPr>
        <p:grpSpPr bwMode="auto">
          <a:xfrm rot="-5400000">
            <a:off x="3165476" y="2949575"/>
            <a:ext cx="252412" cy="255587"/>
            <a:chOff x="2141" y="1138"/>
            <a:chExt cx="335" cy="546"/>
          </a:xfrm>
        </p:grpSpPr>
        <p:sp>
          <p:nvSpPr>
            <p:cNvPr id="17535" name="Line 432"/>
            <p:cNvSpPr>
              <a:spLocks noChangeShapeType="1"/>
            </p:cNvSpPr>
            <p:nvPr/>
          </p:nvSpPr>
          <p:spPr bwMode="auto">
            <a:xfrm>
              <a:off x="2196" y="1138"/>
              <a:ext cx="0" cy="546"/>
            </a:xfrm>
            <a:prstGeom prst="line">
              <a:avLst/>
            </a:prstGeom>
            <a:noFill/>
            <a:ln w="19050">
              <a:solidFill>
                <a:schemeClr val="tx1"/>
              </a:solidFill>
              <a:round/>
              <a:headEnd/>
              <a:tailEnd/>
            </a:ln>
          </p:spPr>
          <p:txBody>
            <a:bodyPr wrap="none" anchor="ctr"/>
            <a:lstStyle/>
            <a:p>
              <a:pPr algn="ctr"/>
              <a:endParaRPr lang="en-US">
                <a:latin typeface="+mn-lt"/>
              </a:endParaRPr>
            </a:p>
          </p:txBody>
        </p:sp>
        <p:sp>
          <p:nvSpPr>
            <p:cNvPr id="17536" name="Line 433"/>
            <p:cNvSpPr>
              <a:spLocks noChangeShapeType="1"/>
            </p:cNvSpPr>
            <p:nvPr/>
          </p:nvSpPr>
          <p:spPr bwMode="auto">
            <a:xfrm flipH="1">
              <a:off x="2141" y="1601"/>
              <a:ext cx="52" cy="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17537" name="Line 434"/>
            <p:cNvSpPr>
              <a:spLocks noChangeShapeType="1"/>
            </p:cNvSpPr>
            <p:nvPr/>
          </p:nvSpPr>
          <p:spPr bwMode="auto">
            <a:xfrm flipH="1">
              <a:off x="2196" y="1507"/>
              <a:ext cx="280" cy="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17538" name="Line 436"/>
            <p:cNvSpPr>
              <a:spLocks noChangeShapeType="1"/>
            </p:cNvSpPr>
            <p:nvPr/>
          </p:nvSpPr>
          <p:spPr bwMode="auto">
            <a:xfrm flipH="1">
              <a:off x="2196" y="1319"/>
              <a:ext cx="52" cy="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17539" name="Line 437"/>
            <p:cNvSpPr>
              <a:spLocks noChangeShapeType="1"/>
            </p:cNvSpPr>
            <p:nvPr/>
          </p:nvSpPr>
          <p:spPr bwMode="auto">
            <a:xfrm flipH="1">
              <a:off x="2141" y="1226"/>
              <a:ext cx="52" cy="0"/>
            </a:xfrm>
            <a:prstGeom prst="line">
              <a:avLst/>
            </a:prstGeom>
            <a:noFill/>
            <a:ln w="12700">
              <a:solidFill>
                <a:schemeClr val="tx1"/>
              </a:solidFill>
              <a:round/>
              <a:headEnd/>
              <a:tailEnd/>
            </a:ln>
          </p:spPr>
          <p:txBody>
            <a:bodyPr wrap="none" anchor="ctr"/>
            <a:lstStyle/>
            <a:p>
              <a:pPr algn="ctr"/>
              <a:endParaRPr lang="en-US">
                <a:latin typeface="+mn-lt"/>
              </a:endParaRPr>
            </a:p>
          </p:txBody>
        </p:sp>
      </p:grpSp>
      <p:sp>
        <p:nvSpPr>
          <p:cNvPr id="208" name="Line 438"/>
          <p:cNvSpPr>
            <a:spLocks noChangeShapeType="1"/>
          </p:cNvSpPr>
          <p:nvPr/>
        </p:nvSpPr>
        <p:spPr bwMode="auto">
          <a:xfrm flipH="1">
            <a:off x="3290888" y="3167063"/>
            <a:ext cx="0" cy="600075"/>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209" name="Line 439"/>
          <p:cNvSpPr>
            <a:spLocks noChangeShapeType="1"/>
          </p:cNvSpPr>
          <p:nvPr/>
        </p:nvSpPr>
        <p:spPr bwMode="auto">
          <a:xfrm flipV="1">
            <a:off x="3468688" y="3340100"/>
            <a:ext cx="0" cy="514350"/>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210" name="Line 440"/>
          <p:cNvSpPr>
            <a:spLocks noChangeShapeType="1"/>
          </p:cNvSpPr>
          <p:nvPr/>
        </p:nvSpPr>
        <p:spPr bwMode="auto">
          <a:xfrm flipV="1">
            <a:off x="3659188" y="3111500"/>
            <a:ext cx="0" cy="685800"/>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211" name="Line 441"/>
          <p:cNvSpPr>
            <a:spLocks noChangeShapeType="1"/>
          </p:cNvSpPr>
          <p:nvPr/>
        </p:nvSpPr>
        <p:spPr bwMode="auto">
          <a:xfrm flipH="1" flipV="1">
            <a:off x="3819525" y="3386138"/>
            <a:ext cx="0" cy="366712"/>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212" name="Line 442"/>
          <p:cNvSpPr>
            <a:spLocks noChangeShapeType="1"/>
          </p:cNvSpPr>
          <p:nvPr/>
        </p:nvSpPr>
        <p:spPr bwMode="auto">
          <a:xfrm flipH="1" flipV="1">
            <a:off x="3983038" y="3355975"/>
            <a:ext cx="0" cy="365125"/>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pic>
        <p:nvPicPr>
          <p:cNvPr id="213" name="Picture 443" descr="ntu"/>
          <p:cNvPicPr preferRelativeResize="0">
            <a:picLocks noChangeAspect="1" noChangeArrowheads="1"/>
          </p:cNvPicPr>
          <p:nvPr/>
        </p:nvPicPr>
        <p:blipFill>
          <a:blip r:embed="rId4" cstate="print"/>
          <a:srcRect/>
          <a:stretch>
            <a:fillRect/>
          </a:stretch>
        </p:blipFill>
        <p:spPr bwMode="auto">
          <a:xfrm>
            <a:off x="3327400" y="3225800"/>
            <a:ext cx="290513" cy="160338"/>
          </a:xfrm>
          <a:prstGeom prst="rect">
            <a:avLst/>
          </a:prstGeom>
          <a:noFill/>
          <a:ln w="9525">
            <a:noFill/>
            <a:miter lim="800000"/>
            <a:headEnd/>
            <a:tailEnd/>
          </a:ln>
        </p:spPr>
      </p:pic>
      <p:pic>
        <p:nvPicPr>
          <p:cNvPr id="214" name="Picture 444" descr="pbx"/>
          <p:cNvPicPr preferRelativeResize="0">
            <a:picLocks noChangeAspect="1" noChangeArrowheads="1"/>
          </p:cNvPicPr>
          <p:nvPr/>
        </p:nvPicPr>
        <p:blipFill>
          <a:blip r:embed="rId5" cstate="print"/>
          <a:srcRect/>
          <a:stretch>
            <a:fillRect/>
          </a:stretch>
        </p:blipFill>
        <p:spPr bwMode="auto">
          <a:xfrm>
            <a:off x="3551238" y="2936875"/>
            <a:ext cx="223837" cy="238125"/>
          </a:xfrm>
          <a:prstGeom prst="rect">
            <a:avLst/>
          </a:prstGeom>
          <a:noFill/>
          <a:ln w="9525">
            <a:noFill/>
            <a:miter lim="800000"/>
            <a:headEnd/>
            <a:tailEnd/>
          </a:ln>
        </p:spPr>
      </p:pic>
      <p:pic>
        <p:nvPicPr>
          <p:cNvPr id="215" name="Picture 445" descr="phone"/>
          <p:cNvPicPr preferRelativeResize="0">
            <a:picLocks noChangeAspect="1" noChangeArrowheads="1"/>
          </p:cNvPicPr>
          <p:nvPr/>
        </p:nvPicPr>
        <p:blipFill>
          <a:blip r:embed="rId6" cstate="print"/>
          <a:srcRect/>
          <a:stretch>
            <a:fillRect/>
          </a:stretch>
        </p:blipFill>
        <p:spPr bwMode="auto">
          <a:xfrm>
            <a:off x="3716338" y="3248025"/>
            <a:ext cx="196850" cy="160338"/>
          </a:xfrm>
          <a:prstGeom prst="rect">
            <a:avLst/>
          </a:prstGeom>
          <a:noFill/>
          <a:ln w="9525">
            <a:noFill/>
            <a:miter lim="800000"/>
            <a:headEnd/>
            <a:tailEnd/>
          </a:ln>
        </p:spPr>
      </p:pic>
      <p:pic>
        <p:nvPicPr>
          <p:cNvPr id="216" name="Picture 446" descr="video"/>
          <p:cNvPicPr preferRelativeResize="0">
            <a:picLocks noChangeAspect="1" noChangeArrowheads="1"/>
          </p:cNvPicPr>
          <p:nvPr/>
        </p:nvPicPr>
        <p:blipFill>
          <a:blip r:embed="rId7" cstate="print"/>
          <a:srcRect/>
          <a:stretch>
            <a:fillRect/>
          </a:stretch>
        </p:blipFill>
        <p:spPr bwMode="auto">
          <a:xfrm>
            <a:off x="3263900" y="2889250"/>
            <a:ext cx="150813" cy="179388"/>
          </a:xfrm>
          <a:prstGeom prst="rect">
            <a:avLst/>
          </a:prstGeom>
          <a:noFill/>
          <a:ln w="9525">
            <a:noFill/>
            <a:miter lim="800000"/>
            <a:headEnd/>
            <a:tailEnd/>
          </a:ln>
        </p:spPr>
      </p:pic>
      <p:pic>
        <p:nvPicPr>
          <p:cNvPr id="217" name="Picture 447" descr="rail cross-l"/>
          <p:cNvPicPr preferRelativeResize="0">
            <a:picLocks noChangeAspect="1" noChangeArrowheads="1"/>
          </p:cNvPicPr>
          <p:nvPr/>
        </p:nvPicPr>
        <p:blipFill>
          <a:blip r:embed="rId8" cstate="print">
            <a:lum bright="-12000"/>
          </a:blip>
          <a:srcRect/>
          <a:stretch>
            <a:fillRect/>
          </a:stretch>
        </p:blipFill>
        <p:spPr bwMode="auto">
          <a:xfrm>
            <a:off x="3938588" y="3074988"/>
            <a:ext cx="225425" cy="311150"/>
          </a:xfrm>
          <a:prstGeom prst="rect">
            <a:avLst/>
          </a:prstGeom>
          <a:noFill/>
          <a:ln w="9525">
            <a:noFill/>
            <a:miter lim="800000"/>
            <a:headEnd/>
            <a:tailEnd/>
          </a:ln>
        </p:spPr>
      </p:pic>
      <p:pic>
        <p:nvPicPr>
          <p:cNvPr id="23692" name="Picture 344" descr="rad19"/>
          <p:cNvPicPr>
            <a:picLocks noChangeAspect="1" noChangeArrowheads="1"/>
          </p:cNvPicPr>
          <p:nvPr/>
        </p:nvPicPr>
        <p:blipFill>
          <a:blip r:embed="rId9" cstate="print"/>
          <a:srcRect/>
          <a:stretch>
            <a:fillRect/>
          </a:stretch>
        </p:blipFill>
        <p:spPr bwMode="auto">
          <a:xfrm>
            <a:off x="3224213" y="3560763"/>
            <a:ext cx="820737" cy="387350"/>
          </a:xfrm>
          <a:prstGeom prst="rect">
            <a:avLst/>
          </a:prstGeom>
          <a:noFill/>
          <a:ln w="9525">
            <a:noFill/>
            <a:miter lim="800000"/>
            <a:headEnd/>
            <a:tailEnd/>
          </a:ln>
        </p:spPr>
      </p:pic>
      <p:grpSp>
        <p:nvGrpSpPr>
          <p:cNvPr id="7" name="Group 431"/>
          <p:cNvGrpSpPr>
            <a:grpSpLocks/>
          </p:cNvGrpSpPr>
          <p:nvPr/>
        </p:nvGrpSpPr>
        <p:grpSpPr bwMode="auto">
          <a:xfrm rot="-5400000">
            <a:off x="5299076" y="2949575"/>
            <a:ext cx="252412" cy="255587"/>
            <a:chOff x="2141" y="1138"/>
            <a:chExt cx="335" cy="546"/>
          </a:xfrm>
        </p:grpSpPr>
        <p:sp>
          <p:nvSpPr>
            <p:cNvPr id="17530" name="Line 432"/>
            <p:cNvSpPr>
              <a:spLocks noChangeShapeType="1"/>
            </p:cNvSpPr>
            <p:nvPr/>
          </p:nvSpPr>
          <p:spPr bwMode="auto">
            <a:xfrm>
              <a:off x="2196" y="1138"/>
              <a:ext cx="0" cy="546"/>
            </a:xfrm>
            <a:prstGeom prst="line">
              <a:avLst/>
            </a:prstGeom>
            <a:noFill/>
            <a:ln w="19050">
              <a:solidFill>
                <a:schemeClr val="tx1"/>
              </a:solidFill>
              <a:round/>
              <a:headEnd/>
              <a:tailEnd/>
            </a:ln>
          </p:spPr>
          <p:txBody>
            <a:bodyPr wrap="none" anchor="ctr"/>
            <a:lstStyle/>
            <a:p>
              <a:pPr algn="ctr"/>
              <a:endParaRPr lang="en-US">
                <a:latin typeface="+mn-lt"/>
              </a:endParaRPr>
            </a:p>
          </p:txBody>
        </p:sp>
        <p:sp>
          <p:nvSpPr>
            <p:cNvPr id="17531" name="Line 433"/>
            <p:cNvSpPr>
              <a:spLocks noChangeShapeType="1"/>
            </p:cNvSpPr>
            <p:nvPr/>
          </p:nvSpPr>
          <p:spPr bwMode="auto">
            <a:xfrm flipH="1">
              <a:off x="2141" y="1601"/>
              <a:ext cx="52" cy="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17532" name="Line 434"/>
            <p:cNvSpPr>
              <a:spLocks noChangeShapeType="1"/>
            </p:cNvSpPr>
            <p:nvPr/>
          </p:nvSpPr>
          <p:spPr bwMode="auto">
            <a:xfrm flipH="1">
              <a:off x="2196" y="1507"/>
              <a:ext cx="280" cy="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17533" name="Line 436"/>
            <p:cNvSpPr>
              <a:spLocks noChangeShapeType="1"/>
            </p:cNvSpPr>
            <p:nvPr/>
          </p:nvSpPr>
          <p:spPr bwMode="auto">
            <a:xfrm flipH="1">
              <a:off x="2196" y="1319"/>
              <a:ext cx="52" cy="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17534" name="Line 437"/>
            <p:cNvSpPr>
              <a:spLocks noChangeShapeType="1"/>
            </p:cNvSpPr>
            <p:nvPr/>
          </p:nvSpPr>
          <p:spPr bwMode="auto">
            <a:xfrm flipH="1">
              <a:off x="2141" y="1226"/>
              <a:ext cx="52" cy="0"/>
            </a:xfrm>
            <a:prstGeom prst="line">
              <a:avLst/>
            </a:prstGeom>
            <a:noFill/>
            <a:ln w="12700">
              <a:solidFill>
                <a:schemeClr val="tx1"/>
              </a:solidFill>
              <a:round/>
              <a:headEnd/>
              <a:tailEnd/>
            </a:ln>
          </p:spPr>
          <p:txBody>
            <a:bodyPr wrap="none" anchor="ctr"/>
            <a:lstStyle/>
            <a:p>
              <a:pPr algn="ctr"/>
              <a:endParaRPr lang="en-US">
                <a:latin typeface="+mn-lt"/>
              </a:endParaRPr>
            </a:p>
          </p:txBody>
        </p:sp>
      </p:grpSp>
      <p:sp>
        <p:nvSpPr>
          <p:cNvPr id="276" name="Line 438"/>
          <p:cNvSpPr>
            <a:spLocks noChangeShapeType="1"/>
          </p:cNvSpPr>
          <p:nvPr/>
        </p:nvSpPr>
        <p:spPr bwMode="auto">
          <a:xfrm flipH="1">
            <a:off x="5424488" y="3167063"/>
            <a:ext cx="0" cy="600075"/>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277" name="Line 439"/>
          <p:cNvSpPr>
            <a:spLocks noChangeShapeType="1"/>
          </p:cNvSpPr>
          <p:nvPr/>
        </p:nvSpPr>
        <p:spPr bwMode="auto">
          <a:xfrm flipV="1">
            <a:off x="5602288" y="3340100"/>
            <a:ext cx="0" cy="514350"/>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278" name="Line 440"/>
          <p:cNvSpPr>
            <a:spLocks noChangeShapeType="1"/>
          </p:cNvSpPr>
          <p:nvPr/>
        </p:nvSpPr>
        <p:spPr bwMode="auto">
          <a:xfrm flipV="1">
            <a:off x="5792788" y="3111500"/>
            <a:ext cx="0" cy="685800"/>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279" name="Line 441"/>
          <p:cNvSpPr>
            <a:spLocks noChangeShapeType="1"/>
          </p:cNvSpPr>
          <p:nvPr/>
        </p:nvSpPr>
        <p:spPr bwMode="auto">
          <a:xfrm flipH="1" flipV="1">
            <a:off x="5953125" y="3386138"/>
            <a:ext cx="0" cy="366712"/>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280" name="Line 442"/>
          <p:cNvSpPr>
            <a:spLocks noChangeShapeType="1"/>
          </p:cNvSpPr>
          <p:nvPr/>
        </p:nvSpPr>
        <p:spPr bwMode="auto">
          <a:xfrm flipH="1" flipV="1">
            <a:off x="6116638" y="3355975"/>
            <a:ext cx="0" cy="365125"/>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pic>
        <p:nvPicPr>
          <p:cNvPr id="281" name="Picture 443" descr="ntu"/>
          <p:cNvPicPr preferRelativeResize="0">
            <a:picLocks noChangeAspect="1" noChangeArrowheads="1"/>
          </p:cNvPicPr>
          <p:nvPr/>
        </p:nvPicPr>
        <p:blipFill>
          <a:blip r:embed="rId4" cstate="print"/>
          <a:srcRect/>
          <a:stretch>
            <a:fillRect/>
          </a:stretch>
        </p:blipFill>
        <p:spPr bwMode="auto">
          <a:xfrm>
            <a:off x="5461000" y="3225800"/>
            <a:ext cx="290513" cy="160338"/>
          </a:xfrm>
          <a:prstGeom prst="rect">
            <a:avLst/>
          </a:prstGeom>
          <a:noFill/>
          <a:ln w="9525">
            <a:noFill/>
            <a:miter lim="800000"/>
            <a:headEnd/>
            <a:tailEnd/>
          </a:ln>
        </p:spPr>
      </p:pic>
      <p:pic>
        <p:nvPicPr>
          <p:cNvPr id="282" name="Picture 444" descr="pbx"/>
          <p:cNvPicPr preferRelativeResize="0">
            <a:picLocks noChangeAspect="1" noChangeArrowheads="1"/>
          </p:cNvPicPr>
          <p:nvPr/>
        </p:nvPicPr>
        <p:blipFill>
          <a:blip r:embed="rId5" cstate="print"/>
          <a:srcRect/>
          <a:stretch>
            <a:fillRect/>
          </a:stretch>
        </p:blipFill>
        <p:spPr bwMode="auto">
          <a:xfrm>
            <a:off x="5684838" y="2936875"/>
            <a:ext cx="223837" cy="238125"/>
          </a:xfrm>
          <a:prstGeom prst="rect">
            <a:avLst/>
          </a:prstGeom>
          <a:noFill/>
          <a:ln w="9525">
            <a:noFill/>
            <a:miter lim="800000"/>
            <a:headEnd/>
            <a:tailEnd/>
          </a:ln>
        </p:spPr>
      </p:pic>
      <p:pic>
        <p:nvPicPr>
          <p:cNvPr id="283" name="Picture 445" descr="phone"/>
          <p:cNvPicPr preferRelativeResize="0">
            <a:picLocks noChangeAspect="1" noChangeArrowheads="1"/>
          </p:cNvPicPr>
          <p:nvPr/>
        </p:nvPicPr>
        <p:blipFill>
          <a:blip r:embed="rId6" cstate="print"/>
          <a:srcRect/>
          <a:stretch>
            <a:fillRect/>
          </a:stretch>
        </p:blipFill>
        <p:spPr bwMode="auto">
          <a:xfrm>
            <a:off x="5849938" y="3248025"/>
            <a:ext cx="196850" cy="160338"/>
          </a:xfrm>
          <a:prstGeom prst="rect">
            <a:avLst/>
          </a:prstGeom>
          <a:noFill/>
          <a:ln w="9525">
            <a:noFill/>
            <a:miter lim="800000"/>
            <a:headEnd/>
            <a:tailEnd/>
          </a:ln>
        </p:spPr>
      </p:pic>
      <p:pic>
        <p:nvPicPr>
          <p:cNvPr id="284" name="Picture 446" descr="video"/>
          <p:cNvPicPr preferRelativeResize="0">
            <a:picLocks noChangeAspect="1" noChangeArrowheads="1"/>
          </p:cNvPicPr>
          <p:nvPr/>
        </p:nvPicPr>
        <p:blipFill>
          <a:blip r:embed="rId7" cstate="print"/>
          <a:srcRect/>
          <a:stretch>
            <a:fillRect/>
          </a:stretch>
        </p:blipFill>
        <p:spPr bwMode="auto">
          <a:xfrm>
            <a:off x="5397500" y="2889250"/>
            <a:ext cx="150813" cy="179388"/>
          </a:xfrm>
          <a:prstGeom prst="rect">
            <a:avLst/>
          </a:prstGeom>
          <a:noFill/>
          <a:ln w="9525">
            <a:noFill/>
            <a:miter lim="800000"/>
            <a:headEnd/>
            <a:tailEnd/>
          </a:ln>
        </p:spPr>
      </p:pic>
      <p:pic>
        <p:nvPicPr>
          <p:cNvPr id="285" name="Picture 447" descr="rail cross-l"/>
          <p:cNvPicPr preferRelativeResize="0">
            <a:picLocks noChangeAspect="1" noChangeArrowheads="1"/>
          </p:cNvPicPr>
          <p:nvPr/>
        </p:nvPicPr>
        <p:blipFill>
          <a:blip r:embed="rId8" cstate="print">
            <a:lum bright="-12000"/>
          </a:blip>
          <a:srcRect/>
          <a:stretch>
            <a:fillRect/>
          </a:stretch>
        </p:blipFill>
        <p:spPr bwMode="auto">
          <a:xfrm>
            <a:off x="6072188" y="3074988"/>
            <a:ext cx="225425" cy="311150"/>
          </a:xfrm>
          <a:prstGeom prst="rect">
            <a:avLst/>
          </a:prstGeom>
          <a:noFill/>
          <a:ln w="9525">
            <a:noFill/>
            <a:miter lim="800000"/>
            <a:headEnd/>
            <a:tailEnd/>
          </a:ln>
        </p:spPr>
      </p:pic>
      <p:grpSp>
        <p:nvGrpSpPr>
          <p:cNvPr id="8" name="Group 431"/>
          <p:cNvGrpSpPr>
            <a:grpSpLocks/>
          </p:cNvGrpSpPr>
          <p:nvPr/>
        </p:nvGrpSpPr>
        <p:grpSpPr bwMode="auto">
          <a:xfrm rot="-5400000">
            <a:off x="4251326" y="2949575"/>
            <a:ext cx="252412" cy="255587"/>
            <a:chOff x="2141" y="1138"/>
            <a:chExt cx="335" cy="546"/>
          </a:xfrm>
        </p:grpSpPr>
        <p:sp>
          <p:nvSpPr>
            <p:cNvPr id="17525" name="Line 432"/>
            <p:cNvSpPr>
              <a:spLocks noChangeShapeType="1"/>
            </p:cNvSpPr>
            <p:nvPr/>
          </p:nvSpPr>
          <p:spPr bwMode="auto">
            <a:xfrm>
              <a:off x="2196" y="1138"/>
              <a:ext cx="0" cy="546"/>
            </a:xfrm>
            <a:prstGeom prst="line">
              <a:avLst/>
            </a:prstGeom>
            <a:noFill/>
            <a:ln w="19050">
              <a:solidFill>
                <a:schemeClr val="tx1"/>
              </a:solidFill>
              <a:round/>
              <a:headEnd/>
              <a:tailEnd/>
            </a:ln>
          </p:spPr>
          <p:txBody>
            <a:bodyPr wrap="none" anchor="ctr"/>
            <a:lstStyle/>
            <a:p>
              <a:pPr algn="ctr"/>
              <a:endParaRPr lang="en-US">
                <a:latin typeface="+mn-lt"/>
              </a:endParaRPr>
            </a:p>
          </p:txBody>
        </p:sp>
        <p:sp>
          <p:nvSpPr>
            <p:cNvPr id="17526" name="Line 433"/>
            <p:cNvSpPr>
              <a:spLocks noChangeShapeType="1"/>
            </p:cNvSpPr>
            <p:nvPr/>
          </p:nvSpPr>
          <p:spPr bwMode="auto">
            <a:xfrm flipH="1">
              <a:off x="2141" y="1601"/>
              <a:ext cx="52" cy="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17527" name="Line 434"/>
            <p:cNvSpPr>
              <a:spLocks noChangeShapeType="1"/>
            </p:cNvSpPr>
            <p:nvPr/>
          </p:nvSpPr>
          <p:spPr bwMode="auto">
            <a:xfrm flipH="1">
              <a:off x="2196" y="1507"/>
              <a:ext cx="280" cy="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17528" name="Line 436"/>
            <p:cNvSpPr>
              <a:spLocks noChangeShapeType="1"/>
            </p:cNvSpPr>
            <p:nvPr/>
          </p:nvSpPr>
          <p:spPr bwMode="auto">
            <a:xfrm flipH="1">
              <a:off x="2196" y="1319"/>
              <a:ext cx="52" cy="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17529" name="Line 437"/>
            <p:cNvSpPr>
              <a:spLocks noChangeShapeType="1"/>
            </p:cNvSpPr>
            <p:nvPr/>
          </p:nvSpPr>
          <p:spPr bwMode="auto">
            <a:xfrm flipH="1">
              <a:off x="2141" y="1226"/>
              <a:ext cx="52" cy="0"/>
            </a:xfrm>
            <a:prstGeom prst="line">
              <a:avLst/>
            </a:prstGeom>
            <a:noFill/>
            <a:ln w="12700">
              <a:solidFill>
                <a:schemeClr val="tx1"/>
              </a:solidFill>
              <a:round/>
              <a:headEnd/>
              <a:tailEnd/>
            </a:ln>
          </p:spPr>
          <p:txBody>
            <a:bodyPr wrap="none" anchor="ctr"/>
            <a:lstStyle/>
            <a:p>
              <a:pPr algn="ctr"/>
              <a:endParaRPr lang="en-US">
                <a:latin typeface="+mn-lt"/>
              </a:endParaRPr>
            </a:p>
          </p:txBody>
        </p:sp>
      </p:grpSp>
      <p:sp>
        <p:nvSpPr>
          <p:cNvPr id="292" name="Line 438"/>
          <p:cNvSpPr>
            <a:spLocks noChangeShapeType="1"/>
          </p:cNvSpPr>
          <p:nvPr/>
        </p:nvSpPr>
        <p:spPr bwMode="auto">
          <a:xfrm flipH="1">
            <a:off x="4376738" y="3167063"/>
            <a:ext cx="0" cy="600075"/>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293" name="Line 439"/>
          <p:cNvSpPr>
            <a:spLocks noChangeShapeType="1"/>
          </p:cNvSpPr>
          <p:nvPr/>
        </p:nvSpPr>
        <p:spPr bwMode="auto">
          <a:xfrm flipV="1">
            <a:off x="4554538" y="3340100"/>
            <a:ext cx="0" cy="514350"/>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294" name="Line 440"/>
          <p:cNvSpPr>
            <a:spLocks noChangeShapeType="1"/>
          </p:cNvSpPr>
          <p:nvPr/>
        </p:nvSpPr>
        <p:spPr bwMode="auto">
          <a:xfrm flipV="1">
            <a:off x="4745038" y="3111500"/>
            <a:ext cx="0" cy="685800"/>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295" name="Line 441"/>
          <p:cNvSpPr>
            <a:spLocks noChangeShapeType="1"/>
          </p:cNvSpPr>
          <p:nvPr/>
        </p:nvSpPr>
        <p:spPr bwMode="auto">
          <a:xfrm flipH="1" flipV="1">
            <a:off x="4905375" y="3386138"/>
            <a:ext cx="0" cy="366712"/>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296" name="Line 442"/>
          <p:cNvSpPr>
            <a:spLocks noChangeShapeType="1"/>
          </p:cNvSpPr>
          <p:nvPr/>
        </p:nvSpPr>
        <p:spPr bwMode="auto">
          <a:xfrm flipH="1" flipV="1">
            <a:off x="5068888" y="3355975"/>
            <a:ext cx="0" cy="365125"/>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pic>
        <p:nvPicPr>
          <p:cNvPr id="297" name="Picture 443" descr="ntu"/>
          <p:cNvPicPr preferRelativeResize="0">
            <a:picLocks noChangeAspect="1" noChangeArrowheads="1"/>
          </p:cNvPicPr>
          <p:nvPr/>
        </p:nvPicPr>
        <p:blipFill>
          <a:blip r:embed="rId4" cstate="print"/>
          <a:srcRect/>
          <a:stretch>
            <a:fillRect/>
          </a:stretch>
        </p:blipFill>
        <p:spPr bwMode="auto">
          <a:xfrm>
            <a:off x="4413250" y="3225800"/>
            <a:ext cx="290513" cy="160338"/>
          </a:xfrm>
          <a:prstGeom prst="rect">
            <a:avLst/>
          </a:prstGeom>
          <a:noFill/>
          <a:ln w="9525">
            <a:noFill/>
            <a:miter lim="800000"/>
            <a:headEnd/>
            <a:tailEnd/>
          </a:ln>
        </p:spPr>
      </p:pic>
      <p:pic>
        <p:nvPicPr>
          <p:cNvPr id="298" name="Picture 444" descr="pbx"/>
          <p:cNvPicPr preferRelativeResize="0">
            <a:picLocks noChangeAspect="1" noChangeArrowheads="1"/>
          </p:cNvPicPr>
          <p:nvPr/>
        </p:nvPicPr>
        <p:blipFill>
          <a:blip r:embed="rId5" cstate="print"/>
          <a:srcRect/>
          <a:stretch>
            <a:fillRect/>
          </a:stretch>
        </p:blipFill>
        <p:spPr bwMode="auto">
          <a:xfrm>
            <a:off x="4637088" y="2936875"/>
            <a:ext cx="223837" cy="238125"/>
          </a:xfrm>
          <a:prstGeom prst="rect">
            <a:avLst/>
          </a:prstGeom>
          <a:noFill/>
          <a:ln w="9525">
            <a:noFill/>
            <a:miter lim="800000"/>
            <a:headEnd/>
            <a:tailEnd/>
          </a:ln>
        </p:spPr>
      </p:pic>
      <p:pic>
        <p:nvPicPr>
          <p:cNvPr id="299" name="Picture 445" descr="phone"/>
          <p:cNvPicPr preferRelativeResize="0">
            <a:picLocks noChangeAspect="1" noChangeArrowheads="1"/>
          </p:cNvPicPr>
          <p:nvPr/>
        </p:nvPicPr>
        <p:blipFill>
          <a:blip r:embed="rId6" cstate="print"/>
          <a:srcRect/>
          <a:stretch>
            <a:fillRect/>
          </a:stretch>
        </p:blipFill>
        <p:spPr bwMode="auto">
          <a:xfrm>
            <a:off x="4802188" y="3248025"/>
            <a:ext cx="196850" cy="160338"/>
          </a:xfrm>
          <a:prstGeom prst="rect">
            <a:avLst/>
          </a:prstGeom>
          <a:noFill/>
          <a:ln w="9525">
            <a:noFill/>
            <a:miter lim="800000"/>
            <a:headEnd/>
            <a:tailEnd/>
          </a:ln>
        </p:spPr>
      </p:pic>
      <p:pic>
        <p:nvPicPr>
          <p:cNvPr id="300" name="Picture 446" descr="video"/>
          <p:cNvPicPr preferRelativeResize="0">
            <a:picLocks noChangeAspect="1" noChangeArrowheads="1"/>
          </p:cNvPicPr>
          <p:nvPr/>
        </p:nvPicPr>
        <p:blipFill>
          <a:blip r:embed="rId7" cstate="print"/>
          <a:srcRect/>
          <a:stretch>
            <a:fillRect/>
          </a:stretch>
        </p:blipFill>
        <p:spPr bwMode="auto">
          <a:xfrm>
            <a:off x="4349750" y="2889250"/>
            <a:ext cx="150813" cy="179388"/>
          </a:xfrm>
          <a:prstGeom prst="rect">
            <a:avLst/>
          </a:prstGeom>
          <a:noFill/>
          <a:ln w="9525">
            <a:noFill/>
            <a:miter lim="800000"/>
            <a:headEnd/>
            <a:tailEnd/>
          </a:ln>
        </p:spPr>
      </p:pic>
      <p:pic>
        <p:nvPicPr>
          <p:cNvPr id="301" name="Picture 447" descr="rail cross-l"/>
          <p:cNvPicPr preferRelativeResize="0">
            <a:picLocks noChangeAspect="1" noChangeArrowheads="1"/>
          </p:cNvPicPr>
          <p:nvPr/>
        </p:nvPicPr>
        <p:blipFill>
          <a:blip r:embed="rId8" cstate="print">
            <a:lum bright="-12000"/>
          </a:blip>
          <a:srcRect/>
          <a:stretch>
            <a:fillRect/>
          </a:stretch>
        </p:blipFill>
        <p:spPr bwMode="auto">
          <a:xfrm>
            <a:off x="5024438" y="3074988"/>
            <a:ext cx="225425" cy="311150"/>
          </a:xfrm>
          <a:prstGeom prst="rect">
            <a:avLst/>
          </a:prstGeom>
          <a:noFill/>
          <a:ln w="9525">
            <a:noFill/>
            <a:miter lim="800000"/>
            <a:headEnd/>
            <a:tailEnd/>
          </a:ln>
        </p:spPr>
      </p:pic>
      <p:pic>
        <p:nvPicPr>
          <p:cNvPr id="23696" name="Picture 338" descr="rad19"/>
          <p:cNvPicPr>
            <a:picLocks noChangeAspect="1" noChangeArrowheads="1"/>
          </p:cNvPicPr>
          <p:nvPr/>
        </p:nvPicPr>
        <p:blipFill>
          <a:blip r:embed="rId9" cstate="print"/>
          <a:srcRect/>
          <a:stretch>
            <a:fillRect/>
          </a:stretch>
        </p:blipFill>
        <p:spPr bwMode="auto">
          <a:xfrm>
            <a:off x="5357813" y="3560763"/>
            <a:ext cx="820737" cy="387350"/>
          </a:xfrm>
          <a:prstGeom prst="rect">
            <a:avLst/>
          </a:prstGeom>
          <a:noFill/>
          <a:ln w="9525">
            <a:noFill/>
            <a:miter lim="800000"/>
            <a:headEnd/>
            <a:tailEnd/>
          </a:ln>
        </p:spPr>
      </p:pic>
      <p:pic>
        <p:nvPicPr>
          <p:cNvPr id="23694" name="Picture 341" descr="rad19"/>
          <p:cNvPicPr>
            <a:picLocks noChangeAspect="1" noChangeArrowheads="1"/>
          </p:cNvPicPr>
          <p:nvPr/>
        </p:nvPicPr>
        <p:blipFill>
          <a:blip r:embed="rId9" cstate="print"/>
          <a:srcRect/>
          <a:stretch>
            <a:fillRect/>
          </a:stretch>
        </p:blipFill>
        <p:spPr bwMode="auto">
          <a:xfrm>
            <a:off x="4291013" y="3560763"/>
            <a:ext cx="820737" cy="387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Megaplex-4100</a:t>
            </a:r>
            <a:br>
              <a:rPr lang="en-US" dirty="0" smtClean="0"/>
            </a:br>
            <a:r>
              <a:rPr lang="en-US" dirty="0" smtClean="0"/>
              <a:t>Phase 2</a:t>
            </a:r>
          </a:p>
        </p:txBody>
      </p:sp>
      <p:sp>
        <p:nvSpPr>
          <p:cNvPr id="22531" name="Content Placeholder 5"/>
          <p:cNvSpPr>
            <a:spLocks noGrp="1"/>
          </p:cNvSpPr>
          <p:nvPr>
            <p:ph type="body" sz="quarter" idx="10"/>
          </p:nvPr>
        </p:nvSpPr>
        <p:spPr>
          <a:xfrm>
            <a:off x="747713" y="1694986"/>
            <a:ext cx="7124700" cy="2923478"/>
          </a:xfrm>
        </p:spPr>
        <p:txBody>
          <a:bodyPr/>
          <a:lstStyle/>
          <a:p>
            <a:pPr eaLnBrk="1" hangingPunct="1">
              <a:spcBef>
                <a:spcPct val="30000"/>
              </a:spcBef>
              <a:buNone/>
            </a:pPr>
            <a:r>
              <a:rPr lang="en-US" sz="2000" b="1" dirty="0" smtClean="0">
                <a:solidFill>
                  <a:srgbClr val="0000FF"/>
                </a:solidFill>
              </a:rPr>
              <a:t>Versions 2.xx  </a:t>
            </a:r>
            <a:r>
              <a:rPr lang="en-US" sz="2000" b="1" dirty="0" smtClean="0">
                <a:solidFill>
                  <a:srgbClr val="0000FF"/>
                </a:solidFill>
                <a:cs typeface="Arial" pitchFamily="34" charset="0"/>
              </a:rPr>
              <a:t>(GA)</a:t>
            </a:r>
          </a:p>
          <a:p>
            <a:pPr>
              <a:spcBef>
                <a:spcPct val="30000"/>
              </a:spcBef>
            </a:pPr>
            <a:r>
              <a:rPr lang="en-US" sz="1800" dirty="0" smtClean="0"/>
              <a:t>MPW-1 – 8E1/T1 </a:t>
            </a:r>
            <a:r>
              <a:rPr lang="en-US" sz="1800" dirty="0" err="1" smtClean="0"/>
              <a:t>Pseudowire</a:t>
            </a:r>
            <a:r>
              <a:rPr lang="en-US" sz="1800" dirty="0" smtClean="0"/>
              <a:t> (</a:t>
            </a:r>
            <a:r>
              <a:rPr lang="en-US" sz="1800" dirty="0" err="1" smtClean="0"/>
              <a:t>TDMoIP</a:t>
            </a:r>
            <a:r>
              <a:rPr lang="en-US" sz="1800" dirty="0" smtClean="0"/>
              <a:t>) </a:t>
            </a:r>
          </a:p>
          <a:p>
            <a:pPr>
              <a:spcBef>
                <a:spcPct val="30000"/>
              </a:spcBef>
            </a:pPr>
            <a:r>
              <a:rPr lang="en-US" sz="1800" dirty="0" smtClean="0"/>
              <a:t>M8SL – 8 ports of SHDSL E1 </a:t>
            </a:r>
          </a:p>
          <a:p>
            <a:pPr>
              <a:spcBef>
                <a:spcPct val="30000"/>
              </a:spcBef>
            </a:pPr>
            <a:r>
              <a:rPr lang="en-US" sz="1800" dirty="0" smtClean="0"/>
              <a:t>M16E1/T1 – 16 ports of E1/T1</a:t>
            </a:r>
          </a:p>
          <a:p>
            <a:pPr>
              <a:spcBef>
                <a:spcPct val="30000"/>
              </a:spcBef>
            </a:pPr>
            <a:r>
              <a:rPr lang="en-US" sz="1800" dirty="0" smtClean="0"/>
              <a:t>ASMi-54C – 8 </a:t>
            </a:r>
            <a:r>
              <a:rPr lang="en-US" sz="1800" dirty="0" err="1" smtClean="0"/>
              <a:t>G.SHDSL.bis</a:t>
            </a:r>
            <a:r>
              <a:rPr lang="en-US" sz="1800" dirty="0" smtClean="0"/>
              <a:t> lines </a:t>
            </a:r>
          </a:p>
          <a:p>
            <a:pPr>
              <a:spcBef>
                <a:spcPct val="30000"/>
              </a:spcBef>
            </a:pPr>
            <a:r>
              <a:rPr lang="en-US" sz="1800" dirty="0" smtClean="0"/>
              <a:t>OP-106/8C – Dual port, 4 x E1/T1 channel FO </a:t>
            </a:r>
          </a:p>
          <a:p>
            <a:r>
              <a:rPr lang="en-US" sz="1800" dirty="0" smtClean="0"/>
              <a:t>OP-34/25C – 16 E1/T1 channels and Ethernet over fiber (E3 using SFP)</a:t>
            </a:r>
          </a:p>
          <a:p>
            <a:r>
              <a:rPr lang="en-US" sz="1800" dirty="0" smtClean="0"/>
              <a:t>VC16 – 16 analog voice ports</a:t>
            </a:r>
          </a:p>
          <a:p>
            <a:r>
              <a:rPr lang="en-US" sz="1800" dirty="0" smtClean="0"/>
              <a:t>Support for SSH/SSL and Radius</a:t>
            </a:r>
          </a:p>
          <a:p>
            <a:r>
              <a:rPr lang="en-US" sz="1800" dirty="0" smtClean="0"/>
              <a:t>Additional Full fault propagation capabilities (VCG, GBE)</a:t>
            </a:r>
          </a:p>
          <a:p>
            <a:r>
              <a:rPr lang="en-US" sz="1800" dirty="0" smtClean="0"/>
              <a:t>SNMPv3 support</a:t>
            </a:r>
            <a:endParaRPr lang="en-US" sz="2400" dirty="0" smtClean="0"/>
          </a:p>
        </p:txBody>
      </p:sp>
      <p:pic>
        <p:nvPicPr>
          <p:cNvPr id="22532" name="Picture 4"/>
          <p:cNvPicPr>
            <a:picLocks noChangeAspect="1" noChangeArrowheads="1"/>
          </p:cNvPicPr>
          <p:nvPr/>
        </p:nvPicPr>
        <p:blipFill>
          <a:blip r:embed="rId3" cstate="print"/>
          <a:srcRect/>
          <a:stretch>
            <a:fillRect/>
          </a:stretch>
        </p:blipFill>
        <p:spPr bwMode="auto">
          <a:xfrm>
            <a:off x="5367518" y="1657152"/>
            <a:ext cx="3041351" cy="1678877"/>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63"/>
          <p:cNvSpPr>
            <a:spLocks noChangeArrowheads="1"/>
          </p:cNvSpPr>
          <p:nvPr/>
        </p:nvSpPr>
        <p:spPr bwMode="auto">
          <a:xfrm>
            <a:off x="5597525" y="5860475"/>
            <a:ext cx="1382713" cy="727075"/>
          </a:xfrm>
          <a:prstGeom prst="roundRect">
            <a:avLst>
              <a:gd name="adj" fmla="val 16667"/>
            </a:avLst>
          </a:prstGeom>
          <a:gradFill rotWithShape="1">
            <a:gsLst>
              <a:gs pos="0">
                <a:schemeClr val="bg1"/>
              </a:gs>
              <a:gs pos="100000">
                <a:srgbClr val="E0CDA8"/>
              </a:gs>
            </a:gsLst>
            <a:lin ang="5400000" scaled="1"/>
          </a:gradFill>
          <a:ln w="12700" algn="ctr">
            <a:solidFill>
              <a:srgbClr val="AD9C84"/>
            </a:solidFill>
            <a:round/>
            <a:headEnd/>
            <a:tailEnd/>
          </a:ln>
        </p:spPr>
        <p:txBody>
          <a:bodyPr lIns="91404" tIns="45702" rIns="91404" bIns="45702" anchor="ctr"/>
          <a:lstStyle/>
          <a:p>
            <a:endParaRPr lang="en-US" b="1">
              <a:latin typeface="+mn-lt"/>
            </a:endParaRPr>
          </a:p>
        </p:txBody>
      </p:sp>
      <p:cxnSp>
        <p:nvCxnSpPr>
          <p:cNvPr id="23555" name="Straight Connector 68"/>
          <p:cNvCxnSpPr>
            <a:cxnSpLocks noChangeShapeType="1"/>
          </p:cNvCxnSpPr>
          <p:nvPr/>
        </p:nvCxnSpPr>
        <p:spPr bwMode="auto">
          <a:xfrm flipV="1">
            <a:off x="6127750" y="6082725"/>
            <a:ext cx="549275" cy="228600"/>
          </a:xfrm>
          <a:prstGeom prst="bentConnector3">
            <a:avLst>
              <a:gd name="adj1" fmla="val 31082"/>
            </a:avLst>
          </a:prstGeom>
          <a:noFill/>
          <a:ln w="12700" algn="ctr">
            <a:solidFill>
              <a:schemeClr val="tx1"/>
            </a:solidFill>
            <a:round/>
            <a:headEnd/>
            <a:tailEnd/>
          </a:ln>
        </p:spPr>
      </p:cxnSp>
      <p:sp>
        <p:nvSpPr>
          <p:cNvPr id="23556" name="Rectangle 2"/>
          <p:cNvSpPr>
            <a:spLocks noGrp="1" noChangeArrowheads="1"/>
          </p:cNvSpPr>
          <p:nvPr>
            <p:ph type="title"/>
          </p:nvPr>
        </p:nvSpPr>
        <p:spPr/>
        <p:txBody>
          <a:bodyPr/>
          <a:lstStyle/>
          <a:p>
            <a:pPr defTabSz="1004888"/>
            <a:r>
              <a:rPr lang="en-US" dirty="0" smtClean="0"/>
              <a:t>Megaplex-4100 </a:t>
            </a:r>
            <a:br>
              <a:rPr lang="en-US" dirty="0" smtClean="0"/>
            </a:br>
            <a:r>
              <a:rPr lang="en-US" dirty="0" smtClean="0"/>
              <a:t>Phase 3 (released for beta)</a:t>
            </a:r>
          </a:p>
        </p:txBody>
      </p:sp>
      <p:sp>
        <p:nvSpPr>
          <p:cNvPr id="23557" name="Content Placeholder 70"/>
          <p:cNvSpPr>
            <a:spLocks noGrp="1"/>
          </p:cNvSpPr>
          <p:nvPr>
            <p:ph type="body" sz="quarter" idx="10"/>
          </p:nvPr>
        </p:nvSpPr>
        <p:spPr>
          <a:xfrm>
            <a:off x="747713" y="1304694"/>
            <a:ext cx="7124700" cy="1828799"/>
          </a:xfrm>
        </p:spPr>
        <p:txBody>
          <a:bodyPr/>
          <a:lstStyle/>
          <a:p>
            <a:pPr>
              <a:lnSpc>
                <a:spcPct val="114000"/>
              </a:lnSpc>
            </a:pPr>
            <a:r>
              <a:rPr lang="en-US" sz="1800" dirty="0" smtClean="0"/>
              <a:t>New common logic hardware (requires module upgrade)</a:t>
            </a:r>
          </a:p>
          <a:p>
            <a:pPr>
              <a:lnSpc>
                <a:spcPct val="114000"/>
              </a:lnSpc>
            </a:pPr>
            <a:r>
              <a:rPr lang="en-US" sz="1800" dirty="0" smtClean="0"/>
              <a:t>Support for STM-4/OC-12 </a:t>
            </a:r>
          </a:p>
          <a:p>
            <a:pPr>
              <a:lnSpc>
                <a:spcPct val="114000"/>
              </a:lnSpc>
            </a:pPr>
            <a:r>
              <a:rPr lang="en-US" sz="1800" dirty="0" smtClean="0"/>
              <a:t>Transparent clocking </a:t>
            </a:r>
          </a:p>
          <a:p>
            <a:pPr>
              <a:lnSpc>
                <a:spcPct val="114000"/>
              </a:lnSpc>
            </a:pPr>
            <a:r>
              <a:rPr lang="en-US" sz="1800" dirty="0" smtClean="0"/>
              <a:t>Redesigned control – Command line interface (CLI)</a:t>
            </a:r>
          </a:p>
          <a:p>
            <a:pPr>
              <a:lnSpc>
                <a:spcPct val="114000"/>
              </a:lnSpc>
            </a:pPr>
            <a:endParaRPr lang="en-US" sz="2000" dirty="0" smtClean="0"/>
          </a:p>
        </p:txBody>
      </p:sp>
      <p:sp>
        <p:nvSpPr>
          <p:cNvPr id="23558" name="AutoShape 20"/>
          <p:cNvSpPr>
            <a:spLocks noChangeArrowheads="1"/>
          </p:cNvSpPr>
          <p:nvPr/>
        </p:nvSpPr>
        <p:spPr bwMode="auto">
          <a:xfrm>
            <a:off x="1112838" y="3014088"/>
            <a:ext cx="2794000" cy="27892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FFF5E3"/>
              </a:gs>
              <a:gs pos="50000">
                <a:srgbClr val="00CC00"/>
              </a:gs>
              <a:gs pos="100000">
                <a:srgbClr val="FFF5E3"/>
              </a:gs>
            </a:gsLst>
            <a:lin ang="2700000" scaled="1"/>
          </a:gradFill>
          <a:ln w="9525" algn="ctr">
            <a:noFill/>
            <a:round/>
            <a:headEnd/>
            <a:tailEnd/>
          </a:ln>
          <a:effectLst>
            <a:prstShdw prst="shdw17" dist="17961" dir="2700000">
              <a:srgbClr val="007A00"/>
            </a:prstShdw>
          </a:effectLst>
        </p:spPr>
        <p:txBody>
          <a:bodyPr wrap="none" lIns="91404" tIns="45702" rIns="91404" bIns="45702" anchor="ctr"/>
          <a:lstStyle/>
          <a:p>
            <a:endParaRPr lang="en-US" b="1">
              <a:latin typeface="+mn-lt"/>
            </a:endParaRPr>
          </a:p>
        </p:txBody>
      </p:sp>
      <p:sp>
        <p:nvSpPr>
          <p:cNvPr id="23559" name="Rectangle 4"/>
          <p:cNvSpPr>
            <a:spLocks noChangeArrowheads="1"/>
          </p:cNvSpPr>
          <p:nvPr/>
        </p:nvSpPr>
        <p:spPr bwMode="auto">
          <a:xfrm>
            <a:off x="4456151" y="4087392"/>
            <a:ext cx="1044575" cy="615950"/>
          </a:xfrm>
          <a:prstGeom prst="rect">
            <a:avLst/>
          </a:prstGeom>
          <a:noFill/>
          <a:ln w="12700">
            <a:noFill/>
            <a:miter lim="800000"/>
            <a:headEnd/>
            <a:tailEnd/>
          </a:ln>
        </p:spPr>
        <p:txBody>
          <a:bodyPr wrap="none" lIns="91374" tIns="45687" rIns="91374" bIns="45687" anchor="ctr"/>
          <a:lstStyle/>
          <a:p>
            <a:pPr algn="ctr"/>
            <a:r>
              <a:rPr lang="en-US" sz="1200" b="1" dirty="0">
                <a:latin typeface="+mn-lt"/>
              </a:rPr>
              <a:t>SDH/SONET</a:t>
            </a:r>
          </a:p>
          <a:p>
            <a:pPr algn="ctr"/>
            <a:r>
              <a:rPr lang="en-US" sz="1200" b="1" dirty="0">
                <a:latin typeface="+mn-lt"/>
              </a:rPr>
              <a:t>STM-1/OC-3</a:t>
            </a:r>
          </a:p>
          <a:p>
            <a:pPr algn="ctr"/>
            <a:r>
              <a:rPr lang="en-US" sz="1200" b="1" dirty="0">
                <a:latin typeface="+mn-lt"/>
              </a:rPr>
              <a:t> Ring</a:t>
            </a:r>
          </a:p>
        </p:txBody>
      </p:sp>
      <p:sp>
        <p:nvSpPr>
          <p:cNvPr id="23560" name="AutoShape 5"/>
          <p:cNvSpPr>
            <a:spLocks noChangeArrowheads="1"/>
          </p:cNvSpPr>
          <p:nvPr/>
        </p:nvSpPr>
        <p:spPr bwMode="auto">
          <a:xfrm>
            <a:off x="4260850" y="3674488"/>
            <a:ext cx="1387475" cy="1371600"/>
          </a:xfrm>
          <a:custGeom>
            <a:avLst/>
            <a:gdLst>
              <a:gd name="T0" fmla="*/ 2147483647 w 21600"/>
              <a:gd name="T1" fmla="*/ 0 h 21600"/>
              <a:gd name="T2" fmla="*/ 837661777 w 21600"/>
              <a:gd name="T3" fmla="*/ 809747897 h 21600"/>
              <a:gd name="T4" fmla="*/ 0 w 21600"/>
              <a:gd name="T5" fmla="*/ 2147483647 h 21600"/>
              <a:gd name="T6" fmla="*/ 83766177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80974789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FFF5E3"/>
              </a:gs>
              <a:gs pos="50000">
                <a:srgbClr val="F6B686"/>
              </a:gs>
              <a:gs pos="100000">
                <a:srgbClr val="FFF5E3"/>
              </a:gs>
            </a:gsLst>
            <a:lin ang="2700000" scaled="1"/>
          </a:gradFill>
          <a:ln w="9525" algn="ctr">
            <a:noFill/>
            <a:round/>
            <a:headEnd/>
            <a:tailEnd/>
          </a:ln>
          <a:effectLst>
            <a:prstShdw prst="shdw17" dist="17961" dir="2700000">
              <a:srgbClr val="946D50"/>
            </a:prstShdw>
          </a:effectLst>
        </p:spPr>
        <p:txBody>
          <a:bodyPr wrap="none" lIns="91404" tIns="45702" rIns="91404" bIns="45702" anchor="ctr"/>
          <a:lstStyle/>
          <a:p>
            <a:endParaRPr lang="en-US" b="1">
              <a:latin typeface="+mn-lt"/>
            </a:endParaRPr>
          </a:p>
        </p:txBody>
      </p:sp>
      <p:sp>
        <p:nvSpPr>
          <p:cNvPr id="25606" name="AutoShape 6"/>
          <p:cNvSpPr>
            <a:spLocks noChangeArrowheads="1"/>
          </p:cNvSpPr>
          <p:nvPr/>
        </p:nvSpPr>
        <p:spPr bwMode="auto">
          <a:xfrm>
            <a:off x="5697538" y="3068063"/>
            <a:ext cx="1308100" cy="1195387"/>
          </a:xfrm>
          <a:custGeom>
            <a:avLst/>
            <a:gdLst>
              <a:gd name="G0" fmla="+- 1619 0 0"/>
              <a:gd name="G1" fmla="+- 21600 0 1619"/>
              <a:gd name="G2" fmla="+- 21600 0 1619"/>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FFF5E3"/>
              </a:gs>
              <a:gs pos="50000">
                <a:schemeClr val="accent2"/>
              </a:gs>
              <a:gs pos="100000">
                <a:srgbClr val="FFF5E3"/>
              </a:gs>
            </a:gsLst>
            <a:lin ang="2700000" scaled="1"/>
          </a:gradFill>
          <a:ln w="9525" algn="ctr">
            <a:noFill/>
            <a:round/>
            <a:headEnd/>
            <a:tailEnd/>
          </a:ln>
          <a:effectLst>
            <a:prstShdw prst="shdw17" dist="17961" dir="2700000">
              <a:schemeClr val="accent2">
                <a:gamma/>
                <a:shade val="60000"/>
                <a:invGamma/>
              </a:schemeClr>
            </a:prstShdw>
          </a:effectLst>
        </p:spPr>
        <p:txBody>
          <a:bodyPr wrap="none" lIns="91404" tIns="45702" rIns="91404" bIns="45702" anchor="ctr"/>
          <a:lstStyle/>
          <a:p>
            <a:pPr>
              <a:defRPr/>
            </a:pPr>
            <a:endParaRPr lang="en-US" b="1">
              <a:latin typeface="+mn-lt"/>
            </a:endParaRPr>
          </a:p>
        </p:txBody>
      </p:sp>
      <p:sp>
        <p:nvSpPr>
          <p:cNvPr id="23562" name="Rectangle 7"/>
          <p:cNvSpPr>
            <a:spLocks noChangeArrowheads="1"/>
          </p:cNvSpPr>
          <p:nvPr/>
        </p:nvSpPr>
        <p:spPr bwMode="auto">
          <a:xfrm>
            <a:off x="5808663" y="3491925"/>
            <a:ext cx="1117600" cy="439738"/>
          </a:xfrm>
          <a:prstGeom prst="rect">
            <a:avLst/>
          </a:prstGeom>
          <a:noFill/>
          <a:ln w="12700">
            <a:noFill/>
            <a:miter lim="800000"/>
            <a:headEnd/>
            <a:tailEnd/>
          </a:ln>
        </p:spPr>
        <p:txBody>
          <a:bodyPr wrap="none" lIns="91374" tIns="45687" rIns="91374" bIns="45687" anchor="ctr"/>
          <a:lstStyle/>
          <a:p>
            <a:pPr algn="ctr"/>
            <a:r>
              <a:rPr lang="en-US" sz="1200" b="1">
                <a:latin typeface="+mn-lt"/>
              </a:rPr>
              <a:t>E1/T1/SHDSL</a:t>
            </a:r>
          </a:p>
          <a:p>
            <a:pPr algn="ctr"/>
            <a:r>
              <a:rPr lang="en-US" sz="1200" b="1">
                <a:latin typeface="+mn-lt"/>
              </a:rPr>
              <a:t>Rings</a:t>
            </a:r>
          </a:p>
        </p:txBody>
      </p:sp>
      <p:pic>
        <p:nvPicPr>
          <p:cNvPr id="23563" name="Picture 18" descr="rad21"/>
          <p:cNvPicPr preferRelativeResize="0">
            <a:picLocks noChangeAspect="1" noChangeArrowheads="1"/>
          </p:cNvPicPr>
          <p:nvPr/>
        </p:nvPicPr>
        <p:blipFill>
          <a:blip r:embed="rId3" cstate="print"/>
          <a:srcRect/>
          <a:stretch>
            <a:fillRect/>
          </a:stretch>
        </p:blipFill>
        <p:spPr bwMode="auto">
          <a:xfrm>
            <a:off x="3641725" y="4125338"/>
            <a:ext cx="820738" cy="492125"/>
          </a:xfrm>
          <a:prstGeom prst="rect">
            <a:avLst/>
          </a:prstGeom>
          <a:noFill/>
          <a:ln w="9525">
            <a:noFill/>
            <a:miter lim="800000"/>
            <a:headEnd/>
            <a:tailEnd/>
          </a:ln>
        </p:spPr>
      </p:pic>
      <p:sp>
        <p:nvSpPr>
          <p:cNvPr id="23564" name="Text Box 19"/>
          <p:cNvSpPr txBox="1">
            <a:spLocks noChangeArrowheads="1"/>
          </p:cNvSpPr>
          <p:nvPr/>
        </p:nvSpPr>
        <p:spPr bwMode="auto">
          <a:xfrm>
            <a:off x="3738904" y="3920550"/>
            <a:ext cx="679450" cy="236538"/>
          </a:xfrm>
          <a:prstGeom prst="rect">
            <a:avLst/>
          </a:prstGeom>
          <a:noFill/>
          <a:ln w="12700">
            <a:noFill/>
            <a:miter lim="800000"/>
            <a:headEnd/>
            <a:tailEnd/>
          </a:ln>
        </p:spPr>
        <p:txBody>
          <a:bodyPr wrap="none" lIns="91374" tIns="45687" rIns="91374" bIns="45687" anchor="ctr"/>
          <a:lstStyle/>
          <a:p>
            <a:pPr algn="ctr"/>
            <a:r>
              <a:rPr lang="en-US" sz="1000" b="1" dirty="0">
                <a:latin typeface="+mn-lt"/>
              </a:rPr>
              <a:t>MP-4100</a:t>
            </a:r>
          </a:p>
        </p:txBody>
      </p:sp>
      <p:sp>
        <p:nvSpPr>
          <p:cNvPr id="23565" name="Rectangle 21"/>
          <p:cNvSpPr>
            <a:spLocks noChangeArrowheads="1"/>
          </p:cNvSpPr>
          <p:nvPr/>
        </p:nvSpPr>
        <p:spPr bwMode="auto">
          <a:xfrm>
            <a:off x="1958975" y="4079300"/>
            <a:ext cx="1101725" cy="615950"/>
          </a:xfrm>
          <a:prstGeom prst="rect">
            <a:avLst/>
          </a:prstGeom>
          <a:noFill/>
          <a:ln w="12700">
            <a:noFill/>
            <a:miter lim="800000"/>
            <a:headEnd/>
            <a:tailEnd/>
          </a:ln>
        </p:spPr>
        <p:txBody>
          <a:bodyPr wrap="none" lIns="91374" tIns="45687" rIns="91374" bIns="45687" anchor="ctr"/>
          <a:lstStyle/>
          <a:p>
            <a:pPr algn="ctr"/>
            <a:r>
              <a:rPr lang="en-US" sz="1200" b="1" dirty="0">
                <a:latin typeface="+mn-lt"/>
              </a:rPr>
              <a:t>SDH/SONET</a:t>
            </a:r>
          </a:p>
          <a:p>
            <a:pPr algn="ctr"/>
            <a:r>
              <a:rPr lang="en-US" sz="1200" b="1" dirty="0">
                <a:latin typeface="+mn-lt"/>
              </a:rPr>
              <a:t>STM-4/OC-12</a:t>
            </a:r>
          </a:p>
          <a:p>
            <a:pPr algn="ctr"/>
            <a:r>
              <a:rPr lang="en-US" sz="1200" b="1" dirty="0">
                <a:latin typeface="+mn-lt"/>
              </a:rPr>
              <a:t> Ring</a:t>
            </a:r>
          </a:p>
        </p:txBody>
      </p:sp>
      <p:grpSp>
        <p:nvGrpSpPr>
          <p:cNvPr id="23566" name="Group 25"/>
          <p:cNvGrpSpPr>
            <a:grpSpLocks/>
          </p:cNvGrpSpPr>
          <p:nvPr/>
        </p:nvGrpSpPr>
        <p:grpSpPr bwMode="auto">
          <a:xfrm>
            <a:off x="5710238" y="5149275"/>
            <a:ext cx="401637" cy="61913"/>
            <a:chOff x="3831" y="1901"/>
            <a:chExt cx="285" cy="43"/>
          </a:xfrm>
        </p:grpSpPr>
        <p:sp>
          <p:nvSpPr>
            <p:cNvPr id="23617" name="Line 26"/>
            <p:cNvSpPr>
              <a:spLocks noChangeShapeType="1"/>
            </p:cNvSpPr>
            <p:nvPr/>
          </p:nvSpPr>
          <p:spPr bwMode="auto">
            <a:xfrm>
              <a:off x="3831" y="1944"/>
              <a:ext cx="285" cy="0"/>
            </a:xfrm>
            <a:prstGeom prst="line">
              <a:avLst/>
            </a:prstGeom>
            <a:noFill/>
            <a:ln w="12700">
              <a:solidFill>
                <a:schemeClr val="tx1"/>
              </a:solidFill>
              <a:round/>
              <a:headEnd/>
              <a:tailEnd/>
            </a:ln>
          </p:spPr>
          <p:txBody>
            <a:bodyPr anchor="ctr"/>
            <a:lstStyle/>
            <a:p>
              <a:endParaRPr lang="en-US" b="1">
                <a:latin typeface="+mn-lt"/>
              </a:endParaRPr>
            </a:p>
          </p:txBody>
        </p:sp>
        <p:sp>
          <p:nvSpPr>
            <p:cNvPr id="23618" name="Line 27"/>
            <p:cNvSpPr>
              <a:spLocks noChangeShapeType="1"/>
            </p:cNvSpPr>
            <p:nvPr/>
          </p:nvSpPr>
          <p:spPr bwMode="auto">
            <a:xfrm>
              <a:off x="3831" y="1922"/>
              <a:ext cx="285" cy="0"/>
            </a:xfrm>
            <a:prstGeom prst="line">
              <a:avLst/>
            </a:prstGeom>
            <a:noFill/>
            <a:ln w="12700">
              <a:solidFill>
                <a:schemeClr val="tx1"/>
              </a:solidFill>
              <a:round/>
              <a:headEnd/>
              <a:tailEnd/>
            </a:ln>
          </p:spPr>
          <p:txBody>
            <a:bodyPr anchor="ctr"/>
            <a:lstStyle/>
            <a:p>
              <a:endParaRPr lang="en-US" b="1">
                <a:latin typeface="+mn-lt"/>
              </a:endParaRPr>
            </a:p>
          </p:txBody>
        </p:sp>
        <p:sp>
          <p:nvSpPr>
            <p:cNvPr id="23619" name="Line 28"/>
            <p:cNvSpPr>
              <a:spLocks noChangeShapeType="1"/>
            </p:cNvSpPr>
            <p:nvPr/>
          </p:nvSpPr>
          <p:spPr bwMode="auto">
            <a:xfrm>
              <a:off x="3831" y="1901"/>
              <a:ext cx="285" cy="0"/>
            </a:xfrm>
            <a:prstGeom prst="line">
              <a:avLst/>
            </a:prstGeom>
            <a:noFill/>
            <a:ln w="12700">
              <a:solidFill>
                <a:schemeClr val="tx1"/>
              </a:solidFill>
              <a:round/>
              <a:headEnd/>
              <a:tailEnd/>
            </a:ln>
          </p:spPr>
          <p:txBody>
            <a:bodyPr anchor="ctr"/>
            <a:lstStyle/>
            <a:p>
              <a:endParaRPr lang="en-US" b="1">
                <a:latin typeface="+mn-lt"/>
              </a:endParaRPr>
            </a:p>
          </p:txBody>
        </p:sp>
      </p:grpSp>
      <p:grpSp>
        <p:nvGrpSpPr>
          <p:cNvPr id="23567" name="Group 29"/>
          <p:cNvGrpSpPr>
            <a:grpSpLocks/>
          </p:cNvGrpSpPr>
          <p:nvPr/>
        </p:nvGrpSpPr>
        <p:grpSpPr bwMode="auto">
          <a:xfrm>
            <a:off x="5988050" y="5047675"/>
            <a:ext cx="314325" cy="260350"/>
            <a:chOff x="5633" y="1795"/>
            <a:chExt cx="224" cy="187"/>
          </a:xfrm>
        </p:grpSpPr>
        <p:pic>
          <p:nvPicPr>
            <p:cNvPr id="23614" name="Picture 30" descr="phone"/>
            <p:cNvPicPr>
              <a:picLocks noChangeAspect="1" noChangeArrowheads="1"/>
            </p:cNvPicPr>
            <p:nvPr/>
          </p:nvPicPr>
          <p:blipFill>
            <a:blip r:embed="rId4" cstate="print"/>
            <a:srcRect/>
            <a:stretch>
              <a:fillRect/>
            </a:stretch>
          </p:blipFill>
          <p:spPr bwMode="auto">
            <a:xfrm>
              <a:off x="5712" y="1795"/>
              <a:ext cx="145" cy="119"/>
            </a:xfrm>
            <a:prstGeom prst="rect">
              <a:avLst/>
            </a:prstGeom>
            <a:noFill/>
            <a:ln w="9525">
              <a:noFill/>
              <a:miter lim="800000"/>
              <a:headEnd/>
              <a:tailEnd/>
            </a:ln>
          </p:spPr>
        </p:pic>
        <p:pic>
          <p:nvPicPr>
            <p:cNvPr id="23615" name="Picture 31" descr="phone"/>
            <p:cNvPicPr>
              <a:picLocks noChangeAspect="1" noChangeArrowheads="1"/>
            </p:cNvPicPr>
            <p:nvPr/>
          </p:nvPicPr>
          <p:blipFill>
            <a:blip r:embed="rId4" cstate="print"/>
            <a:srcRect/>
            <a:stretch>
              <a:fillRect/>
            </a:stretch>
          </p:blipFill>
          <p:spPr bwMode="auto">
            <a:xfrm>
              <a:off x="5673" y="1829"/>
              <a:ext cx="145" cy="119"/>
            </a:xfrm>
            <a:prstGeom prst="rect">
              <a:avLst/>
            </a:prstGeom>
            <a:noFill/>
            <a:ln w="9525">
              <a:noFill/>
              <a:miter lim="800000"/>
              <a:headEnd/>
              <a:tailEnd/>
            </a:ln>
          </p:spPr>
        </p:pic>
        <p:pic>
          <p:nvPicPr>
            <p:cNvPr id="23616" name="Picture 32" descr="phone"/>
            <p:cNvPicPr>
              <a:picLocks noChangeAspect="1" noChangeArrowheads="1"/>
            </p:cNvPicPr>
            <p:nvPr/>
          </p:nvPicPr>
          <p:blipFill>
            <a:blip r:embed="rId4" cstate="print"/>
            <a:srcRect/>
            <a:stretch>
              <a:fillRect/>
            </a:stretch>
          </p:blipFill>
          <p:spPr bwMode="auto">
            <a:xfrm>
              <a:off x="5633" y="1863"/>
              <a:ext cx="145" cy="119"/>
            </a:xfrm>
            <a:prstGeom prst="rect">
              <a:avLst/>
            </a:prstGeom>
            <a:noFill/>
            <a:ln w="9525">
              <a:noFill/>
              <a:miter lim="800000"/>
              <a:headEnd/>
              <a:tailEnd/>
            </a:ln>
          </p:spPr>
        </p:pic>
      </p:grpSp>
      <p:sp>
        <p:nvSpPr>
          <p:cNvPr id="23568" name="Line 33"/>
          <p:cNvSpPr>
            <a:spLocks noChangeShapeType="1"/>
          </p:cNvSpPr>
          <p:nvPr/>
        </p:nvSpPr>
        <p:spPr bwMode="auto">
          <a:xfrm>
            <a:off x="5672138" y="5014338"/>
            <a:ext cx="1054100" cy="0"/>
          </a:xfrm>
          <a:prstGeom prst="line">
            <a:avLst/>
          </a:prstGeom>
          <a:noFill/>
          <a:ln w="12700">
            <a:solidFill>
              <a:schemeClr val="tx1"/>
            </a:solidFill>
            <a:round/>
            <a:headEnd/>
            <a:tailEnd/>
          </a:ln>
        </p:spPr>
        <p:txBody>
          <a:bodyPr lIns="91404" tIns="45702" rIns="91404" bIns="45702" anchor="ctr"/>
          <a:lstStyle/>
          <a:p>
            <a:endParaRPr lang="en-US" b="1">
              <a:latin typeface="+mn-lt"/>
            </a:endParaRPr>
          </a:p>
        </p:txBody>
      </p:sp>
      <p:sp>
        <p:nvSpPr>
          <p:cNvPr id="23569" name="Freeform 34"/>
          <p:cNvSpPr>
            <a:spLocks/>
          </p:cNvSpPr>
          <p:nvPr/>
        </p:nvSpPr>
        <p:spPr bwMode="auto">
          <a:xfrm>
            <a:off x="5695950" y="4727000"/>
            <a:ext cx="788988" cy="239713"/>
          </a:xfrm>
          <a:custGeom>
            <a:avLst/>
            <a:gdLst>
              <a:gd name="T0" fmla="*/ 0 w 562"/>
              <a:gd name="T1" fmla="*/ 332152122 h 173"/>
              <a:gd name="T2" fmla="*/ 1107654788 w 562"/>
              <a:gd name="T3" fmla="*/ 332152122 h 173"/>
              <a:gd name="T4" fmla="*/ 1107654788 w 562"/>
              <a:gd name="T5" fmla="*/ 0 h 173"/>
              <a:gd name="T6" fmla="*/ 0 60000 65536"/>
              <a:gd name="T7" fmla="*/ 0 60000 65536"/>
              <a:gd name="T8" fmla="*/ 0 60000 65536"/>
              <a:gd name="T9" fmla="*/ 0 w 562"/>
              <a:gd name="T10" fmla="*/ 0 h 173"/>
              <a:gd name="T11" fmla="*/ 562 w 562"/>
              <a:gd name="T12" fmla="*/ 173 h 173"/>
            </a:gdLst>
            <a:ahLst/>
            <a:cxnLst>
              <a:cxn ang="T6">
                <a:pos x="T0" y="T1"/>
              </a:cxn>
              <a:cxn ang="T7">
                <a:pos x="T2" y="T3"/>
              </a:cxn>
              <a:cxn ang="T8">
                <a:pos x="T4" y="T5"/>
              </a:cxn>
            </a:cxnLst>
            <a:rect l="T9" t="T10" r="T11" b="T12"/>
            <a:pathLst>
              <a:path w="562" h="173">
                <a:moveTo>
                  <a:pt x="0" y="173"/>
                </a:moveTo>
                <a:lnTo>
                  <a:pt x="562" y="173"/>
                </a:lnTo>
                <a:lnTo>
                  <a:pt x="562" y="0"/>
                </a:lnTo>
              </a:path>
            </a:pathLst>
          </a:custGeom>
          <a:noFill/>
          <a:ln w="12700">
            <a:solidFill>
              <a:schemeClr val="tx1"/>
            </a:solidFill>
            <a:round/>
            <a:headEnd/>
            <a:tailEnd/>
          </a:ln>
        </p:spPr>
        <p:txBody>
          <a:bodyPr lIns="91404" tIns="45702" rIns="91404" bIns="45702" anchor="ctr"/>
          <a:lstStyle/>
          <a:p>
            <a:endParaRPr lang="en-US" b="1">
              <a:latin typeface="+mn-lt"/>
            </a:endParaRPr>
          </a:p>
        </p:txBody>
      </p:sp>
      <p:grpSp>
        <p:nvGrpSpPr>
          <p:cNvPr id="23570" name="Group 35"/>
          <p:cNvGrpSpPr>
            <a:grpSpLocks/>
          </p:cNvGrpSpPr>
          <p:nvPr/>
        </p:nvGrpSpPr>
        <p:grpSpPr bwMode="auto">
          <a:xfrm>
            <a:off x="5868988" y="4557138"/>
            <a:ext cx="409575" cy="131762"/>
            <a:chOff x="3944" y="1474"/>
            <a:chExt cx="291" cy="95"/>
          </a:xfrm>
        </p:grpSpPr>
        <p:sp>
          <p:nvSpPr>
            <p:cNvPr id="23609" name="Line 36"/>
            <p:cNvSpPr>
              <a:spLocks noChangeShapeType="1"/>
            </p:cNvSpPr>
            <p:nvPr/>
          </p:nvSpPr>
          <p:spPr bwMode="auto">
            <a:xfrm rot="-5400000">
              <a:off x="4090" y="1376"/>
              <a:ext cx="0" cy="291"/>
            </a:xfrm>
            <a:prstGeom prst="line">
              <a:avLst/>
            </a:prstGeom>
            <a:noFill/>
            <a:ln w="19050">
              <a:solidFill>
                <a:schemeClr val="tx1"/>
              </a:solidFill>
              <a:round/>
              <a:headEnd/>
              <a:tailEnd/>
            </a:ln>
          </p:spPr>
          <p:txBody>
            <a:bodyPr anchor="ctr"/>
            <a:lstStyle/>
            <a:p>
              <a:endParaRPr lang="en-US" b="1">
                <a:latin typeface="+mn-lt"/>
              </a:endParaRPr>
            </a:p>
          </p:txBody>
        </p:sp>
        <p:sp>
          <p:nvSpPr>
            <p:cNvPr id="23610" name="Line 37"/>
            <p:cNvSpPr>
              <a:spLocks noChangeShapeType="1"/>
            </p:cNvSpPr>
            <p:nvPr/>
          </p:nvSpPr>
          <p:spPr bwMode="auto">
            <a:xfrm rot="-5400000">
              <a:off x="4130" y="1497"/>
              <a:ext cx="45" cy="0"/>
            </a:xfrm>
            <a:prstGeom prst="line">
              <a:avLst/>
            </a:prstGeom>
            <a:noFill/>
            <a:ln w="12700">
              <a:solidFill>
                <a:schemeClr val="tx1"/>
              </a:solidFill>
              <a:round/>
              <a:headEnd/>
              <a:tailEnd/>
            </a:ln>
          </p:spPr>
          <p:txBody>
            <a:bodyPr wrap="none" anchor="ctr"/>
            <a:lstStyle/>
            <a:p>
              <a:endParaRPr lang="en-US" b="1">
                <a:latin typeface="+mn-lt"/>
              </a:endParaRPr>
            </a:p>
          </p:txBody>
        </p:sp>
        <p:sp>
          <p:nvSpPr>
            <p:cNvPr id="23611" name="Line 38"/>
            <p:cNvSpPr>
              <a:spLocks noChangeShapeType="1"/>
            </p:cNvSpPr>
            <p:nvPr/>
          </p:nvSpPr>
          <p:spPr bwMode="auto">
            <a:xfrm rot="-5400000">
              <a:off x="4176" y="1547"/>
              <a:ext cx="45" cy="0"/>
            </a:xfrm>
            <a:prstGeom prst="line">
              <a:avLst/>
            </a:prstGeom>
            <a:noFill/>
            <a:ln w="12700">
              <a:solidFill>
                <a:schemeClr val="tx1"/>
              </a:solidFill>
              <a:round/>
              <a:headEnd/>
              <a:tailEnd/>
            </a:ln>
          </p:spPr>
          <p:txBody>
            <a:bodyPr wrap="none" anchor="ctr"/>
            <a:lstStyle/>
            <a:p>
              <a:endParaRPr lang="en-US" b="1">
                <a:latin typeface="+mn-lt"/>
              </a:endParaRPr>
            </a:p>
          </p:txBody>
        </p:sp>
        <p:sp>
          <p:nvSpPr>
            <p:cNvPr id="23612" name="Line 39"/>
            <p:cNvSpPr>
              <a:spLocks noChangeShapeType="1"/>
            </p:cNvSpPr>
            <p:nvPr/>
          </p:nvSpPr>
          <p:spPr bwMode="auto">
            <a:xfrm rot="-5400000">
              <a:off x="4023" y="1497"/>
              <a:ext cx="45" cy="0"/>
            </a:xfrm>
            <a:prstGeom prst="line">
              <a:avLst/>
            </a:prstGeom>
            <a:noFill/>
            <a:ln w="12700">
              <a:solidFill>
                <a:schemeClr val="tx1"/>
              </a:solidFill>
              <a:round/>
              <a:headEnd/>
              <a:tailEnd/>
            </a:ln>
          </p:spPr>
          <p:txBody>
            <a:bodyPr wrap="none" anchor="ctr"/>
            <a:lstStyle/>
            <a:p>
              <a:endParaRPr lang="en-US" b="1">
                <a:latin typeface="+mn-lt"/>
              </a:endParaRPr>
            </a:p>
          </p:txBody>
        </p:sp>
        <p:sp>
          <p:nvSpPr>
            <p:cNvPr id="23613" name="Line 40"/>
            <p:cNvSpPr>
              <a:spLocks noChangeShapeType="1"/>
            </p:cNvSpPr>
            <p:nvPr/>
          </p:nvSpPr>
          <p:spPr bwMode="auto">
            <a:xfrm rot="-5400000">
              <a:off x="3963" y="1547"/>
              <a:ext cx="45" cy="0"/>
            </a:xfrm>
            <a:prstGeom prst="line">
              <a:avLst/>
            </a:prstGeom>
            <a:noFill/>
            <a:ln w="12700">
              <a:solidFill>
                <a:schemeClr val="tx1"/>
              </a:solidFill>
              <a:round/>
              <a:headEnd/>
              <a:tailEnd/>
            </a:ln>
          </p:spPr>
          <p:txBody>
            <a:bodyPr wrap="none" anchor="ctr"/>
            <a:lstStyle/>
            <a:p>
              <a:endParaRPr lang="en-US" b="1">
                <a:latin typeface="+mn-lt"/>
              </a:endParaRPr>
            </a:p>
          </p:txBody>
        </p:sp>
      </p:grpSp>
      <p:sp>
        <p:nvSpPr>
          <p:cNvPr id="23571" name="Freeform 41"/>
          <p:cNvSpPr>
            <a:spLocks/>
          </p:cNvSpPr>
          <p:nvPr/>
        </p:nvSpPr>
        <p:spPr bwMode="auto">
          <a:xfrm>
            <a:off x="5583238" y="4620638"/>
            <a:ext cx="504825" cy="298450"/>
          </a:xfrm>
          <a:custGeom>
            <a:avLst/>
            <a:gdLst>
              <a:gd name="T0" fmla="*/ 707911826 w 360"/>
              <a:gd name="T1" fmla="*/ 0 h 204"/>
              <a:gd name="T2" fmla="*/ 707911826 w 360"/>
              <a:gd name="T3" fmla="*/ 436629476 h 204"/>
              <a:gd name="T4" fmla="*/ 0 w 360"/>
              <a:gd name="T5" fmla="*/ 436629476 h 204"/>
              <a:gd name="T6" fmla="*/ 0 60000 65536"/>
              <a:gd name="T7" fmla="*/ 0 60000 65536"/>
              <a:gd name="T8" fmla="*/ 0 60000 65536"/>
              <a:gd name="T9" fmla="*/ 0 w 360"/>
              <a:gd name="T10" fmla="*/ 0 h 204"/>
              <a:gd name="T11" fmla="*/ 360 w 360"/>
              <a:gd name="T12" fmla="*/ 204 h 204"/>
            </a:gdLst>
            <a:ahLst/>
            <a:cxnLst>
              <a:cxn ang="T6">
                <a:pos x="T0" y="T1"/>
              </a:cxn>
              <a:cxn ang="T7">
                <a:pos x="T2" y="T3"/>
              </a:cxn>
              <a:cxn ang="T8">
                <a:pos x="T4" y="T5"/>
              </a:cxn>
            </a:cxnLst>
            <a:rect l="T9" t="T10" r="T11" b="T12"/>
            <a:pathLst>
              <a:path w="360" h="204">
                <a:moveTo>
                  <a:pt x="360" y="0"/>
                </a:moveTo>
                <a:lnTo>
                  <a:pt x="360" y="204"/>
                </a:lnTo>
                <a:lnTo>
                  <a:pt x="0" y="204"/>
                </a:lnTo>
              </a:path>
            </a:pathLst>
          </a:custGeom>
          <a:noFill/>
          <a:ln w="12700">
            <a:solidFill>
              <a:schemeClr val="tx1"/>
            </a:solidFill>
            <a:round/>
            <a:headEnd/>
            <a:tailEnd/>
          </a:ln>
        </p:spPr>
        <p:txBody>
          <a:bodyPr lIns="91404" tIns="45702" rIns="91404" bIns="45702" anchor="ctr"/>
          <a:lstStyle/>
          <a:p>
            <a:endParaRPr lang="en-US" b="1">
              <a:latin typeface="+mn-lt"/>
            </a:endParaRPr>
          </a:p>
        </p:txBody>
      </p:sp>
      <p:pic>
        <p:nvPicPr>
          <p:cNvPr id="23572" name="Picture 42" descr="pc"/>
          <p:cNvPicPr>
            <a:picLocks noChangeAspect="1" noChangeArrowheads="1"/>
          </p:cNvPicPr>
          <p:nvPr/>
        </p:nvPicPr>
        <p:blipFill>
          <a:blip r:embed="rId5" cstate="print"/>
          <a:srcRect/>
          <a:stretch>
            <a:fillRect/>
          </a:stretch>
        </p:blipFill>
        <p:spPr bwMode="auto">
          <a:xfrm>
            <a:off x="6594475" y="4844475"/>
            <a:ext cx="314325" cy="296863"/>
          </a:xfrm>
          <a:prstGeom prst="rect">
            <a:avLst/>
          </a:prstGeom>
          <a:noFill/>
          <a:ln w="9525">
            <a:noFill/>
            <a:miter lim="800000"/>
            <a:headEnd/>
            <a:tailEnd/>
          </a:ln>
        </p:spPr>
      </p:pic>
      <p:pic>
        <p:nvPicPr>
          <p:cNvPr id="23573" name="Picture 43" descr="server"/>
          <p:cNvPicPr>
            <a:picLocks noChangeAspect="1" noChangeArrowheads="1"/>
          </p:cNvPicPr>
          <p:nvPr/>
        </p:nvPicPr>
        <p:blipFill>
          <a:blip r:embed="rId6" cstate="print"/>
          <a:srcRect/>
          <a:stretch>
            <a:fillRect/>
          </a:stretch>
        </p:blipFill>
        <p:spPr bwMode="auto">
          <a:xfrm>
            <a:off x="6389688" y="4396800"/>
            <a:ext cx="198437" cy="465138"/>
          </a:xfrm>
          <a:prstGeom prst="rect">
            <a:avLst/>
          </a:prstGeom>
          <a:noFill/>
          <a:ln w="9525">
            <a:noFill/>
            <a:miter lim="800000"/>
            <a:headEnd/>
            <a:tailEnd/>
          </a:ln>
        </p:spPr>
      </p:pic>
      <p:pic>
        <p:nvPicPr>
          <p:cNvPr id="23574" name="Picture 16" descr="rad21"/>
          <p:cNvPicPr preferRelativeResize="0">
            <a:picLocks noChangeAspect="1" noChangeArrowheads="1"/>
          </p:cNvPicPr>
          <p:nvPr/>
        </p:nvPicPr>
        <p:blipFill>
          <a:blip r:embed="rId3" cstate="print"/>
          <a:srcRect/>
          <a:stretch>
            <a:fillRect/>
          </a:stretch>
        </p:blipFill>
        <p:spPr bwMode="auto">
          <a:xfrm>
            <a:off x="4933950" y="4841300"/>
            <a:ext cx="822325" cy="492125"/>
          </a:xfrm>
          <a:prstGeom prst="rect">
            <a:avLst/>
          </a:prstGeom>
          <a:noFill/>
          <a:ln w="9525">
            <a:noFill/>
            <a:miter lim="800000"/>
            <a:headEnd/>
            <a:tailEnd/>
          </a:ln>
        </p:spPr>
      </p:pic>
      <p:sp>
        <p:nvSpPr>
          <p:cNvPr id="23575" name="Text Box 17"/>
          <p:cNvSpPr txBox="1">
            <a:spLocks noChangeArrowheads="1"/>
          </p:cNvSpPr>
          <p:nvPr/>
        </p:nvSpPr>
        <p:spPr bwMode="auto">
          <a:xfrm>
            <a:off x="5014913" y="5293738"/>
            <a:ext cx="679450" cy="236537"/>
          </a:xfrm>
          <a:prstGeom prst="rect">
            <a:avLst/>
          </a:prstGeom>
          <a:noFill/>
          <a:ln w="12700">
            <a:noFill/>
            <a:miter lim="800000"/>
            <a:headEnd/>
            <a:tailEnd/>
          </a:ln>
        </p:spPr>
        <p:txBody>
          <a:bodyPr wrap="none" lIns="91374" tIns="45687" rIns="91374" bIns="45687" anchor="ctr"/>
          <a:lstStyle/>
          <a:p>
            <a:pPr algn="ctr"/>
            <a:r>
              <a:rPr lang="en-US" sz="1000" b="1">
                <a:latin typeface="+mn-lt"/>
              </a:rPr>
              <a:t>MP-4100</a:t>
            </a:r>
          </a:p>
        </p:txBody>
      </p:sp>
      <p:pic>
        <p:nvPicPr>
          <p:cNvPr id="23576" name="Picture 46" descr="rad21"/>
          <p:cNvPicPr preferRelativeResize="0">
            <a:picLocks noChangeAspect="1" noChangeArrowheads="1"/>
          </p:cNvPicPr>
          <p:nvPr/>
        </p:nvPicPr>
        <p:blipFill>
          <a:blip r:embed="rId3" cstate="print"/>
          <a:srcRect/>
          <a:stretch>
            <a:fillRect/>
          </a:stretch>
        </p:blipFill>
        <p:spPr bwMode="auto">
          <a:xfrm>
            <a:off x="5030788" y="3417313"/>
            <a:ext cx="820737" cy="492125"/>
          </a:xfrm>
          <a:prstGeom prst="rect">
            <a:avLst/>
          </a:prstGeom>
          <a:noFill/>
          <a:ln w="9525">
            <a:noFill/>
            <a:miter lim="800000"/>
            <a:headEnd/>
            <a:tailEnd/>
          </a:ln>
        </p:spPr>
      </p:pic>
      <p:sp>
        <p:nvSpPr>
          <p:cNvPr id="23577" name="Text Box 47"/>
          <p:cNvSpPr txBox="1">
            <a:spLocks noChangeArrowheads="1"/>
          </p:cNvSpPr>
          <p:nvPr/>
        </p:nvSpPr>
        <p:spPr bwMode="auto">
          <a:xfrm>
            <a:off x="5099050" y="3212525"/>
            <a:ext cx="677863" cy="236538"/>
          </a:xfrm>
          <a:prstGeom prst="rect">
            <a:avLst/>
          </a:prstGeom>
          <a:noFill/>
          <a:ln w="12700">
            <a:noFill/>
            <a:miter lim="800000"/>
            <a:headEnd/>
            <a:tailEnd/>
          </a:ln>
        </p:spPr>
        <p:txBody>
          <a:bodyPr wrap="none" lIns="91374" tIns="45687" rIns="91374" bIns="45687" anchor="ctr"/>
          <a:lstStyle/>
          <a:p>
            <a:pPr algn="ctr"/>
            <a:r>
              <a:rPr lang="en-US" sz="1000" b="1" dirty="0">
                <a:latin typeface="+mn-lt"/>
              </a:rPr>
              <a:t>MP-4100</a:t>
            </a:r>
          </a:p>
        </p:txBody>
      </p:sp>
      <p:sp>
        <p:nvSpPr>
          <p:cNvPr id="23578" name="AutoShape 54"/>
          <p:cNvSpPr>
            <a:spLocks noChangeArrowheads="1"/>
          </p:cNvSpPr>
          <p:nvPr/>
        </p:nvSpPr>
        <p:spPr bwMode="auto">
          <a:xfrm>
            <a:off x="4471988" y="5623938"/>
            <a:ext cx="1074737" cy="666750"/>
          </a:xfrm>
          <a:prstGeom prst="roundRect">
            <a:avLst>
              <a:gd name="adj" fmla="val 16667"/>
            </a:avLst>
          </a:prstGeom>
          <a:gradFill rotWithShape="1">
            <a:gsLst>
              <a:gs pos="0">
                <a:schemeClr val="bg1"/>
              </a:gs>
              <a:gs pos="100000">
                <a:srgbClr val="E0CDA8"/>
              </a:gs>
            </a:gsLst>
            <a:lin ang="5400000" scaled="1"/>
          </a:gradFill>
          <a:ln w="12700" algn="ctr">
            <a:solidFill>
              <a:srgbClr val="AD9C84"/>
            </a:solidFill>
            <a:round/>
            <a:headEnd/>
            <a:tailEnd/>
          </a:ln>
        </p:spPr>
        <p:txBody>
          <a:bodyPr wrap="none" lIns="91404" tIns="45702" rIns="91404" bIns="45702" anchor="ctr"/>
          <a:lstStyle/>
          <a:p>
            <a:endParaRPr lang="en-US" b="1">
              <a:latin typeface="+mn-lt"/>
            </a:endParaRPr>
          </a:p>
        </p:txBody>
      </p:sp>
      <p:sp>
        <p:nvSpPr>
          <p:cNvPr id="23579" name="Text Box 55"/>
          <p:cNvSpPr txBox="1">
            <a:spLocks noChangeArrowheads="1"/>
          </p:cNvSpPr>
          <p:nvPr/>
        </p:nvSpPr>
        <p:spPr bwMode="auto">
          <a:xfrm>
            <a:off x="4438046" y="5925071"/>
            <a:ext cx="855662" cy="212725"/>
          </a:xfrm>
          <a:prstGeom prst="rect">
            <a:avLst/>
          </a:prstGeom>
          <a:noFill/>
          <a:ln w="12700">
            <a:noFill/>
            <a:miter lim="800000"/>
            <a:headEnd/>
            <a:tailEnd/>
          </a:ln>
        </p:spPr>
        <p:txBody>
          <a:bodyPr wrap="none" lIns="83069" tIns="41535" rIns="83069" bIns="41535" anchor="ctr"/>
          <a:lstStyle/>
          <a:p>
            <a:pPr defTabSz="830263"/>
            <a:r>
              <a:rPr lang="en-US" sz="1000" b="1" dirty="0">
                <a:latin typeface="+mn-lt"/>
              </a:rPr>
              <a:t>RICi-4E1/8E1</a:t>
            </a:r>
          </a:p>
        </p:txBody>
      </p:sp>
      <p:sp>
        <p:nvSpPr>
          <p:cNvPr id="23580" name="Line 56"/>
          <p:cNvSpPr>
            <a:spLocks noChangeShapeType="1"/>
          </p:cNvSpPr>
          <p:nvPr/>
        </p:nvSpPr>
        <p:spPr bwMode="auto">
          <a:xfrm>
            <a:off x="4906963" y="5863650"/>
            <a:ext cx="466725" cy="0"/>
          </a:xfrm>
          <a:prstGeom prst="line">
            <a:avLst/>
          </a:prstGeom>
          <a:noFill/>
          <a:ln w="12700">
            <a:solidFill>
              <a:schemeClr val="tx1"/>
            </a:solidFill>
            <a:round/>
            <a:headEnd/>
            <a:tailEnd/>
          </a:ln>
        </p:spPr>
        <p:txBody>
          <a:bodyPr lIns="91404" tIns="45702" rIns="91404" bIns="45702" anchor="ctr"/>
          <a:lstStyle/>
          <a:p>
            <a:endParaRPr lang="en-US" b="1">
              <a:latin typeface="+mn-lt"/>
            </a:endParaRPr>
          </a:p>
        </p:txBody>
      </p:sp>
      <p:grpSp>
        <p:nvGrpSpPr>
          <p:cNvPr id="23581" name="Group 57"/>
          <p:cNvGrpSpPr>
            <a:grpSpLocks/>
          </p:cNvGrpSpPr>
          <p:nvPr/>
        </p:nvGrpSpPr>
        <p:grpSpPr bwMode="auto">
          <a:xfrm>
            <a:off x="5316538" y="5706488"/>
            <a:ext cx="114300" cy="314325"/>
            <a:chOff x="4549" y="2093"/>
            <a:chExt cx="95" cy="273"/>
          </a:xfrm>
        </p:grpSpPr>
        <p:sp>
          <p:nvSpPr>
            <p:cNvPr id="23604" name="Line 58"/>
            <p:cNvSpPr>
              <a:spLocks noChangeShapeType="1"/>
            </p:cNvSpPr>
            <p:nvPr/>
          </p:nvSpPr>
          <p:spPr bwMode="auto">
            <a:xfrm>
              <a:off x="4597" y="2093"/>
              <a:ext cx="0" cy="273"/>
            </a:xfrm>
            <a:prstGeom prst="line">
              <a:avLst/>
            </a:prstGeom>
            <a:noFill/>
            <a:ln w="19050">
              <a:solidFill>
                <a:schemeClr val="tx1"/>
              </a:solidFill>
              <a:round/>
              <a:headEnd/>
              <a:tailEnd/>
            </a:ln>
          </p:spPr>
          <p:txBody>
            <a:bodyPr wrap="none" anchor="ctr"/>
            <a:lstStyle/>
            <a:p>
              <a:endParaRPr lang="en-US" b="1">
                <a:latin typeface="+mn-lt"/>
              </a:endParaRPr>
            </a:p>
          </p:txBody>
        </p:sp>
        <p:sp>
          <p:nvSpPr>
            <p:cNvPr id="23605" name="Line 59"/>
            <p:cNvSpPr>
              <a:spLocks noChangeShapeType="1"/>
            </p:cNvSpPr>
            <p:nvPr/>
          </p:nvSpPr>
          <p:spPr bwMode="auto">
            <a:xfrm>
              <a:off x="4599" y="2284"/>
              <a:ext cx="45" cy="0"/>
            </a:xfrm>
            <a:prstGeom prst="line">
              <a:avLst/>
            </a:prstGeom>
            <a:noFill/>
            <a:ln w="12700">
              <a:solidFill>
                <a:schemeClr val="tx1"/>
              </a:solidFill>
              <a:round/>
              <a:headEnd/>
              <a:tailEnd/>
            </a:ln>
          </p:spPr>
          <p:txBody>
            <a:bodyPr wrap="none" anchor="ctr"/>
            <a:lstStyle/>
            <a:p>
              <a:endParaRPr lang="en-US" b="1">
                <a:latin typeface="+mn-lt"/>
              </a:endParaRPr>
            </a:p>
          </p:txBody>
        </p:sp>
        <p:sp>
          <p:nvSpPr>
            <p:cNvPr id="23606" name="Line 60"/>
            <p:cNvSpPr>
              <a:spLocks noChangeShapeType="1"/>
            </p:cNvSpPr>
            <p:nvPr/>
          </p:nvSpPr>
          <p:spPr bwMode="auto">
            <a:xfrm>
              <a:off x="4549" y="2330"/>
              <a:ext cx="45" cy="0"/>
            </a:xfrm>
            <a:prstGeom prst="line">
              <a:avLst/>
            </a:prstGeom>
            <a:noFill/>
            <a:ln w="12700">
              <a:solidFill>
                <a:schemeClr val="tx1"/>
              </a:solidFill>
              <a:round/>
              <a:headEnd/>
              <a:tailEnd/>
            </a:ln>
          </p:spPr>
          <p:txBody>
            <a:bodyPr wrap="none" anchor="ctr"/>
            <a:lstStyle/>
            <a:p>
              <a:endParaRPr lang="en-US" b="1">
                <a:latin typeface="+mn-lt"/>
              </a:endParaRPr>
            </a:p>
          </p:txBody>
        </p:sp>
        <p:sp>
          <p:nvSpPr>
            <p:cNvPr id="23607" name="Line 61"/>
            <p:cNvSpPr>
              <a:spLocks noChangeShapeType="1"/>
            </p:cNvSpPr>
            <p:nvPr/>
          </p:nvSpPr>
          <p:spPr bwMode="auto">
            <a:xfrm>
              <a:off x="4599" y="2177"/>
              <a:ext cx="45" cy="0"/>
            </a:xfrm>
            <a:prstGeom prst="line">
              <a:avLst/>
            </a:prstGeom>
            <a:noFill/>
            <a:ln w="12700">
              <a:solidFill>
                <a:schemeClr val="tx1"/>
              </a:solidFill>
              <a:round/>
              <a:headEnd/>
              <a:tailEnd/>
            </a:ln>
          </p:spPr>
          <p:txBody>
            <a:bodyPr wrap="none" anchor="ctr"/>
            <a:lstStyle/>
            <a:p>
              <a:endParaRPr lang="en-US" b="1">
                <a:latin typeface="+mn-lt"/>
              </a:endParaRPr>
            </a:p>
          </p:txBody>
        </p:sp>
        <p:sp>
          <p:nvSpPr>
            <p:cNvPr id="23608" name="Line 62"/>
            <p:cNvSpPr>
              <a:spLocks noChangeShapeType="1"/>
            </p:cNvSpPr>
            <p:nvPr/>
          </p:nvSpPr>
          <p:spPr bwMode="auto">
            <a:xfrm>
              <a:off x="4549" y="2117"/>
              <a:ext cx="45" cy="0"/>
            </a:xfrm>
            <a:prstGeom prst="line">
              <a:avLst/>
            </a:prstGeom>
            <a:noFill/>
            <a:ln w="12700">
              <a:solidFill>
                <a:schemeClr val="tx1"/>
              </a:solidFill>
              <a:round/>
              <a:headEnd/>
              <a:tailEnd/>
            </a:ln>
          </p:spPr>
          <p:txBody>
            <a:bodyPr wrap="none" anchor="ctr"/>
            <a:lstStyle/>
            <a:p>
              <a:endParaRPr lang="en-US" b="1">
                <a:latin typeface="+mn-lt"/>
              </a:endParaRPr>
            </a:p>
          </p:txBody>
        </p:sp>
      </p:grpSp>
      <p:sp>
        <p:nvSpPr>
          <p:cNvPr id="23582" name="Text Box 64"/>
          <p:cNvSpPr txBox="1">
            <a:spLocks noChangeArrowheads="1"/>
          </p:cNvSpPr>
          <p:nvPr/>
        </p:nvSpPr>
        <p:spPr bwMode="auto">
          <a:xfrm>
            <a:off x="5591932" y="6044587"/>
            <a:ext cx="635000" cy="211137"/>
          </a:xfrm>
          <a:prstGeom prst="rect">
            <a:avLst/>
          </a:prstGeom>
          <a:noFill/>
          <a:ln w="12700">
            <a:noFill/>
            <a:miter lim="800000"/>
            <a:headEnd/>
            <a:tailEnd/>
          </a:ln>
        </p:spPr>
        <p:txBody>
          <a:bodyPr wrap="none" lIns="83069" tIns="41535" rIns="83069" bIns="41535" anchor="ctr"/>
          <a:lstStyle/>
          <a:p>
            <a:pPr defTabSz="830263"/>
            <a:r>
              <a:rPr lang="en-US" sz="1000" b="1" dirty="0">
                <a:latin typeface="+mn-lt"/>
              </a:rPr>
              <a:t>OP-106/8</a:t>
            </a:r>
          </a:p>
        </p:txBody>
      </p:sp>
      <p:sp>
        <p:nvSpPr>
          <p:cNvPr id="23583" name="Line 65"/>
          <p:cNvSpPr>
            <a:spLocks noChangeShapeType="1"/>
          </p:cNvSpPr>
          <p:nvPr/>
        </p:nvSpPr>
        <p:spPr bwMode="auto">
          <a:xfrm>
            <a:off x="6019800" y="6381175"/>
            <a:ext cx="466725" cy="0"/>
          </a:xfrm>
          <a:prstGeom prst="line">
            <a:avLst/>
          </a:prstGeom>
          <a:noFill/>
          <a:ln w="12700">
            <a:solidFill>
              <a:schemeClr val="tx1"/>
            </a:solidFill>
            <a:round/>
            <a:headEnd/>
            <a:tailEnd/>
          </a:ln>
        </p:spPr>
        <p:txBody>
          <a:bodyPr lIns="91404" tIns="45702" rIns="91404" bIns="45702" anchor="ctr"/>
          <a:lstStyle/>
          <a:p>
            <a:endParaRPr lang="en-US" b="1">
              <a:latin typeface="+mn-lt"/>
            </a:endParaRPr>
          </a:p>
        </p:txBody>
      </p:sp>
      <p:grpSp>
        <p:nvGrpSpPr>
          <p:cNvPr id="23584" name="Group 66"/>
          <p:cNvGrpSpPr>
            <a:grpSpLocks/>
          </p:cNvGrpSpPr>
          <p:nvPr/>
        </p:nvGrpSpPr>
        <p:grpSpPr bwMode="auto">
          <a:xfrm>
            <a:off x="6430963" y="6224013"/>
            <a:ext cx="112712" cy="314325"/>
            <a:chOff x="4549" y="2093"/>
            <a:chExt cx="95" cy="273"/>
          </a:xfrm>
        </p:grpSpPr>
        <p:sp>
          <p:nvSpPr>
            <p:cNvPr id="23599" name="Line 67"/>
            <p:cNvSpPr>
              <a:spLocks noChangeShapeType="1"/>
            </p:cNvSpPr>
            <p:nvPr/>
          </p:nvSpPr>
          <p:spPr bwMode="auto">
            <a:xfrm>
              <a:off x="4597" y="2093"/>
              <a:ext cx="0" cy="273"/>
            </a:xfrm>
            <a:prstGeom prst="line">
              <a:avLst/>
            </a:prstGeom>
            <a:noFill/>
            <a:ln w="19050">
              <a:solidFill>
                <a:schemeClr val="tx1"/>
              </a:solidFill>
              <a:round/>
              <a:headEnd/>
              <a:tailEnd/>
            </a:ln>
          </p:spPr>
          <p:txBody>
            <a:bodyPr wrap="none" anchor="ctr"/>
            <a:lstStyle/>
            <a:p>
              <a:endParaRPr lang="en-US" b="1">
                <a:latin typeface="+mn-lt"/>
              </a:endParaRPr>
            </a:p>
          </p:txBody>
        </p:sp>
        <p:sp>
          <p:nvSpPr>
            <p:cNvPr id="23600" name="Line 68"/>
            <p:cNvSpPr>
              <a:spLocks noChangeShapeType="1"/>
            </p:cNvSpPr>
            <p:nvPr/>
          </p:nvSpPr>
          <p:spPr bwMode="auto">
            <a:xfrm>
              <a:off x="4599" y="2284"/>
              <a:ext cx="45" cy="0"/>
            </a:xfrm>
            <a:prstGeom prst="line">
              <a:avLst/>
            </a:prstGeom>
            <a:noFill/>
            <a:ln w="12700">
              <a:solidFill>
                <a:schemeClr val="tx1"/>
              </a:solidFill>
              <a:round/>
              <a:headEnd/>
              <a:tailEnd/>
            </a:ln>
          </p:spPr>
          <p:txBody>
            <a:bodyPr wrap="none" anchor="ctr"/>
            <a:lstStyle/>
            <a:p>
              <a:endParaRPr lang="en-US" b="1">
                <a:latin typeface="+mn-lt"/>
              </a:endParaRPr>
            </a:p>
          </p:txBody>
        </p:sp>
        <p:sp>
          <p:nvSpPr>
            <p:cNvPr id="23601" name="Line 69"/>
            <p:cNvSpPr>
              <a:spLocks noChangeShapeType="1"/>
            </p:cNvSpPr>
            <p:nvPr/>
          </p:nvSpPr>
          <p:spPr bwMode="auto">
            <a:xfrm>
              <a:off x="4549" y="2330"/>
              <a:ext cx="45" cy="0"/>
            </a:xfrm>
            <a:prstGeom prst="line">
              <a:avLst/>
            </a:prstGeom>
            <a:noFill/>
            <a:ln w="12700">
              <a:solidFill>
                <a:schemeClr val="tx1"/>
              </a:solidFill>
              <a:round/>
              <a:headEnd/>
              <a:tailEnd/>
            </a:ln>
          </p:spPr>
          <p:txBody>
            <a:bodyPr wrap="none" anchor="ctr"/>
            <a:lstStyle/>
            <a:p>
              <a:endParaRPr lang="en-US" b="1">
                <a:latin typeface="+mn-lt"/>
              </a:endParaRPr>
            </a:p>
          </p:txBody>
        </p:sp>
        <p:sp>
          <p:nvSpPr>
            <p:cNvPr id="23602" name="Line 70"/>
            <p:cNvSpPr>
              <a:spLocks noChangeShapeType="1"/>
            </p:cNvSpPr>
            <p:nvPr/>
          </p:nvSpPr>
          <p:spPr bwMode="auto">
            <a:xfrm>
              <a:off x="4599" y="2177"/>
              <a:ext cx="45" cy="0"/>
            </a:xfrm>
            <a:prstGeom prst="line">
              <a:avLst/>
            </a:prstGeom>
            <a:noFill/>
            <a:ln w="12700">
              <a:solidFill>
                <a:schemeClr val="tx1"/>
              </a:solidFill>
              <a:round/>
              <a:headEnd/>
              <a:tailEnd/>
            </a:ln>
          </p:spPr>
          <p:txBody>
            <a:bodyPr wrap="none" anchor="ctr"/>
            <a:lstStyle/>
            <a:p>
              <a:endParaRPr lang="en-US" b="1">
                <a:latin typeface="+mn-lt"/>
              </a:endParaRPr>
            </a:p>
          </p:txBody>
        </p:sp>
        <p:sp>
          <p:nvSpPr>
            <p:cNvPr id="23603" name="Line 71"/>
            <p:cNvSpPr>
              <a:spLocks noChangeShapeType="1"/>
            </p:cNvSpPr>
            <p:nvPr/>
          </p:nvSpPr>
          <p:spPr bwMode="auto">
            <a:xfrm>
              <a:off x="4549" y="2117"/>
              <a:ext cx="45" cy="0"/>
            </a:xfrm>
            <a:prstGeom prst="line">
              <a:avLst/>
            </a:prstGeom>
            <a:noFill/>
            <a:ln w="12700">
              <a:solidFill>
                <a:schemeClr val="tx1"/>
              </a:solidFill>
              <a:round/>
              <a:headEnd/>
              <a:tailEnd/>
            </a:ln>
          </p:spPr>
          <p:txBody>
            <a:bodyPr wrap="none" anchor="ctr"/>
            <a:lstStyle/>
            <a:p>
              <a:endParaRPr lang="en-US" b="1">
                <a:latin typeface="+mn-lt"/>
              </a:endParaRPr>
            </a:p>
          </p:txBody>
        </p:sp>
      </p:grpSp>
      <p:grpSp>
        <p:nvGrpSpPr>
          <p:cNvPr id="23585" name="Group 74"/>
          <p:cNvGrpSpPr>
            <a:grpSpLocks/>
          </p:cNvGrpSpPr>
          <p:nvPr/>
        </p:nvGrpSpPr>
        <p:grpSpPr bwMode="auto">
          <a:xfrm>
            <a:off x="2908300" y="5787450"/>
            <a:ext cx="1763713" cy="88900"/>
            <a:chOff x="2064" y="2490"/>
            <a:chExt cx="1522" cy="48"/>
          </a:xfrm>
        </p:grpSpPr>
        <p:sp>
          <p:nvSpPr>
            <p:cNvPr id="23595" name="Line 75"/>
            <p:cNvSpPr>
              <a:spLocks noChangeShapeType="1"/>
            </p:cNvSpPr>
            <p:nvPr/>
          </p:nvSpPr>
          <p:spPr bwMode="auto">
            <a:xfrm>
              <a:off x="2064" y="2490"/>
              <a:ext cx="1522" cy="0"/>
            </a:xfrm>
            <a:prstGeom prst="line">
              <a:avLst/>
            </a:prstGeom>
            <a:noFill/>
            <a:ln w="12700">
              <a:solidFill>
                <a:schemeClr val="tx1"/>
              </a:solidFill>
              <a:round/>
              <a:headEnd/>
              <a:tailEnd/>
            </a:ln>
          </p:spPr>
          <p:txBody>
            <a:bodyPr wrap="none" anchor="ctr"/>
            <a:lstStyle/>
            <a:p>
              <a:endParaRPr lang="en-US" b="1">
                <a:latin typeface="+mn-lt"/>
              </a:endParaRPr>
            </a:p>
          </p:txBody>
        </p:sp>
        <p:sp>
          <p:nvSpPr>
            <p:cNvPr id="23596" name="Line 76"/>
            <p:cNvSpPr>
              <a:spLocks noChangeShapeType="1"/>
            </p:cNvSpPr>
            <p:nvPr/>
          </p:nvSpPr>
          <p:spPr bwMode="auto">
            <a:xfrm>
              <a:off x="2064" y="2506"/>
              <a:ext cx="1522" cy="0"/>
            </a:xfrm>
            <a:prstGeom prst="line">
              <a:avLst/>
            </a:prstGeom>
            <a:noFill/>
            <a:ln w="12700">
              <a:solidFill>
                <a:schemeClr val="tx1"/>
              </a:solidFill>
              <a:round/>
              <a:headEnd/>
              <a:tailEnd/>
            </a:ln>
          </p:spPr>
          <p:txBody>
            <a:bodyPr wrap="none" anchor="ctr"/>
            <a:lstStyle/>
            <a:p>
              <a:endParaRPr lang="en-US" b="1">
                <a:latin typeface="+mn-lt"/>
              </a:endParaRPr>
            </a:p>
          </p:txBody>
        </p:sp>
        <p:sp>
          <p:nvSpPr>
            <p:cNvPr id="23597" name="Line 77"/>
            <p:cNvSpPr>
              <a:spLocks noChangeShapeType="1"/>
            </p:cNvSpPr>
            <p:nvPr/>
          </p:nvSpPr>
          <p:spPr bwMode="auto">
            <a:xfrm>
              <a:off x="2064" y="2522"/>
              <a:ext cx="1522" cy="0"/>
            </a:xfrm>
            <a:prstGeom prst="line">
              <a:avLst/>
            </a:prstGeom>
            <a:noFill/>
            <a:ln w="12700">
              <a:solidFill>
                <a:schemeClr val="tx1"/>
              </a:solidFill>
              <a:round/>
              <a:headEnd/>
              <a:tailEnd/>
            </a:ln>
          </p:spPr>
          <p:txBody>
            <a:bodyPr wrap="none" anchor="ctr"/>
            <a:lstStyle/>
            <a:p>
              <a:endParaRPr lang="en-US" b="1">
                <a:latin typeface="+mn-lt"/>
              </a:endParaRPr>
            </a:p>
          </p:txBody>
        </p:sp>
        <p:sp>
          <p:nvSpPr>
            <p:cNvPr id="23598" name="Line 78"/>
            <p:cNvSpPr>
              <a:spLocks noChangeShapeType="1"/>
            </p:cNvSpPr>
            <p:nvPr/>
          </p:nvSpPr>
          <p:spPr bwMode="auto">
            <a:xfrm>
              <a:off x="2064" y="2538"/>
              <a:ext cx="1522" cy="0"/>
            </a:xfrm>
            <a:prstGeom prst="line">
              <a:avLst/>
            </a:prstGeom>
            <a:noFill/>
            <a:ln w="12700">
              <a:solidFill>
                <a:schemeClr val="tx1"/>
              </a:solidFill>
              <a:round/>
              <a:headEnd/>
              <a:tailEnd/>
            </a:ln>
          </p:spPr>
          <p:txBody>
            <a:bodyPr wrap="none" anchor="ctr"/>
            <a:lstStyle/>
            <a:p>
              <a:endParaRPr lang="en-US" b="1">
                <a:latin typeface="+mn-lt"/>
              </a:endParaRPr>
            </a:p>
          </p:txBody>
        </p:sp>
      </p:grpSp>
      <p:sp>
        <p:nvSpPr>
          <p:cNvPr id="23586" name="Text Box 79"/>
          <p:cNvSpPr txBox="1">
            <a:spLocks noChangeArrowheads="1"/>
          </p:cNvSpPr>
          <p:nvPr/>
        </p:nvSpPr>
        <p:spPr bwMode="auto">
          <a:xfrm>
            <a:off x="3811814" y="5591508"/>
            <a:ext cx="449263" cy="200025"/>
          </a:xfrm>
          <a:prstGeom prst="rect">
            <a:avLst/>
          </a:prstGeom>
          <a:noFill/>
          <a:ln w="12700">
            <a:noFill/>
            <a:miter lim="800000"/>
            <a:headEnd/>
            <a:tailEnd/>
          </a:ln>
        </p:spPr>
        <p:txBody>
          <a:bodyPr wrap="none" lIns="83069" tIns="41535" rIns="83069" bIns="41535" anchor="ctr"/>
          <a:lstStyle/>
          <a:p>
            <a:pPr defTabSz="830263"/>
            <a:r>
              <a:rPr lang="en-US" sz="1000" dirty="0">
                <a:latin typeface="+mn-lt"/>
              </a:rPr>
              <a:t>n x E1</a:t>
            </a:r>
          </a:p>
        </p:txBody>
      </p:sp>
      <p:pic>
        <p:nvPicPr>
          <p:cNvPr id="23587" name="Picture 83" descr="rad6a"/>
          <p:cNvPicPr preferRelativeResize="0">
            <a:picLocks noChangeAspect="1" noChangeArrowheads="1"/>
          </p:cNvPicPr>
          <p:nvPr/>
        </p:nvPicPr>
        <p:blipFill>
          <a:blip r:embed="rId7" cstate="print"/>
          <a:srcRect/>
          <a:stretch>
            <a:fillRect/>
          </a:stretch>
        </p:blipFill>
        <p:spPr bwMode="auto">
          <a:xfrm>
            <a:off x="4595813" y="5716013"/>
            <a:ext cx="538162" cy="225425"/>
          </a:xfrm>
          <a:prstGeom prst="rect">
            <a:avLst/>
          </a:prstGeom>
          <a:noFill/>
          <a:ln w="9525">
            <a:noFill/>
            <a:miter lim="800000"/>
            <a:headEnd/>
            <a:tailEnd/>
          </a:ln>
        </p:spPr>
      </p:pic>
      <p:sp>
        <p:nvSpPr>
          <p:cNvPr id="23588" name="Text Box 85"/>
          <p:cNvSpPr txBox="1">
            <a:spLocks noChangeArrowheads="1"/>
          </p:cNvSpPr>
          <p:nvPr/>
        </p:nvSpPr>
        <p:spPr bwMode="auto">
          <a:xfrm>
            <a:off x="3849688" y="6231950"/>
            <a:ext cx="385762" cy="196850"/>
          </a:xfrm>
          <a:prstGeom prst="rect">
            <a:avLst/>
          </a:prstGeom>
          <a:noFill/>
          <a:ln w="12700">
            <a:noFill/>
            <a:miter lim="800000"/>
            <a:headEnd/>
            <a:tailEnd/>
          </a:ln>
        </p:spPr>
        <p:txBody>
          <a:bodyPr wrap="none" lIns="83069" tIns="41535" rIns="83069" bIns="41535" anchor="ctr"/>
          <a:lstStyle/>
          <a:p>
            <a:pPr defTabSz="830263"/>
            <a:r>
              <a:rPr lang="en-US" sz="1000">
                <a:latin typeface="+mn-lt"/>
              </a:rPr>
              <a:t>Fiber</a:t>
            </a:r>
          </a:p>
        </p:txBody>
      </p:sp>
      <p:sp>
        <p:nvSpPr>
          <p:cNvPr id="23589" name="Freeform 93"/>
          <p:cNvSpPr>
            <a:spLocks/>
          </p:cNvSpPr>
          <p:nvPr/>
        </p:nvSpPr>
        <p:spPr bwMode="auto">
          <a:xfrm>
            <a:off x="3417888" y="5917625"/>
            <a:ext cx="2309812" cy="477838"/>
          </a:xfrm>
          <a:custGeom>
            <a:avLst/>
            <a:gdLst>
              <a:gd name="T0" fmla="*/ 2147483647 w 1496"/>
              <a:gd name="T1" fmla="*/ 731824117 h 312"/>
              <a:gd name="T2" fmla="*/ 533995820 w 1496"/>
              <a:gd name="T3" fmla="*/ 731824117 h 312"/>
              <a:gd name="T4" fmla="*/ 533995820 w 1496"/>
              <a:gd name="T5" fmla="*/ 0 h 312"/>
              <a:gd name="T6" fmla="*/ 0 w 1496"/>
              <a:gd name="T7" fmla="*/ 0 h 312"/>
              <a:gd name="T8" fmla="*/ 0 60000 65536"/>
              <a:gd name="T9" fmla="*/ 0 60000 65536"/>
              <a:gd name="T10" fmla="*/ 0 60000 65536"/>
              <a:gd name="T11" fmla="*/ 0 60000 65536"/>
              <a:gd name="T12" fmla="*/ 0 w 1496"/>
              <a:gd name="T13" fmla="*/ 0 h 312"/>
              <a:gd name="T14" fmla="*/ 1496 w 1496"/>
              <a:gd name="T15" fmla="*/ 312 h 312"/>
            </a:gdLst>
            <a:ahLst/>
            <a:cxnLst>
              <a:cxn ang="T8">
                <a:pos x="T0" y="T1"/>
              </a:cxn>
              <a:cxn ang="T9">
                <a:pos x="T2" y="T3"/>
              </a:cxn>
              <a:cxn ang="T10">
                <a:pos x="T4" y="T5"/>
              </a:cxn>
              <a:cxn ang="T11">
                <a:pos x="T6" y="T7"/>
              </a:cxn>
            </a:cxnLst>
            <a:rect l="T12" t="T13" r="T14" b="T15"/>
            <a:pathLst>
              <a:path w="1496" h="312">
                <a:moveTo>
                  <a:pt x="1496" y="312"/>
                </a:moveTo>
                <a:lnTo>
                  <a:pt x="224" y="312"/>
                </a:lnTo>
                <a:lnTo>
                  <a:pt x="224" y="0"/>
                </a:lnTo>
                <a:lnTo>
                  <a:pt x="0" y="0"/>
                </a:lnTo>
              </a:path>
            </a:pathLst>
          </a:custGeom>
          <a:noFill/>
          <a:ln w="12700">
            <a:solidFill>
              <a:schemeClr val="tx1"/>
            </a:solidFill>
            <a:round/>
            <a:headEnd/>
            <a:tailEnd/>
          </a:ln>
        </p:spPr>
        <p:txBody>
          <a:bodyPr lIns="91404" tIns="45702" rIns="91404" bIns="45702" anchor="ctr"/>
          <a:lstStyle/>
          <a:p>
            <a:endParaRPr lang="en-US" b="1">
              <a:latin typeface="+mn-lt"/>
            </a:endParaRPr>
          </a:p>
        </p:txBody>
      </p:sp>
      <p:pic>
        <p:nvPicPr>
          <p:cNvPr id="23590" name="Picture 48" descr="rad21"/>
          <p:cNvPicPr preferRelativeResize="0">
            <a:picLocks noChangeAspect="1" noChangeArrowheads="1"/>
          </p:cNvPicPr>
          <p:nvPr/>
        </p:nvPicPr>
        <p:blipFill>
          <a:blip r:embed="rId3" cstate="print"/>
          <a:srcRect/>
          <a:stretch>
            <a:fillRect/>
          </a:stretch>
        </p:blipFill>
        <p:spPr bwMode="auto">
          <a:xfrm>
            <a:off x="2678113" y="5498525"/>
            <a:ext cx="820737" cy="492125"/>
          </a:xfrm>
          <a:prstGeom prst="rect">
            <a:avLst/>
          </a:prstGeom>
          <a:noFill/>
          <a:ln w="9525">
            <a:noFill/>
            <a:miter lim="800000"/>
            <a:headEnd/>
            <a:tailEnd/>
          </a:ln>
        </p:spPr>
      </p:pic>
      <p:sp>
        <p:nvSpPr>
          <p:cNvPr id="23591" name="Text Box 49"/>
          <p:cNvSpPr txBox="1">
            <a:spLocks noChangeArrowheads="1"/>
          </p:cNvSpPr>
          <p:nvPr/>
        </p:nvSpPr>
        <p:spPr bwMode="auto">
          <a:xfrm>
            <a:off x="2636838" y="5947788"/>
            <a:ext cx="896937" cy="246062"/>
          </a:xfrm>
          <a:prstGeom prst="rect">
            <a:avLst/>
          </a:prstGeom>
          <a:noFill/>
          <a:ln w="12700">
            <a:noFill/>
            <a:miter lim="800000"/>
            <a:headEnd/>
            <a:tailEnd/>
          </a:ln>
        </p:spPr>
        <p:txBody>
          <a:bodyPr lIns="91374" tIns="45687" rIns="91374" bIns="45687" anchor="ctr"/>
          <a:lstStyle/>
          <a:p>
            <a:pPr algn="ctr"/>
            <a:r>
              <a:rPr lang="en-US" sz="1000" b="1">
                <a:latin typeface="+mn-lt"/>
              </a:rPr>
              <a:t>MP-4100</a:t>
            </a:r>
          </a:p>
        </p:txBody>
      </p:sp>
      <p:pic>
        <p:nvPicPr>
          <p:cNvPr id="23592" name="Picture 81" descr="rad6a"/>
          <p:cNvPicPr preferRelativeResize="0">
            <a:picLocks noChangeAspect="1" noChangeArrowheads="1"/>
          </p:cNvPicPr>
          <p:nvPr/>
        </p:nvPicPr>
        <p:blipFill>
          <a:blip r:embed="rId8" cstate="print"/>
          <a:srcRect/>
          <a:stretch>
            <a:fillRect/>
          </a:stretch>
        </p:blipFill>
        <p:spPr bwMode="auto">
          <a:xfrm>
            <a:off x="5665788" y="6235125"/>
            <a:ext cx="539750" cy="225425"/>
          </a:xfrm>
          <a:prstGeom prst="rect">
            <a:avLst/>
          </a:prstGeom>
          <a:noFill/>
          <a:ln w="9525">
            <a:noFill/>
            <a:miter lim="800000"/>
            <a:headEnd/>
            <a:tailEnd/>
          </a:ln>
        </p:spPr>
      </p:pic>
      <p:sp>
        <p:nvSpPr>
          <p:cNvPr id="23593" name="Text Box 46"/>
          <p:cNvSpPr txBox="1">
            <a:spLocks noChangeArrowheads="1"/>
          </p:cNvSpPr>
          <p:nvPr/>
        </p:nvSpPr>
        <p:spPr bwMode="auto">
          <a:xfrm>
            <a:off x="6259625" y="5928738"/>
            <a:ext cx="379300" cy="173037"/>
          </a:xfrm>
          <a:prstGeom prst="rect">
            <a:avLst/>
          </a:prstGeom>
          <a:noFill/>
          <a:ln w="9525">
            <a:noFill/>
            <a:miter lim="800000"/>
            <a:headEnd/>
            <a:tailEnd/>
          </a:ln>
        </p:spPr>
        <p:txBody>
          <a:bodyPr wrap="none" lIns="35985" tIns="35985" rIns="35985" bIns="35985" anchor="ctr"/>
          <a:lstStyle/>
          <a:p>
            <a:pPr defTabSz="1017588"/>
            <a:r>
              <a:rPr lang="en-US" sz="1000" dirty="0">
                <a:latin typeface="+mn-lt"/>
              </a:rPr>
              <a:t>E1/T1</a:t>
            </a:r>
          </a:p>
        </p:txBody>
      </p:sp>
      <p:pic>
        <p:nvPicPr>
          <p:cNvPr id="23594" name="Picture 49" descr="pbx"/>
          <p:cNvPicPr>
            <a:picLocks noChangeAspect="1" noChangeArrowheads="1"/>
          </p:cNvPicPr>
          <p:nvPr/>
        </p:nvPicPr>
        <p:blipFill>
          <a:blip r:embed="rId9" cstate="print"/>
          <a:srcRect/>
          <a:stretch>
            <a:fillRect/>
          </a:stretch>
        </p:blipFill>
        <p:spPr bwMode="auto">
          <a:xfrm>
            <a:off x="6648450" y="5935088"/>
            <a:ext cx="246063" cy="2619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Cross Connect Solutions (DXC)</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http://www.ccpower.com/images/products/telecom-equipment/wall-mount-telecom-panel-250w.gif"/>
          <p:cNvPicPr>
            <a:picLocks noChangeAspect="1" noChangeArrowheads="1"/>
          </p:cNvPicPr>
          <p:nvPr/>
        </p:nvPicPr>
        <p:blipFill>
          <a:blip r:embed="rId3" cstate="print"/>
          <a:srcRect/>
          <a:stretch>
            <a:fillRect/>
          </a:stretch>
        </p:blipFill>
        <p:spPr bwMode="auto">
          <a:xfrm>
            <a:off x="5069341" y="1500486"/>
            <a:ext cx="622502" cy="575192"/>
          </a:xfrm>
          <a:prstGeom prst="rect">
            <a:avLst/>
          </a:prstGeom>
          <a:noFill/>
        </p:spPr>
      </p:pic>
      <p:pic>
        <p:nvPicPr>
          <p:cNvPr id="17420" name="Picture 12" descr="http://www.logancomm.com/logancomm/site_files/editor_files/image/image/MItel%20Phones.jpg"/>
          <p:cNvPicPr>
            <a:picLocks noChangeAspect="1" noChangeArrowheads="1"/>
          </p:cNvPicPr>
          <p:nvPr/>
        </p:nvPicPr>
        <p:blipFill>
          <a:blip r:embed="rId4" cstate="print"/>
          <a:srcRect/>
          <a:stretch>
            <a:fillRect/>
          </a:stretch>
        </p:blipFill>
        <p:spPr bwMode="auto">
          <a:xfrm rot="21035651">
            <a:off x="301578" y="2925251"/>
            <a:ext cx="1185855" cy="361027"/>
          </a:xfrm>
          <a:prstGeom prst="rect">
            <a:avLst/>
          </a:prstGeom>
          <a:noFill/>
        </p:spPr>
      </p:pic>
      <p:pic>
        <p:nvPicPr>
          <p:cNvPr id="17418" name="Picture 10" descr="http://www.utiequipment.com/sitebuildercontent/sitebuilderpictures/CSG.jpg"/>
          <p:cNvPicPr>
            <a:picLocks noChangeAspect="1" noChangeArrowheads="1"/>
          </p:cNvPicPr>
          <p:nvPr/>
        </p:nvPicPr>
        <p:blipFill>
          <a:blip r:embed="rId5" cstate="print"/>
          <a:srcRect/>
          <a:stretch>
            <a:fillRect/>
          </a:stretch>
        </p:blipFill>
        <p:spPr bwMode="auto">
          <a:xfrm flipH="1">
            <a:off x="8003969" y="2067234"/>
            <a:ext cx="428766" cy="1073481"/>
          </a:xfrm>
          <a:prstGeom prst="rect">
            <a:avLst/>
          </a:prstGeom>
          <a:noFill/>
        </p:spPr>
      </p:pic>
      <p:pic>
        <p:nvPicPr>
          <p:cNvPr id="17416" name="Picture 8" descr="http://t3.gstatic.com/images?q=tbn:ANd9GcTwg4hmOfLX0M2oSyMxrsL_6C2HecvQHHjrGqAfl-F2A4_CAd8c"/>
          <p:cNvPicPr>
            <a:picLocks noChangeAspect="1" noChangeArrowheads="1"/>
          </p:cNvPicPr>
          <p:nvPr/>
        </p:nvPicPr>
        <p:blipFill>
          <a:blip r:embed="rId6" cstate="print"/>
          <a:srcRect/>
          <a:stretch>
            <a:fillRect/>
          </a:stretch>
        </p:blipFill>
        <p:spPr bwMode="auto">
          <a:xfrm>
            <a:off x="6426390" y="1223742"/>
            <a:ext cx="1337149" cy="1001571"/>
          </a:xfrm>
          <a:prstGeom prst="rect">
            <a:avLst/>
          </a:prstGeom>
          <a:noFill/>
        </p:spPr>
      </p:pic>
      <p:sp>
        <p:nvSpPr>
          <p:cNvPr id="33826" name="Rectangle 1072"/>
          <p:cNvSpPr>
            <a:spLocks noGrp="1" noChangeArrowheads="1"/>
          </p:cNvSpPr>
          <p:nvPr>
            <p:ph type="title"/>
          </p:nvPr>
        </p:nvSpPr>
        <p:spPr/>
        <p:txBody>
          <a:bodyPr/>
          <a:lstStyle/>
          <a:p>
            <a:pPr eaLnBrk="1" hangingPunct="1"/>
            <a:r>
              <a:rPr lang="en-US" smtClean="0"/>
              <a:t>DXC family Strengths</a:t>
            </a:r>
          </a:p>
        </p:txBody>
      </p:sp>
      <p:sp>
        <p:nvSpPr>
          <p:cNvPr id="33827" name="Rectangle 1073"/>
          <p:cNvSpPr>
            <a:spLocks noGrp="1" noChangeArrowheads="1"/>
          </p:cNvSpPr>
          <p:nvPr>
            <p:ph type="body" sz="quarter" idx="10"/>
          </p:nvPr>
        </p:nvSpPr>
        <p:spPr>
          <a:xfrm>
            <a:off x="747713" y="4494999"/>
            <a:ext cx="5864960" cy="2218035"/>
          </a:xfrm>
        </p:spPr>
        <p:txBody>
          <a:bodyPr/>
          <a:lstStyle/>
          <a:p>
            <a:pPr>
              <a:buNone/>
            </a:pPr>
            <a:r>
              <a:rPr lang="en-US" sz="1800" b="1" dirty="0" smtClean="0">
                <a:solidFill>
                  <a:srgbClr val="0000FF"/>
                </a:solidFill>
              </a:rPr>
              <a:t>Multiservice access nodes with SNMP management</a:t>
            </a:r>
          </a:p>
          <a:p>
            <a:r>
              <a:rPr lang="en-US" sz="1600" dirty="0" smtClean="0"/>
              <a:t>Non-blocking DS0 cross-connect services for T1, E1 (frame and unframed), n × 56/n × 64 kbps and ISDN BRI services</a:t>
            </a:r>
          </a:p>
          <a:p>
            <a:r>
              <a:rPr lang="en-US" sz="1600" dirty="0" smtClean="0"/>
              <a:t>E3 and T3 multiplexing services</a:t>
            </a:r>
          </a:p>
          <a:p>
            <a:r>
              <a:rPr lang="en-US" sz="1600" dirty="0" smtClean="0"/>
              <a:t>Fractional STM-1 multiplexing services</a:t>
            </a:r>
          </a:p>
          <a:p>
            <a:r>
              <a:rPr lang="en-US" sz="1600" dirty="0" smtClean="0"/>
              <a:t>Inverse multiplexing capabilities: transparent transmission of high-speed data over up to eight E1 or T1 links</a:t>
            </a:r>
          </a:p>
        </p:txBody>
      </p:sp>
      <p:sp>
        <p:nvSpPr>
          <p:cNvPr id="33796" name="Text Box 1028"/>
          <p:cNvSpPr txBox="1">
            <a:spLocks noChangeArrowheads="1"/>
          </p:cNvSpPr>
          <p:nvPr/>
        </p:nvSpPr>
        <p:spPr bwMode="auto">
          <a:xfrm>
            <a:off x="6333368" y="4507492"/>
            <a:ext cx="1460500" cy="461643"/>
          </a:xfrm>
          <a:prstGeom prst="rect">
            <a:avLst/>
          </a:prstGeom>
          <a:noFill/>
          <a:ln w="12700">
            <a:noFill/>
            <a:miter lim="800000"/>
            <a:headEnd/>
            <a:tailEnd/>
          </a:ln>
        </p:spPr>
        <p:txBody>
          <a:bodyPr lIns="91420" tIns="45709" rIns="91420" bIns="45709">
            <a:spAutoFit/>
          </a:bodyPr>
          <a:lstStyle/>
          <a:p>
            <a:pPr algn="ctr" eaLnBrk="0" hangingPunct="0"/>
            <a:r>
              <a:rPr lang="en-US" sz="1200" b="1" dirty="0">
                <a:latin typeface="+mn-lt"/>
              </a:rPr>
              <a:t>STM-1</a:t>
            </a:r>
            <a:r>
              <a:rPr lang="en-US" sz="1200" b="1" dirty="0" smtClean="0">
                <a:latin typeface="+mn-lt"/>
              </a:rPr>
              <a:t>/</a:t>
            </a:r>
            <a:br>
              <a:rPr lang="en-US" sz="1200" b="1" dirty="0" smtClean="0">
                <a:latin typeface="+mn-lt"/>
              </a:rPr>
            </a:br>
            <a:r>
              <a:rPr lang="en-US" sz="1200" b="1" dirty="0" smtClean="0">
                <a:latin typeface="+mn-lt"/>
              </a:rPr>
              <a:t>OC-3</a:t>
            </a:r>
            <a:endParaRPr lang="en-US" sz="1200" b="1" dirty="0">
              <a:latin typeface="+mn-lt"/>
            </a:endParaRPr>
          </a:p>
        </p:txBody>
      </p:sp>
      <p:sp>
        <p:nvSpPr>
          <p:cNvPr id="33798" name="Text Box 1031"/>
          <p:cNvSpPr txBox="1">
            <a:spLocks noChangeArrowheads="1"/>
          </p:cNvSpPr>
          <p:nvPr/>
        </p:nvSpPr>
        <p:spPr bwMode="auto">
          <a:xfrm rot="10800000" flipV="1">
            <a:off x="1947704" y="3066948"/>
            <a:ext cx="551714" cy="276977"/>
          </a:xfrm>
          <a:prstGeom prst="rect">
            <a:avLst/>
          </a:prstGeom>
          <a:noFill/>
          <a:ln w="9525">
            <a:noFill/>
            <a:miter lim="800000"/>
            <a:headEnd/>
            <a:tailEnd/>
          </a:ln>
        </p:spPr>
        <p:txBody>
          <a:bodyPr wrap="square" lIns="91420" tIns="45709" rIns="91420" bIns="45709">
            <a:spAutoFit/>
          </a:bodyPr>
          <a:lstStyle/>
          <a:p>
            <a:pPr algn="ctr" eaLnBrk="0" hangingPunct="0"/>
            <a:r>
              <a:rPr lang="en-US" sz="1200" b="1" dirty="0">
                <a:latin typeface="+mn-lt"/>
              </a:rPr>
              <a:t>ISDN</a:t>
            </a:r>
          </a:p>
        </p:txBody>
      </p:sp>
      <p:sp>
        <p:nvSpPr>
          <p:cNvPr id="33800" name="Text Box 1033"/>
          <p:cNvSpPr txBox="1">
            <a:spLocks noChangeArrowheads="1"/>
          </p:cNvSpPr>
          <p:nvPr/>
        </p:nvSpPr>
        <p:spPr bwMode="auto">
          <a:xfrm>
            <a:off x="3713518" y="2059980"/>
            <a:ext cx="461946" cy="276977"/>
          </a:xfrm>
          <a:prstGeom prst="rect">
            <a:avLst/>
          </a:prstGeom>
          <a:noFill/>
          <a:ln w="9525">
            <a:noFill/>
            <a:miter lim="800000"/>
            <a:headEnd/>
            <a:tailEnd/>
          </a:ln>
        </p:spPr>
        <p:txBody>
          <a:bodyPr wrap="none" lIns="91420" tIns="45709" rIns="91420" bIns="45709">
            <a:spAutoFit/>
          </a:bodyPr>
          <a:lstStyle/>
          <a:p>
            <a:pPr algn="ctr"/>
            <a:r>
              <a:rPr lang="en-US" sz="1200" b="1" dirty="0">
                <a:latin typeface="+mn-lt"/>
              </a:rPr>
              <a:t>IDSL</a:t>
            </a:r>
          </a:p>
        </p:txBody>
      </p:sp>
      <p:sp>
        <p:nvSpPr>
          <p:cNvPr id="33802" name="Text Box 1035"/>
          <p:cNvSpPr txBox="1">
            <a:spLocks noChangeArrowheads="1"/>
          </p:cNvSpPr>
          <p:nvPr/>
        </p:nvSpPr>
        <p:spPr bwMode="auto">
          <a:xfrm>
            <a:off x="6693610" y="3964343"/>
            <a:ext cx="559728" cy="276977"/>
          </a:xfrm>
          <a:prstGeom prst="rect">
            <a:avLst/>
          </a:prstGeom>
          <a:noFill/>
          <a:ln w="9525">
            <a:noFill/>
            <a:miter lim="800000"/>
            <a:headEnd/>
            <a:tailEnd/>
          </a:ln>
        </p:spPr>
        <p:txBody>
          <a:bodyPr wrap="none" lIns="91420" tIns="45709" rIns="91420" bIns="45709">
            <a:spAutoFit/>
          </a:bodyPr>
          <a:lstStyle/>
          <a:p>
            <a:pPr algn="ctr"/>
            <a:r>
              <a:rPr lang="en-US" sz="1200" b="1" dirty="0">
                <a:latin typeface="+mn-lt"/>
              </a:rPr>
              <a:t>E3/T3</a:t>
            </a:r>
          </a:p>
        </p:txBody>
      </p:sp>
      <p:sp>
        <p:nvSpPr>
          <p:cNvPr id="33805" name="Text Box 1048"/>
          <p:cNvSpPr txBox="1">
            <a:spLocks noChangeArrowheads="1"/>
          </p:cNvSpPr>
          <p:nvPr/>
        </p:nvSpPr>
        <p:spPr bwMode="auto">
          <a:xfrm>
            <a:off x="2384103" y="2418343"/>
            <a:ext cx="990600" cy="276977"/>
          </a:xfrm>
          <a:prstGeom prst="rect">
            <a:avLst/>
          </a:prstGeom>
          <a:noFill/>
          <a:ln w="12700">
            <a:noFill/>
            <a:miter lim="800000"/>
            <a:headEnd/>
            <a:tailEnd/>
          </a:ln>
        </p:spPr>
        <p:txBody>
          <a:bodyPr lIns="91420" tIns="45709" rIns="91420" bIns="45709">
            <a:spAutoFit/>
          </a:bodyPr>
          <a:lstStyle/>
          <a:p>
            <a:pPr algn="ctr" eaLnBrk="0" hangingPunct="0"/>
            <a:r>
              <a:rPr lang="en-US" sz="1200" b="1" dirty="0">
                <a:latin typeface="+mn-lt"/>
              </a:rPr>
              <a:t>SHDSL</a:t>
            </a:r>
          </a:p>
        </p:txBody>
      </p:sp>
      <p:sp>
        <p:nvSpPr>
          <p:cNvPr id="33806" name="Text Box 1049"/>
          <p:cNvSpPr txBox="1">
            <a:spLocks noChangeArrowheads="1"/>
          </p:cNvSpPr>
          <p:nvPr/>
        </p:nvSpPr>
        <p:spPr bwMode="auto">
          <a:xfrm>
            <a:off x="6662634" y="2585211"/>
            <a:ext cx="559728" cy="276977"/>
          </a:xfrm>
          <a:prstGeom prst="rect">
            <a:avLst/>
          </a:prstGeom>
          <a:noFill/>
          <a:ln w="9525">
            <a:noFill/>
            <a:miter lim="800000"/>
            <a:headEnd/>
            <a:tailEnd/>
          </a:ln>
        </p:spPr>
        <p:txBody>
          <a:bodyPr wrap="none" lIns="91420" tIns="45709" rIns="91420" bIns="45709">
            <a:spAutoFit/>
          </a:bodyPr>
          <a:lstStyle/>
          <a:p>
            <a:pPr algn="ctr"/>
            <a:r>
              <a:rPr lang="en-US" sz="1200" b="1" dirty="0">
                <a:latin typeface="+mn-lt"/>
              </a:rPr>
              <a:t>E1/T1</a:t>
            </a:r>
          </a:p>
        </p:txBody>
      </p:sp>
      <p:pic>
        <p:nvPicPr>
          <p:cNvPr id="33817" name="Picture 1062"/>
          <p:cNvPicPr>
            <a:picLocks noChangeAspect="1" noChangeArrowheads="1"/>
          </p:cNvPicPr>
          <p:nvPr/>
        </p:nvPicPr>
        <p:blipFill>
          <a:blip r:embed="rId7" cstate="print"/>
          <a:srcRect/>
          <a:stretch>
            <a:fillRect/>
          </a:stretch>
        </p:blipFill>
        <p:spPr bwMode="auto">
          <a:xfrm>
            <a:off x="7333244" y="5149153"/>
            <a:ext cx="1119188" cy="771525"/>
          </a:xfrm>
          <a:prstGeom prst="rect">
            <a:avLst/>
          </a:prstGeom>
          <a:noFill/>
          <a:ln w="12700">
            <a:noFill/>
            <a:miter lim="800000"/>
            <a:headEnd/>
            <a:tailEnd/>
          </a:ln>
        </p:spPr>
      </p:pic>
      <p:sp>
        <p:nvSpPr>
          <p:cNvPr id="33824" name="AutoShape 1070" descr="DXC-8R-10A-30-30E-STM1"/>
          <p:cNvSpPr>
            <a:spLocks noChangeAspect="1" noChangeArrowheads="1"/>
          </p:cNvSpPr>
          <p:nvPr/>
        </p:nvSpPr>
        <p:spPr bwMode="auto">
          <a:xfrm>
            <a:off x="3521657" y="3047303"/>
            <a:ext cx="2132012" cy="1347788"/>
          </a:xfrm>
          <a:prstGeom prst="rect">
            <a:avLst/>
          </a:prstGeom>
          <a:noFill/>
          <a:ln w="9525">
            <a:noFill/>
            <a:miter lim="800000"/>
            <a:headEnd/>
            <a:tailEnd/>
          </a:ln>
        </p:spPr>
        <p:txBody>
          <a:bodyPr lIns="91431" tIns="45715" rIns="91431" bIns="45715"/>
          <a:lstStyle/>
          <a:p>
            <a:pPr algn="ctr"/>
            <a:endParaRPr lang="en-US">
              <a:latin typeface="+mn-lt"/>
            </a:endParaRPr>
          </a:p>
        </p:txBody>
      </p:sp>
      <p:grpSp>
        <p:nvGrpSpPr>
          <p:cNvPr id="33828" name="Group 1074"/>
          <p:cNvGrpSpPr>
            <a:grpSpLocks/>
          </p:cNvGrpSpPr>
          <p:nvPr/>
        </p:nvGrpSpPr>
        <p:grpSpPr bwMode="auto">
          <a:xfrm>
            <a:off x="1378161" y="1596180"/>
            <a:ext cx="500949" cy="777358"/>
            <a:chOff x="4298" y="1614"/>
            <a:chExt cx="561" cy="1126"/>
          </a:xfrm>
        </p:grpSpPr>
        <p:pic>
          <p:nvPicPr>
            <p:cNvPr id="33834" name="Picture 1075" descr="untitled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298" y="1826"/>
              <a:ext cx="561" cy="914"/>
            </a:xfrm>
            <a:prstGeom prst="rect">
              <a:avLst/>
            </a:prstGeom>
            <a:noFill/>
            <a:ln w="9525">
              <a:noFill/>
              <a:miter lim="800000"/>
              <a:headEnd/>
              <a:tailEnd/>
            </a:ln>
          </p:spPr>
        </p:pic>
        <p:grpSp>
          <p:nvGrpSpPr>
            <p:cNvPr id="33835" name="Group 1076"/>
            <p:cNvGrpSpPr>
              <a:grpSpLocks/>
            </p:cNvGrpSpPr>
            <p:nvPr/>
          </p:nvGrpSpPr>
          <p:grpSpPr bwMode="auto">
            <a:xfrm>
              <a:off x="4433" y="1614"/>
              <a:ext cx="252" cy="367"/>
              <a:chOff x="6466" y="11132"/>
              <a:chExt cx="294" cy="328"/>
            </a:xfrm>
          </p:grpSpPr>
          <p:sp>
            <p:nvSpPr>
              <p:cNvPr id="33836" name="Freeform 1077"/>
              <p:cNvSpPr>
                <a:spLocks/>
              </p:cNvSpPr>
              <p:nvPr/>
            </p:nvSpPr>
            <p:spPr bwMode="auto">
              <a:xfrm>
                <a:off x="6563" y="11199"/>
                <a:ext cx="118" cy="261"/>
              </a:xfrm>
              <a:custGeom>
                <a:avLst/>
                <a:gdLst>
                  <a:gd name="T0" fmla="*/ 59 w 118"/>
                  <a:gd name="T1" fmla="*/ 0 h 261"/>
                  <a:gd name="T2" fmla="*/ 118 w 118"/>
                  <a:gd name="T3" fmla="*/ 261 h 261"/>
                  <a:gd name="T4" fmla="*/ 0 w 118"/>
                  <a:gd name="T5" fmla="*/ 261 h 261"/>
                  <a:gd name="T6" fmla="*/ 59 w 118"/>
                  <a:gd name="T7" fmla="*/ 0 h 261"/>
                  <a:gd name="T8" fmla="*/ 0 60000 65536"/>
                  <a:gd name="T9" fmla="*/ 0 60000 65536"/>
                  <a:gd name="T10" fmla="*/ 0 60000 65536"/>
                  <a:gd name="T11" fmla="*/ 0 60000 65536"/>
                  <a:gd name="T12" fmla="*/ 0 w 118"/>
                  <a:gd name="T13" fmla="*/ 0 h 261"/>
                  <a:gd name="T14" fmla="*/ 118 w 118"/>
                  <a:gd name="T15" fmla="*/ 261 h 261"/>
                </a:gdLst>
                <a:ahLst/>
                <a:cxnLst>
                  <a:cxn ang="T8">
                    <a:pos x="T0" y="T1"/>
                  </a:cxn>
                  <a:cxn ang="T9">
                    <a:pos x="T2" y="T3"/>
                  </a:cxn>
                  <a:cxn ang="T10">
                    <a:pos x="T4" y="T5"/>
                  </a:cxn>
                  <a:cxn ang="T11">
                    <a:pos x="T6" y="T7"/>
                  </a:cxn>
                </a:cxnLst>
                <a:rect l="T12" t="T13" r="T14" b="T15"/>
                <a:pathLst>
                  <a:path w="118" h="261">
                    <a:moveTo>
                      <a:pt x="59" y="0"/>
                    </a:moveTo>
                    <a:lnTo>
                      <a:pt x="118" y="261"/>
                    </a:lnTo>
                    <a:lnTo>
                      <a:pt x="0" y="261"/>
                    </a:lnTo>
                    <a:lnTo>
                      <a:pt x="59" y="0"/>
                    </a:lnTo>
                    <a:close/>
                  </a:path>
                </a:pathLst>
              </a:custGeom>
              <a:solidFill>
                <a:srgbClr val="B2B2B2"/>
              </a:solidFill>
              <a:ln w="10795">
                <a:solidFill>
                  <a:srgbClr val="000000"/>
                </a:solidFill>
                <a:round/>
                <a:headEnd/>
                <a:tailEnd/>
              </a:ln>
            </p:spPr>
            <p:txBody>
              <a:bodyPr/>
              <a:lstStyle/>
              <a:p>
                <a:pPr algn="ctr"/>
                <a:endParaRPr lang="en-US">
                  <a:latin typeface="+mn-lt"/>
                </a:endParaRPr>
              </a:p>
            </p:txBody>
          </p:sp>
          <p:sp>
            <p:nvSpPr>
              <p:cNvPr id="33837" name="Freeform 1078"/>
              <p:cNvSpPr>
                <a:spLocks/>
              </p:cNvSpPr>
              <p:nvPr/>
            </p:nvSpPr>
            <p:spPr bwMode="auto">
              <a:xfrm>
                <a:off x="6714" y="11132"/>
                <a:ext cx="46" cy="105"/>
              </a:xfrm>
              <a:custGeom>
                <a:avLst/>
                <a:gdLst>
                  <a:gd name="T0" fmla="*/ 0 w 46"/>
                  <a:gd name="T1" fmla="*/ 0 h 105"/>
                  <a:gd name="T2" fmla="*/ 21 w 46"/>
                  <a:gd name="T3" fmla="*/ 9 h 105"/>
                  <a:gd name="T4" fmla="*/ 34 w 46"/>
                  <a:gd name="T5" fmla="*/ 21 h 105"/>
                  <a:gd name="T6" fmla="*/ 42 w 46"/>
                  <a:gd name="T7" fmla="*/ 34 h 105"/>
                  <a:gd name="T8" fmla="*/ 46 w 46"/>
                  <a:gd name="T9" fmla="*/ 51 h 105"/>
                  <a:gd name="T10" fmla="*/ 42 w 46"/>
                  <a:gd name="T11" fmla="*/ 67 h 105"/>
                  <a:gd name="T12" fmla="*/ 38 w 46"/>
                  <a:gd name="T13" fmla="*/ 80 h 105"/>
                  <a:gd name="T14" fmla="*/ 25 w 46"/>
                  <a:gd name="T15" fmla="*/ 93 h 105"/>
                  <a:gd name="T16" fmla="*/ 4 w 46"/>
                  <a:gd name="T17" fmla="*/ 105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05"/>
                  <a:gd name="T29" fmla="*/ 46 w 46"/>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05">
                    <a:moveTo>
                      <a:pt x="0" y="0"/>
                    </a:moveTo>
                    <a:lnTo>
                      <a:pt x="21" y="9"/>
                    </a:lnTo>
                    <a:lnTo>
                      <a:pt x="34" y="21"/>
                    </a:lnTo>
                    <a:lnTo>
                      <a:pt x="42" y="34"/>
                    </a:lnTo>
                    <a:lnTo>
                      <a:pt x="46" y="51"/>
                    </a:lnTo>
                    <a:lnTo>
                      <a:pt x="42" y="67"/>
                    </a:lnTo>
                    <a:lnTo>
                      <a:pt x="38" y="80"/>
                    </a:lnTo>
                    <a:lnTo>
                      <a:pt x="25" y="93"/>
                    </a:lnTo>
                    <a:lnTo>
                      <a:pt x="4" y="105"/>
                    </a:lnTo>
                  </a:path>
                </a:pathLst>
              </a:custGeom>
              <a:noFill/>
              <a:ln w="8255">
                <a:solidFill>
                  <a:srgbClr val="000000"/>
                </a:solidFill>
                <a:round/>
                <a:headEnd/>
                <a:tailEnd/>
              </a:ln>
            </p:spPr>
            <p:txBody>
              <a:bodyPr/>
              <a:lstStyle/>
              <a:p>
                <a:pPr algn="ctr"/>
                <a:endParaRPr lang="en-US">
                  <a:latin typeface="+mn-lt"/>
                </a:endParaRPr>
              </a:p>
            </p:txBody>
          </p:sp>
          <p:sp>
            <p:nvSpPr>
              <p:cNvPr id="33838" name="Freeform 1079"/>
              <p:cNvSpPr>
                <a:spLocks/>
              </p:cNvSpPr>
              <p:nvPr/>
            </p:nvSpPr>
            <p:spPr bwMode="auto">
              <a:xfrm>
                <a:off x="6466" y="11132"/>
                <a:ext cx="47" cy="105"/>
              </a:xfrm>
              <a:custGeom>
                <a:avLst/>
                <a:gdLst>
                  <a:gd name="T0" fmla="*/ 47 w 47"/>
                  <a:gd name="T1" fmla="*/ 105 h 105"/>
                  <a:gd name="T2" fmla="*/ 26 w 47"/>
                  <a:gd name="T3" fmla="*/ 93 h 105"/>
                  <a:gd name="T4" fmla="*/ 13 w 47"/>
                  <a:gd name="T5" fmla="*/ 80 h 105"/>
                  <a:gd name="T6" fmla="*/ 5 w 47"/>
                  <a:gd name="T7" fmla="*/ 67 h 105"/>
                  <a:gd name="T8" fmla="*/ 0 w 47"/>
                  <a:gd name="T9" fmla="*/ 51 h 105"/>
                  <a:gd name="T10" fmla="*/ 5 w 47"/>
                  <a:gd name="T11" fmla="*/ 34 h 105"/>
                  <a:gd name="T12" fmla="*/ 13 w 47"/>
                  <a:gd name="T13" fmla="*/ 21 h 105"/>
                  <a:gd name="T14" fmla="*/ 26 w 47"/>
                  <a:gd name="T15" fmla="*/ 9 h 105"/>
                  <a:gd name="T16" fmla="*/ 42 w 47"/>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105"/>
                  <a:gd name="T29" fmla="*/ 47 w 47"/>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105">
                    <a:moveTo>
                      <a:pt x="47" y="105"/>
                    </a:moveTo>
                    <a:lnTo>
                      <a:pt x="26" y="93"/>
                    </a:lnTo>
                    <a:lnTo>
                      <a:pt x="13" y="80"/>
                    </a:lnTo>
                    <a:lnTo>
                      <a:pt x="5" y="67"/>
                    </a:lnTo>
                    <a:lnTo>
                      <a:pt x="0" y="51"/>
                    </a:lnTo>
                    <a:lnTo>
                      <a:pt x="5" y="34"/>
                    </a:lnTo>
                    <a:lnTo>
                      <a:pt x="13" y="21"/>
                    </a:lnTo>
                    <a:lnTo>
                      <a:pt x="26" y="9"/>
                    </a:lnTo>
                    <a:lnTo>
                      <a:pt x="42" y="0"/>
                    </a:lnTo>
                  </a:path>
                </a:pathLst>
              </a:custGeom>
              <a:noFill/>
              <a:ln w="8255">
                <a:solidFill>
                  <a:srgbClr val="000000"/>
                </a:solidFill>
                <a:round/>
                <a:headEnd/>
                <a:tailEnd/>
              </a:ln>
            </p:spPr>
            <p:txBody>
              <a:bodyPr/>
              <a:lstStyle/>
              <a:p>
                <a:pPr algn="ctr"/>
                <a:endParaRPr lang="en-US">
                  <a:latin typeface="+mn-lt"/>
                </a:endParaRPr>
              </a:p>
            </p:txBody>
          </p:sp>
          <p:sp>
            <p:nvSpPr>
              <p:cNvPr id="33839" name="Line 1080"/>
              <p:cNvSpPr>
                <a:spLocks noChangeShapeType="1"/>
              </p:cNvSpPr>
              <p:nvPr/>
            </p:nvSpPr>
            <p:spPr bwMode="auto">
              <a:xfrm flipV="1">
                <a:off x="6563" y="11321"/>
                <a:ext cx="84" cy="135"/>
              </a:xfrm>
              <a:prstGeom prst="line">
                <a:avLst/>
              </a:prstGeom>
              <a:noFill/>
              <a:ln w="8255">
                <a:solidFill>
                  <a:srgbClr val="000000"/>
                </a:solidFill>
                <a:round/>
                <a:headEnd/>
                <a:tailEnd/>
              </a:ln>
            </p:spPr>
            <p:txBody>
              <a:bodyPr/>
              <a:lstStyle/>
              <a:p>
                <a:pPr algn="ctr"/>
                <a:endParaRPr lang="en-US">
                  <a:latin typeface="+mn-lt"/>
                </a:endParaRPr>
              </a:p>
            </p:txBody>
          </p:sp>
          <p:sp>
            <p:nvSpPr>
              <p:cNvPr id="33840" name="Line 1081"/>
              <p:cNvSpPr>
                <a:spLocks noChangeShapeType="1"/>
              </p:cNvSpPr>
              <p:nvPr/>
            </p:nvSpPr>
            <p:spPr bwMode="auto">
              <a:xfrm>
                <a:off x="6588" y="11309"/>
                <a:ext cx="84" cy="147"/>
              </a:xfrm>
              <a:prstGeom prst="line">
                <a:avLst/>
              </a:prstGeom>
              <a:noFill/>
              <a:ln w="8255">
                <a:solidFill>
                  <a:srgbClr val="000000"/>
                </a:solidFill>
                <a:round/>
                <a:headEnd/>
                <a:tailEnd/>
              </a:ln>
            </p:spPr>
            <p:txBody>
              <a:bodyPr/>
              <a:lstStyle/>
              <a:p>
                <a:pPr algn="ctr"/>
                <a:endParaRPr lang="en-US">
                  <a:latin typeface="+mn-lt"/>
                </a:endParaRPr>
              </a:p>
            </p:txBody>
          </p:sp>
          <p:sp>
            <p:nvSpPr>
              <p:cNvPr id="33841" name="Freeform 1082"/>
              <p:cNvSpPr>
                <a:spLocks/>
              </p:cNvSpPr>
              <p:nvPr/>
            </p:nvSpPr>
            <p:spPr bwMode="auto">
              <a:xfrm>
                <a:off x="6660" y="11136"/>
                <a:ext cx="42" cy="89"/>
              </a:xfrm>
              <a:custGeom>
                <a:avLst/>
                <a:gdLst>
                  <a:gd name="T0" fmla="*/ 4 w 42"/>
                  <a:gd name="T1" fmla="*/ 0 h 89"/>
                  <a:gd name="T2" fmla="*/ 21 w 42"/>
                  <a:gd name="T3" fmla="*/ 9 h 89"/>
                  <a:gd name="T4" fmla="*/ 33 w 42"/>
                  <a:gd name="T5" fmla="*/ 21 h 89"/>
                  <a:gd name="T6" fmla="*/ 37 w 42"/>
                  <a:gd name="T7" fmla="*/ 34 h 89"/>
                  <a:gd name="T8" fmla="*/ 42 w 42"/>
                  <a:gd name="T9" fmla="*/ 47 h 89"/>
                  <a:gd name="T10" fmla="*/ 37 w 42"/>
                  <a:gd name="T11" fmla="*/ 59 h 89"/>
                  <a:gd name="T12" fmla="*/ 29 w 42"/>
                  <a:gd name="T13" fmla="*/ 72 h 89"/>
                  <a:gd name="T14" fmla="*/ 16 w 42"/>
                  <a:gd name="T15" fmla="*/ 80 h 89"/>
                  <a:gd name="T16" fmla="*/ 0 w 42"/>
                  <a:gd name="T17" fmla="*/ 89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89"/>
                  <a:gd name="T29" fmla="*/ 42 w 42"/>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89">
                    <a:moveTo>
                      <a:pt x="4" y="0"/>
                    </a:moveTo>
                    <a:lnTo>
                      <a:pt x="21" y="9"/>
                    </a:lnTo>
                    <a:lnTo>
                      <a:pt x="33" y="21"/>
                    </a:lnTo>
                    <a:lnTo>
                      <a:pt x="37" y="34"/>
                    </a:lnTo>
                    <a:lnTo>
                      <a:pt x="42" y="47"/>
                    </a:lnTo>
                    <a:lnTo>
                      <a:pt x="37" y="59"/>
                    </a:lnTo>
                    <a:lnTo>
                      <a:pt x="29" y="72"/>
                    </a:lnTo>
                    <a:lnTo>
                      <a:pt x="16" y="80"/>
                    </a:lnTo>
                    <a:lnTo>
                      <a:pt x="0" y="89"/>
                    </a:lnTo>
                  </a:path>
                </a:pathLst>
              </a:custGeom>
              <a:noFill/>
              <a:ln w="8255">
                <a:solidFill>
                  <a:srgbClr val="000000"/>
                </a:solidFill>
                <a:round/>
                <a:headEnd/>
                <a:tailEnd/>
              </a:ln>
            </p:spPr>
            <p:txBody>
              <a:bodyPr/>
              <a:lstStyle/>
              <a:p>
                <a:pPr algn="ctr"/>
                <a:endParaRPr lang="en-US">
                  <a:latin typeface="+mn-lt"/>
                </a:endParaRPr>
              </a:p>
            </p:txBody>
          </p:sp>
          <p:sp>
            <p:nvSpPr>
              <p:cNvPr id="33842" name="Freeform 1083"/>
              <p:cNvSpPr>
                <a:spLocks/>
              </p:cNvSpPr>
              <p:nvPr/>
            </p:nvSpPr>
            <p:spPr bwMode="auto">
              <a:xfrm>
                <a:off x="6534" y="11136"/>
                <a:ext cx="37" cy="89"/>
              </a:xfrm>
              <a:custGeom>
                <a:avLst/>
                <a:gdLst>
                  <a:gd name="T0" fmla="*/ 37 w 37"/>
                  <a:gd name="T1" fmla="*/ 0 h 89"/>
                  <a:gd name="T2" fmla="*/ 21 w 37"/>
                  <a:gd name="T3" fmla="*/ 9 h 89"/>
                  <a:gd name="T4" fmla="*/ 8 w 37"/>
                  <a:gd name="T5" fmla="*/ 21 h 89"/>
                  <a:gd name="T6" fmla="*/ 4 w 37"/>
                  <a:gd name="T7" fmla="*/ 34 h 89"/>
                  <a:gd name="T8" fmla="*/ 0 w 37"/>
                  <a:gd name="T9" fmla="*/ 47 h 89"/>
                  <a:gd name="T10" fmla="*/ 4 w 37"/>
                  <a:gd name="T11" fmla="*/ 59 h 89"/>
                  <a:gd name="T12" fmla="*/ 8 w 37"/>
                  <a:gd name="T13" fmla="*/ 72 h 89"/>
                  <a:gd name="T14" fmla="*/ 21 w 37"/>
                  <a:gd name="T15" fmla="*/ 80 h 89"/>
                  <a:gd name="T16" fmla="*/ 37 w 37"/>
                  <a:gd name="T17" fmla="*/ 89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89"/>
                  <a:gd name="T29" fmla="*/ 37 w 37"/>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89">
                    <a:moveTo>
                      <a:pt x="37" y="0"/>
                    </a:moveTo>
                    <a:lnTo>
                      <a:pt x="21" y="9"/>
                    </a:lnTo>
                    <a:lnTo>
                      <a:pt x="8" y="21"/>
                    </a:lnTo>
                    <a:lnTo>
                      <a:pt x="4" y="34"/>
                    </a:lnTo>
                    <a:lnTo>
                      <a:pt x="0" y="47"/>
                    </a:lnTo>
                    <a:lnTo>
                      <a:pt x="4" y="59"/>
                    </a:lnTo>
                    <a:lnTo>
                      <a:pt x="8" y="72"/>
                    </a:lnTo>
                    <a:lnTo>
                      <a:pt x="21" y="80"/>
                    </a:lnTo>
                    <a:lnTo>
                      <a:pt x="37" y="89"/>
                    </a:lnTo>
                  </a:path>
                </a:pathLst>
              </a:custGeom>
              <a:noFill/>
              <a:ln w="8255">
                <a:solidFill>
                  <a:srgbClr val="000000"/>
                </a:solidFill>
                <a:round/>
                <a:headEnd/>
                <a:tailEnd/>
              </a:ln>
            </p:spPr>
            <p:txBody>
              <a:bodyPr/>
              <a:lstStyle/>
              <a:p>
                <a:pPr algn="ctr"/>
                <a:endParaRPr lang="en-US">
                  <a:latin typeface="+mn-lt"/>
                </a:endParaRPr>
              </a:p>
            </p:txBody>
          </p:sp>
        </p:grpSp>
      </p:grpSp>
      <p:pic>
        <p:nvPicPr>
          <p:cNvPr id="33809" name="Picture 1052" descr="j0211967"/>
          <p:cNvPicPr>
            <a:picLocks noChangeAspect="1" noChangeArrowheads="1"/>
          </p:cNvPicPr>
          <p:nvPr/>
        </p:nvPicPr>
        <p:blipFill>
          <a:blip r:embed="rId9" cstate="print"/>
          <a:srcRect/>
          <a:stretch>
            <a:fillRect/>
          </a:stretch>
        </p:blipFill>
        <p:spPr bwMode="auto">
          <a:xfrm>
            <a:off x="7850769" y="4203003"/>
            <a:ext cx="762000" cy="574675"/>
          </a:xfrm>
          <a:prstGeom prst="rect">
            <a:avLst/>
          </a:prstGeom>
          <a:noFill/>
          <a:ln w="9525">
            <a:noFill/>
            <a:miter lim="800000"/>
            <a:headEnd/>
            <a:tailEnd/>
          </a:ln>
        </p:spPr>
      </p:pic>
      <p:pic>
        <p:nvPicPr>
          <p:cNvPr id="17410" name="Picture 2"/>
          <p:cNvPicPr>
            <a:picLocks noChangeAspect="1" noChangeArrowheads="1"/>
          </p:cNvPicPr>
          <p:nvPr/>
        </p:nvPicPr>
        <p:blipFill>
          <a:blip r:embed="rId10" cstate="print"/>
          <a:srcRect/>
          <a:stretch>
            <a:fillRect/>
          </a:stretch>
        </p:blipFill>
        <p:spPr bwMode="auto">
          <a:xfrm rot="10800000" flipV="1">
            <a:off x="3048692" y="1319734"/>
            <a:ext cx="508590" cy="726952"/>
          </a:xfrm>
          <a:prstGeom prst="rect">
            <a:avLst/>
          </a:prstGeom>
          <a:noFill/>
          <a:ln w="9525">
            <a:noFill/>
            <a:miter lim="800000"/>
            <a:headEnd/>
            <a:tailEnd/>
          </a:ln>
        </p:spPr>
      </p:pic>
      <p:pic>
        <p:nvPicPr>
          <p:cNvPr id="1026" name="Picture 2"/>
          <p:cNvPicPr>
            <a:picLocks noChangeAspect="1" noChangeArrowheads="1"/>
          </p:cNvPicPr>
          <p:nvPr/>
        </p:nvPicPr>
        <p:blipFill>
          <a:blip r:embed="rId11" cstate="print"/>
          <a:srcRect/>
          <a:stretch>
            <a:fillRect/>
          </a:stretch>
        </p:blipFill>
        <p:spPr bwMode="auto">
          <a:xfrm>
            <a:off x="3388515" y="2821697"/>
            <a:ext cx="2217529" cy="1230607"/>
          </a:xfrm>
          <a:prstGeom prst="rect">
            <a:avLst/>
          </a:prstGeom>
          <a:noFill/>
          <a:ln w="9525">
            <a:noFill/>
            <a:miter lim="800000"/>
            <a:headEnd/>
            <a:tailEnd/>
          </a:ln>
        </p:spPr>
      </p:pic>
      <p:cxnSp>
        <p:nvCxnSpPr>
          <p:cNvPr id="63" name="Straight Connector 62"/>
          <p:cNvCxnSpPr/>
          <p:nvPr/>
        </p:nvCxnSpPr>
        <p:spPr bwMode="auto">
          <a:xfrm rot="10800000">
            <a:off x="858387" y="3116638"/>
            <a:ext cx="2923952" cy="489096"/>
          </a:xfrm>
          <a:prstGeom prst="line">
            <a:avLst/>
          </a:prstGeom>
          <a:solidFill>
            <a:schemeClr val="accent1"/>
          </a:solidFill>
          <a:ln w="19050" cap="flat" cmpd="sng" algn="ctr">
            <a:solidFill>
              <a:srgbClr val="246E24"/>
            </a:solidFill>
            <a:prstDash val="solid"/>
            <a:round/>
            <a:headEnd type="none" w="med" len="med"/>
            <a:tailEnd type="none" w="med" len="med"/>
          </a:ln>
          <a:effectLst/>
        </p:spPr>
      </p:cxnSp>
      <p:sp>
        <p:nvSpPr>
          <p:cNvPr id="33807" name="Line 1050"/>
          <p:cNvSpPr>
            <a:spLocks noChangeShapeType="1"/>
          </p:cNvSpPr>
          <p:nvPr/>
        </p:nvSpPr>
        <p:spPr bwMode="auto">
          <a:xfrm>
            <a:off x="4888125" y="3829018"/>
            <a:ext cx="2617676" cy="1441889"/>
          </a:xfrm>
          <a:prstGeom prst="line">
            <a:avLst/>
          </a:prstGeom>
          <a:noFill/>
          <a:ln w="57150">
            <a:solidFill>
              <a:srgbClr val="008080"/>
            </a:solidFill>
            <a:round/>
            <a:headEnd/>
            <a:tailEnd/>
          </a:ln>
          <a:effectLst>
            <a:prstShdw prst="shdw17" dist="17961" dir="13500000">
              <a:srgbClr val="004D4D"/>
            </a:prstShdw>
          </a:effectLst>
        </p:spPr>
        <p:txBody>
          <a:bodyPr lIns="91431" tIns="45715" rIns="91431" bIns="45715"/>
          <a:lstStyle/>
          <a:p>
            <a:pPr algn="ctr"/>
            <a:endParaRPr lang="en-US">
              <a:latin typeface="+mn-lt"/>
            </a:endParaRPr>
          </a:p>
        </p:txBody>
      </p:sp>
      <p:sp>
        <p:nvSpPr>
          <p:cNvPr id="33811" name="Line 1054"/>
          <p:cNvSpPr>
            <a:spLocks noChangeShapeType="1"/>
          </p:cNvSpPr>
          <p:nvPr/>
        </p:nvSpPr>
        <p:spPr bwMode="auto">
          <a:xfrm flipH="1" flipV="1">
            <a:off x="5109139" y="3775377"/>
            <a:ext cx="2894030" cy="846726"/>
          </a:xfrm>
          <a:prstGeom prst="line">
            <a:avLst/>
          </a:prstGeom>
          <a:noFill/>
          <a:ln w="57150">
            <a:solidFill>
              <a:srgbClr val="339966"/>
            </a:solidFill>
            <a:round/>
            <a:headEnd/>
            <a:tailEnd/>
          </a:ln>
          <a:effectLst>
            <a:prstShdw prst="shdw17" dist="17961" dir="13500000">
              <a:srgbClr val="000099"/>
            </a:prstShdw>
          </a:effectLst>
        </p:spPr>
        <p:txBody>
          <a:bodyPr lIns="91431" tIns="45715" rIns="91431" bIns="45715"/>
          <a:lstStyle/>
          <a:p>
            <a:pPr algn="ctr"/>
            <a:endParaRPr lang="en-US">
              <a:latin typeface="+mn-lt"/>
            </a:endParaRPr>
          </a:p>
        </p:txBody>
      </p:sp>
      <p:sp>
        <p:nvSpPr>
          <p:cNvPr id="508957" name="Line 1053"/>
          <p:cNvSpPr>
            <a:spLocks noChangeShapeType="1"/>
          </p:cNvSpPr>
          <p:nvPr/>
        </p:nvSpPr>
        <p:spPr bwMode="auto">
          <a:xfrm flipH="1">
            <a:off x="5441018" y="2604124"/>
            <a:ext cx="2637352" cy="640103"/>
          </a:xfrm>
          <a:prstGeom prst="line">
            <a:avLst/>
          </a:prstGeom>
          <a:noFill/>
          <a:ln w="38100">
            <a:solidFill>
              <a:srgbClr val="339966"/>
            </a:solidFill>
            <a:round/>
            <a:headEnd/>
            <a:tailEnd/>
          </a:ln>
          <a:effectLst>
            <a:prstShdw prst="shdw17" dist="17961" dir="2700000">
              <a:schemeClr val="bg2">
                <a:gamma/>
                <a:shade val="60000"/>
                <a:invGamma/>
              </a:schemeClr>
            </a:prstShdw>
          </a:effectLst>
        </p:spPr>
        <p:txBody>
          <a:bodyPr lIns="91431" tIns="45715" rIns="91431" bIns="45715"/>
          <a:lstStyle/>
          <a:p>
            <a:pPr algn="ctr">
              <a:defRPr/>
            </a:pPr>
            <a:endParaRPr lang="en-US">
              <a:latin typeface="+mn-lt"/>
            </a:endParaRPr>
          </a:p>
        </p:txBody>
      </p:sp>
      <p:sp>
        <p:nvSpPr>
          <p:cNvPr id="60" name="Line 1053"/>
          <p:cNvSpPr>
            <a:spLocks noChangeShapeType="1"/>
          </p:cNvSpPr>
          <p:nvPr/>
        </p:nvSpPr>
        <p:spPr bwMode="auto">
          <a:xfrm flipH="1">
            <a:off x="5441018" y="1905480"/>
            <a:ext cx="1445548" cy="1072934"/>
          </a:xfrm>
          <a:prstGeom prst="line">
            <a:avLst/>
          </a:prstGeom>
          <a:noFill/>
          <a:ln w="38100">
            <a:solidFill>
              <a:srgbClr val="339966"/>
            </a:solidFill>
            <a:round/>
            <a:headEnd/>
            <a:tailEnd/>
          </a:ln>
          <a:effectLst>
            <a:prstShdw prst="shdw17" dist="17961" dir="2700000">
              <a:schemeClr val="bg2">
                <a:gamma/>
                <a:shade val="60000"/>
                <a:invGamma/>
              </a:schemeClr>
            </a:prstShdw>
          </a:effectLst>
        </p:spPr>
        <p:txBody>
          <a:bodyPr lIns="91431" tIns="45715" rIns="91431" bIns="45715"/>
          <a:lstStyle/>
          <a:p>
            <a:pPr algn="ctr">
              <a:defRPr/>
            </a:pPr>
            <a:endParaRPr lang="en-US">
              <a:latin typeface="+mn-lt"/>
            </a:endParaRPr>
          </a:p>
        </p:txBody>
      </p:sp>
      <p:grpSp>
        <p:nvGrpSpPr>
          <p:cNvPr id="33804" name="Group 1039"/>
          <p:cNvGrpSpPr>
            <a:grpSpLocks/>
          </p:cNvGrpSpPr>
          <p:nvPr/>
        </p:nvGrpSpPr>
        <p:grpSpPr bwMode="auto">
          <a:xfrm rot="21406075">
            <a:off x="4707967" y="1988808"/>
            <a:ext cx="802870" cy="845038"/>
            <a:chOff x="3274" y="1557"/>
            <a:chExt cx="379" cy="986"/>
          </a:xfrm>
        </p:grpSpPr>
        <p:sp>
          <p:nvSpPr>
            <p:cNvPr id="33843" name="Line 1040"/>
            <p:cNvSpPr>
              <a:spLocks noChangeShapeType="1"/>
            </p:cNvSpPr>
            <p:nvPr/>
          </p:nvSpPr>
          <p:spPr bwMode="auto">
            <a:xfrm flipV="1">
              <a:off x="3345" y="1571"/>
              <a:ext cx="258" cy="970"/>
            </a:xfrm>
            <a:prstGeom prst="line">
              <a:avLst/>
            </a:prstGeom>
            <a:noFill/>
            <a:ln w="9525">
              <a:solidFill>
                <a:srgbClr val="339966"/>
              </a:solidFill>
              <a:round/>
              <a:headEnd/>
              <a:tailEnd/>
            </a:ln>
          </p:spPr>
          <p:txBody>
            <a:bodyPr/>
            <a:lstStyle/>
            <a:p>
              <a:pPr algn="ctr"/>
              <a:endParaRPr lang="en-US">
                <a:latin typeface="+mn-lt"/>
              </a:endParaRPr>
            </a:p>
          </p:txBody>
        </p:sp>
        <p:sp>
          <p:nvSpPr>
            <p:cNvPr id="33844" name="Line 1041"/>
            <p:cNvSpPr>
              <a:spLocks noChangeShapeType="1"/>
            </p:cNvSpPr>
            <p:nvPr/>
          </p:nvSpPr>
          <p:spPr bwMode="auto">
            <a:xfrm flipV="1">
              <a:off x="3328" y="1569"/>
              <a:ext cx="257" cy="971"/>
            </a:xfrm>
            <a:prstGeom prst="line">
              <a:avLst/>
            </a:prstGeom>
            <a:noFill/>
            <a:ln w="9525">
              <a:solidFill>
                <a:srgbClr val="339966"/>
              </a:solidFill>
              <a:round/>
              <a:headEnd/>
              <a:tailEnd/>
            </a:ln>
          </p:spPr>
          <p:txBody>
            <a:bodyPr/>
            <a:lstStyle/>
            <a:p>
              <a:pPr algn="ctr"/>
              <a:endParaRPr lang="en-US">
                <a:latin typeface="+mn-lt"/>
              </a:endParaRPr>
            </a:p>
          </p:txBody>
        </p:sp>
        <p:sp>
          <p:nvSpPr>
            <p:cNvPr id="33845" name="Line 1042"/>
            <p:cNvSpPr>
              <a:spLocks noChangeShapeType="1"/>
            </p:cNvSpPr>
            <p:nvPr/>
          </p:nvSpPr>
          <p:spPr bwMode="auto">
            <a:xfrm flipV="1">
              <a:off x="3314" y="1558"/>
              <a:ext cx="261" cy="975"/>
            </a:xfrm>
            <a:prstGeom prst="line">
              <a:avLst/>
            </a:prstGeom>
            <a:noFill/>
            <a:ln w="9525">
              <a:solidFill>
                <a:srgbClr val="339966"/>
              </a:solidFill>
              <a:round/>
              <a:headEnd/>
              <a:tailEnd/>
            </a:ln>
          </p:spPr>
          <p:txBody>
            <a:bodyPr/>
            <a:lstStyle/>
            <a:p>
              <a:pPr algn="ctr"/>
              <a:endParaRPr lang="en-US">
                <a:latin typeface="+mn-lt"/>
              </a:endParaRPr>
            </a:p>
          </p:txBody>
        </p:sp>
        <p:sp>
          <p:nvSpPr>
            <p:cNvPr id="33846" name="Line 1043"/>
            <p:cNvSpPr>
              <a:spLocks noChangeShapeType="1"/>
            </p:cNvSpPr>
            <p:nvPr/>
          </p:nvSpPr>
          <p:spPr bwMode="auto">
            <a:xfrm flipV="1">
              <a:off x="3291" y="1557"/>
              <a:ext cx="273" cy="982"/>
            </a:xfrm>
            <a:prstGeom prst="line">
              <a:avLst/>
            </a:prstGeom>
            <a:noFill/>
            <a:ln w="9525">
              <a:solidFill>
                <a:srgbClr val="339966"/>
              </a:solidFill>
              <a:round/>
              <a:headEnd/>
              <a:tailEnd/>
            </a:ln>
          </p:spPr>
          <p:txBody>
            <a:bodyPr/>
            <a:lstStyle/>
            <a:p>
              <a:pPr algn="ctr"/>
              <a:endParaRPr lang="en-US">
                <a:latin typeface="+mn-lt"/>
              </a:endParaRPr>
            </a:p>
          </p:txBody>
        </p:sp>
        <p:sp>
          <p:nvSpPr>
            <p:cNvPr id="33847" name="Line 1044"/>
            <p:cNvSpPr>
              <a:spLocks noChangeShapeType="1"/>
            </p:cNvSpPr>
            <p:nvPr/>
          </p:nvSpPr>
          <p:spPr bwMode="auto">
            <a:xfrm flipV="1">
              <a:off x="3365" y="1580"/>
              <a:ext cx="257" cy="955"/>
            </a:xfrm>
            <a:prstGeom prst="line">
              <a:avLst/>
            </a:prstGeom>
            <a:noFill/>
            <a:ln w="9525">
              <a:solidFill>
                <a:srgbClr val="339966"/>
              </a:solidFill>
              <a:round/>
              <a:headEnd/>
              <a:tailEnd/>
            </a:ln>
          </p:spPr>
          <p:txBody>
            <a:bodyPr/>
            <a:lstStyle/>
            <a:p>
              <a:pPr algn="ctr"/>
              <a:endParaRPr lang="en-US">
                <a:latin typeface="+mn-lt"/>
              </a:endParaRPr>
            </a:p>
          </p:txBody>
        </p:sp>
        <p:sp>
          <p:nvSpPr>
            <p:cNvPr id="33848" name="Line 1045"/>
            <p:cNvSpPr>
              <a:spLocks noChangeShapeType="1"/>
            </p:cNvSpPr>
            <p:nvPr/>
          </p:nvSpPr>
          <p:spPr bwMode="auto">
            <a:xfrm flipV="1">
              <a:off x="3274" y="1557"/>
              <a:ext cx="267" cy="985"/>
            </a:xfrm>
            <a:prstGeom prst="line">
              <a:avLst/>
            </a:prstGeom>
            <a:noFill/>
            <a:ln w="9525">
              <a:solidFill>
                <a:srgbClr val="339966"/>
              </a:solidFill>
              <a:round/>
              <a:headEnd/>
              <a:tailEnd/>
            </a:ln>
          </p:spPr>
          <p:txBody>
            <a:bodyPr/>
            <a:lstStyle/>
            <a:p>
              <a:pPr algn="ctr"/>
              <a:endParaRPr lang="en-US">
                <a:latin typeface="+mn-lt"/>
              </a:endParaRPr>
            </a:p>
          </p:txBody>
        </p:sp>
        <p:sp>
          <p:nvSpPr>
            <p:cNvPr id="33849" name="Line 1046"/>
            <p:cNvSpPr>
              <a:spLocks noChangeShapeType="1"/>
            </p:cNvSpPr>
            <p:nvPr/>
          </p:nvSpPr>
          <p:spPr bwMode="auto">
            <a:xfrm flipV="1">
              <a:off x="3387" y="1584"/>
              <a:ext cx="251" cy="954"/>
            </a:xfrm>
            <a:prstGeom prst="line">
              <a:avLst/>
            </a:prstGeom>
            <a:noFill/>
            <a:ln w="9525">
              <a:solidFill>
                <a:srgbClr val="339966"/>
              </a:solidFill>
              <a:round/>
              <a:headEnd/>
              <a:tailEnd/>
            </a:ln>
          </p:spPr>
          <p:txBody>
            <a:bodyPr/>
            <a:lstStyle/>
            <a:p>
              <a:pPr algn="ctr"/>
              <a:endParaRPr lang="en-US">
                <a:latin typeface="+mn-lt"/>
              </a:endParaRPr>
            </a:p>
          </p:txBody>
        </p:sp>
        <p:sp>
          <p:nvSpPr>
            <p:cNvPr id="33850" name="Line 1047"/>
            <p:cNvSpPr>
              <a:spLocks noChangeShapeType="1"/>
            </p:cNvSpPr>
            <p:nvPr/>
          </p:nvSpPr>
          <p:spPr bwMode="auto">
            <a:xfrm flipV="1">
              <a:off x="3407" y="1589"/>
              <a:ext cx="246" cy="954"/>
            </a:xfrm>
            <a:prstGeom prst="line">
              <a:avLst/>
            </a:prstGeom>
            <a:noFill/>
            <a:ln w="9525">
              <a:solidFill>
                <a:srgbClr val="339966"/>
              </a:solidFill>
              <a:round/>
              <a:headEnd/>
              <a:tailEnd/>
            </a:ln>
          </p:spPr>
          <p:txBody>
            <a:bodyPr/>
            <a:lstStyle/>
            <a:p>
              <a:pPr algn="ctr"/>
              <a:endParaRPr lang="en-US">
                <a:latin typeface="+mn-lt"/>
              </a:endParaRPr>
            </a:p>
          </p:txBody>
        </p:sp>
      </p:grpSp>
      <p:sp>
        <p:nvSpPr>
          <p:cNvPr id="508963" name="Line 1059"/>
          <p:cNvSpPr>
            <a:spLocks noChangeShapeType="1"/>
          </p:cNvSpPr>
          <p:nvPr/>
        </p:nvSpPr>
        <p:spPr bwMode="auto">
          <a:xfrm>
            <a:off x="3537791" y="2010850"/>
            <a:ext cx="627320" cy="967563"/>
          </a:xfrm>
          <a:prstGeom prst="line">
            <a:avLst/>
          </a:prstGeom>
          <a:noFill/>
          <a:ln w="19050">
            <a:solidFill>
              <a:srgbClr val="339966"/>
            </a:solidFill>
            <a:round/>
            <a:headEnd/>
            <a:tailEnd/>
          </a:ln>
          <a:effectLst>
            <a:prstShdw prst="shdw17" dist="17961" dir="2700000">
              <a:schemeClr val="accent1">
                <a:gamma/>
                <a:shade val="60000"/>
                <a:invGamma/>
              </a:schemeClr>
            </a:prstShdw>
          </a:effectLst>
        </p:spPr>
        <p:txBody>
          <a:bodyPr lIns="91431" tIns="45715" rIns="91431" bIns="45715"/>
          <a:lstStyle/>
          <a:p>
            <a:pPr algn="ctr">
              <a:defRPr/>
            </a:pPr>
            <a:endParaRPr lang="en-US">
              <a:latin typeface="+mn-lt"/>
            </a:endParaRPr>
          </a:p>
        </p:txBody>
      </p:sp>
      <p:sp>
        <p:nvSpPr>
          <p:cNvPr id="33795" name="Line 1027"/>
          <p:cNvSpPr>
            <a:spLocks noChangeShapeType="1"/>
          </p:cNvSpPr>
          <p:nvPr/>
        </p:nvSpPr>
        <p:spPr bwMode="auto">
          <a:xfrm flipH="1" flipV="1">
            <a:off x="1794049" y="2266031"/>
            <a:ext cx="2254103" cy="1116419"/>
          </a:xfrm>
          <a:prstGeom prst="line">
            <a:avLst/>
          </a:prstGeom>
          <a:noFill/>
          <a:ln w="38100">
            <a:solidFill>
              <a:srgbClr val="339966"/>
            </a:solidFill>
            <a:round/>
            <a:headEnd/>
            <a:tailEnd/>
          </a:ln>
          <a:effectLst>
            <a:prstShdw prst="shdw17" dist="17961" dir="2700000">
              <a:srgbClr val="991F00"/>
            </a:prstShdw>
          </a:effectLst>
        </p:spPr>
        <p:txBody>
          <a:bodyPr lIns="91431" tIns="45715" rIns="91431" bIns="45715"/>
          <a:lstStyle/>
          <a:p>
            <a:pPr algn="ctr"/>
            <a:endParaRPr lang="en-US">
              <a:latin typeface="+mn-lt"/>
            </a:endParaRPr>
          </a:p>
        </p:txBody>
      </p:sp>
      <p:sp>
        <p:nvSpPr>
          <p:cNvPr id="33797" name="Text Box 1030"/>
          <p:cNvSpPr txBox="1">
            <a:spLocks noChangeArrowheads="1"/>
          </p:cNvSpPr>
          <p:nvPr/>
        </p:nvSpPr>
        <p:spPr bwMode="auto">
          <a:xfrm>
            <a:off x="5890077" y="2096007"/>
            <a:ext cx="1100774" cy="276977"/>
          </a:xfrm>
          <a:prstGeom prst="rect">
            <a:avLst/>
          </a:prstGeom>
          <a:solidFill>
            <a:schemeClr val="bg1"/>
          </a:solidFill>
          <a:ln w="9525">
            <a:noFill/>
            <a:miter lim="800000"/>
            <a:headEnd/>
            <a:tailEnd/>
          </a:ln>
        </p:spPr>
        <p:txBody>
          <a:bodyPr wrap="none" lIns="91420" tIns="45709" rIns="91420" bIns="45709">
            <a:spAutoFit/>
          </a:bodyPr>
          <a:lstStyle/>
          <a:p>
            <a:pPr algn="ctr"/>
            <a:r>
              <a:rPr lang="en-US" sz="1200" b="1" dirty="0">
                <a:latin typeface="+mn-lt"/>
              </a:rPr>
              <a:t>n x 56/64Kbps</a:t>
            </a:r>
          </a:p>
        </p:txBody>
      </p:sp>
      <p:sp>
        <p:nvSpPr>
          <p:cNvPr id="33799" name="Text Box 1032"/>
          <p:cNvSpPr txBox="1">
            <a:spLocks noChangeArrowheads="1"/>
          </p:cNvSpPr>
          <p:nvPr/>
        </p:nvSpPr>
        <p:spPr bwMode="auto">
          <a:xfrm>
            <a:off x="4289089" y="2198644"/>
            <a:ext cx="1322758" cy="461643"/>
          </a:xfrm>
          <a:prstGeom prst="rect">
            <a:avLst/>
          </a:prstGeom>
          <a:solidFill>
            <a:schemeClr val="bg1"/>
          </a:solidFill>
          <a:ln w="9525">
            <a:noFill/>
            <a:miter lim="800000"/>
            <a:headEnd/>
            <a:tailEnd/>
          </a:ln>
        </p:spPr>
        <p:txBody>
          <a:bodyPr wrap="square" lIns="91420" tIns="45709" rIns="91420" bIns="45709">
            <a:spAutoFit/>
          </a:bodyPr>
          <a:lstStyle/>
          <a:p>
            <a:pPr algn="ctr"/>
            <a:r>
              <a:rPr lang="en-US" sz="1200" b="1" dirty="0">
                <a:latin typeface="+mn-lt"/>
              </a:rPr>
              <a:t>LAN over WAN</a:t>
            </a:r>
          </a:p>
          <a:p>
            <a:pPr algn="ctr"/>
            <a:r>
              <a:rPr lang="en-US" sz="1200" b="1" dirty="0">
                <a:latin typeface="+mn-lt"/>
              </a:rPr>
              <a:t>Up to 15.7Mbps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1206"/>
          <p:cNvGraphicFramePr>
            <a:graphicFrameLocks noGrp="1"/>
          </p:cNvGraphicFramePr>
          <p:nvPr/>
        </p:nvGraphicFramePr>
        <p:xfrm>
          <a:off x="791816" y="1903737"/>
          <a:ext cx="7323137" cy="3524401"/>
        </p:xfrm>
        <a:graphic>
          <a:graphicData uri="http://schemas.openxmlformats.org/drawingml/2006/table">
            <a:tbl>
              <a:tblPr/>
              <a:tblGrid>
                <a:gridCol w="1208087"/>
                <a:gridCol w="3835160"/>
                <a:gridCol w="2279890"/>
              </a:tblGrid>
              <a:tr h="392858">
                <a:tc>
                  <a:txBody>
                    <a:bodyPr/>
                    <a:lstStyle/>
                    <a:p>
                      <a:pPr marL="0" marR="0" lvl="0" indent="0" algn="l" defTabSz="914400" rtl="0" eaLnBrk="1" fontAlgn="base" latinLnBrk="0" hangingPunct="1">
                        <a:lnSpc>
                          <a:spcPct val="120000"/>
                        </a:lnSpc>
                        <a:spcBef>
                          <a:spcPct val="20000"/>
                        </a:spcBef>
                        <a:spcAft>
                          <a:spcPct val="0"/>
                        </a:spcAft>
                        <a:buClr>
                          <a:srgbClr val="4D4D4D"/>
                        </a:buClr>
                        <a:buSzTx/>
                        <a:buFontTx/>
                        <a:buNone/>
                        <a:tabLst/>
                      </a:pPr>
                      <a:r>
                        <a:rPr kumimoji="0" lang="en-US" sz="1600" b="1" i="0" u="none" strike="noStrike" cap="none" normalizeH="0" baseline="0" dirty="0" smtClean="0">
                          <a:ln>
                            <a:noFill/>
                          </a:ln>
                          <a:solidFill>
                            <a:schemeClr val="bg1"/>
                          </a:solidFill>
                          <a:effectLst/>
                          <a:latin typeface="+mn-lt"/>
                          <a:cs typeface="Arial" pitchFamily="34" charset="0"/>
                        </a:rPr>
                        <a:t>Product</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20000"/>
                        </a:lnSpc>
                        <a:spcBef>
                          <a:spcPct val="20000"/>
                        </a:spcBef>
                        <a:spcAft>
                          <a:spcPct val="0"/>
                        </a:spcAft>
                        <a:buClr>
                          <a:srgbClr val="4D4D4D"/>
                        </a:buClr>
                        <a:buSzTx/>
                        <a:buFontTx/>
                        <a:buNone/>
                        <a:tabLst/>
                      </a:pPr>
                      <a:r>
                        <a:rPr kumimoji="0" lang="en-US" sz="1600" b="1" i="0" u="none" strike="noStrike" cap="none" normalizeH="0" baseline="0" dirty="0" smtClean="0">
                          <a:ln>
                            <a:noFill/>
                          </a:ln>
                          <a:solidFill>
                            <a:schemeClr val="bg1"/>
                          </a:solidFill>
                          <a:effectLst/>
                          <a:latin typeface="+mn-lt"/>
                          <a:cs typeface="Arial" pitchFamily="34" charset="0"/>
                        </a:rPr>
                        <a:t>Description</a:t>
                      </a:r>
                    </a:p>
                  </a:txBody>
                  <a:tcPr marL="90000" marR="90000" marT="46800" marB="468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20000"/>
                        </a:lnSpc>
                        <a:spcBef>
                          <a:spcPct val="20000"/>
                        </a:spcBef>
                        <a:spcAft>
                          <a:spcPct val="0"/>
                        </a:spcAft>
                        <a:buClr>
                          <a:srgbClr val="4D4D4D"/>
                        </a:buClr>
                        <a:buSzTx/>
                        <a:buFontTx/>
                        <a:buNone/>
                        <a:tabLst/>
                      </a:pPr>
                      <a:r>
                        <a:rPr kumimoji="0" lang="en-US" sz="1600" b="1" i="0" u="none" strike="noStrike" cap="none" normalizeH="0" baseline="0" dirty="0" smtClean="0">
                          <a:ln>
                            <a:noFill/>
                          </a:ln>
                          <a:solidFill>
                            <a:schemeClr val="bg1"/>
                          </a:solidFill>
                          <a:effectLst/>
                          <a:latin typeface="+mn-lt"/>
                          <a:cs typeface="Arial" pitchFamily="34" charset="0"/>
                        </a:rPr>
                        <a:t>Picture</a:t>
                      </a:r>
                    </a:p>
                  </a:txBody>
                  <a:tcPr marL="90000" marR="90000" marT="46800" marB="46800" anchor="ctr" horzOverflow="overflow">
                    <a:lnL w="28575"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414338">
                <a:tc>
                  <a:txBody>
                    <a:bodyPr/>
                    <a:lstStyle/>
                    <a:p>
                      <a:pPr marL="0" marR="0" lvl="0" indent="0" algn="l" defTabSz="914400" rtl="0" eaLnBrk="1" fontAlgn="base" latinLnBrk="0" hangingPunct="1">
                        <a:lnSpc>
                          <a:spcPct val="100000"/>
                        </a:lnSpc>
                        <a:spcBef>
                          <a:spcPct val="20000"/>
                        </a:spcBef>
                        <a:spcAft>
                          <a:spcPct val="0"/>
                        </a:spcAft>
                        <a:buClr>
                          <a:srgbClr val="4D4D4D"/>
                        </a:buClr>
                        <a:buSzTx/>
                        <a:buFontTx/>
                        <a:buNone/>
                        <a:tabLst/>
                      </a:pPr>
                      <a:r>
                        <a:rPr kumimoji="0" lang="en-US" sz="1200" b="0" i="0" u="none" strike="noStrike" cap="none" normalizeH="0" baseline="0" dirty="0" smtClean="0">
                          <a:ln>
                            <a:noFill/>
                          </a:ln>
                          <a:solidFill>
                            <a:schemeClr val="tx1"/>
                          </a:solidFill>
                          <a:effectLst/>
                          <a:latin typeface="+mn-lt"/>
                          <a:cs typeface="Arial" pitchFamily="34" charset="0"/>
                        </a:rPr>
                        <a:t>DXC-8R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pitchFamily="34" charset="0"/>
                        </a:rPr>
                        <a:t>1U Chassis Sys Redundancy 4 I/O - Up to 32 Ports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rowSpan="3">
                  <a:txBody>
                    <a:bodyPr/>
                    <a:lstStyle/>
                    <a:p>
                      <a:pPr marL="0" marR="0" lvl="0" indent="0" algn="l" defTabSz="914400" rtl="0" eaLnBrk="1" fontAlgn="base" latinLnBrk="0" hangingPunct="1">
                        <a:lnSpc>
                          <a:spcPct val="120000"/>
                        </a:lnSpc>
                        <a:spcBef>
                          <a:spcPct val="20000"/>
                        </a:spcBef>
                        <a:spcAft>
                          <a:spcPct val="0"/>
                        </a:spcAft>
                        <a:buClr>
                          <a:srgbClr val="4D4D4D"/>
                        </a:buClr>
                        <a:buSzTx/>
                        <a:buFontTx/>
                        <a:buNone/>
                        <a:tabLst/>
                      </a:pPr>
                      <a:endParaRPr kumimoji="0" lang="en-US" sz="1800" b="0" i="0" u="none" strike="noStrike" cap="none" normalizeH="0" baseline="0" dirty="0" smtClean="0">
                        <a:ln>
                          <a:noFill/>
                        </a:ln>
                        <a:solidFill>
                          <a:schemeClr val="tx1"/>
                        </a:solidFill>
                        <a:effectLst/>
                        <a:latin typeface="+mn-lt"/>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4D4D4D"/>
                        </a:buClr>
                        <a:buSzTx/>
                        <a:buFontTx/>
                        <a:buNone/>
                        <a:tabLst/>
                      </a:pPr>
                      <a:r>
                        <a:rPr kumimoji="0" lang="en-US" sz="1200" b="0" i="0" u="none" strike="noStrike" cap="none" normalizeH="0" baseline="0" dirty="0" smtClean="0">
                          <a:ln>
                            <a:noFill/>
                          </a:ln>
                          <a:solidFill>
                            <a:schemeClr val="tx1"/>
                          </a:solidFill>
                          <a:effectLst/>
                          <a:latin typeface="+mn-lt"/>
                          <a:cs typeface="Arial" pitchFamily="34" charset="0"/>
                        </a:rPr>
                        <a:t>DXC-10A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pitchFamily="34" charset="0"/>
                        </a:rPr>
                        <a:t>1U Chassis 5 I/O - Up to 40 Ports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vMerge="1">
                  <a:txBody>
                    <a:bodyPr/>
                    <a:lstStyle/>
                    <a:p>
                      <a:endParaRPr lang="en-US"/>
                    </a:p>
                  </a:txBody>
                  <a:tcPr/>
                </a:tc>
              </a:tr>
              <a:tr h="459360">
                <a:tc>
                  <a:txBody>
                    <a:bodyPr/>
                    <a:lstStyle/>
                    <a:p>
                      <a:pPr marL="0" marR="0" lvl="0" indent="0" algn="l" defTabSz="914400" rtl="0" eaLnBrk="1" fontAlgn="base" latinLnBrk="0" hangingPunct="1">
                        <a:lnSpc>
                          <a:spcPct val="100000"/>
                        </a:lnSpc>
                        <a:spcBef>
                          <a:spcPct val="20000"/>
                        </a:spcBef>
                        <a:spcAft>
                          <a:spcPct val="0"/>
                        </a:spcAft>
                        <a:buClr>
                          <a:srgbClr val="4D4D4D"/>
                        </a:buClr>
                        <a:buSzTx/>
                        <a:buFontTx/>
                        <a:buNone/>
                        <a:tabLst/>
                      </a:pPr>
                      <a:r>
                        <a:rPr kumimoji="0" lang="en-US" sz="1200" b="0" i="0" u="none" strike="noStrike" cap="none" normalizeH="0" baseline="0" dirty="0" smtClean="0">
                          <a:ln>
                            <a:noFill/>
                          </a:ln>
                          <a:solidFill>
                            <a:schemeClr val="tx1"/>
                          </a:solidFill>
                          <a:effectLst/>
                          <a:latin typeface="+mn-lt"/>
                          <a:cs typeface="Arial" pitchFamily="34" charset="0"/>
                        </a:rPr>
                        <a:t>DXC-30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pitchFamily="34" charset="0"/>
                        </a:rPr>
                        <a:t>3U Chassis Optional Sys Redundancy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pitchFamily="34" charset="0"/>
                        </a:rPr>
                        <a:t>15 I/O- Up to 120 Ports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vMerge="1">
                  <a:txBody>
                    <a:bodyPr/>
                    <a:lstStyle/>
                    <a:p>
                      <a:endParaRPr lang="en-US"/>
                    </a:p>
                  </a:txBody>
                  <a:tcPr/>
                </a:tc>
              </a:tr>
              <a:tr h="625615">
                <a:tc>
                  <a:txBody>
                    <a:bodyPr/>
                    <a:lstStyle/>
                    <a:p>
                      <a:pPr marL="0" marR="0" lvl="0" indent="0" algn="l" defTabSz="914400" rtl="0" eaLnBrk="1" fontAlgn="base" latinLnBrk="0" hangingPunct="1">
                        <a:lnSpc>
                          <a:spcPct val="100000"/>
                        </a:lnSpc>
                        <a:spcBef>
                          <a:spcPct val="20000"/>
                        </a:spcBef>
                        <a:spcAft>
                          <a:spcPct val="0"/>
                        </a:spcAft>
                        <a:buClr>
                          <a:srgbClr val="4D4D4D"/>
                        </a:buClr>
                        <a:buSzTx/>
                        <a:buFontTx/>
                        <a:buNone/>
                        <a:tabLst/>
                      </a:pPr>
                      <a:r>
                        <a:rPr kumimoji="0" lang="en-US" sz="1200" b="0" i="0" u="none" strike="noStrike" cap="none" normalizeH="0" baseline="0" dirty="0" smtClean="0">
                          <a:ln>
                            <a:noFill/>
                          </a:ln>
                          <a:solidFill>
                            <a:schemeClr val="tx1"/>
                          </a:solidFill>
                          <a:effectLst/>
                          <a:latin typeface="+mn-lt"/>
                          <a:cs typeface="Arial" pitchFamily="34" charset="0"/>
                        </a:rPr>
                        <a:t>DXC-2</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pitchFamily="34" charset="0"/>
                        </a:rPr>
                        <a:t>Half 19” 1U Chassis E1/T1 converter</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20000"/>
                        </a:lnSpc>
                        <a:spcBef>
                          <a:spcPct val="20000"/>
                        </a:spcBef>
                        <a:spcAft>
                          <a:spcPct val="0"/>
                        </a:spcAft>
                        <a:buClr>
                          <a:srgbClr val="4D4D4D"/>
                        </a:buClr>
                        <a:buSzTx/>
                        <a:buFontTx/>
                        <a:buNone/>
                        <a:tabLst/>
                      </a:pPr>
                      <a:endParaRPr kumimoji="0" lang="en-US" sz="2900" b="0" i="0" u="none" strike="noStrike" cap="none" normalizeH="0" baseline="0" smtClean="0">
                        <a:ln>
                          <a:noFill/>
                        </a:ln>
                        <a:solidFill>
                          <a:schemeClr val="tx1"/>
                        </a:solidFill>
                        <a:effectLst/>
                        <a:latin typeface="+mn-lt"/>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615">
                <a:tc>
                  <a:txBody>
                    <a:bodyPr/>
                    <a:lstStyle/>
                    <a:p>
                      <a:pPr marL="0" marR="0" lvl="0" indent="0" algn="l" defTabSz="914400" rtl="0" eaLnBrk="1" fontAlgn="base" latinLnBrk="0" hangingPunct="1">
                        <a:lnSpc>
                          <a:spcPct val="100000"/>
                        </a:lnSpc>
                        <a:spcBef>
                          <a:spcPct val="20000"/>
                        </a:spcBef>
                        <a:spcAft>
                          <a:spcPct val="0"/>
                        </a:spcAft>
                        <a:buClr>
                          <a:srgbClr val="4D4D4D"/>
                        </a:buClr>
                        <a:buSzTx/>
                        <a:buFontTx/>
                        <a:buNone/>
                        <a:tabLst/>
                      </a:pPr>
                      <a:r>
                        <a:rPr kumimoji="0" lang="en-US" sz="1200" b="0" i="0" u="none" strike="noStrike" cap="none" normalizeH="0" baseline="0" smtClean="0">
                          <a:ln>
                            <a:noFill/>
                          </a:ln>
                          <a:solidFill>
                            <a:schemeClr val="tx1"/>
                          </a:solidFill>
                          <a:effectLst/>
                          <a:latin typeface="+mn-lt"/>
                          <a:cs typeface="Arial" pitchFamily="34" charset="0"/>
                        </a:rPr>
                        <a:t>DXC-4</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pitchFamily="34" charset="0"/>
                        </a:rPr>
                        <a:t>Half 19” 1U Chassis 8 E1/T1 groomer</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20000"/>
                        </a:lnSpc>
                        <a:spcBef>
                          <a:spcPct val="20000"/>
                        </a:spcBef>
                        <a:spcAft>
                          <a:spcPct val="0"/>
                        </a:spcAft>
                        <a:buClr>
                          <a:srgbClr val="4D4D4D"/>
                        </a:buClr>
                        <a:buSzTx/>
                        <a:buFontTx/>
                        <a:buNone/>
                        <a:tabLst/>
                      </a:pPr>
                      <a:endParaRPr kumimoji="0" lang="en-US" sz="2900" b="0" i="0" u="none" strike="noStrike" cap="none" normalizeH="0" baseline="0" smtClean="0">
                        <a:ln>
                          <a:noFill/>
                        </a:ln>
                        <a:solidFill>
                          <a:schemeClr val="tx1"/>
                        </a:solidFill>
                        <a:effectLst/>
                        <a:latin typeface="+mn-lt"/>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615">
                <a:tc>
                  <a:txBody>
                    <a:bodyPr/>
                    <a:lstStyle/>
                    <a:p>
                      <a:pPr marL="0" marR="0" lvl="0" indent="0" algn="l" defTabSz="914400" rtl="0" eaLnBrk="1" fontAlgn="base" latinLnBrk="0" hangingPunct="1">
                        <a:lnSpc>
                          <a:spcPct val="100000"/>
                        </a:lnSpc>
                        <a:spcBef>
                          <a:spcPct val="20000"/>
                        </a:spcBef>
                        <a:spcAft>
                          <a:spcPct val="0"/>
                        </a:spcAft>
                        <a:buClr>
                          <a:srgbClr val="4D4D4D"/>
                        </a:buClr>
                        <a:buSzTx/>
                        <a:buFontTx/>
                        <a:buNone/>
                        <a:tabLst/>
                      </a:pPr>
                      <a:r>
                        <a:rPr kumimoji="0" lang="en-US" sz="1200" b="0" i="0" u="none" strike="noStrike" cap="none" normalizeH="0" baseline="0" smtClean="0">
                          <a:ln>
                            <a:noFill/>
                          </a:ln>
                          <a:solidFill>
                            <a:schemeClr val="tx1"/>
                          </a:solidFill>
                          <a:effectLst/>
                          <a:latin typeface="+mn-lt"/>
                          <a:cs typeface="Arial" pitchFamily="34" charset="0"/>
                        </a:rPr>
                        <a:t>PRBm-20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pitchFamily="34" charset="0"/>
                        </a:rPr>
                        <a:t>Half 19” 1U Chassis 8 E1/T1 SS7 monitoring probe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20000"/>
                        </a:lnSpc>
                        <a:spcBef>
                          <a:spcPct val="20000"/>
                        </a:spcBef>
                        <a:spcAft>
                          <a:spcPct val="0"/>
                        </a:spcAft>
                        <a:buClr>
                          <a:srgbClr val="4D4D4D"/>
                        </a:buClr>
                        <a:buSzTx/>
                        <a:buFontTx/>
                        <a:buNone/>
                        <a:tabLst/>
                      </a:pPr>
                      <a:endParaRPr kumimoji="0" lang="en-US" sz="2900" b="0" i="0" u="none" strike="noStrike" cap="none" normalizeH="0" baseline="0" dirty="0" smtClean="0">
                        <a:ln>
                          <a:noFill/>
                        </a:ln>
                        <a:solidFill>
                          <a:schemeClr val="tx1"/>
                        </a:solidFill>
                        <a:effectLst/>
                        <a:latin typeface="+mn-lt"/>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1786" name="Picture 1135"/>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6377148" y="4237413"/>
            <a:ext cx="1089025" cy="533400"/>
          </a:xfrm>
          <a:prstGeom prst="rect">
            <a:avLst/>
          </a:prstGeom>
          <a:noFill/>
          <a:ln w="9525">
            <a:noFill/>
            <a:miter lim="800000"/>
            <a:headEnd/>
            <a:tailEnd/>
          </a:ln>
        </p:spPr>
      </p:pic>
      <p:pic>
        <p:nvPicPr>
          <p:cNvPr id="31787" name="Picture 1144"/>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6304123" y="3547526"/>
            <a:ext cx="1216025" cy="576263"/>
          </a:xfrm>
          <a:prstGeom prst="rect">
            <a:avLst/>
          </a:prstGeom>
          <a:noFill/>
          <a:ln w="9525">
            <a:noFill/>
            <a:miter lim="800000"/>
            <a:headEnd/>
            <a:tailEnd/>
          </a:ln>
        </p:spPr>
      </p:pic>
      <p:pic>
        <p:nvPicPr>
          <p:cNvPr id="31788" name="Picture 1149" descr="PRBM-20 photo"/>
          <p:cNvPicPr>
            <a:picLocks noChangeAspect="1" noChangeArrowheads="1"/>
          </p:cNvPicPr>
          <p:nvPr/>
        </p:nvPicPr>
        <p:blipFill>
          <a:blip r:embed="rId5" cstate="print">
            <a:clrChange>
              <a:clrFrom>
                <a:srgbClr val="E7E9E6"/>
              </a:clrFrom>
              <a:clrTo>
                <a:srgbClr val="E7E9E6">
                  <a:alpha val="0"/>
                </a:srgbClr>
              </a:clrTo>
            </a:clrChange>
          </a:blip>
          <a:srcRect/>
          <a:stretch>
            <a:fillRect/>
          </a:stretch>
        </p:blipFill>
        <p:spPr bwMode="auto">
          <a:xfrm>
            <a:off x="6251920" y="4944450"/>
            <a:ext cx="1152525" cy="431800"/>
          </a:xfrm>
          <a:prstGeom prst="rect">
            <a:avLst/>
          </a:prstGeom>
          <a:noFill/>
          <a:ln w="9525">
            <a:noFill/>
            <a:miter lim="800000"/>
            <a:headEnd/>
            <a:tailEnd/>
          </a:ln>
        </p:spPr>
      </p:pic>
      <p:sp>
        <p:nvSpPr>
          <p:cNvPr id="31789" name="Title 10"/>
          <p:cNvSpPr>
            <a:spLocks noGrp="1"/>
          </p:cNvSpPr>
          <p:nvPr>
            <p:ph type="title"/>
          </p:nvPr>
        </p:nvSpPr>
        <p:spPr/>
        <p:txBody>
          <a:bodyPr/>
          <a:lstStyle/>
          <a:p>
            <a:pPr eaLnBrk="1" hangingPunct="1"/>
            <a:r>
              <a:rPr lang="en-US" smtClean="0"/>
              <a:t>DXC Family Products</a:t>
            </a:r>
          </a:p>
        </p:txBody>
      </p:sp>
      <p:pic>
        <p:nvPicPr>
          <p:cNvPr id="51201" name="Picture 1"/>
          <p:cNvPicPr>
            <a:picLocks noChangeAspect="1" noChangeArrowheads="1"/>
          </p:cNvPicPr>
          <p:nvPr/>
        </p:nvPicPr>
        <p:blipFill>
          <a:blip r:embed="rId6" cstate="print"/>
          <a:srcRect/>
          <a:stretch>
            <a:fillRect/>
          </a:stretch>
        </p:blipFill>
        <p:spPr bwMode="auto">
          <a:xfrm>
            <a:off x="5957540" y="2508049"/>
            <a:ext cx="2014866" cy="85205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p:cNvSpPr>
            <a:spLocks noGrp="1" noChangeArrowheads="1"/>
          </p:cNvSpPr>
          <p:nvPr>
            <p:ph type="title"/>
          </p:nvPr>
        </p:nvSpPr>
        <p:spPr/>
        <p:txBody>
          <a:bodyPr/>
          <a:lstStyle/>
          <a:p>
            <a:r>
              <a:rPr lang="en-US" smtClean="0"/>
              <a:t>Grooming Cellular Traffic</a:t>
            </a:r>
          </a:p>
        </p:txBody>
      </p:sp>
      <p:sp>
        <p:nvSpPr>
          <p:cNvPr id="29699" name="Rectangle 9"/>
          <p:cNvSpPr>
            <a:spLocks noGrp="1" noChangeArrowheads="1"/>
          </p:cNvSpPr>
          <p:nvPr>
            <p:ph type="body" sz="quarter" idx="10"/>
          </p:nvPr>
        </p:nvSpPr>
        <p:spPr>
          <a:xfrm>
            <a:off x="747713" y="5877751"/>
            <a:ext cx="7124700" cy="679166"/>
          </a:xfrm>
        </p:spPr>
        <p:txBody>
          <a:bodyPr/>
          <a:lstStyle/>
          <a:p>
            <a:r>
              <a:rPr lang="en-US" sz="2000" dirty="0" smtClean="0">
                <a:cs typeface="+mj-cs"/>
              </a:rPr>
              <a:t>At the central site the DXC-30 can aggregate the traffic from many BTS/BSC sites as well as manage the remote DXC</a:t>
            </a:r>
          </a:p>
        </p:txBody>
      </p:sp>
      <p:sp>
        <p:nvSpPr>
          <p:cNvPr id="29700" name="AutoShape 33"/>
          <p:cNvSpPr>
            <a:spLocks noChangeArrowheads="1"/>
          </p:cNvSpPr>
          <p:nvPr/>
        </p:nvSpPr>
        <p:spPr bwMode="auto">
          <a:xfrm>
            <a:off x="5196822" y="2668265"/>
            <a:ext cx="1117600" cy="1276350"/>
          </a:xfrm>
          <a:prstGeom prst="roundRect">
            <a:avLst>
              <a:gd name="adj" fmla="val 16667"/>
            </a:avLst>
          </a:prstGeom>
          <a:gradFill rotWithShape="1">
            <a:gsLst>
              <a:gs pos="0">
                <a:schemeClr val="bg1"/>
              </a:gs>
              <a:gs pos="100000">
                <a:srgbClr val="E8DBC0"/>
              </a:gs>
            </a:gsLst>
            <a:lin ang="5400000" scaled="1"/>
          </a:gradFill>
          <a:ln w="12700" algn="ctr">
            <a:solidFill>
              <a:srgbClr val="AD9C84"/>
            </a:solidFill>
            <a:round/>
            <a:headEnd/>
            <a:tailEnd/>
          </a:ln>
        </p:spPr>
        <p:txBody>
          <a:bodyPr wrap="none" lIns="91431" tIns="45715" rIns="91431" bIns="45715" anchor="ctr"/>
          <a:lstStyle/>
          <a:p>
            <a:pPr algn="ctr"/>
            <a:endParaRPr lang="en-US">
              <a:latin typeface="+mn-lt"/>
            </a:endParaRPr>
          </a:p>
        </p:txBody>
      </p:sp>
      <p:sp>
        <p:nvSpPr>
          <p:cNvPr id="29702" name="AutoShape 17"/>
          <p:cNvSpPr>
            <a:spLocks noChangeArrowheads="1"/>
          </p:cNvSpPr>
          <p:nvPr/>
        </p:nvSpPr>
        <p:spPr bwMode="auto">
          <a:xfrm>
            <a:off x="727219" y="2649215"/>
            <a:ext cx="1995487" cy="1849437"/>
          </a:xfrm>
          <a:prstGeom prst="roundRect">
            <a:avLst>
              <a:gd name="adj" fmla="val 16667"/>
            </a:avLst>
          </a:prstGeom>
          <a:gradFill rotWithShape="1">
            <a:gsLst>
              <a:gs pos="0">
                <a:schemeClr val="bg1"/>
              </a:gs>
              <a:gs pos="100000">
                <a:srgbClr val="E8DBC0"/>
              </a:gs>
            </a:gsLst>
            <a:lin ang="5400000" scaled="1"/>
          </a:gradFill>
          <a:ln w="12700" algn="ctr">
            <a:solidFill>
              <a:srgbClr val="AD9C84"/>
            </a:solidFill>
            <a:round/>
            <a:headEnd/>
            <a:tailEnd/>
          </a:ln>
        </p:spPr>
        <p:txBody>
          <a:bodyPr wrap="none" lIns="91431" tIns="45715" rIns="91431" bIns="45715" anchor="ctr"/>
          <a:lstStyle/>
          <a:p>
            <a:pPr algn="ctr"/>
            <a:endParaRPr lang="en-US">
              <a:latin typeface="+mn-lt"/>
            </a:endParaRPr>
          </a:p>
        </p:txBody>
      </p:sp>
      <p:sp>
        <p:nvSpPr>
          <p:cNvPr id="29703" name="Text Box 12"/>
          <p:cNvSpPr txBox="1">
            <a:spLocks noChangeArrowheads="1"/>
          </p:cNvSpPr>
          <p:nvPr/>
        </p:nvSpPr>
        <p:spPr bwMode="auto">
          <a:xfrm>
            <a:off x="828819" y="3017515"/>
            <a:ext cx="633412" cy="260350"/>
          </a:xfrm>
          <a:prstGeom prst="rect">
            <a:avLst/>
          </a:prstGeom>
          <a:noFill/>
          <a:ln w="9525">
            <a:noFill/>
            <a:miter lim="800000"/>
            <a:headEnd/>
            <a:tailEnd/>
          </a:ln>
        </p:spPr>
        <p:txBody>
          <a:bodyPr wrap="none" lIns="91431" tIns="45715" rIns="91431" bIns="45715" anchor="ctr"/>
          <a:lstStyle/>
          <a:p>
            <a:pPr algn="ctr"/>
            <a:r>
              <a:rPr lang="en-US" sz="1100" b="1">
                <a:latin typeface="+mn-lt"/>
              </a:rPr>
              <a:t>Switch</a:t>
            </a:r>
          </a:p>
        </p:txBody>
      </p:sp>
      <p:sp>
        <p:nvSpPr>
          <p:cNvPr id="29704" name="Text Box 16"/>
          <p:cNvSpPr txBox="1">
            <a:spLocks noChangeArrowheads="1"/>
          </p:cNvSpPr>
          <p:nvPr/>
        </p:nvSpPr>
        <p:spPr bwMode="auto">
          <a:xfrm>
            <a:off x="1171719" y="2647627"/>
            <a:ext cx="1103312" cy="290513"/>
          </a:xfrm>
          <a:prstGeom prst="rect">
            <a:avLst/>
          </a:prstGeom>
          <a:noFill/>
          <a:ln w="9525">
            <a:noFill/>
            <a:miter lim="800000"/>
            <a:headEnd/>
            <a:tailEnd/>
          </a:ln>
        </p:spPr>
        <p:txBody>
          <a:bodyPr wrap="none" lIns="91431" tIns="45715" rIns="91431" bIns="45715" anchor="ctr"/>
          <a:lstStyle/>
          <a:p>
            <a:pPr algn="ctr"/>
            <a:r>
              <a:rPr lang="en-US" sz="1300" b="1">
                <a:latin typeface="+mn-lt"/>
              </a:rPr>
              <a:t>Central Site</a:t>
            </a:r>
          </a:p>
        </p:txBody>
      </p:sp>
      <p:sp>
        <p:nvSpPr>
          <p:cNvPr id="29708" name="Text Box 23"/>
          <p:cNvSpPr txBox="1">
            <a:spLocks noChangeArrowheads="1"/>
          </p:cNvSpPr>
          <p:nvPr/>
        </p:nvSpPr>
        <p:spPr bwMode="auto">
          <a:xfrm>
            <a:off x="1980162" y="3018955"/>
            <a:ext cx="481012" cy="260350"/>
          </a:xfrm>
          <a:prstGeom prst="rect">
            <a:avLst/>
          </a:prstGeom>
          <a:noFill/>
          <a:ln w="9525">
            <a:noFill/>
            <a:miter lim="800000"/>
            <a:headEnd/>
            <a:tailEnd/>
          </a:ln>
        </p:spPr>
        <p:txBody>
          <a:bodyPr wrap="none" lIns="91431" tIns="45715" rIns="91431" bIns="45715" anchor="ctr"/>
          <a:lstStyle/>
          <a:p>
            <a:pPr algn="ctr"/>
            <a:r>
              <a:rPr lang="en-US" sz="1100" b="1" dirty="0" smtClean="0">
                <a:latin typeface="+mn-lt"/>
              </a:rPr>
              <a:t>DXC-30</a:t>
            </a:r>
            <a:endParaRPr lang="en-US" sz="1100" b="1" dirty="0">
              <a:latin typeface="+mn-lt"/>
            </a:endParaRPr>
          </a:p>
        </p:txBody>
      </p:sp>
      <p:sp>
        <p:nvSpPr>
          <p:cNvPr id="29709" name="Text Box 26"/>
          <p:cNvSpPr txBox="1">
            <a:spLocks noChangeArrowheads="1"/>
          </p:cNvSpPr>
          <p:nvPr/>
        </p:nvSpPr>
        <p:spPr bwMode="auto">
          <a:xfrm>
            <a:off x="3240464" y="3247223"/>
            <a:ext cx="520700" cy="244475"/>
          </a:xfrm>
          <a:prstGeom prst="rect">
            <a:avLst/>
          </a:prstGeom>
          <a:noFill/>
          <a:ln w="9525">
            <a:noFill/>
            <a:miter lim="800000"/>
            <a:headEnd/>
            <a:tailEnd/>
          </a:ln>
        </p:spPr>
        <p:txBody>
          <a:bodyPr wrap="none" lIns="91431" tIns="45715" rIns="91431" bIns="45715" anchor="ctr"/>
          <a:lstStyle/>
          <a:p>
            <a:pPr algn="ctr"/>
            <a:r>
              <a:rPr lang="en-US" sz="1000" dirty="0">
                <a:latin typeface="+mn-lt"/>
              </a:rPr>
              <a:t>E1/T1</a:t>
            </a:r>
          </a:p>
        </p:txBody>
      </p:sp>
      <p:sp>
        <p:nvSpPr>
          <p:cNvPr id="29710" name="Text Box 27"/>
          <p:cNvSpPr txBox="1">
            <a:spLocks noChangeArrowheads="1"/>
          </p:cNvSpPr>
          <p:nvPr/>
        </p:nvSpPr>
        <p:spPr bwMode="auto">
          <a:xfrm>
            <a:off x="2989788" y="3581706"/>
            <a:ext cx="1089025" cy="396875"/>
          </a:xfrm>
          <a:prstGeom prst="rect">
            <a:avLst/>
          </a:prstGeom>
          <a:noFill/>
          <a:ln w="9525">
            <a:noFill/>
            <a:miter lim="800000"/>
            <a:headEnd/>
            <a:tailEnd/>
          </a:ln>
        </p:spPr>
        <p:txBody>
          <a:bodyPr wrap="none" lIns="91431" tIns="45715" rIns="91431" bIns="45715" anchor="ctr"/>
          <a:lstStyle/>
          <a:p>
            <a:pPr algn="ctr"/>
            <a:r>
              <a:rPr lang="en-US" sz="1000" dirty="0">
                <a:latin typeface="+mn-lt"/>
              </a:rPr>
              <a:t>Primary and</a:t>
            </a:r>
          </a:p>
          <a:p>
            <a:pPr algn="ctr"/>
            <a:r>
              <a:rPr lang="en-US" sz="1000" dirty="0">
                <a:latin typeface="+mn-lt"/>
              </a:rPr>
              <a:t>Redundant links</a:t>
            </a:r>
          </a:p>
        </p:txBody>
      </p:sp>
      <p:sp>
        <p:nvSpPr>
          <p:cNvPr id="29711" name="Text Box 29"/>
          <p:cNvSpPr txBox="1">
            <a:spLocks noChangeArrowheads="1"/>
          </p:cNvSpPr>
          <p:nvPr/>
        </p:nvSpPr>
        <p:spPr bwMode="auto">
          <a:xfrm>
            <a:off x="5401610" y="3163565"/>
            <a:ext cx="706437" cy="260350"/>
          </a:xfrm>
          <a:prstGeom prst="rect">
            <a:avLst/>
          </a:prstGeom>
          <a:noFill/>
          <a:ln w="9525">
            <a:noFill/>
            <a:miter lim="800000"/>
            <a:headEnd/>
            <a:tailEnd/>
          </a:ln>
        </p:spPr>
        <p:txBody>
          <a:bodyPr wrap="none" lIns="91431" tIns="45715" rIns="91431" bIns="45715" anchor="ctr"/>
          <a:lstStyle/>
          <a:p>
            <a:pPr algn="ctr"/>
            <a:r>
              <a:rPr lang="en-US" sz="1100" b="1">
                <a:latin typeface="+mn-lt"/>
              </a:rPr>
              <a:t>DXC-8R</a:t>
            </a:r>
          </a:p>
        </p:txBody>
      </p:sp>
      <p:sp>
        <p:nvSpPr>
          <p:cNvPr id="29712" name="Line 30"/>
          <p:cNvSpPr>
            <a:spLocks noChangeShapeType="1"/>
          </p:cNvSpPr>
          <p:nvPr/>
        </p:nvSpPr>
        <p:spPr bwMode="auto">
          <a:xfrm>
            <a:off x="4072872" y="3503290"/>
            <a:ext cx="1333500" cy="0"/>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29713" name="Line 31"/>
          <p:cNvSpPr>
            <a:spLocks noChangeShapeType="1"/>
          </p:cNvSpPr>
          <p:nvPr/>
        </p:nvSpPr>
        <p:spPr bwMode="auto">
          <a:xfrm>
            <a:off x="4072872" y="3554090"/>
            <a:ext cx="1333500" cy="0"/>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29714" name="Text Box 32"/>
          <p:cNvSpPr txBox="1">
            <a:spLocks noChangeArrowheads="1"/>
          </p:cNvSpPr>
          <p:nvPr/>
        </p:nvSpPr>
        <p:spPr bwMode="auto">
          <a:xfrm>
            <a:off x="4525310" y="3300090"/>
            <a:ext cx="520700" cy="244475"/>
          </a:xfrm>
          <a:prstGeom prst="rect">
            <a:avLst/>
          </a:prstGeom>
          <a:noFill/>
          <a:ln w="9525">
            <a:noFill/>
            <a:miter lim="800000"/>
            <a:headEnd/>
            <a:tailEnd/>
          </a:ln>
        </p:spPr>
        <p:txBody>
          <a:bodyPr wrap="none" lIns="91431" tIns="45715" rIns="91431" bIns="45715" anchor="ctr"/>
          <a:lstStyle/>
          <a:p>
            <a:pPr algn="ctr"/>
            <a:r>
              <a:rPr lang="en-US" sz="1000">
                <a:latin typeface="+mn-lt"/>
              </a:rPr>
              <a:t>E1/T1</a:t>
            </a:r>
          </a:p>
        </p:txBody>
      </p:sp>
      <p:sp>
        <p:nvSpPr>
          <p:cNvPr id="29715" name="AutoShape 35"/>
          <p:cNvSpPr>
            <a:spLocks noChangeArrowheads="1"/>
          </p:cNvSpPr>
          <p:nvPr/>
        </p:nvSpPr>
        <p:spPr bwMode="auto">
          <a:xfrm>
            <a:off x="4963460" y="1666552"/>
            <a:ext cx="1492250" cy="854075"/>
          </a:xfrm>
          <a:prstGeom prst="hexagon">
            <a:avLst>
              <a:gd name="adj" fmla="val 43680"/>
              <a:gd name="vf" fmla="val 115470"/>
            </a:avLst>
          </a:prstGeom>
          <a:gradFill rotWithShape="1">
            <a:gsLst>
              <a:gs pos="0">
                <a:srgbClr val="F6B686"/>
              </a:gs>
              <a:gs pos="100000">
                <a:srgbClr val="FFF5E3"/>
              </a:gs>
            </a:gsLst>
            <a:lin ang="18900000" scaled="1"/>
          </a:gradFill>
          <a:ln w="9525" algn="ctr">
            <a:solidFill>
              <a:srgbClr val="F4A970"/>
            </a:solidFill>
            <a:miter lim="800000"/>
            <a:headEnd/>
            <a:tailEnd/>
          </a:ln>
        </p:spPr>
        <p:txBody>
          <a:bodyPr wrap="none" lIns="91431" tIns="45715" rIns="91431" bIns="45715" anchor="ctr"/>
          <a:lstStyle/>
          <a:p>
            <a:pPr algn="ctr"/>
            <a:endParaRPr lang="en-US">
              <a:latin typeface="+mn-lt"/>
            </a:endParaRPr>
          </a:p>
        </p:txBody>
      </p:sp>
      <p:sp>
        <p:nvSpPr>
          <p:cNvPr id="29716" name="Text Box 36"/>
          <p:cNvSpPr txBox="1">
            <a:spLocks noChangeArrowheads="1"/>
          </p:cNvSpPr>
          <p:nvPr/>
        </p:nvSpPr>
        <p:spPr bwMode="auto">
          <a:xfrm>
            <a:off x="5181024" y="2233367"/>
            <a:ext cx="1065213" cy="274637"/>
          </a:xfrm>
          <a:prstGeom prst="rect">
            <a:avLst/>
          </a:prstGeom>
          <a:noFill/>
          <a:ln w="9525">
            <a:noFill/>
            <a:miter lim="800000"/>
            <a:headEnd/>
            <a:tailEnd/>
          </a:ln>
        </p:spPr>
        <p:txBody>
          <a:bodyPr wrap="none" lIns="91431" tIns="45715" rIns="91431" bIns="45715" anchor="ctr"/>
          <a:lstStyle/>
          <a:p>
            <a:pPr algn="ctr"/>
            <a:r>
              <a:rPr lang="en-US" sz="1200" b="1">
                <a:latin typeface="+mn-lt"/>
              </a:rPr>
              <a:t>Cellular Site</a:t>
            </a:r>
          </a:p>
        </p:txBody>
      </p:sp>
      <p:sp>
        <p:nvSpPr>
          <p:cNvPr id="29717" name="Text Box 37"/>
          <p:cNvSpPr txBox="1">
            <a:spLocks noChangeArrowheads="1"/>
          </p:cNvSpPr>
          <p:nvPr/>
        </p:nvSpPr>
        <p:spPr bwMode="auto">
          <a:xfrm>
            <a:off x="5447647" y="1698302"/>
            <a:ext cx="465138" cy="260350"/>
          </a:xfrm>
          <a:prstGeom prst="rect">
            <a:avLst/>
          </a:prstGeom>
          <a:noFill/>
          <a:ln w="9525">
            <a:noFill/>
            <a:miter lim="800000"/>
            <a:headEnd/>
            <a:tailEnd/>
          </a:ln>
        </p:spPr>
        <p:txBody>
          <a:bodyPr wrap="none" lIns="91431" tIns="45715" rIns="91431" bIns="45715" anchor="ctr"/>
          <a:lstStyle/>
          <a:p>
            <a:pPr algn="ctr"/>
            <a:r>
              <a:rPr lang="en-US" sz="1100" b="1">
                <a:latin typeface="+mn-lt"/>
              </a:rPr>
              <a:t>BTS</a:t>
            </a:r>
          </a:p>
        </p:txBody>
      </p:sp>
      <p:sp>
        <p:nvSpPr>
          <p:cNvPr id="29718" name="AutoShape 38"/>
          <p:cNvSpPr>
            <a:spLocks noChangeArrowheads="1"/>
          </p:cNvSpPr>
          <p:nvPr/>
        </p:nvSpPr>
        <p:spPr bwMode="auto">
          <a:xfrm>
            <a:off x="4963460" y="4457377"/>
            <a:ext cx="1492250" cy="854075"/>
          </a:xfrm>
          <a:prstGeom prst="hexagon">
            <a:avLst>
              <a:gd name="adj" fmla="val 43680"/>
              <a:gd name="vf" fmla="val 115470"/>
            </a:avLst>
          </a:prstGeom>
          <a:gradFill rotWithShape="1">
            <a:gsLst>
              <a:gs pos="0">
                <a:srgbClr val="F6B686"/>
              </a:gs>
              <a:gs pos="100000">
                <a:srgbClr val="FFF5E3"/>
              </a:gs>
            </a:gsLst>
            <a:lin ang="18900000" scaled="1"/>
          </a:gradFill>
          <a:ln w="9525" algn="ctr">
            <a:solidFill>
              <a:srgbClr val="F4A970"/>
            </a:solidFill>
            <a:miter lim="800000"/>
            <a:headEnd/>
            <a:tailEnd/>
          </a:ln>
        </p:spPr>
        <p:txBody>
          <a:bodyPr wrap="none" lIns="91431" tIns="45715" rIns="91431" bIns="45715" anchor="ctr"/>
          <a:lstStyle/>
          <a:p>
            <a:pPr algn="ctr"/>
            <a:endParaRPr lang="en-US">
              <a:latin typeface="+mn-lt"/>
            </a:endParaRPr>
          </a:p>
        </p:txBody>
      </p:sp>
      <p:sp>
        <p:nvSpPr>
          <p:cNvPr id="29719" name="Text Box 40"/>
          <p:cNvSpPr txBox="1">
            <a:spLocks noChangeArrowheads="1"/>
          </p:cNvSpPr>
          <p:nvPr/>
        </p:nvSpPr>
        <p:spPr bwMode="auto">
          <a:xfrm>
            <a:off x="5181024" y="5024192"/>
            <a:ext cx="1065213" cy="274637"/>
          </a:xfrm>
          <a:prstGeom prst="rect">
            <a:avLst/>
          </a:prstGeom>
          <a:noFill/>
          <a:ln w="9525">
            <a:noFill/>
            <a:miter lim="800000"/>
            <a:headEnd/>
            <a:tailEnd/>
          </a:ln>
        </p:spPr>
        <p:txBody>
          <a:bodyPr wrap="none" lIns="91431" tIns="45715" rIns="91431" bIns="45715" anchor="ctr"/>
          <a:lstStyle/>
          <a:p>
            <a:pPr algn="ctr"/>
            <a:r>
              <a:rPr lang="en-US" sz="1200" b="1" dirty="0">
                <a:latin typeface="+mn-lt"/>
              </a:rPr>
              <a:t>Cellular Site</a:t>
            </a:r>
          </a:p>
        </p:txBody>
      </p:sp>
      <p:sp>
        <p:nvSpPr>
          <p:cNvPr id="29720" name="Text Box 41"/>
          <p:cNvSpPr txBox="1">
            <a:spLocks noChangeArrowheads="1"/>
          </p:cNvSpPr>
          <p:nvPr/>
        </p:nvSpPr>
        <p:spPr bwMode="auto">
          <a:xfrm>
            <a:off x="5447647" y="4489127"/>
            <a:ext cx="465138" cy="260350"/>
          </a:xfrm>
          <a:prstGeom prst="rect">
            <a:avLst/>
          </a:prstGeom>
          <a:noFill/>
          <a:ln w="9525">
            <a:noFill/>
            <a:miter lim="800000"/>
            <a:headEnd/>
            <a:tailEnd/>
          </a:ln>
        </p:spPr>
        <p:txBody>
          <a:bodyPr wrap="none" lIns="91431" tIns="45715" rIns="91431" bIns="45715" anchor="ctr"/>
          <a:lstStyle/>
          <a:p>
            <a:pPr algn="ctr"/>
            <a:r>
              <a:rPr lang="en-US" sz="1100" b="1">
                <a:latin typeface="+mn-lt"/>
              </a:rPr>
              <a:t>BTS</a:t>
            </a:r>
          </a:p>
        </p:txBody>
      </p:sp>
      <p:sp>
        <p:nvSpPr>
          <p:cNvPr id="29726" name="AutoShape 44"/>
          <p:cNvSpPr>
            <a:spLocks noChangeArrowheads="1"/>
          </p:cNvSpPr>
          <p:nvPr/>
        </p:nvSpPr>
        <p:spPr bwMode="auto">
          <a:xfrm>
            <a:off x="6344585" y="2068190"/>
            <a:ext cx="1492250" cy="854075"/>
          </a:xfrm>
          <a:prstGeom prst="hexagon">
            <a:avLst>
              <a:gd name="adj" fmla="val 43680"/>
              <a:gd name="vf" fmla="val 115470"/>
            </a:avLst>
          </a:prstGeom>
          <a:gradFill rotWithShape="1">
            <a:gsLst>
              <a:gs pos="0">
                <a:srgbClr val="F6B686"/>
              </a:gs>
              <a:gs pos="100000">
                <a:srgbClr val="FFF5E3"/>
              </a:gs>
            </a:gsLst>
            <a:lin ang="18900000" scaled="1"/>
          </a:gradFill>
          <a:ln w="9525" algn="ctr">
            <a:solidFill>
              <a:srgbClr val="F4A970"/>
            </a:solidFill>
            <a:miter lim="800000"/>
            <a:headEnd/>
            <a:tailEnd/>
          </a:ln>
        </p:spPr>
        <p:txBody>
          <a:bodyPr wrap="none" lIns="91431" tIns="45715" rIns="91431" bIns="45715" anchor="ctr"/>
          <a:lstStyle/>
          <a:p>
            <a:pPr algn="ctr"/>
            <a:endParaRPr lang="en-US">
              <a:latin typeface="+mn-lt"/>
            </a:endParaRPr>
          </a:p>
        </p:txBody>
      </p:sp>
      <p:sp>
        <p:nvSpPr>
          <p:cNvPr id="29727" name="Text Box 45"/>
          <p:cNvSpPr txBox="1">
            <a:spLocks noChangeArrowheads="1"/>
          </p:cNvSpPr>
          <p:nvPr/>
        </p:nvSpPr>
        <p:spPr bwMode="auto">
          <a:xfrm>
            <a:off x="6562149" y="2635004"/>
            <a:ext cx="1065213" cy="274638"/>
          </a:xfrm>
          <a:prstGeom prst="rect">
            <a:avLst/>
          </a:prstGeom>
          <a:noFill/>
          <a:ln w="9525">
            <a:noFill/>
            <a:miter lim="800000"/>
            <a:headEnd/>
            <a:tailEnd/>
          </a:ln>
        </p:spPr>
        <p:txBody>
          <a:bodyPr wrap="none" lIns="91431" tIns="45715" rIns="91431" bIns="45715" anchor="ctr"/>
          <a:lstStyle/>
          <a:p>
            <a:pPr algn="ctr"/>
            <a:r>
              <a:rPr lang="en-US" sz="1200" b="1">
                <a:latin typeface="+mn-lt"/>
              </a:rPr>
              <a:t>Cellular Site</a:t>
            </a:r>
          </a:p>
        </p:txBody>
      </p:sp>
      <p:sp>
        <p:nvSpPr>
          <p:cNvPr id="29728" name="Text Box 46"/>
          <p:cNvSpPr txBox="1">
            <a:spLocks noChangeArrowheads="1"/>
          </p:cNvSpPr>
          <p:nvPr/>
        </p:nvSpPr>
        <p:spPr bwMode="auto">
          <a:xfrm>
            <a:off x="6828772" y="2099940"/>
            <a:ext cx="465138" cy="260350"/>
          </a:xfrm>
          <a:prstGeom prst="rect">
            <a:avLst/>
          </a:prstGeom>
          <a:noFill/>
          <a:ln w="9525">
            <a:noFill/>
            <a:miter lim="800000"/>
            <a:headEnd/>
            <a:tailEnd/>
          </a:ln>
        </p:spPr>
        <p:txBody>
          <a:bodyPr wrap="none" lIns="91431" tIns="45715" rIns="91431" bIns="45715" anchor="ctr"/>
          <a:lstStyle/>
          <a:p>
            <a:pPr algn="ctr"/>
            <a:r>
              <a:rPr lang="en-US" sz="1100" b="1">
                <a:latin typeface="+mn-lt"/>
              </a:rPr>
              <a:t>BTS</a:t>
            </a:r>
          </a:p>
        </p:txBody>
      </p:sp>
      <p:sp>
        <p:nvSpPr>
          <p:cNvPr id="29729" name="AutoShape 48"/>
          <p:cNvSpPr>
            <a:spLocks noChangeArrowheads="1"/>
          </p:cNvSpPr>
          <p:nvPr/>
        </p:nvSpPr>
        <p:spPr bwMode="auto">
          <a:xfrm>
            <a:off x="6344585" y="4085902"/>
            <a:ext cx="1492250" cy="854075"/>
          </a:xfrm>
          <a:prstGeom prst="hexagon">
            <a:avLst>
              <a:gd name="adj" fmla="val 43680"/>
              <a:gd name="vf" fmla="val 115470"/>
            </a:avLst>
          </a:prstGeom>
          <a:gradFill rotWithShape="1">
            <a:gsLst>
              <a:gs pos="0">
                <a:srgbClr val="F6B686"/>
              </a:gs>
              <a:gs pos="100000">
                <a:srgbClr val="FFF5E3"/>
              </a:gs>
            </a:gsLst>
            <a:lin ang="18900000" scaled="1"/>
          </a:gradFill>
          <a:ln w="9525" algn="ctr">
            <a:solidFill>
              <a:srgbClr val="F4A970"/>
            </a:solidFill>
            <a:miter lim="800000"/>
            <a:headEnd/>
            <a:tailEnd/>
          </a:ln>
        </p:spPr>
        <p:txBody>
          <a:bodyPr wrap="none" lIns="91431" tIns="45715" rIns="91431" bIns="45715" anchor="ctr"/>
          <a:lstStyle/>
          <a:p>
            <a:pPr algn="ctr"/>
            <a:endParaRPr lang="en-US">
              <a:latin typeface="+mn-lt"/>
            </a:endParaRPr>
          </a:p>
        </p:txBody>
      </p:sp>
      <p:sp>
        <p:nvSpPr>
          <p:cNvPr id="29730" name="Text Box 49"/>
          <p:cNvSpPr txBox="1">
            <a:spLocks noChangeArrowheads="1"/>
          </p:cNvSpPr>
          <p:nvPr/>
        </p:nvSpPr>
        <p:spPr bwMode="auto">
          <a:xfrm>
            <a:off x="6562149" y="4652717"/>
            <a:ext cx="1065213" cy="274637"/>
          </a:xfrm>
          <a:prstGeom prst="rect">
            <a:avLst/>
          </a:prstGeom>
          <a:noFill/>
          <a:ln w="9525">
            <a:noFill/>
            <a:miter lim="800000"/>
            <a:headEnd/>
            <a:tailEnd/>
          </a:ln>
        </p:spPr>
        <p:txBody>
          <a:bodyPr wrap="none" lIns="91431" tIns="45715" rIns="91431" bIns="45715" anchor="ctr"/>
          <a:lstStyle/>
          <a:p>
            <a:pPr algn="ctr"/>
            <a:r>
              <a:rPr lang="en-US" sz="1200" b="1">
                <a:latin typeface="+mn-lt"/>
              </a:rPr>
              <a:t>Cellular Site</a:t>
            </a:r>
          </a:p>
        </p:txBody>
      </p:sp>
      <p:sp>
        <p:nvSpPr>
          <p:cNvPr id="29731" name="Text Box 50"/>
          <p:cNvSpPr txBox="1">
            <a:spLocks noChangeArrowheads="1"/>
          </p:cNvSpPr>
          <p:nvPr/>
        </p:nvSpPr>
        <p:spPr bwMode="auto">
          <a:xfrm>
            <a:off x="6828772" y="4117652"/>
            <a:ext cx="465138" cy="260350"/>
          </a:xfrm>
          <a:prstGeom prst="rect">
            <a:avLst/>
          </a:prstGeom>
          <a:noFill/>
          <a:ln w="9525">
            <a:noFill/>
            <a:miter lim="800000"/>
            <a:headEnd/>
            <a:tailEnd/>
          </a:ln>
        </p:spPr>
        <p:txBody>
          <a:bodyPr wrap="none" lIns="91431" tIns="45715" rIns="91431" bIns="45715" anchor="ctr"/>
          <a:lstStyle/>
          <a:p>
            <a:pPr algn="ctr"/>
            <a:r>
              <a:rPr lang="en-US" sz="1100" b="1">
                <a:latin typeface="+mn-lt"/>
              </a:rPr>
              <a:t>BTS</a:t>
            </a:r>
          </a:p>
        </p:txBody>
      </p:sp>
      <p:sp>
        <p:nvSpPr>
          <p:cNvPr id="29732" name="AutoShape 52"/>
          <p:cNvSpPr>
            <a:spLocks noChangeArrowheads="1"/>
          </p:cNvSpPr>
          <p:nvPr/>
        </p:nvSpPr>
        <p:spPr bwMode="auto">
          <a:xfrm>
            <a:off x="7265335" y="3078974"/>
            <a:ext cx="1492250" cy="854075"/>
          </a:xfrm>
          <a:prstGeom prst="hexagon">
            <a:avLst>
              <a:gd name="adj" fmla="val 43680"/>
              <a:gd name="vf" fmla="val 115470"/>
            </a:avLst>
          </a:prstGeom>
          <a:gradFill rotWithShape="1">
            <a:gsLst>
              <a:gs pos="0">
                <a:srgbClr val="F6B686"/>
              </a:gs>
              <a:gs pos="100000">
                <a:srgbClr val="FFF5E3"/>
              </a:gs>
            </a:gsLst>
            <a:lin ang="18900000" scaled="1"/>
          </a:gradFill>
          <a:ln w="9525" algn="ctr">
            <a:solidFill>
              <a:srgbClr val="F4A970"/>
            </a:solidFill>
            <a:miter lim="800000"/>
            <a:headEnd/>
            <a:tailEnd/>
          </a:ln>
        </p:spPr>
        <p:txBody>
          <a:bodyPr wrap="none" lIns="91431" tIns="45715" rIns="91431" bIns="45715" anchor="ctr"/>
          <a:lstStyle/>
          <a:p>
            <a:pPr algn="ctr"/>
            <a:endParaRPr lang="en-US">
              <a:latin typeface="+mn-lt"/>
            </a:endParaRPr>
          </a:p>
        </p:txBody>
      </p:sp>
      <p:sp>
        <p:nvSpPr>
          <p:cNvPr id="29733" name="Text Box 53"/>
          <p:cNvSpPr txBox="1">
            <a:spLocks noChangeArrowheads="1"/>
          </p:cNvSpPr>
          <p:nvPr/>
        </p:nvSpPr>
        <p:spPr bwMode="auto">
          <a:xfrm>
            <a:off x="7482899" y="3624017"/>
            <a:ext cx="1065213" cy="274637"/>
          </a:xfrm>
          <a:prstGeom prst="rect">
            <a:avLst/>
          </a:prstGeom>
          <a:noFill/>
          <a:ln w="9525">
            <a:noFill/>
            <a:miter lim="800000"/>
            <a:headEnd/>
            <a:tailEnd/>
          </a:ln>
        </p:spPr>
        <p:txBody>
          <a:bodyPr wrap="none" lIns="91431" tIns="45715" rIns="91431" bIns="45715" anchor="ctr"/>
          <a:lstStyle/>
          <a:p>
            <a:pPr algn="ctr"/>
            <a:r>
              <a:rPr lang="en-US" sz="1200" b="1">
                <a:latin typeface="+mn-lt"/>
              </a:rPr>
              <a:t>Cellular Site</a:t>
            </a:r>
          </a:p>
        </p:txBody>
      </p:sp>
      <p:sp>
        <p:nvSpPr>
          <p:cNvPr id="29734" name="Text Box 54"/>
          <p:cNvSpPr txBox="1">
            <a:spLocks noChangeArrowheads="1"/>
          </p:cNvSpPr>
          <p:nvPr/>
        </p:nvSpPr>
        <p:spPr bwMode="auto">
          <a:xfrm>
            <a:off x="7749522" y="3088952"/>
            <a:ext cx="465138" cy="260350"/>
          </a:xfrm>
          <a:prstGeom prst="rect">
            <a:avLst/>
          </a:prstGeom>
          <a:noFill/>
          <a:ln w="9525">
            <a:noFill/>
            <a:miter lim="800000"/>
            <a:headEnd/>
            <a:tailEnd/>
          </a:ln>
        </p:spPr>
        <p:txBody>
          <a:bodyPr wrap="none" lIns="91431" tIns="45715" rIns="91431" bIns="45715" anchor="ctr"/>
          <a:lstStyle/>
          <a:p>
            <a:pPr algn="ctr"/>
            <a:r>
              <a:rPr lang="en-US" sz="1100" b="1">
                <a:latin typeface="+mn-lt"/>
              </a:rPr>
              <a:t>BTS</a:t>
            </a:r>
          </a:p>
        </p:txBody>
      </p:sp>
      <p:sp>
        <p:nvSpPr>
          <p:cNvPr id="29735" name="Freeform 56"/>
          <p:cNvSpPr>
            <a:spLocks/>
          </p:cNvSpPr>
          <p:nvPr/>
        </p:nvSpPr>
        <p:spPr bwMode="auto">
          <a:xfrm>
            <a:off x="5998510" y="2490465"/>
            <a:ext cx="1109662" cy="1000125"/>
          </a:xfrm>
          <a:custGeom>
            <a:avLst/>
            <a:gdLst>
              <a:gd name="T0" fmla="*/ 0 w 699"/>
              <a:gd name="T1" fmla="*/ 2147483647 h 630"/>
              <a:gd name="T2" fmla="*/ 2147483647 w 699"/>
              <a:gd name="T3" fmla="*/ 2147483647 h 630"/>
              <a:gd name="T4" fmla="*/ 2147483647 w 699"/>
              <a:gd name="T5" fmla="*/ 0 h 630"/>
              <a:gd name="T6" fmla="*/ 2147483647 w 699"/>
              <a:gd name="T7" fmla="*/ 0 h 630"/>
              <a:gd name="T8" fmla="*/ 0 60000 65536"/>
              <a:gd name="T9" fmla="*/ 0 60000 65536"/>
              <a:gd name="T10" fmla="*/ 0 60000 65536"/>
              <a:gd name="T11" fmla="*/ 0 60000 65536"/>
              <a:gd name="T12" fmla="*/ 0 w 699"/>
              <a:gd name="T13" fmla="*/ 0 h 630"/>
              <a:gd name="T14" fmla="*/ 699 w 699"/>
              <a:gd name="T15" fmla="*/ 630 h 630"/>
            </a:gdLst>
            <a:ahLst/>
            <a:cxnLst>
              <a:cxn ang="T8">
                <a:pos x="T0" y="T1"/>
              </a:cxn>
              <a:cxn ang="T9">
                <a:pos x="T2" y="T3"/>
              </a:cxn>
              <a:cxn ang="T10">
                <a:pos x="T4" y="T5"/>
              </a:cxn>
              <a:cxn ang="T11">
                <a:pos x="T6" y="T7"/>
              </a:cxn>
            </a:cxnLst>
            <a:rect l="T12" t="T13" r="T14" b="T15"/>
            <a:pathLst>
              <a:path w="699" h="630">
                <a:moveTo>
                  <a:pt x="0" y="630"/>
                </a:moveTo>
                <a:lnTo>
                  <a:pt x="348" y="630"/>
                </a:lnTo>
                <a:lnTo>
                  <a:pt x="348" y="0"/>
                </a:lnTo>
                <a:lnTo>
                  <a:pt x="699" y="0"/>
                </a:lnTo>
              </a:path>
            </a:pathLst>
          </a:cu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29736" name="Freeform 57"/>
          <p:cNvSpPr>
            <a:spLocks/>
          </p:cNvSpPr>
          <p:nvPr/>
        </p:nvSpPr>
        <p:spPr bwMode="auto">
          <a:xfrm flipV="1">
            <a:off x="5998510" y="3555677"/>
            <a:ext cx="1109662" cy="1000125"/>
          </a:xfrm>
          <a:custGeom>
            <a:avLst/>
            <a:gdLst>
              <a:gd name="T0" fmla="*/ 0 w 699"/>
              <a:gd name="T1" fmla="*/ 2147483647 h 630"/>
              <a:gd name="T2" fmla="*/ 2147483647 w 699"/>
              <a:gd name="T3" fmla="*/ 2147483647 h 630"/>
              <a:gd name="T4" fmla="*/ 2147483647 w 699"/>
              <a:gd name="T5" fmla="*/ 0 h 630"/>
              <a:gd name="T6" fmla="*/ 2147483647 w 699"/>
              <a:gd name="T7" fmla="*/ 0 h 630"/>
              <a:gd name="T8" fmla="*/ 0 60000 65536"/>
              <a:gd name="T9" fmla="*/ 0 60000 65536"/>
              <a:gd name="T10" fmla="*/ 0 60000 65536"/>
              <a:gd name="T11" fmla="*/ 0 60000 65536"/>
              <a:gd name="T12" fmla="*/ 0 w 699"/>
              <a:gd name="T13" fmla="*/ 0 h 630"/>
              <a:gd name="T14" fmla="*/ 699 w 699"/>
              <a:gd name="T15" fmla="*/ 630 h 630"/>
            </a:gdLst>
            <a:ahLst/>
            <a:cxnLst>
              <a:cxn ang="T8">
                <a:pos x="T0" y="T1"/>
              </a:cxn>
              <a:cxn ang="T9">
                <a:pos x="T2" y="T3"/>
              </a:cxn>
              <a:cxn ang="T10">
                <a:pos x="T4" y="T5"/>
              </a:cxn>
              <a:cxn ang="T11">
                <a:pos x="T6" y="T7"/>
              </a:cxn>
            </a:cxnLst>
            <a:rect l="T12" t="T13" r="T14" b="T15"/>
            <a:pathLst>
              <a:path w="699" h="630">
                <a:moveTo>
                  <a:pt x="0" y="630"/>
                </a:moveTo>
                <a:lnTo>
                  <a:pt x="348" y="630"/>
                </a:lnTo>
                <a:lnTo>
                  <a:pt x="348" y="0"/>
                </a:lnTo>
                <a:lnTo>
                  <a:pt x="699" y="0"/>
                </a:lnTo>
              </a:path>
            </a:pathLst>
          </a:custGeom>
          <a:noFill/>
          <a:ln w="12700">
            <a:solidFill>
              <a:schemeClr val="tx1"/>
            </a:solidFill>
            <a:round/>
            <a:headEnd/>
            <a:tailEnd/>
          </a:ln>
        </p:spPr>
        <p:txBody>
          <a:bodyPr lIns="91431" tIns="45715" rIns="91431" bIns="45715" anchor="ctr"/>
          <a:lstStyle/>
          <a:p>
            <a:pPr algn="ctr"/>
            <a:endParaRPr lang="en-US">
              <a:latin typeface="+mn-lt"/>
            </a:endParaRPr>
          </a:p>
        </p:txBody>
      </p:sp>
      <p:sp>
        <p:nvSpPr>
          <p:cNvPr id="29737" name="Text Box 58"/>
          <p:cNvSpPr txBox="1">
            <a:spLocks noChangeArrowheads="1"/>
          </p:cNvSpPr>
          <p:nvPr/>
        </p:nvSpPr>
        <p:spPr bwMode="auto">
          <a:xfrm>
            <a:off x="4525310" y="1862083"/>
            <a:ext cx="520700" cy="244475"/>
          </a:xfrm>
          <a:prstGeom prst="rect">
            <a:avLst/>
          </a:prstGeom>
          <a:noFill/>
          <a:ln w="9525">
            <a:noFill/>
            <a:miter lim="800000"/>
            <a:headEnd/>
            <a:tailEnd/>
          </a:ln>
        </p:spPr>
        <p:txBody>
          <a:bodyPr wrap="none" lIns="91431" tIns="45715" rIns="91431" bIns="45715" anchor="ctr"/>
          <a:lstStyle/>
          <a:p>
            <a:pPr algn="ctr"/>
            <a:r>
              <a:rPr lang="en-US" sz="1000" dirty="0">
                <a:latin typeface="+mn-lt"/>
              </a:rPr>
              <a:t>E1/T1</a:t>
            </a:r>
          </a:p>
        </p:txBody>
      </p:sp>
      <p:sp>
        <p:nvSpPr>
          <p:cNvPr id="29738" name="Text Box 59"/>
          <p:cNvSpPr txBox="1">
            <a:spLocks noChangeArrowheads="1"/>
          </p:cNvSpPr>
          <p:nvPr/>
        </p:nvSpPr>
        <p:spPr bwMode="auto">
          <a:xfrm>
            <a:off x="4525310" y="4539894"/>
            <a:ext cx="520700" cy="244475"/>
          </a:xfrm>
          <a:prstGeom prst="rect">
            <a:avLst/>
          </a:prstGeom>
          <a:noFill/>
          <a:ln w="9525">
            <a:noFill/>
            <a:miter lim="800000"/>
            <a:headEnd/>
            <a:tailEnd/>
          </a:ln>
        </p:spPr>
        <p:txBody>
          <a:bodyPr wrap="none" lIns="91431" tIns="45715" rIns="91431" bIns="45715" anchor="ctr"/>
          <a:lstStyle/>
          <a:p>
            <a:pPr algn="ctr"/>
            <a:r>
              <a:rPr lang="en-US" sz="1000" dirty="0">
                <a:latin typeface="+mn-lt"/>
              </a:rPr>
              <a:t>E1/T1</a:t>
            </a:r>
          </a:p>
        </p:txBody>
      </p:sp>
      <p:sp>
        <p:nvSpPr>
          <p:cNvPr id="29739" name="Text Box 60"/>
          <p:cNvSpPr txBox="1">
            <a:spLocks noChangeArrowheads="1"/>
          </p:cNvSpPr>
          <p:nvPr/>
        </p:nvSpPr>
        <p:spPr bwMode="auto">
          <a:xfrm>
            <a:off x="6528735" y="2290440"/>
            <a:ext cx="520700" cy="244475"/>
          </a:xfrm>
          <a:prstGeom prst="rect">
            <a:avLst/>
          </a:prstGeom>
          <a:noFill/>
          <a:ln w="9525">
            <a:noFill/>
            <a:miter lim="800000"/>
            <a:headEnd/>
            <a:tailEnd/>
          </a:ln>
        </p:spPr>
        <p:txBody>
          <a:bodyPr wrap="none" lIns="91431" tIns="45715" rIns="91431" bIns="45715" anchor="ctr"/>
          <a:lstStyle/>
          <a:p>
            <a:pPr algn="ctr"/>
            <a:r>
              <a:rPr lang="en-US" sz="1000">
                <a:latin typeface="+mn-lt"/>
              </a:rPr>
              <a:t>E1/T1</a:t>
            </a:r>
          </a:p>
        </p:txBody>
      </p:sp>
      <p:sp>
        <p:nvSpPr>
          <p:cNvPr id="29740" name="Text Box 61"/>
          <p:cNvSpPr txBox="1">
            <a:spLocks noChangeArrowheads="1"/>
          </p:cNvSpPr>
          <p:nvPr/>
        </p:nvSpPr>
        <p:spPr bwMode="auto">
          <a:xfrm>
            <a:off x="6528735" y="4355777"/>
            <a:ext cx="520700" cy="244475"/>
          </a:xfrm>
          <a:prstGeom prst="rect">
            <a:avLst/>
          </a:prstGeom>
          <a:noFill/>
          <a:ln w="9525">
            <a:noFill/>
            <a:miter lim="800000"/>
            <a:headEnd/>
            <a:tailEnd/>
          </a:ln>
        </p:spPr>
        <p:txBody>
          <a:bodyPr wrap="none" lIns="91431" tIns="45715" rIns="91431" bIns="45715" anchor="ctr"/>
          <a:lstStyle/>
          <a:p>
            <a:pPr algn="ctr"/>
            <a:r>
              <a:rPr lang="en-US" sz="1000">
                <a:latin typeface="+mn-lt"/>
              </a:rPr>
              <a:t>E1/T1</a:t>
            </a:r>
          </a:p>
        </p:txBody>
      </p:sp>
      <p:sp>
        <p:nvSpPr>
          <p:cNvPr id="29741" name="Line 62"/>
          <p:cNvSpPr>
            <a:spLocks noChangeShapeType="1"/>
          </p:cNvSpPr>
          <p:nvPr/>
        </p:nvSpPr>
        <p:spPr bwMode="auto">
          <a:xfrm>
            <a:off x="6022322" y="3523927"/>
            <a:ext cx="2087563" cy="0"/>
          </a:xfrm>
          <a:prstGeom prst="line">
            <a:avLst/>
          </a:prstGeom>
          <a:noFill/>
          <a:ln w="12700">
            <a:solidFill>
              <a:schemeClr val="tx1"/>
            </a:solidFill>
            <a:round/>
            <a:headEnd/>
            <a:tailEnd/>
          </a:ln>
        </p:spPr>
        <p:txBody>
          <a:bodyPr lIns="91431" tIns="45715" rIns="91431" bIns="45715" anchor="ctr"/>
          <a:lstStyle/>
          <a:p>
            <a:pPr algn="ctr"/>
            <a:endParaRPr lang="en-US">
              <a:latin typeface="+mn-lt"/>
            </a:endParaRPr>
          </a:p>
        </p:txBody>
      </p:sp>
      <p:pic>
        <p:nvPicPr>
          <p:cNvPr id="29742" name="Picture 28" descr="rad18"/>
          <p:cNvPicPr>
            <a:picLocks noChangeAspect="1" noChangeArrowheads="1"/>
          </p:cNvPicPr>
          <p:nvPr/>
        </p:nvPicPr>
        <p:blipFill>
          <a:blip r:embed="rId3" cstate="print"/>
          <a:srcRect/>
          <a:stretch>
            <a:fillRect/>
          </a:stretch>
        </p:blipFill>
        <p:spPr bwMode="auto">
          <a:xfrm>
            <a:off x="5352397" y="3388990"/>
            <a:ext cx="806450" cy="203200"/>
          </a:xfrm>
          <a:prstGeom prst="rect">
            <a:avLst/>
          </a:prstGeom>
          <a:noFill/>
          <a:ln w="9525">
            <a:noFill/>
            <a:miter lim="800000"/>
            <a:headEnd/>
            <a:tailEnd/>
          </a:ln>
        </p:spPr>
      </p:pic>
      <p:pic>
        <p:nvPicPr>
          <p:cNvPr id="29743" name="Picture 47" descr="bts-l"/>
          <p:cNvPicPr>
            <a:picLocks noChangeAspect="1" noChangeArrowheads="1"/>
          </p:cNvPicPr>
          <p:nvPr/>
        </p:nvPicPr>
        <p:blipFill>
          <a:blip r:embed="rId4" cstate="print"/>
          <a:srcRect/>
          <a:stretch>
            <a:fillRect/>
          </a:stretch>
        </p:blipFill>
        <p:spPr bwMode="auto">
          <a:xfrm>
            <a:off x="7017685" y="1752277"/>
            <a:ext cx="336550" cy="882650"/>
          </a:xfrm>
          <a:prstGeom prst="rect">
            <a:avLst/>
          </a:prstGeom>
          <a:noFill/>
          <a:ln w="9525">
            <a:noFill/>
            <a:miter lim="800000"/>
            <a:headEnd/>
            <a:tailEnd/>
          </a:ln>
        </p:spPr>
      </p:pic>
      <p:pic>
        <p:nvPicPr>
          <p:cNvPr id="29744" name="Picture 51" descr="bts-l"/>
          <p:cNvPicPr>
            <a:picLocks noChangeAspect="1" noChangeArrowheads="1"/>
          </p:cNvPicPr>
          <p:nvPr/>
        </p:nvPicPr>
        <p:blipFill>
          <a:blip r:embed="rId4" cstate="print"/>
          <a:srcRect/>
          <a:stretch>
            <a:fillRect/>
          </a:stretch>
        </p:blipFill>
        <p:spPr bwMode="auto">
          <a:xfrm>
            <a:off x="7017685" y="3769990"/>
            <a:ext cx="336550" cy="882650"/>
          </a:xfrm>
          <a:prstGeom prst="rect">
            <a:avLst/>
          </a:prstGeom>
          <a:noFill/>
          <a:ln w="9525">
            <a:noFill/>
            <a:miter lim="800000"/>
            <a:headEnd/>
            <a:tailEnd/>
          </a:ln>
        </p:spPr>
      </p:pic>
      <p:pic>
        <p:nvPicPr>
          <p:cNvPr id="29745" name="Picture 55" descr="bts-l"/>
          <p:cNvPicPr>
            <a:picLocks noChangeAspect="1" noChangeArrowheads="1"/>
          </p:cNvPicPr>
          <p:nvPr/>
        </p:nvPicPr>
        <p:blipFill>
          <a:blip r:embed="rId4" cstate="print"/>
          <a:srcRect/>
          <a:stretch>
            <a:fillRect/>
          </a:stretch>
        </p:blipFill>
        <p:spPr bwMode="auto">
          <a:xfrm>
            <a:off x="7938435" y="2741290"/>
            <a:ext cx="336550" cy="882650"/>
          </a:xfrm>
          <a:prstGeom prst="rect">
            <a:avLst/>
          </a:prstGeom>
          <a:noFill/>
          <a:ln w="9525">
            <a:noFill/>
            <a:miter lim="800000"/>
            <a:headEnd/>
            <a:tailEnd/>
          </a:ln>
        </p:spPr>
      </p:pic>
      <p:sp>
        <p:nvSpPr>
          <p:cNvPr id="29746" name="Text Box 63"/>
          <p:cNvSpPr txBox="1">
            <a:spLocks noChangeArrowheads="1"/>
          </p:cNvSpPr>
          <p:nvPr/>
        </p:nvSpPr>
        <p:spPr bwMode="auto">
          <a:xfrm>
            <a:off x="6650972" y="3320727"/>
            <a:ext cx="520700" cy="244475"/>
          </a:xfrm>
          <a:prstGeom prst="rect">
            <a:avLst/>
          </a:prstGeom>
          <a:noFill/>
          <a:ln w="9525">
            <a:noFill/>
            <a:miter lim="800000"/>
            <a:headEnd/>
            <a:tailEnd/>
          </a:ln>
        </p:spPr>
        <p:txBody>
          <a:bodyPr wrap="none" lIns="91431" tIns="45715" rIns="91431" bIns="45715" anchor="ctr"/>
          <a:lstStyle/>
          <a:p>
            <a:pPr algn="ctr"/>
            <a:r>
              <a:rPr lang="en-US" sz="1000">
                <a:latin typeface="+mn-lt"/>
              </a:rPr>
              <a:t>E1/T1</a:t>
            </a:r>
          </a:p>
        </p:txBody>
      </p:sp>
      <p:sp>
        <p:nvSpPr>
          <p:cNvPr id="29748" name="Rectangle 49"/>
          <p:cNvSpPr>
            <a:spLocks noChangeArrowheads="1"/>
          </p:cNvSpPr>
          <p:nvPr/>
        </p:nvSpPr>
        <p:spPr bwMode="auto">
          <a:xfrm>
            <a:off x="1209819" y="4033515"/>
            <a:ext cx="858837" cy="388937"/>
          </a:xfrm>
          <a:prstGeom prst="rect">
            <a:avLst/>
          </a:prstGeom>
          <a:noFill/>
          <a:ln w="9525">
            <a:noFill/>
            <a:miter lim="800000"/>
            <a:headEnd/>
            <a:tailEnd/>
          </a:ln>
        </p:spPr>
        <p:txBody>
          <a:bodyPr wrap="none" lIns="83052" tIns="41526" rIns="83052" bIns="41526" anchor="ctr"/>
          <a:lstStyle/>
          <a:p>
            <a:pPr algn="ctr"/>
            <a:r>
              <a:rPr lang="es-CO" sz="1000">
                <a:latin typeface="+mn-lt"/>
              </a:rPr>
              <a:t>NMS</a:t>
            </a:r>
          </a:p>
        </p:txBody>
      </p:sp>
      <p:grpSp>
        <p:nvGrpSpPr>
          <p:cNvPr id="29749" name="Group 60"/>
          <p:cNvGrpSpPr>
            <a:grpSpLocks/>
          </p:cNvGrpSpPr>
          <p:nvPr/>
        </p:nvGrpSpPr>
        <p:grpSpPr bwMode="auto">
          <a:xfrm>
            <a:off x="1884506" y="3417565"/>
            <a:ext cx="615950" cy="742950"/>
            <a:chOff x="1493" y="2512"/>
            <a:chExt cx="426" cy="531"/>
          </a:xfrm>
        </p:grpSpPr>
        <p:sp>
          <p:nvSpPr>
            <p:cNvPr id="29752" name="Line 61"/>
            <p:cNvSpPr>
              <a:spLocks noChangeShapeType="1"/>
            </p:cNvSpPr>
            <p:nvPr/>
          </p:nvSpPr>
          <p:spPr bwMode="auto">
            <a:xfrm>
              <a:off x="1699" y="2512"/>
              <a:ext cx="0" cy="384"/>
            </a:xfrm>
            <a:prstGeom prst="line">
              <a:avLst/>
            </a:prstGeom>
            <a:noFill/>
            <a:ln w="12700">
              <a:solidFill>
                <a:schemeClr val="tx1"/>
              </a:solidFill>
              <a:round/>
              <a:headEnd/>
              <a:tailEnd/>
            </a:ln>
          </p:spPr>
          <p:txBody>
            <a:bodyPr anchor="ctr"/>
            <a:lstStyle/>
            <a:p>
              <a:pPr algn="ctr"/>
              <a:endParaRPr lang="en-US">
                <a:latin typeface="+mn-lt"/>
              </a:endParaRPr>
            </a:p>
          </p:txBody>
        </p:sp>
        <p:sp>
          <p:nvSpPr>
            <p:cNvPr id="29753" name="Line 62"/>
            <p:cNvSpPr>
              <a:spLocks noChangeShapeType="1"/>
            </p:cNvSpPr>
            <p:nvPr/>
          </p:nvSpPr>
          <p:spPr bwMode="auto">
            <a:xfrm rot="10788438" flipH="1" flipV="1">
              <a:off x="1493" y="2894"/>
              <a:ext cx="426" cy="2"/>
            </a:xfrm>
            <a:prstGeom prst="line">
              <a:avLst/>
            </a:prstGeom>
            <a:noFill/>
            <a:ln w="19050">
              <a:solidFill>
                <a:schemeClr val="tx1"/>
              </a:solidFill>
              <a:round/>
              <a:headEnd/>
              <a:tailEnd/>
            </a:ln>
          </p:spPr>
          <p:txBody>
            <a:bodyPr anchor="ctr"/>
            <a:lstStyle/>
            <a:p>
              <a:pPr algn="ctr"/>
              <a:endParaRPr lang="en-US">
                <a:latin typeface="+mn-lt"/>
              </a:endParaRPr>
            </a:p>
          </p:txBody>
        </p:sp>
        <p:sp>
          <p:nvSpPr>
            <p:cNvPr id="29754" name="Line 63"/>
            <p:cNvSpPr>
              <a:spLocks noChangeShapeType="1"/>
            </p:cNvSpPr>
            <p:nvPr/>
          </p:nvSpPr>
          <p:spPr bwMode="auto">
            <a:xfrm rot="10788438" flipH="1">
              <a:off x="1866" y="2853"/>
              <a:ext cx="0" cy="41"/>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29755" name="Line 64"/>
            <p:cNvSpPr>
              <a:spLocks noChangeShapeType="1"/>
            </p:cNvSpPr>
            <p:nvPr/>
          </p:nvSpPr>
          <p:spPr bwMode="auto">
            <a:xfrm rot="10788438" flipH="1">
              <a:off x="1616" y="2891"/>
              <a:ext cx="0" cy="152"/>
            </a:xfrm>
            <a:prstGeom prst="line">
              <a:avLst/>
            </a:prstGeom>
            <a:noFill/>
            <a:ln w="12700">
              <a:solidFill>
                <a:schemeClr val="tx1"/>
              </a:solidFill>
              <a:round/>
              <a:headEnd/>
              <a:tailEnd/>
            </a:ln>
          </p:spPr>
          <p:txBody>
            <a:bodyPr anchor="ctr"/>
            <a:lstStyle/>
            <a:p>
              <a:pPr algn="ctr"/>
              <a:endParaRPr lang="en-US">
                <a:latin typeface="+mn-lt"/>
              </a:endParaRPr>
            </a:p>
          </p:txBody>
        </p:sp>
        <p:sp>
          <p:nvSpPr>
            <p:cNvPr id="29756" name="Line 65"/>
            <p:cNvSpPr>
              <a:spLocks noChangeShapeType="1"/>
            </p:cNvSpPr>
            <p:nvPr/>
          </p:nvSpPr>
          <p:spPr bwMode="auto">
            <a:xfrm rot="10788438" flipH="1">
              <a:off x="1539" y="2854"/>
              <a:ext cx="0" cy="40"/>
            </a:xfrm>
            <a:prstGeom prst="line">
              <a:avLst/>
            </a:prstGeom>
            <a:noFill/>
            <a:ln w="12700">
              <a:solidFill>
                <a:schemeClr val="tx1"/>
              </a:solidFill>
              <a:round/>
              <a:headEnd/>
              <a:tailEnd/>
            </a:ln>
          </p:spPr>
          <p:txBody>
            <a:bodyPr wrap="none" anchor="ctr"/>
            <a:lstStyle/>
            <a:p>
              <a:pPr algn="ctr"/>
              <a:endParaRPr lang="en-US">
                <a:latin typeface="+mn-lt"/>
              </a:endParaRPr>
            </a:p>
          </p:txBody>
        </p:sp>
        <p:sp>
          <p:nvSpPr>
            <p:cNvPr id="29757" name="Line 66"/>
            <p:cNvSpPr>
              <a:spLocks noChangeShapeType="1"/>
            </p:cNvSpPr>
            <p:nvPr/>
          </p:nvSpPr>
          <p:spPr bwMode="auto">
            <a:xfrm rot="10788438" flipH="1">
              <a:off x="1785" y="2892"/>
              <a:ext cx="0" cy="41"/>
            </a:xfrm>
            <a:prstGeom prst="line">
              <a:avLst/>
            </a:prstGeom>
            <a:noFill/>
            <a:ln w="12700">
              <a:solidFill>
                <a:schemeClr val="tx1"/>
              </a:solidFill>
              <a:round/>
              <a:headEnd/>
              <a:tailEnd/>
            </a:ln>
          </p:spPr>
          <p:txBody>
            <a:bodyPr wrap="none" anchor="ctr"/>
            <a:lstStyle/>
            <a:p>
              <a:pPr algn="ctr"/>
              <a:endParaRPr lang="en-US">
                <a:latin typeface="+mn-lt"/>
              </a:endParaRPr>
            </a:p>
          </p:txBody>
        </p:sp>
      </p:grpSp>
      <p:pic>
        <p:nvPicPr>
          <p:cNvPr id="29750" name="Picture 67" descr="nms"/>
          <p:cNvPicPr>
            <a:picLocks noChangeAspect="1" noChangeArrowheads="1"/>
          </p:cNvPicPr>
          <p:nvPr/>
        </p:nvPicPr>
        <p:blipFill>
          <a:blip r:embed="rId5" cstate="print"/>
          <a:srcRect/>
          <a:stretch>
            <a:fillRect/>
          </a:stretch>
        </p:blipFill>
        <p:spPr bwMode="auto">
          <a:xfrm>
            <a:off x="1808306" y="4079552"/>
            <a:ext cx="531813" cy="368300"/>
          </a:xfrm>
          <a:prstGeom prst="rect">
            <a:avLst/>
          </a:prstGeom>
          <a:noFill/>
          <a:ln w="9525">
            <a:noFill/>
            <a:miter lim="800000"/>
            <a:headEnd/>
            <a:tailEnd/>
          </a:ln>
        </p:spPr>
      </p:pic>
      <p:cxnSp>
        <p:nvCxnSpPr>
          <p:cNvPr id="75" name="Straight Connector 74"/>
          <p:cNvCxnSpPr/>
          <p:nvPr/>
        </p:nvCxnSpPr>
        <p:spPr bwMode="auto">
          <a:xfrm>
            <a:off x="1397911" y="3455108"/>
            <a:ext cx="313361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7" name="Straight Connector 76"/>
          <p:cNvCxnSpPr/>
          <p:nvPr/>
        </p:nvCxnSpPr>
        <p:spPr bwMode="auto">
          <a:xfrm rot="5400000">
            <a:off x="3843159" y="2756481"/>
            <a:ext cx="139728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a:off x="4552077" y="2057831"/>
            <a:ext cx="113015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0" name="Straight Connector 79"/>
          <p:cNvCxnSpPr/>
          <p:nvPr/>
        </p:nvCxnSpPr>
        <p:spPr bwMode="auto">
          <a:xfrm>
            <a:off x="1365379" y="3504768"/>
            <a:ext cx="313361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1" name="Straight Connector 80"/>
          <p:cNvCxnSpPr/>
          <p:nvPr/>
        </p:nvCxnSpPr>
        <p:spPr bwMode="auto">
          <a:xfrm>
            <a:off x="1353395" y="3554428"/>
            <a:ext cx="313361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a:off x="1403055" y="3602932"/>
            <a:ext cx="313361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6" name="Straight Connector 85"/>
          <p:cNvCxnSpPr/>
          <p:nvPr/>
        </p:nvCxnSpPr>
        <p:spPr bwMode="auto">
          <a:xfrm>
            <a:off x="4529311" y="4885776"/>
            <a:ext cx="113015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3" name="Straight Connector 92"/>
          <p:cNvCxnSpPr/>
          <p:nvPr/>
        </p:nvCxnSpPr>
        <p:spPr bwMode="auto">
          <a:xfrm rot="5400000">
            <a:off x="3891539" y="4242296"/>
            <a:ext cx="128016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29723" name="Picture 24" descr="rad19"/>
          <p:cNvPicPr>
            <a:picLocks noChangeAspect="1" noChangeArrowheads="1"/>
          </p:cNvPicPr>
          <p:nvPr/>
        </p:nvPicPr>
        <p:blipFill>
          <a:blip r:embed="rId6" cstate="print"/>
          <a:srcRect/>
          <a:stretch>
            <a:fillRect/>
          </a:stretch>
        </p:blipFill>
        <p:spPr bwMode="auto">
          <a:xfrm>
            <a:off x="1815062" y="3301205"/>
            <a:ext cx="809625" cy="384175"/>
          </a:xfrm>
          <a:prstGeom prst="rect">
            <a:avLst/>
          </a:prstGeom>
          <a:noFill/>
          <a:ln w="9525">
            <a:noFill/>
            <a:miter lim="800000"/>
            <a:headEnd/>
            <a:tailEnd/>
          </a:ln>
        </p:spPr>
      </p:pic>
      <p:pic>
        <p:nvPicPr>
          <p:cNvPr id="29707" name="Picture 14"/>
          <p:cNvPicPr>
            <a:picLocks noChangeAspect="1" noChangeArrowheads="1"/>
          </p:cNvPicPr>
          <p:nvPr/>
        </p:nvPicPr>
        <p:blipFill>
          <a:blip r:embed="rId7" cstate="print"/>
          <a:srcRect/>
          <a:stretch>
            <a:fillRect/>
          </a:stretch>
        </p:blipFill>
        <p:spPr bwMode="auto">
          <a:xfrm>
            <a:off x="878031" y="3252465"/>
            <a:ext cx="533400" cy="450850"/>
          </a:xfrm>
          <a:prstGeom prst="rect">
            <a:avLst/>
          </a:prstGeom>
          <a:noFill/>
          <a:ln w="9525">
            <a:noFill/>
            <a:miter lim="800000"/>
            <a:headEnd/>
            <a:tailEnd/>
          </a:ln>
        </p:spPr>
      </p:pic>
      <p:pic>
        <p:nvPicPr>
          <p:cNvPr id="29724" name="Picture 34" descr="bts-l"/>
          <p:cNvPicPr>
            <a:picLocks noChangeAspect="1" noChangeArrowheads="1"/>
          </p:cNvPicPr>
          <p:nvPr/>
        </p:nvPicPr>
        <p:blipFill>
          <a:blip r:embed="rId4" cstate="print"/>
          <a:srcRect/>
          <a:stretch>
            <a:fillRect/>
          </a:stretch>
        </p:blipFill>
        <p:spPr bwMode="auto">
          <a:xfrm>
            <a:off x="5636560" y="1350640"/>
            <a:ext cx="336550" cy="882650"/>
          </a:xfrm>
          <a:prstGeom prst="rect">
            <a:avLst/>
          </a:prstGeom>
          <a:noFill/>
          <a:ln w="9525">
            <a:noFill/>
            <a:miter lim="800000"/>
            <a:headEnd/>
            <a:tailEnd/>
          </a:ln>
        </p:spPr>
      </p:pic>
      <p:pic>
        <p:nvPicPr>
          <p:cNvPr id="29725" name="Picture 39" descr="bts-l"/>
          <p:cNvPicPr>
            <a:picLocks noChangeAspect="1" noChangeArrowheads="1"/>
          </p:cNvPicPr>
          <p:nvPr/>
        </p:nvPicPr>
        <p:blipFill>
          <a:blip r:embed="rId4" cstate="print"/>
          <a:srcRect/>
          <a:stretch>
            <a:fillRect/>
          </a:stretch>
        </p:blipFill>
        <p:spPr bwMode="auto">
          <a:xfrm>
            <a:off x="5636560" y="4141465"/>
            <a:ext cx="336550" cy="88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TDM NTUs</a:t>
            </a:r>
            <a:br>
              <a:rPr lang="en-US" sz="4800" dirty="0" smtClean="0"/>
            </a:br>
            <a:r>
              <a:rPr lang="en-US" sz="4800" dirty="0" smtClean="0"/>
              <a:t>(FCD)</a:t>
            </a:r>
            <a:endParaRPr lang="en-US" sz="4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rot="16200000">
            <a:off x="1128156" y="3509267"/>
            <a:ext cx="1853021" cy="1599839"/>
          </a:xfrm>
          <a:prstGeom prst="roundRect">
            <a:avLst/>
          </a:prstGeom>
          <a:solidFill>
            <a:srgbClr val="9966FF"/>
          </a:solidFill>
          <a:ln w="12700"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vert" lIns="91413" tIns="45706" rIns="91413" bIns="45706" anchor="ctr" anchorCtr="0"/>
          <a:lstStyle/>
          <a:p>
            <a:pPr algn="ctr">
              <a:defRPr/>
            </a:pPr>
            <a:r>
              <a:rPr lang="en-US" sz="1600" b="1" dirty="0">
                <a:solidFill>
                  <a:schemeClr val="bg1"/>
                </a:solidFill>
              </a:rPr>
              <a:t>PSN Network</a:t>
            </a:r>
            <a:endParaRPr lang="en-US" sz="1200" b="1" dirty="0">
              <a:solidFill>
                <a:schemeClr val="bg1"/>
              </a:solidFill>
            </a:endParaRPr>
          </a:p>
        </p:txBody>
      </p:sp>
      <p:sp>
        <p:nvSpPr>
          <p:cNvPr id="7173" name="Title 1"/>
          <p:cNvSpPr>
            <a:spLocks noGrp="1"/>
          </p:cNvSpPr>
          <p:nvPr>
            <p:ph type="title"/>
          </p:nvPr>
        </p:nvSpPr>
        <p:spPr/>
        <p:txBody>
          <a:bodyPr/>
          <a:lstStyle/>
          <a:p>
            <a:pPr eaLnBrk="1" hangingPunct="1"/>
            <a:r>
              <a:rPr lang="en-US" dirty="0" smtClean="0"/>
              <a:t>Technologies in Transition</a:t>
            </a:r>
            <a:br>
              <a:rPr lang="en-US" dirty="0" smtClean="0"/>
            </a:br>
            <a:r>
              <a:rPr lang="en-US" dirty="0" smtClean="0"/>
              <a:t>Background &amp; Trends</a:t>
            </a:r>
            <a:endParaRPr lang="en-US" sz="4400" dirty="0" smtClean="0"/>
          </a:p>
        </p:txBody>
      </p:sp>
      <p:sp>
        <p:nvSpPr>
          <p:cNvPr id="14339" name="Content Placeholder 10"/>
          <p:cNvSpPr>
            <a:spLocks noGrp="1"/>
          </p:cNvSpPr>
          <p:nvPr>
            <p:ph idx="4294967295"/>
          </p:nvPr>
        </p:nvSpPr>
        <p:spPr>
          <a:xfrm>
            <a:off x="592138" y="5810250"/>
            <a:ext cx="8551862" cy="484188"/>
          </a:xfrm>
          <a:prstGeom prst="rect">
            <a:avLst/>
          </a:prstGeom>
        </p:spPr>
        <p:txBody>
          <a:bodyPr/>
          <a:lstStyle/>
          <a:p>
            <a:pPr eaLnBrk="1" hangingPunct="1"/>
            <a:r>
              <a:rPr lang="en-US" sz="1400" dirty="0" smtClean="0"/>
              <a:t>Service Ethernet clients next to traditional ones over SDH/SONET </a:t>
            </a:r>
          </a:p>
        </p:txBody>
      </p:sp>
      <p:sp>
        <p:nvSpPr>
          <p:cNvPr id="9" name="Rounded Rectangle 8"/>
          <p:cNvSpPr/>
          <p:nvPr/>
        </p:nvSpPr>
        <p:spPr bwMode="auto">
          <a:xfrm rot="16200000">
            <a:off x="2282954" y="2319677"/>
            <a:ext cx="3980127" cy="1819387"/>
          </a:xfrm>
          <a:prstGeom prst="roundRect">
            <a:avLst/>
          </a:prstGeom>
          <a:solidFill>
            <a:srgbClr val="6699FF"/>
          </a:solidFill>
          <a:ln w="1270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vert" lIns="91413" tIns="45706" rIns="91413" bIns="45706"/>
          <a:lstStyle/>
          <a:p>
            <a:pPr algn="ctr">
              <a:defRPr/>
            </a:pPr>
            <a:endParaRPr lang="en-US" sz="1600" b="1" dirty="0">
              <a:solidFill>
                <a:schemeClr val="bg1"/>
              </a:solidFill>
            </a:endParaRPr>
          </a:p>
          <a:p>
            <a:pPr algn="ctr">
              <a:defRPr/>
            </a:pPr>
            <a:endParaRPr lang="en-US" sz="1600" b="1" dirty="0">
              <a:solidFill>
                <a:schemeClr val="bg1"/>
              </a:solidFill>
            </a:endParaRPr>
          </a:p>
          <a:p>
            <a:pPr algn="ctr">
              <a:defRPr/>
            </a:pPr>
            <a:endParaRPr lang="en-US" sz="1600" b="1" dirty="0">
              <a:solidFill>
                <a:schemeClr val="bg1"/>
              </a:solidFill>
            </a:endParaRPr>
          </a:p>
          <a:p>
            <a:pPr algn="ctr">
              <a:defRPr/>
            </a:pPr>
            <a:endParaRPr lang="en-US" sz="1600" b="1" dirty="0">
              <a:solidFill>
                <a:schemeClr val="bg1"/>
              </a:solidFill>
            </a:endParaRPr>
          </a:p>
          <a:p>
            <a:pPr algn="ctr">
              <a:defRPr/>
            </a:pPr>
            <a:endParaRPr lang="en-US" sz="1600" b="1" dirty="0">
              <a:solidFill>
                <a:schemeClr val="bg1"/>
              </a:solidFill>
            </a:endParaRPr>
          </a:p>
          <a:p>
            <a:pPr algn="ctr">
              <a:defRPr/>
            </a:pPr>
            <a:r>
              <a:rPr lang="en-US" sz="1600" b="1" dirty="0">
                <a:solidFill>
                  <a:schemeClr val="bg1"/>
                </a:solidFill>
              </a:rPr>
              <a:t>Copper, </a:t>
            </a:r>
          </a:p>
          <a:p>
            <a:pPr algn="ctr">
              <a:defRPr/>
            </a:pPr>
            <a:r>
              <a:rPr lang="en-US" sz="1600" b="1" dirty="0">
                <a:solidFill>
                  <a:schemeClr val="bg1"/>
                </a:solidFill>
              </a:rPr>
              <a:t>Microwave, </a:t>
            </a:r>
          </a:p>
          <a:p>
            <a:pPr algn="ctr">
              <a:defRPr/>
            </a:pPr>
            <a:r>
              <a:rPr lang="en-US" sz="1600" b="1" dirty="0">
                <a:solidFill>
                  <a:schemeClr val="bg1"/>
                </a:solidFill>
              </a:rPr>
              <a:t>Fiber</a:t>
            </a:r>
          </a:p>
          <a:p>
            <a:pPr>
              <a:defRPr/>
            </a:pPr>
            <a:endParaRPr lang="en-US" b="1" dirty="0">
              <a:solidFill>
                <a:schemeClr val="bg1"/>
              </a:solidFill>
            </a:endParaRPr>
          </a:p>
        </p:txBody>
      </p:sp>
      <p:sp>
        <p:nvSpPr>
          <p:cNvPr id="11" name="Rounded Rectangle 10"/>
          <p:cNvSpPr/>
          <p:nvPr/>
        </p:nvSpPr>
        <p:spPr bwMode="auto">
          <a:xfrm rot="16200000">
            <a:off x="5658190" y="3574590"/>
            <a:ext cx="1921317" cy="1411530"/>
          </a:xfrm>
          <a:prstGeom prst="roundRect">
            <a:avLst/>
          </a:prstGeom>
          <a:solidFill>
            <a:srgbClr val="009999"/>
          </a:solidFill>
          <a:ln w="1270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vert" lIns="91413" tIns="45706" rIns="91413" bIns="45706" anchor="ctr" anchorCtr="0"/>
          <a:lstStyle/>
          <a:p>
            <a:pPr algn="ctr">
              <a:defRPr/>
            </a:pPr>
            <a:r>
              <a:rPr lang="en-US" sz="1600" b="1" dirty="0">
                <a:solidFill>
                  <a:schemeClr val="bg1"/>
                </a:solidFill>
              </a:rPr>
              <a:t>Ethernet Services</a:t>
            </a:r>
          </a:p>
          <a:p>
            <a:pPr>
              <a:defRPr/>
            </a:pPr>
            <a:endParaRPr lang="en-US" sz="1200" b="1" dirty="0"/>
          </a:p>
        </p:txBody>
      </p:sp>
      <p:sp>
        <p:nvSpPr>
          <p:cNvPr id="16" name="Rounded Rectangle 15"/>
          <p:cNvSpPr/>
          <p:nvPr/>
        </p:nvSpPr>
        <p:spPr bwMode="auto">
          <a:xfrm rot="16200000">
            <a:off x="5626844" y="1489325"/>
            <a:ext cx="1843915" cy="1363411"/>
          </a:xfrm>
          <a:prstGeom prst="roundRect">
            <a:avLst/>
          </a:prstGeom>
          <a:solidFill>
            <a:srgbClr val="009999"/>
          </a:solidFill>
          <a:ln w="1270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vert" lIns="91413" tIns="45706" rIns="91413" bIns="45706" anchor="ctr" anchorCtr="0"/>
          <a:lstStyle/>
          <a:p>
            <a:pPr algn="ctr">
              <a:defRPr/>
            </a:pPr>
            <a:r>
              <a:rPr lang="en-US" sz="1600" b="1" dirty="0">
                <a:solidFill>
                  <a:schemeClr val="bg1"/>
                </a:solidFill>
              </a:rPr>
              <a:t>Traditional Services</a:t>
            </a:r>
          </a:p>
          <a:p>
            <a:pPr algn="ctr">
              <a:defRPr/>
            </a:pPr>
            <a:r>
              <a:rPr lang="en-US" sz="1000" b="1" dirty="0">
                <a:solidFill>
                  <a:schemeClr val="bg1"/>
                </a:solidFill>
              </a:rPr>
              <a:t> </a:t>
            </a:r>
            <a:r>
              <a:rPr lang="en-US" sz="1100" b="1" dirty="0">
                <a:solidFill>
                  <a:schemeClr val="bg1"/>
                </a:solidFill>
              </a:rPr>
              <a:t>Voice, </a:t>
            </a:r>
          </a:p>
          <a:p>
            <a:pPr algn="ctr">
              <a:defRPr/>
            </a:pPr>
            <a:r>
              <a:rPr lang="en-US" sz="1100" b="1" dirty="0">
                <a:solidFill>
                  <a:schemeClr val="bg1"/>
                </a:solidFill>
              </a:rPr>
              <a:t>Data (LS, HS) </a:t>
            </a:r>
          </a:p>
        </p:txBody>
      </p:sp>
      <p:sp>
        <p:nvSpPr>
          <p:cNvPr id="17" name="Rounded Rectangle 16"/>
          <p:cNvSpPr/>
          <p:nvPr/>
        </p:nvSpPr>
        <p:spPr bwMode="auto">
          <a:xfrm rot="16200000">
            <a:off x="1120308" y="1445120"/>
            <a:ext cx="1853021" cy="1521386"/>
          </a:xfrm>
          <a:prstGeom prst="roundRect">
            <a:avLst/>
          </a:prstGeom>
          <a:solidFill>
            <a:srgbClr val="9966FF"/>
          </a:solidFill>
          <a:ln w="12700"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vert" lIns="91413" tIns="45706" rIns="91413" bIns="45706" anchor="ctr" anchorCtr="0"/>
          <a:lstStyle/>
          <a:p>
            <a:pPr algn="ctr">
              <a:defRPr/>
            </a:pPr>
            <a:r>
              <a:rPr lang="en-US" sz="1600" b="1" dirty="0">
                <a:solidFill>
                  <a:schemeClr val="bg1"/>
                </a:solidFill>
              </a:rPr>
              <a:t>SDH/ SONET Network</a:t>
            </a:r>
            <a:endParaRPr lang="en-US" sz="1200" b="1" dirty="0">
              <a:solidFill>
                <a:schemeClr val="bg1"/>
              </a:solidFill>
            </a:endParaRPr>
          </a:p>
        </p:txBody>
      </p:sp>
      <p:sp>
        <p:nvSpPr>
          <p:cNvPr id="29" name="Down Arrow 20"/>
          <p:cNvSpPr>
            <a:spLocks noChangeArrowheads="1"/>
          </p:cNvSpPr>
          <p:nvPr/>
        </p:nvSpPr>
        <p:spPr bwMode="auto">
          <a:xfrm rot="5400000">
            <a:off x="4057152" y="647175"/>
            <a:ext cx="434088" cy="3625766"/>
          </a:xfrm>
          <a:prstGeom prst="downArrow">
            <a:avLst>
              <a:gd name="adj1" fmla="val 98240"/>
              <a:gd name="adj2" fmla="val 50000"/>
            </a:avLst>
          </a:prstGeom>
          <a:solidFill>
            <a:srgbClr val="FFFF99"/>
          </a:solidFill>
          <a:ln>
            <a:solidFill>
              <a:srgbClr val="D0BCBC"/>
            </a:solidFill>
            <a:headEnd/>
            <a:tailEnd/>
          </a:ln>
          <a:scene3d>
            <a:camera prst="orthographicFront"/>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a:lstStyle/>
          <a:p>
            <a:pPr>
              <a:defRPr/>
            </a:pPr>
            <a:endParaRPr lang="en-US" sz="2200" dirty="0"/>
          </a:p>
        </p:txBody>
      </p:sp>
      <p:sp>
        <p:nvSpPr>
          <p:cNvPr id="30" name="Down Arrow 20"/>
          <p:cNvSpPr>
            <a:spLocks noChangeArrowheads="1"/>
          </p:cNvSpPr>
          <p:nvPr/>
        </p:nvSpPr>
        <p:spPr bwMode="auto">
          <a:xfrm rot="5400000">
            <a:off x="4152849" y="2880013"/>
            <a:ext cx="434088" cy="3625766"/>
          </a:xfrm>
          <a:prstGeom prst="downArrow">
            <a:avLst>
              <a:gd name="adj1" fmla="val 98240"/>
              <a:gd name="adj2" fmla="val 50000"/>
            </a:avLst>
          </a:prstGeom>
          <a:solidFill>
            <a:srgbClr val="FFFF99"/>
          </a:solidFill>
          <a:ln>
            <a:solidFill>
              <a:srgbClr val="D0BCBC"/>
            </a:solidFill>
            <a:headEnd/>
            <a:tailEnd/>
          </a:ln>
          <a:scene3d>
            <a:camera prst="orthographicFront"/>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a:lstStyle/>
          <a:p>
            <a:pPr>
              <a:defRPr/>
            </a:pPr>
            <a:endParaRPr lang="en-US" sz="2200" dirty="0"/>
          </a:p>
        </p:txBody>
      </p:sp>
      <p:sp>
        <p:nvSpPr>
          <p:cNvPr id="31" name="Down Arrow 20"/>
          <p:cNvSpPr>
            <a:spLocks noChangeArrowheads="1"/>
          </p:cNvSpPr>
          <p:nvPr/>
        </p:nvSpPr>
        <p:spPr bwMode="auto">
          <a:xfrm rot="6767409">
            <a:off x="3884462" y="1514758"/>
            <a:ext cx="602954" cy="4122293"/>
          </a:xfrm>
          <a:prstGeom prst="downArrow">
            <a:avLst>
              <a:gd name="adj1" fmla="val 50000"/>
              <a:gd name="adj2" fmla="val 50000"/>
            </a:avLst>
          </a:prstGeom>
          <a:solidFill>
            <a:srgbClr val="FFFF99"/>
          </a:solidFill>
          <a:ln>
            <a:headEnd/>
            <a:tailEnd/>
          </a:ln>
        </p:spPr>
        <p:style>
          <a:lnRef idx="1">
            <a:schemeClr val="accent5"/>
          </a:lnRef>
          <a:fillRef idx="3">
            <a:schemeClr val="accent5"/>
          </a:fillRef>
          <a:effectRef idx="2">
            <a:schemeClr val="accent5"/>
          </a:effectRef>
          <a:fontRef idx="minor">
            <a:schemeClr val="lt1"/>
          </a:fontRef>
        </p:style>
        <p:txBody>
          <a:bodyPr/>
          <a:lstStyle/>
          <a:p>
            <a:pPr>
              <a:defRPr/>
            </a:pPr>
            <a:endParaRPr lang="en-US" sz="2200" dirty="0"/>
          </a:p>
        </p:txBody>
      </p:sp>
      <p:sp>
        <p:nvSpPr>
          <p:cNvPr id="32" name="Down Arrow 20"/>
          <p:cNvSpPr>
            <a:spLocks noChangeArrowheads="1"/>
          </p:cNvSpPr>
          <p:nvPr/>
        </p:nvSpPr>
        <p:spPr bwMode="auto">
          <a:xfrm rot="3918871">
            <a:off x="4109024" y="1729225"/>
            <a:ext cx="601831" cy="3714267"/>
          </a:xfrm>
          <a:prstGeom prst="downArrow">
            <a:avLst>
              <a:gd name="adj1" fmla="val 50000"/>
              <a:gd name="adj2" fmla="val 50000"/>
            </a:avLst>
          </a:prstGeom>
          <a:solidFill>
            <a:srgbClr val="FFFF99"/>
          </a:solidFill>
          <a:ln>
            <a:headEnd/>
            <a:tailEnd/>
          </a:ln>
          <a:scene3d>
            <a:camera prst="orthographicFront"/>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a:lstStyle/>
          <a:p>
            <a:pPr>
              <a:defRPr/>
            </a:pPr>
            <a:endParaRPr lang="en-US" sz="2200" dirty="0"/>
          </a:p>
        </p:txBody>
      </p:sp>
      <p:sp>
        <p:nvSpPr>
          <p:cNvPr id="34" name="Content Placeholder 10"/>
          <p:cNvSpPr txBox="1">
            <a:spLocks/>
          </p:cNvSpPr>
          <p:nvPr/>
        </p:nvSpPr>
        <p:spPr bwMode="auto">
          <a:xfrm>
            <a:off x="378668" y="6122080"/>
            <a:ext cx="8551862" cy="484302"/>
          </a:xfrm>
          <a:prstGeom prst="rect">
            <a:avLst/>
          </a:prstGeom>
          <a:noFill/>
          <a:ln w="9525">
            <a:noFill/>
            <a:miter lim="800000"/>
            <a:headEnd/>
            <a:tailEnd/>
          </a:ln>
        </p:spPr>
        <p:txBody>
          <a:bodyPr vert="horz" wrap="square" lIns="91420" tIns="45709" rIns="91420" bIns="45709" numCol="1" anchor="t" anchorCtr="0" compatLnSpc="1">
            <a:prstTxWarp prst="textNoShape">
              <a:avLst/>
            </a:prstTxWarp>
          </a:bodyPr>
          <a:lstStyle/>
          <a:p>
            <a:pPr marL="290513" marR="0" lvl="0" indent="-290513" algn="l" defTabSz="914400" rtl="0" eaLnBrk="1" fontAlgn="base" latinLnBrk="0" hangingPunct="1">
              <a:lnSpc>
                <a:spcPct val="120000"/>
              </a:lnSpc>
              <a:spcBef>
                <a:spcPts val="600"/>
              </a:spcBef>
              <a:spcAft>
                <a:spcPct val="0"/>
              </a:spcAft>
              <a:buClr>
                <a:srgbClr val="990000"/>
              </a:buClr>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Carrying</a:t>
            </a:r>
            <a:r>
              <a:rPr kumimoji="0" lang="en-US" sz="1400" b="0" i="0" u="none" strike="noStrike" kern="0" cap="none" spc="0" normalizeH="0" noProof="0" dirty="0" smtClean="0">
                <a:ln>
                  <a:noFill/>
                </a:ln>
                <a:solidFill>
                  <a:schemeClr val="tx1"/>
                </a:solidFill>
                <a:effectLst/>
                <a:uLnTx/>
                <a:uFillTx/>
                <a:latin typeface="+mn-lt"/>
                <a:ea typeface="+mn-ea"/>
                <a:cs typeface="+mn-cs"/>
              </a:rPr>
              <a:t> High bandwidth E</a:t>
            </a:r>
            <a:r>
              <a:rPr kumimoji="0" lang="en-US" sz="1400" b="0" i="0" u="none" strike="noStrike" kern="0" cap="none" spc="0" normalizeH="0" baseline="0" noProof="0" dirty="0" smtClean="0">
                <a:ln>
                  <a:noFill/>
                </a:ln>
                <a:solidFill>
                  <a:schemeClr val="tx1"/>
                </a:solidFill>
                <a:effectLst/>
                <a:uLnTx/>
                <a:uFillTx/>
                <a:latin typeface="+mn-lt"/>
                <a:ea typeface="+mn-ea"/>
                <a:cs typeface="+mn-cs"/>
              </a:rPr>
              <a:t>thernet traffic and traditional services over PSN</a:t>
            </a:r>
            <a:r>
              <a:rPr kumimoji="0" lang="en-US" sz="1400" b="0" i="0" u="none" strike="noStrike" kern="0" cap="none" spc="0" normalizeH="0" noProof="0" dirty="0" smtClean="0">
                <a:ln>
                  <a:noFill/>
                </a:ln>
                <a:solidFill>
                  <a:schemeClr val="tx1"/>
                </a:solidFill>
                <a:effectLst/>
                <a:uLnTx/>
                <a:uFillTx/>
                <a:latin typeface="+mn-lt"/>
                <a:ea typeface="+mn-ea"/>
                <a:cs typeface="+mn-cs"/>
              </a:rPr>
              <a:t> network</a:t>
            </a:r>
            <a:r>
              <a:rPr kumimoji="0" lang="en-US" sz="1400" b="0" i="0" u="none" strike="noStrike" kern="0" cap="none" spc="0" normalizeH="0" baseline="0" noProof="0" dirty="0" smtClean="0">
                <a:ln>
                  <a:noFill/>
                </a:ln>
                <a:solidFill>
                  <a:schemeClr val="tx1"/>
                </a:solidFill>
                <a:effectLst/>
                <a:uLnTx/>
                <a:uFillTx/>
                <a:latin typeface="+mn-lt"/>
                <a:ea typeface="+mn-ea"/>
                <a:cs typeface="+mn-cs"/>
              </a:rPr>
              <a:t> </a:t>
            </a:r>
          </a:p>
        </p:txBody>
      </p:sp>
      <p:sp>
        <p:nvSpPr>
          <p:cNvPr id="18" name="Content Placeholder 10"/>
          <p:cNvSpPr txBox="1">
            <a:spLocks/>
          </p:cNvSpPr>
          <p:nvPr/>
        </p:nvSpPr>
        <p:spPr bwMode="auto">
          <a:xfrm>
            <a:off x="399934" y="5515999"/>
            <a:ext cx="8551862" cy="484302"/>
          </a:xfrm>
          <a:prstGeom prst="rect">
            <a:avLst/>
          </a:prstGeom>
          <a:noFill/>
          <a:ln w="9525">
            <a:noFill/>
            <a:miter lim="800000"/>
            <a:headEnd/>
            <a:tailEnd/>
          </a:ln>
        </p:spPr>
        <p:txBody>
          <a:bodyPr vert="horz" wrap="square" lIns="91420" tIns="45709" rIns="91420" bIns="45709" numCol="1" anchor="t" anchorCtr="0" compatLnSpc="1">
            <a:prstTxWarp prst="textNoShape">
              <a:avLst/>
            </a:prstTxWarp>
          </a:bodyPr>
          <a:lstStyle/>
          <a:p>
            <a:pPr marL="290513" marR="0" lvl="0" indent="-290513" algn="l" defTabSz="914400" rtl="0" eaLnBrk="1" fontAlgn="base" latinLnBrk="0" hangingPunct="1">
              <a:lnSpc>
                <a:spcPct val="120000"/>
              </a:lnSpc>
              <a:spcBef>
                <a:spcPts val="600"/>
              </a:spcBef>
              <a:spcAft>
                <a:spcPct val="0"/>
              </a:spcAft>
              <a:buClr>
                <a:srgbClr val="990000"/>
              </a:buClr>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Traditional</a:t>
            </a:r>
            <a:r>
              <a:rPr kumimoji="0" lang="en-US" sz="1400" b="0" i="0" u="none" strike="noStrike" kern="0" cap="none" spc="0" normalizeH="0" noProof="0" dirty="0" smtClean="0">
                <a:ln>
                  <a:noFill/>
                </a:ln>
                <a:solidFill>
                  <a:schemeClr val="tx1"/>
                </a:solidFill>
                <a:effectLst/>
                <a:uLnTx/>
                <a:uFillTx/>
                <a:latin typeface="+mn-lt"/>
                <a:ea typeface="+mn-ea"/>
                <a:cs typeface="+mn-cs"/>
              </a:rPr>
              <a:t> </a:t>
            </a:r>
            <a:r>
              <a:rPr kumimoji="0" lang="en-US" sz="1400" b="0" i="0" u="none" strike="noStrike" kern="0" cap="none" spc="0" normalizeH="0" baseline="0" noProof="0" dirty="0" smtClean="0">
                <a:ln>
                  <a:noFill/>
                </a:ln>
                <a:solidFill>
                  <a:schemeClr val="tx1"/>
                </a:solidFill>
                <a:effectLst/>
                <a:uLnTx/>
                <a:uFillTx/>
                <a:latin typeface="+mn-lt"/>
                <a:ea typeface="+mn-ea"/>
                <a:cs typeface="+mn-cs"/>
              </a:rPr>
              <a:t>Services over SDH/SONET </a:t>
            </a:r>
          </a:p>
        </p:txBody>
      </p:sp>
      <p:sp>
        <p:nvSpPr>
          <p:cNvPr id="24" name="Rectangle 23"/>
          <p:cNvSpPr/>
          <p:nvPr/>
        </p:nvSpPr>
        <p:spPr bwMode="auto">
          <a:xfrm>
            <a:off x="288266" y="5521057"/>
            <a:ext cx="8428030" cy="1027227"/>
          </a:xfrm>
          <a:prstGeom prst="rect">
            <a:avLst/>
          </a:prstGeom>
          <a:solidFill>
            <a:srgbClr val="006699"/>
          </a:solidFill>
          <a:scene3d>
            <a:camera prst="orthographicFront"/>
            <a:lightRig rig="threePt" dir="t"/>
          </a:scene3d>
          <a:sp3d>
            <a:bevelT/>
          </a:sp3d>
        </p:spPr>
        <p:txBody>
          <a:bodyPr wrap="square" anchor="ctr" anchorCtr="0">
            <a:noAutofit/>
          </a:bodyPr>
          <a:lstStyle/>
          <a:p>
            <a:pPr algn="ctr">
              <a:defRPr/>
            </a:pPr>
            <a:r>
              <a:rPr lang="en-US" sz="3200" b="1" dirty="0">
                <a:solidFill>
                  <a:srgbClr val="FFFF00"/>
                </a:solidFill>
                <a:latin typeface="+mn-lt"/>
                <a:cs typeface="Arial" charset="0"/>
              </a:rPr>
              <a:t>Any services, over Any Media, to Any Network</a:t>
            </a:r>
          </a:p>
        </p:txBody>
      </p:sp>
    </p:spTree>
    <p:custDataLst>
      <p:tags r:id="rId1"/>
    </p:custDataLst>
  </p:cSld>
  <p:clrMapOvr>
    <a:masterClrMapping/>
  </p:clrMapOvr>
  <p:transition advTm="7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10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blinds(horizontal)">
                                      <p:cBhvr>
                                        <p:cTn id="10" dur="500"/>
                                        <p:tgtEl>
                                          <p:spTgt spid="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339">
                                            <p:txEl>
                                              <p:pRg st="0" end="0"/>
                                            </p:txEl>
                                          </p:spTgt>
                                        </p:tgtEl>
                                        <p:attrNameLst>
                                          <p:attrName>style.visibility</p:attrName>
                                        </p:attrNameLst>
                                      </p:cBhvr>
                                      <p:to>
                                        <p:strVal val="visible"/>
                                      </p:to>
                                    </p:set>
                                    <p:animEffect transition="in" filter="blinds(horizontal)">
                                      <p:cBhvr>
                                        <p:cTn id="18" dur="500"/>
                                        <p:tgtEl>
                                          <p:spTgt spid="14339">
                                            <p:txEl>
                                              <p:pRg st="0" end="0"/>
                                            </p:txEl>
                                          </p:spTgt>
                                        </p:tgtEl>
                                      </p:cBhvr>
                                    </p:animEffect>
                                  </p:childTnLst>
                                </p:cTn>
                              </p:par>
                            </p:childTnLst>
                          </p:cTn>
                        </p:par>
                        <p:par>
                          <p:cTn id="19" fill="hold">
                            <p:stCondLst>
                              <p:cond delay="500"/>
                            </p:stCondLst>
                            <p:childTnLst>
                              <p:par>
                                <p:cTn id="20" presetID="12" presetClass="entr" presetSubtype="4"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slide(fromBottom)">
                                      <p:cBhvr>
                                        <p:cTn id="22" dur="1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par>
                          <p:cTn id="28" fill="hold">
                            <p:stCondLst>
                              <p:cond delay="500"/>
                            </p:stCondLst>
                            <p:childTnLst>
                              <p:par>
                                <p:cTn id="29" presetID="12" presetClass="entr" presetSubtype="4"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slide(fromBottom)">
                                      <p:cBhvr>
                                        <p:cTn id="31" dur="1000"/>
                                        <p:tgtEl>
                                          <p:spTgt spid="30"/>
                                        </p:tgtEl>
                                      </p:cBhvr>
                                    </p:animEffect>
                                  </p:childTnLst>
                                </p:cTn>
                              </p:par>
                            </p:childTnLst>
                          </p:cTn>
                        </p:par>
                        <p:par>
                          <p:cTn id="32" fill="hold">
                            <p:stCondLst>
                              <p:cond delay="1500"/>
                            </p:stCondLst>
                            <p:childTnLst>
                              <p:par>
                                <p:cTn id="33" presetID="12" presetClass="entr" presetSubtype="4"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slide(fromBottom)">
                                      <p:cBhvr>
                                        <p:cTn id="35" dur="1000"/>
                                        <p:tgtEl>
                                          <p:spTgt spid="3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linds(horizontal)">
                                      <p:cBhvr>
                                        <p:cTn id="38" dur="500"/>
                                        <p:tgtEl>
                                          <p:spTgt spid="34"/>
                                        </p:tgtEl>
                                      </p:cBhvr>
                                    </p:animEffect>
                                  </p:childTnLst>
                                </p:cTn>
                              </p:par>
                            </p:childTnLst>
                          </p:cTn>
                        </p:par>
                        <p:par>
                          <p:cTn id="39" fill="hold">
                            <p:stCondLst>
                              <p:cond delay="2500"/>
                            </p:stCondLst>
                            <p:childTnLst>
                              <p:par>
                                <p:cTn id="40" presetID="12" presetClass="entr" presetSubtype="1" fill="hold" grpId="1"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slide(fromTop)">
                                      <p:cBhvr>
                                        <p:cTn id="42" dur="5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339" grpId="0" build="p"/>
      <p:bldP spid="11" grpId="0" animBg="1"/>
      <p:bldP spid="29" grpId="0" animBg="1"/>
      <p:bldP spid="30" grpId="0" animBg="1"/>
      <p:bldP spid="31" grpId="0" animBg="1"/>
      <p:bldP spid="32" grpId="0" animBg="1"/>
      <p:bldP spid="34" grpId="0"/>
      <p:bldP spid="18" grpId="0" build="p"/>
      <p:bldP spid="2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96552" y="1875531"/>
          <a:ext cx="8479815" cy="3845045"/>
        </p:xfrm>
        <a:graphic>
          <a:graphicData uri="http://schemas.openxmlformats.org/drawingml/2006/table">
            <a:tbl>
              <a:tblPr firstRow="1" bandRow="1">
                <a:tableStyleId>{08FB837D-C827-4EFA-A057-4D05807E0F7C}</a:tableStyleId>
              </a:tblPr>
              <a:tblGrid>
                <a:gridCol w="1192755"/>
                <a:gridCol w="730147"/>
                <a:gridCol w="2062975"/>
                <a:gridCol w="2888166"/>
                <a:gridCol w="1605772"/>
              </a:tblGrid>
              <a:tr h="454321">
                <a:tc>
                  <a:txBody>
                    <a:bodyPr/>
                    <a:lstStyle/>
                    <a:p>
                      <a:r>
                        <a:rPr lang="en-US" sz="1600" dirty="0" smtClean="0">
                          <a:latin typeface="+mn-lt"/>
                          <a:cs typeface="Arial" pitchFamily="34" charset="0"/>
                        </a:rPr>
                        <a:t>Modem</a:t>
                      </a:r>
                      <a:endParaRPr lang="en-US" sz="1600" dirty="0">
                        <a:latin typeface="+mn-lt"/>
                        <a:cs typeface="Arial" pitchFamily="34" charset="0"/>
                      </a:endParaRPr>
                    </a:p>
                  </a:txBody>
                  <a:tcPr marL="83127" marR="83127" marT="41564" marB="41564" anchor="ctr">
                    <a:lnR w="28575" cap="flat" cmpd="sng" algn="ctr">
                      <a:solidFill>
                        <a:schemeClr val="bg1"/>
                      </a:solidFill>
                      <a:prstDash val="solid"/>
                      <a:round/>
                      <a:headEnd type="none" w="med" len="med"/>
                      <a:tailEnd type="none" w="med" len="med"/>
                    </a:lnR>
                    <a:solidFill>
                      <a:srgbClr val="0000FF"/>
                    </a:solidFill>
                  </a:tcPr>
                </a:tc>
                <a:tc>
                  <a:txBody>
                    <a:bodyPr/>
                    <a:lstStyle/>
                    <a:p>
                      <a:r>
                        <a:rPr lang="en-US" sz="1600" dirty="0" smtClean="0">
                          <a:latin typeface="+mn-lt"/>
                          <a:cs typeface="Arial" pitchFamily="34" charset="0"/>
                        </a:rPr>
                        <a:t>Uplink</a:t>
                      </a:r>
                      <a:endParaRPr lang="en-US" sz="1600" dirty="0">
                        <a:latin typeface="+mn-lt"/>
                        <a:cs typeface="Arial" pitchFamily="34" charset="0"/>
                      </a:endParaRPr>
                    </a:p>
                  </a:txBody>
                  <a:tcPr marL="83127" marR="83127" marT="41564" marB="4156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0000FF"/>
                    </a:solidFill>
                  </a:tcPr>
                </a:tc>
                <a:tc>
                  <a:txBody>
                    <a:bodyPr/>
                    <a:lstStyle/>
                    <a:p>
                      <a:r>
                        <a:rPr lang="en-US" sz="1600" dirty="0" smtClean="0">
                          <a:latin typeface="+mn-lt"/>
                          <a:cs typeface="Arial" pitchFamily="34" charset="0"/>
                        </a:rPr>
                        <a:t>Services</a:t>
                      </a:r>
                      <a:endParaRPr lang="en-US" sz="1600" dirty="0">
                        <a:latin typeface="+mn-lt"/>
                        <a:cs typeface="Arial" pitchFamily="34" charset="0"/>
                      </a:endParaRPr>
                    </a:p>
                  </a:txBody>
                  <a:tcPr marL="83127" marR="83127" marT="41564" marB="4156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0000FF"/>
                    </a:solidFill>
                  </a:tcPr>
                </a:tc>
                <a:tc>
                  <a:txBody>
                    <a:bodyPr/>
                    <a:lstStyle/>
                    <a:p>
                      <a:r>
                        <a:rPr lang="en-US" sz="1600" dirty="0" smtClean="0">
                          <a:latin typeface="+mn-lt"/>
                          <a:cs typeface="Arial" pitchFamily="34" charset="0"/>
                        </a:rPr>
                        <a:t>Special</a:t>
                      </a:r>
                      <a:r>
                        <a:rPr lang="en-US" sz="1600" baseline="0" dirty="0" smtClean="0">
                          <a:latin typeface="+mn-lt"/>
                          <a:cs typeface="Arial" pitchFamily="34" charset="0"/>
                        </a:rPr>
                        <a:t> Features</a:t>
                      </a:r>
                      <a:endParaRPr lang="en-US" sz="1600" dirty="0">
                        <a:latin typeface="+mn-lt"/>
                        <a:cs typeface="Arial" pitchFamily="34" charset="0"/>
                      </a:endParaRPr>
                    </a:p>
                  </a:txBody>
                  <a:tcPr marL="83127" marR="83127" marT="41564" marB="4156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0000FF"/>
                    </a:solidFill>
                  </a:tcPr>
                </a:tc>
                <a:tc>
                  <a:txBody>
                    <a:bodyPr/>
                    <a:lstStyle/>
                    <a:p>
                      <a:r>
                        <a:rPr lang="en-US" sz="1600" dirty="0" smtClean="0">
                          <a:latin typeface="+mn-lt"/>
                          <a:cs typeface="Arial" pitchFamily="34" charset="0"/>
                        </a:rPr>
                        <a:t>Central Solution</a:t>
                      </a:r>
                      <a:endParaRPr lang="en-US" sz="1600" dirty="0">
                        <a:latin typeface="+mn-lt"/>
                        <a:cs typeface="Arial" pitchFamily="34" charset="0"/>
                      </a:endParaRPr>
                    </a:p>
                  </a:txBody>
                  <a:tcPr marL="83127" marR="83127" marT="41564" marB="41564" anchor="ctr">
                    <a:lnL w="28575" cap="flat" cmpd="sng" algn="ctr">
                      <a:solidFill>
                        <a:schemeClr val="bg1"/>
                      </a:solidFill>
                      <a:prstDash val="solid"/>
                      <a:round/>
                      <a:headEnd type="none" w="med" len="med"/>
                      <a:tailEnd type="none" w="med" len="med"/>
                    </a:lnL>
                    <a:solidFill>
                      <a:srgbClr val="0000FF"/>
                    </a:solidFill>
                  </a:tcPr>
                </a:tc>
              </a:tr>
              <a:tr h="1160480">
                <a:tc>
                  <a:txBody>
                    <a:bodyPr/>
                    <a:lstStyle/>
                    <a:p>
                      <a:r>
                        <a:rPr lang="en-US" sz="1200" b="1" dirty="0" smtClean="0">
                          <a:latin typeface="+mn-lt"/>
                          <a:cs typeface="Arial" pitchFamily="34" charset="0"/>
                        </a:rPr>
                        <a:t>FCD-E1E</a:t>
                      </a:r>
                      <a:endParaRPr lang="en-US" sz="1200" b="1" dirty="0">
                        <a:latin typeface="+mn-lt"/>
                        <a:cs typeface="Arial" pitchFamily="34" charset="0"/>
                      </a:endParaRPr>
                    </a:p>
                  </a:txBody>
                  <a:tcPr marL="83127" marR="83127" marT="41564" marB="41564">
                    <a:solidFill>
                      <a:schemeClr val="bg1"/>
                    </a:solidFill>
                  </a:tcPr>
                </a:tc>
                <a:tc>
                  <a:txBody>
                    <a:bodyPr/>
                    <a:lstStyle/>
                    <a:p>
                      <a:pPr>
                        <a:lnSpc>
                          <a:spcPct val="120000"/>
                        </a:lnSpc>
                      </a:pPr>
                      <a:r>
                        <a:rPr lang="en-US" sz="1200" dirty="0" smtClean="0">
                          <a:latin typeface="+mn-lt"/>
                          <a:cs typeface="Arial" pitchFamily="34" charset="0"/>
                        </a:rPr>
                        <a:t>E1</a:t>
                      </a:r>
                      <a:endParaRPr lang="en-US" sz="12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a:lnSpc>
                          <a:spcPct val="120000"/>
                        </a:lnSpc>
                      </a:pPr>
                      <a:r>
                        <a:rPr lang="en-US" sz="1200" dirty="0" smtClean="0">
                          <a:latin typeface="+mn-lt"/>
                          <a:cs typeface="Arial" pitchFamily="34" charset="0"/>
                        </a:rPr>
                        <a:t>S.E1, V.35, ETH</a:t>
                      </a:r>
                      <a:endParaRPr lang="en-US" sz="12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a:lnSpc>
                          <a:spcPct val="120000"/>
                        </a:lnSpc>
                        <a:buFont typeface="Arial" pitchFamily="34" charset="0"/>
                        <a:buChar char="•"/>
                      </a:pPr>
                      <a:r>
                        <a:rPr lang="en-US" sz="1200" dirty="0" smtClean="0">
                          <a:latin typeface="+mn-lt"/>
                          <a:cs typeface="Arial" pitchFamily="34" charset="0"/>
                        </a:rPr>
                        <a:t> LCD panel </a:t>
                      </a:r>
                    </a:p>
                    <a:p>
                      <a:pPr>
                        <a:lnSpc>
                          <a:spcPct val="120000"/>
                        </a:lnSpc>
                        <a:buFont typeface="Arial" pitchFamily="34" charset="0"/>
                        <a:buChar char="•"/>
                      </a:pPr>
                      <a:r>
                        <a:rPr lang="en-US" sz="1200" dirty="0" smtClean="0">
                          <a:latin typeface="+mn-lt"/>
                          <a:cs typeface="Arial" pitchFamily="34" charset="0"/>
                        </a:rPr>
                        <a:t> ETH</a:t>
                      </a:r>
                      <a:r>
                        <a:rPr lang="en-US" sz="1200" baseline="0" dirty="0" smtClean="0">
                          <a:latin typeface="+mn-lt"/>
                          <a:cs typeface="Arial" pitchFamily="34" charset="0"/>
                        </a:rPr>
                        <a:t> management capability</a:t>
                      </a:r>
                    </a:p>
                    <a:p>
                      <a:pPr>
                        <a:lnSpc>
                          <a:spcPct val="120000"/>
                        </a:lnSpc>
                        <a:buFont typeface="Arial" pitchFamily="34" charset="0"/>
                        <a:buChar char="•"/>
                      </a:pPr>
                      <a:r>
                        <a:rPr lang="en-US" sz="1200" baseline="0" dirty="0" smtClean="0">
                          <a:latin typeface="+mn-lt"/>
                          <a:cs typeface="Arial" pitchFamily="34" charset="0"/>
                        </a:rPr>
                        <a:t> High ETH performance</a:t>
                      </a:r>
                    </a:p>
                    <a:p>
                      <a:pPr>
                        <a:lnSpc>
                          <a:spcPct val="120000"/>
                        </a:lnSpc>
                        <a:buFont typeface="Arial" pitchFamily="34" charset="0"/>
                        <a:buChar char="•"/>
                      </a:pPr>
                      <a:r>
                        <a:rPr lang="en-US" sz="1200" baseline="0" dirty="0" smtClean="0">
                          <a:latin typeface="+mn-lt"/>
                          <a:cs typeface="Arial" pitchFamily="34" charset="0"/>
                        </a:rPr>
                        <a:t> E1 bypass</a:t>
                      </a:r>
                      <a:endParaRPr lang="en-US" sz="12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a:lnSpc>
                          <a:spcPct val="120000"/>
                        </a:lnSpc>
                      </a:pPr>
                      <a:r>
                        <a:rPr lang="en-US" sz="1200" dirty="0" smtClean="0">
                          <a:latin typeface="+mn-lt"/>
                          <a:cs typeface="Arial" pitchFamily="34" charset="0"/>
                        </a:rPr>
                        <a:t>DXC-</a:t>
                      </a:r>
                      <a:r>
                        <a:rPr lang="en-US" sz="1200" baseline="0" dirty="0" smtClean="0">
                          <a:latin typeface="+mn-lt"/>
                          <a:cs typeface="Arial" pitchFamily="34" charset="0"/>
                        </a:rPr>
                        <a:t>30/8R/10A</a:t>
                      </a:r>
                    </a:p>
                    <a:p>
                      <a:pPr>
                        <a:lnSpc>
                          <a:spcPct val="120000"/>
                        </a:lnSpc>
                      </a:pPr>
                      <a:r>
                        <a:rPr lang="en-US" sz="1200" baseline="0" dirty="0" smtClean="0">
                          <a:latin typeface="+mn-lt"/>
                          <a:cs typeface="Arial" pitchFamily="34" charset="0"/>
                        </a:rPr>
                        <a:t>MP-2100/MP-4100</a:t>
                      </a:r>
                      <a:endParaRPr lang="en-US" sz="1200" dirty="0">
                        <a:latin typeface="+mn-lt"/>
                        <a:cs typeface="Arial" pitchFamily="34" charset="0"/>
                      </a:endParaRPr>
                    </a:p>
                  </a:txBody>
                  <a:tcPr marL="83127" marR="83127" marT="41564" marB="41564" anchor="ctr">
                    <a:solidFill>
                      <a:schemeClr val="accent3">
                        <a:lumMod val="20000"/>
                        <a:lumOff val="80000"/>
                      </a:schemeClr>
                    </a:solidFill>
                  </a:tcPr>
                </a:tc>
              </a:tr>
              <a:tr h="1115122">
                <a:tc>
                  <a:txBody>
                    <a:bodyPr/>
                    <a:lstStyle/>
                    <a:p>
                      <a:r>
                        <a:rPr lang="en-US" sz="1200" b="1" dirty="0" smtClean="0">
                          <a:latin typeface="+mn-lt"/>
                          <a:cs typeface="Arial" pitchFamily="34" charset="0"/>
                        </a:rPr>
                        <a:t>FCD-E1LC/</a:t>
                      </a:r>
                    </a:p>
                    <a:p>
                      <a:r>
                        <a:rPr lang="en-US" sz="1200" b="1" dirty="0" smtClean="0">
                          <a:latin typeface="+mn-lt"/>
                          <a:cs typeface="Arial" pitchFamily="34" charset="0"/>
                        </a:rPr>
                        <a:t>FCD-T1LC</a:t>
                      </a:r>
                      <a:endParaRPr lang="en-US" sz="1200" b="1" dirty="0">
                        <a:latin typeface="+mn-lt"/>
                        <a:cs typeface="Arial" pitchFamily="34" charset="0"/>
                      </a:endParaRPr>
                    </a:p>
                  </a:txBody>
                  <a:tcPr marL="83127" marR="83127" marT="41564" marB="41564">
                    <a:solidFill>
                      <a:schemeClr val="bg1"/>
                    </a:solidFill>
                  </a:tcPr>
                </a:tc>
                <a:tc>
                  <a:txBody>
                    <a:bodyPr/>
                    <a:lstStyle/>
                    <a:p>
                      <a:pPr>
                        <a:lnSpc>
                          <a:spcPct val="120000"/>
                        </a:lnSpc>
                      </a:pPr>
                      <a:r>
                        <a:rPr lang="en-US" sz="1200" dirty="0" smtClean="0">
                          <a:latin typeface="+mn-lt"/>
                          <a:cs typeface="Arial" pitchFamily="34" charset="0"/>
                        </a:rPr>
                        <a:t>E1/T1</a:t>
                      </a:r>
                      <a:endParaRPr lang="en-US" sz="12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a:lnSpc>
                          <a:spcPct val="120000"/>
                        </a:lnSpc>
                      </a:pPr>
                      <a:r>
                        <a:rPr lang="en-US" sz="1200" dirty="0" smtClean="0">
                          <a:latin typeface="+mn-lt"/>
                          <a:cs typeface="Arial" pitchFamily="34" charset="0"/>
                        </a:rPr>
                        <a:t>S.E1/T1, V.35, ETH</a:t>
                      </a:r>
                      <a:endParaRPr lang="en-US" sz="12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a:lnSpc>
                          <a:spcPct val="120000"/>
                        </a:lnSpc>
                        <a:buFont typeface="Arial" pitchFamily="34" charset="0"/>
                        <a:buChar char="•"/>
                      </a:pPr>
                      <a:r>
                        <a:rPr lang="en-US" sz="1200" dirty="0" smtClean="0">
                          <a:latin typeface="+mn-lt"/>
                          <a:cs typeface="Arial" pitchFamily="34" charset="0"/>
                        </a:rPr>
                        <a:t> Multiplexer</a:t>
                      </a:r>
                      <a:r>
                        <a:rPr lang="en-US" sz="1200" baseline="0" dirty="0" smtClean="0">
                          <a:latin typeface="+mn-lt"/>
                          <a:cs typeface="Arial" pitchFamily="34" charset="0"/>
                        </a:rPr>
                        <a:t> solution over E1 or T1</a:t>
                      </a:r>
                    </a:p>
                    <a:p>
                      <a:pPr>
                        <a:lnSpc>
                          <a:spcPct val="120000"/>
                        </a:lnSpc>
                        <a:buFont typeface="Arial" pitchFamily="34" charset="0"/>
                        <a:buChar char="•"/>
                      </a:pPr>
                      <a:r>
                        <a:rPr lang="en-US" sz="1200" baseline="0" dirty="0" smtClean="0">
                          <a:latin typeface="+mn-lt"/>
                          <a:cs typeface="Arial" pitchFamily="34" charset="0"/>
                        </a:rPr>
                        <a:t> Up to two serial ports and sub-E1 services</a:t>
                      </a:r>
                    </a:p>
                    <a:p>
                      <a:pPr>
                        <a:lnSpc>
                          <a:spcPct val="120000"/>
                        </a:lnSpc>
                        <a:buFont typeface="Arial" pitchFamily="34" charset="0"/>
                        <a:buChar char="•"/>
                      </a:pPr>
                      <a:r>
                        <a:rPr lang="en-US" sz="1200" baseline="0" dirty="0" smtClean="0">
                          <a:latin typeface="+mn-lt"/>
                          <a:cs typeface="Arial" pitchFamily="34" charset="0"/>
                        </a:rPr>
                        <a:t> ETH supported on VLAN transparent</a:t>
                      </a:r>
                      <a:endParaRPr lang="en-US" sz="12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a:lnSpc>
                          <a:spcPct val="120000"/>
                        </a:lnSpc>
                      </a:pPr>
                      <a:r>
                        <a:rPr lang="en-US" sz="1200" dirty="0" smtClean="0">
                          <a:latin typeface="+mn-lt"/>
                          <a:cs typeface="Arial" pitchFamily="34" charset="0"/>
                        </a:rPr>
                        <a:t>DXC-</a:t>
                      </a:r>
                      <a:r>
                        <a:rPr lang="en-US" sz="1200" baseline="0" dirty="0" smtClean="0">
                          <a:latin typeface="+mn-lt"/>
                          <a:cs typeface="Arial" pitchFamily="34" charset="0"/>
                        </a:rPr>
                        <a:t>30/8R/10A</a:t>
                      </a:r>
                    </a:p>
                    <a:p>
                      <a:pPr>
                        <a:lnSpc>
                          <a:spcPct val="120000"/>
                        </a:lnSpc>
                      </a:pPr>
                      <a:r>
                        <a:rPr lang="en-US" sz="1200" baseline="0" dirty="0" smtClean="0">
                          <a:latin typeface="+mn-lt"/>
                          <a:cs typeface="Arial" pitchFamily="34" charset="0"/>
                        </a:rPr>
                        <a:t>MP-2100/MP-4100</a:t>
                      </a:r>
                      <a:endParaRPr lang="en-US" sz="1200" dirty="0" smtClean="0">
                        <a:latin typeface="+mn-lt"/>
                        <a:cs typeface="Arial" pitchFamily="34" charset="0"/>
                      </a:endParaRPr>
                    </a:p>
                    <a:p>
                      <a:pPr>
                        <a:lnSpc>
                          <a:spcPct val="120000"/>
                        </a:lnSpc>
                      </a:pPr>
                      <a:endParaRPr lang="en-US" sz="1200" dirty="0">
                        <a:latin typeface="+mn-lt"/>
                        <a:cs typeface="Arial" pitchFamily="34" charset="0"/>
                      </a:endParaRPr>
                    </a:p>
                  </a:txBody>
                  <a:tcPr marL="83127" marR="83127" marT="41564" marB="41564" anchor="ctr">
                    <a:solidFill>
                      <a:schemeClr val="accent3">
                        <a:lumMod val="20000"/>
                        <a:lumOff val="80000"/>
                      </a:schemeClr>
                    </a:solidFill>
                  </a:tcPr>
                </a:tc>
              </a:tr>
              <a:tr h="1115122">
                <a:tc>
                  <a:txBody>
                    <a:bodyPr/>
                    <a:lstStyle/>
                    <a:p>
                      <a:pPr marL="0" marR="0" indent="0" algn="l" defTabSz="100584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FCD-IP</a:t>
                      </a:r>
                      <a:endParaRPr lang="en-US" sz="1200" b="1" dirty="0">
                        <a:latin typeface="+mn-lt"/>
                        <a:cs typeface="Arial" pitchFamily="34" charset="0"/>
                      </a:endParaRPr>
                    </a:p>
                  </a:txBody>
                  <a:tcPr marL="83127" marR="83127" marT="41564" marB="41564">
                    <a:solidFill>
                      <a:schemeClr val="bg1"/>
                    </a:solidFill>
                  </a:tcPr>
                </a:tc>
                <a:tc>
                  <a:txBody>
                    <a:bodyPr/>
                    <a:lstStyle/>
                    <a:p>
                      <a:pPr>
                        <a:lnSpc>
                          <a:spcPct val="120000"/>
                        </a:lnSpc>
                      </a:pPr>
                      <a:r>
                        <a:rPr lang="en-US" sz="1200" smtClean="0">
                          <a:latin typeface="+mn-lt"/>
                          <a:cs typeface="Arial" pitchFamily="34" charset="0"/>
                        </a:rPr>
                        <a:t>E1/T1</a:t>
                      </a:r>
                      <a:endParaRPr lang="en-US" sz="12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a:lnSpc>
                          <a:spcPct val="120000"/>
                        </a:lnSpc>
                      </a:pPr>
                      <a:r>
                        <a:rPr lang="en-US" sz="1200" dirty="0" smtClean="0">
                          <a:latin typeface="+mn-lt"/>
                          <a:cs typeface="Arial" pitchFamily="34" charset="0"/>
                        </a:rPr>
                        <a:t>3 S.E1, Serial port (V.35, X.21), ETH, Analog</a:t>
                      </a:r>
                      <a:r>
                        <a:rPr lang="en-US" sz="1200" baseline="0" dirty="0" smtClean="0">
                          <a:latin typeface="+mn-lt"/>
                          <a:cs typeface="Arial" pitchFamily="34" charset="0"/>
                        </a:rPr>
                        <a:t> ports (FXS,FXO,E&amp;M)</a:t>
                      </a:r>
                      <a:endParaRPr lang="en-US" sz="12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a:lnSpc>
                          <a:spcPct val="120000"/>
                        </a:lnSpc>
                        <a:buFont typeface="Arial" pitchFamily="34" charset="0"/>
                        <a:buChar char="•"/>
                      </a:pPr>
                      <a:r>
                        <a:rPr lang="en-US" sz="1200" dirty="0" smtClean="0">
                          <a:latin typeface="+mn-lt"/>
                          <a:cs typeface="Arial" pitchFamily="34" charset="0"/>
                        </a:rPr>
                        <a:t> Supported on ring</a:t>
                      </a:r>
                      <a:r>
                        <a:rPr lang="en-US" sz="1200" baseline="0" dirty="0" smtClean="0">
                          <a:latin typeface="+mn-lt"/>
                          <a:cs typeface="Arial" pitchFamily="34" charset="0"/>
                        </a:rPr>
                        <a:t> and daisy chain</a:t>
                      </a:r>
                      <a:br>
                        <a:rPr lang="en-US" sz="1200" baseline="0" dirty="0" smtClean="0">
                          <a:latin typeface="+mn-lt"/>
                          <a:cs typeface="Arial" pitchFamily="34" charset="0"/>
                        </a:rPr>
                      </a:br>
                      <a:r>
                        <a:rPr lang="en-US" sz="1200" baseline="0" dirty="0" smtClean="0">
                          <a:latin typeface="+mn-lt"/>
                          <a:cs typeface="Arial" pitchFamily="34" charset="0"/>
                        </a:rPr>
                        <a:t>  application</a:t>
                      </a:r>
                    </a:p>
                    <a:p>
                      <a:pPr>
                        <a:lnSpc>
                          <a:spcPct val="120000"/>
                        </a:lnSpc>
                        <a:buFont typeface="Arial" pitchFamily="34" charset="0"/>
                        <a:buChar char="•"/>
                      </a:pPr>
                      <a:r>
                        <a:rPr lang="en-US" sz="1200" baseline="0" dirty="0" smtClean="0">
                          <a:latin typeface="+mn-lt"/>
                          <a:cs typeface="Arial" pitchFamily="34" charset="0"/>
                        </a:rPr>
                        <a:t> Integrated Router including OSPF support</a:t>
                      </a:r>
                      <a:endParaRPr lang="en-US" sz="12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marL="0" marR="0" indent="0" algn="l" defTabSz="1005840" rtl="0" eaLnBrk="1" fontAlgn="auto" latinLnBrk="0" hangingPunct="1">
                        <a:lnSpc>
                          <a:spcPct val="120000"/>
                        </a:lnSpc>
                        <a:spcBef>
                          <a:spcPts val="0"/>
                        </a:spcBef>
                        <a:spcAft>
                          <a:spcPts val="0"/>
                        </a:spcAft>
                        <a:buClrTx/>
                        <a:buSzTx/>
                        <a:buFontTx/>
                        <a:buNone/>
                        <a:tabLst/>
                        <a:defRPr/>
                      </a:pPr>
                      <a:r>
                        <a:rPr lang="en-US" sz="1200" dirty="0" smtClean="0">
                          <a:latin typeface="+mn-lt"/>
                          <a:cs typeface="Arial" pitchFamily="34" charset="0"/>
                        </a:rPr>
                        <a:t>DXC-</a:t>
                      </a:r>
                      <a:r>
                        <a:rPr lang="en-US" sz="1200" baseline="0" dirty="0" smtClean="0">
                          <a:latin typeface="+mn-lt"/>
                          <a:cs typeface="Arial" pitchFamily="34" charset="0"/>
                        </a:rPr>
                        <a:t>30/8R/10A</a:t>
                      </a:r>
                    </a:p>
                    <a:p>
                      <a:pPr>
                        <a:lnSpc>
                          <a:spcPct val="120000"/>
                        </a:lnSpc>
                      </a:pPr>
                      <a:r>
                        <a:rPr lang="en-US" sz="1200" baseline="0" dirty="0" smtClean="0">
                          <a:latin typeface="+mn-lt"/>
                          <a:cs typeface="Arial" pitchFamily="34" charset="0"/>
                        </a:rPr>
                        <a:t>MP-2100/MP-4100</a:t>
                      </a:r>
                      <a:endParaRPr lang="en-US" sz="1200" dirty="0" smtClean="0">
                        <a:latin typeface="+mn-lt"/>
                        <a:cs typeface="Arial" pitchFamily="34" charset="0"/>
                      </a:endParaRPr>
                    </a:p>
                    <a:p>
                      <a:pPr>
                        <a:lnSpc>
                          <a:spcPct val="120000"/>
                        </a:lnSpc>
                      </a:pPr>
                      <a:endParaRPr lang="en-US" sz="1200" dirty="0">
                        <a:latin typeface="+mn-lt"/>
                        <a:cs typeface="Arial" pitchFamily="34" charset="0"/>
                      </a:endParaRPr>
                    </a:p>
                  </a:txBody>
                  <a:tcPr marL="83127" marR="83127" marT="41564" marB="41564" anchor="ctr">
                    <a:solidFill>
                      <a:schemeClr val="accent3">
                        <a:lumMod val="20000"/>
                        <a:lumOff val="80000"/>
                      </a:schemeClr>
                    </a:solidFill>
                  </a:tcPr>
                </a:tc>
              </a:tr>
            </a:tbl>
          </a:graphicData>
        </a:graphic>
      </p:graphicFrame>
      <p:sp>
        <p:nvSpPr>
          <p:cNvPr id="37891" name="Title 3"/>
          <p:cNvSpPr>
            <a:spLocks noGrp="1"/>
          </p:cNvSpPr>
          <p:nvPr>
            <p:ph type="title"/>
          </p:nvPr>
        </p:nvSpPr>
        <p:spPr/>
        <p:txBody>
          <a:bodyPr/>
          <a:lstStyle/>
          <a:p>
            <a:pPr eaLnBrk="1" hangingPunct="1"/>
            <a:r>
              <a:rPr lang="en-US" smtClean="0"/>
              <a:t>FCD</a:t>
            </a:r>
            <a:br>
              <a:rPr lang="en-US" smtClean="0"/>
            </a:br>
            <a:r>
              <a:rPr lang="en-US" smtClean="0"/>
              <a:t>Product Line Table</a:t>
            </a:r>
          </a:p>
        </p:txBody>
      </p:sp>
      <p:pic>
        <p:nvPicPr>
          <p:cNvPr id="37892" name="Picture 4" descr="FCD-E1E_metal.jpg"/>
          <p:cNvPicPr>
            <a:picLocks noChangeAspect="1"/>
          </p:cNvPicPr>
          <p:nvPr/>
        </p:nvPicPr>
        <p:blipFill>
          <a:blip r:embed="rId3" cstate="print"/>
          <a:srcRect/>
          <a:stretch>
            <a:fillRect/>
          </a:stretch>
        </p:blipFill>
        <p:spPr bwMode="auto">
          <a:xfrm>
            <a:off x="467494" y="2797331"/>
            <a:ext cx="1055688" cy="346075"/>
          </a:xfrm>
          <a:prstGeom prst="rect">
            <a:avLst/>
          </a:prstGeom>
          <a:noFill/>
          <a:ln w="9525">
            <a:noFill/>
            <a:miter lim="800000"/>
            <a:headEnd/>
            <a:tailEnd/>
          </a:ln>
        </p:spPr>
      </p:pic>
      <p:pic>
        <p:nvPicPr>
          <p:cNvPr id="37893" name="Picture 7" descr="FCD-IPco.TIF"/>
          <p:cNvPicPr>
            <a:picLocks noChangeAspect="1"/>
          </p:cNvPicPr>
          <p:nvPr/>
        </p:nvPicPr>
        <p:blipFill>
          <a:blip r:embed="rId4" cstate="print"/>
          <a:srcRect/>
          <a:stretch>
            <a:fillRect/>
          </a:stretch>
        </p:blipFill>
        <p:spPr bwMode="auto">
          <a:xfrm>
            <a:off x="448522" y="5036519"/>
            <a:ext cx="1049338" cy="442912"/>
          </a:xfrm>
          <a:prstGeom prst="rect">
            <a:avLst/>
          </a:prstGeom>
          <a:noFill/>
          <a:ln w="9525">
            <a:noFill/>
            <a:miter lim="800000"/>
            <a:headEnd/>
            <a:tailEnd/>
          </a:ln>
        </p:spPr>
      </p:pic>
      <p:pic>
        <p:nvPicPr>
          <p:cNvPr id="37894" name="Picture 8" descr="FCD-E1LCPhoto.jpg"/>
          <p:cNvPicPr>
            <a:picLocks noChangeAspect="1"/>
          </p:cNvPicPr>
          <p:nvPr/>
        </p:nvPicPr>
        <p:blipFill>
          <a:blip r:embed="rId5" cstate="print"/>
          <a:srcRect/>
          <a:stretch>
            <a:fillRect/>
          </a:stretch>
        </p:blipFill>
        <p:spPr bwMode="auto">
          <a:xfrm>
            <a:off x="481976" y="3949585"/>
            <a:ext cx="1004888" cy="4460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6"/>
          <p:cNvSpPr>
            <a:spLocks noGrp="1"/>
          </p:cNvSpPr>
          <p:nvPr>
            <p:ph type="title"/>
          </p:nvPr>
        </p:nvSpPr>
        <p:spPr/>
        <p:txBody>
          <a:bodyPr/>
          <a:lstStyle/>
          <a:p>
            <a:pPr eaLnBrk="1" hangingPunct="1"/>
            <a:r>
              <a:rPr lang="en-US" dirty="0" smtClean="0"/>
              <a:t>Variety of Services – FCD Family</a:t>
            </a:r>
          </a:p>
        </p:txBody>
      </p:sp>
      <p:sp>
        <p:nvSpPr>
          <p:cNvPr id="35843" name="Content Placeholder 37"/>
          <p:cNvSpPr>
            <a:spLocks noGrp="1"/>
          </p:cNvSpPr>
          <p:nvPr>
            <p:ph type="body" sz="quarter" idx="10"/>
          </p:nvPr>
        </p:nvSpPr>
        <p:spPr>
          <a:xfrm>
            <a:off x="747713" y="5119468"/>
            <a:ext cx="7124700" cy="1493206"/>
          </a:xfrm>
        </p:spPr>
        <p:txBody>
          <a:bodyPr/>
          <a:lstStyle/>
          <a:p>
            <a:pPr eaLnBrk="1" hangingPunct="1"/>
            <a:r>
              <a:rPr lang="en-US" sz="1800" dirty="0" smtClean="0"/>
              <a:t>Convergence of multiple services</a:t>
            </a:r>
          </a:p>
          <a:p>
            <a:pPr eaLnBrk="1" hangingPunct="1"/>
            <a:r>
              <a:rPr lang="en-US" sz="1800" dirty="0" smtClean="0"/>
              <a:t>Centralized Management</a:t>
            </a:r>
          </a:p>
          <a:p>
            <a:pPr eaLnBrk="1" hangingPunct="1"/>
            <a:r>
              <a:rPr lang="en-US" sz="1800" dirty="0" smtClean="0"/>
              <a:t>Integrated Local Loop</a:t>
            </a:r>
          </a:p>
          <a:p>
            <a:pPr eaLnBrk="1" hangingPunct="1"/>
            <a:r>
              <a:rPr lang="en-US" sz="1800" dirty="0" smtClean="0"/>
              <a:t>Flexible Service Support</a:t>
            </a:r>
          </a:p>
        </p:txBody>
      </p:sp>
      <p:sp>
        <p:nvSpPr>
          <p:cNvPr id="35845" name="Text Box 1027"/>
          <p:cNvSpPr txBox="1">
            <a:spLocks noChangeArrowheads="1"/>
          </p:cNvSpPr>
          <p:nvPr/>
        </p:nvSpPr>
        <p:spPr bwMode="auto">
          <a:xfrm>
            <a:off x="3686175" y="2719388"/>
            <a:ext cx="1481138" cy="284162"/>
          </a:xfrm>
          <a:prstGeom prst="rect">
            <a:avLst/>
          </a:prstGeom>
          <a:noFill/>
          <a:ln w="12700">
            <a:noFill/>
            <a:miter lim="800000"/>
            <a:headEnd/>
            <a:tailEnd/>
          </a:ln>
        </p:spPr>
        <p:txBody>
          <a:bodyPr lIns="83103" tIns="41551" rIns="83103" bIns="41551">
            <a:spAutoFit/>
          </a:bodyPr>
          <a:lstStyle/>
          <a:p>
            <a:pPr algn="ctr"/>
            <a:r>
              <a:rPr lang="en-US" sz="1300" b="1">
                <a:latin typeface="+mn-lt"/>
              </a:rPr>
              <a:t>FCD Family</a:t>
            </a:r>
          </a:p>
        </p:txBody>
      </p:sp>
      <p:sp>
        <p:nvSpPr>
          <p:cNvPr id="35846" name="Text Box 1029"/>
          <p:cNvSpPr txBox="1">
            <a:spLocks noChangeArrowheads="1"/>
          </p:cNvSpPr>
          <p:nvPr/>
        </p:nvSpPr>
        <p:spPr bwMode="auto">
          <a:xfrm>
            <a:off x="2390620" y="2960843"/>
            <a:ext cx="1214438" cy="406400"/>
          </a:xfrm>
          <a:prstGeom prst="rect">
            <a:avLst/>
          </a:prstGeom>
          <a:noFill/>
          <a:ln w="12700">
            <a:noFill/>
            <a:miter lim="800000"/>
            <a:headEnd/>
            <a:tailEnd/>
          </a:ln>
        </p:spPr>
        <p:txBody>
          <a:bodyPr lIns="83103" tIns="41551" rIns="83103" bIns="41551">
            <a:spAutoFit/>
          </a:bodyPr>
          <a:lstStyle/>
          <a:p>
            <a:pPr algn="ctr"/>
            <a:r>
              <a:rPr lang="en-US" sz="1000" dirty="0">
                <a:latin typeface="+mn-lt"/>
              </a:rPr>
              <a:t>E1/T1</a:t>
            </a:r>
          </a:p>
          <a:p>
            <a:pPr algn="ctr"/>
            <a:r>
              <a:rPr lang="en-US" sz="1000" dirty="0">
                <a:latin typeface="+mn-lt"/>
              </a:rPr>
              <a:t>Fractional E1/T1</a:t>
            </a:r>
          </a:p>
        </p:txBody>
      </p:sp>
      <p:sp>
        <p:nvSpPr>
          <p:cNvPr id="35847" name="Rectangle 1030"/>
          <p:cNvSpPr>
            <a:spLocks noChangeArrowheads="1"/>
          </p:cNvSpPr>
          <p:nvPr/>
        </p:nvSpPr>
        <p:spPr bwMode="auto">
          <a:xfrm>
            <a:off x="2531947" y="3376420"/>
            <a:ext cx="954088" cy="546100"/>
          </a:xfrm>
          <a:prstGeom prst="rect">
            <a:avLst/>
          </a:prstGeom>
          <a:noFill/>
          <a:ln w="12700">
            <a:noFill/>
            <a:miter lim="800000"/>
            <a:headEnd/>
            <a:tailEnd/>
          </a:ln>
        </p:spPr>
        <p:txBody>
          <a:bodyPr lIns="83103" tIns="41551" rIns="83103" bIns="41551">
            <a:spAutoFit/>
          </a:bodyPr>
          <a:lstStyle/>
          <a:p>
            <a:pPr algn="ctr"/>
            <a:r>
              <a:rPr lang="en-US" sz="1000" dirty="0">
                <a:latin typeface="+mn-lt"/>
              </a:rPr>
              <a:t>Copper</a:t>
            </a:r>
          </a:p>
          <a:p>
            <a:pPr algn="ctr"/>
            <a:r>
              <a:rPr lang="en-US" sz="1000" dirty="0">
                <a:latin typeface="+mn-lt"/>
              </a:rPr>
              <a:t>SHDSL</a:t>
            </a:r>
          </a:p>
          <a:p>
            <a:pPr algn="ctr"/>
            <a:r>
              <a:rPr lang="en-US" sz="1000" dirty="0">
                <a:latin typeface="+mn-lt"/>
              </a:rPr>
              <a:t>Fiber</a:t>
            </a:r>
          </a:p>
        </p:txBody>
      </p:sp>
      <p:sp>
        <p:nvSpPr>
          <p:cNvPr id="35849" name="Text Box 35"/>
          <p:cNvSpPr txBox="1">
            <a:spLocks noChangeArrowheads="1"/>
          </p:cNvSpPr>
          <p:nvPr/>
        </p:nvSpPr>
        <p:spPr bwMode="auto">
          <a:xfrm>
            <a:off x="7751763" y="2346325"/>
            <a:ext cx="432811" cy="169277"/>
          </a:xfrm>
          <a:prstGeom prst="rect">
            <a:avLst/>
          </a:prstGeom>
          <a:noFill/>
          <a:ln w="9525">
            <a:noFill/>
            <a:miter lim="800000"/>
            <a:headEnd/>
            <a:tailEnd/>
          </a:ln>
        </p:spPr>
        <p:txBody>
          <a:bodyPr wrap="none" lIns="0" tIns="0" rIns="0" bIns="0" anchor="ctr" anchorCtr="1">
            <a:spAutoFit/>
          </a:bodyPr>
          <a:lstStyle/>
          <a:p>
            <a:pPr algn="ctr"/>
            <a:r>
              <a:rPr lang="en-US" sz="1100" b="1">
                <a:latin typeface="+mn-lt"/>
              </a:rPr>
              <a:t>Router </a:t>
            </a:r>
          </a:p>
        </p:txBody>
      </p:sp>
      <p:sp>
        <p:nvSpPr>
          <p:cNvPr id="35850" name="Text Box 37"/>
          <p:cNvSpPr txBox="1">
            <a:spLocks noChangeArrowheads="1"/>
          </p:cNvSpPr>
          <p:nvPr/>
        </p:nvSpPr>
        <p:spPr bwMode="auto">
          <a:xfrm>
            <a:off x="5739933" y="1409700"/>
            <a:ext cx="424796" cy="169277"/>
          </a:xfrm>
          <a:prstGeom prst="rect">
            <a:avLst/>
          </a:prstGeom>
          <a:noFill/>
          <a:ln w="9525">
            <a:noFill/>
            <a:miter lim="800000"/>
            <a:headEnd/>
            <a:tailEnd/>
          </a:ln>
        </p:spPr>
        <p:txBody>
          <a:bodyPr wrap="none" lIns="0" tIns="0" rIns="0" bIns="0" anchor="ctr" anchorCtr="1">
            <a:spAutoFit/>
          </a:bodyPr>
          <a:lstStyle/>
          <a:p>
            <a:pPr algn="ctr"/>
            <a:r>
              <a:rPr lang="en-US" sz="1100" b="1">
                <a:latin typeface="+mn-lt"/>
              </a:rPr>
              <a:t>Switch </a:t>
            </a:r>
          </a:p>
        </p:txBody>
      </p:sp>
      <p:sp>
        <p:nvSpPr>
          <p:cNvPr id="35851" name="Text Box 7"/>
          <p:cNvSpPr txBox="1">
            <a:spLocks noChangeArrowheads="1"/>
          </p:cNvSpPr>
          <p:nvPr/>
        </p:nvSpPr>
        <p:spPr bwMode="auto">
          <a:xfrm>
            <a:off x="7832725" y="3819525"/>
            <a:ext cx="269304" cy="169277"/>
          </a:xfrm>
          <a:prstGeom prst="rect">
            <a:avLst/>
          </a:prstGeom>
          <a:noFill/>
          <a:ln w="9525">
            <a:noFill/>
            <a:miter lim="800000"/>
            <a:headEnd/>
            <a:tailEnd/>
          </a:ln>
        </p:spPr>
        <p:txBody>
          <a:bodyPr wrap="none" lIns="0" tIns="0" rIns="0" bIns="0" anchor="ctr" anchorCtr="1">
            <a:spAutoFit/>
          </a:bodyPr>
          <a:lstStyle/>
          <a:p>
            <a:pPr algn="ctr"/>
            <a:r>
              <a:rPr lang="en-US" sz="1100" b="1">
                <a:latin typeface="+mn-lt"/>
              </a:rPr>
              <a:t>LAN </a:t>
            </a:r>
          </a:p>
        </p:txBody>
      </p:sp>
      <p:grpSp>
        <p:nvGrpSpPr>
          <p:cNvPr id="35852" name="Group 36"/>
          <p:cNvGrpSpPr>
            <a:grpSpLocks/>
          </p:cNvGrpSpPr>
          <p:nvPr/>
        </p:nvGrpSpPr>
        <p:grpSpPr bwMode="auto">
          <a:xfrm>
            <a:off x="4794250" y="3095625"/>
            <a:ext cx="3281363" cy="660400"/>
            <a:chOff x="-26" y="1186"/>
            <a:chExt cx="2274" cy="457"/>
          </a:xfrm>
        </p:grpSpPr>
        <p:sp>
          <p:nvSpPr>
            <p:cNvPr id="35870" name="Line 30"/>
            <p:cNvSpPr>
              <a:spLocks noChangeShapeType="1"/>
            </p:cNvSpPr>
            <p:nvPr/>
          </p:nvSpPr>
          <p:spPr bwMode="auto">
            <a:xfrm>
              <a:off x="2196" y="1186"/>
              <a:ext cx="0" cy="457"/>
            </a:xfrm>
            <a:prstGeom prst="line">
              <a:avLst/>
            </a:prstGeom>
            <a:noFill/>
            <a:ln w="19050">
              <a:solidFill>
                <a:schemeClr val="tx1"/>
              </a:solidFill>
              <a:round/>
              <a:headEnd/>
              <a:tailEnd/>
            </a:ln>
          </p:spPr>
          <p:txBody>
            <a:bodyPr/>
            <a:lstStyle/>
            <a:p>
              <a:pPr algn="ctr"/>
              <a:endParaRPr lang="en-US">
                <a:latin typeface="+mn-lt"/>
              </a:endParaRPr>
            </a:p>
          </p:txBody>
        </p:sp>
        <p:sp>
          <p:nvSpPr>
            <p:cNvPr id="35871" name="Line 31"/>
            <p:cNvSpPr>
              <a:spLocks noChangeShapeType="1"/>
            </p:cNvSpPr>
            <p:nvPr/>
          </p:nvSpPr>
          <p:spPr bwMode="auto">
            <a:xfrm flipH="1">
              <a:off x="2141" y="1601"/>
              <a:ext cx="52" cy="0"/>
            </a:xfrm>
            <a:prstGeom prst="line">
              <a:avLst/>
            </a:prstGeom>
            <a:noFill/>
            <a:ln w="12700">
              <a:solidFill>
                <a:schemeClr val="tx1"/>
              </a:solidFill>
              <a:round/>
              <a:headEnd/>
              <a:tailEnd/>
            </a:ln>
          </p:spPr>
          <p:txBody>
            <a:bodyPr/>
            <a:lstStyle/>
            <a:p>
              <a:pPr algn="ctr"/>
              <a:endParaRPr lang="en-US">
                <a:latin typeface="+mn-lt"/>
              </a:endParaRPr>
            </a:p>
          </p:txBody>
        </p:sp>
        <p:sp>
          <p:nvSpPr>
            <p:cNvPr id="35872" name="Line 32"/>
            <p:cNvSpPr>
              <a:spLocks noChangeShapeType="1"/>
            </p:cNvSpPr>
            <p:nvPr/>
          </p:nvSpPr>
          <p:spPr bwMode="auto">
            <a:xfrm flipH="1">
              <a:off x="2196" y="1507"/>
              <a:ext cx="52" cy="0"/>
            </a:xfrm>
            <a:prstGeom prst="line">
              <a:avLst/>
            </a:prstGeom>
            <a:noFill/>
            <a:ln w="12700">
              <a:solidFill>
                <a:schemeClr val="tx1"/>
              </a:solidFill>
              <a:round/>
              <a:headEnd/>
              <a:tailEnd/>
            </a:ln>
          </p:spPr>
          <p:txBody>
            <a:bodyPr/>
            <a:lstStyle/>
            <a:p>
              <a:pPr algn="ctr"/>
              <a:endParaRPr lang="en-US">
                <a:latin typeface="+mn-lt"/>
              </a:endParaRPr>
            </a:p>
          </p:txBody>
        </p:sp>
        <p:sp>
          <p:nvSpPr>
            <p:cNvPr id="35873" name="Line 33"/>
            <p:cNvSpPr>
              <a:spLocks noChangeShapeType="1"/>
            </p:cNvSpPr>
            <p:nvPr/>
          </p:nvSpPr>
          <p:spPr bwMode="auto">
            <a:xfrm flipH="1">
              <a:off x="-26" y="1413"/>
              <a:ext cx="2218" cy="0"/>
            </a:xfrm>
            <a:prstGeom prst="line">
              <a:avLst/>
            </a:prstGeom>
            <a:noFill/>
            <a:ln w="12700">
              <a:solidFill>
                <a:schemeClr val="tx1"/>
              </a:solidFill>
              <a:round/>
              <a:headEnd/>
              <a:tailEnd/>
            </a:ln>
          </p:spPr>
          <p:txBody>
            <a:bodyPr/>
            <a:lstStyle/>
            <a:p>
              <a:pPr algn="ctr"/>
              <a:endParaRPr lang="en-US">
                <a:latin typeface="+mn-lt"/>
              </a:endParaRPr>
            </a:p>
          </p:txBody>
        </p:sp>
        <p:sp>
          <p:nvSpPr>
            <p:cNvPr id="35874" name="Line 34"/>
            <p:cNvSpPr>
              <a:spLocks noChangeShapeType="1"/>
            </p:cNvSpPr>
            <p:nvPr/>
          </p:nvSpPr>
          <p:spPr bwMode="auto">
            <a:xfrm flipH="1">
              <a:off x="2196" y="1319"/>
              <a:ext cx="52" cy="0"/>
            </a:xfrm>
            <a:prstGeom prst="line">
              <a:avLst/>
            </a:prstGeom>
            <a:noFill/>
            <a:ln w="12700">
              <a:solidFill>
                <a:schemeClr val="tx1"/>
              </a:solidFill>
              <a:round/>
              <a:headEnd/>
              <a:tailEnd/>
            </a:ln>
          </p:spPr>
          <p:txBody>
            <a:bodyPr/>
            <a:lstStyle/>
            <a:p>
              <a:pPr algn="ctr"/>
              <a:endParaRPr lang="en-US">
                <a:latin typeface="+mn-lt"/>
              </a:endParaRPr>
            </a:p>
          </p:txBody>
        </p:sp>
        <p:sp>
          <p:nvSpPr>
            <p:cNvPr id="35875" name="Line 35"/>
            <p:cNvSpPr>
              <a:spLocks noChangeShapeType="1"/>
            </p:cNvSpPr>
            <p:nvPr/>
          </p:nvSpPr>
          <p:spPr bwMode="auto">
            <a:xfrm flipH="1">
              <a:off x="2141" y="1226"/>
              <a:ext cx="52" cy="0"/>
            </a:xfrm>
            <a:prstGeom prst="line">
              <a:avLst/>
            </a:prstGeom>
            <a:noFill/>
            <a:ln w="12700">
              <a:solidFill>
                <a:schemeClr val="tx1"/>
              </a:solidFill>
              <a:round/>
              <a:headEnd/>
              <a:tailEnd/>
            </a:ln>
          </p:spPr>
          <p:txBody>
            <a:bodyPr/>
            <a:lstStyle/>
            <a:p>
              <a:pPr algn="ctr"/>
              <a:endParaRPr lang="en-US">
                <a:latin typeface="+mn-lt"/>
              </a:endParaRPr>
            </a:p>
          </p:txBody>
        </p:sp>
      </p:grpSp>
      <p:sp>
        <p:nvSpPr>
          <p:cNvPr id="35853" name="Text Box 32"/>
          <p:cNvSpPr txBox="1">
            <a:spLocks noChangeArrowheads="1"/>
          </p:cNvSpPr>
          <p:nvPr/>
        </p:nvSpPr>
        <p:spPr bwMode="auto">
          <a:xfrm>
            <a:off x="5820885" y="4411817"/>
            <a:ext cx="262892" cy="169277"/>
          </a:xfrm>
          <a:prstGeom prst="rect">
            <a:avLst/>
          </a:prstGeom>
          <a:noFill/>
          <a:ln w="9525">
            <a:noFill/>
            <a:miter lim="800000"/>
            <a:headEnd/>
            <a:tailEnd/>
          </a:ln>
        </p:spPr>
        <p:txBody>
          <a:bodyPr wrap="none" lIns="0" tIns="0" rIns="0" bIns="0" anchor="ctr" anchorCtr="1">
            <a:spAutoFit/>
          </a:bodyPr>
          <a:lstStyle/>
          <a:p>
            <a:pPr algn="ctr"/>
            <a:r>
              <a:rPr lang="en-US" sz="1100" b="1" dirty="0">
                <a:latin typeface="+mn-lt"/>
              </a:rPr>
              <a:t>PBX </a:t>
            </a:r>
          </a:p>
        </p:txBody>
      </p:sp>
      <p:sp>
        <p:nvSpPr>
          <p:cNvPr id="35854" name="Text Box 17"/>
          <p:cNvSpPr txBox="1">
            <a:spLocks noChangeArrowheads="1"/>
          </p:cNvSpPr>
          <p:nvPr/>
        </p:nvSpPr>
        <p:spPr bwMode="auto">
          <a:xfrm>
            <a:off x="6931025" y="1768475"/>
            <a:ext cx="182742" cy="169277"/>
          </a:xfrm>
          <a:prstGeom prst="rect">
            <a:avLst/>
          </a:prstGeom>
          <a:noFill/>
          <a:ln w="9525">
            <a:noFill/>
            <a:miter lim="800000"/>
            <a:headEnd/>
            <a:tailEnd/>
          </a:ln>
        </p:spPr>
        <p:txBody>
          <a:bodyPr wrap="none" lIns="0" tIns="0" rIns="0" bIns="0" anchor="ctr" anchorCtr="1">
            <a:spAutoFit/>
          </a:bodyPr>
          <a:lstStyle/>
          <a:p>
            <a:pPr algn="ctr"/>
            <a:r>
              <a:rPr lang="en-US" sz="1100" b="1">
                <a:latin typeface="+mn-lt"/>
              </a:rPr>
              <a:t>PC </a:t>
            </a:r>
          </a:p>
        </p:txBody>
      </p:sp>
      <p:cxnSp>
        <p:nvCxnSpPr>
          <p:cNvPr id="35855" name="Straight Connector 126"/>
          <p:cNvCxnSpPr>
            <a:cxnSpLocks noChangeShapeType="1"/>
          </p:cNvCxnSpPr>
          <p:nvPr/>
        </p:nvCxnSpPr>
        <p:spPr bwMode="auto">
          <a:xfrm>
            <a:off x="2124075" y="3370263"/>
            <a:ext cx="1828800" cy="0"/>
          </a:xfrm>
          <a:prstGeom prst="line">
            <a:avLst/>
          </a:prstGeom>
          <a:noFill/>
          <a:ln w="76200" algn="ctr">
            <a:solidFill>
              <a:srgbClr val="00B050"/>
            </a:solidFill>
            <a:round/>
            <a:headEnd/>
            <a:tailEnd/>
          </a:ln>
        </p:spPr>
      </p:cxnSp>
      <p:cxnSp>
        <p:nvCxnSpPr>
          <p:cNvPr id="35856" name="Elbow Connector 39"/>
          <p:cNvCxnSpPr>
            <a:cxnSpLocks noChangeShapeType="1"/>
          </p:cNvCxnSpPr>
          <p:nvPr/>
        </p:nvCxnSpPr>
        <p:spPr bwMode="auto">
          <a:xfrm flipV="1">
            <a:off x="4648200" y="1905000"/>
            <a:ext cx="1279525" cy="1371600"/>
          </a:xfrm>
          <a:prstGeom prst="bentConnector3">
            <a:avLst>
              <a:gd name="adj1" fmla="val 50000"/>
            </a:avLst>
          </a:prstGeom>
          <a:noFill/>
          <a:ln w="12700" algn="ctr">
            <a:solidFill>
              <a:schemeClr val="tx1"/>
            </a:solidFill>
            <a:round/>
            <a:headEnd/>
            <a:tailEnd/>
          </a:ln>
        </p:spPr>
      </p:cxnSp>
      <p:cxnSp>
        <p:nvCxnSpPr>
          <p:cNvPr id="35857" name="Elbow Connector 40"/>
          <p:cNvCxnSpPr>
            <a:cxnSpLocks noChangeShapeType="1"/>
          </p:cNvCxnSpPr>
          <p:nvPr/>
        </p:nvCxnSpPr>
        <p:spPr bwMode="auto">
          <a:xfrm>
            <a:off x="4648200" y="3516313"/>
            <a:ext cx="1279525" cy="1371600"/>
          </a:xfrm>
          <a:prstGeom prst="bentConnector3">
            <a:avLst>
              <a:gd name="adj1" fmla="val 50000"/>
            </a:avLst>
          </a:prstGeom>
          <a:noFill/>
          <a:ln w="12700" algn="ctr">
            <a:solidFill>
              <a:schemeClr val="tx1"/>
            </a:solidFill>
            <a:round/>
            <a:headEnd/>
            <a:tailEnd/>
          </a:ln>
        </p:spPr>
      </p:cxnSp>
      <p:cxnSp>
        <p:nvCxnSpPr>
          <p:cNvPr id="35858" name="Elbow Connector 41"/>
          <p:cNvCxnSpPr>
            <a:cxnSpLocks noChangeShapeType="1"/>
          </p:cNvCxnSpPr>
          <p:nvPr/>
        </p:nvCxnSpPr>
        <p:spPr bwMode="auto">
          <a:xfrm flipV="1">
            <a:off x="4691063" y="2232025"/>
            <a:ext cx="2286000" cy="1096963"/>
          </a:xfrm>
          <a:prstGeom prst="bentConnector3">
            <a:avLst>
              <a:gd name="adj1" fmla="val 75713"/>
            </a:avLst>
          </a:prstGeom>
          <a:noFill/>
          <a:ln w="12700" algn="ctr">
            <a:solidFill>
              <a:schemeClr val="tx1"/>
            </a:solidFill>
            <a:round/>
            <a:headEnd/>
            <a:tailEnd/>
          </a:ln>
        </p:spPr>
      </p:cxnSp>
      <p:cxnSp>
        <p:nvCxnSpPr>
          <p:cNvPr id="35859" name="Elbow Connector 44"/>
          <p:cNvCxnSpPr>
            <a:cxnSpLocks noChangeShapeType="1"/>
          </p:cNvCxnSpPr>
          <p:nvPr/>
        </p:nvCxnSpPr>
        <p:spPr bwMode="auto">
          <a:xfrm>
            <a:off x="4691063" y="3471863"/>
            <a:ext cx="2286000" cy="1098550"/>
          </a:xfrm>
          <a:prstGeom prst="bentConnector3">
            <a:avLst>
              <a:gd name="adj1" fmla="val 75713"/>
            </a:avLst>
          </a:prstGeom>
          <a:noFill/>
          <a:ln w="12700" algn="ctr">
            <a:solidFill>
              <a:schemeClr val="tx1"/>
            </a:solidFill>
            <a:round/>
            <a:headEnd/>
            <a:tailEnd/>
          </a:ln>
        </p:spPr>
      </p:cxnSp>
      <p:pic>
        <p:nvPicPr>
          <p:cNvPr id="35860" name="Picture 54"/>
          <p:cNvPicPr>
            <a:picLocks noChangeAspect="1" noChangeArrowheads="1"/>
          </p:cNvPicPr>
          <p:nvPr/>
        </p:nvPicPr>
        <p:blipFill>
          <a:blip r:embed="rId3" cstate="print"/>
          <a:srcRect/>
          <a:stretch>
            <a:fillRect/>
          </a:stretch>
        </p:blipFill>
        <p:spPr bwMode="auto">
          <a:xfrm>
            <a:off x="5634038" y="1603375"/>
            <a:ext cx="636587" cy="541338"/>
          </a:xfrm>
          <a:prstGeom prst="rect">
            <a:avLst/>
          </a:prstGeom>
          <a:noFill/>
          <a:ln w="9525">
            <a:noFill/>
            <a:miter lim="800000"/>
            <a:headEnd/>
            <a:tailEnd/>
          </a:ln>
        </p:spPr>
      </p:pic>
      <p:sp>
        <p:nvSpPr>
          <p:cNvPr id="35861" name="Text Box 12"/>
          <p:cNvSpPr txBox="1">
            <a:spLocks noChangeArrowheads="1"/>
          </p:cNvSpPr>
          <p:nvPr/>
        </p:nvSpPr>
        <p:spPr bwMode="auto">
          <a:xfrm>
            <a:off x="6581775" y="4724400"/>
            <a:ext cx="936625" cy="169863"/>
          </a:xfrm>
          <a:prstGeom prst="rect">
            <a:avLst/>
          </a:prstGeom>
          <a:noFill/>
          <a:ln w="9525">
            <a:noFill/>
            <a:miter lim="800000"/>
            <a:headEnd/>
            <a:tailEnd/>
          </a:ln>
        </p:spPr>
        <p:txBody>
          <a:bodyPr lIns="0" tIns="0" rIns="0" bIns="0" anchor="ctr" anchorCtr="1">
            <a:spAutoFit/>
          </a:bodyPr>
          <a:lstStyle/>
          <a:p>
            <a:pPr algn="ctr"/>
            <a:r>
              <a:rPr lang="en-US" sz="1100" b="1">
                <a:latin typeface="+mn-lt"/>
              </a:rPr>
              <a:t>Phone - Fixed </a:t>
            </a:r>
          </a:p>
        </p:txBody>
      </p:sp>
      <p:pic>
        <p:nvPicPr>
          <p:cNvPr id="35862" name="Picture 16" descr="phone"/>
          <p:cNvPicPr>
            <a:picLocks noChangeAspect="1" noChangeArrowheads="1"/>
          </p:cNvPicPr>
          <p:nvPr/>
        </p:nvPicPr>
        <p:blipFill>
          <a:blip r:embed="rId4" cstate="print"/>
          <a:srcRect/>
          <a:stretch>
            <a:fillRect/>
          </a:stretch>
        </p:blipFill>
        <p:spPr bwMode="auto">
          <a:xfrm>
            <a:off x="6826250" y="4337050"/>
            <a:ext cx="446088" cy="368300"/>
          </a:xfrm>
          <a:prstGeom prst="rect">
            <a:avLst/>
          </a:prstGeom>
          <a:noFill/>
          <a:ln w="9525">
            <a:noFill/>
            <a:miter lim="800000"/>
            <a:headEnd/>
            <a:tailEnd/>
          </a:ln>
        </p:spPr>
      </p:pic>
      <p:pic>
        <p:nvPicPr>
          <p:cNvPr id="35863" name="Picture 18" descr="pc"/>
          <p:cNvPicPr>
            <a:picLocks noChangeAspect="1" noChangeArrowheads="1"/>
          </p:cNvPicPr>
          <p:nvPr/>
        </p:nvPicPr>
        <p:blipFill>
          <a:blip r:embed="rId5" cstate="print"/>
          <a:srcRect/>
          <a:stretch>
            <a:fillRect/>
          </a:stretch>
        </p:blipFill>
        <p:spPr bwMode="auto">
          <a:xfrm>
            <a:off x="6761163" y="1947863"/>
            <a:ext cx="576262" cy="547687"/>
          </a:xfrm>
          <a:prstGeom prst="rect">
            <a:avLst/>
          </a:prstGeom>
          <a:noFill/>
          <a:ln w="9525">
            <a:noFill/>
            <a:miter lim="800000"/>
            <a:headEnd/>
            <a:tailEnd/>
          </a:ln>
        </p:spPr>
      </p:pic>
      <p:pic>
        <p:nvPicPr>
          <p:cNvPr id="35864" name="Picture 49" descr="pbx"/>
          <p:cNvPicPr>
            <a:picLocks noChangeAspect="1" noChangeArrowheads="1"/>
          </p:cNvPicPr>
          <p:nvPr/>
        </p:nvPicPr>
        <p:blipFill>
          <a:blip r:embed="rId6" cstate="print"/>
          <a:srcRect/>
          <a:stretch>
            <a:fillRect/>
          </a:stretch>
        </p:blipFill>
        <p:spPr bwMode="auto">
          <a:xfrm>
            <a:off x="5692053" y="4575329"/>
            <a:ext cx="520556" cy="554231"/>
          </a:xfrm>
          <a:prstGeom prst="rect">
            <a:avLst/>
          </a:prstGeom>
          <a:noFill/>
          <a:ln w="9525">
            <a:noFill/>
            <a:miter lim="800000"/>
            <a:headEnd/>
            <a:tailEnd/>
          </a:ln>
        </p:spPr>
      </p:pic>
      <p:cxnSp>
        <p:nvCxnSpPr>
          <p:cNvPr id="35865" name="Elbow Connector 45"/>
          <p:cNvCxnSpPr>
            <a:cxnSpLocks noChangeShapeType="1"/>
          </p:cNvCxnSpPr>
          <p:nvPr/>
        </p:nvCxnSpPr>
        <p:spPr bwMode="auto">
          <a:xfrm flipV="1">
            <a:off x="4691063" y="2778125"/>
            <a:ext cx="3200400" cy="593725"/>
          </a:xfrm>
          <a:prstGeom prst="bentConnector3">
            <a:avLst>
              <a:gd name="adj1" fmla="val 75713"/>
            </a:avLst>
          </a:prstGeom>
          <a:noFill/>
          <a:ln w="12700" algn="ctr">
            <a:solidFill>
              <a:schemeClr val="tx1"/>
            </a:solidFill>
            <a:round/>
            <a:headEnd/>
            <a:tailEnd/>
          </a:ln>
        </p:spPr>
      </p:cxnSp>
      <p:pic>
        <p:nvPicPr>
          <p:cNvPr id="35866" name="Picture 36" descr="router"/>
          <p:cNvPicPr>
            <a:picLocks noChangeAspect="1" noChangeArrowheads="1"/>
          </p:cNvPicPr>
          <p:nvPr/>
        </p:nvPicPr>
        <p:blipFill>
          <a:blip r:embed="rId7" cstate="print"/>
          <a:srcRect/>
          <a:stretch>
            <a:fillRect/>
          </a:stretch>
        </p:blipFill>
        <p:spPr bwMode="auto">
          <a:xfrm>
            <a:off x="7704138" y="2538413"/>
            <a:ext cx="588962" cy="433387"/>
          </a:xfrm>
          <a:prstGeom prst="rect">
            <a:avLst/>
          </a:prstGeom>
          <a:noFill/>
          <a:ln w="9525">
            <a:noFill/>
            <a:miter lim="800000"/>
            <a:headEnd/>
            <a:tailEnd/>
          </a:ln>
        </p:spPr>
      </p:pic>
      <p:grpSp>
        <p:nvGrpSpPr>
          <p:cNvPr id="35867" name="Group 47"/>
          <p:cNvGrpSpPr>
            <a:grpSpLocks/>
          </p:cNvGrpSpPr>
          <p:nvPr/>
        </p:nvGrpSpPr>
        <p:grpSpPr bwMode="auto">
          <a:xfrm>
            <a:off x="3517900" y="2990850"/>
            <a:ext cx="1651000" cy="698500"/>
            <a:chOff x="3517818" y="2991614"/>
            <a:chExt cx="1651000" cy="697566"/>
          </a:xfrm>
        </p:grpSpPr>
        <p:sp>
          <p:nvSpPr>
            <p:cNvPr id="47" name="Freeform 46"/>
            <p:cNvSpPr/>
            <p:nvPr/>
          </p:nvSpPr>
          <p:spPr bwMode="auto">
            <a:xfrm>
              <a:off x="4540168" y="3292836"/>
              <a:ext cx="466725" cy="323417"/>
            </a:xfrm>
            <a:custGeom>
              <a:avLst/>
              <a:gdLst>
                <a:gd name="connsiteX0" fmla="*/ 133350 w 466725"/>
                <a:gd name="connsiteY0" fmla="*/ 323850 h 323850"/>
                <a:gd name="connsiteX1" fmla="*/ 346075 w 466725"/>
                <a:gd name="connsiteY1" fmla="*/ 323850 h 323850"/>
                <a:gd name="connsiteX2" fmla="*/ 409575 w 466725"/>
                <a:gd name="connsiteY2" fmla="*/ 254000 h 323850"/>
                <a:gd name="connsiteX3" fmla="*/ 466725 w 466725"/>
                <a:gd name="connsiteY3" fmla="*/ 104775 h 323850"/>
                <a:gd name="connsiteX4" fmla="*/ 365125 w 466725"/>
                <a:gd name="connsiteY4" fmla="*/ 0 h 323850"/>
                <a:gd name="connsiteX5" fmla="*/ 0 w 466725"/>
                <a:gd name="connsiteY5" fmla="*/ 22225 h 323850"/>
                <a:gd name="connsiteX6" fmla="*/ 133350 w 466725"/>
                <a:gd name="connsiteY6" fmla="*/ 3238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725" h="323850">
                  <a:moveTo>
                    <a:pt x="133350" y="323850"/>
                  </a:moveTo>
                  <a:lnTo>
                    <a:pt x="346075" y="323850"/>
                  </a:lnTo>
                  <a:lnTo>
                    <a:pt x="409575" y="254000"/>
                  </a:lnTo>
                  <a:lnTo>
                    <a:pt x="466725" y="104775"/>
                  </a:lnTo>
                  <a:lnTo>
                    <a:pt x="365125" y="0"/>
                  </a:lnTo>
                  <a:lnTo>
                    <a:pt x="0" y="22225"/>
                  </a:lnTo>
                  <a:lnTo>
                    <a:pt x="133350" y="323850"/>
                  </a:lnTo>
                  <a:close/>
                </a:path>
              </a:pathLst>
            </a:custGeom>
            <a:solidFill>
              <a:schemeClr val="bg1">
                <a:lumMod val="95000"/>
              </a:schemeClr>
            </a:solidFill>
            <a:ln w="12700" cap="flat" cmpd="sng" algn="ctr">
              <a:noFill/>
              <a:prstDash val="solid"/>
              <a:round/>
              <a:headEnd type="none" w="med" len="med"/>
              <a:tailEnd type="none" w="med" len="med"/>
            </a:ln>
            <a:effectLst/>
          </p:spPr>
          <p:txBody>
            <a:bodyPr/>
            <a:lstStyle/>
            <a:p>
              <a:pPr algn="ctr" defTabSz="914218">
                <a:defRPr/>
              </a:pPr>
              <a:endParaRPr lang="en-US" b="1" dirty="0">
                <a:latin typeface="+mn-lt"/>
                <a:cs typeface="Times New Roman" pitchFamily="18" charset="0"/>
              </a:endParaRPr>
            </a:p>
          </p:txBody>
        </p:sp>
        <p:pic>
          <p:nvPicPr>
            <p:cNvPr id="35869" name="Picture 1146" descr="D:\My Documents\FCD\FCD-IP\FCD-IPco.T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517818" y="2991614"/>
              <a:ext cx="1651000" cy="697566"/>
            </a:xfrm>
            <a:prstGeom prst="rect">
              <a:avLst/>
            </a:prstGeom>
            <a:noFill/>
            <a:ln w="9525">
              <a:noFill/>
              <a:miter lim="800000"/>
              <a:headEnd/>
              <a:tailEnd/>
            </a:ln>
          </p:spPr>
        </p:pic>
      </p:grpSp>
      <p:sp>
        <p:nvSpPr>
          <p:cNvPr id="35844" name="Freeform 28"/>
          <p:cNvSpPr>
            <a:spLocks/>
          </p:cNvSpPr>
          <p:nvPr/>
        </p:nvSpPr>
        <p:spPr bwMode="auto">
          <a:xfrm>
            <a:off x="391886" y="2572658"/>
            <a:ext cx="2112963" cy="1620838"/>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0" y="537"/>
                  <a:pt x="801" y="543"/>
                </a:cubicBezTo>
                <a:cubicBezTo>
                  <a:pt x="792" y="549"/>
                  <a:pt x="779" y="551"/>
                  <a:pt x="770" y="554"/>
                </a:cubicBezTo>
                <a:cubicBezTo>
                  <a:pt x="761" y="557"/>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rgbClr val="FFFFFF"/>
              </a:gs>
              <a:gs pos="100000">
                <a:srgbClr val="FFE895"/>
              </a:gs>
            </a:gsLst>
            <a:path path="rect">
              <a:fillToRect l="50000" t="50000" r="50000" b="50000"/>
            </a:path>
          </a:gradFill>
          <a:ln w="9525">
            <a:noFill/>
            <a:round/>
            <a:headEnd/>
            <a:tailEnd/>
          </a:ln>
          <a:effectLst>
            <a:prstShdw prst="shdw17" dist="17961" dir="2700000">
              <a:srgbClr val="998B59"/>
            </a:prstShdw>
          </a:effectLst>
        </p:spPr>
        <p:txBody>
          <a:bodyPr wrap="none" lIns="83103" tIns="41551" rIns="83103" bIns="41551" anchor="ctr"/>
          <a:lstStyle/>
          <a:p>
            <a:pPr algn="ctr"/>
            <a:endParaRPr lang="en-US">
              <a:latin typeface="+mn-lt"/>
            </a:endParaRPr>
          </a:p>
        </p:txBody>
      </p:sp>
      <p:sp>
        <p:nvSpPr>
          <p:cNvPr id="35848" name="Text Box 1031"/>
          <p:cNvSpPr txBox="1">
            <a:spLocks noChangeArrowheads="1"/>
          </p:cNvSpPr>
          <p:nvPr/>
        </p:nvSpPr>
        <p:spPr bwMode="auto">
          <a:xfrm>
            <a:off x="542699" y="3140983"/>
            <a:ext cx="1811337" cy="484023"/>
          </a:xfrm>
          <a:prstGeom prst="rect">
            <a:avLst/>
          </a:prstGeom>
          <a:noFill/>
          <a:ln w="12700">
            <a:noFill/>
            <a:miter lim="800000"/>
            <a:headEnd/>
            <a:tailEnd/>
          </a:ln>
        </p:spPr>
        <p:txBody>
          <a:bodyPr lIns="83103" tIns="41551" rIns="83103" bIns="41551">
            <a:spAutoFit/>
          </a:bodyPr>
          <a:lstStyle/>
          <a:p>
            <a:pPr algn="ctr"/>
            <a:r>
              <a:rPr lang="en-US" sz="1300" b="1" dirty="0">
                <a:latin typeface="+mn-lt"/>
              </a:rPr>
              <a:t>SDH/SONET</a:t>
            </a:r>
            <a:r>
              <a:rPr lang="en-US" sz="1300" b="1" dirty="0" smtClean="0">
                <a:latin typeface="+mn-lt"/>
              </a:rPr>
              <a:t>/</a:t>
            </a:r>
            <a:br>
              <a:rPr lang="en-US" sz="1300" b="1" dirty="0" smtClean="0">
                <a:latin typeface="+mn-lt"/>
              </a:rPr>
            </a:br>
            <a:r>
              <a:rPr lang="en-US" sz="1300" b="1" dirty="0" smtClean="0">
                <a:latin typeface="+mn-lt"/>
              </a:rPr>
              <a:t>PDH Network</a:t>
            </a:r>
            <a:endParaRPr lang="en-US" sz="1300" b="1" dirty="0">
              <a:latin typeface="+mn-lt"/>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Last Mile Solutions</a:t>
            </a:r>
            <a:endParaRPr lang="en-US" sz="48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p:txBody>
          <a:bodyPr/>
          <a:lstStyle/>
          <a:p>
            <a:pPr eaLnBrk="1" hangingPunct="1"/>
            <a:r>
              <a:rPr lang="en-US" dirty="0" smtClean="0"/>
              <a:t>Product Line Table</a:t>
            </a:r>
          </a:p>
        </p:txBody>
      </p:sp>
      <p:graphicFrame>
        <p:nvGraphicFramePr>
          <p:cNvPr id="4" name="Table 3"/>
          <p:cNvGraphicFramePr>
            <a:graphicFrameLocks noGrp="1"/>
          </p:cNvGraphicFramePr>
          <p:nvPr/>
        </p:nvGraphicFramePr>
        <p:xfrm>
          <a:off x="319466" y="1642513"/>
          <a:ext cx="8615658" cy="4578752"/>
        </p:xfrm>
        <a:graphic>
          <a:graphicData uri="http://schemas.openxmlformats.org/drawingml/2006/table">
            <a:tbl>
              <a:tblPr firstRow="1" bandRow="1">
                <a:tableStyleId>{08FB837D-C827-4EFA-A057-4D05807E0F7C}</a:tableStyleId>
              </a:tblPr>
              <a:tblGrid>
                <a:gridCol w="1228958"/>
                <a:gridCol w="736270"/>
                <a:gridCol w="605642"/>
                <a:gridCol w="914400"/>
                <a:gridCol w="1294410"/>
                <a:gridCol w="945573"/>
                <a:gridCol w="1147818"/>
                <a:gridCol w="1014761"/>
                <a:gridCol w="727826"/>
              </a:tblGrid>
              <a:tr h="723208">
                <a:tc>
                  <a:txBody>
                    <a:bodyPr/>
                    <a:lstStyle/>
                    <a:p>
                      <a:r>
                        <a:rPr lang="en-US" sz="1500" dirty="0" smtClean="0">
                          <a:latin typeface="+mn-lt"/>
                          <a:cs typeface="Arial" pitchFamily="34" charset="0"/>
                        </a:rPr>
                        <a:t>Aggregation</a:t>
                      </a:r>
                    </a:p>
                    <a:p>
                      <a:r>
                        <a:rPr lang="en-US" sz="1500" dirty="0" smtClean="0">
                          <a:latin typeface="+mn-lt"/>
                          <a:cs typeface="Arial" pitchFamily="34" charset="0"/>
                        </a:rPr>
                        <a:t>Rack</a:t>
                      </a:r>
                      <a:endParaRPr lang="en-US" sz="1500" dirty="0">
                        <a:latin typeface="+mn-lt"/>
                        <a:cs typeface="Arial" pitchFamily="34" charset="0"/>
                      </a:endParaRPr>
                    </a:p>
                  </a:txBody>
                  <a:tcPr marL="83127" marR="83127" marT="41564" marB="41564" anchor="ctr">
                    <a:lnR w="28575" cap="flat" cmpd="sng" algn="ctr">
                      <a:solidFill>
                        <a:schemeClr val="bg1"/>
                      </a:solidFill>
                      <a:prstDash val="solid"/>
                      <a:round/>
                      <a:headEnd type="none" w="med" len="med"/>
                      <a:tailEnd type="none" w="med" len="med"/>
                    </a:lnR>
                    <a:solidFill>
                      <a:srgbClr val="0000FF"/>
                    </a:solidFill>
                  </a:tcPr>
                </a:tc>
                <a:tc>
                  <a:txBody>
                    <a:bodyPr/>
                    <a:lstStyle/>
                    <a:p>
                      <a:pPr algn="ctr"/>
                      <a:r>
                        <a:rPr lang="en-US" sz="1500" dirty="0" smtClean="0">
                          <a:latin typeface="+mn-lt"/>
                          <a:cs typeface="Arial" pitchFamily="34" charset="0"/>
                        </a:rPr>
                        <a:t>Height</a:t>
                      </a:r>
                      <a:endParaRPr lang="en-US" sz="1500" dirty="0">
                        <a:latin typeface="+mn-lt"/>
                        <a:cs typeface="Arial" pitchFamily="34" charset="0"/>
                      </a:endParaRPr>
                    </a:p>
                  </a:txBody>
                  <a:tcPr marL="83127" marR="83127" marT="41564" marB="4156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0000FF"/>
                    </a:solidFill>
                  </a:tcPr>
                </a:tc>
                <a:tc>
                  <a:txBody>
                    <a:bodyPr/>
                    <a:lstStyle/>
                    <a:p>
                      <a:pPr algn="ctr"/>
                      <a:r>
                        <a:rPr lang="en-US" sz="1500" dirty="0" smtClean="0">
                          <a:latin typeface="+mn-lt"/>
                          <a:cs typeface="Arial" pitchFamily="34" charset="0"/>
                        </a:rPr>
                        <a:t>IO </a:t>
                      </a:r>
                    </a:p>
                    <a:p>
                      <a:pPr algn="ctr"/>
                      <a:r>
                        <a:rPr lang="en-US" sz="1500" dirty="0" smtClean="0">
                          <a:latin typeface="+mn-lt"/>
                          <a:cs typeface="Arial" pitchFamily="34" charset="0"/>
                        </a:rPr>
                        <a:t>Slots</a:t>
                      </a:r>
                      <a:endParaRPr lang="en-US" sz="1500" dirty="0">
                        <a:latin typeface="+mn-lt"/>
                        <a:cs typeface="Arial" pitchFamily="34" charset="0"/>
                      </a:endParaRPr>
                    </a:p>
                  </a:txBody>
                  <a:tcPr marL="83127" marR="83127" marT="41564" marB="4156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0000FF"/>
                    </a:solidFill>
                  </a:tcPr>
                </a:tc>
                <a:tc>
                  <a:txBody>
                    <a:bodyPr/>
                    <a:lstStyle/>
                    <a:p>
                      <a:pPr algn="ctr"/>
                      <a:r>
                        <a:rPr lang="en-US" sz="1500" dirty="0" smtClean="0">
                          <a:latin typeface="+mn-lt"/>
                          <a:cs typeface="Arial" pitchFamily="34" charset="0"/>
                        </a:rPr>
                        <a:t>TDM Capacity</a:t>
                      </a:r>
                      <a:endParaRPr lang="en-US" sz="1500" dirty="0">
                        <a:latin typeface="+mn-lt"/>
                        <a:cs typeface="Arial" pitchFamily="34" charset="0"/>
                      </a:endParaRPr>
                    </a:p>
                  </a:txBody>
                  <a:tcPr marL="83127" marR="83127" marT="41564" marB="4156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0000FF"/>
                    </a:solidFill>
                  </a:tcPr>
                </a:tc>
                <a:tc>
                  <a:txBody>
                    <a:bodyPr/>
                    <a:lstStyle/>
                    <a:p>
                      <a:pPr algn="ctr"/>
                      <a:r>
                        <a:rPr lang="en-US" sz="1500" dirty="0" smtClean="0">
                          <a:latin typeface="+mn-lt"/>
                          <a:cs typeface="Arial" pitchFamily="34" charset="0"/>
                        </a:rPr>
                        <a:t>Ethernet</a:t>
                      </a:r>
                      <a:r>
                        <a:rPr lang="en-US" sz="1500" baseline="0" dirty="0" smtClean="0">
                          <a:latin typeface="+mn-lt"/>
                          <a:cs typeface="Arial" pitchFamily="34" charset="0"/>
                        </a:rPr>
                        <a:t> Capacity</a:t>
                      </a:r>
                      <a:endParaRPr lang="en-US" sz="1500" dirty="0">
                        <a:latin typeface="+mn-lt"/>
                        <a:cs typeface="Arial" pitchFamily="34" charset="0"/>
                      </a:endParaRPr>
                    </a:p>
                  </a:txBody>
                  <a:tcPr marL="83127" marR="83127" marT="41564" marB="4156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0000FF"/>
                    </a:solidFill>
                  </a:tcPr>
                </a:tc>
                <a:tc>
                  <a:txBody>
                    <a:bodyPr/>
                    <a:lstStyle/>
                    <a:p>
                      <a:pPr algn="ctr"/>
                      <a:r>
                        <a:rPr lang="en-US" sz="1500" dirty="0" smtClean="0">
                          <a:latin typeface="+mn-lt"/>
                          <a:cs typeface="Arial" pitchFamily="34" charset="0"/>
                        </a:rPr>
                        <a:t>SHDSL Ports</a:t>
                      </a:r>
                      <a:endParaRPr lang="en-US" sz="1500" dirty="0">
                        <a:latin typeface="+mn-lt"/>
                        <a:cs typeface="Arial" pitchFamily="34" charset="0"/>
                      </a:endParaRPr>
                    </a:p>
                  </a:txBody>
                  <a:tcPr marL="83127" marR="83127" marT="41564" marB="4156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0000FF"/>
                    </a:solidFill>
                  </a:tcPr>
                </a:tc>
                <a:tc>
                  <a:txBody>
                    <a:bodyPr/>
                    <a:lstStyle/>
                    <a:p>
                      <a:pPr algn="ctr"/>
                      <a:r>
                        <a:rPr lang="en-US" sz="1500" dirty="0" smtClean="0">
                          <a:latin typeface="+mn-lt"/>
                          <a:cs typeface="Arial" pitchFamily="34" charset="0"/>
                        </a:rPr>
                        <a:t>PS, CL Redundancy</a:t>
                      </a:r>
                      <a:endParaRPr lang="en-US" sz="1500" dirty="0">
                        <a:latin typeface="+mn-lt"/>
                        <a:cs typeface="Arial" pitchFamily="34" charset="0"/>
                      </a:endParaRPr>
                    </a:p>
                  </a:txBody>
                  <a:tcPr marL="83127" marR="83127" marT="41564" marB="4156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0000FF"/>
                    </a:solidFill>
                  </a:tcPr>
                </a:tc>
                <a:tc>
                  <a:txBody>
                    <a:bodyPr/>
                    <a:lstStyle/>
                    <a:p>
                      <a:pPr algn="ctr"/>
                      <a:r>
                        <a:rPr lang="en-US" sz="1500" dirty="0" smtClean="0">
                          <a:latin typeface="+mn-lt"/>
                          <a:cs typeface="Arial" pitchFamily="34" charset="0"/>
                        </a:rPr>
                        <a:t>LS, HS, PW, Voice</a:t>
                      </a:r>
                      <a:endParaRPr lang="en-US" sz="1500" dirty="0">
                        <a:latin typeface="+mn-lt"/>
                        <a:cs typeface="Arial" pitchFamily="34" charset="0"/>
                      </a:endParaRPr>
                    </a:p>
                  </a:txBody>
                  <a:tcPr marL="83127" marR="83127" marT="41564" marB="4156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0000FF"/>
                    </a:solidFill>
                  </a:tcPr>
                </a:tc>
                <a:tc>
                  <a:txBody>
                    <a:bodyPr/>
                    <a:lstStyle/>
                    <a:p>
                      <a:pPr algn="ctr"/>
                      <a:r>
                        <a:rPr lang="en-US" sz="1500" dirty="0" smtClean="0">
                          <a:latin typeface="+mn-lt"/>
                          <a:cs typeface="Arial" pitchFamily="34" charset="0"/>
                        </a:rPr>
                        <a:t>SDH/</a:t>
                      </a:r>
                    </a:p>
                    <a:p>
                      <a:pPr algn="ctr"/>
                      <a:r>
                        <a:rPr lang="en-US" sz="1500" dirty="0" smtClean="0">
                          <a:latin typeface="+mn-lt"/>
                          <a:cs typeface="Arial" pitchFamily="34" charset="0"/>
                        </a:rPr>
                        <a:t>SONET</a:t>
                      </a:r>
                      <a:endParaRPr lang="en-US" sz="1500" dirty="0">
                        <a:latin typeface="+mn-lt"/>
                        <a:cs typeface="Arial" pitchFamily="34" charset="0"/>
                      </a:endParaRPr>
                    </a:p>
                  </a:txBody>
                  <a:tcPr marL="83127" marR="83127" marT="41564" marB="41564" anchor="ctr">
                    <a:lnL w="28575" cap="flat" cmpd="sng" algn="ctr">
                      <a:solidFill>
                        <a:schemeClr val="bg1"/>
                      </a:solidFill>
                      <a:prstDash val="solid"/>
                      <a:round/>
                      <a:headEnd type="none" w="med" len="med"/>
                      <a:tailEnd type="none" w="med" len="med"/>
                    </a:lnL>
                    <a:solidFill>
                      <a:srgbClr val="0000FF"/>
                    </a:solidFill>
                  </a:tcPr>
                </a:tc>
              </a:tr>
              <a:tr h="989611">
                <a:tc>
                  <a:txBody>
                    <a:bodyPr/>
                    <a:lstStyle/>
                    <a:p>
                      <a:r>
                        <a:rPr lang="en-US" sz="1300" b="1" dirty="0" smtClean="0">
                          <a:latin typeface="+mn-lt"/>
                          <a:cs typeface="Arial" pitchFamily="34" charset="0"/>
                        </a:rPr>
                        <a:t>MP-2104</a:t>
                      </a:r>
                      <a:endParaRPr lang="en-US" sz="1300" b="1" dirty="0">
                        <a:latin typeface="+mn-lt"/>
                        <a:cs typeface="Arial" pitchFamily="34" charset="0"/>
                      </a:endParaRPr>
                    </a:p>
                  </a:txBody>
                  <a:tcPr marL="83127" marR="83127" marT="41564" marB="41564">
                    <a:solidFill>
                      <a:schemeClr val="bg1"/>
                    </a:solidFill>
                  </a:tcPr>
                </a:tc>
                <a:tc>
                  <a:txBody>
                    <a:bodyPr/>
                    <a:lstStyle/>
                    <a:p>
                      <a:pPr algn="ctr"/>
                      <a:r>
                        <a:rPr lang="en-US" sz="1300" dirty="0" smtClean="0">
                          <a:latin typeface="+mn-lt"/>
                          <a:cs typeface="Arial" pitchFamily="34" charset="0"/>
                        </a:rPr>
                        <a:t>2U</a:t>
                      </a:r>
                      <a:endParaRPr lang="en-US" sz="13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algn="ctr"/>
                      <a:r>
                        <a:rPr lang="en-US" sz="1300" dirty="0" smtClean="0">
                          <a:latin typeface="+mn-lt"/>
                          <a:cs typeface="Arial" pitchFamily="34" charset="0"/>
                        </a:rPr>
                        <a:t>5</a:t>
                      </a:r>
                      <a:endParaRPr lang="en-US" sz="13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algn="ctr"/>
                      <a:r>
                        <a:rPr lang="en-US" sz="1300" dirty="0" smtClean="0">
                          <a:latin typeface="+mn-lt"/>
                          <a:cs typeface="Arial" pitchFamily="34" charset="0"/>
                        </a:rPr>
                        <a:t>8 Mbps </a:t>
                      </a:r>
                      <a:br>
                        <a:rPr lang="en-US" sz="1300" dirty="0" smtClean="0">
                          <a:latin typeface="+mn-lt"/>
                          <a:cs typeface="Arial" pitchFamily="34" charset="0"/>
                        </a:rPr>
                      </a:br>
                      <a:r>
                        <a:rPr lang="en-US" sz="1300" dirty="0" smtClean="0">
                          <a:latin typeface="+mn-lt"/>
                          <a:cs typeface="Arial" pitchFamily="34" charset="0"/>
                        </a:rPr>
                        <a:t>(16 Mbps)</a:t>
                      </a:r>
                      <a:endParaRPr lang="en-US" sz="13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algn="ctr"/>
                      <a:r>
                        <a:rPr lang="en-US" sz="1300" dirty="0" smtClean="0">
                          <a:latin typeface="+mn-lt"/>
                          <a:cs typeface="Arial" pitchFamily="34" charset="0"/>
                        </a:rPr>
                        <a:t>Up to 100 Mbps</a:t>
                      </a:r>
                      <a:endParaRPr lang="en-US" sz="13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itchFamily="34" charset="0"/>
                        </a:rPr>
                        <a:t>√</a:t>
                      </a:r>
                    </a:p>
                    <a:p>
                      <a:pPr marL="0" marR="0" indent="0" algn="ctr" defTabSz="100584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itchFamily="34" charset="0"/>
                        </a:rPr>
                        <a:t>ASMi-52/L</a:t>
                      </a:r>
                    </a:p>
                  </a:txBody>
                  <a:tcPr marL="83127" marR="83127" marT="41564" marB="41564"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itchFamily="34" charset="0"/>
                        </a:rPr>
                        <a:t>-</a:t>
                      </a:r>
                    </a:p>
                  </a:txBody>
                  <a:tcPr marL="83127" marR="83127" marT="41564" marB="41564"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300" dirty="0" smtClean="0">
                          <a:latin typeface="+mn-lt"/>
                          <a:cs typeface="Arial" pitchFamily="34" charset="0"/>
                        </a:rPr>
                        <a:t>√</a:t>
                      </a:r>
                    </a:p>
                  </a:txBody>
                  <a:tcPr marL="83127" marR="83127" marT="41564" marB="41564"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300" dirty="0" smtClean="0">
                          <a:latin typeface="+mn-lt"/>
                          <a:cs typeface="Arial" pitchFamily="34" charset="0"/>
                        </a:rPr>
                        <a:t>-</a:t>
                      </a:r>
                    </a:p>
                  </a:txBody>
                  <a:tcPr marL="83127" marR="83127" marT="41564" marB="41564" anchor="ctr">
                    <a:solidFill>
                      <a:schemeClr val="accent3">
                        <a:lumMod val="20000"/>
                        <a:lumOff val="80000"/>
                      </a:schemeClr>
                    </a:solidFill>
                  </a:tcPr>
                </a:tc>
              </a:tr>
              <a:tr h="989611">
                <a:tc>
                  <a:txBody>
                    <a:bodyPr/>
                    <a:lstStyle/>
                    <a:p>
                      <a:r>
                        <a:rPr lang="en-US" sz="1300" b="1" dirty="0" smtClean="0">
                          <a:latin typeface="+mn-lt"/>
                          <a:cs typeface="Arial" pitchFamily="34" charset="0"/>
                        </a:rPr>
                        <a:t>MP-2100</a:t>
                      </a:r>
                      <a:endParaRPr lang="en-US" sz="1300" b="1" dirty="0">
                        <a:latin typeface="+mn-lt"/>
                        <a:cs typeface="Arial" pitchFamily="34" charset="0"/>
                      </a:endParaRPr>
                    </a:p>
                  </a:txBody>
                  <a:tcPr marL="83127" marR="83127" marT="41564" marB="41564">
                    <a:solidFill>
                      <a:schemeClr val="bg1"/>
                    </a:solidFill>
                  </a:tcPr>
                </a:tc>
                <a:tc>
                  <a:txBody>
                    <a:bodyPr/>
                    <a:lstStyle/>
                    <a:p>
                      <a:pPr algn="ctr"/>
                      <a:r>
                        <a:rPr lang="en-US" sz="1300" dirty="0" smtClean="0">
                          <a:latin typeface="+mn-lt"/>
                          <a:cs typeface="Arial" pitchFamily="34" charset="0"/>
                        </a:rPr>
                        <a:t>4U</a:t>
                      </a:r>
                      <a:endParaRPr lang="en-US" sz="13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algn="ctr"/>
                      <a:r>
                        <a:rPr lang="en-US" sz="1300" dirty="0" smtClean="0">
                          <a:latin typeface="+mn-lt"/>
                          <a:cs typeface="Arial" pitchFamily="34" charset="0"/>
                        </a:rPr>
                        <a:t>12</a:t>
                      </a:r>
                      <a:endParaRPr lang="en-US" sz="13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algn="ctr"/>
                      <a:r>
                        <a:rPr lang="en-US" sz="1300" dirty="0" smtClean="0">
                          <a:latin typeface="+mn-lt"/>
                          <a:cs typeface="Arial" pitchFamily="34" charset="0"/>
                        </a:rPr>
                        <a:t>8 Mbps </a:t>
                      </a:r>
                      <a:br>
                        <a:rPr lang="en-US" sz="1300" dirty="0" smtClean="0">
                          <a:latin typeface="+mn-lt"/>
                          <a:cs typeface="Arial" pitchFamily="34" charset="0"/>
                        </a:rPr>
                      </a:br>
                      <a:r>
                        <a:rPr lang="en-US" sz="1300" dirty="0" smtClean="0">
                          <a:latin typeface="+mn-lt"/>
                          <a:cs typeface="Arial" pitchFamily="34" charset="0"/>
                        </a:rPr>
                        <a:t>(16 Mbps)</a:t>
                      </a:r>
                      <a:endParaRPr lang="en-US" sz="13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algn="ctr"/>
                      <a:r>
                        <a:rPr lang="en-US" sz="1300" dirty="0" smtClean="0">
                          <a:latin typeface="+mn-lt"/>
                          <a:cs typeface="Arial" pitchFamily="34" charset="0"/>
                        </a:rPr>
                        <a:t>Up to 100 Mbps</a:t>
                      </a:r>
                    </a:p>
                  </a:txBody>
                  <a:tcPr marL="83127" marR="83127" marT="41564" marB="41564"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300" dirty="0" smtClean="0">
                          <a:latin typeface="+mn-lt"/>
                          <a:cs typeface="Arial" pitchFamily="34" charset="0"/>
                        </a:rPr>
                        <a:t>√</a:t>
                      </a:r>
                    </a:p>
                    <a:p>
                      <a:pPr marL="0" marR="0" indent="0" algn="ctr" defTabSz="100584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itchFamily="34" charset="0"/>
                        </a:rPr>
                        <a:t>ASMi-52/L</a:t>
                      </a:r>
                    </a:p>
                  </a:txBody>
                  <a:tcPr marL="83127" marR="83127" marT="41564" marB="41564"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300" dirty="0" smtClean="0">
                          <a:latin typeface="+mn-lt"/>
                          <a:cs typeface="Arial" pitchFamily="34" charset="0"/>
                        </a:rPr>
                        <a:t>√</a:t>
                      </a:r>
                    </a:p>
                  </a:txBody>
                  <a:tcPr marL="83127" marR="83127" marT="41564" marB="41564"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300" dirty="0" smtClean="0">
                          <a:latin typeface="+mn-lt"/>
                          <a:cs typeface="Arial" pitchFamily="34" charset="0"/>
                        </a:rPr>
                        <a:t>√</a:t>
                      </a:r>
                    </a:p>
                  </a:txBody>
                  <a:tcPr marL="83127" marR="83127" marT="41564" marB="41564"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300" dirty="0" smtClean="0">
                          <a:latin typeface="+mn-lt"/>
                          <a:cs typeface="Arial" pitchFamily="34" charset="0"/>
                        </a:rPr>
                        <a:t>-</a:t>
                      </a:r>
                    </a:p>
                  </a:txBody>
                  <a:tcPr marL="83127" marR="83127" marT="41564" marB="41564" anchor="ctr">
                    <a:solidFill>
                      <a:schemeClr val="accent3">
                        <a:lumMod val="20000"/>
                        <a:lumOff val="80000"/>
                      </a:schemeClr>
                    </a:solidFill>
                  </a:tcPr>
                </a:tc>
              </a:tr>
              <a:tr h="989611">
                <a:tc>
                  <a:txBody>
                    <a:bodyPr/>
                    <a:lstStyle/>
                    <a:p>
                      <a:pPr marL="0" marR="0" indent="0" algn="l" defTabSz="1005840" rtl="0" eaLnBrk="1" fontAlgn="auto" latinLnBrk="0" hangingPunct="1">
                        <a:lnSpc>
                          <a:spcPct val="100000"/>
                        </a:lnSpc>
                        <a:spcBef>
                          <a:spcPts val="0"/>
                        </a:spcBef>
                        <a:spcAft>
                          <a:spcPts val="0"/>
                        </a:spcAft>
                        <a:buClrTx/>
                        <a:buSzTx/>
                        <a:buFontTx/>
                        <a:buNone/>
                        <a:tabLst/>
                        <a:defRPr/>
                      </a:pPr>
                      <a:r>
                        <a:rPr lang="en-US" sz="1300" b="1" dirty="0" smtClean="0">
                          <a:latin typeface="+mn-lt"/>
                          <a:cs typeface="Arial" pitchFamily="34" charset="0"/>
                        </a:rPr>
                        <a:t>MP-4100</a:t>
                      </a:r>
                    </a:p>
                    <a:p>
                      <a:pPr marL="0" marR="0" indent="0" algn="l" defTabSz="1005840" rtl="0" eaLnBrk="1" fontAlgn="auto" latinLnBrk="0" hangingPunct="1">
                        <a:lnSpc>
                          <a:spcPct val="100000"/>
                        </a:lnSpc>
                        <a:spcBef>
                          <a:spcPts val="0"/>
                        </a:spcBef>
                        <a:spcAft>
                          <a:spcPts val="0"/>
                        </a:spcAft>
                        <a:buClrTx/>
                        <a:buSzTx/>
                        <a:buFontTx/>
                        <a:buNone/>
                        <a:tabLst/>
                        <a:defRPr/>
                      </a:pPr>
                      <a:endParaRPr lang="en-US" sz="1300" b="1" dirty="0">
                        <a:latin typeface="+mn-lt"/>
                        <a:cs typeface="Arial" pitchFamily="34" charset="0"/>
                      </a:endParaRPr>
                    </a:p>
                  </a:txBody>
                  <a:tcPr marL="83127" marR="83127" marT="41564" marB="41564">
                    <a:solidFill>
                      <a:schemeClr val="bg1"/>
                    </a:solidFill>
                  </a:tcPr>
                </a:tc>
                <a:tc>
                  <a:txBody>
                    <a:bodyPr/>
                    <a:lstStyle/>
                    <a:p>
                      <a:pPr marL="0" marR="0" indent="0" algn="ctr" defTabSz="914309" rtl="0" eaLnBrk="1" fontAlgn="auto" latinLnBrk="0" hangingPunct="1">
                        <a:lnSpc>
                          <a:spcPct val="100000"/>
                        </a:lnSpc>
                        <a:spcBef>
                          <a:spcPts val="0"/>
                        </a:spcBef>
                        <a:spcAft>
                          <a:spcPts val="0"/>
                        </a:spcAft>
                        <a:buClrTx/>
                        <a:buSzTx/>
                        <a:buFontTx/>
                        <a:buNone/>
                        <a:tabLst/>
                        <a:defRPr/>
                      </a:pPr>
                      <a:r>
                        <a:rPr lang="en-US" sz="1300" dirty="0" smtClean="0">
                          <a:latin typeface="+mn-lt"/>
                          <a:cs typeface="Arial" pitchFamily="34" charset="0"/>
                        </a:rPr>
                        <a:t>4U</a:t>
                      </a:r>
                    </a:p>
                    <a:p>
                      <a:pPr algn="ctr"/>
                      <a:endParaRPr lang="en-US" sz="13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marL="0" marR="0" indent="0" algn="ctr" defTabSz="914309" rtl="0" eaLnBrk="1" fontAlgn="auto" latinLnBrk="0" hangingPunct="1">
                        <a:lnSpc>
                          <a:spcPct val="100000"/>
                        </a:lnSpc>
                        <a:spcBef>
                          <a:spcPts val="0"/>
                        </a:spcBef>
                        <a:spcAft>
                          <a:spcPts val="0"/>
                        </a:spcAft>
                        <a:buClrTx/>
                        <a:buSzTx/>
                        <a:buFontTx/>
                        <a:buNone/>
                        <a:tabLst/>
                        <a:defRPr/>
                      </a:pPr>
                      <a:r>
                        <a:rPr lang="en-US" sz="1300" dirty="0" smtClean="0">
                          <a:latin typeface="+mn-lt"/>
                          <a:cs typeface="Arial" pitchFamily="34" charset="0"/>
                        </a:rPr>
                        <a:t>10</a:t>
                      </a:r>
                    </a:p>
                    <a:p>
                      <a:pPr algn="ctr"/>
                      <a:endParaRPr lang="en-US" sz="13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marL="0" marR="0" indent="0" algn="ctr" defTabSz="914309" rtl="0" eaLnBrk="1" fontAlgn="auto" latinLnBrk="0" hangingPunct="1">
                        <a:lnSpc>
                          <a:spcPct val="100000"/>
                        </a:lnSpc>
                        <a:spcBef>
                          <a:spcPts val="0"/>
                        </a:spcBef>
                        <a:spcAft>
                          <a:spcPts val="0"/>
                        </a:spcAft>
                        <a:buClrTx/>
                        <a:buSzTx/>
                        <a:buFontTx/>
                        <a:buNone/>
                        <a:tabLst/>
                        <a:defRPr/>
                      </a:pPr>
                      <a:r>
                        <a:rPr lang="en-US" sz="1300" dirty="0" smtClean="0">
                          <a:latin typeface="+mn-lt"/>
                          <a:cs typeface="Arial" pitchFamily="34" charset="0"/>
                        </a:rPr>
                        <a:t>160 Mbps</a:t>
                      </a:r>
                    </a:p>
                    <a:p>
                      <a:pPr algn="ctr"/>
                      <a:endParaRPr lang="en-US" sz="1300" dirty="0" smtClean="0">
                        <a:latin typeface="+mn-lt"/>
                        <a:cs typeface="Arial" pitchFamily="34" charset="0"/>
                      </a:endParaRPr>
                    </a:p>
                  </a:txBody>
                  <a:tcPr marL="83127" marR="83127" marT="41564" marB="41564" anchor="ctr">
                    <a:solidFill>
                      <a:schemeClr val="accent3">
                        <a:lumMod val="20000"/>
                        <a:lumOff val="80000"/>
                      </a:schemeClr>
                    </a:solidFill>
                  </a:tcPr>
                </a:tc>
                <a:tc>
                  <a:txBody>
                    <a:bodyPr/>
                    <a:lstStyle/>
                    <a:p>
                      <a:pPr marL="0" marR="0" indent="0" algn="ctr" defTabSz="914309" rtl="0" eaLnBrk="1" fontAlgn="auto" latinLnBrk="0" hangingPunct="1">
                        <a:lnSpc>
                          <a:spcPct val="100000"/>
                        </a:lnSpc>
                        <a:spcBef>
                          <a:spcPts val="0"/>
                        </a:spcBef>
                        <a:spcAft>
                          <a:spcPts val="0"/>
                        </a:spcAft>
                        <a:buClrTx/>
                        <a:buSzTx/>
                        <a:buFontTx/>
                        <a:buNone/>
                        <a:tabLst/>
                        <a:defRPr/>
                      </a:pPr>
                      <a:r>
                        <a:rPr lang="en-US" sz="1300" dirty="0" smtClean="0">
                          <a:latin typeface="+mn-lt"/>
                          <a:cs typeface="Arial" pitchFamily="34" charset="0"/>
                        </a:rPr>
                        <a:t>Up to 2.6 </a:t>
                      </a:r>
                      <a:r>
                        <a:rPr lang="en-US" sz="1300" dirty="0" err="1" smtClean="0">
                          <a:latin typeface="+mn-lt"/>
                          <a:cs typeface="Arial" pitchFamily="34" charset="0"/>
                        </a:rPr>
                        <a:t>Gbps</a:t>
                      </a:r>
                      <a:endParaRPr lang="en-US" sz="1300" dirty="0" smtClean="0">
                        <a:latin typeface="+mn-lt"/>
                        <a:cs typeface="Arial" pitchFamily="34" charset="0"/>
                      </a:endParaRPr>
                    </a:p>
                    <a:p>
                      <a:pPr algn="ctr"/>
                      <a:endParaRPr lang="en-US" sz="13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itchFamily="34" charset="0"/>
                        </a:rPr>
                        <a:t>√</a:t>
                      </a:r>
                    </a:p>
                    <a:p>
                      <a:pPr marL="0" marR="0" indent="0" algn="ctr" defTabSz="100584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Arial" pitchFamily="34" charset="0"/>
                        </a:rPr>
                        <a:t>ASMi-52/L </a:t>
                      </a:r>
                      <a:br>
                        <a:rPr lang="en-US" sz="1200" kern="1200" dirty="0" smtClean="0">
                          <a:solidFill>
                            <a:schemeClr val="dk1"/>
                          </a:solidFill>
                          <a:latin typeface="+mn-lt"/>
                          <a:ea typeface="+mn-ea"/>
                          <a:cs typeface="Arial" pitchFamily="34" charset="0"/>
                        </a:rPr>
                      </a:br>
                      <a:r>
                        <a:rPr lang="en-US" sz="1200" kern="1200" dirty="0" smtClean="0">
                          <a:solidFill>
                            <a:schemeClr val="dk1"/>
                          </a:solidFill>
                          <a:latin typeface="+mn-lt"/>
                          <a:ea typeface="+mn-ea"/>
                          <a:cs typeface="Arial" pitchFamily="34" charset="0"/>
                        </a:rPr>
                        <a:t>ASMi-54</a:t>
                      </a:r>
                    </a:p>
                    <a:p>
                      <a:pPr marL="0" marR="0" indent="0" algn="ctr" defTabSz="1005840" rtl="0" eaLnBrk="1" fontAlgn="auto" latinLnBrk="0" hangingPunct="1">
                        <a:lnSpc>
                          <a:spcPct val="100000"/>
                        </a:lnSpc>
                        <a:spcBef>
                          <a:spcPts val="0"/>
                        </a:spcBef>
                        <a:spcAft>
                          <a:spcPts val="0"/>
                        </a:spcAft>
                        <a:buClrTx/>
                        <a:buSzTx/>
                        <a:buFontTx/>
                        <a:buNone/>
                        <a:tabLst/>
                        <a:defRPr/>
                      </a:pPr>
                      <a:endParaRPr lang="en-US" sz="13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300" dirty="0" smtClean="0">
                          <a:latin typeface="+mn-lt"/>
                          <a:cs typeface="Arial" pitchFamily="34" charset="0"/>
                        </a:rPr>
                        <a:t>√</a:t>
                      </a:r>
                    </a:p>
                    <a:p>
                      <a:pPr marL="0" marR="0" indent="0" algn="ctr" defTabSz="1005840" rtl="0" eaLnBrk="1" fontAlgn="auto" latinLnBrk="0" hangingPunct="1">
                        <a:lnSpc>
                          <a:spcPct val="100000"/>
                        </a:lnSpc>
                        <a:spcBef>
                          <a:spcPts val="0"/>
                        </a:spcBef>
                        <a:spcAft>
                          <a:spcPts val="0"/>
                        </a:spcAft>
                        <a:buClrTx/>
                        <a:buSzTx/>
                        <a:buFontTx/>
                        <a:buNone/>
                        <a:tabLst/>
                        <a:defRPr/>
                      </a:pPr>
                      <a:endParaRPr lang="en-US" sz="13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300" dirty="0" smtClean="0">
                          <a:latin typeface="+mn-lt"/>
                          <a:cs typeface="Arial" pitchFamily="34" charset="0"/>
                        </a:rPr>
                        <a:t>√</a:t>
                      </a:r>
                    </a:p>
                    <a:p>
                      <a:pPr marL="0" marR="0" indent="0" algn="ctr" defTabSz="1005840" rtl="0" eaLnBrk="1" fontAlgn="auto" latinLnBrk="0" hangingPunct="1">
                        <a:lnSpc>
                          <a:spcPct val="100000"/>
                        </a:lnSpc>
                        <a:spcBef>
                          <a:spcPts val="0"/>
                        </a:spcBef>
                        <a:spcAft>
                          <a:spcPts val="0"/>
                        </a:spcAft>
                        <a:buClrTx/>
                        <a:buSzTx/>
                        <a:buFontTx/>
                        <a:buNone/>
                        <a:tabLst/>
                        <a:defRPr/>
                      </a:pPr>
                      <a:endParaRPr lang="en-US" sz="13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300" dirty="0" smtClean="0">
                          <a:latin typeface="+mn-lt"/>
                          <a:cs typeface="Arial" pitchFamily="34" charset="0"/>
                        </a:rPr>
                        <a:t>√</a:t>
                      </a:r>
                    </a:p>
                    <a:p>
                      <a:pPr marL="0" marR="0" indent="0" algn="ctr" defTabSz="1005840" rtl="0" eaLnBrk="1" fontAlgn="auto" latinLnBrk="0" hangingPunct="1">
                        <a:lnSpc>
                          <a:spcPct val="100000"/>
                        </a:lnSpc>
                        <a:spcBef>
                          <a:spcPts val="0"/>
                        </a:spcBef>
                        <a:spcAft>
                          <a:spcPts val="0"/>
                        </a:spcAft>
                        <a:buClrTx/>
                        <a:buSzTx/>
                        <a:buFontTx/>
                        <a:buNone/>
                        <a:tabLst/>
                        <a:defRPr/>
                      </a:pPr>
                      <a:endParaRPr lang="en-US" sz="1300" dirty="0">
                        <a:latin typeface="+mn-lt"/>
                        <a:cs typeface="Arial" pitchFamily="34" charset="0"/>
                      </a:endParaRPr>
                    </a:p>
                  </a:txBody>
                  <a:tcPr marL="83127" marR="83127" marT="41564" marB="41564" anchor="ctr">
                    <a:solidFill>
                      <a:schemeClr val="accent3">
                        <a:lumMod val="20000"/>
                        <a:lumOff val="80000"/>
                      </a:schemeClr>
                    </a:solidFill>
                  </a:tcPr>
                </a:tc>
              </a:tr>
              <a:tr h="886711">
                <a:tc>
                  <a:txBody>
                    <a:bodyPr/>
                    <a:lstStyle/>
                    <a:p>
                      <a:pPr marL="0" marR="0" indent="0" algn="l" defTabSz="1005840" rtl="0" eaLnBrk="1" fontAlgn="auto" latinLnBrk="0" hangingPunct="1">
                        <a:lnSpc>
                          <a:spcPct val="100000"/>
                        </a:lnSpc>
                        <a:spcBef>
                          <a:spcPts val="0"/>
                        </a:spcBef>
                        <a:spcAft>
                          <a:spcPts val="0"/>
                        </a:spcAft>
                        <a:buClrTx/>
                        <a:buSzTx/>
                        <a:buFontTx/>
                        <a:buNone/>
                        <a:tabLst/>
                        <a:defRPr/>
                      </a:pPr>
                      <a:r>
                        <a:rPr lang="en-US" sz="1300" b="1" dirty="0" smtClean="0">
                          <a:latin typeface="+mn-lt"/>
                          <a:cs typeface="Arial" pitchFamily="34" charset="0"/>
                        </a:rPr>
                        <a:t>DXC-8/10/30</a:t>
                      </a:r>
                      <a:endParaRPr lang="en-US" sz="1300" b="1" dirty="0">
                        <a:latin typeface="+mn-lt"/>
                        <a:cs typeface="Arial" pitchFamily="34" charset="0"/>
                      </a:endParaRPr>
                    </a:p>
                  </a:txBody>
                  <a:tcPr marL="83127" marR="83127" marT="41564" marB="41564">
                    <a:solidFill>
                      <a:schemeClr val="bg1"/>
                    </a:solidFill>
                  </a:tcPr>
                </a:tc>
                <a:tc>
                  <a:txBody>
                    <a:bodyPr/>
                    <a:lstStyle/>
                    <a:p>
                      <a:pPr algn="ctr"/>
                      <a:r>
                        <a:rPr lang="en-US" sz="1300" dirty="0" smtClean="0">
                          <a:latin typeface="+mn-lt"/>
                          <a:cs typeface="Arial" pitchFamily="34" charset="0"/>
                        </a:rPr>
                        <a:t>3U</a:t>
                      </a:r>
                      <a:endParaRPr lang="en-US" sz="13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algn="ctr"/>
                      <a:r>
                        <a:rPr lang="en-US" sz="1300" dirty="0" smtClean="0">
                          <a:latin typeface="+mn-lt"/>
                          <a:cs typeface="Arial" pitchFamily="34" charset="0"/>
                        </a:rPr>
                        <a:t>15</a:t>
                      </a:r>
                      <a:endParaRPr lang="en-US" sz="13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algn="ctr"/>
                      <a:r>
                        <a:rPr lang="en-US" sz="1300" dirty="0" smtClean="0">
                          <a:latin typeface="+mn-lt"/>
                          <a:cs typeface="Arial" pitchFamily="34" charset="0"/>
                        </a:rPr>
                        <a:t>60 Mbps</a:t>
                      </a:r>
                    </a:p>
                  </a:txBody>
                  <a:tcPr marL="83127" marR="83127" marT="41564" marB="41564" anchor="ctr">
                    <a:solidFill>
                      <a:schemeClr val="accent3">
                        <a:lumMod val="20000"/>
                        <a:lumOff val="80000"/>
                      </a:schemeClr>
                    </a:solidFill>
                  </a:tcPr>
                </a:tc>
                <a:tc>
                  <a:txBody>
                    <a:bodyPr/>
                    <a:lstStyle/>
                    <a:p>
                      <a:pPr algn="ctr"/>
                      <a:r>
                        <a:rPr lang="en-US" sz="1300" dirty="0" smtClean="0">
                          <a:latin typeface="+mn-lt"/>
                          <a:cs typeface="Arial" pitchFamily="34" charset="0"/>
                        </a:rPr>
                        <a:t>Up to 15.7 Mbps</a:t>
                      </a:r>
                      <a:endParaRPr lang="en-US" sz="13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300" dirty="0" smtClean="0">
                          <a:latin typeface="+mn-lt"/>
                          <a:cs typeface="Arial" pitchFamily="34" charset="0"/>
                        </a:rPr>
                        <a:t>√</a:t>
                      </a:r>
                    </a:p>
                    <a:p>
                      <a:pPr marL="0" marR="0" indent="0" algn="ctr" defTabSz="100584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itchFamily="34" charset="0"/>
                        </a:rPr>
                        <a:t>ASMi-52/L </a:t>
                      </a:r>
                      <a:br>
                        <a:rPr lang="en-US" sz="1200" dirty="0" smtClean="0">
                          <a:latin typeface="+mn-lt"/>
                          <a:cs typeface="Arial" pitchFamily="34" charset="0"/>
                        </a:rPr>
                      </a:br>
                      <a:endParaRPr lang="en-US" sz="1200" dirty="0" smtClean="0">
                        <a:latin typeface="+mn-lt"/>
                        <a:cs typeface="Arial" pitchFamily="34" charset="0"/>
                      </a:endParaRPr>
                    </a:p>
                    <a:p>
                      <a:pPr marL="0" marR="0" indent="0" algn="ctr" defTabSz="1005840" rtl="0" eaLnBrk="1" fontAlgn="auto" latinLnBrk="0" hangingPunct="1">
                        <a:lnSpc>
                          <a:spcPct val="100000"/>
                        </a:lnSpc>
                        <a:spcBef>
                          <a:spcPts val="0"/>
                        </a:spcBef>
                        <a:spcAft>
                          <a:spcPts val="0"/>
                        </a:spcAft>
                        <a:buClrTx/>
                        <a:buSzTx/>
                        <a:buFontTx/>
                        <a:buNone/>
                        <a:tabLst/>
                        <a:defRPr/>
                      </a:pPr>
                      <a:endParaRPr lang="en-US" sz="13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300" dirty="0" smtClean="0">
                          <a:latin typeface="+mn-lt"/>
                          <a:cs typeface="Arial" pitchFamily="34" charset="0"/>
                        </a:rPr>
                        <a:t>√</a:t>
                      </a:r>
                      <a:endParaRPr lang="en-US" sz="13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300" dirty="0" smtClean="0">
                          <a:latin typeface="+mn-lt"/>
                          <a:cs typeface="Arial" pitchFamily="34" charset="0"/>
                        </a:rPr>
                        <a:t>-</a:t>
                      </a:r>
                      <a:endParaRPr lang="en-US" sz="1300" dirty="0">
                        <a:latin typeface="+mn-lt"/>
                        <a:cs typeface="Arial" pitchFamily="34" charset="0"/>
                      </a:endParaRPr>
                    </a:p>
                  </a:txBody>
                  <a:tcPr marL="83127" marR="83127" marT="41564" marB="41564"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300" dirty="0" smtClean="0">
                          <a:latin typeface="+mn-lt"/>
                          <a:cs typeface="Arial" pitchFamily="34" charset="0"/>
                        </a:rPr>
                        <a:t>√</a:t>
                      </a:r>
                      <a:endParaRPr lang="en-US" sz="1300" dirty="0">
                        <a:latin typeface="+mn-lt"/>
                        <a:cs typeface="Arial" pitchFamily="34" charset="0"/>
                      </a:endParaRPr>
                    </a:p>
                  </a:txBody>
                  <a:tcPr marL="83127" marR="83127" marT="41564" marB="41564" anchor="ctr">
                    <a:solidFill>
                      <a:schemeClr val="accent3">
                        <a:lumMod val="20000"/>
                        <a:lumOff val="80000"/>
                      </a:schemeClr>
                    </a:solidFill>
                  </a:tcPr>
                </a:tc>
              </a:tr>
            </a:tbl>
          </a:graphicData>
        </a:graphic>
      </p:graphicFrame>
      <p:pic>
        <p:nvPicPr>
          <p:cNvPr id="41988" name="Picture 2" descr="Mp2100small"/>
          <p:cNvPicPr>
            <a:picLocks noChangeAspect="1" noChangeArrowheads="1"/>
          </p:cNvPicPr>
          <p:nvPr/>
        </p:nvPicPr>
        <p:blipFill>
          <a:blip r:embed="rId3" cstate="print"/>
          <a:srcRect/>
          <a:stretch>
            <a:fillRect/>
          </a:stretch>
        </p:blipFill>
        <p:spPr bwMode="auto">
          <a:xfrm>
            <a:off x="401301" y="3695556"/>
            <a:ext cx="823913" cy="520184"/>
          </a:xfrm>
          <a:prstGeom prst="rect">
            <a:avLst/>
          </a:prstGeom>
          <a:noFill/>
          <a:ln w="9525">
            <a:noFill/>
            <a:miter lim="800000"/>
            <a:headEnd/>
            <a:tailEnd/>
          </a:ln>
        </p:spPr>
      </p:pic>
      <p:pic>
        <p:nvPicPr>
          <p:cNvPr id="41989" name="Picture 3" descr="Mp2100small"/>
          <p:cNvPicPr>
            <a:picLocks noChangeAspect="1" noChangeArrowheads="1"/>
          </p:cNvPicPr>
          <p:nvPr/>
        </p:nvPicPr>
        <p:blipFill>
          <a:blip r:embed="rId4" cstate="print"/>
          <a:srcRect/>
          <a:stretch>
            <a:fillRect/>
          </a:stretch>
        </p:blipFill>
        <p:spPr bwMode="auto">
          <a:xfrm>
            <a:off x="411837" y="4702628"/>
            <a:ext cx="822325" cy="511011"/>
          </a:xfrm>
          <a:prstGeom prst="rect">
            <a:avLst/>
          </a:prstGeom>
          <a:noFill/>
          <a:ln w="9525">
            <a:noFill/>
            <a:miter lim="800000"/>
            <a:headEnd/>
            <a:tailEnd/>
          </a:ln>
        </p:spPr>
      </p:pic>
      <p:pic>
        <p:nvPicPr>
          <p:cNvPr id="41990" name="Picture 4" descr="Mp2104small"/>
          <p:cNvPicPr>
            <a:picLocks noChangeAspect="1" noChangeArrowheads="1"/>
          </p:cNvPicPr>
          <p:nvPr/>
        </p:nvPicPr>
        <p:blipFill>
          <a:blip r:embed="rId5" cstate="print"/>
          <a:srcRect/>
          <a:stretch>
            <a:fillRect/>
          </a:stretch>
        </p:blipFill>
        <p:spPr bwMode="auto">
          <a:xfrm>
            <a:off x="442432" y="2791979"/>
            <a:ext cx="841375" cy="334963"/>
          </a:xfrm>
          <a:prstGeom prst="rect">
            <a:avLst/>
          </a:prstGeom>
          <a:noFill/>
          <a:ln w="9525">
            <a:noFill/>
            <a:miter lim="800000"/>
            <a:headEnd/>
            <a:tailEnd/>
          </a:ln>
        </p:spPr>
      </p:pic>
      <p:pic>
        <p:nvPicPr>
          <p:cNvPr id="8" name="Picture 2" descr="Mp2100small"/>
          <p:cNvPicPr>
            <a:picLocks noChangeAspect="1" noChangeArrowheads="1"/>
          </p:cNvPicPr>
          <p:nvPr/>
        </p:nvPicPr>
        <p:blipFill>
          <a:blip r:embed="rId3" cstate="print"/>
          <a:srcRect/>
          <a:stretch>
            <a:fillRect/>
          </a:stretch>
        </p:blipFill>
        <p:spPr bwMode="auto">
          <a:xfrm>
            <a:off x="480964" y="5712032"/>
            <a:ext cx="823913" cy="4099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1174"/>
          <p:cNvSpPr>
            <a:spLocks noChangeArrowheads="1"/>
          </p:cNvSpPr>
          <p:nvPr/>
        </p:nvSpPr>
        <p:spPr bwMode="auto">
          <a:xfrm flipH="1">
            <a:off x="6416675" y="1749425"/>
            <a:ext cx="2200275" cy="1214438"/>
          </a:xfrm>
          <a:prstGeom prst="roundRect">
            <a:avLst>
              <a:gd name="adj" fmla="val 16667"/>
            </a:avLst>
          </a:prstGeom>
          <a:gradFill rotWithShape="1">
            <a:gsLst>
              <a:gs pos="0">
                <a:schemeClr val="bg1"/>
              </a:gs>
              <a:gs pos="100000">
                <a:srgbClr val="E8DBC0"/>
              </a:gs>
            </a:gsLst>
            <a:lin ang="5400000" scaled="1"/>
          </a:gradFill>
          <a:ln w="12700" algn="ctr">
            <a:solidFill>
              <a:srgbClr val="AD9C84"/>
            </a:solidFill>
            <a:round/>
            <a:headEnd/>
            <a:tailEnd/>
          </a:ln>
        </p:spPr>
        <p:txBody>
          <a:bodyPr wrap="none" lIns="91422" tIns="45711" rIns="91422" bIns="45711" anchor="ctr"/>
          <a:lstStyle/>
          <a:p>
            <a:pPr algn="ctr"/>
            <a:endParaRPr lang="en-US">
              <a:latin typeface="+mn-lt"/>
            </a:endParaRPr>
          </a:p>
        </p:txBody>
      </p:sp>
      <p:sp>
        <p:nvSpPr>
          <p:cNvPr id="40963" name="AutoShape 1026"/>
          <p:cNvSpPr>
            <a:spLocks noChangeArrowheads="1"/>
          </p:cNvSpPr>
          <p:nvPr/>
        </p:nvSpPr>
        <p:spPr bwMode="auto">
          <a:xfrm>
            <a:off x="1816100" y="2463800"/>
            <a:ext cx="3417888" cy="3203575"/>
          </a:xfrm>
          <a:prstGeom prst="roundRect">
            <a:avLst>
              <a:gd name="adj" fmla="val 12014"/>
            </a:avLst>
          </a:prstGeom>
          <a:gradFill rotWithShape="1">
            <a:gsLst>
              <a:gs pos="0">
                <a:schemeClr val="bg1"/>
              </a:gs>
              <a:gs pos="100000">
                <a:srgbClr val="E8DBC0"/>
              </a:gs>
            </a:gsLst>
            <a:lin ang="5400000" scaled="1"/>
          </a:gradFill>
          <a:ln w="12700" algn="ctr">
            <a:solidFill>
              <a:srgbClr val="AD9C84"/>
            </a:solidFill>
            <a:round/>
            <a:headEnd/>
            <a:tailEnd/>
          </a:ln>
        </p:spPr>
        <p:txBody>
          <a:bodyPr wrap="none" lIns="91422" tIns="45711" rIns="91422" bIns="45711" anchor="ctr"/>
          <a:lstStyle/>
          <a:p>
            <a:pPr algn="ctr"/>
            <a:endParaRPr lang="en-US">
              <a:latin typeface="+mn-lt"/>
            </a:endParaRPr>
          </a:p>
        </p:txBody>
      </p:sp>
      <p:sp>
        <p:nvSpPr>
          <p:cNvPr id="40964" name="AutoShape 1174"/>
          <p:cNvSpPr>
            <a:spLocks noChangeArrowheads="1"/>
          </p:cNvSpPr>
          <p:nvPr/>
        </p:nvSpPr>
        <p:spPr bwMode="auto">
          <a:xfrm flipH="1">
            <a:off x="6416675" y="3111500"/>
            <a:ext cx="2200275" cy="1214438"/>
          </a:xfrm>
          <a:prstGeom prst="roundRect">
            <a:avLst>
              <a:gd name="adj" fmla="val 16667"/>
            </a:avLst>
          </a:prstGeom>
          <a:gradFill rotWithShape="1">
            <a:gsLst>
              <a:gs pos="0">
                <a:schemeClr val="bg1"/>
              </a:gs>
              <a:gs pos="100000">
                <a:srgbClr val="E8DBC0"/>
              </a:gs>
            </a:gsLst>
            <a:lin ang="5400000" scaled="1"/>
          </a:gradFill>
          <a:ln w="12700" algn="ctr">
            <a:solidFill>
              <a:srgbClr val="AD9C84"/>
            </a:solidFill>
            <a:round/>
            <a:headEnd/>
            <a:tailEnd/>
          </a:ln>
        </p:spPr>
        <p:txBody>
          <a:bodyPr wrap="none" lIns="91422" tIns="45711" rIns="91422" bIns="45711" anchor="ctr"/>
          <a:lstStyle/>
          <a:p>
            <a:pPr algn="ctr"/>
            <a:endParaRPr lang="en-US">
              <a:latin typeface="+mn-lt"/>
            </a:endParaRPr>
          </a:p>
        </p:txBody>
      </p:sp>
      <p:sp>
        <p:nvSpPr>
          <p:cNvPr id="40965" name="Text Box 1036"/>
          <p:cNvSpPr txBox="1">
            <a:spLocks noChangeArrowheads="1"/>
          </p:cNvSpPr>
          <p:nvPr/>
        </p:nvSpPr>
        <p:spPr bwMode="auto">
          <a:xfrm>
            <a:off x="2976563" y="3389313"/>
            <a:ext cx="1381125" cy="225425"/>
          </a:xfrm>
          <a:prstGeom prst="rect">
            <a:avLst/>
          </a:prstGeom>
          <a:noFill/>
          <a:ln w="9525">
            <a:noFill/>
            <a:miter lim="800000"/>
            <a:headEnd/>
            <a:tailEnd/>
          </a:ln>
        </p:spPr>
        <p:txBody>
          <a:bodyPr lIns="35989" tIns="35989" rIns="35989" bIns="35989" anchor="ctr"/>
          <a:lstStyle/>
          <a:p>
            <a:pPr algn="ctr" defTabSz="1016000"/>
            <a:r>
              <a:rPr lang="en-US" sz="1100" b="1">
                <a:latin typeface="+mn-lt"/>
              </a:rPr>
              <a:t>LRS/Megaplex</a:t>
            </a:r>
          </a:p>
        </p:txBody>
      </p:sp>
      <p:sp>
        <p:nvSpPr>
          <p:cNvPr id="40966" name="Text Box 1038"/>
          <p:cNvSpPr txBox="1">
            <a:spLocks noChangeArrowheads="1"/>
          </p:cNvSpPr>
          <p:nvPr/>
        </p:nvSpPr>
        <p:spPr bwMode="auto">
          <a:xfrm>
            <a:off x="6675438" y="3597275"/>
            <a:ext cx="573087" cy="225425"/>
          </a:xfrm>
          <a:prstGeom prst="rect">
            <a:avLst/>
          </a:prstGeom>
          <a:noFill/>
          <a:ln w="9525">
            <a:noFill/>
            <a:miter lim="800000"/>
            <a:headEnd/>
            <a:tailEnd/>
          </a:ln>
        </p:spPr>
        <p:txBody>
          <a:bodyPr wrap="none" lIns="35989" tIns="35989" rIns="35989" bIns="35989" anchor="ctr"/>
          <a:lstStyle/>
          <a:p>
            <a:pPr algn="ctr" defTabSz="1016000"/>
            <a:r>
              <a:rPr lang="en-US" sz="1100" b="1">
                <a:latin typeface="+mn-lt"/>
              </a:rPr>
              <a:t>ASMi</a:t>
            </a:r>
          </a:p>
        </p:txBody>
      </p:sp>
      <p:sp>
        <p:nvSpPr>
          <p:cNvPr id="40967" name="Text Box 1041"/>
          <p:cNvSpPr txBox="1">
            <a:spLocks noChangeArrowheads="1"/>
          </p:cNvSpPr>
          <p:nvPr/>
        </p:nvSpPr>
        <p:spPr bwMode="auto">
          <a:xfrm>
            <a:off x="2989263" y="2474913"/>
            <a:ext cx="1071562" cy="255587"/>
          </a:xfrm>
          <a:prstGeom prst="rect">
            <a:avLst/>
          </a:prstGeom>
          <a:noFill/>
          <a:ln w="9525">
            <a:noFill/>
            <a:miter lim="800000"/>
            <a:headEnd/>
            <a:tailEnd/>
          </a:ln>
        </p:spPr>
        <p:txBody>
          <a:bodyPr wrap="none" lIns="35989" tIns="35989" rIns="35989" bIns="35989" anchor="ctr"/>
          <a:lstStyle/>
          <a:p>
            <a:pPr algn="ctr" defTabSz="1016000"/>
            <a:r>
              <a:rPr lang="en-US" sz="1300" b="1" dirty="0">
                <a:latin typeface="+mn-lt"/>
              </a:rPr>
              <a:t>Central Office</a:t>
            </a:r>
          </a:p>
        </p:txBody>
      </p:sp>
      <p:sp>
        <p:nvSpPr>
          <p:cNvPr id="40968" name="Rectangle 1042"/>
          <p:cNvSpPr>
            <a:spLocks noChangeArrowheads="1"/>
          </p:cNvSpPr>
          <p:nvPr/>
        </p:nvSpPr>
        <p:spPr bwMode="auto">
          <a:xfrm>
            <a:off x="3609667" y="4230688"/>
            <a:ext cx="800100" cy="361950"/>
          </a:xfrm>
          <a:prstGeom prst="rect">
            <a:avLst/>
          </a:prstGeom>
          <a:noFill/>
          <a:ln w="12700">
            <a:noFill/>
            <a:miter lim="800000"/>
            <a:headEnd/>
            <a:tailEnd/>
          </a:ln>
        </p:spPr>
        <p:txBody>
          <a:bodyPr lIns="90461" tIns="44436" rIns="90461" bIns="44436" anchor="ctr"/>
          <a:lstStyle/>
          <a:p>
            <a:pPr algn="ctr" eaLnBrk="0" hangingPunct="0"/>
            <a:r>
              <a:rPr lang="en-US" sz="1100" dirty="0">
                <a:latin typeface="+mn-lt"/>
              </a:rPr>
              <a:t>n x ETH</a:t>
            </a:r>
          </a:p>
          <a:p>
            <a:pPr algn="ctr" eaLnBrk="0" hangingPunct="0"/>
            <a:r>
              <a:rPr lang="en-US" sz="1100" dirty="0">
                <a:latin typeface="+mn-lt"/>
              </a:rPr>
              <a:t>n x E1</a:t>
            </a:r>
          </a:p>
        </p:txBody>
      </p:sp>
      <p:sp>
        <p:nvSpPr>
          <p:cNvPr id="40969" name="Text Box 1043"/>
          <p:cNvSpPr txBox="1">
            <a:spLocks noChangeArrowheads="1"/>
          </p:cNvSpPr>
          <p:nvPr/>
        </p:nvSpPr>
        <p:spPr bwMode="auto">
          <a:xfrm>
            <a:off x="5546725" y="2308081"/>
            <a:ext cx="481013" cy="255587"/>
          </a:xfrm>
          <a:prstGeom prst="rect">
            <a:avLst/>
          </a:prstGeom>
          <a:noFill/>
          <a:ln w="9525">
            <a:noFill/>
            <a:miter lim="800000"/>
            <a:headEnd/>
            <a:tailEnd/>
          </a:ln>
        </p:spPr>
        <p:txBody>
          <a:bodyPr wrap="none" lIns="35989" tIns="35989" rIns="35989" bIns="35989" anchor="ctr"/>
          <a:lstStyle/>
          <a:p>
            <a:pPr algn="ctr" defTabSz="1016000"/>
            <a:r>
              <a:rPr lang="en-US" sz="1100" b="1" dirty="0">
                <a:latin typeface="+mn-lt"/>
              </a:rPr>
              <a:t> </a:t>
            </a:r>
            <a:r>
              <a:rPr lang="en-US" sz="1100" b="1" dirty="0">
                <a:solidFill>
                  <a:srgbClr val="0000FF"/>
                </a:solidFill>
                <a:latin typeface="+mn-lt"/>
              </a:rPr>
              <a:t>Fiber</a:t>
            </a:r>
          </a:p>
        </p:txBody>
      </p:sp>
      <p:sp>
        <p:nvSpPr>
          <p:cNvPr id="40970" name="Text Box 1044"/>
          <p:cNvSpPr txBox="1">
            <a:spLocks noChangeArrowheads="1"/>
          </p:cNvSpPr>
          <p:nvPr/>
        </p:nvSpPr>
        <p:spPr bwMode="auto">
          <a:xfrm>
            <a:off x="5519738" y="3521075"/>
            <a:ext cx="631825" cy="387350"/>
          </a:xfrm>
          <a:prstGeom prst="rect">
            <a:avLst/>
          </a:prstGeom>
          <a:noFill/>
          <a:ln w="9525">
            <a:noFill/>
            <a:miter lim="800000"/>
            <a:headEnd/>
            <a:tailEnd/>
          </a:ln>
        </p:spPr>
        <p:txBody>
          <a:bodyPr wrap="none" lIns="35989" tIns="35989" rIns="35989" bIns="35989" anchor="ctr"/>
          <a:lstStyle/>
          <a:p>
            <a:pPr algn="ctr" defTabSz="1016000">
              <a:lnSpc>
                <a:spcPct val="70000"/>
              </a:lnSpc>
            </a:pPr>
            <a:endParaRPr lang="en-US" sz="1100" dirty="0">
              <a:latin typeface="+mn-lt"/>
            </a:endParaRPr>
          </a:p>
          <a:p>
            <a:pPr algn="ctr" defTabSz="1016000">
              <a:lnSpc>
                <a:spcPct val="70000"/>
              </a:lnSpc>
            </a:pPr>
            <a:r>
              <a:rPr lang="en-US" sz="1100" b="1" dirty="0">
                <a:solidFill>
                  <a:srgbClr val="0000FF"/>
                </a:solidFill>
                <a:latin typeface="+mn-lt"/>
              </a:rPr>
              <a:t>Copper</a:t>
            </a:r>
          </a:p>
        </p:txBody>
      </p:sp>
      <p:sp>
        <p:nvSpPr>
          <p:cNvPr id="40971" name="Line 1047"/>
          <p:cNvSpPr>
            <a:spLocks noChangeShapeType="1"/>
          </p:cNvSpPr>
          <p:nvPr/>
        </p:nvSpPr>
        <p:spPr bwMode="auto">
          <a:xfrm flipH="1" flipV="1">
            <a:off x="3960813" y="3849543"/>
            <a:ext cx="2833687" cy="0"/>
          </a:xfrm>
          <a:prstGeom prst="line">
            <a:avLst/>
          </a:prstGeom>
          <a:noFill/>
          <a:ln w="12700">
            <a:solidFill>
              <a:srgbClr val="FF0000"/>
            </a:solidFill>
            <a:round/>
            <a:headEnd/>
            <a:tailEnd/>
          </a:ln>
        </p:spPr>
        <p:txBody>
          <a:bodyPr lIns="91422" tIns="45711" rIns="91422" bIns="45711" anchor="ctr"/>
          <a:lstStyle/>
          <a:p>
            <a:pPr algn="ctr"/>
            <a:endParaRPr lang="en-US">
              <a:latin typeface="+mn-lt"/>
            </a:endParaRPr>
          </a:p>
        </p:txBody>
      </p:sp>
      <p:sp>
        <p:nvSpPr>
          <p:cNvPr id="40972" name="Freeform 1048"/>
          <p:cNvSpPr>
            <a:spLocks/>
          </p:cNvSpPr>
          <p:nvPr/>
        </p:nvSpPr>
        <p:spPr bwMode="auto">
          <a:xfrm>
            <a:off x="3938588" y="2557318"/>
            <a:ext cx="2927350" cy="1233488"/>
          </a:xfrm>
          <a:custGeom>
            <a:avLst/>
            <a:gdLst>
              <a:gd name="T0" fmla="*/ 0 w 999"/>
              <a:gd name="T1" fmla="*/ 2147483647 h 831"/>
              <a:gd name="T2" fmla="*/ 2147483647 w 999"/>
              <a:gd name="T3" fmla="*/ 2147483647 h 831"/>
              <a:gd name="T4" fmla="*/ 2147483647 w 999"/>
              <a:gd name="T5" fmla="*/ 0 h 831"/>
              <a:gd name="T6" fmla="*/ 2147483647 w 999"/>
              <a:gd name="T7" fmla="*/ 0 h 831"/>
              <a:gd name="T8" fmla="*/ 0 60000 65536"/>
              <a:gd name="T9" fmla="*/ 0 60000 65536"/>
              <a:gd name="T10" fmla="*/ 0 60000 65536"/>
              <a:gd name="T11" fmla="*/ 0 60000 65536"/>
              <a:gd name="T12" fmla="*/ 0 w 999"/>
              <a:gd name="T13" fmla="*/ 0 h 831"/>
              <a:gd name="T14" fmla="*/ 999 w 999"/>
              <a:gd name="T15" fmla="*/ 831 h 831"/>
            </a:gdLst>
            <a:ahLst/>
            <a:cxnLst>
              <a:cxn ang="T8">
                <a:pos x="T0" y="T1"/>
              </a:cxn>
              <a:cxn ang="T9">
                <a:pos x="T2" y="T3"/>
              </a:cxn>
              <a:cxn ang="T10">
                <a:pos x="T4" y="T5"/>
              </a:cxn>
              <a:cxn ang="T11">
                <a:pos x="T6" y="T7"/>
              </a:cxn>
            </a:cxnLst>
            <a:rect l="T12" t="T13" r="T14" b="T15"/>
            <a:pathLst>
              <a:path w="999" h="831">
                <a:moveTo>
                  <a:pt x="0" y="831"/>
                </a:moveTo>
                <a:lnTo>
                  <a:pt x="483" y="831"/>
                </a:lnTo>
                <a:lnTo>
                  <a:pt x="483" y="0"/>
                </a:lnTo>
                <a:lnTo>
                  <a:pt x="999" y="0"/>
                </a:lnTo>
              </a:path>
            </a:pathLst>
          </a:custGeom>
          <a:noFill/>
          <a:ln w="12700">
            <a:solidFill>
              <a:srgbClr val="0000FF"/>
            </a:solidFill>
            <a:round/>
            <a:headEnd/>
            <a:tailEnd/>
          </a:ln>
        </p:spPr>
        <p:txBody>
          <a:bodyPr lIns="91422" tIns="45711" rIns="91422" bIns="45711" anchor="ctr"/>
          <a:lstStyle/>
          <a:p>
            <a:pPr algn="ctr"/>
            <a:endParaRPr lang="en-US">
              <a:latin typeface="+mn-lt"/>
            </a:endParaRPr>
          </a:p>
        </p:txBody>
      </p:sp>
      <p:sp>
        <p:nvSpPr>
          <p:cNvPr id="40973" name="Text Box 1050"/>
          <p:cNvSpPr txBox="1">
            <a:spLocks noChangeArrowheads="1"/>
          </p:cNvSpPr>
          <p:nvPr/>
        </p:nvSpPr>
        <p:spPr bwMode="auto">
          <a:xfrm>
            <a:off x="2124075" y="2824163"/>
            <a:ext cx="341313" cy="225425"/>
          </a:xfrm>
          <a:prstGeom prst="rect">
            <a:avLst/>
          </a:prstGeom>
          <a:noFill/>
          <a:ln w="9525">
            <a:noFill/>
            <a:miter lim="800000"/>
            <a:headEnd/>
            <a:tailEnd/>
          </a:ln>
        </p:spPr>
        <p:txBody>
          <a:bodyPr wrap="none" lIns="35989" tIns="35989" rIns="35989" bIns="35989" anchor="ctr"/>
          <a:lstStyle/>
          <a:p>
            <a:pPr algn="ctr" defTabSz="1016000"/>
            <a:r>
              <a:rPr lang="en-US" sz="1100" b="1" dirty="0">
                <a:latin typeface="+mn-lt"/>
              </a:rPr>
              <a:t>BSC</a:t>
            </a:r>
          </a:p>
        </p:txBody>
      </p:sp>
      <p:sp>
        <p:nvSpPr>
          <p:cNvPr id="40974" name="Rectangle 1054"/>
          <p:cNvSpPr>
            <a:spLocks noChangeArrowheads="1"/>
          </p:cNvSpPr>
          <p:nvPr/>
        </p:nvSpPr>
        <p:spPr bwMode="auto">
          <a:xfrm>
            <a:off x="2547938" y="3073400"/>
            <a:ext cx="504825" cy="225425"/>
          </a:xfrm>
          <a:prstGeom prst="rect">
            <a:avLst/>
          </a:prstGeom>
          <a:noFill/>
          <a:ln w="12700">
            <a:noFill/>
            <a:miter lim="800000"/>
            <a:headEnd/>
            <a:tailEnd/>
          </a:ln>
        </p:spPr>
        <p:txBody>
          <a:bodyPr wrap="none" lIns="90461" tIns="44436" rIns="90461" bIns="44436" anchor="ctr"/>
          <a:lstStyle/>
          <a:p>
            <a:pPr algn="ctr" eaLnBrk="0" hangingPunct="0"/>
            <a:r>
              <a:rPr lang="en-US" sz="1100" dirty="0">
                <a:latin typeface="+mn-lt"/>
              </a:rPr>
              <a:t>n x E1</a:t>
            </a:r>
          </a:p>
        </p:txBody>
      </p:sp>
      <p:sp>
        <p:nvSpPr>
          <p:cNvPr id="40975" name="Text Box 1083"/>
          <p:cNvSpPr txBox="1">
            <a:spLocks noChangeArrowheads="1"/>
          </p:cNvSpPr>
          <p:nvPr/>
        </p:nvSpPr>
        <p:spPr bwMode="auto">
          <a:xfrm>
            <a:off x="7505700" y="3979863"/>
            <a:ext cx="325438" cy="231775"/>
          </a:xfrm>
          <a:prstGeom prst="rect">
            <a:avLst/>
          </a:prstGeom>
          <a:noFill/>
          <a:ln w="9525">
            <a:noFill/>
            <a:miter lim="800000"/>
            <a:headEnd/>
            <a:tailEnd/>
          </a:ln>
        </p:spPr>
        <p:txBody>
          <a:bodyPr wrap="none" lIns="39588" tIns="39588" rIns="39588" bIns="39588" anchor="ctr"/>
          <a:lstStyle/>
          <a:p>
            <a:pPr algn="ctr" defTabSz="1117600"/>
            <a:r>
              <a:rPr lang="en-US" sz="1100" dirty="0" smtClean="0">
                <a:latin typeface="+mn-lt"/>
              </a:rPr>
              <a:t>FE</a:t>
            </a:r>
            <a:endParaRPr lang="en-US" sz="1100" dirty="0">
              <a:latin typeface="+mn-lt"/>
            </a:endParaRPr>
          </a:p>
        </p:txBody>
      </p:sp>
      <p:sp>
        <p:nvSpPr>
          <p:cNvPr id="40976" name="Text Box 1088"/>
          <p:cNvSpPr txBox="1">
            <a:spLocks noChangeArrowheads="1"/>
          </p:cNvSpPr>
          <p:nvPr/>
        </p:nvSpPr>
        <p:spPr bwMode="auto">
          <a:xfrm>
            <a:off x="7504113" y="3567113"/>
            <a:ext cx="241300" cy="231775"/>
          </a:xfrm>
          <a:prstGeom prst="rect">
            <a:avLst/>
          </a:prstGeom>
          <a:noFill/>
          <a:ln w="9525">
            <a:noFill/>
            <a:miter lim="800000"/>
            <a:headEnd/>
            <a:tailEnd/>
          </a:ln>
        </p:spPr>
        <p:txBody>
          <a:bodyPr wrap="none" lIns="39588" tIns="39588" rIns="39588" bIns="39588" anchor="ctr"/>
          <a:lstStyle/>
          <a:p>
            <a:pPr algn="ctr" defTabSz="1117600"/>
            <a:r>
              <a:rPr lang="en-US" sz="1100" dirty="0" smtClean="0">
                <a:latin typeface="+mn-lt"/>
              </a:rPr>
              <a:t>ETH</a:t>
            </a:r>
            <a:endParaRPr lang="en-US" sz="1100" dirty="0">
              <a:latin typeface="+mn-lt"/>
            </a:endParaRPr>
          </a:p>
        </p:txBody>
      </p:sp>
      <p:sp>
        <p:nvSpPr>
          <p:cNvPr id="40977" name="Text Box 1089"/>
          <p:cNvSpPr txBox="1">
            <a:spLocks noChangeArrowheads="1"/>
          </p:cNvSpPr>
          <p:nvPr/>
        </p:nvSpPr>
        <p:spPr bwMode="auto">
          <a:xfrm>
            <a:off x="8015288" y="3314700"/>
            <a:ext cx="533400" cy="231775"/>
          </a:xfrm>
          <a:prstGeom prst="rect">
            <a:avLst/>
          </a:prstGeom>
          <a:noFill/>
          <a:ln w="9525">
            <a:noFill/>
            <a:miter lim="800000"/>
            <a:headEnd/>
            <a:tailEnd/>
          </a:ln>
        </p:spPr>
        <p:txBody>
          <a:bodyPr lIns="39588" tIns="39588" rIns="39588" bIns="39588" anchor="ctr"/>
          <a:lstStyle/>
          <a:p>
            <a:pPr algn="ctr" defTabSz="1117600"/>
            <a:r>
              <a:rPr lang="en-US" sz="1100" b="1">
                <a:latin typeface="+mn-lt"/>
              </a:rPr>
              <a:t>Node B</a:t>
            </a:r>
          </a:p>
        </p:txBody>
      </p:sp>
      <p:sp>
        <p:nvSpPr>
          <p:cNvPr id="40978" name="Text Box 1109"/>
          <p:cNvSpPr txBox="1">
            <a:spLocks noChangeArrowheads="1"/>
          </p:cNvSpPr>
          <p:nvPr/>
        </p:nvSpPr>
        <p:spPr bwMode="auto">
          <a:xfrm>
            <a:off x="7070725" y="3098800"/>
            <a:ext cx="892175" cy="296863"/>
          </a:xfrm>
          <a:prstGeom prst="rect">
            <a:avLst/>
          </a:prstGeom>
          <a:noFill/>
          <a:ln w="9525" algn="ctr">
            <a:noFill/>
            <a:miter lim="800000"/>
            <a:headEnd/>
            <a:tailEnd/>
          </a:ln>
        </p:spPr>
        <p:txBody>
          <a:bodyPr wrap="none" lIns="91400" tIns="45701" rIns="91400" bIns="45701" anchor="ctr"/>
          <a:lstStyle/>
          <a:p>
            <a:pPr algn="ctr" defTabSz="989013"/>
            <a:r>
              <a:rPr lang="en-US" sz="1300" b="1">
                <a:latin typeface="+mn-lt"/>
              </a:rPr>
              <a:t>BTS Site</a:t>
            </a:r>
          </a:p>
        </p:txBody>
      </p:sp>
      <p:sp>
        <p:nvSpPr>
          <p:cNvPr id="40979" name="Text Box 1169"/>
          <p:cNvSpPr txBox="1">
            <a:spLocks noChangeArrowheads="1"/>
          </p:cNvSpPr>
          <p:nvPr/>
        </p:nvSpPr>
        <p:spPr bwMode="auto">
          <a:xfrm flipH="1">
            <a:off x="4375150" y="4014788"/>
            <a:ext cx="882650" cy="250825"/>
          </a:xfrm>
          <a:prstGeom prst="rect">
            <a:avLst/>
          </a:prstGeom>
          <a:noFill/>
          <a:ln w="12700">
            <a:noFill/>
            <a:miter lim="800000"/>
            <a:headEnd/>
            <a:tailEnd/>
          </a:ln>
        </p:spPr>
        <p:txBody>
          <a:bodyPr wrap="none" lIns="99222" tIns="49610" rIns="99222" bIns="49610" anchor="ctr"/>
          <a:lstStyle/>
          <a:p>
            <a:pPr algn="ctr" defTabSz="989013"/>
            <a:r>
              <a:rPr lang="en-US" sz="1100" b="1" dirty="0">
                <a:latin typeface="+mn-lt"/>
              </a:rPr>
              <a:t>Airmux-200</a:t>
            </a:r>
          </a:p>
        </p:txBody>
      </p:sp>
      <p:sp>
        <p:nvSpPr>
          <p:cNvPr id="40980" name="AutoShape 1174"/>
          <p:cNvSpPr>
            <a:spLocks noChangeArrowheads="1"/>
          </p:cNvSpPr>
          <p:nvPr/>
        </p:nvSpPr>
        <p:spPr bwMode="auto">
          <a:xfrm flipH="1">
            <a:off x="6416675" y="4679950"/>
            <a:ext cx="2200275" cy="1279525"/>
          </a:xfrm>
          <a:prstGeom prst="roundRect">
            <a:avLst>
              <a:gd name="adj" fmla="val 16667"/>
            </a:avLst>
          </a:prstGeom>
          <a:gradFill rotWithShape="1">
            <a:gsLst>
              <a:gs pos="0">
                <a:schemeClr val="bg1"/>
              </a:gs>
              <a:gs pos="100000">
                <a:srgbClr val="E8DBC0"/>
              </a:gs>
            </a:gsLst>
            <a:lin ang="5400000" scaled="1"/>
          </a:gradFill>
          <a:ln w="12700" algn="ctr">
            <a:solidFill>
              <a:srgbClr val="AD9C84"/>
            </a:solidFill>
            <a:round/>
            <a:headEnd/>
            <a:tailEnd/>
          </a:ln>
        </p:spPr>
        <p:txBody>
          <a:bodyPr wrap="none" lIns="91422" tIns="45711" rIns="91422" bIns="45711" anchor="ctr"/>
          <a:lstStyle/>
          <a:p>
            <a:pPr algn="ctr"/>
            <a:endParaRPr lang="en-US">
              <a:latin typeface="+mn-lt"/>
            </a:endParaRPr>
          </a:p>
        </p:txBody>
      </p:sp>
      <p:sp>
        <p:nvSpPr>
          <p:cNvPr id="40981" name="Text Box 1177"/>
          <p:cNvSpPr txBox="1">
            <a:spLocks noChangeArrowheads="1"/>
          </p:cNvSpPr>
          <p:nvPr/>
        </p:nvSpPr>
        <p:spPr bwMode="auto">
          <a:xfrm flipH="1">
            <a:off x="6521450" y="5572087"/>
            <a:ext cx="882650" cy="250825"/>
          </a:xfrm>
          <a:prstGeom prst="rect">
            <a:avLst/>
          </a:prstGeom>
          <a:noFill/>
          <a:ln w="12700">
            <a:noFill/>
            <a:miter lim="800000"/>
            <a:headEnd/>
            <a:tailEnd/>
          </a:ln>
        </p:spPr>
        <p:txBody>
          <a:bodyPr wrap="none" lIns="99222" tIns="49610" rIns="99222" bIns="49610" anchor="ctr"/>
          <a:lstStyle/>
          <a:p>
            <a:pPr algn="ctr" defTabSz="989013"/>
            <a:r>
              <a:rPr lang="en-US" sz="1100" b="1" dirty="0">
                <a:latin typeface="+mn-lt"/>
              </a:rPr>
              <a:t>Airmux-200</a:t>
            </a:r>
          </a:p>
        </p:txBody>
      </p:sp>
      <p:sp>
        <p:nvSpPr>
          <p:cNvPr id="40982" name="Text Box 1178"/>
          <p:cNvSpPr txBox="1">
            <a:spLocks noChangeArrowheads="1"/>
          </p:cNvSpPr>
          <p:nvPr/>
        </p:nvSpPr>
        <p:spPr bwMode="auto">
          <a:xfrm flipH="1">
            <a:off x="7070725" y="4660900"/>
            <a:ext cx="892175" cy="296863"/>
          </a:xfrm>
          <a:prstGeom prst="rect">
            <a:avLst/>
          </a:prstGeom>
          <a:noFill/>
          <a:ln w="9525" algn="ctr">
            <a:noFill/>
            <a:miter lim="800000"/>
            <a:headEnd/>
            <a:tailEnd/>
          </a:ln>
        </p:spPr>
        <p:txBody>
          <a:bodyPr wrap="none" lIns="91400" tIns="45701" rIns="91400" bIns="45701" anchor="ctr"/>
          <a:lstStyle/>
          <a:p>
            <a:pPr algn="ctr" defTabSz="989013"/>
            <a:r>
              <a:rPr lang="en-US" sz="1300" b="1">
                <a:latin typeface="+mn-lt"/>
              </a:rPr>
              <a:t>BTS Site</a:t>
            </a:r>
          </a:p>
        </p:txBody>
      </p:sp>
      <p:sp>
        <p:nvSpPr>
          <p:cNvPr id="40983" name="Freeform 1197"/>
          <p:cNvSpPr>
            <a:spLocks/>
          </p:cNvSpPr>
          <p:nvPr/>
        </p:nvSpPr>
        <p:spPr bwMode="auto">
          <a:xfrm rot="1249896" flipH="1" flipV="1">
            <a:off x="4899025" y="4695825"/>
            <a:ext cx="2011363" cy="73025"/>
          </a:xfrm>
          <a:custGeom>
            <a:avLst/>
            <a:gdLst>
              <a:gd name="T0" fmla="*/ 2147483647 w 1239"/>
              <a:gd name="T1" fmla="*/ 2147483647 h 56"/>
              <a:gd name="T2" fmla="*/ 2147483647 w 1239"/>
              <a:gd name="T3" fmla="*/ 2147483647 h 56"/>
              <a:gd name="T4" fmla="*/ 2147483647 w 1239"/>
              <a:gd name="T5" fmla="*/ 0 h 56"/>
              <a:gd name="T6" fmla="*/ 0 w 1239"/>
              <a:gd name="T7" fmla="*/ 2147483647 h 56"/>
              <a:gd name="T8" fmla="*/ 0 60000 65536"/>
              <a:gd name="T9" fmla="*/ 0 60000 65536"/>
              <a:gd name="T10" fmla="*/ 0 60000 65536"/>
              <a:gd name="T11" fmla="*/ 0 60000 65536"/>
              <a:gd name="T12" fmla="*/ 0 w 1239"/>
              <a:gd name="T13" fmla="*/ 0 h 56"/>
              <a:gd name="T14" fmla="*/ 1239 w 1239"/>
              <a:gd name="T15" fmla="*/ 56 h 56"/>
            </a:gdLst>
            <a:ahLst/>
            <a:cxnLst>
              <a:cxn ang="T8">
                <a:pos x="T0" y="T1"/>
              </a:cxn>
              <a:cxn ang="T9">
                <a:pos x="T2" y="T3"/>
              </a:cxn>
              <a:cxn ang="T10">
                <a:pos x="T4" y="T5"/>
              </a:cxn>
              <a:cxn ang="T11">
                <a:pos x="T6" y="T7"/>
              </a:cxn>
            </a:cxnLst>
            <a:rect l="T12" t="T13" r="T14" b="T15"/>
            <a:pathLst>
              <a:path w="1239" h="56">
                <a:moveTo>
                  <a:pt x="1239" y="33"/>
                </a:moveTo>
                <a:lnTo>
                  <a:pt x="454" y="56"/>
                </a:lnTo>
                <a:lnTo>
                  <a:pt x="747" y="0"/>
                </a:lnTo>
                <a:lnTo>
                  <a:pt x="0" y="15"/>
                </a:lnTo>
              </a:path>
            </a:pathLst>
          </a:custGeom>
          <a:noFill/>
          <a:ln w="12700">
            <a:solidFill>
              <a:schemeClr val="tx1"/>
            </a:solidFill>
            <a:round/>
            <a:headEnd type="stealth" w="med" len="lg"/>
            <a:tailEnd type="stealth" w="med" len="lg"/>
          </a:ln>
        </p:spPr>
        <p:txBody>
          <a:bodyPr rot="10800000" lIns="91422" tIns="45711" rIns="91422" bIns="45711" anchor="ctr"/>
          <a:lstStyle/>
          <a:p>
            <a:pPr algn="ctr"/>
            <a:endParaRPr lang="en-US">
              <a:latin typeface="+mn-lt"/>
            </a:endParaRPr>
          </a:p>
        </p:txBody>
      </p:sp>
      <p:sp>
        <p:nvSpPr>
          <p:cNvPr id="40984" name="Freeform 1175"/>
          <p:cNvSpPr>
            <a:spLocks/>
          </p:cNvSpPr>
          <p:nvPr/>
        </p:nvSpPr>
        <p:spPr bwMode="auto">
          <a:xfrm flipH="1">
            <a:off x="7197725" y="3767138"/>
            <a:ext cx="738188" cy="176212"/>
          </a:xfrm>
          <a:custGeom>
            <a:avLst/>
            <a:gdLst>
              <a:gd name="T0" fmla="*/ 0 w 436"/>
              <a:gd name="T1" fmla="*/ 0 h 91"/>
              <a:gd name="T2" fmla="*/ 2147483647 w 436"/>
              <a:gd name="T3" fmla="*/ 0 h 91"/>
              <a:gd name="T4" fmla="*/ 2147483647 w 436"/>
              <a:gd name="T5" fmla="*/ 2147483647 h 91"/>
              <a:gd name="T6" fmla="*/ 2147483647 w 436"/>
              <a:gd name="T7" fmla="*/ 2147483647 h 91"/>
              <a:gd name="T8" fmla="*/ 0 60000 65536"/>
              <a:gd name="T9" fmla="*/ 0 60000 65536"/>
              <a:gd name="T10" fmla="*/ 0 60000 65536"/>
              <a:gd name="T11" fmla="*/ 0 60000 65536"/>
              <a:gd name="T12" fmla="*/ 0 w 436"/>
              <a:gd name="T13" fmla="*/ 0 h 91"/>
              <a:gd name="T14" fmla="*/ 436 w 436"/>
              <a:gd name="T15" fmla="*/ 91 h 91"/>
            </a:gdLst>
            <a:ahLst/>
            <a:cxnLst>
              <a:cxn ang="T8">
                <a:pos x="T0" y="T1"/>
              </a:cxn>
              <a:cxn ang="T9">
                <a:pos x="T2" y="T3"/>
              </a:cxn>
              <a:cxn ang="T10">
                <a:pos x="T4" y="T5"/>
              </a:cxn>
              <a:cxn ang="T11">
                <a:pos x="T6" y="T7"/>
              </a:cxn>
            </a:cxnLst>
            <a:rect l="T12" t="T13" r="T14" b="T15"/>
            <a:pathLst>
              <a:path w="436" h="91">
                <a:moveTo>
                  <a:pt x="0" y="0"/>
                </a:moveTo>
                <a:lnTo>
                  <a:pt x="328" y="0"/>
                </a:lnTo>
                <a:lnTo>
                  <a:pt x="328" y="91"/>
                </a:lnTo>
                <a:lnTo>
                  <a:pt x="436" y="91"/>
                </a:lnTo>
              </a:path>
            </a:pathLst>
          </a:custGeom>
          <a:noFill/>
          <a:ln w="12700">
            <a:solidFill>
              <a:schemeClr val="tx1"/>
            </a:solidFill>
            <a:round/>
            <a:headEnd/>
            <a:tailEnd/>
          </a:ln>
        </p:spPr>
        <p:txBody>
          <a:bodyPr lIns="91422" tIns="45711" rIns="91422" bIns="45711" anchor="ctr"/>
          <a:lstStyle/>
          <a:p>
            <a:pPr algn="ctr"/>
            <a:endParaRPr lang="en-US">
              <a:latin typeface="+mn-lt"/>
            </a:endParaRPr>
          </a:p>
        </p:txBody>
      </p:sp>
      <p:sp>
        <p:nvSpPr>
          <p:cNvPr id="40985" name="Freeform 1176"/>
          <p:cNvSpPr>
            <a:spLocks/>
          </p:cNvSpPr>
          <p:nvPr/>
        </p:nvSpPr>
        <p:spPr bwMode="auto">
          <a:xfrm flipH="1">
            <a:off x="7138988" y="3998913"/>
            <a:ext cx="1022350" cy="177800"/>
          </a:xfrm>
          <a:custGeom>
            <a:avLst/>
            <a:gdLst>
              <a:gd name="T0" fmla="*/ 0 w 456"/>
              <a:gd name="T1" fmla="*/ 2147483647 h 91"/>
              <a:gd name="T2" fmla="*/ 2147483647 w 456"/>
              <a:gd name="T3" fmla="*/ 2147483647 h 91"/>
              <a:gd name="T4" fmla="*/ 2147483647 w 456"/>
              <a:gd name="T5" fmla="*/ 0 h 91"/>
              <a:gd name="T6" fmla="*/ 2147483647 w 456"/>
              <a:gd name="T7" fmla="*/ 0 h 91"/>
              <a:gd name="T8" fmla="*/ 0 60000 65536"/>
              <a:gd name="T9" fmla="*/ 0 60000 65536"/>
              <a:gd name="T10" fmla="*/ 0 60000 65536"/>
              <a:gd name="T11" fmla="*/ 0 60000 65536"/>
              <a:gd name="T12" fmla="*/ 0 w 456"/>
              <a:gd name="T13" fmla="*/ 0 h 91"/>
              <a:gd name="T14" fmla="*/ 456 w 456"/>
              <a:gd name="T15" fmla="*/ 91 h 91"/>
            </a:gdLst>
            <a:ahLst/>
            <a:cxnLst>
              <a:cxn ang="T8">
                <a:pos x="T0" y="T1"/>
              </a:cxn>
              <a:cxn ang="T9">
                <a:pos x="T2" y="T3"/>
              </a:cxn>
              <a:cxn ang="T10">
                <a:pos x="T4" y="T5"/>
              </a:cxn>
              <a:cxn ang="T11">
                <a:pos x="T6" y="T7"/>
              </a:cxn>
            </a:cxnLst>
            <a:rect l="T12" t="T13" r="T14" b="T15"/>
            <a:pathLst>
              <a:path w="456" h="91">
                <a:moveTo>
                  <a:pt x="0" y="91"/>
                </a:moveTo>
                <a:lnTo>
                  <a:pt x="348" y="91"/>
                </a:lnTo>
                <a:lnTo>
                  <a:pt x="348" y="0"/>
                </a:lnTo>
                <a:lnTo>
                  <a:pt x="456" y="0"/>
                </a:lnTo>
              </a:path>
            </a:pathLst>
          </a:custGeom>
          <a:noFill/>
          <a:ln w="12700">
            <a:solidFill>
              <a:schemeClr val="tx1"/>
            </a:solidFill>
            <a:round/>
            <a:headEnd/>
            <a:tailEnd/>
          </a:ln>
        </p:spPr>
        <p:txBody>
          <a:bodyPr lIns="91422" tIns="45711" rIns="91422" bIns="45711" anchor="ctr"/>
          <a:lstStyle/>
          <a:p>
            <a:pPr algn="ctr"/>
            <a:endParaRPr lang="en-US">
              <a:latin typeface="+mn-lt"/>
            </a:endParaRPr>
          </a:p>
        </p:txBody>
      </p:sp>
      <p:sp>
        <p:nvSpPr>
          <p:cNvPr id="40986" name="Text Box 1180"/>
          <p:cNvSpPr txBox="1">
            <a:spLocks noChangeArrowheads="1"/>
          </p:cNvSpPr>
          <p:nvPr/>
        </p:nvSpPr>
        <p:spPr bwMode="auto">
          <a:xfrm flipH="1">
            <a:off x="8215313" y="3965575"/>
            <a:ext cx="454025" cy="250825"/>
          </a:xfrm>
          <a:prstGeom prst="rect">
            <a:avLst/>
          </a:prstGeom>
          <a:noFill/>
          <a:ln w="12700">
            <a:noFill/>
            <a:miter lim="800000"/>
            <a:headEnd/>
            <a:tailEnd/>
          </a:ln>
        </p:spPr>
        <p:txBody>
          <a:bodyPr wrap="none" lIns="99222" tIns="49610" rIns="99222" bIns="49610" anchor="ctr"/>
          <a:lstStyle/>
          <a:p>
            <a:pPr algn="ctr" defTabSz="989013"/>
            <a:r>
              <a:rPr lang="en-US" sz="1100" b="1">
                <a:latin typeface="+mn-lt"/>
              </a:rPr>
              <a:t>BTS</a:t>
            </a:r>
          </a:p>
        </p:txBody>
      </p:sp>
      <p:pic>
        <p:nvPicPr>
          <p:cNvPr id="40987" name="Picture 1188" descr="bts-l"/>
          <p:cNvPicPr>
            <a:picLocks noChangeAspect="1" noChangeArrowheads="1"/>
          </p:cNvPicPr>
          <p:nvPr/>
        </p:nvPicPr>
        <p:blipFill>
          <a:blip r:embed="rId3" cstate="print"/>
          <a:srcRect/>
          <a:stretch>
            <a:fillRect/>
          </a:stretch>
        </p:blipFill>
        <p:spPr bwMode="auto">
          <a:xfrm>
            <a:off x="8077200" y="3602038"/>
            <a:ext cx="255588" cy="668337"/>
          </a:xfrm>
          <a:prstGeom prst="rect">
            <a:avLst/>
          </a:prstGeom>
          <a:noFill/>
          <a:ln w="9525">
            <a:noFill/>
            <a:miter lim="800000"/>
            <a:headEnd/>
            <a:tailEnd/>
          </a:ln>
        </p:spPr>
      </p:pic>
      <p:pic>
        <p:nvPicPr>
          <p:cNvPr id="40988" name="Picture 1086" descr="nodeb-l"/>
          <p:cNvPicPr preferRelativeResize="0">
            <a:picLocks noChangeAspect="1" noChangeArrowheads="1"/>
          </p:cNvPicPr>
          <p:nvPr/>
        </p:nvPicPr>
        <p:blipFill>
          <a:blip r:embed="rId4" cstate="print"/>
          <a:srcRect/>
          <a:stretch>
            <a:fillRect/>
          </a:stretch>
        </p:blipFill>
        <p:spPr bwMode="auto">
          <a:xfrm>
            <a:off x="7816850" y="3197225"/>
            <a:ext cx="255588" cy="649288"/>
          </a:xfrm>
          <a:prstGeom prst="rect">
            <a:avLst/>
          </a:prstGeom>
          <a:noFill/>
          <a:ln w="9525">
            <a:noFill/>
            <a:miter lim="800000"/>
            <a:headEnd/>
            <a:tailEnd/>
          </a:ln>
        </p:spPr>
      </p:pic>
      <p:sp>
        <p:nvSpPr>
          <p:cNvPr id="40990" name="Text Box 1038"/>
          <p:cNvSpPr txBox="1">
            <a:spLocks noChangeArrowheads="1"/>
          </p:cNvSpPr>
          <p:nvPr/>
        </p:nvSpPr>
        <p:spPr bwMode="auto">
          <a:xfrm>
            <a:off x="6542088" y="2220913"/>
            <a:ext cx="839787" cy="225425"/>
          </a:xfrm>
          <a:prstGeom prst="rect">
            <a:avLst/>
          </a:prstGeom>
          <a:noFill/>
          <a:ln w="9525">
            <a:noFill/>
            <a:miter lim="800000"/>
            <a:headEnd/>
            <a:tailEnd/>
          </a:ln>
        </p:spPr>
        <p:txBody>
          <a:bodyPr wrap="none" lIns="35989" tIns="35989" rIns="35989" bIns="35989" anchor="ctr"/>
          <a:lstStyle/>
          <a:p>
            <a:pPr algn="ctr" defTabSz="1016000"/>
            <a:r>
              <a:rPr lang="en-US" sz="1100" b="1">
                <a:latin typeface="+mn-lt"/>
              </a:rPr>
              <a:t>Optimux</a:t>
            </a:r>
          </a:p>
        </p:txBody>
      </p:sp>
      <p:sp>
        <p:nvSpPr>
          <p:cNvPr id="40991" name="Text Box 1083"/>
          <p:cNvSpPr txBox="1">
            <a:spLocks noChangeArrowheads="1"/>
          </p:cNvSpPr>
          <p:nvPr/>
        </p:nvSpPr>
        <p:spPr bwMode="auto">
          <a:xfrm>
            <a:off x="7505700" y="2617788"/>
            <a:ext cx="325438" cy="231775"/>
          </a:xfrm>
          <a:prstGeom prst="rect">
            <a:avLst/>
          </a:prstGeom>
          <a:noFill/>
          <a:ln w="9525">
            <a:noFill/>
            <a:miter lim="800000"/>
            <a:headEnd/>
            <a:tailEnd/>
          </a:ln>
        </p:spPr>
        <p:txBody>
          <a:bodyPr wrap="none" lIns="39588" tIns="39588" rIns="39588" bIns="39588" anchor="ctr"/>
          <a:lstStyle/>
          <a:p>
            <a:pPr algn="ctr" defTabSz="1117600"/>
            <a:r>
              <a:rPr lang="en-US" sz="1100" dirty="0" smtClean="0">
                <a:latin typeface="+mn-lt"/>
              </a:rPr>
              <a:t>FE</a:t>
            </a:r>
            <a:endParaRPr lang="en-US" sz="1100" dirty="0">
              <a:latin typeface="+mn-lt"/>
            </a:endParaRPr>
          </a:p>
        </p:txBody>
      </p:sp>
      <p:sp>
        <p:nvSpPr>
          <p:cNvPr id="40992" name="Text Box 1088"/>
          <p:cNvSpPr txBox="1">
            <a:spLocks noChangeArrowheads="1"/>
          </p:cNvSpPr>
          <p:nvPr/>
        </p:nvSpPr>
        <p:spPr bwMode="auto">
          <a:xfrm>
            <a:off x="7504113" y="2205038"/>
            <a:ext cx="241300" cy="231775"/>
          </a:xfrm>
          <a:prstGeom prst="rect">
            <a:avLst/>
          </a:prstGeom>
          <a:noFill/>
          <a:ln w="9525">
            <a:noFill/>
            <a:miter lim="800000"/>
            <a:headEnd/>
            <a:tailEnd/>
          </a:ln>
        </p:spPr>
        <p:txBody>
          <a:bodyPr wrap="none" lIns="39588" tIns="39588" rIns="39588" bIns="39588" anchor="ctr"/>
          <a:lstStyle/>
          <a:p>
            <a:pPr algn="ctr" defTabSz="1117600"/>
            <a:r>
              <a:rPr lang="en-US" sz="1100" dirty="0" smtClean="0">
                <a:latin typeface="+mn-lt"/>
              </a:rPr>
              <a:t>ETH</a:t>
            </a:r>
            <a:endParaRPr lang="en-US" sz="1100" dirty="0">
              <a:latin typeface="+mn-lt"/>
            </a:endParaRPr>
          </a:p>
        </p:txBody>
      </p:sp>
      <p:sp>
        <p:nvSpPr>
          <p:cNvPr id="40993" name="Text Box 1089"/>
          <p:cNvSpPr txBox="1">
            <a:spLocks noChangeArrowheads="1"/>
          </p:cNvSpPr>
          <p:nvPr/>
        </p:nvSpPr>
        <p:spPr bwMode="auto">
          <a:xfrm>
            <a:off x="8015288" y="1952625"/>
            <a:ext cx="533400" cy="231775"/>
          </a:xfrm>
          <a:prstGeom prst="rect">
            <a:avLst/>
          </a:prstGeom>
          <a:noFill/>
          <a:ln w="9525">
            <a:noFill/>
            <a:miter lim="800000"/>
            <a:headEnd/>
            <a:tailEnd/>
          </a:ln>
        </p:spPr>
        <p:txBody>
          <a:bodyPr lIns="39588" tIns="39588" rIns="39588" bIns="39588" anchor="ctr"/>
          <a:lstStyle/>
          <a:p>
            <a:pPr algn="ctr" defTabSz="1117600"/>
            <a:r>
              <a:rPr lang="en-US" sz="1100" b="1">
                <a:latin typeface="+mn-lt"/>
              </a:rPr>
              <a:t>Node B</a:t>
            </a:r>
          </a:p>
        </p:txBody>
      </p:sp>
      <p:sp>
        <p:nvSpPr>
          <p:cNvPr id="40994" name="Text Box 1109"/>
          <p:cNvSpPr txBox="1">
            <a:spLocks noChangeArrowheads="1"/>
          </p:cNvSpPr>
          <p:nvPr/>
        </p:nvSpPr>
        <p:spPr bwMode="auto">
          <a:xfrm>
            <a:off x="7070725" y="1736725"/>
            <a:ext cx="892175" cy="296863"/>
          </a:xfrm>
          <a:prstGeom prst="rect">
            <a:avLst/>
          </a:prstGeom>
          <a:noFill/>
          <a:ln w="9525" algn="ctr">
            <a:noFill/>
            <a:miter lim="800000"/>
            <a:headEnd/>
            <a:tailEnd/>
          </a:ln>
        </p:spPr>
        <p:txBody>
          <a:bodyPr wrap="none" lIns="91400" tIns="45701" rIns="91400" bIns="45701" anchor="ctr"/>
          <a:lstStyle/>
          <a:p>
            <a:pPr algn="ctr" defTabSz="989013"/>
            <a:r>
              <a:rPr lang="en-US" sz="1300" b="1" dirty="0">
                <a:latin typeface="+mn-lt"/>
              </a:rPr>
              <a:t>BTS Site</a:t>
            </a:r>
          </a:p>
        </p:txBody>
      </p:sp>
      <p:sp>
        <p:nvSpPr>
          <p:cNvPr id="40995" name="Freeform 1175"/>
          <p:cNvSpPr>
            <a:spLocks/>
          </p:cNvSpPr>
          <p:nvPr/>
        </p:nvSpPr>
        <p:spPr bwMode="auto">
          <a:xfrm flipH="1">
            <a:off x="7197725" y="2405063"/>
            <a:ext cx="738188" cy="176212"/>
          </a:xfrm>
          <a:custGeom>
            <a:avLst/>
            <a:gdLst>
              <a:gd name="T0" fmla="*/ 0 w 436"/>
              <a:gd name="T1" fmla="*/ 0 h 91"/>
              <a:gd name="T2" fmla="*/ 2147483647 w 436"/>
              <a:gd name="T3" fmla="*/ 0 h 91"/>
              <a:gd name="T4" fmla="*/ 2147483647 w 436"/>
              <a:gd name="T5" fmla="*/ 2147483647 h 91"/>
              <a:gd name="T6" fmla="*/ 2147483647 w 436"/>
              <a:gd name="T7" fmla="*/ 2147483647 h 91"/>
              <a:gd name="T8" fmla="*/ 0 60000 65536"/>
              <a:gd name="T9" fmla="*/ 0 60000 65536"/>
              <a:gd name="T10" fmla="*/ 0 60000 65536"/>
              <a:gd name="T11" fmla="*/ 0 60000 65536"/>
              <a:gd name="T12" fmla="*/ 0 w 436"/>
              <a:gd name="T13" fmla="*/ 0 h 91"/>
              <a:gd name="T14" fmla="*/ 436 w 436"/>
              <a:gd name="T15" fmla="*/ 91 h 91"/>
            </a:gdLst>
            <a:ahLst/>
            <a:cxnLst>
              <a:cxn ang="T8">
                <a:pos x="T0" y="T1"/>
              </a:cxn>
              <a:cxn ang="T9">
                <a:pos x="T2" y="T3"/>
              </a:cxn>
              <a:cxn ang="T10">
                <a:pos x="T4" y="T5"/>
              </a:cxn>
              <a:cxn ang="T11">
                <a:pos x="T6" y="T7"/>
              </a:cxn>
            </a:cxnLst>
            <a:rect l="T12" t="T13" r="T14" b="T15"/>
            <a:pathLst>
              <a:path w="436" h="91">
                <a:moveTo>
                  <a:pt x="0" y="0"/>
                </a:moveTo>
                <a:lnTo>
                  <a:pt x="328" y="0"/>
                </a:lnTo>
                <a:lnTo>
                  <a:pt x="328" y="91"/>
                </a:lnTo>
                <a:lnTo>
                  <a:pt x="436" y="91"/>
                </a:lnTo>
              </a:path>
            </a:pathLst>
          </a:custGeom>
          <a:noFill/>
          <a:ln w="12700">
            <a:solidFill>
              <a:schemeClr val="tx1"/>
            </a:solidFill>
            <a:round/>
            <a:headEnd/>
            <a:tailEnd/>
          </a:ln>
        </p:spPr>
        <p:txBody>
          <a:bodyPr lIns="91422" tIns="45711" rIns="91422" bIns="45711" anchor="ctr"/>
          <a:lstStyle/>
          <a:p>
            <a:pPr algn="ctr"/>
            <a:endParaRPr lang="en-US">
              <a:latin typeface="+mn-lt"/>
            </a:endParaRPr>
          </a:p>
        </p:txBody>
      </p:sp>
      <p:sp>
        <p:nvSpPr>
          <p:cNvPr id="40996" name="Freeform 1176"/>
          <p:cNvSpPr>
            <a:spLocks/>
          </p:cNvSpPr>
          <p:nvPr/>
        </p:nvSpPr>
        <p:spPr bwMode="auto">
          <a:xfrm flipH="1">
            <a:off x="7138988" y="2636838"/>
            <a:ext cx="1022350" cy="177800"/>
          </a:xfrm>
          <a:custGeom>
            <a:avLst/>
            <a:gdLst>
              <a:gd name="T0" fmla="*/ 0 w 456"/>
              <a:gd name="T1" fmla="*/ 2147483647 h 91"/>
              <a:gd name="T2" fmla="*/ 2147483647 w 456"/>
              <a:gd name="T3" fmla="*/ 2147483647 h 91"/>
              <a:gd name="T4" fmla="*/ 2147483647 w 456"/>
              <a:gd name="T5" fmla="*/ 0 h 91"/>
              <a:gd name="T6" fmla="*/ 2147483647 w 456"/>
              <a:gd name="T7" fmla="*/ 0 h 91"/>
              <a:gd name="T8" fmla="*/ 0 60000 65536"/>
              <a:gd name="T9" fmla="*/ 0 60000 65536"/>
              <a:gd name="T10" fmla="*/ 0 60000 65536"/>
              <a:gd name="T11" fmla="*/ 0 60000 65536"/>
              <a:gd name="T12" fmla="*/ 0 w 456"/>
              <a:gd name="T13" fmla="*/ 0 h 91"/>
              <a:gd name="T14" fmla="*/ 456 w 456"/>
              <a:gd name="T15" fmla="*/ 91 h 91"/>
            </a:gdLst>
            <a:ahLst/>
            <a:cxnLst>
              <a:cxn ang="T8">
                <a:pos x="T0" y="T1"/>
              </a:cxn>
              <a:cxn ang="T9">
                <a:pos x="T2" y="T3"/>
              </a:cxn>
              <a:cxn ang="T10">
                <a:pos x="T4" y="T5"/>
              </a:cxn>
              <a:cxn ang="T11">
                <a:pos x="T6" y="T7"/>
              </a:cxn>
            </a:cxnLst>
            <a:rect l="T12" t="T13" r="T14" b="T15"/>
            <a:pathLst>
              <a:path w="456" h="91">
                <a:moveTo>
                  <a:pt x="0" y="91"/>
                </a:moveTo>
                <a:lnTo>
                  <a:pt x="348" y="91"/>
                </a:lnTo>
                <a:lnTo>
                  <a:pt x="348" y="0"/>
                </a:lnTo>
                <a:lnTo>
                  <a:pt x="456" y="0"/>
                </a:lnTo>
              </a:path>
            </a:pathLst>
          </a:custGeom>
          <a:noFill/>
          <a:ln w="12700">
            <a:solidFill>
              <a:schemeClr val="tx1"/>
            </a:solidFill>
            <a:round/>
            <a:headEnd/>
            <a:tailEnd/>
          </a:ln>
        </p:spPr>
        <p:txBody>
          <a:bodyPr lIns="91422" tIns="45711" rIns="91422" bIns="45711" anchor="ctr"/>
          <a:lstStyle/>
          <a:p>
            <a:pPr algn="ctr"/>
            <a:endParaRPr lang="en-US">
              <a:latin typeface="+mn-lt"/>
            </a:endParaRPr>
          </a:p>
        </p:txBody>
      </p:sp>
      <p:sp>
        <p:nvSpPr>
          <p:cNvPr id="40997" name="Text Box 1180"/>
          <p:cNvSpPr txBox="1">
            <a:spLocks noChangeArrowheads="1"/>
          </p:cNvSpPr>
          <p:nvPr/>
        </p:nvSpPr>
        <p:spPr bwMode="auto">
          <a:xfrm flipH="1">
            <a:off x="8215313" y="2603500"/>
            <a:ext cx="454025" cy="250825"/>
          </a:xfrm>
          <a:prstGeom prst="rect">
            <a:avLst/>
          </a:prstGeom>
          <a:noFill/>
          <a:ln w="12700">
            <a:noFill/>
            <a:miter lim="800000"/>
            <a:headEnd/>
            <a:tailEnd/>
          </a:ln>
        </p:spPr>
        <p:txBody>
          <a:bodyPr wrap="none" lIns="99222" tIns="49610" rIns="99222" bIns="49610" anchor="ctr"/>
          <a:lstStyle/>
          <a:p>
            <a:pPr algn="ctr" defTabSz="989013"/>
            <a:r>
              <a:rPr lang="en-US" sz="1100" b="1">
                <a:latin typeface="+mn-lt"/>
              </a:rPr>
              <a:t>BTS</a:t>
            </a:r>
          </a:p>
        </p:txBody>
      </p:sp>
      <p:pic>
        <p:nvPicPr>
          <p:cNvPr id="40998" name="Picture 1188" descr="bts-l"/>
          <p:cNvPicPr>
            <a:picLocks noChangeAspect="1" noChangeArrowheads="1"/>
          </p:cNvPicPr>
          <p:nvPr/>
        </p:nvPicPr>
        <p:blipFill>
          <a:blip r:embed="rId3" cstate="print"/>
          <a:srcRect/>
          <a:stretch>
            <a:fillRect/>
          </a:stretch>
        </p:blipFill>
        <p:spPr bwMode="auto">
          <a:xfrm>
            <a:off x="8077200" y="2239963"/>
            <a:ext cx="255588" cy="668337"/>
          </a:xfrm>
          <a:prstGeom prst="rect">
            <a:avLst/>
          </a:prstGeom>
          <a:noFill/>
          <a:ln w="9525">
            <a:noFill/>
            <a:miter lim="800000"/>
            <a:headEnd/>
            <a:tailEnd/>
          </a:ln>
        </p:spPr>
      </p:pic>
      <p:pic>
        <p:nvPicPr>
          <p:cNvPr id="40999" name="Picture 1086" descr="nodeb-l"/>
          <p:cNvPicPr preferRelativeResize="0">
            <a:picLocks noChangeAspect="1" noChangeArrowheads="1"/>
          </p:cNvPicPr>
          <p:nvPr/>
        </p:nvPicPr>
        <p:blipFill>
          <a:blip r:embed="rId4" cstate="print"/>
          <a:srcRect/>
          <a:stretch>
            <a:fillRect/>
          </a:stretch>
        </p:blipFill>
        <p:spPr bwMode="auto">
          <a:xfrm>
            <a:off x="7816850" y="1835150"/>
            <a:ext cx="255588" cy="649288"/>
          </a:xfrm>
          <a:prstGeom prst="rect">
            <a:avLst/>
          </a:prstGeom>
          <a:noFill/>
          <a:ln w="9525">
            <a:noFill/>
            <a:miter lim="800000"/>
            <a:headEnd/>
            <a:tailEnd/>
          </a:ln>
        </p:spPr>
      </p:pic>
      <p:grpSp>
        <p:nvGrpSpPr>
          <p:cNvPr id="41001" name="Group 125"/>
          <p:cNvGrpSpPr>
            <a:grpSpLocks/>
          </p:cNvGrpSpPr>
          <p:nvPr/>
        </p:nvGrpSpPr>
        <p:grpSpPr bwMode="auto">
          <a:xfrm>
            <a:off x="2193925" y="3270250"/>
            <a:ext cx="1084263" cy="568325"/>
            <a:chOff x="1957388" y="2345192"/>
            <a:chExt cx="1084263" cy="568325"/>
          </a:xfrm>
        </p:grpSpPr>
        <p:sp>
          <p:nvSpPr>
            <p:cNvPr id="41031" name="Freeform 1030"/>
            <p:cNvSpPr>
              <a:spLocks/>
            </p:cNvSpPr>
            <p:nvPr/>
          </p:nvSpPr>
          <p:spPr bwMode="auto">
            <a:xfrm>
              <a:off x="2260600" y="2345192"/>
              <a:ext cx="733425" cy="466725"/>
            </a:xfrm>
            <a:custGeom>
              <a:avLst/>
              <a:gdLst>
                <a:gd name="T0" fmla="*/ 2147483647 w 462"/>
                <a:gd name="T1" fmla="*/ 2147483647 h 324"/>
                <a:gd name="T2" fmla="*/ 2147483647 w 462"/>
                <a:gd name="T3" fmla="*/ 2147483647 h 324"/>
                <a:gd name="T4" fmla="*/ 2147483647 w 462"/>
                <a:gd name="T5" fmla="*/ 0 h 324"/>
                <a:gd name="T6" fmla="*/ 0 w 462"/>
                <a:gd name="T7" fmla="*/ 0 h 324"/>
                <a:gd name="T8" fmla="*/ 0 60000 65536"/>
                <a:gd name="T9" fmla="*/ 0 60000 65536"/>
                <a:gd name="T10" fmla="*/ 0 60000 65536"/>
                <a:gd name="T11" fmla="*/ 0 60000 65536"/>
                <a:gd name="T12" fmla="*/ 0 w 462"/>
                <a:gd name="T13" fmla="*/ 0 h 324"/>
                <a:gd name="T14" fmla="*/ 462 w 462"/>
                <a:gd name="T15" fmla="*/ 324 h 324"/>
              </a:gdLst>
              <a:ahLst/>
              <a:cxnLst>
                <a:cxn ang="T8">
                  <a:pos x="T0" y="T1"/>
                </a:cxn>
                <a:cxn ang="T9">
                  <a:pos x="T2" y="T3"/>
                </a:cxn>
                <a:cxn ang="T10">
                  <a:pos x="T4" y="T5"/>
                </a:cxn>
                <a:cxn ang="T11">
                  <a:pos x="T6" y="T7"/>
                </a:cxn>
              </a:cxnLst>
              <a:rect l="T12" t="T13" r="T14" b="T15"/>
              <a:pathLst>
                <a:path w="462" h="324">
                  <a:moveTo>
                    <a:pt x="462" y="324"/>
                  </a:moveTo>
                  <a:lnTo>
                    <a:pt x="270" y="324"/>
                  </a:lnTo>
                  <a:lnTo>
                    <a:pt x="270" y="0"/>
                  </a:lnTo>
                  <a:lnTo>
                    <a:pt x="0" y="0"/>
                  </a:lnTo>
                </a:path>
              </a:pathLst>
            </a:custGeom>
            <a:noFill/>
            <a:ln w="12700">
              <a:solidFill>
                <a:srgbClr val="FF0000"/>
              </a:solidFill>
              <a:round/>
              <a:headEnd/>
              <a:tailEnd/>
            </a:ln>
          </p:spPr>
          <p:txBody>
            <a:bodyPr wrap="none" anchor="ctr"/>
            <a:lstStyle/>
            <a:p>
              <a:pPr algn="ctr"/>
              <a:endParaRPr lang="en-US">
                <a:latin typeface="+mn-lt"/>
              </a:endParaRPr>
            </a:p>
          </p:txBody>
        </p:sp>
        <p:sp>
          <p:nvSpPr>
            <p:cNvPr id="41032" name="Freeform 1051"/>
            <p:cNvSpPr>
              <a:spLocks/>
            </p:cNvSpPr>
            <p:nvPr/>
          </p:nvSpPr>
          <p:spPr bwMode="auto">
            <a:xfrm>
              <a:off x="2160588" y="2384879"/>
              <a:ext cx="842962" cy="463550"/>
            </a:xfrm>
            <a:custGeom>
              <a:avLst/>
              <a:gdLst>
                <a:gd name="T0" fmla="*/ 2147483647 w 462"/>
                <a:gd name="T1" fmla="*/ 2147483647 h 324"/>
                <a:gd name="T2" fmla="*/ 2147483647 w 462"/>
                <a:gd name="T3" fmla="*/ 2147483647 h 324"/>
                <a:gd name="T4" fmla="*/ 2147483647 w 462"/>
                <a:gd name="T5" fmla="*/ 0 h 324"/>
                <a:gd name="T6" fmla="*/ 0 w 462"/>
                <a:gd name="T7" fmla="*/ 0 h 324"/>
                <a:gd name="T8" fmla="*/ 0 60000 65536"/>
                <a:gd name="T9" fmla="*/ 0 60000 65536"/>
                <a:gd name="T10" fmla="*/ 0 60000 65536"/>
                <a:gd name="T11" fmla="*/ 0 60000 65536"/>
                <a:gd name="T12" fmla="*/ 0 w 462"/>
                <a:gd name="T13" fmla="*/ 0 h 324"/>
                <a:gd name="T14" fmla="*/ 462 w 462"/>
                <a:gd name="T15" fmla="*/ 324 h 324"/>
              </a:gdLst>
              <a:ahLst/>
              <a:cxnLst>
                <a:cxn ang="T8">
                  <a:pos x="T0" y="T1"/>
                </a:cxn>
                <a:cxn ang="T9">
                  <a:pos x="T2" y="T3"/>
                </a:cxn>
                <a:cxn ang="T10">
                  <a:pos x="T4" y="T5"/>
                </a:cxn>
                <a:cxn ang="T11">
                  <a:pos x="T6" y="T7"/>
                </a:cxn>
              </a:cxnLst>
              <a:rect l="T12" t="T13" r="T14" b="T15"/>
              <a:pathLst>
                <a:path w="462" h="324">
                  <a:moveTo>
                    <a:pt x="462" y="324"/>
                  </a:moveTo>
                  <a:lnTo>
                    <a:pt x="270" y="324"/>
                  </a:lnTo>
                  <a:lnTo>
                    <a:pt x="270" y="0"/>
                  </a:lnTo>
                  <a:lnTo>
                    <a:pt x="0" y="0"/>
                  </a:lnTo>
                </a:path>
              </a:pathLst>
            </a:custGeom>
            <a:noFill/>
            <a:ln w="12700">
              <a:solidFill>
                <a:srgbClr val="FF0000"/>
              </a:solidFill>
              <a:round/>
              <a:headEnd/>
              <a:tailEnd/>
            </a:ln>
          </p:spPr>
          <p:txBody>
            <a:bodyPr wrap="none" anchor="ctr"/>
            <a:lstStyle/>
            <a:p>
              <a:pPr algn="ctr"/>
              <a:endParaRPr lang="en-US">
                <a:latin typeface="+mn-lt"/>
              </a:endParaRPr>
            </a:p>
          </p:txBody>
        </p:sp>
        <p:sp>
          <p:nvSpPr>
            <p:cNvPr id="41033" name="Freeform 1052"/>
            <p:cNvSpPr>
              <a:spLocks/>
            </p:cNvSpPr>
            <p:nvPr/>
          </p:nvSpPr>
          <p:spPr bwMode="auto">
            <a:xfrm>
              <a:off x="2005013" y="2427742"/>
              <a:ext cx="1036638" cy="454025"/>
            </a:xfrm>
            <a:custGeom>
              <a:avLst/>
              <a:gdLst>
                <a:gd name="T0" fmla="*/ 2147483647 w 462"/>
                <a:gd name="T1" fmla="*/ 2147483647 h 324"/>
                <a:gd name="T2" fmla="*/ 2147483647 w 462"/>
                <a:gd name="T3" fmla="*/ 2147483647 h 324"/>
                <a:gd name="T4" fmla="*/ 2147483647 w 462"/>
                <a:gd name="T5" fmla="*/ 0 h 324"/>
                <a:gd name="T6" fmla="*/ 0 w 462"/>
                <a:gd name="T7" fmla="*/ 0 h 324"/>
                <a:gd name="T8" fmla="*/ 0 60000 65536"/>
                <a:gd name="T9" fmla="*/ 0 60000 65536"/>
                <a:gd name="T10" fmla="*/ 0 60000 65536"/>
                <a:gd name="T11" fmla="*/ 0 60000 65536"/>
                <a:gd name="T12" fmla="*/ 0 w 462"/>
                <a:gd name="T13" fmla="*/ 0 h 324"/>
                <a:gd name="T14" fmla="*/ 462 w 462"/>
                <a:gd name="T15" fmla="*/ 324 h 324"/>
              </a:gdLst>
              <a:ahLst/>
              <a:cxnLst>
                <a:cxn ang="T8">
                  <a:pos x="T0" y="T1"/>
                </a:cxn>
                <a:cxn ang="T9">
                  <a:pos x="T2" y="T3"/>
                </a:cxn>
                <a:cxn ang="T10">
                  <a:pos x="T4" y="T5"/>
                </a:cxn>
                <a:cxn ang="T11">
                  <a:pos x="T6" y="T7"/>
                </a:cxn>
              </a:cxnLst>
              <a:rect l="T12" t="T13" r="T14" b="T15"/>
              <a:pathLst>
                <a:path w="462" h="324">
                  <a:moveTo>
                    <a:pt x="462" y="324"/>
                  </a:moveTo>
                  <a:lnTo>
                    <a:pt x="270" y="324"/>
                  </a:lnTo>
                  <a:lnTo>
                    <a:pt x="270" y="0"/>
                  </a:lnTo>
                  <a:lnTo>
                    <a:pt x="0" y="0"/>
                  </a:lnTo>
                </a:path>
              </a:pathLst>
            </a:custGeom>
            <a:noFill/>
            <a:ln w="12700">
              <a:solidFill>
                <a:srgbClr val="FF0000"/>
              </a:solidFill>
              <a:round/>
              <a:headEnd/>
              <a:tailEnd/>
            </a:ln>
          </p:spPr>
          <p:txBody>
            <a:bodyPr wrap="none" anchor="ctr"/>
            <a:lstStyle/>
            <a:p>
              <a:pPr algn="ctr"/>
              <a:endParaRPr lang="en-US">
                <a:latin typeface="+mn-lt"/>
              </a:endParaRPr>
            </a:p>
          </p:txBody>
        </p:sp>
        <p:sp>
          <p:nvSpPr>
            <p:cNvPr id="41034" name="Freeform 1052"/>
            <p:cNvSpPr>
              <a:spLocks/>
            </p:cNvSpPr>
            <p:nvPr/>
          </p:nvSpPr>
          <p:spPr bwMode="auto">
            <a:xfrm>
              <a:off x="1957388" y="2469356"/>
              <a:ext cx="1052512" cy="444161"/>
            </a:xfrm>
            <a:custGeom>
              <a:avLst/>
              <a:gdLst>
                <a:gd name="T0" fmla="*/ 2147483647 w 462"/>
                <a:gd name="T1" fmla="*/ 2147483647 h 324"/>
                <a:gd name="T2" fmla="*/ 2147483647 w 462"/>
                <a:gd name="T3" fmla="*/ 2147483647 h 324"/>
                <a:gd name="T4" fmla="*/ 2147483647 w 462"/>
                <a:gd name="T5" fmla="*/ 0 h 324"/>
                <a:gd name="T6" fmla="*/ 0 w 462"/>
                <a:gd name="T7" fmla="*/ 0 h 324"/>
                <a:gd name="T8" fmla="*/ 0 60000 65536"/>
                <a:gd name="T9" fmla="*/ 0 60000 65536"/>
                <a:gd name="T10" fmla="*/ 0 60000 65536"/>
                <a:gd name="T11" fmla="*/ 0 60000 65536"/>
                <a:gd name="T12" fmla="*/ 0 w 462"/>
                <a:gd name="T13" fmla="*/ 0 h 324"/>
                <a:gd name="T14" fmla="*/ 462 w 462"/>
                <a:gd name="T15" fmla="*/ 324 h 324"/>
              </a:gdLst>
              <a:ahLst/>
              <a:cxnLst>
                <a:cxn ang="T8">
                  <a:pos x="T0" y="T1"/>
                </a:cxn>
                <a:cxn ang="T9">
                  <a:pos x="T2" y="T3"/>
                </a:cxn>
                <a:cxn ang="T10">
                  <a:pos x="T4" y="T5"/>
                </a:cxn>
                <a:cxn ang="T11">
                  <a:pos x="T6" y="T7"/>
                </a:cxn>
              </a:cxnLst>
              <a:rect l="T12" t="T13" r="T14" b="T15"/>
              <a:pathLst>
                <a:path w="462" h="324">
                  <a:moveTo>
                    <a:pt x="462" y="324"/>
                  </a:moveTo>
                  <a:lnTo>
                    <a:pt x="270" y="324"/>
                  </a:lnTo>
                  <a:lnTo>
                    <a:pt x="270" y="0"/>
                  </a:lnTo>
                  <a:lnTo>
                    <a:pt x="0" y="0"/>
                  </a:lnTo>
                </a:path>
              </a:pathLst>
            </a:custGeom>
            <a:noFill/>
            <a:ln w="12700">
              <a:solidFill>
                <a:srgbClr val="FF0000"/>
              </a:solidFill>
              <a:round/>
              <a:headEnd/>
              <a:tailEnd/>
            </a:ln>
          </p:spPr>
          <p:txBody>
            <a:bodyPr wrap="none" anchor="ctr"/>
            <a:lstStyle/>
            <a:p>
              <a:pPr algn="ctr"/>
              <a:endParaRPr lang="en-US">
                <a:latin typeface="+mn-lt"/>
              </a:endParaRPr>
            </a:p>
          </p:txBody>
        </p:sp>
      </p:grpSp>
      <p:grpSp>
        <p:nvGrpSpPr>
          <p:cNvPr id="41002" name="Group 126"/>
          <p:cNvGrpSpPr>
            <a:grpSpLocks/>
          </p:cNvGrpSpPr>
          <p:nvPr/>
        </p:nvGrpSpPr>
        <p:grpSpPr bwMode="auto">
          <a:xfrm flipV="1">
            <a:off x="2193925" y="3873500"/>
            <a:ext cx="1084263" cy="568325"/>
            <a:chOff x="1957388" y="2345192"/>
            <a:chExt cx="1084263" cy="568325"/>
          </a:xfrm>
        </p:grpSpPr>
        <p:sp>
          <p:nvSpPr>
            <p:cNvPr id="41027" name="Freeform 1030"/>
            <p:cNvSpPr>
              <a:spLocks/>
            </p:cNvSpPr>
            <p:nvPr/>
          </p:nvSpPr>
          <p:spPr bwMode="auto">
            <a:xfrm>
              <a:off x="2260600" y="2345192"/>
              <a:ext cx="733425" cy="466725"/>
            </a:xfrm>
            <a:custGeom>
              <a:avLst/>
              <a:gdLst>
                <a:gd name="T0" fmla="*/ 2147483647 w 462"/>
                <a:gd name="T1" fmla="*/ 2147483647 h 324"/>
                <a:gd name="T2" fmla="*/ 2147483647 w 462"/>
                <a:gd name="T3" fmla="*/ 2147483647 h 324"/>
                <a:gd name="T4" fmla="*/ 2147483647 w 462"/>
                <a:gd name="T5" fmla="*/ 0 h 324"/>
                <a:gd name="T6" fmla="*/ 0 w 462"/>
                <a:gd name="T7" fmla="*/ 0 h 324"/>
                <a:gd name="T8" fmla="*/ 0 60000 65536"/>
                <a:gd name="T9" fmla="*/ 0 60000 65536"/>
                <a:gd name="T10" fmla="*/ 0 60000 65536"/>
                <a:gd name="T11" fmla="*/ 0 60000 65536"/>
                <a:gd name="T12" fmla="*/ 0 w 462"/>
                <a:gd name="T13" fmla="*/ 0 h 324"/>
                <a:gd name="T14" fmla="*/ 462 w 462"/>
                <a:gd name="T15" fmla="*/ 324 h 324"/>
              </a:gdLst>
              <a:ahLst/>
              <a:cxnLst>
                <a:cxn ang="T8">
                  <a:pos x="T0" y="T1"/>
                </a:cxn>
                <a:cxn ang="T9">
                  <a:pos x="T2" y="T3"/>
                </a:cxn>
                <a:cxn ang="T10">
                  <a:pos x="T4" y="T5"/>
                </a:cxn>
                <a:cxn ang="T11">
                  <a:pos x="T6" y="T7"/>
                </a:cxn>
              </a:cxnLst>
              <a:rect l="T12" t="T13" r="T14" b="T15"/>
              <a:pathLst>
                <a:path w="462" h="324">
                  <a:moveTo>
                    <a:pt x="462" y="324"/>
                  </a:moveTo>
                  <a:lnTo>
                    <a:pt x="270" y="324"/>
                  </a:lnTo>
                  <a:lnTo>
                    <a:pt x="270" y="0"/>
                  </a:lnTo>
                  <a:lnTo>
                    <a:pt x="0" y="0"/>
                  </a:lnTo>
                </a:path>
              </a:pathLst>
            </a:custGeom>
            <a:noFill/>
            <a:ln w="12700">
              <a:solidFill>
                <a:srgbClr val="0000FF"/>
              </a:solidFill>
              <a:round/>
              <a:headEnd/>
              <a:tailEnd/>
            </a:ln>
          </p:spPr>
          <p:txBody>
            <a:bodyPr rot="10800000" wrap="none" anchor="ctr"/>
            <a:lstStyle/>
            <a:p>
              <a:pPr algn="ctr"/>
              <a:endParaRPr lang="en-US">
                <a:latin typeface="+mn-lt"/>
              </a:endParaRPr>
            </a:p>
          </p:txBody>
        </p:sp>
        <p:sp>
          <p:nvSpPr>
            <p:cNvPr id="41028" name="Freeform 1051"/>
            <p:cNvSpPr>
              <a:spLocks/>
            </p:cNvSpPr>
            <p:nvPr/>
          </p:nvSpPr>
          <p:spPr bwMode="auto">
            <a:xfrm>
              <a:off x="2160588" y="2384879"/>
              <a:ext cx="842962" cy="463550"/>
            </a:xfrm>
            <a:custGeom>
              <a:avLst/>
              <a:gdLst>
                <a:gd name="T0" fmla="*/ 2147483647 w 462"/>
                <a:gd name="T1" fmla="*/ 2147483647 h 324"/>
                <a:gd name="T2" fmla="*/ 2147483647 w 462"/>
                <a:gd name="T3" fmla="*/ 2147483647 h 324"/>
                <a:gd name="T4" fmla="*/ 2147483647 w 462"/>
                <a:gd name="T5" fmla="*/ 0 h 324"/>
                <a:gd name="T6" fmla="*/ 0 w 462"/>
                <a:gd name="T7" fmla="*/ 0 h 324"/>
                <a:gd name="T8" fmla="*/ 0 60000 65536"/>
                <a:gd name="T9" fmla="*/ 0 60000 65536"/>
                <a:gd name="T10" fmla="*/ 0 60000 65536"/>
                <a:gd name="T11" fmla="*/ 0 60000 65536"/>
                <a:gd name="T12" fmla="*/ 0 w 462"/>
                <a:gd name="T13" fmla="*/ 0 h 324"/>
                <a:gd name="T14" fmla="*/ 462 w 462"/>
                <a:gd name="T15" fmla="*/ 324 h 324"/>
              </a:gdLst>
              <a:ahLst/>
              <a:cxnLst>
                <a:cxn ang="T8">
                  <a:pos x="T0" y="T1"/>
                </a:cxn>
                <a:cxn ang="T9">
                  <a:pos x="T2" y="T3"/>
                </a:cxn>
                <a:cxn ang="T10">
                  <a:pos x="T4" y="T5"/>
                </a:cxn>
                <a:cxn ang="T11">
                  <a:pos x="T6" y="T7"/>
                </a:cxn>
              </a:cxnLst>
              <a:rect l="T12" t="T13" r="T14" b="T15"/>
              <a:pathLst>
                <a:path w="462" h="324">
                  <a:moveTo>
                    <a:pt x="462" y="324"/>
                  </a:moveTo>
                  <a:lnTo>
                    <a:pt x="270" y="324"/>
                  </a:lnTo>
                  <a:lnTo>
                    <a:pt x="270" y="0"/>
                  </a:lnTo>
                  <a:lnTo>
                    <a:pt x="0" y="0"/>
                  </a:lnTo>
                </a:path>
              </a:pathLst>
            </a:custGeom>
            <a:noFill/>
            <a:ln w="12700">
              <a:solidFill>
                <a:srgbClr val="0000FF"/>
              </a:solidFill>
              <a:round/>
              <a:headEnd/>
              <a:tailEnd/>
            </a:ln>
          </p:spPr>
          <p:txBody>
            <a:bodyPr rot="10800000" wrap="none" anchor="ctr"/>
            <a:lstStyle/>
            <a:p>
              <a:pPr algn="ctr"/>
              <a:endParaRPr lang="en-US">
                <a:latin typeface="+mn-lt"/>
              </a:endParaRPr>
            </a:p>
          </p:txBody>
        </p:sp>
        <p:sp>
          <p:nvSpPr>
            <p:cNvPr id="41029" name="Freeform 1052"/>
            <p:cNvSpPr>
              <a:spLocks/>
            </p:cNvSpPr>
            <p:nvPr/>
          </p:nvSpPr>
          <p:spPr bwMode="auto">
            <a:xfrm>
              <a:off x="2005013" y="2427742"/>
              <a:ext cx="1036638" cy="454025"/>
            </a:xfrm>
            <a:custGeom>
              <a:avLst/>
              <a:gdLst>
                <a:gd name="T0" fmla="*/ 2147483647 w 462"/>
                <a:gd name="T1" fmla="*/ 2147483647 h 324"/>
                <a:gd name="T2" fmla="*/ 2147483647 w 462"/>
                <a:gd name="T3" fmla="*/ 2147483647 h 324"/>
                <a:gd name="T4" fmla="*/ 2147483647 w 462"/>
                <a:gd name="T5" fmla="*/ 0 h 324"/>
                <a:gd name="T6" fmla="*/ 0 w 462"/>
                <a:gd name="T7" fmla="*/ 0 h 324"/>
                <a:gd name="T8" fmla="*/ 0 60000 65536"/>
                <a:gd name="T9" fmla="*/ 0 60000 65536"/>
                <a:gd name="T10" fmla="*/ 0 60000 65536"/>
                <a:gd name="T11" fmla="*/ 0 60000 65536"/>
                <a:gd name="T12" fmla="*/ 0 w 462"/>
                <a:gd name="T13" fmla="*/ 0 h 324"/>
                <a:gd name="T14" fmla="*/ 462 w 462"/>
                <a:gd name="T15" fmla="*/ 324 h 324"/>
              </a:gdLst>
              <a:ahLst/>
              <a:cxnLst>
                <a:cxn ang="T8">
                  <a:pos x="T0" y="T1"/>
                </a:cxn>
                <a:cxn ang="T9">
                  <a:pos x="T2" y="T3"/>
                </a:cxn>
                <a:cxn ang="T10">
                  <a:pos x="T4" y="T5"/>
                </a:cxn>
                <a:cxn ang="T11">
                  <a:pos x="T6" y="T7"/>
                </a:cxn>
              </a:cxnLst>
              <a:rect l="T12" t="T13" r="T14" b="T15"/>
              <a:pathLst>
                <a:path w="462" h="324">
                  <a:moveTo>
                    <a:pt x="462" y="324"/>
                  </a:moveTo>
                  <a:lnTo>
                    <a:pt x="270" y="324"/>
                  </a:lnTo>
                  <a:lnTo>
                    <a:pt x="270" y="0"/>
                  </a:lnTo>
                  <a:lnTo>
                    <a:pt x="0" y="0"/>
                  </a:lnTo>
                </a:path>
              </a:pathLst>
            </a:custGeom>
            <a:noFill/>
            <a:ln w="12700">
              <a:solidFill>
                <a:srgbClr val="0000FF"/>
              </a:solidFill>
              <a:round/>
              <a:headEnd/>
              <a:tailEnd/>
            </a:ln>
          </p:spPr>
          <p:txBody>
            <a:bodyPr rot="10800000" wrap="none" anchor="ctr"/>
            <a:lstStyle/>
            <a:p>
              <a:pPr algn="ctr"/>
              <a:endParaRPr lang="en-US">
                <a:latin typeface="+mn-lt"/>
              </a:endParaRPr>
            </a:p>
          </p:txBody>
        </p:sp>
        <p:sp>
          <p:nvSpPr>
            <p:cNvPr id="41030" name="Freeform 1052"/>
            <p:cNvSpPr>
              <a:spLocks/>
            </p:cNvSpPr>
            <p:nvPr/>
          </p:nvSpPr>
          <p:spPr bwMode="auto">
            <a:xfrm>
              <a:off x="1957388" y="2469356"/>
              <a:ext cx="1052512" cy="444161"/>
            </a:xfrm>
            <a:custGeom>
              <a:avLst/>
              <a:gdLst>
                <a:gd name="T0" fmla="*/ 2147483647 w 462"/>
                <a:gd name="T1" fmla="*/ 2147483647 h 324"/>
                <a:gd name="T2" fmla="*/ 2147483647 w 462"/>
                <a:gd name="T3" fmla="*/ 2147483647 h 324"/>
                <a:gd name="T4" fmla="*/ 2147483647 w 462"/>
                <a:gd name="T5" fmla="*/ 0 h 324"/>
                <a:gd name="T6" fmla="*/ 0 w 462"/>
                <a:gd name="T7" fmla="*/ 0 h 324"/>
                <a:gd name="T8" fmla="*/ 0 60000 65536"/>
                <a:gd name="T9" fmla="*/ 0 60000 65536"/>
                <a:gd name="T10" fmla="*/ 0 60000 65536"/>
                <a:gd name="T11" fmla="*/ 0 60000 65536"/>
                <a:gd name="T12" fmla="*/ 0 w 462"/>
                <a:gd name="T13" fmla="*/ 0 h 324"/>
                <a:gd name="T14" fmla="*/ 462 w 462"/>
                <a:gd name="T15" fmla="*/ 324 h 324"/>
              </a:gdLst>
              <a:ahLst/>
              <a:cxnLst>
                <a:cxn ang="T8">
                  <a:pos x="T0" y="T1"/>
                </a:cxn>
                <a:cxn ang="T9">
                  <a:pos x="T2" y="T3"/>
                </a:cxn>
                <a:cxn ang="T10">
                  <a:pos x="T4" y="T5"/>
                </a:cxn>
                <a:cxn ang="T11">
                  <a:pos x="T6" y="T7"/>
                </a:cxn>
              </a:cxnLst>
              <a:rect l="T12" t="T13" r="T14" b="T15"/>
              <a:pathLst>
                <a:path w="462" h="324">
                  <a:moveTo>
                    <a:pt x="462" y="324"/>
                  </a:moveTo>
                  <a:lnTo>
                    <a:pt x="270" y="324"/>
                  </a:lnTo>
                  <a:lnTo>
                    <a:pt x="270" y="0"/>
                  </a:lnTo>
                  <a:lnTo>
                    <a:pt x="0" y="0"/>
                  </a:lnTo>
                </a:path>
              </a:pathLst>
            </a:custGeom>
            <a:noFill/>
            <a:ln w="12700">
              <a:solidFill>
                <a:srgbClr val="0000FF"/>
              </a:solidFill>
              <a:round/>
              <a:headEnd/>
              <a:tailEnd/>
            </a:ln>
          </p:spPr>
          <p:txBody>
            <a:bodyPr rot="10800000" wrap="none" anchor="ctr"/>
            <a:lstStyle/>
            <a:p>
              <a:pPr algn="ctr"/>
              <a:endParaRPr lang="en-US">
                <a:latin typeface="+mn-lt"/>
              </a:endParaRPr>
            </a:p>
          </p:txBody>
        </p:sp>
      </p:grpSp>
      <p:sp>
        <p:nvSpPr>
          <p:cNvPr id="41003" name="Text Box 1073"/>
          <p:cNvSpPr txBox="1">
            <a:spLocks noChangeArrowheads="1"/>
          </p:cNvSpPr>
          <p:nvPr/>
        </p:nvSpPr>
        <p:spPr bwMode="auto">
          <a:xfrm>
            <a:off x="2119313" y="3916363"/>
            <a:ext cx="349250" cy="225425"/>
          </a:xfrm>
          <a:prstGeom prst="rect">
            <a:avLst/>
          </a:prstGeom>
          <a:noFill/>
          <a:ln w="9525">
            <a:noFill/>
            <a:miter lim="800000"/>
            <a:headEnd/>
            <a:tailEnd/>
          </a:ln>
        </p:spPr>
        <p:txBody>
          <a:bodyPr wrap="none" lIns="35989" tIns="35989" rIns="35989" bIns="35989" anchor="ctr"/>
          <a:lstStyle/>
          <a:p>
            <a:pPr algn="ctr" defTabSz="1016000"/>
            <a:r>
              <a:rPr lang="en-US" sz="1100" b="1">
                <a:latin typeface="+mn-lt"/>
              </a:rPr>
              <a:t>RNC</a:t>
            </a:r>
          </a:p>
        </p:txBody>
      </p:sp>
      <p:cxnSp>
        <p:nvCxnSpPr>
          <p:cNvPr id="41005" name="Straight Connector 146"/>
          <p:cNvCxnSpPr>
            <a:cxnSpLocks noChangeShapeType="1"/>
          </p:cNvCxnSpPr>
          <p:nvPr/>
        </p:nvCxnSpPr>
        <p:spPr bwMode="auto">
          <a:xfrm rot="10800000">
            <a:off x="974725" y="3244850"/>
            <a:ext cx="1211263" cy="0"/>
          </a:xfrm>
          <a:prstGeom prst="line">
            <a:avLst/>
          </a:prstGeom>
          <a:noFill/>
          <a:ln w="12700" algn="ctr">
            <a:solidFill>
              <a:srgbClr val="FF0000"/>
            </a:solidFill>
            <a:round/>
            <a:headEnd/>
            <a:tailEnd/>
          </a:ln>
        </p:spPr>
      </p:cxnSp>
      <p:pic>
        <p:nvPicPr>
          <p:cNvPr id="41006" name="Picture 1071" descr="bsc"/>
          <p:cNvPicPr>
            <a:picLocks noChangeAspect="1" noChangeArrowheads="1"/>
          </p:cNvPicPr>
          <p:nvPr/>
        </p:nvPicPr>
        <p:blipFill>
          <a:blip r:embed="rId5" cstate="print"/>
          <a:srcRect/>
          <a:stretch>
            <a:fillRect/>
          </a:stretch>
        </p:blipFill>
        <p:spPr bwMode="auto">
          <a:xfrm>
            <a:off x="2024063" y="3014663"/>
            <a:ext cx="539750" cy="458787"/>
          </a:xfrm>
          <a:prstGeom prst="rect">
            <a:avLst/>
          </a:prstGeom>
          <a:noFill/>
          <a:ln w="9525">
            <a:noFill/>
            <a:miter lim="800000"/>
            <a:headEnd/>
            <a:tailEnd/>
          </a:ln>
        </p:spPr>
      </p:pic>
      <p:cxnSp>
        <p:nvCxnSpPr>
          <p:cNvPr id="41007" name="Straight Connector 148"/>
          <p:cNvCxnSpPr>
            <a:cxnSpLocks noChangeShapeType="1"/>
          </p:cNvCxnSpPr>
          <p:nvPr/>
        </p:nvCxnSpPr>
        <p:spPr bwMode="auto">
          <a:xfrm rot="10800000" flipV="1">
            <a:off x="1042988" y="4376738"/>
            <a:ext cx="1079500" cy="0"/>
          </a:xfrm>
          <a:prstGeom prst="line">
            <a:avLst/>
          </a:prstGeom>
          <a:noFill/>
          <a:ln w="12700" algn="ctr">
            <a:solidFill>
              <a:srgbClr val="0000FF"/>
            </a:solidFill>
            <a:round/>
            <a:headEnd/>
            <a:tailEnd/>
          </a:ln>
        </p:spPr>
      </p:cxnSp>
      <p:sp>
        <p:nvSpPr>
          <p:cNvPr id="41008" name="Freeform 1210"/>
          <p:cNvSpPr>
            <a:spLocks/>
          </p:cNvSpPr>
          <p:nvPr/>
        </p:nvSpPr>
        <p:spPr bwMode="auto">
          <a:xfrm>
            <a:off x="236538" y="3973513"/>
            <a:ext cx="1020762" cy="795337"/>
          </a:xfrm>
          <a:custGeom>
            <a:avLst/>
            <a:gdLst>
              <a:gd name="T0" fmla="*/ 2147483647 w 835"/>
              <a:gd name="T1" fmla="*/ 2147483647 h 646"/>
              <a:gd name="T2" fmla="*/ 2147483647 w 835"/>
              <a:gd name="T3" fmla="*/ 2147483647 h 646"/>
              <a:gd name="T4" fmla="*/ 2147483647 w 835"/>
              <a:gd name="T5" fmla="*/ 2147483647 h 646"/>
              <a:gd name="T6" fmla="*/ 2147483647 w 835"/>
              <a:gd name="T7" fmla="*/ 2147483647 h 646"/>
              <a:gd name="T8" fmla="*/ 2147483647 w 835"/>
              <a:gd name="T9" fmla="*/ 2147483647 h 646"/>
              <a:gd name="T10" fmla="*/ 2147483647 w 835"/>
              <a:gd name="T11" fmla="*/ 2147483647 h 646"/>
              <a:gd name="T12" fmla="*/ 2147483647 w 835"/>
              <a:gd name="T13" fmla="*/ 2147483647 h 646"/>
              <a:gd name="T14" fmla="*/ 2147483647 w 835"/>
              <a:gd name="T15" fmla="*/ 2147483647 h 646"/>
              <a:gd name="T16" fmla="*/ 2147483647 w 835"/>
              <a:gd name="T17" fmla="*/ 2147483647 h 646"/>
              <a:gd name="T18" fmla="*/ 2147483647 w 835"/>
              <a:gd name="T19" fmla="*/ 2147483647 h 646"/>
              <a:gd name="T20" fmla="*/ 2147483647 w 835"/>
              <a:gd name="T21" fmla="*/ 2147483647 h 646"/>
              <a:gd name="T22" fmla="*/ 2147483647 w 835"/>
              <a:gd name="T23" fmla="*/ 2147483647 h 646"/>
              <a:gd name="T24" fmla="*/ 2147483647 w 835"/>
              <a:gd name="T25" fmla="*/ 2147483647 h 646"/>
              <a:gd name="T26" fmla="*/ 2147483647 w 835"/>
              <a:gd name="T27" fmla="*/ 2147483647 h 646"/>
              <a:gd name="T28" fmla="*/ 2147483647 w 835"/>
              <a:gd name="T29" fmla="*/ 2147483647 h 646"/>
              <a:gd name="T30" fmla="*/ 2147483647 w 835"/>
              <a:gd name="T31" fmla="*/ 2147483647 h 646"/>
              <a:gd name="T32" fmla="*/ 2147483647 w 835"/>
              <a:gd name="T33" fmla="*/ 2147483647 h 646"/>
              <a:gd name="T34" fmla="*/ 2147483647 w 835"/>
              <a:gd name="T35" fmla="*/ 2147483647 h 646"/>
              <a:gd name="T36" fmla="*/ 2147483647 w 835"/>
              <a:gd name="T37" fmla="*/ 2147483647 h 646"/>
              <a:gd name="T38" fmla="*/ 2147483647 w 835"/>
              <a:gd name="T39" fmla="*/ 2147483647 h 646"/>
              <a:gd name="T40" fmla="*/ 2147483647 w 835"/>
              <a:gd name="T41" fmla="*/ 2147483647 h 646"/>
              <a:gd name="T42" fmla="*/ 2147483647 w 835"/>
              <a:gd name="T43" fmla="*/ 2147483647 h 646"/>
              <a:gd name="T44" fmla="*/ 2147483647 w 835"/>
              <a:gd name="T45" fmla="*/ 2147483647 h 646"/>
              <a:gd name="T46" fmla="*/ 2147483647 w 835"/>
              <a:gd name="T47" fmla="*/ 2147483647 h 646"/>
              <a:gd name="T48" fmla="*/ 2147483647 w 835"/>
              <a:gd name="T49" fmla="*/ 2147483647 h 646"/>
              <a:gd name="T50" fmla="*/ 2147483647 w 835"/>
              <a:gd name="T51" fmla="*/ 2147483647 h 646"/>
              <a:gd name="T52" fmla="*/ 2147483647 w 835"/>
              <a:gd name="T53" fmla="*/ 2147483647 h 646"/>
              <a:gd name="T54" fmla="*/ 2147483647 w 835"/>
              <a:gd name="T55" fmla="*/ 2147483647 h 646"/>
              <a:gd name="T56" fmla="*/ 2147483647 w 835"/>
              <a:gd name="T57" fmla="*/ 2147483647 h 646"/>
              <a:gd name="T58" fmla="*/ 2147483647 w 835"/>
              <a:gd name="T59" fmla="*/ 2147483647 h 646"/>
              <a:gd name="T60" fmla="*/ 2147483647 w 835"/>
              <a:gd name="T61" fmla="*/ 2147483647 h 646"/>
              <a:gd name="T62" fmla="*/ 2147483647 w 835"/>
              <a:gd name="T63" fmla="*/ 2147483647 h 646"/>
              <a:gd name="T64" fmla="*/ 2147483647 w 835"/>
              <a:gd name="T65" fmla="*/ 2147483647 h 646"/>
              <a:gd name="T66" fmla="*/ 2147483647 w 835"/>
              <a:gd name="T67" fmla="*/ 2147483647 h 646"/>
              <a:gd name="T68" fmla="*/ 2147483647 w 835"/>
              <a:gd name="T69" fmla="*/ 2147483647 h 646"/>
              <a:gd name="T70" fmla="*/ 2147483647 w 835"/>
              <a:gd name="T71" fmla="*/ 2147483647 h 646"/>
              <a:gd name="T72" fmla="*/ 2147483647 w 835"/>
              <a:gd name="T73" fmla="*/ 2147483647 h 646"/>
              <a:gd name="T74" fmla="*/ 2147483647 w 835"/>
              <a:gd name="T75" fmla="*/ 2147483647 h 646"/>
              <a:gd name="T76" fmla="*/ 2147483647 w 835"/>
              <a:gd name="T77" fmla="*/ 2147483647 h 646"/>
              <a:gd name="T78" fmla="*/ 2147483647 w 835"/>
              <a:gd name="T79" fmla="*/ 2147483647 h 646"/>
              <a:gd name="T80" fmla="*/ 2147483647 w 835"/>
              <a:gd name="T81" fmla="*/ 2147483647 h 646"/>
              <a:gd name="T82" fmla="*/ 2147483647 w 835"/>
              <a:gd name="T83" fmla="*/ 2147483647 h 646"/>
              <a:gd name="T84" fmla="*/ 2147483647 w 835"/>
              <a:gd name="T85" fmla="*/ 2147483647 h 646"/>
              <a:gd name="T86" fmla="*/ 2147483647 w 835"/>
              <a:gd name="T87" fmla="*/ 2147483647 h 646"/>
              <a:gd name="T88" fmla="*/ 2147483647 w 835"/>
              <a:gd name="T89" fmla="*/ 2147483647 h 646"/>
              <a:gd name="T90" fmla="*/ 2147483647 w 835"/>
              <a:gd name="T91" fmla="*/ 2147483647 h 646"/>
              <a:gd name="T92" fmla="*/ 2147483647 w 835"/>
              <a:gd name="T93" fmla="*/ 2147483647 h 646"/>
              <a:gd name="T94" fmla="*/ 2147483647 w 835"/>
              <a:gd name="T95" fmla="*/ 2147483647 h 646"/>
              <a:gd name="T96" fmla="*/ 2147483647 w 835"/>
              <a:gd name="T97" fmla="*/ 2147483647 h 646"/>
              <a:gd name="T98" fmla="*/ 2147483647 w 835"/>
              <a:gd name="T99" fmla="*/ 2147483647 h 646"/>
              <a:gd name="T100" fmla="*/ 2147483647 w 835"/>
              <a:gd name="T101" fmla="*/ 2147483647 h 646"/>
              <a:gd name="T102" fmla="*/ 2147483647 w 835"/>
              <a:gd name="T103" fmla="*/ 2147483647 h 646"/>
              <a:gd name="T104" fmla="*/ 2147483647 w 835"/>
              <a:gd name="T105" fmla="*/ 2147483647 h 646"/>
              <a:gd name="T106" fmla="*/ 2147483647 w 835"/>
              <a:gd name="T107" fmla="*/ 2147483647 h 6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5"/>
              <a:gd name="T163" fmla="*/ 0 h 646"/>
              <a:gd name="T164" fmla="*/ 835 w 835"/>
              <a:gd name="T165" fmla="*/ 646 h 6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5" h="646">
                <a:moveTo>
                  <a:pt x="260" y="609"/>
                </a:moveTo>
                <a:cubicBezTo>
                  <a:pt x="233" y="609"/>
                  <a:pt x="174" y="629"/>
                  <a:pt x="137" y="622"/>
                </a:cubicBezTo>
                <a:cubicBezTo>
                  <a:pt x="100" y="615"/>
                  <a:pt x="61" y="599"/>
                  <a:pt x="38" y="571"/>
                </a:cubicBezTo>
                <a:cubicBezTo>
                  <a:pt x="16" y="543"/>
                  <a:pt x="2" y="491"/>
                  <a:pt x="1" y="455"/>
                </a:cubicBezTo>
                <a:cubicBezTo>
                  <a:pt x="0" y="420"/>
                  <a:pt x="19" y="380"/>
                  <a:pt x="32" y="360"/>
                </a:cubicBezTo>
                <a:cubicBezTo>
                  <a:pt x="45" y="339"/>
                  <a:pt x="69" y="337"/>
                  <a:pt x="79" y="330"/>
                </a:cubicBezTo>
                <a:cubicBezTo>
                  <a:pt x="90" y="323"/>
                  <a:pt x="93" y="323"/>
                  <a:pt x="97" y="318"/>
                </a:cubicBezTo>
                <a:cubicBezTo>
                  <a:pt x="102" y="314"/>
                  <a:pt x="102" y="309"/>
                  <a:pt x="102" y="299"/>
                </a:cubicBezTo>
                <a:cubicBezTo>
                  <a:pt x="102" y="289"/>
                  <a:pt x="97" y="275"/>
                  <a:pt x="96" y="261"/>
                </a:cubicBezTo>
                <a:cubicBezTo>
                  <a:pt x="95" y="247"/>
                  <a:pt x="91" y="231"/>
                  <a:pt x="96" y="216"/>
                </a:cubicBezTo>
                <a:cubicBezTo>
                  <a:pt x="101" y="201"/>
                  <a:pt x="113" y="183"/>
                  <a:pt x="127" y="172"/>
                </a:cubicBezTo>
                <a:cubicBezTo>
                  <a:pt x="141" y="160"/>
                  <a:pt x="163" y="151"/>
                  <a:pt x="181" y="145"/>
                </a:cubicBezTo>
                <a:cubicBezTo>
                  <a:pt x="199" y="139"/>
                  <a:pt x="222" y="139"/>
                  <a:pt x="235" y="137"/>
                </a:cubicBezTo>
                <a:cubicBezTo>
                  <a:pt x="248" y="134"/>
                  <a:pt x="254" y="135"/>
                  <a:pt x="258" y="129"/>
                </a:cubicBezTo>
                <a:cubicBezTo>
                  <a:pt x="262" y="122"/>
                  <a:pt x="257" y="106"/>
                  <a:pt x="261" y="96"/>
                </a:cubicBezTo>
                <a:cubicBezTo>
                  <a:pt x="265" y="85"/>
                  <a:pt x="274" y="71"/>
                  <a:pt x="284" y="63"/>
                </a:cubicBezTo>
                <a:cubicBezTo>
                  <a:pt x="294" y="54"/>
                  <a:pt x="307" y="50"/>
                  <a:pt x="320" y="46"/>
                </a:cubicBezTo>
                <a:cubicBezTo>
                  <a:pt x="333" y="43"/>
                  <a:pt x="354" y="43"/>
                  <a:pt x="364" y="43"/>
                </a:cubicBezTo>
                <a:cubicBezTo>
                  <a:pt x="375" y="43"/>
                  <a:pt x="378" y="47"/>
                  <a:pt x="382" y="46"/>
                </a:cubicBezTo>
                <a:cubicBezTo>
                  <a:pt x="386" y="45"/>
                  <a:pt x="383" y="41"/>
                  <a:pt x="387" y="36"/>
                </a:cubicBezTo>
                <a:cubicBezTo>
                  <a:pt x="391" y="31"/>
                  <a:pt x="399" y="21"/>
                  <a:pt x="408" y="15"/>
                </a:cubicBezTo>
                <a:cubicBezTo>
                  <a:pt x="418" y="9"/>
                  <a:pt x="429" y="5"/>
                  <a:pt x="445" y="3"/>
                </a:cubicBezTo>
                <a:cubicBezTo>
                  <a:pt x="460" y="2"/>
                  <a:pt x="485" y="0"/>
                  <a:pt x="502" y="3"/>
                </a:cubicBezTo>
                <a:cubicBezTo>
                  <a:pt x="518" y="7"/>
                  <a:pt x="530" y="14"/>
                  <a:pt x="543" y="21"/>
                </a:cubicBezTo>
                <a:cubicBezTo>
                  <a:pt x="556" y="29"/>
                  <a:pt x="573" y="38"/>
                  <a:pt x="582" y="50"/>
                </a:cubicBezTo>
                <a:cubicBezTo>
                  <a:pt x="591" y="61"/>
                  <a:pt x="595" y="80"/>
                  <a:pt x="598" y="91"/>
                </a:cubicBezTo>
                <a:cubicBezTo>
                  <a:pt x="602" y="101"/>
                  <a:pt x="597" y="109"/>
                  <a:pt x="602" y="112"/>
                </a:cubicBezTo>
                <a:cubicBezTo>
                  <a:pt x="607" y="116"/>
                  <a:pt x="617" y="109"/>
                  <a:pt x="628" y="111"/>
                </a:cubicBezTo>
                <a:cubicBezTo>
                  <a:pt x="639" y="112"/>
                  <a:pt x="652" y="115"/>
                  <a:pt x="666" y="124"/>
                </a:cubicBezTo>
                <a:cubicBezTo>
                  <a:pt x="679" y="133"/>
                  <a:pt x="695" y="150"/>
                  <a:pt x="706" y="165"/>
                </a:cubicBezTo>
                <a:cubicBezTo>
                  <a:pt x="718" y="180"/>
                  <a:pt x="730" y="198"/>
                  <a:pt x="736" y="215"/>
                </a:cubicBezTo>
                <a:cubicBezTo>
                  <a:pt x="742" y="231"/>
                  <a:pt x="744" y="252"/>
                  <a:pt x="741" y="267"/>
                </a:cubicBezTo>
                <a:cubicBezTo>
                  <a:pt x="738" y="283"/>
                  <a:pt x="715" y="300"/>
                  <a:pt x="715" y="309"/>
                </a:cubicBezTo>
                <a:cubicBezTo>
                  <a:pt x="715" y="317"/>
                  <a:pt x="730" y="311"/>
                  <a:pt x="742" y="317"/>
                </a:cubicBezTo>
                <a:cubicBezTo>
                  <a:pt x="755" y="323"/>
                  <a:pt x="775" y="332"/>
                  <a:pt x="788" y="342"/>
                </a:cubicBezTo>
                <a:cubicBezTo>
                  <a:pt x="801" y="351"/>
                  <a:pt x="815" y="365"/>
                  <a:pt x="823" y="378"/>
                </a:cubicBezTo>
                <a:cubicBezTo>
                  <a:pt x="830" y="391"/>
                  <a:pt x="835" y="403"/>
                  <a:pt x="833" y="422"/>
                </a:cubicBezTo>
                <a:cubicBezTo>
                  <a:pt x="830" y="442"/>
                  <a:pt x="816" y="479"/>
                  <a:pt x="808" y="495"/>
                </a:cubicBezTo>
                <a:cubicBezTo>
                  <a:pt x="800" y="511"/>
                  <a:pt x="794" y="513"/>
                  <a:pt x="785" y="519"/>
                </a:cubicBezTo>
                <a:cubicBezTo>
                  <a:pt x="776" y="525"/>
                  <a:pt x="761" y="527"/>
                  <a:pt x="752" y="531"/>
                </a:cubicBezTo>
                <a:cubicBezTo>
                  <a:pt x="743" y="535"/>
                  <a:pt x="735" y="536"/>
                  <a:pt x="728" y="541"/>
                </a:cubicBezTo>
                <a:cubicBezTo>
                  <a:pt x="720" y="546"/>
                  <a:pt x="717" y="554"/>
                  <a:pt x="710" y="563"/>
                </a:cubicBezTo>
                <a:cubicBezTo>
                  <a:pt x="702" y="572"/>
                  <a:pt x="695" y="585"/>
                  <a:pt x="685" y="594"/>
                </a:cubicBezTo>
                <a:cubicBezTo>
                  <a:pt x="675" y="603"/>
                  <a:pt x="666" y="611"/>
                  <a:pt x="651" y="615"/>
                </a:cubicBezTo>
                <a:cubicBezTo>
                  <a:pt x="635" y="620"/>
                  <a:pt x="607" y="620"/>
                  <a:pt x="590" y="617"/>
                </a:cubicBezTo>
                <a:cubicBezTo>
                  <a:pt x="573" y="615"/>
                  <a:pt x="557" y="606"/>
                  <a:pt x="548" y="601"/>
                </a:cubicBezTo>
                <a:cubicBezTo>
                  <a:pt x="538" y="596"/>
                  <a:pt x="538" y="589"/>
                  <a:pt x="533" y="586"/>
                </a:cubicBezTo>
                <a:cubicBezTo>
                  <a:pt x="528" y="582"/>
                  <a:pt x="523" y="581"/>
                  <a:pt x="520" y="582"/>
                </a:cubicBezTo>
                <a:cubicBezTo>
                  <a:pt x="517" y="584"/>
                  <a:pt x="521" y="587"/>
                  <a:pt x="513" y="594"/>
                </a:cubicBezTo>
                <a:cubicBezTo>
                  <a:pt x="506" y="601"/>
                  <a:pt x="494" y="612"/>
                  <a:pt x="477" y="620"/>
                </a:cubicBezTo>
                <a:cubicBezTo>
                  <a:pt x="460" y="629"/>
                  <a:pt x="431" y="641"/>
                  <a:pt x="408" y="644"/>
                </a:cubicBezTo>
                <a:cubicBezTo>
                  <a:pt x="386" y="646"/>
                  <a:pt x="361" y="641"/>
                  <a:pt x="341" y="637"/>
                </a:cubicBezTo>
                <a:cubicBezTo>
                  <a:pt x="322" y="633"/>
                  <a:pt x="305" y="625"/>
                  <a:pt x="292" y="620"/>
                </a:cubicBezTo>
                <a:cubicBezTo>
                  <a:pt x="280" y="616"/>
                  <a:pt x="286" y="609"/>
                  <a:pt x="260" y="609"/>
                </a:cubicBezTo>
                <a:close/>
              </a:path>
            </a:pathLst>
          </a:custGeom>
          <a:gradFill rotWithShape="1">
            <a:gsLst>
              <a:gs pos="0">
                <a:schemeClr val="bg1"/>
              </a:gs>
              <a:gs pos="100000">
                <a:srgbClr val="B7D9E5"/>
              </a:gs>
            </a:gsLst>
            <a:path path="rect">
              <a:fillToRect l="50000" t="50000" r="50000" b="50000"/>
            </a:path>
          </a:gradFill>
          <a:ln w="12700">
            <a:noFill/>
            <a:round/>
            <a:headEnd/>
            <a:tailEnd/>
          </a:ln>
          <a:effectLst>
            <a:prstShdw prst="shdw17" dist="17961" dir="2700000">
              <a:srgbClr val="6E8289"/>
            </a:prstShdw>
          </a:effectLst>
        </p:spPr>
        <p:txBody>
          <a:bodyPr wrap="none" lIns="91422" tIns="45711" rIns="91422" bIns="45711" anchor="ctr"/>
          <a:lstStyle/>
          <a:p>
            <a:pPr algn="ctr"/>
            <a:endParaRPr lang="en-US">
              <a:latin typeface="+mn-lt"/>
            </a:endParaRPr>
          </a:p>
        </p:txBody>
      </p:sp>
      <p:sp>
        <p:nvSpPr>
          <p:cNvPr id="41009" name="Text Box 1214"/>
          <p:cNvSpPr txBox="1">
            <a:spLocks noChangeArrowheads="1"/>
          </p:cNvSpPr>
          <p:nvPr/>
        </p:nvSpPr>
        <p:spPr bwMode="auto">
          <a:xfrm flipH="1">
            <a:off x="381000" y="4222750"/>
            <a:ext cx="733425" cy="296863"/>
          </a:xfrm>
          <a:prstGeom prst="rect">
            <a:avLst/>
          </a:prstGeom>
          <a:noFill/>
          <a:ln w="12700">
            <a:noFill/>
            <a:miter lim="800000"/>
            <a:headEnd/>
            <a:tailEnd/>
          </a:ln>
        </p:spPr>
        <p:txBody>
          <a:bodyPr wrap="none" lIns="99222" tIns="49610" rIns="99222" bIns="49610" anchor="ctr"/>
          <a:lstStyle/>
          <a:p>
            <a:pPr algn="ctr" defTabSz="989013"/>
            <a:r>
              <a:rPr lang="en-US" sz="1300" b="1" dirty="0">
                <a:latin typeface="+mn-lt"/>
              </a:rPr>
              <a:t>Packet</a:t>
            </a:r>
          </a:p>
        </p:txBody>
      </p:sp>
      <p:sp>
        <p:nvSpPr>
          <p:cNvPr id="41010" name="Title 74"/>
          <p:cNvSpPr>
            <a:spLocks noGrp="1"/>
          </p:cNvSpPr>
          <p:nvPr>
            <p:ph type="title"/>
          </p:nvPr>
        </p:nvSpPr>
        <p:spPr/>
        <p:txBody>
          <a:bodyPr/>
          <a:lstStyle/>
          <a:p>
            <a:pPr eaLnBrk="1" hangingPunct="1"/>
            <a:r>
              <a:rPr lang="en-US" sz="3300" dirty="0" smtClean="0"/>
              <a:t>Extending </a:t>
            </a:r>
            <a:r>
              <a:rPr lang="en-US" sz="3300" dirty="0" err="1" smtClean="0"/>
              <a:t>Colocated</a:t>
            </a:r>
            <a:r>
              <a:rPr lang="en-US" sz="3300" dirty="0" smtClean="0"/>
              <a:t> 2G/3G Base Stations over Different Infrastructure</a:t>
            </a:r>
          </a:p>
        </p:txBody>
      </p:sp>
      <p:sp>
        <p:nvSpPr>
          <p:cNvPr id="41011" name="Text Box 1043"/>
          <p:cNvSpPr txBox="1">
            <a:spLocks noChangeArrowheads="1"/>
          </p:cNvSpPr>
          <p:nvPr/>
        </p:nvSpPr>
        <p:spPr bwMode="auto">
          <a:xfrm>
            <a:off x="5443538" y="4333875"/>
            <a:ext cx="733425" cy="255588"/>
          </a:xfrm>
          <a:prstGeom prst="rect">
            <a:avLst/>
          </a:prstGeom>
          <a:noFill/>
          <a:ln w="9525">
            <a:noFill/>
            <a:miter lim="800000"/>
            <a:headEnd/>
            <a:tailEnd/>
          </a:ln>
        </p:spPr>
        <p:txBody>
          <a:bodyPr wrap="none" lIns="35989" tIns="35989" rIns="35989" bIns="35989" anchor="ctr"/>
          <a:lstStyle/>
          <a:p>
            <a:pPr algn="ctr" defTabSz="1016000"/>
            <a:r>
              <a:rPr lang="en-US" sz="1100" b="1" dirty="0">
                <a:latin typeface="+mn-lt"/>
              </a:rPr>
              <a:t> </a:t>
            </a:r>
            <a:r>
              <a:rPr lang="en-US" sz="1100" b="1" dirty="0">
                <a:solidFill>
                  <a:srgbClr val="0000FF"/>
                </a:solidFill>
                <a:latin typeface="+mn-lt"/>
              </a:rPr>
              <a:t>Wireless</a:t>
            </a:r>
          </a:p>
        </p:txBody>
      </p:sp>
      <p:sp>
        <p:nvSpPr>
          <p:cNvPr id="41012" name="Freeform 1052"/>
          <p:cNvSpPr>
            <a:spLocks/>
          </p:cNvSpPr>
          <p:nvPr/>
        </p:nvSpPr>
        <p:spPr bwMode="auto">
          <a:xfrm flipH="1" flipV="1">
            <a:off x="3975100" y="3994150"/>
            <a:ext cx="701675" cy="835025"/>
          </a:xfrm>
          <a:custGeom>
            <a:avLst/>
            <a:gdLst>
              <a:gd name="T0" fmla="*/ 2147483647 w 462"/>
              <a:gd name="T1" fmla="*/ 2147483647 h 324"/>
              <a:gd name="T2" fmla="*/ 2147483647 w 462"/>
              <a:gd name="T3" fmla="*/ 2147483647 h 324"/>
              <a:gd name="T4" fmla="*/ 2147483647 w 462"/>
              <a:gd name="T5" fmla="*/ 0 h 324"/>
              <a:gd name="T6" fmla="*/ 0 w 462"/>
              <a:gd name="T7" fmla="*/ 0 h 324"/>
              <a:gd name="T8" fmla="*/ 0 60000 65536"/>
              <a:gd name="T9" fmla="*/ 0 60000 65536"/>
              <a:gd name="T10" fmla="*/ 0 60000 65536"/>
              <a:gd name="T11" fmla="*/ 0 60000 65536"/>
              <a:gd name="T12" fmla="*/ 0 w 462"/>
              <a:gd name="T13" fmla="*/ 0 h 324"/>
              <a:gd name="T14" fmla="*/ 462 w 462"/>
              <a:gd name="T15" fmla="*/ 324 h 324"/>
            </a:gdLst>
            <a:ahLst/>
            <a:cxnLst>
              <a:cxn ang="T8">
                <a:pos x="T0" y="T1"/>
              </a:cxn>
              <a:cxn ang="T9">
                <a:pos x="T2" y="T3"/>
              </a:cxn>
              <a:cxn ang="T10">
                <a:pos x="T4" y="T5"/>
              </a:cxn>
              <a:cxn ang="T11">
                <a:pos x="T6" y="T7"/>
              </a:cxn>
            </a:cxnLst>
            <a:rect l="T12" t="T13" r="T14" b="T15"/>
            <a:pathLst>
              <a:path w="462" h="324">
                <a:moveTo>
                  <a:pt x="462" y="324"/>
                </a:moveTo>
                <a:lnTo>
                  <a:pt x="270" y="324"/>
                </a:lnTo>
                <a:lnTo>
                  <a:pt x="270" y="0"/>
                </a:lnTo>
                <a:lnTo>
                  <a:pt x="0" y="0"/>
                </a:lnTo>
              </a:path>
            </a:pathLst>
          </a:custGeom>
          <a:noFill/>
          <a:ln w="12700">
            <a:solidFill>
              <a:srgbClr val="0000FF"/>
            </a:solidFill>
            <a:round/>
            <a:headEnd/>
            <a:tailEnd/>
          </a:ln>
        </p:spPr>
        <p:txBody>
          <a:bodyPr rot="10800000" wrap="none" lIns="91422" tIns="45711" rIns="91422" bIns="45711" anchor="ctr"/>
          <a:lstStyle/>
          <a:p>
            <a:pPr algn="ctr"/>
            <a:endParaRPr lang="en-US">
              <a:latin typeface="+mn-lt"/>
            </a:endParaRPr>
          </a:p>
        </p:txBody>
      </p:sp>
      <p:sp>
        <p:nvSpPr>
          <p:cNvPr id="41013" name="Freeform 1052"/>
          <p:cNvSpPr>
            <a:spLocks/>
          </p:cNvSpPr>
          <p:nvPr/>
        </p:nvSpPr>
        <p:spPr bwMode="auto">
          <a:xfrm flipH="1" flipV="1">
            <a:off x="3962400" y="3938588"/>
            <a:ext cx="889000" cy="801687"/>
          </a:xfrm>
          <a:custGeom>
            <a:avLst/>
            <a:gdLst>
              <a:gd name="T0" fmla="*/ 2147483647 w 462"/>
              <a:gd name="T1" fmla="*/ 2147483647 h 324"/>
              <a:gd name="T2" fmla="*/ 2147483647 w 462"/>
              <a:gd name="T3" fmla="*/ 2147483647 h 324"/>
              <a:gd name="T4" fmla="*/ 2147483647 w 462"/>
              <a:gd name="T5" fmla="*/ 0 h 324"/>
              <a:gd name="T6" fmla="*/ 0 w 462"/>
              <a:gd name="T7" fmla="*/ 0 h 324"/>
              <a:gd name="T8" fmla="*/ 0 60000 65536"/>
              <a:gd name="T9" fmla="*/ 0 60000 65536"/>
              <a:gd name="T10" fmla="*/ 0 60000 65536"/>
              <a:gd name="T11" fmla="*/ 0 60000 65536"/>
              <a:gd name="T12" fmla="*/ 0 w 462"/>
              <a:gd name="T13" fmla="*/ 0 h 324"/>
              <a:gd name="T14" fmla="*/ 462 w 462"/>
              <a:gd name="T15" fmla="*/ 324 h 324"/>
            </a:gdLst>
            <a:ahLst/>
            <a:cxnLst>
              <a:cxn ang="T8">
                <a:pos x="T0" y="T1"/>
              </a:cxn>
              <a:cxn ang="T9">
                <a:pos x="T2" y="T3"/>
              </a:cxn>
              <a:cxn ang="T10">
                <a:pos x="T4" y="T5"/>
              </a:cxn>
              <a:cxn ang="T11">
                <a:pos x="T6" y="T7"/>
              </a:cxn>
            </a:cxnLst>
            <a:rect l="T12" t="T13" r="T14" b="T15"/>
            <a:pathLst>
              <a:path w="462" h="324">
                <a:moveTo>
                  <a:pt x="462" y="324"/>
                </a:moveTo>
                <a:lnTo>
                  <a:pt x="270" y="324"/>
                </a:lnTo>
                <a:lnTo>
                  <a:pt x="270" y="0"/>
                </a:lnTo>
                <a:lnTo>
                  <a:pt x="0" y="0"/>
                </a:lnTo>
              </a:path>
            </a:pathLst>
          </a:custGeom>
          <a:noFill/>
          <a:ln w="12700">
            <a:solidFill>
              <a:srgbClr val="FF0000"/>
            </a:solidFill>
            <a:round/>
            <a:headEnd/>
            <a:tailEnd/>
          </a:ln>
        </p:spPr>
        <p:txBody>
          <a:bodyPr rot="10800000" wrap="none" lIns="91422" tIns="45711" rIns="91422" bIns="45711" anchor="ctr"/>
          <a:lstStyle/>
          <a:p>
            <a:pPr algn="ctr"/>
            <a:endParaRPr lang="en-US">
              <a:latin typeface="+mn-lt"/>
            </a:endParaRPr>
          </a:p>
        </p:txBody>
      </p:sp>
      <p:pic>
        <p:nvPicPr>
          <p:cNvPr id="41014" name="Picture 1196" descr="rad10"/>
          <p:cNvPicPr>
            <a:picLocks noChangeAspect="1" noChangeArrowheads="1"/>
          </p:cNvPicPr>
          <p:nvPr/>
        </p:nvPicPr>
        <p:blipFill>
          <a:blip r:embed="rId6" cstate="print"/>
          <a:srcRect/>
          <a:stretch>
            <a:fillRect/>
          </a:stretch>
        </p:blipFill>
        <p:spPr bwMode="auto">
          <a:xfrm>
            <a:off x="4533900" y="4227513"/>
            <a:ext cx="565150" cy="665162"/>
          </a:xfrm>
          <a:prstGeom prst="rect">
            <a:avLst/>
          </a:prstGeom>
          <a:noFill/>
          <a:ln w="9525">
            <a:noFill/>
            <a:miter lim="800000"/>
            <a:headEnd/>
            <a:tailEnd/>
          </a:ln>
        </p:spPr>
      </p:pic>
      <p:pic>
        <p:nvPicPr>
          <p:cNvPr id="41015" name="Picture 1072" descr="bsc"/>
          <p:cNvPicPr>
            <a:picLocks noChangeAspect="1" noChangeArrowheads="1"/>
          </p:cNvPicPr>
          <p:nvPr/>
        </p:nvPicPr>
        <p:blipFill>
          <a:blip r:embed="rId5" cstate="print"/>
          <a:srcRect/>
          <a:stretch>
            <a:fillRect/>
          </a:stretch>
        </p:blipFill>
        <p:spPr bwMode="auto">
          <a:xfrm>
            <a:off x="2024063" y="4106863"/>
            <a:ext cx="539750" cy="458787"/>
          </a:xfrm>
          <a:prstGeom prst="rect">
            <a:avLst/>
          </a:prstGeom>
          <a:noFill/>
          <a:ln w="9525">
            <a:noFill/>
            <a:miter lim="800000"/>
            <a:headEnd/>
            <a:tailEnd/>
          </a:ln>
        </p:spPr>
      </p:pic>
      <p:sp>
        <p:nvSpPr>
          <p:cNvPr id="41016" name="Freeform 115"/>
          <p:cNvSpPr>
            <a:spLocks/>
          </p:cNvSpPr>
          <p:nvPr/>
        </p:nvSpPr>
        <p:spPr bwMode="auto">
          <a:xfrm>
            <a:off x="255588" y="2797175"/>
            <a:ext cx="1058862" cy="896938"/>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0" y="537"/>
                  <a:pt x="801" y="543"/>
                </a:cubicBezTo>
                <a:cubicBezTo>
                  <a:pt x="792" y="549"/>
                  <a:pt x="779" y="551"/>
                  <a:pt x="770" y="554"/>
                </a:cubicBezTo>
                <a:cubicBezTo>
                  <a:pt x="761" y="557"/>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rgbClr val="FFFFFF"/>
              </a:gs>
              <a:gs pos="100000">
                <a:srgbClr val="FFE895"/>
              </a:gs>
            </a:gsLst>
            <a:path path="rect">
              <a:fillToRect l="50000" t="50000" r="50000" b="50000"/>
            </a:path>
          </a:gradFill>
          <a:ln w="9525">
            <a:noFill/>
            <a:round/>
            <a:headEnd/>
            <a:tailEnd/>
          </a:ln>
          <a:effectLst>
            <a:prstShdw prst="shdw17" dist="17961" dir="2700000">
              <a:srgbClr val="998B59"/>
            </a:prstShdw>
          </a:effectLst>
        </p:spPr>
        <p:txBody>
          <a:bodyPr wrap="none" lIns="91422" tIns="45711" rIns="91422" bIns="45711" anchor="ctr"/>
          <a:lstStyle/>
          <a:p>
            <a:pPr algn="ctr"/>
            <a:endParaRPr lang="en-US">
              <a:latin typeface="+mn-lt"/>
            </a:endParaRPr>
          </a:p>
        </p:txBody>
      </p:sp>
      <p:sp>
        <p:nvSpPr>
          <p:cNvPr id="41017" name="Text Box 1211"/>
          <p:cNvSpPr txBox="1">
            <a:spLocks noChangeArrowheads="1"/>
          </p:cNvSpPr>
          <p:nvPr/>
        </p:nvSpPr>
        <p:spPr bwMode="auto">
          <a:xfrm flipH="1">
            <a:off x="519113" y="3121025"/>
            <a:ext cx="558800" cy="296863"/>
          </a:xfrm>
          <a:prstGeom prst="rect">
            <a:avLst/>
          </a:prstGeom>
          <a:noFill/>
          <a:ln w="12700">
            <a:noFill/>
            <a:miter lim="800000"/>
            <a:headEnd/>
            <a:tailEnd/>
          </a:ln>
        </p:spPr>
        <p:txBody>
          <a:bodyPr wrap="none" lIns="99222" tIns="49610" rIns="99222" bIns="49610" anchor="ctr"/>
          <a:lstStyle/>
          <a:p>
            <a:pPr algn="ctr" defTabSz="989013"/>
            <a:r>
              <a:rPr lang="en-US" sz="1300" b="1">
                <a:latin typeface="+mn-lt"/>
              </a:rPr>
              <a:t>TDM</a:t>
            </a:r>
          </a:p>
        </p:txBody>
      </p:sp>
      <p:sp>
        <p:nvSpPr>
          <p:cNvPr id="41018" name="Text Box 1083"/>
          <p:cNvSpPr txBox="1">
            <a:spLocks noChangeArrowheads="1"/>
          </p:cNvSpPr>
          <p:nvPr/>
        </p:nvSpPr>
        <p:spPr bwMode="auto">
          <a:xfrm>
            <a:off x="7488238" y="5508625"/>
            <a:ext cx="325437" cy="231775"/>
          </a:xfrm>
          <a:prstGeom prst="rect">
            <a:avLst/>
          </a:prstGeom>
          <a:noFill/>
          <a:ln w="9525">
            <a:noFill/>
            <a:miter lim="800000"/>
            <a:headEnd/>
            <a:tailEnd/>
          </a:ln>
        </p:spPr>
        <p:txBody>
          <a:bodyPr wrap="none" lIns="39588" tIns="39588" rIns="39588" bIns="39588" anchor="ctr"/>
          <a:lstStyle/>
          <a:p>
            <a:pPr algn="ctr" defTabSz="1117600"/>
            <a:r>
              <a:rPr lang="en-US" sz="1100" dirty="0" smtClean="0">
                <a:latin typeface="+mn-lt"/>
              </a:rPr>
              <a:t>FE</a:t>
            </a:r>
            <a:endParaRPr lang="en-US" sz="1100" dirty="0">
              <a:latin typeface="+mn-lt"/>
            </a:endParaRPr>
          </a:p>
        </p:txBody>
      </p:sp>
      <p:sp>
        <p:nvSpPr>
          <p:cNvPr id="41019" name="Text Box 1088"/>
          <p:cNvSpPr txBox="1">
            <a:spLocks noChangeArrowheads="1"/>
          </p:cNvSpPr>
          <p:nvPr/>
        </p:nvSpPr>
        <p:spPr bwMode="auto">
          <a:xfrm>
            <a:off x="7486650" y="5095875"/>
            <a:ext cx="241300" cy="231775"/>
          </a:xfrm>
          <a:prstGeom prst="rect">
            <a:avLst/>
          </a:prstGeom>
          <a:noFill/>
          <a:ln w="9525">
            <a:noFill/>
            <a:miter lim="800000"/>
            <a:headEnd/>
            <a:tailEnd/>
          </a:ln>
        </p:spPr>
        <p:txBody>
          <a:bodyPr wrap="none" lIns="39588" tIns="39588" rIns="39588" bIns="39588" anchor="ctr"/>
          <a:lstStyle/>
          <a:p>
            <a:pPr algn="ctr" defTabSz="1117600"/>
            <a:r>
              <a:rPr lang="en-US" sz="1100" dirty="0" smtClean="0">
                <a:latin typeface="+mn-lt"/>
              </a:rPr>
              <a:t>ETH</a:t>
            </a:r>
            <a:endParaRPr lang="en-US" sz="1100" dirty="0">
              <a:latin typeface="+mn-lt"/>
            </a:endParaRPr>
          </a:p>
        </p:txBody>
      </p:sp>
      <p:sp>
        <p:nvSpPr>
          <p:cNvPr id="41020" name="Text Box 1089"/>
          <p:cNvSpPr txBox="1">
            <a:spLocks noChangeArrowheads="1"/>
          </p:cNvSpPr>
          <p:nvPr/>
        </p:nvSpPr>
        <p:spPr bwMode="auto">
          <a:xfrm>
            <a:off x="7997825" y="4843463"/>
            <a:ext cx="533400" cy="231775"/>
          </a:xfrm>
          <a:prstGeom prst="rect">
            <a:avLst/>
          </a:prstGeom>
          <a:noFill/>
          <a:ln w="9525">
            <a:noFill/>
            <a:miter lim="800000"/>
            <a:headEnd/>
            <a:tailEnd/>
          </a:ln>
        </p:spPr>
        <p:txBody>
          <a:bodyPr lIns="39588" tIns="39588" rIns="39588" bIns="39588" anchor="ctr"/>
          <a:lstStyle/>
          <a:p>
            <a:pPr algn="ctr" defTabSz="1117600"/>
            <a:r>
              <a:rPr lang="en-US" sz="1100" b="1">
                <a:latin typeface="+mn-lt"/>
              </a:rPr>
              <a:t>Node B</a:t>
            </a:r>
          </a:p>
        </p:txBody>
      </p:sp>
      <p:sp>
        <p:nvSpPr>
          <p:cNvPr id="41021" name="Freeform 1175"/>
          <p:cNvSpPr>
            <a:spLocks/>
          </p:cNvSpPr>
          <p:nvPr/>
        </p:nvSpPr>
        <p:spPr bwMode="auto">
          <a:xfrm flipH="1">
            <a:off x="7180263" y="5295900"/>
            <a:ext cx="738187" cy="176213"/>
          </a:xfrm>
          <a:custGeom>
            <a:avLst/>
            <a:gdLst>
              <a:gd name="T0" fmla="*/ 0 w 436"/>
              <a:gd name="T1" fmla="*/ 0 h 91"/>
              <a:gd name="T2" fmla="*/ 2147483647 w 436"/>
              <a:gd name="T3" fmla="*/ 0 h 91"/>
              <a:gd name="T4" fmla="*/ 2147483647 w 436"/>
              <a:gd name="T5" fmla="*/ 2147483647 h 91"/>
              <a:gd name="T6" fmla="*/ 2147483647 w 436"/>
              <a:gd name="T7" fmla="*/ 2147483647 h 91"/>
              <a:gd name="T8" fmla="*/ 0 60000 65536"/>
              <a:gd name="T9" fmla="*/ 0 60000 65536"/>
              <a:gd name="T10" fmla="*/ 0 60000 65536"/>
              <a:gd name="T11" fmla="*/ 0 60000 65536"/>
              <a:gd name="T12" fmla="*/ 0 w 436"/>
              <a:gd name="T13" fmla="*/ 0 h 91"/>
              <a:gd name="T14" fmla="*/ 436 w 436"/>
              <a:gd name="T15" fmla="*/ 91 h 91"/>
            </a:gdLst>
            <a:ahLst/>
            <a:cxnLst>
              <a:cxn ang="T8">
                <a:pos x="T0" y="T1"/>
              </a:cxn>
              <a:cxn ang="T9">
                <a:pos x="T2" y="T3"/>
              </a:cxn>
              <a:cxn ang="T10">
                <a:pos x="T4" y="T5"/>
              </a:cxn>
              <a:cxn ang="T11">
                <a:pos x="T6" y="T7"/>
              </a:cxn>
            </a:cxnLst>
            <a:rect l="T12" t="T13" r="T14" b="T15"/>
            <a:pathLst>
              <a:path w="436" h="91">
                <a:moveTo>
                  <a:pt x="0" y="0"/>
                </a:moveTo>
                <a:lnTo>
                  <a:pt x="328" y="0"/>
                </a:lnTo>
                <a:lnTo>
                  <a:pt x="328" y="91"/>
                </a:lnTo>
                <a:lnTo>
                  <a:pt x="436" y="91"/>
                </a:lnTo>
              </a:path>
            </a:pathLst>
          </a:custGeom>
          <a:noFill/>
          <a:ln w="12700">
            <a:solidFill>
              <a:schemeClr val="tx1"/>
            </a:solidFill>
            <a:round/>
            <a:headEnd/>
            <a:tailEnd/>
          </a:ln>
        </p:spPr>
        <p:txBody>
          <a:bodyPr lIns="91422" tIns="45711" rIns="91422" bIns="45711" anchor="ctr"/>
          <a:lstStyle/>
          <a:p>
            <a:pPr algn="ctr"/>
            <a:endParaRPr lang="en-US">
              <a:latin typeface="+mn-lt"/>
            </a:endParaRPr>
          </a:p>
        </p:txBody>
      </p:sp>
      <p:sp>
        <p:nvSpPr>
          <p:cNvPr id="41022" name="Freeform 1176"/>
          <p:cNvSpPr>
            <a:spLocks/>
          </p:cNvSpPr>
          <p:nvPr/>
        </p:nvSpPr>
        <p:spPr bwMode="auto">
          <a:xfrm flipH="1">
            <a:off x="7121525" y="5527675"/>
            <a:ext cx="1022350" cy="177800"/>
          </a:xfrm>
          <a:custGeom>
            <a:avLst/>
            <a:gdLst>
              <a:gd name="T0" fmla="*/ 0 w 456"/>
              <a:gd name="T1" fmla="*/ 2147483647 h 91"/>
              <a:gd name="T2" fmla="*/ 2147483647 w 456"/>
              <a:gd name="T3" fmla="*/ 2147483647 h 91"/>
              <a:gd name="T4" fmla="*/ 2147483647 w 456"/>
              <a:gd name="T5" fmla="*/ 0 h 91"/>
              <a:gd name="T6" fmla="*/ 2147483647 w 456"/>
              <a:gd name="T7" fmla="*/ 0 h 91"/>
              <a:gd name="T8" fmla="*/ 0 60000 65536"/>
              <a:gd name="T9" fmla="*/ 0 60000 65536"/>
              <a:gd name="T10" fmla="*/ 0 60000 65536"/>
              <a:gd name="T11" fmla="*/ 0 60000 65536"/>
              <a:gd name="T12" fmla="*/ 0 w 456"/>
              <a:gd name="T13" fmla="*/ 0 h 91"/>
              <a:gd name="T14" fmla="*/ 456 w 456"/>
              <a:gd name="T15" fmla="*/ 91 h 91"/>
            </a:gdLst>
            <a:ahLst/>
            <a:cxnLst>
              <a:cxn ang="T8">
                <a:pos x="T0" y="T1"/>
              </a:cxn>
              <a:cxn ang="T9">
                <a:pos x="T2" y="T3"/>
              </a:cxn>
              <a:cxn ang="T10">
                <a:pos x="T4" y="T5"/>
              </a:cxn>
              <a:cxn ang="T11">
                <a:pos x="T6" y="T7"/>
              </a:cxn>
            </a:cxnLst>
            <a:rect l="T12" t="T13" r="T14" b="T15"/>
            <a:pathLst>
              <a:path w="456" h="91">
                <a:moveTo>
                  <a:pt x="0" y="91"/>
                </a:moveTo>
                <a:lnTo>
                  <a:pt x="348" y="91"/>
                </a:lnTo>
                <a:lnTo>
                  <a:pt x="348" y="0"/>
                </a:lnTo>
                <a:lnTo>
                  <a:pt x="456" y="0"/>
                </a:lnTo>
              </a:path>
            </a:pathLst>
          </a:custGeom>
          <a:noFill/>
          <a:ln w="12700">
            <a:solidFill>
              <a:schemeClr val="tx1"/>
            </a:solidFill>
            <a:round/>
            <a:headEnd/>
            <a:tailEnd/>
          </a:ln>
        </p:spPr>
        <p:txBody>
          <a:bodyPr lIns="91422" tIns="45711" rIns="91422" bIns="45711" anchor="ctr"/>
          <a:lstStyle/>
          <a:p>
            <a:pPr algn="ctr"/>
            <a:endParaRPr lang="en-US">
              <a:latin typeface="+mn-lt"/>
            </a:endParaRPr>
          </a:p>
        </p:txBody>
      </p:sp>
      <p:sp>
        <p:nvSpPr>
          <p:cNvPr id="41023" name="Text Box 1180"/>
          <p:cNvSpPr txBox="1">
            <a:spLocks noChangeArrowheads="1"/>
          </p:cNvSpPr>
          <p:nvPr/>
        </p:nvSpPr>
        <p:spPr bwMode="auto">
          <a:xfrm flipH="1">
            <a:off x="8197850" y="5494338"/>
            <a:ext cx="454025" cy="250825"/>
          </a:xfrm>
          <a:prstGeom prst="rect">
            <a:avLst/>
          </a:prstGeom>
          <a:noFill/>
          <a:ln w="12700">
            <a:noFill/>
            <a:miter lim="800000"/>
            <a:headEnd/>
            <a:tailEnd/>
          </a:ln>
        </p:spPr>
        <p:txBody>
          <a:bodyPr wrap="none" lIns="99222" tIns="49610" rIns="99222" bIns="49610" anchor="ctr"/>
          <a:lstStyle/>
          <a:p>
            <a:pPr algn="ctr" defTabSz="989013"/>
            <a:r>
              <a:rPr lang="en-US" sz="1100" b="1">
                <a:latin typeface="+mn-lt"/>
              </a:rPr>
              <a:t>BTS</a:t>
            </a:r>
          </a:p>
        </p:txBody>
      </p:sp>
      <p:pic>
        <p:nvPicPr>
          <p:cNvPr id="41024" name="Picture 1188" descr="bts-l"/>
          <p:cNvPicPr>
            <a:picLocks noChangeAspect="1" noChangeArrowheads="1"/>
          </p:cNvPicPr>
          <p:nvPr/>
        </p:nvPicPr>
        <p:blipFill>
          <a:blip r:embed="rId3" cstate="print"/>
          <a:srcRect/>
          <a:stretch>
            <a:fillRect/>
          </a:stretch>
        </p:blipFill>
        <p:spPr bwMode="auto">
          <a:xfrm>
            <a:off x="8059738" y="5130800"/>
            <a:ext cx="255587" cy="668338"/>
          </a:xfrm>
          <a:prstGeom prst="rect">
            <a:avLst/>
          </a:prstGeom>
          <a:noFill/>
          <a:ln w="9525">
            <a:noFill/>
            <a:miter lim="800000"/>
            <a:headEnd/>
            <a:tailEnd/>
          </a:ln>
        </p:spPr>
      </p:pic>
      <p:pic>
        <p:nvPicPr>
          <p:cNvPr id="41025" name="Picture 1086" descr="nodeb-l"/>
          <p:cNvPicPr preferRelativeResize="0">
            <a:picLocks noChangeAspect="1" noChangeArrowheads="1"/>
          </p:cNvPicPr>
          <p:nvPr/>
        </p:nvPicPr>
        <p:blipFill>
          <a:blip r:embed="rId4" cstate="print"/>
          <a:srcRect/>
          <a:stretch>
            <a:fillRect/>
          </a:stretch>
        </p:blipFill>
        <p:spPr bwMode="auto">
          <a:xfrm>
            <a:off x="7799388" y="4725988"/>
            <a:ext cx="255587" cy="649287"/>
          </a:xfrm>
          <a:prstGeom prst="rect">
            <a:avLst/>
          </a:prstGeom>
          <a:noFill/>
          <a:ln w="9525">
            <a:noFill/>
            <a:miter lim="800000"/>
            <a:headEnd/>
            <a:tailEnd/>
          </a:ln>
        </p:spPr>
      </p:pic>
      <p:pic>
        <p:nvPicPr>
          <p:cNvPr id="41026" name="Picture 1189" descr="rad10"/>
          <p:cNvPicPr>
            <a:picLocks noChangeAspect="1" noChangeArrowheads="1"/>
          </p:cNvPicPr>
          <p:nvPr/>
        </p:nvPicPr>
        <p:blipFill>
          <a:blip r:embed="rId6" cstate="print"/>
          <a:srcRect/>
          <a:stretch>
            <a:fillRect/>
          </a:stretch>
        </p:blipFill>
        <p:spPr bwMode="auto">
          <a:xfrm>
            <a:off x="6678613" y="4943475"/>
            <a:ext cx="566737" cy="668338"/>
          </a:xfrm>
          <a:prstGeom prst="rect">
            <a:avLst/>
          </a:prstGeom>
          <a:noFill/>
          <a:ln w="9525">
            <a:noFill/>
            <a:miter lim="800000"/>
            <a:headEnd/>
            <a:tailEnd/>
          </a:ln>
        </p:spPr>
      </p:pic>
      <p:sp>
        <p:nvSpPr>
          <p:cNvPr id="75" name="Line 1047"/>
          <p:cNvSpPr>
            <a:spLocks noChangeShapeType="1"/>
          </p:cNvSpPr>
          <p:nvPr/>
        </p:nvSpPr>
        <p:spPr bwMode="auto">
          <a:xfrm flipH="1" flipV="1">
            <a:off x="4061258" y="3898033"/>
            <a:ext cx="2833687" cy="0"/>
          </a:xfrm>
          <a:prstGeom prst="line">
            <a:avLst/>
          </a:prstGeom>
          <a:noFill/>
          <a:ln w="12700">
            <a:solidFill>
              <a:srgbClr val="0000FF"/>
            </a:solidFill>
            <a:round/>
            <a:headEnd/>
            <a:tailEnd/>
          </a:ln>
        </p:spPr>
        <p:txBody>
          <a:bodyPr lIns="91422" tIns="45711" rIns="91422" bIns="45711" anchor="ctr"/>
          <a:lstStyle/>
          <a:p>
            <a:pPr algn="ctr"/>
            <a:endParaRPr lang="en-US">
              <a:latin typeface="+mn-lt"/>
            </a:endParaRPr>
          </a:p>
        </p:txBody>
      </p:sp>
      <p:sp>
        <p:nvSpPr>
          <p:cNvPr id="76" name="Freeform 1048"/>
          <p:cNvSpPr>
            <a:spLocks/>
          </p:cNvSpPr>
          <p:nvPr/>
        </p:nvSpPr>
        <p:spPr bwMode="auto">
          <a:xfrm>
            <a:off x="3883168" y="2512289"/>
            <a:ext cx="2927350" cy="1233488"/>
          </a:xfrm>
          <a:custGeom>
            <a:avLst/>
            <a:gdLst>
              <a:gd name="T0" fmla="*/ 0 w 999"/>
              <a:gd name="T1" fmla="*/ 2147483647 h 831"/>
              <a:gd name="T2" fmla="*/ 2147483647 w 999"/>
              <a:gd name="T3" fmla="*/ 2147483647 h 831"/>
              <a:gd name="T4" fmla="*/ 2147483647 w 999"/>
              <a:gd name="T5" fmla="*/ 0 h 831"/>
              <a:gd name="T6" fmla="*/ 2147483647 w 999"/>
              <a:gd name="T7" fmla="*/ 0 h 831"/>
              <a:gd name="T8" fmla="*/ 0 60000 65536"/>
              <a:gd name="T9" fmla="*/ 0 60000 65536"/>
              <a:gd name="T10" fmla="*/ 0 60000 65536"/>
              <a:gd name="T11" fmla="*/ 0 60000 65536"/>
              <a:gd name="T12" fmla="*/ 0 w 999"/>
              <a:gd name="T13" fmla="*/ 0 h 831"/>
              <a:gd name="T14" fmla="*/ 999 w 999"/>
              <a:gd name="T15" fmla="*/ 831 h 831"/>
            </a:gdLst>
            <a:ahLst/>
            <a:cxnLst>
              <a:cxn ang="T8">
                <a:pos x="T0" y="T1"/>
              </a:cxn>
              <a:cxn ang="T9">
                <a:pos x="T2" y="T3"/>
              </a:cxn>
              <a:cxn ang="T10">
                <a:pos x="T4" y="T5"/>
              </a:cxn>
              <a:cxn ang="T11">
                <a:pos x="T6" y="T7"/>
              </a:cxn>
            </a:cxnLst>
            <a:rect l="T12" t="T13" r="T14" b="T15"/>
            <a:pathLst>
              <a:path w="999" h="831">
                <a:moveTo>
                  <a:pt x="0" y="831"/>
                </a:moveTo>
                <a:lnTo>
                  <a:pt x="483" y="831"/>
                </a:lnTo>
                <a:lnTo>
                  <a:pt x="483" y="0"/>
                </a:lnTo>
                <a:lnTo>
                  <a:pt x="999" y="0"/>
                </a:lnTo>
              </a:path>
            </a:pathLst>
          </a:custGeom>
          <a:noFill/>
          <a:ln w="12700">
            <a:solidFill>
              <a:srgbClr val="FF0000"/>
            </a:solidFill>
            <a:round/>
            <a:headEnd/>
            <a:tailEnd/>
          </a:ln>
        </p:spPr>
        <p:txBody>
          <a:bodyPr lIns="91422" tIns="45711" rIns="91422" bIns="45711" anchor="ctr"/>
          <a:lstStyle/>
          <a:p>
            <a:pPr algn="ctr"/>
            <a:endParaRPr lang="en-US">
              <a:latin typeface="+mn-lt"/>
            </a:endParaRPr>
          </a:p>
        </p:txBody>
      </p:sp>
      <p:pic>
        <p:nvPicPr>
          <p:cNvPr id="41004" name="Picture 1053" descr="rad12"/>
          <p:cNvPicPr preferRelativeResize="0">
            <a:picLocks noChangeAspect="1" noChangeArrowheads="1"/>
          </p:cNvPicPr>
          <p:nvPr/>
        </p:nvPicPr>
        <p:blipFill>
          <a:blip r:embed="rId7" cstate="print"/>
          <a:srcRect/>
          <a:stretch>
            <a:fillRect/>
          </a:stretch>
        </p:blipFill>
        <p:spPr bwMode="auto">
          <a:xfrm>
            <a:off x="3238500" y="3605213"/>
            <a:ext cx="857250" cy="452437"/>
          </a:xfrm>
          <a:prstGeom prst="rect">
            <a:avLst/>
          </a:prstGeom>
          <a:noFill/>
          <a:ln w="9525">
            <a:noFill/>
            <a:miter lim="800000"/>
            <a:headEnd/>
            <a:tailEnd/>
          </a:ln>
        </p:spPr>
      </p:pic>
      <p:pic>
        <p:nvPicPr>
          <p:cNvPr id="41000" name="Picture 1049" descr="rad6"/>
          <p:cNvPicPr>
            <a:picLocks noChangeAspect="1" noChangeArrowheads="1"/>
          </p:cNvPicPr>
          <p:nvPr/>
        </p:nvPicPr>
        <p:blipFill>
          <a:blip r:embed="rId8" cstate="print"/>
          <a:srcRect/>
          <a:stretch>
            <a:fillRect/>
          </a:stretch>
        </p:blipFill>
        <p:spPr bwMode="auto">
          <a:xfrm>
            <a:off x="6669088" y="2425700"/>
            <a:ext cx="585787" cy="247650"/>
          </a:xfrm>
          <a:prstGeom prst="rect">
            <a:avLst/>
          </a:prstGeom>
          <a:noFill/>
          <a:ln w="9525">
            <a:noFill/>
            <a:miter lim="800000"/>
            <a:headEnd/>
            <a:tailEnd/>
          </a:ln>
        </p:spPr>
      </p:pic>
      <p:pic>
        <p:nvPicPr>
          <p:cNvPr id="40989" name="Picture 1049" descr="rad6"/>
          <p:cNvPicPr>
            <a:picLocks noChangeAspect="1" noChangeArrowheads="1"/>
          </p:cNvPicPr>
          <p:nvPr/>
        </p:nvPicPr>
        <p:blipFill>
          <a:blip r:embed="rId8" cstate="print"/>
          <a:srcRect/>
          <a:stretch>
            <a:fillRect/>
          </a:stretch>
        </p:blipFill>
        <p:spPr bwMode="auto">
          <a:xfrm>
            <a:off x="6669088" y="3787775"/>
            <a:ext cx="585787" cy="247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9078" y="2318991"/>
            <a:ext cx="5672511" cy="1785453"/>
          </a:xfrm>
        </p:spPr>
        <p:txBody>
          <a:bodyPr/>
          <a:lstStyle/>
          <a:p>
            <a:r>
              <a:rPr lang="en-US" dirty="0" smtClean="0"/>
              <a:t>Fiber Multiplexers (</a:t>
            </a:r>
            <a:r>
              <a:rPr lang="en-US" dirty="0" err="1" smtClean="0"/>
              <a:t>Optimux</a:t>
            </a:r>
            <a:r>
              <a:rPr lang="en-US" dirty="0" smtClean="0"/>
              <a:t>) – Everything Over Fiber</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Pie 75"/>
          <p:cNvSpPr/>
          <p:nvPr/>
        </p:nvSpPr>
        <p:spPr bwMode="auto">
          <a:xfrm rot="2090971">
            <a:off x="5835357" y="2954292"/>
            <a:ext cx="736669" cy="702020"/>
          </a:xfrm>
          <a:prstGeom prst="pie">
            <a:avLst>
              <a:gd name="adj1" fmla="val 14431227"/>
              <a:gd name="adj2" fmla="val 14396573"/>
            </a:avLst>
          </a:prstGeom>
          <a:solidFill>
            <a:srgbClr val="7030A0"/>
          </a:solidFill>
          <a:ln w="12700" cap="flat" cmpd="sng" algn="ctr">
            <a:noFill/>
            <a:prstDash val="solid"/>
            <a:round/>
            <a:headEnd type="none" w="med" len="med"/>
            <a:tailEnd type="none" w="med" len="med"/>
          </a:ln>
          <a:effectLst/>
        </p:spPr>
        <p:txBody>
          <a:bodyPr/>
          <a:lstStyle/>
          <a:p>
            <a:pPr algn="ctr">
              <a:defRPr/>
            </a:pPr>
            <a:endParaRPr lang="en-US">
              <a:latin typeface="+mn-lt"/>
            </a:endParaRPr>
          </a:p>
        </p:txBody>
      </p:sp>
      <p:sp>
        <p:nvSpPr>
          <p:cNvPr id="50" name="TextBox 49"/>
          <p:cNvSpPr txBox="1"/>
          <p:nvPr/>
        </p:nvSpPr>
        <p:spPr bwMode="auto">
          <a:xfrm>
            <a:off x="5916568" y="4318836"/>
            <a:ext cx="565150" cy="423863"/>
          </a:xfrm>
          <a:prstGeom prst="rect">
            <a:avLst/>
          </a:prstGeom>
          <a:noFill/>
        </p:spPr>
        <p:txBody>
          <a:bodyPr>
            <a:spAutoFit/>
          </a:bodyPr>
          <a:lstStyle/>
          <a:p>
            <a:pPr algn="ctr">
              <a:defRPr/>
            </a:pPr>
            <a:r>
              <a:rPr lang="en-US" sz="1100" b="1" dirty="0">
                <a:solidFill>
                  <a:srgbClr val="FF0000"/>
                </a:solidFill>
                <a:latin typeface="+mn-lt"/>
              </a:rPr>
              <a:t>FO</a:t>
            </a:r>
          </a:p>
          <a:p>
            <a:pPr algn="ctr">
              <a:defRPr/>
            </a:pPr>
            <a:r>
              <a:rPr lang="en-US" sz="1050" b="1" dirty="0">
                <a:solidFill>
                  <a:srgbClr val="FF0000"/>
                </a:solidFill>
                <a:latin typeface="+mn-lt"/>
              </a:rPr>
              <a:t>Coax</a:t>
            </a:r>
            <a:endParaRPr lang="en-US" sz="1600" b="1" dirty="0">
              <a:solidFill>
                <a:srgbClr val="FF0000"/>
              </a:solidFill>
              <a:latin typeface="+mn-lt"/>
            </a:endParaRPr>
          </a:p>
        </p:txBody>
      </p:sp>
      <p:sp>
        <p:nvSpPr>
          <p:cNvPr id="16448" name="Oval 46"/>
          <p:cNvSpPr>
            <a:spLocks noChangeArrowheads="1"/>
          </p:cNvSpPr>
          <p:nvPr/>
        </p:nvSpPr>
        <p:spPr bwMode="auto">
          <a:xfrm>
            <a:off x="5906461" y="4161881"/>
            <a:ext cx="663264" cy="645905"/>
          </a:xfrm>
          <a:prstGeom prst="ellipse">
            <a:avLst/>
          </a:prstGeom>
          <a:solidFill>
            <a:srgbClr val="7030A0"/>
          </a:solidFill>
          <a:ln w="12700" algn="ctr">
            <a:noFill/>
            <a:round/>
            <a:headEnd/>
            <a:tailEnd/>
          </a:ln>
        </p:spPr>
        <p:txBody>
          <a:bodyPr/>
          <a:lstStyle/>
          <a:p>
            <a:pPr algn="ctr"/>
            <a:endParaRPr lang="en-US">
              <a:latin typeface="+mn-lt"/>
            </a:endParaRPr>
          </a:p>
        </p:txBody>
      </p:sp>
      <p:sp>
        <p:nvSpPr>
          <p:cNvPr id="52" name="TextBox 51"/>
          <p:cNvSpPr txBox="1"/>
          <p:nvPr/>
        </p:nvSpPr>
        <p:spPr bwMode="auto">
          <a:xfrm>
            <a:off x="5960137" y="4359229"/>
            <a:ext cx="557212" cy="254000"/>
          </a:xfrm>
          <a:prstGeom prst="rect">
            <a:avLst/>
          </a:prstGeom>
          <a:noFill/>
        </p:spPr>
        <p:txBody>
          <a:bodyPr>
            <a:spAutoFit/>
          </a:bodyPr>
          <a:lstStyle/>
          <a:p>
            <a:pPr algn="ctr">
              <a:defRPr/>
            </a:pPr>
            <a:r>
              <a:rPr lang="en-US" sz="1050" b="1" dirty="0">
                <a:solidFill>
                  <a:schemeClr val="bg1"/>
                </a:solidFill>
                <a:latin typeface="+mn-lt"/>
              </a:rPr>
              <a:t>TDM</a:t>
            </a:r>
          </a:p>
        </p:txBody>
      </p:sp>
      <p:sp>
        <p:nvSpPr>
          <p:cNvPr id="46087" name="TextBox 58"/>
          <p:cNvSpPr txBox="1">
            <a:spLocks noChangeArrowheads="1"/>
          </p:cNvSpPr>
          <p:nvPr/>
        </p:nvSpPr>
        <p:spPr bwMode="auto">
          <a:xfrm>
            <a:off x="5806944" y="5705254"/>
            <a:ext cx="749300" cy="461962"/>
          </a:xfrm>
          <a:prstGeom prst="rect">
            <a:avLst/>
          </a:prstGeom>
          <a:noFill/>
          <a:ln w="9525">
            <a:noFill/>
            <a:miter lim="800000"/>
            <a:headEnd/>
            <a:tailEnd/>
          </a:ln>
        </p:spPr>
        <p:txBody>
          <a:bodyPr>
            <a:spAutoFit/>
          </a:bodyPr>
          <a:lstStyle/>
          <a:p>
            <a:pPr algn="ctr"/>
            <a:r>
              <a:rPr lang="en-US" sz="1200">
                <a:solidFill>
                  <a:srgbClr val="FF0000"/>
                </a:solidFill>
                <a:latin typeface="+mn-lt"/>
              </a:rPr>
              <a:t>FO</a:t>
            </a:r>
          </a:p>
          <a:p>
            <a:pPr algn="ctr"/>
            <a:r>
              <a:rPr lang="en-US" sz="1200">
                <a:solidFill>
                  <a:srgbClr val="FF0000"/>
                </a:solidFill>
                <a:latin typeface="+mn-lt"/>
              </a:rPr>
              <a:t>Coax</a:t>
            </a:r>
          </a:p>
        </p:txBody>
      </p:sp>
      <p:sp>
        <p:nvSpPr>
          <p:cNvPr id="16446" name="Oval 55"/>
          <p:cNvSpPr>
            <a:spLocks noChangeArrowheads="1"/>
          </p:cNvSpPr>
          <p:nvPr/>
        </p:nvSpPr>
        <p:spPr bwMode="auto">
          <a:xfrm>
            <a:off x="5848379" y="5502054"/>
            <a:ext cx="877887" cy="877887"/>
          </a:xfrm>
          <a:prstGeom prst="ellipse">
            <a:avLst/>
          </a:prstGeom>
          <a:solidFill>
            <a:srgbClr val="7030A0"/>
          </a:solidFill>
          <a:ln w="12700" algn="ctr">
            <a:noFill/>
            <a:round/>
            <a:headEnd/>
            <a:tailEnd/>
          </a:ln>
        </p:spPr>
        <p:txBody>
          <a:bodyPr/>
          <a:lstStyle/>
          <a:p>
            <a:pPr algn="ctr"/>
            <a:endParaRPr lang="en-US">
              <a:latin typeface="+mn-lt"/>
            </a:endParaRPr>
          </a:p>
        </p:txBody>
      </p:sp>
      <p:sp>
        <p:nvSpPr>
          <p:cNvPr id="73" name="TextBox 72"/>
          <p:cNvSpPr txBox="1">
            <a:spLocks noChangeArrowheads="1"/>
          </p:cNvSpPr>
          <p:nvPr/>
        </p:nvSpPr>
        <p:spPr bwMode="auto">
          <a:xfrm>
            <a:off x="6025896" y="5795741"/>
            <a:ext cx="519113" cy="261938"/>
          </a:xfrm>
          <a:prstGeom prst="rect">
            <a:avLst/>
          </a:prstGeom>
          <a:noFill/>
          <a:ln w="9525">
            <a:noFill/>
            <a:miter lim="800000"/>
            <a:headEnd/>
            <a:tailEnd/>
          </a:ln>
        </p:spPr>
        <p:txBody>
          <a:bodyPr>
            <a:spAutoFit/>
          </a:bodyPr>
          <a:lstStyle/>
          <a:p>
            <a:pPr algn="ctr"/>
            <a:r>
              <a:rPr lang="en-US" sz="1100" b="1" dirty="0">
                <a:solidFill>
                  <a:schemeClr val="bg1"/>
                </a:solidFill>
                <a:latin typeface="+mn-lt"/>
              </a:rPr>
              <a:t>TDM</a:t>
            </a:r>
          </a:p>
        </p:txBody>
      </p:sp>
      <p:sp>
        <p:nvSpPr>
          <p:cNvPr id="55" name="Pie 54"/>
          <p:cNvSpPr/>
          <p:nvPr/>
        </p:nvSpPr>
        <p:spPr bwMode="auto">
          <a:xfrm flipH="1">
            <a:off x="5840531" y="1606806"/>
            <a:ext cx="720610" cy="732157"/>
          </a:xfrm>
          <a:prstGeom prst="pie">
            <a:avLst>
              <a:gd name="adj1" fmla="val 0"/>
              <a:gd name="adj2" fmla="val 19747675"/>
            </a:avLst>
          </a:prstGeom>
          <a:solidFill>
            <a:srgbClr val="0AAE02"/>
          </a:solidFill>
          <a:ln w="12700" cap="flat" cmpd="sng" algn="ctr">
            <a:noFill/>
            <a:prstDash val="solid"/>
            <a:round/>
            <a:headEnd type="none" w="med" len="med"/>
            <a:tailEnd type="none" w="med" len="med"/>
          </a:ln>
          <a:effectLst/>
        </p:spPr>
        <p:txBody>
          <a:bodyPr/>
          <a:lstStyle/>
          <a:p>
            <a:pPr algn="ctr">
              <a:defRPr/>
            </a:pPr>
            <a:endParaRPr lang="en-US">
              <a:latin typeface="+mn-lt"/>
            </a:endParaRPr>
          </a:p>
        </p:txBody>
      </p:sp>
      <p:sp>
        <p:nvSpPr>
          <p:cNvPr id="64" name="Pie 63"/>
          <p:cNvSpPr/>
          <p:nvPr/>
        </p:nvSpPr>
        <p:spPr bwMode="auto">
          <a:xfrm flipH="1">
            <a:off x="5843592" y="1616127"/>
            <a:ext cx="717550" cy="717550"/>
          </a:xfrm>
          <a:prstGeom prst="pie">
            <a:avLst>
              <a:gd name="adj1" fmla="val 19751321"/>
              <a:gd name="adj2" fmla="val 21597655"/>
            </a:avLst>
          </a:prstGeom>
          <a:solidFill>
            <a:srgbClr val="7030A0"/>
          </a:solidFill>
          <a:ln w="12700" cap="flat" cmpd="sng" algn="ctr">
            <a:noFill/>
            <a:prstDash val="solid"/>
            <a:round/>
            <a:headEnd type="none" w="med" len="med"/>
            <a:tailEnd type="none" w="med" len="med"/>
          </a:ln>
          <a:effectLst/>
        </p:spPr>
        <p:txBody>
          <a:bodyPr/>
          <a:lstStyle/>
          <a:p>
            <a:pPr algn="ctr">
              <a:defRPr/>
            </a:pPr>
            <a:endParaRPr lang="en-US">
              <a:latin typeface="+mn-lt"/>
            </a:endParaRPr>
          </a:p>
        </p:txBody>
      </p:sp>
      <p:sp>
        <p:nvSpPr>
          <p:cNvPr id="46092" name="Oval 64"/>
          <p:cNvSpPr>
            <a:spLocks noChangeArrowheads="1"/>
          </p:cNvSpPr>
          <p:nvPr/>
        </p:nvSpPr>
        <p:spPr bwMode="auto">
          <a:xfrm>
            <a:off x="5840417" y="1607352"/>
            <a:ext cx="723900" cy="723900"/>
          </a:xfrm>
          <a:prstGeom prst="ellipse">
            <a:avLst/>
          </a:prstGeom>
          <a:noFill/>
          <a:ln w="12700" algn="ctr">
            <a:solidFill>
              <a:schemeClr val="tx1"/>
            </a:solidFill>
            <a:round/>
            <a:headEnd/>
            <a:tailEnd/>
          </a:ln>
        </p:spPr>
        <p:txBody>
          <a:bodyPr/>
          <a:lstStyle/>
          <a:p>
            <a:pPr algn="ctr"/>
            <a:endParaRPr lang="en-US">
              <a:latin typeface="+mn-lt"/>
            </a:endParaRPr>
          </a:p>
        </p:txBody>
      </p:sp>
      <p:sp>
        <p:nvSpPr>
          <p:cNvPr id="46093" name="Rectangle 2"/>
          <p:cNvSpPr>
            <a:spLocks noGrp="1" noChangeArrowheads="1"/>
          </p:cNvSpPr>
          <p:nvPr>
            <p:ph type="title"/>
          </p:nvPr>
        </p:nvSpPr>
        <p:spPr/>
        <p:txBody>
          <a:bodyPr/>
          <a:lstStyle/>
          <a:p>
            <a:pPr eaLnBrk="1" hangingPunct="1"/>
            <a:r>
              <a:rPr lang="en-US" dirty="0" err="1" smtClean="0"/>
              <a:t>Opmux</a:t>
            </a:r>
            <a:r>
              <a:rPr lang="en-US" dirty="0" smtClean="0"/>
              <a:t> Product Line Overview</a:t>
            </a:r>
          </a:p>
        </p:txBody>
      </p:sp>
      <p:pic>
        <p:nvPicPr>
          <p:cNvPr id="46094" name="Picture 5" descr="OP-1551F"/>
          <p:cNvPicPr>
            <a:picLocks noChangeAspect="1" noChangeArrowheads="1"/>
          </p:cNvPicPr>
          <p:nvPr/>
        </p:nvPicPr>
        <p:blipFill>
          <a:blip r:embed="rId3" cstate="print"/>
          <a:srcRect/>
          <a:stretch>
            <a:fillRect/>
          </a:stretch>
        </p:blipFill>
        <p:spPr bwMode="auto">
          <a:xfrm>
            <a:off x="641586" y="5340716"/>
            <a:ext cx="3645403" cy="1191290"/>
          </a:xfrm>
          <a:prstGeom prst="rect">
            <a:avLst/>
          </a:prstGeom>
          <a:noFill/>
          <a:ln w="9525">
            <a:noFill/>
            <a:miter lim="800000"/>
            <a:headEnd/>
            <a:tailEnd/>
          </a:ln>
        </p:spPr>
      </p:pic>
      <p:sp>
        <p:nvSpPr>
          <p:cNvPr id="46095" name="Oval 55"/>
          <p:cNvSpPr>
            <a:spLocks noChangeArrowheads="1"/>
          </p:cNvSpPr>
          <p:nvPr/>
        </p:nvSpPr>
        <p:spPr bwMode="auto">
          <a:xfrm>
            <a:off x="5842779" y="5502054"/>
            <a:ext cx="877887" cy="877887"/>
          </a:xfrm>
          <a:prstGeom prst="ellipse">
            <a:avLst/>
          </a:prstGeom>
          <a:noFill/>
          <a:ln w="12700" algn="ctr">
            <a:solidFill>
              <a:schemeClr val="tx1"/>
            </a:solidFill>
            <a:round/>
            <a:headEnd/>
            <a:tailEnd/>
          </a:ln>
        </p:spPr>
        <p:txBody>
          <a:bodyPr/>
          <a:lstStyle/>
          <a:p>
            <a:pPr algn="ctr"/>
            <a:endParaRPr lang="en-US">
              <a:latin typeface="+mn-lt"/>
            </a:endParaRPr>
          </a:p>
        </p:txBody>
      </p:sp>
      <p:sp>
        <p:nvSpPr>
          <p:cNvPr id="46096" name="TextBox 56"/>
          <p:cNvSpPr txBox="1">
            <a:spLocks noChangeArrowheads="1"/>
          </p:cNvSpPr>
          <p:nvPr/>
        </p:nvSpPr>
        <p:spPr bwMode="auto">
          <a:xfrm>
            <a:off x="1218974" y="5041865"/>
            <a:ext cx="2832100" cy="307975"/>
          </a:xfrm>
          <a:prstGeom prst="rect">
            <a:avLst/>
          </a:prstGeom>
          <a:noFill/>
          <a:ln w="9525">
            <a:noFill/>
            <a:miter lim="800000"/>
            <a:headEnd/>
            <a:tailEnd/>
          </a:ln>
        </p:spPr>
        <p:txBody>
          <a:bodyPr>
            <a:spAutoFit/>
          </a:bodyPr>
          <a:lstStyle/>
          <a:p>
            <a:pPr algn="ctr"/>
            <a:r>
              <a:rPr lang="en-US" sz="1400" b="1" dirty="0">
                <a:latin typeface="+mn-lt"/>
              </a:rPr>
              <a:t>Optimux-1551/Optimux-1553</a:t>
            </a:r>
          </a:p>
        </p:txBody>
      </p:sp>
      <p:sp>
        <p:nvSpPr>
          <p:cNvPr id="46097" name="TextBox 57"/>
          <p:cNvSpPr txBox="1">
            <a:spLocks noChangeArrowheads="1"/>
          </p:cNvSpPr>
          <p:nvPr/>
        </p:nvSpPr>
        <p:spPr bwMode="auto">
          <a:xfrm>
            <a:off x="5163563" y="5206994"/>
            <a:ext cx="2311400" cy="276225"/>
          </a:xfrm>
          <a:prstGeom prst="rect">
            <a:avLst/>
          </a:prstGeom>
          <a:noFill/>
          <a:ln w="9525">
            <a:noFill/>
            <a:miter lim="800000"/>
            <a:headEnd/>
            <a:tailEnd/>
          </a:ln>
        </p:spPr>
        <p:txBody>
          <a:bodyPr>
            <a:spAutoFit/>
          </a:bodyPr>
          <a:lstStyle/>
          <a:p>
            <a:pPr algn="ctr"/>
            <a:r>
              <a:rPr lang="en-US" sz="1200" b="1" dirty="0">
                <a:solidFill>
                  <a:srgbClr val="FF0000"/>
                </a:solidFill>
                <a:latin typeface="+mn-lt"/>
              </a:rPr>
              <a:t>Uplink = 155 Mbps</a:t>
            </a:r>
          </a:p>
        </p:txBody>
      </p:sp>
      <p:sp>
        <p:nvSpPr>
          <p:cNvPr id="60" name="TextBox 59"/>
          <p:cNvSpPr txBox="1"/>
          <p:nvPr/>
        </p:nvSpPr>
        <p:spPr bwMode="auto">
          <a:xfrm>
            <a:off x="4604653" y="5812976"/>
            <a:ext cx="1434201" cy="253916"/>
          </a:xfrm>
          <a:prstGeom prst="rect">
            <a:avLst/>
          </a:prstGeom>
          <a:noFill/>
        </p:spPr>
        <p:txBody>
          <a:bodyPr wrap="square">
            <a:spAutoFit/>
          </a:bodyPr>
          <a:lstStyle/>
          <a:p>
            <a:pPr algn="ctr">
              <a:defRPr/>
            </a:pPr>
            <a:r>
              <a:rPr lang="en-US" sz="1050" b="1" dirty="0">
                <a:solidFill>
                  <a:srgbClr val="7030A0"/>
                </a:solidFill>
                <a:latin typeface="+mn-lt"/>
              </a:rPr>
              <a:t>63 x E1 / 84 x T1</a:t>
            </a:r>
            <a:endParaRPr lang="en-US" sz="1400" b="1" dirty="0">
              <a:solidFill>
                <a:srgbClr val="7030A0"/>
              </a:solidFill>
              <a:latin typeface="+mn-lt"/>
            </a:endParaRPr>
          </a:p>
        </p:txBody>
      </p:sp>
      <p:sp>
        <p:nvSpPr>
          <p:cNvPr id="46100" name="TextBox 27"/>
          <p:cNvSpPr txBox="1">
            <a:spLocks noChangeArrowheads="1"/>
          </p:cNvSpPr>
          <p:nvPr/>
        </p:nvSpPr>
        <p:spPr bwMode="auto">
          <a:xfrm>
            <a:off x="1273175" y="1373388"/>
            <a:ext cx="2732088" cy="307975"/>
          </a:xfrm>
          <a:prstGeom prst="rect">
            <a:avLst/>
          </a:prstGeom>
          <a:noFill/>
          <a:ln w="9525">
            <a:noFill/>
            <a:miter lim="800000"/>
            <a:headEnd/>
            <a:tailEnd/>
          </a:ln>
        </p:spPr>
        <p:txBody>
          <a:bodyPr>
            <a:spAutoFit/>
          </a:bodyPr>
          <a:lstStyle/>
          <a:p>
            <a:pPr algn="ctr"/>
            <a:r>
              <a:rPr lang="en-US" sz="1400" b="1" dirty="0">
                <a:latin typeface="+mn-lt"/>
              </a:rPr>
              <a:t>Optimux-108/Optimux-106</a:t>
            </a:r>
          </a:p>
        </p:txBody>
      </p:sp>
      <p:sp>
        <p:nvSpPr>
          <p:cNvPr id="46101" name="TextBox 28"/>
          <p:cNvSpPr txBox="1">
            <a:spLocks noChangeArrowheads="1"/>
          </p:cNvSpPr>
          <p:nvPr/>
        </p:nvSpPr>
        <p:spPr bwMode="auto">
          <a:xfrm>
            <a:off x="5276854" y="1322057"/>
            <a:ext cx="1928813" cy="276225"/>
          </a:xfrm>
          <a:prstGeom prst="rect">
            <a:avLst/>
          </a:prstGeom>
          <a:noFill/>
          <a:ln w="9525">
            <a:noFill/>
            <a:miter lim="800000"/>
            <a:headEnd/>
            <a:tailEnd/>
          </a:ln>
        </p:spPr>
        <p:txBody>
          <a:bodyPr>
            <a:spAutoFit/>
          </a:bodyPr>
          <a:lstStyle/>
          <a:p>
            <a:pPr algn="ctr"/>
            <a:r>
              <a:rPr lang="en-US" sz="1200" b="1" dirty="0">
                <a:solidFill>
                  <a:srgbClr val="FF0000"/>
                </a:solidFill>
                <a:latin typeface="+mn-lt"/>
              </a:rPr>
              <a:t>Uplink = 108 Mbps</a:t>
            </a:r>
          </a:p>
        </p:txBody>
      </p:sp>
      <p:sp>
        <p:nvSpPr>
          <p:cNvPr id="47" name="TextBox 46"/>
          <p:cNvSpPr txBox="1"/>
          <p:nvPr/>
        </p:nvSpPr>
        <p:spPr bwMode="auto">
          <a:xfrm>
            <a:off x="4971380" y="1809191"/>
            <a:ext cx="896937" cy="254000"/>
          </a:xfrm>
          <a:prstGeom prst="rect">
            <a:avLst/>
          </a:prstGeom>
          <a:noFill/>
        </p:spPr>
        <p:txBody>
          <a:bodyPr>
            <a:spAutoFit/>
          </a:bodyPr>
          <a:lstStyle/>
          <a:p>
            <a:pPr algn="ctr">
              <a:defRPr/>
            </a:pPr>
            <a:r>
              <a:rPr lang="en-US" sz="1050" b="1" dirty="0">
                <a:solidFill>
                  <a:srgbClr val="7030A0"/>
                </a:solidFill>
                <a:latin typeface="+mn-lt"/>
              </a:rPr>
              <a:t>4 x E1/T1</a:t>
            </a:r>
          </a:p>
        </p:txBody>
      </p:sp>
      <p:sp>
        <p:nvSpPr>
          <p:cNvPr id="46106" name="TextBox 39"/>
          <p:cNvSpPr txBox="1">
            <a:spLocks noChangeArrowheads="1"/>
          </p:cNvSpPr>
          <p:nvPr/>
        </p:nvSpPr>
        <p:spPr bwMode="auto">
          <a:xfrm>
            <a:off x="5141187" y="2648473"/>
            <a:ext cx="2309813" cy="276225"/>
          </a:xfrm>
          <a:prstGeom prst="rect">
            <a:avLst/>
          </a:prstGeom>
          <a:noFill/>
          <a:ln w="9525">
            <a:noFill/>
            <a:miter lim="800000"/>
            <a:headEnd/>
            <a:tailEnd/>
          </a:ln>
        </p:spPr>
        <p:txBody>
          <a:bodyPr>
            <a:spAutoFit/>
          </a:bodyPr>
          <a:lstStyle/>
          <a:p>
            <a:pPr algn="ctr"/>
            <a:r>
              <a:rPr lang="en-US" sz="1200" b="1" dirty="0">
                <a:solidFill>
                  <a:srgbClr val="FF0000"/>
                </a:solidFill>
                <a:latin typeface="+mn-lt"/>
              </a:rPr>
              <a:t>Uplink = </a:t>
            </a:r>
            <a:r>
              <a:rPr lang="en-US" sz="1200" b="1" dirty="0" smtClean="0">
                <a:solidFill>
                  <a:srgbClr val="FF0000"/>
                </a:solidFill>
                <a:latin typeface="+mn-lt"/>
              </a:rPr>
              <a:t>134/34 Mbps </a:t>
            </a:r>
            <a:r>
              <a:rPr lang="en-US" sz="1200" b="1" dirty="0" smtClean="0">
                <a:solidFill>
                  <a:schemeClr val="tx2"/>
                </a:solidFill>
                <a:latin typeface="+mn-lt"/>
              </a:rPr>
              <a:t>(E3/T3)</a:t>
            </a:r>
            <a:endParaRPr lang="en-US" sz="1200" b="1" dirty="0">
              <a:solidFill>
                <a:schemeClr val="tx2"/>
              </a:solidFill>
              <a:latin typeface="+mn-lt"/>
            </a:endParaRPr>
          </a:p>
        </p:txBody>
      </p:sp>
      <p:sp>
        <p:nvSpPr>
          <p:cNvPr id="42" name="TextBox 41"/>
          <p:cNvSpPr txBox="1"/>
          <p:nvPr/>
        </p:nvSpPr>
        <p:spPr bwMode="auto">
          <a:xfrm>
            <a:off x="4869274" y="3184914"/>
            <a:ext cx="1154112" cy="252412"/>
          </a:xfrm>
          <a:prstGeom prst="rect">
            <a:avLst/>
          </a:prstGeom>
          <a:noFill/>
        </p:spPr>
        <p:txBody>
          <a:bodyPr>
            <a:spAutoFit/>
          </a:bodyPr>
          <a:lstStyle/>
          <a:p>
            <a:pPr algn="ctr">
              <a:defRPr/>
            </a:pPr>
            <a:r>
              <a:rPr lang="en-US" sz="1050" b="1" dirty="0">
                <a:solidFill>
                  <a:srgbClr val="7030A0"/>
                </a:solidFill>
                <a:latin typeface="+mn-lt"/>
              </a:rPr>
              <a:t>16 x E1/T1</a:t>
            </a:r>
          </a:p>
        </p:txBody>
      </p:sp>
      <p:sp>
        <p:nvSpPr>
          <p:cNvPr id="46110" name="TextBox 38"/>
          <p:cNvSpPr txBox="1">
            <a:spLocks noChangeArrowheads="1"/>
          </p:cNvSpPr>
          <p:nvPr/>
        </p:nvSpPr>
        <p:spPr bwMode="auto">
          <a:xfrm>
            <a:off x="1419225" y="2496723"/>
            <a:ext cx="2416175" cy="307975"/>
          </a:xfrm>
          <a:prstGeom prst="rect">
            <a:avLst/>
          </a:prstGeom>
          <a:noFill/>
          <a:ln w="9525">
            <a:noFill/>
            <a:miter lim="800000"/>
            <a:headEnd/>
            <a:tailEnd/>
          </a:ln>
        </p:spPr>
        <p:txBody>
          <a:bodyPr>
            <a:spAutoFit/>
          </a:bodyPr>
          <a:lstStyle/>
          <a:p>
            <a:pPr algn="ctr"/>
            <a:r>
              <a:rPr lang="en-US" sz="1400" b="1" dirty="0" smtClean="0">
                <a:latin typeface="+mn-lt"/>
              </a:rPr>
              <a:t>Optimux-134/Optimux-125</a:t>
            </a:r>
            <a:endParaRPr lang="en-US" sz="1400" b="1" dirty="0">
              <a:latin typeface="+mn-lt"/>
            </a:endParaRPr>
          </a:p>
        </p:txBody>
      </p:sp>
      <p:pic>
        <p:nvPicPr>
          <p:cNvPr id="46111" name="Picture 3" descr="OP-T3 photo front"/>
          <p:cNvPicPr>
            <a:picLocks noChangeAspect="1" noChangeArrowheads="1"/>
          </p:cNvPicPr>
          <p:nvPr/>
        </p:nvPicPr>
        <p:blipFill>
          <a:blip r:embed="rId4" cstate="print"/>
          <a:srcRect/>
          <a:stretch>
            <a:fillRect/>
          </a:stretch>
        </p:blipFill>
        <p:spPr bwMode="auto">
          <a:xfrm>
            <a:off x="831871" y="4122329"/>
            <a:ext cx="3312614" cy="703478"/>
          </a:xfrm>
          <a:prstGeom prst="rect">
            <a:avLst/>
          </a:prstGeom>
          <a:noFill/>
          <a:ln w="9525">
            <a:noFill/>
            <a:miter lim="800000"/>
            <a:headEnd/>
            <a:tailEnd/>
          </a:ln>
        </p:spPr>
      </p:pic>
      <p:sp>
        <p:nvSpPr>
          <p:cNvPr id="46112" name="Oval 46"/>
          <p:cNvSpPr>
            <a:spLocks noChangeArrowheads="1"/>
          </p:cNvSpPr>
          <p:nvPr/>
        </p:nvSpPr>
        <p:spPr bwMode="auto">
          <a:xfrm>
            <a:off x="5911403" y="4161881"/>
            <a:ext cx="647751" cy="645905"/>
          </a:xfrm>
          <a:prstGeom prst="ellipse">
            <a:avLst/>
          </a:prstGeom>
          <a:noFill/>
          <a:ln w="12700" algn="ctr">
            <a:solidFill>
              <a:schemeClr val="tx1"/>
            </a:solidFill>
            <a:round/>
            <a:headEnd/>
            <a:tailEnd/>
          </a:ln>
        </p:spPr>
        <p:txBody>
          <a:bodyPr/>
          <a:lstStyle/>
          <a:p>
            <a:pPr algn="ctr"/>
            <a:endParaRPr lang="en-US">
              <a:latin typeface="+mn-lt"/>
            </a:endParaRPr>
          </a:p>
        </p:txBody>
      </p:sp>
      <p:sp>
        <p:nvSpPr>
          <p:cNvPr id="46113" name="TextBox 48"/>
          <p:cNvSpPr txBox="1">
            <a:spLocks noChangeArrowheads="1"/>
          </p:cNvSpPr>
          <p:nvPr/>
        </p:nvSpPr>
        <p:spPr bwMode="auto">
          <a:xfrm>
            <a:off x="5119012" y="3923019"/>
            <a:ext cx="2309813" cy="276225"/>
          </a:xfrm>
          <a:prstGeom prst="rect">
            <a:avLst/>
          </a:prstGeom>
          <a:noFill/>
          <a:ln w="9525">
            <a:noFill/>
            <a:miter lim="800000"/>
            <a:headEnd/>
            <a:tailEnd/>
          </a:ln>
        </p:spPr>
        <p:txBody>
          <a:bodyPr>
            <a:spAutoFit/>
          </a:bodyPr>
          <a:lstStyle/>
          <a:p>
            <a:pPr algn="ctr"/>
            <a:r>
              <a:rPr lang="en-US" sz="1200" b="1" dirty="0">
                <a:solidFill>
                  <a:srgbClr val="FF0000"/>
                </a:solidFill>
                <a:latin typeface="+mn-lt"/>
              </a:rPr>
              <a:t>Uplink = 45 Mbps</a:t>
            </a:r>
          </a:p>
        </p:txBody>
      </p:sp>
      <p:sp>
        <p:nvSpPr>
          <p:cNvPr id="51" name="TextBox 50"/>
          <p:cNvSpPr txBox="1"/>
          <p:nvPr/>
        </p:nvSpPr>
        <p:spPr bwMode="auto">
          <a:xfrm>
            <a:off x="4989690" y="4288944"/>
            <a:ext cx="1009932" cy="415498"/>
          </a:xfrm>
          <a:prstGeom prst="rect">
            <a:avLst/>
          </a:prstGeom>
          <a:noFill/>
        </p:spPr>
        <p:txBody>
          <a:bodyPr wrap="square">
            <a:spAutoFit/>
          </a:bodyPr>
          <a:lstStyle/>
          <a:p>
            <a:pPr algn="ctr">
              <a:defRPr/>
            </a:pPr>
            <a:r>
              <a:rPr lang="en-US" sz="1050" b="1" dirty="0">
                <a:solidFill>
                  <a:srgbClr val="7030A0"/>
                </a:solidFill>
                <a:latin typeface="+mn-lt"/>
              </a:rPr>
              <a:t>21 x </a:t>
            </a:r>
            <a:r>
              <a:rPr lang="en-US" sz="1050" b="1" dirty="0" smtClean="0">
                <a:solidFill>
                  <a:srgbClr val="7030A0"/>
                </a:solidFill>
                <a:latin typeface="+mn-lt"/>
              </a:rPr>
              <a:t>E1</a:t>
            </a:r>
          </a:p>
          <a:p>
            <a:pPr algn="ctr">
              <a:defRPr/>
            </a:pPr>
            <a:r>
              <a:rPr lang="en-US" sz="1050" b="1" dirty="0" smtClean="0">
                <a:solidFill>
                  <a:srgbClr val="7030A0"/>
                </a:solidFill>
                <a:latin typeface="+mn-lt"/>
              </a:rPr>
              <a:t>28 </a:t>
            </a:r>
            <a:r>
              <a:rPr lang="en-US" sz="1050" b="1" dirty="0">
                <a:solidFill>
                  <a:srgbClr val="7030A0"/>
                </a:solidFill>
                <a:latin typeface="+mn-lt"/>
              </a:rPr>
              <a:t>x T1</a:t>
            </a:r>
          </a:p>
        </p:txBody>
      </p:sp>
      <p:sp>
        <p:nvSpPr>
          <p:cNvPr id="46116" name="TextBox 47"/>
          <p:cNvSpPr txBox="1">
            <a:spLocks noChangeArrowheads="1"/>
          </p:cNvSpPr>
          <p:nvPr/>
        </p:nvSpPr>
        <p:spPr bwMode="auto">
          <a:xfrm>
            <a:off x="1817688" y="3878345"/>
            <a:ext cx="1511300" cy="307975"/>
          </a:xfrm>
          <a:prstGeom prst="rect">
            <a:avLst/>
          </a:prstGeom>
          <a:noFill/>
          <a:ln w="9525">
            <a:noFill/>
            <a:miter lim="800000"/>
            <a:headEnd/>
            <a:tailEnd/>
          </a:ln>
        </p:spPr>
        <p:txBody>
          <a:bodyPr>
            <a:spAutoFit/>
          </a:bodyPr>
          <a:lstStyle/>
          <a:p>
            <a:pPr algn="ctr"/>
            <a:r>
              <a:rPr lang="en-US" sz="1400" b="1" dirty="0">
                <a:latin typeface="+mn-lt"/>
              </a:rPr>
              <a:t>Optimux-45</a:t>
            </a:r>
          </a:p>
        </p:txBody>
      </p:sp>
      <p:sp>
        <p:nvSpPr>
          <p:cNvPr id="49" name="Pie 48"/>
          <p:cNvSpPr/>
          <p:nvPr/>
        </p:nvSpPr>
        <p:spPr bwMode="auto">
          <a:xfrm rot="432952">
            <a:off x="5859563" y="2934106"/>
            <a:ext cx="705029" cy="719062"/>
          </a:xfrm>
          <a:prstGeom prst="pie">
            <a:avLst>
              <a:gd name="adj1" fmla="val 13913171"/>
              <a:gd name="adj2" fmla="val 6238250"/>
            </a:avLst>
          </a:prstGeom>
          <a:solidFill>
            <a:srgbClr val="0AAE02"/>
          </a:solidFill>
          <a:ln w="12700" cap="flat" cmpd="sng" algn="ctr">
            <a:noFill/>
            <a:prstDash val="solid"/>
            <a:round/>
            <a:headEnd type="none" w="med" len="med"/>
            <a:tailEnd type="none" w="med" len="med"/>
          </a:ln>
          <a:effectLst/>
        </p:spPr>
        <p:txBody>
          <a:bodyPr/>
          <a:lstStyle/>
          <a:p>
            <a:pPr algn="ctr">
              <a:defRPr/>
            </a:pPr>
            <a:endParaRPr lang="en-US">
              <a:latin typeface="+mn-lt"/>
            </a:endParaRPr>
          </a:p>
        </p:txBody>
      </p:sp>
      <p:sp>
        <p:nvSpPr>
          <p:cNvPr id="56" name="TextBox 55"/>
          <p:cNvSpPr txBox="1"/>
          <p:nvPr/>
        </p:nvSpPr>
        <p:spPr bwMode="auto">
          <a:xfrm>
            <a:off x="6588256" y="3159556"/>
            <a:ext cx="1195841" cy="253916"/>
          </a:xfrm>
          <a:prstGeom prst="rect">
            <a:avLst/>
          </a:prstGeom>
          <a:noFill/>
        </p:spPr>
        <p:txBody>
          <a:bodyPr wrap="square">
            <a:spAutoFit/>
          </a:bodyPr>
          <a:lstStyle/>
          <a:p>
            <a:pPr algn="ctr">
              <a:defRPr/>
            </a:pPr>
            <a:r>
              <a:rPr lang="en-US" sz="1050" b="1" dirty="0">
                <a:solidFill>
                  <a:srgbClr val="0AAE02"/>
                </a:solidFill>
                <a:latin typeface="+mn-lt"/>
              </a:rPr>
              <a:t>ETH </a:t>
            </a:r>
            <a:r>
              <a:rPr lang="en-US" sz="1050" b="1" dirty="0" smtClean="0">
                <a:solidFill>
                  <a:srgbClr val="0AAE02"/>
                </a:solidFill>
                <a:latin typeface="+mn-lt"/>
              </a:rPr>
              <a:t>100 </a:t>
            </a:r>
            <a:r>
              <a:rPr lang="en-US" sz="1050" b="1" dirty="0">
                <a:solidFill>
                  <a:srgbClr val="0AAE02"/>
                </a:solidFill>
                <a:latin typeface="+mn-lt"/>
              </a:rPr>
              <a:t>Mbps </a:t>
            </a:r>
          </a:p>
        </p:txBody>
      </p:sp>
      <p:pic>
        <p:nvPicPr>
          <p:cNvPr id="46123" name="Picture 57" descr="OP-108-Type-4.png"/>
          <p:cNvPicPr>
            <a:picLocks noChangeAspect="1"/>
          </p:cNvPicPr>
          <p:nvPr/>
        </p:nvPicPr>
        <p:blipFill>
          <a:blip r:embed="rId5" cstate="print"/>
          <a:srcRect/>
          <a:stretch>
            <a:fillRect/>
          </a:stretch>
        </p:blipFill>
        <p:spPr bwMode="auto">
          <a:xfrm>
            <a:off x="1755316" y="1677446"/>
            <a:ext cx="1538288" cy="704850"/>
          </a:xfrm>
          <a:prstGeom prst="rect">
            <a:avLst/>
          </a:prstGeom>
          <a:noFill/>
          <a:ln w="9525">
            <a:noFill/>
            <a:miter lim="800000"/>
            <a:headEnd/>
            <a:tailEnd/>
          </a:ln>
        </p:spPr>
      </p:pic>
      <p:sp>
        <p:nvSpPr>
          <p:cNvPr id="46124" name="TextBox 39"/>
          <p:cNvSpPr txBox="1">
            <a:spLocks noChangeArrowheads="1"/>
          </p:cNvSpPr>
          <p:nvPr/>
        </p:nvSpPr>
        <p:spPr bwMode="auto">
          <a:xfrm>
            <a:off x="6742744" y="5789342"/>
            <a:ext cx="1912158" cy="276999"/>
          </a:xfrm>
          <a:prstGeom prst="rect">
            <a:avLst/>
          </a:prstGeom>
          <a:noFill/>
          <a:ln w="9525">
            <a:noFill/>
            <a:miter lim="800000"/>
            <a:headEnd/>
            <a:tailEnd/>
          </a:ln>
        </p:spPr>
        <p:txBody>
          <a:bodyPr wrap="square">
            <a:spAutoFit/>
          </a:bodyPr>
          <a:lstStyle/>
          <a:p>
            <a:r>
              <a:rPr lang="en-US" sz="1200" b="1" dirty="0">
                <a:solidFill>
                  <a:schemeClr val="tx2"/>
                </a:solidFill>
                <a:latin typeface="+mn-lt"/>
              </a:rPr>
              <a:t>(STM-1/OC-3 or </a:t>
            </a:r>
            <a:r>
              <a:rPr lang="en-US" sz="1200" b="1" dirty="0" smtClean="0">
                <a:solidFill>
                  <a:schemeClr val="tx2"/>
                </a:solidFill>
                <a:latin typeface="+mn-lt"/>
              </a:rPr>
              <a:t>Fiber)</a:t>
            </a:r>
            <a:endParaRPr lang="en-US" sz="1200" b="1" dirty="0">
              <a:solidFill>
                <a:schemeClr val="tx2"/>
              </a:solidFill>
              <a:latin typeface="+mn-lt"/>
            </a:endParaRPr>
          </a:p>
        </p:txBody>
      </p:sp>
      <p:sp>
        <p:nvSpPr>
          <p:cNvPr id="46125" name="TextBox 39"/>
          <p:cNvSpPr txBox="1">
            <a:spLocks noChangeArrowheads="1"/>
          </p:cNvSpPr>
          <p:nvPr/>
        </p:nvSpPr>
        <p:spPr bwMode="auto">
          <a:xfrm>
            <a:off x="6597572" y="4289308"/>
            <a:ext cx="1137556" cy="276999"/>
          </a:xfrm>
          <a:prstGeom prst="rect">
            <a:avLst/>
          </a:prstGeom>
          <a:noFill/>
          <a:ln w="9525">
            <a:noFill/>
            <a:miter lim="800000"/>
            <a:headEnd/>
            <a:tailEnd/>
          </a:ln>
        </p:spPr>
        <p:txBody>
          <a:bodyPr wrap="square">
            <a:spAutoFit/>
          </a:bodyPr>
          <a:lstStyle/>
          <a:p>
            <a:r>
              <a:rPr lang="en-US" sz="1200" b="1" dirty="0">
                <a:solidFill>
                  <a:schemeClr val="tx2"/>
                </a:solidFill>
                <a:latin typeface="+mn-lt"/>
              </a:rPr>
              <a:t>(T3 or Fiber)</a:t>
            </a:r>
          </a:p>
        </p:txBody>
      </p:sp>
      <p:pic>
        <p:nvPicPr>
          <p:cNvPr id="1026" name="Picture 2"/>
          <p:cNvPicPr>
            <a:picLocks noChangeAspect="1" noChangeArrowheads="1"/>
          </p:cNvPicPr>
          <p:nvPr/>
        </p:nvPicPr>
        <p:blipFill>
          <a:blip r:embed="rId6" cstate="print"/>
          <a:srcRect/>
          <a:stretch>
            <a:fillRect/>
          </a:stretch>
        </p:blipFill>
        <p:spPr bwMode="auto">
          <a:xfrm>
            <a:off x="1295401" y="2800257"/>
            <a:ext cx="2481942" cy="1046709"/>
          </a:xfrm>
          <a:prstGeom prst="rect">
            <a:avLst/>
          </a:prstGeom>
          <a:noFill/>
          <a:ln w="9525">
            <a:noFill/>
            <a:miter lim="800000"/>
            <a:headEnd/>
            <a:tailEnd/>
          </a:ln>
        </p:spPr>
      </p:pic>
      <p:sp>
        <p:nvSpPr>
          <p:cNvPr id="41" name="Oval 64"/>
          <p:cNvSpPr>
            <a:spLocks noChangeArrowheads="1"/>
          </p:cNvSpPr>
          <p:nvPr/>
        </p:nvSpPr>
        <p:spPr bwMode="auto">
          <a:xfrm>
            <a:off x="5839443" y="2933244"/>
            <a:ext cx="723900" cy="723900"/>
          </a:xfrm>
          <a:prstGeom prst="ellipse">
            <a:avLst/>
          </a:prstGeom>
          <a:noFill/>
          <a:ln w="12700" algn="ctr">
            <a:solidFill>
              <a:schemeClr val="tx1"/>
            </a:solidFill>
            <a:round/>
            <a:headEnd/>
            <a:tailEnd/>
          </a:ln>
        </p:spPr>
        <p:txBody>
          <a:bodyPr/>
          <a:lstStyle/>
          <a:p>
            <a:pPr algn="ctr"/>
            <a:endParaRPr lang="en-US">
              <a:latin typeface="+mn-lt"/>
            </a:endParaRPr>
          </a:p>
        </p:txBody>
      </p:sp>
      <p:sp>
        <p:nvSpPr>
          <p:cNvPr id="45" name="TextBox 44"/>
          <p:cNvSpPr txBox="1"/>
          <p:nvPr/>
        </p:nvSpPr>
        <p:spPr bwMode="auto">
          <a:xfrm>
            <a:off x="6593901" y="1821813"/>
            <a:ext cx="1195841" cy="253916"/>
          </a:xfrm>
          <a:prstGeom prst="rect">
            <a:avLst/>
          </a:prstGeom>
          <a:noFill/>
        </p:spPr>
        <p:txBody>
          <a:bodyPr wrap="square">
            <a:spAutoFit/>
          </a:bodyPr>
          <a:lstStyle/>
          <a:p>
            <a:pPr algn="ctr">
              <a:defRPr/>
            </a:pPr>
            <a:r>
              <a:rPr lang="en-US" sz="1050" b="1" dirty="0">
                <a:solidFill>
                  <a:srgbClr val="0AAE02"/>
                </a:solidFill>
                <a:latin typeface="+mn-lt"/>
              </a:rPr>
              <a:t>ETH </a:t>
            </a:r>
            <a:r>
              <a:rPr lang="en-US" sz="1050" b="1" dirty="0" smtClean="0">
                <a:solidFill>
                  <a:srgbClr val="0AAE02"/>
                </a:solidFill>
                <a:latin typeface="+mn-lt"/>
              </a:rPr>
              <a:t>100 </a:t>
            </a:r>
            <a:r>
              <a:rPr lang="en-US" sz="1050" b="1" dirty="0">
                <a:solidFill>
                  <a:srgbClr val="0AAE02"/>
                </a:solidFill>
                <a:latin typeface="+mn-lt"/>
              </a:rPr>
              <a:t>Mbps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6" name="AutoShape 133"/>
          <p:cNvSpPr>
            <a:spLocks noChangeArrowheads="1"/>
          </p:cNvSpPr>
          <p:nvPr/>
        </p:nvSpPr>
        <p:spPr bwMode="auto">
          <a:xfrm>
            <a:off x="6207574" y="3568247"/>
            <a:ext cx="2355401" cy="1052558"/>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lIns="35996" tIns="35996" rIns="35996" bIns="35996" anchor="ctr" anchorCtr="1"/>
          <a:lstStyle/>
          <a:p>
            <a:pPr algn="ctr"/>
            <a:endParaRPr lang="en-US" b="1">
              <a:latin typeface="+mn-lt"/>
            </a:endParaRPr>
          </a:p>
        </p:txBody>
      </p:sp>
      <p:sp>
        <p:nvSpPr>
          <p:cNvPr id="45067" name="AutoShape 133"/>
          <p:cNvSpPr>
            <a:spLocks noChangeArrowheads="1"/>
          </p:cNvSpPr>
          <p:nvPr/>
        </p:nvSpPr>
        <p:spPr bwMode="auto">
          <a:xfrm>
            <a:off x="6207574" y="5026870"/>
            <a:ext cx="2355401" cy="1052558"/>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lIns="35996" tIns="35996" rIns="35996" bIns="35996" anchor="ctr" anchorCtr="1"/>
          <a:lstStyle/>
          <a:p>
            <a:pPr algn="ctr"/>
            <a:endParaRPr lang="en-US" b="1">
              <a:latin typeface="+mn-lt"/>
            </a:endParaRPr>
          </a:p>
        </p:txBody>
      </p:sp>
      <p:grpSp>
        <p:nvGrpSpPr>
          <p:cNvPr id="45108" name="Group 136"/>
          <p:cNvGrpSpPr>
            <a:grpSpLocks/>
          </p:cNvGrpSpPr>
          <p:nvPr/>
        </p:nvGrpSpPr>
        <p:grpSpPr bwMode="auto">
          <a:xfrm>
            <a:off x="7665879" y="4333800"/>
            <a:ext cx="708535" cy="121218"/>
            <a:chOff x="8784749" y="3228048"/>
            <a:chExt cx="822960" cy="130969"/>
          </a:xfrm>
        </p:grpSpPr>
        <p:sp>
          <p:nvSpPr>
            <p:cNvPr id="45128" name="Line 135"/>
            <p:cNvSpPr>
              <a:spLocks noChangeShapeType="1"/>
            </p:cNvSpPr>
            <p:nvPr/>
          </p:nvSpPr>
          <p:spPr bwMode="auto">
            <a:xfrm>
              <a:off x="8784749" y="3260790"/>
              <a:ext cx="822960" cy="0"/>
            </a:xfrm>
            <a:prstGeom prst="line">
              <a:avLst/>
            </a:prstGeom>
            <a:noFill/>
            <a:ln w="12700">
              <a:solidFill>
                <a:schemeClr val="tx1"/>
              </a:solidFill>
              <a:round/>
              <a:headEnd/>
              <a:tailEnd/>
            </a:ln>
          </p:spPr>
          <p:txBody>
            <a:bodyPr lIns="100584" tIns="50292" rIns="100584" bIns="50292"/>
            <a:lstStyle/>
            <a:p>
              <a:pPr algn="ctr"/>
              <a:endParaRPr lang="en-US">
                <a:latin typeface="+mn-lt"/>
              </a:endParaRPr>
            </a:p>
          </p:txBody>
        </p:sp>
        <p:sp>
          <p:nvSpPr>
            <p:cNvPr id="45129" name="Line 135"/>
            <p:cNvSpPr>
              <a:spLocks noChangeShapeType="1"/>
            </p:cNvSpPr>
            <p:nvPr/>
          </p:nvSpPr>
          <p:spPr bwMode="auto">
            <a:xfrm>
              <a:off x="8784749" y="3293532"/>
              <a:ext cx="822960" cy="0"/>
            </a:xfrm>
            <a:prstGeom prst="line">
              <a:avLst/>
            </a:prstGeom>
            <a:noFill/>
            <a:ln w="12700">
              <a:solidFill>
                <a:schemeClr val="tx1"/>
              </a:solidFill>
              <a:round/>
              <a:headEnd/>
              <a:tailEnd/>
            </a:ln>
          </p:spPr>
          <p:txBody>
            <a:bodyPr lIns="100584" tIns="50292" rIns="100584" bIns="50292"/>
            <a:lstStyle/>
            <a:p>
              <a:pPr algn="ctr"/>
              <a:endParaRPr lang="en-US">
                <a:latin typeface="+mn-lt"/>
              </a:endParaRPr>
            </a:p>
          </p:txBody>
        </p:sp>
        <p:sp>
          <p:nvSpPr>
            <p:cNvPr id="45130" name="Line 135"/>
            <p:cNvSpPr>
              <a:spLocks noChangeShapeType="1"/>
            </p:cNvSpPr>
            <p:nvPr/>
          </p:nvSpPr>
          <p:spPr bwMode="auto">
            <a:xfrm>
              <a:off x="8784749" y="3326274"/>
              <a:ext cx="822960" cy="0"/>
            </a:xfrm>
            <a:prstGeom prst="line">
              <a:avLst/>
            </a:prstGeom>
            <a:noFill/>
            <a:ln w="12700">
              <a:solidFill>
                <a:schemeClr val="tx1"/>
              </a:solidFill>
              <a:round/>
              <a:headEnd/>
              <a:tailEnd/>
            </a:ln>
          </p:spPr>
          <p:txBody>
            <a:bodyPr lIns="100584" tIns="50292" rIns="100584" bIns="50292"/>
            <a:lstStyle/>
            <a:p>
              <a:pPr algn="ctr"/>
              <a:endParaRPr lang="en-US">
                <a:latin typeface="+mn-lt"/>
              </a:endParaRPr>
            </a:p>
          </p:txBody>
        </p:sp>
        <p:sp>
          <p:nvSpPr>
            <p:cNvPr id="45131" name="Line 135"/>
            <p:cNvSpPr>
              <a:spLocks noChangeShapeType="1"/>
            </p:cNvSpPr>
            <p:nvPr/>
          </p:nvSpPr>
          <p:spPr bwMode="auto">
            <a:xfrm>
              <a:off x="8784749" y="3359017"/>
              <a:ext cx="822960" cy="0"/>
            </a:xfrm>
            <a:prstGeom prst="line">
              <a:avLst/>
            </a:prstGeom>
            <a:noFill/>
            <a:ln w="12700">
              <a:solidFill>
                <a:schemeClr val="tx1"/>
              </a:solidFill>
              <a:round/>
              <a:headEnd/>
              <a:tailEnd/>
            </a:ln>
          </p:spPr>
          <p:txBody>
            <a:bodyPr lIns="100584" tIns="50292" rIns="100584" bIns="50292"/>
            <a:lstStyle/>
            <a:p>
              <a:pPr algn="ctr"/>
              <a:endParaRPr lang="en-US">
                <a:latin typeface="+mn-lt"/>
              </a:endParaRPr>
            </a:p>
          </p:txBody>
        </p:sp>
        <p:sp>
          <p:nvSpPr>
            <p:cNvPr id="45132" name="Line 135"/>
            <p:cNvSpPr>
              <a:spLocks noChangeShapeType="1"/>
            </p:cNvSpPr>
            <p:nvPr/>
          </p:nvSpPr>
          <p:spPr bwMode="auto">
            <a:xfrm>
              <a:off x="8784749" y="3228048"/>
              <a:ext cx="822960" cy="0"/>
            </a:xfrm>
            <a:prstGeom prst="line">
              <a:avLst/>
            </a:prstGeom>
            <a:noFill/>
            <a:ln w="12700">
              <a:solidFill>
                <a:schemeClr val="tx1"/>
              </a:solidFill>
              <a:round/>
              <a:headEnd/>
              <a:tailEnd/>
            </a:ln>
          </p:spPr>
          <p:txBody>
            <a:bodyPr lIns="100584" tIns="50292" rIns="100584" bIns="50292"/>
            <a:lstStyle/>
            <a:p>
              <a:pPr algn="ctr"/>
              <a:endParaRPr lang="en-US">
                <a:latin typeface="+mn-lt"/>
              </a:endParaRPr>
            </a:p>
          </p:txBody>
        </p:sp>
      </p:grpSp>
      <p:grpSp>
        <p:nvGrpSpPr>
          <p:cNvPr id="45120" name="Group 157"/>
          <p:cNvGrpSpPr>
            <a:grpSpLocks/>
          </p:cNvGrpSpPr>
          <p:nvPr/>
        </p:nvGrpSpPr>
        <p:grpSpPr bwMode="auto">
          <a:xfrm>
            <a:off x="7665879" y="5792423"/>
            <a:ext cx="708535" cy="121218"/>
            <a:chOff x="8784749" y="3228048"/>
            <a:chExt cx="822960" cy="130969"/>
          </a:xfrm>
        </p:grpSpPr>
        <p:sp>
          <p:nvSpPr>
            <p:cNvPr id="45123" name="Line 135"/>
            <p:cNvSpPr>
              <a:spLocks noChangeShapeType="1"/>
            </p:cNvSpPr>
            <p:nvPr/>
          </p:nvSpPr>
          <p:spPr bwMode="auto">
            <a:xfrm>
              <a:off x="8784749" y="3260790"/>
              <a:ext cx="822960" cy="0"/>
            </a:xfrm>
            <a:prstGeom prst="line">
              <a:avLst/>
            </a:prstGeom>
            <a:noFill/>
            <a:ln w="12700">
              <a:solidFill>
                <a:schemeClr val="tx1"/>
              </a:solidFill>
              <a:round/>
              <a:headEnd/>
              <a:tailEnd/>
            </a:ln>
          </p:spPr>
          <p:txBody>
            <a:bodyPr lIns="100584" tIns="50292" rIns="100584" bIns="50292"/>
            <a:lstStyle/>
            <a:p>
              <a:pPr algn="ctr"/>
              <a:endParaRPr lang="en-US">
                <a:latin typeface="+mn-lt"/>
              </a:endParaRPr>
            </a:p>
          </p:txBody>
        </p:sp>
        <p:sp>
          <p:nvSpPr>
            <p:cNvPr id="45124" name="Line 135"/>
            <p:cNvSpPr>
              <a:spLocks noChangeShapeType="1"/>
            </p:cNvSpPr>
            <p:nvPr/>
          </p:nvSpPr>
          <p:spPr bwMode="auto">
            <a:xfrm>
              <a:off x="8784749" y="3293532"/>
              <a:ext cx="822960" cy="0"/>
            </a:xfrm>
            <a:prstGeom prst="line">
              <a:avLst/>
            </a:prstGeom>
            <a:noFill/>
            <a:ln w="12700">
              <a:solidFill>
                <a:schemeClr val="tx1"/>
              </a:solidFill>
              <a:round/>
              <a:headEnd/>
              <a:tailEnd/>
            </a:ln>
          </p:spPr>
          <p:txBody>
            <a:bodyPr lIns="100584" tIns="50292" rIns="100584" bIns="50292"/>
            <a:lstStyle/>
            <a:p>
              <a:pPr algn="ctr"/>
              <a:endParaRPr lang="en-US">
                <a:latin typeface="+mn-lt"/>
              </a:endParaRPr>
            </a:p>
          </p:txBody>
        </p:sp>
        <p:sp>
          <p:nvSpPr>
            <p:cNvPr id="45125" name="Line 135"/>
            <p:cNvSpPr>
              <a:spLocks noChangeShapeType="1"/>
            </p:cNvSpPr>
            <p:nvPr/>
          </p:nvSpPr>
          <p:spPr bwMode="auto">
            <a:xfrm>
              <a:off x="8784749" y="3326274"/>
              <a:ext cx="822960" cy="0"/>
            </a:xfrm>
            <a:prstGeom prst="line">
              <a:avLst/>
            </a:prstGeom>
            <a:noFill/>
            <a:ln w="12700">
              <a:solidFill>
                <a:schemeClr val="tx1"/>
              </a:solidFill>
              <a:round/>
              <a:headEnd/>
              <a:tailEnd/>
            </a:ln>
          </p:spPr>
          <p:txBody>
            <a:bodyPr lIns="100584" tIns="50292" rIns="100584" bIns="50292"/>
            <a:lstStyle/>
            <a:p>
              <a:pPr algn="ctr"/>
              <a:endParaRPr lang="en-US">
                <a:latin typeface="+mn-lt"/>
              </a:endParaRPr>
            </a:p>
          </p:txBody>
        </p:sp>
        <p:sp>
          <p:nvSpPr>
            <p:cNvPr id="45126" name="Line 135"/>
            <p:cNvSpPr>
              <a:spLocks noChangeShapeType="1"/>
            </p:cNvSpPr>
            <p:nvPr/>
          </p:nvSpPr>
          <p:spPr bwMode="auto">
            <a:xfrm>
              <a:off x="8784749" y="3359017"/>
              <a:ext cx="822960" cy="0"/>
            </a:xfrm>
            <a:prstGeom prst="line">
              <a:avLst/>
            </a:prstGeom>
            <a:noFill/>
            <a:ln w="12700">
              <a:solidFill>
                <a:schemeClr val="tx1"/>
              </a:solidFill>
              <a:round/>
              <a:headEnd/>
              <a:tailEnd/>
            </a:ln>
          </p:spPr>
          <p:txBody>
            <a:bodyPr lIns="100584" tIns="50292" rIns="100584" bIns="50292"/>
            <a:lstStyle/>
            <a:p>
              <a:pPr algn="ctr"/>
              <a:endParaRPr lang="en-US">
                <a:latin typeface="+mn-lt"/>
              </a:endParaRPr>
            </a:p>
          </p:txBody>
        </p:sp>
        <p:sp>
          <p:nvSpPr>
            <p:cNvPr id="45127" name="Line 135"/>
            <p:cNvSpPr>
              <a:spLocks noChangeShapeType="1"/>
            </p:cNvSpPr>
            <p:nvPr/>
          </p:nvSpPr>
          <p:spPr bwMode="auto">
            <a:xfrm>
              <a:off x="8784749" y="3228048"/>
              <a:ext cx="822960" cy="0"/>
            </a:xfrm>
            <a:prstGeom prst="line">
              <a:avLst/>
            </a:prstGeom>
            <a:noFill/>
            <a:ln w="12700">
              <a:solidFill>
                <a:schemeClr val="tx1"/>
              </a:solidFill>
              <a:round/>
              <a:headEnd/>
              <a:tailEnd/>
            </a:ln>
          </p:spPr>
          <p:txBody>
            <a:bodyPr lIns="100584" tIns="50292" rIns="100584" bIns="50292"/>
            <a:lstStyle/>
            <a:p>
              <a:pPr algn="ctr"/>
              <a:endParaRPr lang="en-US">
                <a:latin typeface="+mn-lt"/>
              </a:endParaRPr>
            </a:p>
          </p:txBody>
        </p:sp>
      </p:grpSp>
      <p:sp>
        <p:nvSpPr>
          <p:cNvPr id="45060" name="Rectangle 3"/>
          <p:cNvSpPr>
            <a:spLocks noGrp="1" noChangeArrowheads="1"/>
          </p:cNvSpPr>
          <p:nvPr>
            <p:ph type="title"/>
          </p:nvPr>
        </p:nvSpPr>
        <p:spPr/>
        <p:txBody>
          <a:bodyPr/>
          <a:lstStyle/>
          <a:p>
            <a:pPr eaLnBrk="1" hangingPunct="1"/>
            <a:r>
              <a:rPr lang="en-US" smtClean="0"/>
              <a:t>Target Applications</a:t>
            </a:r>
          </a:p>
        </p:txBody>
      </p:sp>
      <p:sp>
        <p:nvSpPr>
          <p:cNvPr id="45061" name="Content Placeholder 57"/>
          <p:cNvSpPr>
            <a:spLocks noGrp="1"/>
          </p:cNvSpPr>
          <p:nvPr>
            <p:ph type="body" sz="quarter" idx="10"/>
          </p:nvPr>
        </p:nvSpPr>
        <p:spPr>
          <a:xfrm>
            <a:off x="747713" y="1249995"/>
            <a:ext cx="7124700" cy="1861196"/>
          </a:xfrm>
        </p:spPr>
        <p:txBody>
          <a:bodyPr/>
          <a:lstStyle/>
          <a:p>
            <a:pPr eaLnBrk="1" hangingPunct="1"/>
            <a:r>
              <a:rPr lang="en-US" sz="1800" dirty="0" smtClean="0"/>
              <a:t>Multi-service</a:t>
            </a:r>
          </a:p>
          <a:p>
            <a:pPr eaLnBrk="1" hangingPunct="1"/>
            <a:r>
              <a:rPr lang="en-US" sz="1800" dirty="0" smtClean="0"/>
              <a:t>Drop &amp; Insert</a:t>
            </a:r>
          </a:p>
          <a:p>
            <a:pPr eaLnBrk="1" hangingPunct="1"/>
            <a:r>
              <a:rPr lang="en-US" sz="1800" dirty="0" smtClean="0"/>
              <a:t>Transparency – Clocks &amp; Services  </a:t>
            </a:r>
          </a:p>
          <a:p>
            <a:pPr eaLnBrk="1" hangingPunct="1"/>
            <a:r>
              <a:rPr lang="en-US" sz="1800" dirty="0" smtClean="0"/>
              <a:t>Redundancy – Uplinks, Power Supplies, Tributaries</a:t>
            </a:r>
          </a:p>
          <a:p>
            <a:pPr eaLnBrk="1" hangingPunct="1"/>
            <a:r>
              <a:rPr lang="en-US" sz="1800" dirty="0" smtClean="0"/>
              <a:t>Simplicity – Plug &amp; Play</a:t>
            </a:r>
          </a:p>
        </p:txBody>
      </p:sp>
      <p:sp>
        <p:nvSpPr>
          <p:cNvPr id="45065" name="AutoShape 129"/>
          <p:cNvSpPr>
            <a:spLocks noChangeArrowheads="1"/>
          </p:cNvSpPr>
          <p:nvPr/>
        </p:nvSpPr>
        <p:spPr bwMode="auto">
          <a:xfrm>
            <a:off x="3030107" y="3516155"/>
            <a:ext cx="1746717" cy="1140717"/>
          </a:xfrm>
          <a:prstGeom prst="roundRect">
            <a:avLst>
              <a:gd name="adj" fmla="val 16667"/>
            </a:avLst>
          </a:prstGeom>
          <a:gradFill rotWithShape="1">
            <a:gsLst>
              <a:gs pos="0">
                <a:schemeClr val="bg1"/>
              </a:gs>
              <a:gs pos="100000">
                <a:srgbClr val="E8DBC0"/>
              </a:gs>
            </a:gsLst>
            <a:lin ang="5400000" scaled="1"/>
          </a:gradFill>
          <a:ln w="12700" algn="ctr">
            <a:solidFill>
              <a:srgbClr val="AD9C84"/>
            </a:solidFill>
            <a:round/>
            <a:headEnd/>
            <a:tailEnd/>
          </a:ln>
        </p:spPr>
        <p:txBody>
          <a:bodyPr wrap="none" lIns="91422" tIns="45711" rIns="91422" bIns="45711" anchor="ctr"/>
          <a:lstStyle/>
          <a:p>
            <a:pPr algn="ctr"/>
            <a:endParaRPr lang="en-US" b="1">
              <a:latin typeface="+mn-lt"/>
            </a:endParaRPr>
          </a:p>
        </p:txBody>
      </p:sp>
      <p:cxnSp>
        <p:nvCxnSpPr>
          <p:cNvPr id="45068" name="Elbow Connector 167"/>
          <p:cNvCxnSpPr>
            <a:cxnSpLocks noChangeShapeType="1"/>
          </p:cNvCxnSpPr>
          <p:nvPr/>
        </p:nvCxnSpPr>
        <p:spPr bwMode="auto">
          <a:xfrm>
            <a:off x="4216015" y="4326945"/>
            <a:ext cx="2284275" cy="1284977"/>
          </a:xfrm>
          <a:prstGeom prst="bentConnector3">
            <a:avLst>
              <a:gd name="adj1" fmla="val 50000"/>
            </a:avLst>
          </a:prstGeom>
          <a:noFill/>
          <a:ln w="12700" algn="ctr">
            <a:solidFill>
              <a:schemeClr val="tx1"/>
            </a:solidFill>
            <a:round/>
            <a:headEnd/>
            <a:tailEnd/>
          </a:ln>
        </p:spPr>
      </p:cxnSp>
      <p:cxnSp>
        <p:nvCxnSpPr>
          <p:cNvPr id="45069" name="Straight Connector 169"/>
          <p:cNvCxnSpPr>
            <a:cxnSpLocks noChangeShapeType="1"/>
          </p:cNvCxnSpPr>
          <p:nvPr/>
        </p:nvCxnSpPr>
        <p:spPr bwMode="auto">
          <a:xfrm>
            <a:off x="4133945" y="4166656"/>
            <a:ext cx="2412850" cy="1336"/>
          </a:xfrm>
          <a:prstGeom prst="line">
            <a:avLst/>
          </a:prstGeom>
          <a:noFill/>
          <a:ln w="12700" algn="ctr">
            <a:solidFill>
              <a:schemeClr val="tx1"/>
            </a:solidFill>
            <a:round/>
            <a:headEnd/>
            <a:tailEnd/>
          </a:ln>
        </p:spPr>
      </p:cxnSp>
      <p:sp>
        <p:nvSpPr>
          <p:cNvPr id="45070" name="Text Box 199"/>
          <p:cNvSpPr txBox="1">
            <a:spLocks noChangeArrowheads="1"/>
          </p:cNvSpPr>
          <p:nvPr/>
        </p:nvSpPr>
        <p:spPr bwMode="auto">
          <a:xfrm>
            <a:off x="2079466" y="4229841"/>
            <a:ext cx="815226" cy="364656"/>
          </a:xfrm>
          <a:prstGeom prst="rect">
            <a:avLst/>
          </a:prstGeom>
          <a:noFill/>
          <a:ln w="12700">
            <a:noFill/>
            <a:miter lim="800000"/>
            <a:headEnd/>
            <a:tailEnd/>
          </a:ln>
        </p:spPr>
        <p:txBody>
          <a:bodyPr lIns="90470" tIns="44442" rIns="90470" bIns="44442"/>
          <a:lstStyle/>
          <a:p>
            <a:pPr algn="ctr" eaLnBrk="0" hangingPunct="0">
              <a:buClr>
                <a:srgbClr val="F46300"/>
              </a:buClr>
              <a:buSzPct val="70000"/>
              <a:buFont typeface="Wingdings" pitchFamily="2" charset="2"/>
              <a:buNone/>
            </a:pPr>
            <a:r>
              <a:rPr lang="en-US" sz="1000" dirty="0" err="1">
                <a:latin typeface="+mn-lt"/>
              </a:rPr>
              <a:t>GbE</a:t>
            </a:r>
            <a:endParaRPr lang="en-US" sz="1000" dirty="0">
              <a:latin typeface="+mn-lt"/>
            </a:endParaRPr>
          </a:p>
          <a:p>
            <a:pPr algn="ctr" eaLnBrk="0" hangingPunct="0">
              <a:buClr>
                <a:srgbClr val="F46300"/>
              </a:buClr>
              <a:buSzPct val="70000"/>
              <a:buFont typeface="Wingdings" pitchFamily="2" charset="2"/>
              <a:buNone/>
            </a:pPr>
            <a:r>
              <a:rPr lang="en-US" sz="1000" dirty="0">
                <a:latin typeface="+mn-lt"/>
              </a:rPr>
              <a:t>1+1</a:t>
            </a:r>
          </a:p>
        </p:txBody>
      </p:sp>
      <p:cxnSp>
        <p:nvCxnSpPr>
          <p:cNvPr id="45071" name="Elbow Connector 92"/>
          <p:cNvCxnSpPr>
            <a:cxnSpLocks noChangeShapeType="1"/>
          </p:cNvCxnSpPr>
          <p:nvPr/>
        </p:nvCxnSpPr>
        <p:spPr bwMode="auto">
          <a:xfrm>
            <a:off x="2061684" y="3824709"/>
            <a:ext cx="1417070" cy="316570"/>
          </a:xfrm>
          <a:prstGeom prst="bentConnector3">
            <a:avLst>
              <a:gd name="adj1" fmla="val 55569"/>
            </a:avLst>
          </a:prstGeom>
          <a:noFill/>
          <a:ln w="12700" algn="ctr">
            <a:solidFill>
              <a:schemeClr val="tx1"/>
            </a:solidFill>
            <a:round/>
            <a:headEnd/>
            <a:tailEnd/>
          </a:ln>
        </p:spPr>
      </p:cxnSp>
      <p:cxnSp>
        <p:nvCxnSpPr>
          <p:cNvPr id="45072" name="Elbow Connector 95"/>
          <p:cNvCxnSpPr>
            <a:cxnSpLocks noChangeShapeType="1"/>
          </p:cNvCxnSpPr>
          <p:nvPr/>
        </p:nvCxnSpPr>
        <p:spPr bwMode="auto">
          <a:xfrm>
            <a:off x="2041167" y="3872794"/>
            <a:ext cx="1417070" cy="316570"/>
          </a:xfrm>
          <a:prstGeom prst="bentConnector3">
            <a:avLst>
              <a:gd name="adj1" fmla="val 53255"/>
            </a:avLst>
          </a:prstGeom>
          <a:noFill/>
          <a:ln w="12700" algn="ctr">
            <a:solidFill>
              <a:schemeClr val="tx1"/>
            </a:solidFill>
            <a:prstDash val="dash"/>
            <a:round/>
            <a:headEnd/>
            <a:tailEnd/>
          </a:ln>
        </p:spPr>
      </p:cxnSp>
      <p:grpSp>
        <p:nvGrpSpPr>
          <p:cNvPr id="45073" name="Group 100"/>
          <p:cNvGrpSpPr>
            <a:grpSpLocks/>
          </p:cNvGrpSpPr>
          <p:nvPr/>
        </p:nvGrpSpPr>
        <p:grpSpPr bwMode="auto">
          <a:xfrm flipV="1">
            <a:off x="2041167" y="4253493"/>
            <a:ext cx="1437589" cy="364654"/>
            <a:chOff x="1876422" y="5410200"/>
            <a:chExt cx="1669735" cy="433387"/>
          </a:xfrm>
        </p:grpSpPr>
        <p:cxnSp>
          <p:nvCxnSpPr>
            <p:cNvPr id="45138" name="Elbow Connector 98"/>
            <p:cNvCxnSpPr>
              <a:cxnSpLocks noChangeShapeType="1"/>
            </p:cNvCxnSpPr>
            <p:nvPr/>
          </p:nvCxnSpPr>
          <p:spPr bwMode="auto">
            <a:xfrm>
              <a:off x="1900237" y="5410200"/>
              <a:ext cx="1645920" cy="376237"/>
            </a:xfrm>
            <a:prstGeom prst="bentConnector3">
              <a:avLst>
                <a:gd name="adj1" fmla="val 55569"/>
              </a:avLst>
            </a:prstGeom>
            <a:noFill/>
            <a:ln w="12700" algn="ctr">
              <a:solidFill>
                <a:schemeClr val="tx1"/>
              </a:solidFill>
              <a:round/>
              <a:headEnd/>
              <a:tailEnd/>
            </a:ln>
          </p:spPr>
        </p:cxnSp>
        <p:cxnSp>
          <p:nvCxnSpPr>
            <p:cNvPr id="45139" name="Elbow Connector 99"/>
            <p:cNvCxnSpPr>
              <a:cxnSpLocks noChangeShapeType="1"/>
            </p:cNvCxnSpPr>
            <p:nvPr/>
          </p:nvCxnSpPr>
          <p:spPr bwMode="auto">
            <a:xfrm>
              <a:off x="1876422" y="5467350"/>
              <a:ext cx="1645920" cy="376237"/>
            </a:xfrm>
            <a:prstGeom prst="bentConnector3">
              <a:avLst>
                <a:gd name="adj1" fmla="val 53255"/>
              </a:avLst>
            </a:prstGeom>
            <a:noFill/>
            <a:ln w="12700" algn="ctr">
              <a:solidFill>
                <a:schemeClr val="tx1"/>
              </a:solidFill>
              <a:prstDash val="dash"/>
              <a:round/>
              <a:headEnd/>
              <a:tailEnd/>
            </a:ln>
          </p:spPr>
        </p:cxnSp>
      </p:grpSp>
      <p:sp>
        <p:nvSpPr>
          <p:cNvPr id="45074" name="Line 2"/>
          <p:cNvSpPr>
            <a:spLocks noChangeShapeType="1"/>
          </p:cNvSpPr>
          <p:nvPr/>
        </p:nvSpPr>
        <p:spPr bwMode="auto">
          <a:xfrm flipH="1">
            <a:off x="1179434" y="4692936"/>
            <a:ext cx="0" cy="845521"/>
          </a:xfrm>
          <a:prstGeom prst="line">
            <a:avLst/>
          </a:prstGeom>
          <a:noFill/>
          <a:ln w="12700">
            <a:solidFill>
              <a:schemeClr val="tx1"/>
            </a:solidFill>
            <a:round/>
            <a:headEnd/>
            <a:tailEnd/>
          </a:ln>
        </p:spPr>
        <p:txBody>
          <a:bodyPr lIns="91431" tIns="45715" rIns="91431" bIns="45715"/>
          <a:lstStyle/>
          <a:p>
            <a:pPr algn="ctr"/>
            <a:endParaRPr lang="en-US">
              <a:latin typeface="+mn-lt"/>
            </a:endParaRPr>
          </a:p>
        </p:txBody>
      </p:sp>
      <p:sp>
        <p:nvSpPr>
          <p:cNvPr id="45075" name="Text Box 130"/>
          <p:cNvSpPr txBox="1">
            <a:spLocks noChangeArrowheads="1"/>
          </p:cNvSpPr>
          <p:nvPr/>
        </p:nvSpPr>
        <p:spPr bwMode="auto">
          <a:xfrm>
            <a:off x="3653838" y="3291751"/>
            <a:ext cx="500626" cy="265811"/>
          </a:xfrm>
          <a:prstGeom prst="rect">
            <a:avLst/>
          </a:prstGeom>
          <a:noFill/>
          <a:ln w="12700">
            <a:noFill/>
            <a:miter lim="800000"/>
            <a:headEnd/>
            <a:tailEnd/>
          </a:ln>
        </p:spPr>
        <p:txBody>
          <a:bodyPr wrap="none" lIns="90470" tIns="44442" rIns="90470" bIns="44442"/>
          <a:lstStyle/>
          <a:p>
            <a:pPr algn="ctr" eaLnBrk="0" hangingPunct="0">
              <a:buClr>
                <a:srgbClr val="F46300"/>
              </a:buClr>
              <a:buSzPct val="70000"/>
              <a:buFont typeface="Wingdings" pitchFamily="2" charset="2"/>
              <a:buNone/>
            </a:pPr>
            <a:r>
              <a:rPr lang="en-US" sz="1300" b="1">
                <a:latin typeface="+mn-lt"/>
              </a:rPr>
              <a:t>POP</a:t>
            </a:r>
          </a:p>
        </p:txBody>
      </p:sp>
      <p:sp>
        <p:nvSpPr>
          <p:cNvPr id="45076" name="Text Box 180"/>
          <p:cNvSpPr txBox="1">
            <a:spLocks noChangeArrowheads="1"/>
          </p:cNvSpPr>
          <p:nvPr/>
        </p:nvSpPr>
        <p:spPr bwMode="auto">
          <a:xfrm>
            <a:off x="3592284" y="3655477"/>
            <a:ext cx="708535" cy="237760"/>
          </a:xfrm>
          <a:prstGeom prst="rect">
            <a:avLst/>
          </a:prstGeom>
          <a:noFill/>
          <a:ln w="12700">
            <a:noFill/>
            <a:miter lim="800000"/>
            <a:headEnd/>
            <a:tailEnd/>
          </a:ln>
        </p:spPr>
        <p:txBody>
          <a:bodyPr wrap="none" lIns="90470" tIns="44442" rIns="90470" bIns="44442"/>
          <a:lstStyle/>
          <a:p>
            <a:pPr algn="ctr" eaLnBrk="0" hangingPunct="0">
              <a:buClr>
                <a:srgbClr val="F46300"/>
              </a:buClr>
              <a:buSzPct val="70000"/>
              <a:buFont typeface="Wingdings" pitchFamily="2" charset="2"/>
              <a:buNone/>
            </a:pPr>
            <a:r>
              <a:rPr lang="en-US" sz="1100" b="1" dirty="0">
                <a:latin typeface="+mn-lt"/>
              </a:rPr>
              <a:t>MP-4100</a:t>
            </a:r>
          </a:p>
        </p:txBody>
      </p:sp>
      <p:sp>
        <p:nvSpPr>
          <p:cNvPr id="45077" name="AutoShape 19"/>
          <p:cNvSpPr>
            <a:spLocks noChangeArrowheads="1"/>
          </p:cNvSpPr>
          <p:nvPr/>
        </p:nvSpPr>
        <p:spPr bwMode="auto">
          <a:xfrm>
            <a:off x="641879" y="3512635"/>
            <a:ext cx="1358254" cy="131921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FFF5E3"/>
              </a:gs>
              <a:gs pos="50000">
                <a:srgbClr val="F6B686"/>
              </a:gs>
              <a:gs pos="100000">
                <a:srgbClr val="FFF5E3"/>
              </a:gs>
            </a:gsLst>
            <a:lin ang="2700000" scaled="1"/>
          </a:gradFill>
          <a:ln w="9525" algn="ctr">
            <a:noFill/>
            <a:round/>
            <a:headEnd/>
            <a:tailEnd/>
          </a:ln>
          <a:effectLst>
            <a:prstShdw prst="shdw17" dist="17961" dir="2700000">
              <a:srgbClr val="946D50"/>
            </a:prstShdw>
          </a:effectLst>
        </p:spPr>
        <p:txBody>
          <a:bodyPr lIns="91431" tIns="45715" rIns="91431" bIns="45715" anchor="ctr"/>
          <a:lstStyle/>
          <a:p>
            <a:pPr algn="ctr"/>
            <a:endParaRPr lang="en-US">
              <a:latin typeface="+mn-lt"/>
            </a:endParaRPr>
          </a:p>
        </p:txBody>
      </p:sp>
      <p:sp>
        <p:nvSpPr>
          <p:cNvPr id="45078" name="Text Box 199"/>
          <p:cNvSpPr txBox="1">
            <a:spLocks noChangeArrowheads="1"/>
          </p:cNvSpPr>
          <p:nvPr/>
        </p:nvSpPr>
        <p:spPr bwMode="auto">
          <a:xfrm>
            <a:off x="2079466" y="3472481"/>
            <a:ext cx="815226" cy="364655"/>
          </a:xfrm>
          <a:prstGeom prst="rect">
            <a:avLst/>
          </a:prstGeom>
          <a:noFill/>
          <a:ln w="12700">
            <a:noFill/>
            <a:miter lim="800000"/>
            <a:headEnd/>
            <a:tailEnd/>
          </a:ln>
        </p:spPr>
        <p:txBody>
          <a:bodyPr lIns="90470" tIns="44442" rIns="90470" bIns="44442"/>
          <a:lstStyle/>
          <a:p>
            <a:pPr algn="ctr" eaLnBrk="0" hangingPunct="0">
              <a:buClr>
                <a:srgbClr val="F46300"/>
              </a:buClr>
              <a:buSzPct val="70000"/>
              <a:buFont typeface="Wingdings" pitchFamily="2" charset="2"/>
              <a:buNone/>
            </a:pPr>
            <a:r>
              <a:rPr lang="en-US" sz="1000">
                <a:latin typeface="+mn-lt"/>
              </a:rPr>
              <a:t>STM-1</a:t>
            </a:r>
          </a:p>
          <a:p>
            <a:pPr algn="ctr" eaLnBrk="0" hangingPunct="0">
              <a:buClr>
                <a:srgbClr val="F46300"/>
              </a:buClr>
              <a:buSzPct val="70000"/>
              <a:buFont typeface="Wingdings" pitchFamily="2" charset="2"/>
              <a:buNone/>
            </a:pPr>
            <a:r>
              <a:rPr lang="en-US" sz="1000">
                <a:latin typeface="+mn-lt"/>
              </a:rPr>
              <a:t>1+1</a:t>
            </a:r>
          </a:p>
        </p:txBody>
      </p:sp>
      <p:sp>
        <p:nvSpPr>
          <p:cNvPr id="45079" name="Text Box 36"/>
          <p:cNvSpPr txBox="1">
            <a:spLocks noChangeArrowheads="1"/>
          </p:cNvSpPr>
          <p:nvPr/>
        </p:nvSpPr>
        <p:spPr bwMode="auto">
          <a:xfrm>
            <a:off x="5726098" y="3980990"/>
            <a:ext cx="274934" cy="213717"/>
          </a:xfrm>
          <a:prstGeom prst="rect">
            <a:avLst/>
          </a:prstGeom>
          <a:noFill/>
          <a:ln w="9525">
            <a:noFill/>
            <a:miter lim="800000"/>
            <a:headEnd/>
            <a:tailEnd/>
          </a:ln>
        </p:spPr>
        <p:txBody>
          <a:bodyPr wrap="none" lIns="39592" tIns="39592" rIns="39592" bIns="39592" anchor="ctr" anchorCtr="1"/>
          <a:lstStyle/>
          <a:p>
            <a:pPr algn="ctr" defTabSz="1119188"/>
            <a:r>
              <a:rPr lang="en-US" sz="1000">
                <a:latin typeface="+mn-lt"/>
              </a:rPr>
              <a:t>F.O</a:t>
            </a:r>
          </a:p>
        </p:txBody>
      </p:sp>
      <p:pic>
        <p:nvPicPr>
          <p:cNvPr id="45080" name="Picture 70"/>
          <p:cNvPicPr>
            <a:picLocks noChangeAspect="1" noChangeArrowheads="1"/>
          </p:cNvPicPr>
          <p:nvPr/>
        </p:nvPicPr>
        <p:blipFill>
          <a:blip r:embed="rId3" cstate="print"/>
          <a:srcRect/>
          <a:stretch>
            <a:fillRect/>
          </a:stretch>
        </p:blipFill>
        <p:spPr bwMode="auto">
          <a:xfrm>
            <a:off x="968788" y="4624813"/>
            <a:ext cx="384361" cy="303211"/>
          </a:xfrm>
          <a:prstGeom prst="rect">
            <a:avLst/>
          </a:prstGeom>
          <a:noFill/>
          <a:ln w="9525">
            <a:noFill/>
            <a:miter lim="800000"/>
            <a:headEnd/>
            <a:tailEnd/>
          </a:ln>
        </p:spPr>
      </p:pic>
      <p:sp>
        <p:nvSpPr>
          <p:cNvPr id="45081" name="Text Box 199"/>
          <p:cNvSpPr txBox="1">
            <a:spLocks noChangeArrowheads="1"/>
          </p:cNvSpPr>
          <p:nvPr/>
        </p:nvSpPr>
        <p:spPr bwMode="auto">
          <a:xfrm>
            <a:off x="1085055" y="4899045"/>
            <a:ext cx="471900" cy="224404"/>
          </a:xfrm>
          <a:prstGeom prst="rect">
            <a:avLst/>
          </a:prstGeom>
          <a:noFill/>
          <a:ln w="12700">
            <a:noFill/>
            <a:miter lim="800000"/>
            <a:headEnd/>
            <a:tailEnd/>
          </a:ln>
        </p:spPr>
        <p:txBody>
          <a:bodyPr lIns="90470" tIns="44442" rIns="90470" bIns="44442"/>
          <a:lstStyle/>
          <a:p>
            <a:pPr algn="ctr" eaLnBrk="0" hangingPunct="0">
              <a:buClr>
                <a:srgbClr val="F46300"/>
              </a:buClr>
              <a:buSzPct val="70000"/>
              <a:buFont typeface="Wingdings" pitchFamily="2" charset="2"/>
              <a:buNone/>
            </a:pPr>
            <a:r>
              <a:rPr lang="en-US" sz="1000" dirty="0" err="1">
                <a:latin typeface="+mn-lt"/>
              </a:rPr>
              <a:t>GbE</a:t>
            </a:r>
            <a:endParaRPr lang="en-US" sz="1000" dirty="0">
              <a:latin typeface="+mn-lt"/>
            </a:endParaRPr>
          </a:p>
        </p:txBody>
      </p:sp>
      <p:grpSp>
        <p:nvGrpSpPr>
          <p:cNvPr id="45082" name="Group 78"/>
          <p:cNvGrpSpPr>
            <a:grpSpLocks/>
          </p:cNvGrpSpPr>
          <p:nvPr/>
        </p:nvGrpSpPr>
        <p:grpSpPr bwMode="auto">
          <a:xfrm>
            <a:off x="3359753" y="3874132"/>
            <a:ext cx="1133930" cy="562344"/>
            <a:chOff x="3792" y="1536"/>
            <a:chExt cx="1008" cy="512"/>
          </a:xfrm>
        </p:grpSpPr>
        <p:pic>
          <p:nvPicPr>
            <p:cNvPr id="45133" name="Picture 190" descr="rad12">
              <a:hlinkClick r:id="" action="ppaction://noaction"/>
            </p:cNvPr>
            <p:cNvPicPr preferRelativeResize="0">
              <a:picLocks noChangeAspect="1" noChangeArrowheads="1"/>
            </p:cNvPicPr>
            <p:nvPr/>
          </p:nvPicPr>
          <p:blipFill>
            <a:blip r:embed="rId4" cstate="print"/>
            <a:srcRect/>
            <a:stretch>
              <a:fillRect/>
            </a:stretch>
          </p:blipFill>
          <p:spPr bwMode="auto">
            <a:xfrm>
              <a:off x="3792" y="1536"/>
              <a:ext cx="1008" cy="504"/>
            </a:xfrm>
            <a:prstGeom prst="rect">
              <a:avLst/>
            </a:prstGeom>
            <a:noFill/>
            <a:ln w="9525">
              <a:noFill/>
              <a:miter lim="800000"/>
              <a:headEnd/>
              <a:tailEnd/>
            </a:ln>
          </p:spPr>
        </p:pic>
        <p:sp>
          <p:nvSpPr>
            <p:cNvPr id="45134" name="Text Box 193"/>
            <p:cNvSpPr txBox="1">
              <a:spLocks noChangeArrowheads="1"/>
            </p:cNvSpPr>
            <p:nvPr/>
          </p:nvSpPr>
          <p:spPr bwMode="auto">
            <a:xfrm rot="-5400000">
              <a:off x="4472" y="1768"/>
              <a:ext cx="416" cy="144"/>
            </a:xfrm>
            <a:prstGeom prst="rect">
              <a:avLst/>
            </a:prstGeom>
            <a:noFill/>
            <a:ln w="12700">
              <a:noFill/>
              <a:miter lim="800000"/>
              <a:headEnd/>
              <a:tailEnd/>
            </a:ln>
          </p:spPr>
          <p:txBody>
            <a:bodyPr wrap="none" lIns="91398" tIns="45699" rIns="91398" bIns="45699"/>
            <a:lstStyle/>
            <a:p>
              <a:pPr algn="ctr"/>
              <a:r>
                <a:rPr lang="en-US" sz="800" b="1" dirty="0">
                  <a:latin typeface="+mn-lt"/>
                </a:rPr>
                <a:t>OP-108C</a:t>
              </a:r>
            </a:p>
          </p:txBody>
        </p:sp>
        <p:sp>
          <p:nvSpPr>
            <p:cNvPr id="45135" name="Text Box 193"/>
            <p:cNvSpPr txBox="1">
              <a:spLocks noChangeArrowheads="1"/>
            </p:cNvSpPr>
            <p:nvPr/>
          </p:nvSpPr>
          <p:spPr bwMode="auto">
            <a:xfrm rot="-5400000">
              <a:off x="4328" y="1768"/>
              <a:ext cx="416" cy="144"/>
            </a:xfrm>
            <a:prstGeom prst="rect">
              <a:avLst/>
            </a:prstGeom>
            <a:noFill/>
            <a:ln w="12700">
              <a:noFill/>
              <a:miter lim="800000"/>
              <a:headEnd/>
              <a:tailEnd/>
            </a:ln>
          </p:spPr>
          <p:txBody>
            <a:bodyPr wrap="none" lIns="91398" tIns="45699" rIns="91398" bIns="45699"/>
            <a:lstStyle/>
            <a:p>
              <a:pPr algn="ctr"/>
              <a:r>
                <a:rPr lang="en-US" sz="800" b="1">
                  <a:latin typeface="+mn-lt"/>
                </a:rPr>
                <a:t>OP-108C</a:t>
              </a:r>
            </a:p>
          </p:txBody>
        </p:sp>
        <p:sp>
          <p:nvSpPr>
            <p:cNvPr id="45136" name="Text Box 193"/>
            <p:cNvSpPr txBox="1">
              <a:spLocks noChangeArrowheads="1"/>
            </p:cNvSpPr>
            <p:nvPr/>
          </p:nvSpPr>
          <p:spPr bwMode="auto">
            <a:xfrm rot="-5400000">
              <a:off x="4184" y="1768"/>
              <a:ext cx="416" cy="144"/>
            </a:xfrm>
            <a:prstGeom prst="rect">
              <a:avLst/>
            </a:prstGeom>
            <a:noFill/>
            <a:ln w="12700">
              <a:noFill/>
              <a:miter lim="800000"/>
              <a:headEnd/>
              <a:tailEnd/>
            </a:ln>
          </p:spPr>
          <p:txBody>
            <a:bodyPr wrap="none" lIns="91398" tIns="45699" rIns="91398" bIns="45699"/>
            <a:lstStyle/>
            <a:p>
              <a:pPr algn="ctr"/>
              <a:r>
                <a:rPr lang="en-US" sz="800" b="1">
                  <a:latin typeface="+mn-lt"/>
                </a:rPr>
                <a:t>OP-108C</a:t>
              </a:r>
            </a:p>
          </p:txBody>
        </p:sp>
        <p:sp>
          <p:nvSpPr>
            <p:cNvPr id="45137" name="Text Box 193"/>
            <p:cNvSpPr txBox="1">
              <a:spLocks noChangeArrowheads="1"/>
            </p:cNvSpPr>
            <p:nvPr/>
          </p:nvSpPr>
          <p:spPr bwMode="auto">
            <a:xfrm rot="-5400000">
              <a:off x="4040" y="1768"/>
              <a:ext cx="416" cy="144"/>
            </a:xfrm>
            <a:prstGeom prst="rect">
              <a:avLst/>
            </a:prstGeom>
            <a:noFill/>
            <a:ln w="12700">
              <a:noFill/>
              <a:miter lim="800000"/>
              <a:headEnd/>
              <a:tailEnd/>
            </a:ln>
          </p:spPr>
          <p:txBody>
            <a:bodyPr wrap="none" lIns="91398" tIns="45699" rIns="91398" bIns="45699"/>
            <a:lstStyle/>
            <a:p>
              <a:pPr algn="ctr"/>
              <a:r>
                <a:rPr lang="en-US" sz="800" b="1">
                  <a:latin typeface="+mn-lt"/>
                </a:rPr>
                <a:t>OP-108C</a:t>
              </a:r>
            </a:p>
          </p:txBody>
        </p:sp>
      </p:grpSp>
      <p:sp>
        <p:nvSpPr>
          <p:cNvPr id="45083" name="Text Box 181"/>
          <p:cNvSpPr txBox="1">
            <a:spLocks noChangeArrowheads="1"/>
          </p:cNvSpPr>
          <p:nvPr/>
        </p:nvSpPr>
        <p:spPr bwMode="auto">
          <a:xfrm>
            <a:off x="5726098" y="5434269"/>
            <a:ext cx="274934" cy="215053"/>
          </a:xfrm>
          <a:prstGeom prst="rect">
            <a:avLst/>
          </a:prstGeom>
          <a:noFill/>
          <a:ln w="9525">
            <a:noFill/>
            <a:miter lim="800000"/>
            <a:headEnd/>
            <a:tailEnd/>
          </a:ln>
        </p:spPr>
        <p:txBody>
          <a:bodyPr wrap="none" lIns="39592" tIns="39592" rIns="39592" bIns="39592" anchor="ctr" anchorCtr="1"/>
          <a:lstStyle/>
          <a:p>
            <a:pPr algn="ctr" defTabSz="1119188"/>
            <a:r>
              <a:rPr lang="en-US" sz="1000">
                <a:latin typeface="+mn-lt"/>
              </a:rPr>
              <a:t>F.O</a:t>
            </a:r>
          </a:p>
        </p:txBody>
      </p:sp>
      <p:pic>
        <p:nvPicPr>
          <p:cNvPr id="45084" name="Picture 184"/>
          <p:cNvPicPr>
            <a:picLocks noChangeAspect="1" noChangeArrowheads="1"/>
          </p:cNvPicPr>
          <p:nvPr/>
        </p:nvPicPr>
        <p:blipFill>
          <a:blip r:embed="rId5" cstate="print"/>
          <a:srcRect/>
          <a:stretch>
            <a:fillRect/>
          </a:stretch>
        </p:blipFill>
        <p:spPr bwMode="auto">
          <a:xfrm>
            <a:off x="949639" y="4216950"/>
            <a:ext cx="696225" cy="333933"/>
          </a:xfrm>
          <a:prstGeom prst="rect">
            <a:avLst/>
          </a:prstGeom>
          <a:noFill/>
          <a:ln w="9525">
            <a:noFill/>
            <a:miter lim="800000"/>
            <a:headEnd/>
            <a:tailEnd/>
          </a:ln>
        </p:spPr>
      </p:pic>
      <p:sp>
        <p:nvSpPr>
          <p:cNvPr id="45085" name="Text Box 185"/>
          <p:cNvSpPr txBox="1">
            <a:spLocks noChangeArrowheads="1"/>
          </p:cNvSpPr>
          <p:nvPr/>
        </p:nvSpPr>
        <p:spPr bwMode="auto">
          <a:xfrm>
            <a:off x="856627" y="3985807"/>
            <a:ext cx="906871" cy="169639"/>
          </a:xfrm>
          <a:prstGeom prst="rect">
            <a:avLst/>
          </a:prstGeom>
          <a:noFill/>
          <a:ln w="9525">
            <a:noFill/>
            <a:miter lim="800000"/>
            <a:headEnd/>
            <a:tailEnd/>
          </a:ln>
        </p:spPr>
        <p:txBody>
          <a:bodyPr wrap="none" lIns="0" tIns="0" rIns="0" bIns="0" anchor="ctr" anchorCtr="1"/>
          <a:lstStyle/>
          <a:p>
            <a:pPr algn="ctr" defTabSz="1017588"/>
            <a:r>
              <a:rPr lang="en-US" sz="1300" b="1" dirty="0">
                <a:latin typeface="+mn-lt"/>
              </a:rPr>
              <a:t>SDH</a:t>
            </a:r>
          </a:p>
        </p:txBody>
      </p:sp>
      <p:pic>
        <p:nvPicPr>
          <p:cNvPr id="45086" name="Picture 20"/>
          <p:cNvPicPr>
            <a:picLocks noChangeAspect="1" noChangeArrowheads="1"/>
          </p:cNvPicPr>
          <p:nvPr/>
        </p:nvPicPr>
        <p:blipFill>
          <a:blip r:embed="rId3" cstate="print"/>
          <a:srcRect/>
          <a:stretch>
            <a:fillRect/>
          </a:stretch>
        </p:blipFill>
        <p:spPr bwMode="auto">
          <a:xfrm>
            <a:off x="1725198" y="3668428"/>
            <a:ext cx="384360" cy="304547"/>
          </a:xfrm>
          <a:prstGeom prst="rect">
            <a:avLst/>
          </a:prstGeom>
          <a:noFill/>
          <a:ln w="9525">
            <a:noFill/>
            <a:miter lim="800000"/>
            <a:headEnd/>
            <a:tailEnd/>
          </a:ln>
        </p:spPr>
      </p:pic>
      <p:pic>
        <p:nvPicPr>
          <p:cNvPr id="45087" name="Picture 21"/>
          <p:cNvPicPr>
            <a:picLocks noChangeAspect="1" noChangeArrowheads="1"/>
          </p:cNvPicPr>
          <p:nvPr/>
        </p:nvPicPr>
        <p:blipFill>
          <a:blip r:embed="rId6" cstate="print"/>
          <a:srcRect/>
          <a:stretch>
            <a:fillRect/>
          </a:stretch>
        </p:blipFill>
        <p:spPr bwMode="auto">
          <a:xfrm>
            <a:off x="1725198" y="4432469"/>
            <a:ext cx="384360" cy="305883"/>
          </a:xfrm>
          <a:prstGeom prst="rect">
            <a:avLst/>
          </a:prstGeom>
          <a:noFill/>
          <a:ln w="9525">
            <a:noFill/>
            <a:miter lim="800000"/>
            <a:headEnd/>
            <a:tailEnd/>
          </a:ln>
        </p:spPr>
      </p:pic>
      <p:cxnSp>
        <p:nvCxnSpPr>
          <p:cNvPr id="45088" name="Elbow Connector 102"/>
          <p:cNvCxnSpPr>
            <a:cxnSpLocks noChangeShapeType="1"/>
          </p:cNvCxnSpPr>
          <p:nvPr/>
        </p:nvCxnSpPr>
        <p:spPr bwMode="auto">
          <a:xfrm flipV="1">
            <a:off x="1540541" y="5239252"/>
            <a:ext cx="1181804" cy="308555"/>
          </a:xfrm>
          <a:prstGeom prst="bentConnector3">
            <a:avLst>
              <a:gd name="adj1" fmla="val 42500"/>
            </a:avLst>
          </a:prstGeom>
          <a:noFill/>
          <a:ln w="12700" algn="ctr">
            <a:solidFill>
              <a:schemeClr val="tx1"/>
            </a:solidFill>
            <a:round/>
            <a:headEnd/>
            <a:tailEnd/>
          </a:ln>
        </p:spPr>
      </p:cxnSp>
      <p:cxnSp>
        <p:nvCxnSpPr>
          <p:cNvPr id="45089" name="Elbow Connector 104"/>
          <p:cNvCxnSpPr>
            <a:cxnSpLocks noChangeShapeType="1"/>
          </p:cNvCxnSpPr>
          <p:nvPr/>
        </p:nvCxnSpPr>
        <p:spPr bwMode="auto">
          <a:xfrm>
            <a:off x="1540541" y="5668022"/>
            <a:ext cx="1181804" cy="307219"/>
          </a:xfrm>
          <a:prstGeom prst="bentConnector3">
            <a:avLst>
              <a:gd name="adj1" fmla="val 42500"/>
            </a:avLst>
          </a:prstGeom>
          <a:noFill/>
          <a:ln w="12700" algn="ctr">
            <a:solidFill>
              <a:schemeClr val="tx1"/>
            </a:solidFill>
            <a:round/>
            <a:headEnd/>
            <a:tailEnd/>
          </a:ln>
        </p:spPr>
      </p:cxnSp>
      <p:sp>
        <p:nvSpPr>
          <p:cNvPr id="45090" name="Freeform 10"/>
          <p:cNvSpPr>
            <a:spLocks/>
          </p:cNvSpPr>
          <p:nvPr/>
        </p:nvSpPr>
        <p:spPr bwMode="auto">
          <a:xfrm>
            <a:off x="496888" y="5143079"/>
            <a:ext cx="1359622" cy="959058"/>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lIns="91431" tIns="45715" rIns="91431" bIns="45715" anchor="ctr"/>
          <a:lstStyle/>
          <a:p>
            <a:pPr algn="ctr"/>
            <a:endParaRPr lang="en-US">
              <a:latin typeface="+mn-lt"/>
            </a:endParaRPr>
          </a:p>
        </p:txBody>
      </p:sp>
      <p:sp>
        <p:nvSpPr>
          <p:cNvPr id="45091" name="Text Box 136"/>
          <p:cNvSpPr txBox="1">
            <a:spLocks noChangeArrowheads="1"/>
          </p:cNvSpPr>
          <p:nvPr/>
        </p:nvSpPr>
        <p:spPr bwMode="auto">
          <a:xfrm>
            <a:off x="868179" y="5407904"/>
            <a:ext cx="617040" cy="473059"/>
          </a:xfrm>
          <a:prstGeom prst="rect">
            <a:avLst/>
          </a:prstGeom>
          <a:noFill/>
          <a:ln w="12700">
            <a:noFill/>
            <a:miter lim="800000"/>
            <a:headEnd/>
            <a:tailEnd/>
          </a:ln>
        </p:spPr>
        <p:txBody>
          <a:bodyPr wrap="none" lIns="90470" tIns="44442" rIns="90470" bIns="44442"/>
          <a:lstStyle/>
          <a:p>
            <a:pPr algn="ctr" eaLnBrk="0" hangingPunct="0">
              <a:buClr>
                <a:srgbClr val="F46300"/>
              </a:buClr>
              <a:buSzPct val="70000"/>
              <a:buFont typeface="Wingdings" pitchFamily="2" charset="2"/>
              <a:buNone/>
            </a:pPr>
            <a:r>
              <a:rPr lang="en-US" sz="1300" b="1">
                <a:latin typeface="+mn-lt"/>
              </a:rPr>
              <a:t>PSN</a:t>
            </a:r>
          </a:p>
          <a:p>
            <a:pPr algn="ctr" eaLnBrk="0" hangingPunct="0">
              <a:buClr>
                <a:srgbClr val="F46300"/>
              </a:buClr>
              <a:buSzPct val="70000"/>
              <a:buFont typeface="Wingdings" pitchFamily="2" charset="2"/>
              <a:buNone/>
            </a:pPr>
            <a:r>
              <a:rPr lang="en-US" sz="1300" b="1">
                <a:latin typeface="+mn-lt"/>
              </a:rPr>
              <a:t>Cisco</a:t>
            </a:r>
          </a:p>
        </p:txBody>
      </p:sp>
      <p:sp>
        <p:nvSpPr>
          <p:cNvPr id="45092" name="Freeform 72"/>
          <p:cNvSpPr>
            <a:spLocks/>
          </p:cNvSpPr>
          <p:nvPr/>
        </p:nvSpPr>
        <p:spPr bwMode="auto">
          <a:xfrm>
            <a:off x="2344824" y="4934705"/>
            <a:ext cx="771456" cy="601081"/>
          </a:xfrm>
          <a:custGeom>
            <a:avLst/>
            <a:gdLst>
              <a:gd name="T0" fmla="*/ 2147483647 w 1020"/>
              <a:gd name="T1" fmla="*/ 2147483647 h 783"/>
              <a:gd name="T2" fmla="*/ 2147483647 w 1020"/>
              <a:gd name="T3" fmla="*/ 2147483647 h 783"/>
              <a:gd name="T4" fmla="*/ 2147483647 w 1020"/>
              <a:gd name="T5" fmla="*/ 2147483647 h 783"/>
              <a:gd name="T6" fmla="*/ 2147483647 w 1020"/>
              <a:gd name="T7" fmla="*/ 2147483647 h 783"/>
              <a:gd name="T8" fmla="*/ 2147483647 w 1020"/>
              <a:gd name="T9" fmla="*/ 2147483647 h 783"/>
              <a:gd name="T10" fmla="*/ 2147483647 w 1020"/>
              <a:gd name="T11" fmla="*/ 2147483647 h 783"/>
              <a:gd name="T12" fmla="*/ 2147483647 w 1020"/>
              <a:gd name="T13" fmla="*/ 2147483647 h 783"/>
              <a:gd name="T14" fmla="*/ 2147483647 w 1020"/>
              <a:gd name="T15" fmla="*/ 2147483647 h 783"/>
              <a:gd name="T16" fmla="*/ 2147483647 w 1020"/>
              <a:gd name="T17" fmla="*/ 2147483647 h 783"/>
              <a:gd name="T18" fmla="*/ 2147483647 w 1020"/>
              <a:gd name="T19" fmla="*/ 2147483647 h 783"/>
              <a:gd name="T20" fmla="*/ 2147483647 w 1020"/>
              <a:gd name="T21" fmla="*/ 2147483647 h 783"/>
              <a:gd name="T22" fmla="*/ 2147483647 w 1020"/>
              <a:gd name="T23" fmla="*/ 2147483647 h 783"/>
              <a:gd name="T24" fmla="*/ 2147483647 w 1020"/>
              <a:gd name="T25" fmla="*/ 2147483647 h 783"/>
              <a:gd name="T26" fmla="*/ 2147483647 w 1020"/>
              <a:gd name="T27" fmla="*/ 2147483647 h 783"/>
              <a:gd name="T28" fmla="*/ 2147483647 w 1020"/>
              <a:gd name="T29" fmla="*/ 2147483647 h 783"/>
              <a:gd name="T30" fmla="*/ 2147483647 w 1020"/>
              <a:gd name="T31" fmla="*/ 2147483647 h 783"/>
              <a:gd name="T32" fmla="*/ 2147483647 w 1020"/>
              <a:gd name="T33" fmla="*/ 2147483647 h 783"/>
              <a:gd name="T34" fmla="*/ 2147483647 w 1020"/>
              <a:gd name="T35" fmla="*/ 2147483647 h 783"/>
              <a:gd name="T36" fmla="*/ 2147483647 w 1020"/>
              <a:gd name="T37" fmla="*/ 2147483647 h 783"/>
              <a:gd name="T38" fmla="*/ 2147483647 w 1020"/>
              <a:gd name="T39" fmla="*/ 2147483647 h 783"/>
              <a:gd name="T40" fmla="*/ 2147483647 w 1020"/>
              <a:gd name="T41" fmla="*/ 2147483647 h 783"/>
              <a:gd name="T42" fmla="*/ 2147483647 w 1020"/>
              <a:gd name="T43" fmla="*/ 2147483647 h 783"/>
              <a:gd name="T44" fmla="*/ 2147483647 w 1020"/>
              <a:gd name="T45" fmla="*/ 2147483647 h 783"/>
              <a:gd name="T46" fmla="*/ 2147483647 w 1020"/>
              <a:gd name="T47" fmla="*/ 2147483647 h 783"/>
              <a:gd name="T48" fmla="*/ 2147483647 w 1020"/>
              <a:gd name="T49" fmla="*/ 2147483647 h 783"/>
              <a:gd name="T50" fmla="*/ 2147483647 w 1020"/>
              <a:gd name="T51" fmla="*/ 2147483647 h 783"/>
              <a:gd name="T52" fmla="*/ 2147483647 w 1020"/>
              <a:gd name="T53" fmla="*/ 2147483647 h 783"/>
              <a:gd name="T54" fmla="*/ 2147483647 w 1020"/>
              <a:gd name="T55" fmla="*/ 2147483647 h 783"/>
              <a:gd name="T56" fmla="*/ 2147483647 w 1020"/>
              <a:gd name="T57" fmla="*/ 2147483647 h 783"/>
              <a:gd name="T58" fmla="*/ 2147483647 w 1020"/>
              <a:gd name="T59" fmla="*/ 2147483647 h 783"/>
              <a:gd name="T60" fmla="*/ 2147483647 w 1020"/>
              <a:gd name="T61" fmla="*/ 2147483647 h 783"/>
              <a:gd name="T62" fmla="*/ 2147483647 w 1020"/>
              <a:gd name="T63" fmla="*/ 2147483647 h 783"/>
              <a:gd name="T64" fmla="*/ 2147483647 w 1020"/>
              <a:gd name="T65" fmla="*/ 2147483647 h 783"/>
              <a:gd name="T66" fmla="*/ 2147483647 w 1020"/>
              <a:gd name="T67" fmla="*/ 2147483647 h 783"/>
              <a:gd name="T68" fmla="*/ 2147483647 w 1020"/>
              <a:gd name="T69" fmla="*/ 2147483647 h 783"/>
              <a:gd name="T70" fmla="*/ 2147483647 w 1020"/>
              <a:gd name="T71" fmla="*/ 2147483647 h 783"/>
              <a:gd name="T72" fmla="*/ 2147483647 w 1020"/>
              <a:gd name="T73" fmla="*/ 2147483647 h 783"/>
              <a:gd name="T74" fmla="*/ 2147483647 w 1020"/>
              <a:gd name="T75" fmla="*/ 2147483647 h 783"/>
              <a:gd name="T76" fmla="*/ 2147483647 w 1020"/>
              <a:gd name="T77" fmla="*/ 2147483647 h 783"/>
              <a:gd name="T78" fmla="*/ 2147483647 w 1020"/>
              <a:gd name="T79" fmla="*/ 2147483647 h 783"/>
              <a:gd name="T80" fmla="*/ 2147483647 w 1020"/>
              <a:gd name="T81" fmla="*/ 2147483647 h 783"/>
              <a:gd name="T82" fmla="*/ 2147483647 w 1020"/>
              <a:gd name="T83" fmla="*/ 2147483647 h 783"/>
              <a:gd name="T84" fmla="*/ 2147483647 w 1020"/>
              <a:gd name="T85" fmla="*/ 2147483647 h 783"/>
              <a:gd name="T86" fmla="*/ 2147483647 w 1020"/>
              <a:gd name="T87" fmla="*/ 2147483647 h 783"/>
              <a:gd name="T88" fmla="*/ 2147483647 w 1020"/>
              <a:gd name="T89" fmla="*/ 2147483647 h 783"/>
              <a:gd name="T90" fmla="*/ 2147483647 w 1020"/>
              <a:gd name="T91" fmla="*/ 2147483647 h 783"/>
              <a:gd name="T92" fmla="*/ 2147483647 w 1020"/>
              <a:gd name="T93" fmla="*/ 2147483647 h 783"/>
              <a:gd name="T94" fmla="*/ 2147483647 w 1020"/>
              <a:gd name="T95" fmla="*/ 2147483647 h 783"/>
              <a:gd name="T96" fmla="*/ 2147483647 w 1020"/>
              <a:gd name="T97" fmla="*/ 2147483647 h 783"/>
              <a:gd name="T98" fmla="*/ 2147483647 w 1020"/>
              <a:gd name="T99" fmla="*/ 2147483647 h 783"/>
              <a:gd name="T100" fmla="*/ 2147483647 w 1020"/>
              <a:gd name="T101" fmla="*/ 2147483647 h 783"/>
              <a:gd name="T102" fmla="*/ 2147483647 w 1020"/>
              <a:gd name="T103" fmla="*/ 2147483647 h 783"/>
              <a:gd name="T104" fmla="*/ 2147483647 w 1020"/>
              <a:gd name="T105" fmla="*/ 2147483647 h 783"/>
              <a:gd name="T106" fmla="*/ 2147483647 w 1020"/>
              <a:gd name="T107" fmla="*/ 2147483647 h 7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0"/>
              <a:gd name="T163" fmla="*/ 0 h 783"/>
              <a:gd name="T164" fmla="*/ 1020 w 1020"/>
              <a:gd name="T165" fmla="*/ 783 h 7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0" h="783">
                <a:moveTo>
                  <a:pt x="317" y="738"/>
                </a:moveTo>
                <a:cubicBezTo>
                  <a:pt x="285" y="738"/>
                  <a:pt x="212" y="762"/>
                  <a:pt x="167" y="754"/>
                </a:cubicBezTo>
                <a:cubicBezTo>
                  <a:pt x="122" y="746"/>
                  <a:pt x="75" y="726"/>
                  <a:pt x="47" y="692"/>
                </a:cubicBezTo>
                <a:cubicBezTo>
                  <a:pt x="19" y="658"/>
                  <a:pt x="2" y="595"/>
                  <a:pt x="1" y="552"/>
                </a:cubicBezTo>
                <a:cubicBezTo>
                  <a:pt x="0" y="509"/>
                  <a:pt x="23" y="461"/>
                  <a:pt x="39" y="436"/>
                </a:cubicBezTo>
                <a:cubicBezTo>
                  <a:pt x="55" y="411"/>
                  <a:pt x="84" y="408"/>
                  <a:pt x="97" y="400"/>
                </a:cubicBezTo>
                <a:cubicBezTo>
                  <a:pt x="110" y="392"/>
                  <a:pt x="114" y="392"/>
                  <a:pt x="119" y="386"/>
                </a:cubicBezTo>
                <a:cubicBezTo>
                  <a:pt x="124" y="380"/>
                  <a:pt x="125" y="374"/>
                  <a:pt x="125" y="362"/>
                </a:cubicBezTo>
                <a:cubicBezTo>
                  <a:pt x="125" y="350"/>
                  <a:pt x="118" y="333"/>
                  <a:pt x="117" y="316"/>
                </a:cubicBezTo>
                <a:cubicBezTo>
                  <a:pt x="116" y="299"/>
                  <a:pt x="111" y="280"/>
                  <a:pt x="117" y="262"/>
                </a:cubicBezTo>
                <a:cubicBezTo>
                  <a:pt x="123" y="244"/>
                  <a:pt x="138" y="222"/>
                  <a:pt x="155" y="208"/>
                </a:cubicBezTo>
                <a:cubicBezTo>
                  <a:pt x="172" y="194"/>
                  <a:pt x="199" y="183"/>
                  <a:pt x="221" y="176"/>
                </a:cubicBezTo>
                <a:cubicBezTo>
                  <a:pt x="243" y="169"/>
                  <a:pt x="271" y="169"/>
                  <a:pt x="287" y="166"/>
                </a:cubicBezTo>
                <a:cubicBezTo>
                  <a:pt x="303" y="163"/>
                  <a:pt x="310" y="164"/>
                  <a:pt x="315" y="156"/>
                </a:cubicBezTo>
                <a:cubicBezTo>
                  <a:pt x="320" y="148"/>
                  <a:pt x="314" y="129"/>
                  <a:pt x="319" y="116"/>
                </a:cubicBezTo>
                <a:cubicBezTo>
                  <a:pt x="324" y="103"/>
                  <a:pt x="335" y="86"/>
                  <a:pt x="347" y="76"/>
                </a:cubicBezTo>
                <a:cubicBezTo>
                  <a:pt x="359" y="66"/>
                  <a:pt x="375" y="60"/>
                  <a:pt x="391" y="56"/>
                </a:cubicBezTo>
                <a:cubicBezTo>
                  <a:pt x="407" y="52"/>
                  <a:pt x="432" y="52"/>
                  <a:pt x="445" y="52"/>
                </a:cubicBezTo>
                <a:cubicBezTo>
                  <a:pt x="458" y="52"/>
                  <a:pt x="462" y="57"/>
                  <a:pt x="467" y="56"/>
                </a:cubicBezTo>
                <a:cubicBezTo>
                  <a:pt x="472" y="55"/>
                  <a:pt x="468" y="50"/>
                  <a:pt x="473" y="44"/>
                </a:cubicBezTo>
                <a:cubicBezTo>
                  <a:pt x="478" y="38"/>
                  <a:pt x="487" y="25"/>
                  <a:pt x="499" y="18"/>
                </a:cubicBezTo>
                <a:cubicBezTo>
                  <a:pt x="511" y="11"/>
                  <a:pt x="524" y="6"/>
                  <a:pt x="543" y="4"/>
                </a:cubicBezTo>
                <a:cubicBezTo>
                  <a:pt x="562" y="2"/>
                  <a:pt x="593" y="0"/>
                  <a:pt x="613" y="4"/>
                </a:cubicBezTo>
                <a:cubicBezTo>
                  <a:pt x="633" y="8"/>
                  <a:pt x="647" y="17"/>
                  <a:pt x="663" y="26"/>
                </a:cubicBezTo>
                <a:cubicBezTo>
                  <a:pt x="679" y="35"/>
                  <a:pt x="700" y="46"/>
                  <a:pt x="711" y="60"/>
                </a:cubicBezTo>
                <a:cubicBezTo>
                  <a:pt x="722" y="74"/>
                  <a:pt x="727" y="97"/>
                  <a:pt x="731" y="110"/>
                </a:cubicBezTo>
                <a:cubicBezTo>
                  <a:pt x="735" y="123"/>
                  <a:pt x="729" y="132"/>
                  <a:pt x="735" y="136"/>
                </a:cubicBezTo>
                <a:cubicBezTo>
                  <a:pt x="741" y="140"/>
                  <a:pt x="754" y="132"/>
                  <a:pt x="767" y="134"/>
                </a:cubicBezTo>
                <a:cubicBezTo>
                  <a:pt x="780" y="136"/>
                  <a:pt x="797" y="139"/>
                  <a:pt x="813" y="150"/>
                </a:cubicBezTo>
                <a:cubicBezTo>
                  <a:pt x="829" y="161"/>
                  <a:pt x="849" y="182"/>
                  <a:pt x="863" y="200"/>
                </a:cubicBezTo>
                <a:cubicBezTo>
                  <a:pt x="877" y="218"/>
                  <a:pt x="892" y="240"/>
                  <a:pt x="899" y="260"/>
                </a:cubicBezTo>
                <a:cubicBezTo>
                  <a:pt x="906" y="280"/>
                  <a:pt x="909" y="305"/>
                  <a:pt x="905" y="324"/>
                </a:cubicBezTo>
                <a:cubicBezTo>
                  <a:pt x="901" y="343"/>
                  <a:pt x="873" y="364"/>
                  <a:pt x="873" y="374"/>
                </a:cubicBezTo>
                <a:cubicBezTo>
                  <a:pt x="873" y="384"/>
                  <a:pt x="892" y="377"/>
                  <a:pt x="907" y="384"/>
                </a:cubicBezTo>
                <a:cubicBezTo>
                  <a:pt x="922" y="391"/>
                  <a:pt x="947" y="402"/>
                  <a:pt x="963" y="414"/>
                </a:cubicBezTo>
                <a:cubicBezTo>
                  <a:pt x="979" y="426"/>
                  <a:pt x="996" y="442"/>
                  <a:pt x="1005" y="458"/>
                </a:cubicBezTo>
                <a:cubicBezTo>
                  <a:pt x="1014" y="474"/>
                  <a:pt x="1020" y="488"/>
                  <a:pt x="1017" y="512"/>
                </a:cubicBezTo>
                <a:cubicBezTo>
                  <a:pt x="1014" y="536"/>
                  <a:pt x="998" y="579"/>
                  <a:pt x="987" y="600"/>
                </a:cubicBezTo>
                <a:cubicBezTo>
                  <a:pt x="976" y="621"/>
                  <a:pt x="964" y="633"/>
                  <a:pt x="953" y="640"/>
                </a:cubicBezTo>
                <a:cubicBezTo>
                  <a:pt x="942" y="647"/>
                  <a:pt x="930" y="641"/>
                  <a:pt x="919" y="644"/>
                </a:cubicBezTo>
                <a:cubicBezTo>
                  <a:pt x="908" y="647"/>
                  <a:pt x="898" y="650"/>
                  <a:pt x="889" y="656"/>
                </a:cubicBezTo>
                <a:cubicBezTo>
                  <a:pt x="880" y="662"/>
                  <a:pt x="876" y="671"/>
                  <a:pt x="867" y="682"/>
                </a:cubicBezTo>
                <a:cubicBezTo>
                  <a:pt x="858" y="693"/>
                  <a:pt x="849" y="709"/>
                  <a:pt x="837" y="720"/>
                </a:cubicBezTo>
                <a:cubicBezTo>
                  <a:pt x="825" y="731"/>
                  <a:pt x="814" y="741"/>
                  <a:pt x="795" y="746"/>
                </a:cubicBezTo>
                <a:cubicBezTo>
                  <a:pt x="776" y="751"/>
                  <a:pt x="742" y="751"/>
                  <a:pt x="721" y="748"/>
                </a:cubicBezTo>
                <a:cubicBezTo>
                  <a:pt x="700" y="745"/>
                  <a:pt x="681" y="734"/>
                  <a:pt x="669" y="728"/>
                </a:cubicBezTo>
                <a:cubicBezTo>
                  <a:pt x="657" y="722"/>
                  <a:pt x="657" y="714"/>
                  <a:pt x="651" y="710"/>
                </a:cubicBezTo>
                <a:cubicBezTo>
                  <a:pt x="645" y="706"/>
                  <a:pt x="639" y="704"/>
                  <a:pt x="635" y="706"/>
                </a:cubicBezTo>
                <a:cubicBezTo>
                  <a:pt x="631" y="708"/>
                  <a:pt x="636" y="712"/>
                  <a:pt x="627" y="720"/>
                </a:cubicBezTo>
                <a:cubicBezTo>
                  <a:pt x="618" y="728"/>
                  <a:pt x="604" y="742"/>
                  <a:pt x="583" y="752"/>
                </a:cubicBezTo>
                <a:cubicBezTo>
                  <a:pt x="562" y="762"/>
                  <a:pt x="527" y="777"/>
                  <a:pt x="499" y="780"/>
                </a:cubicBezTo>
                <a:cubicBezTo>
                  <a:pt x="471" y="783"/>
                  <a:pt x="441" y="777"/>
                  <a:pt x="417" y="772"/>
                </a:cubicBezTo>
                <a:cubicBezTo>
                  <a:pt x="393" y="767"/>
                  <a:pt x="372" y="757"/>
                  <a:pt x="357" y="752"/>
                </a:cubicBezTo>
                <a:cubicBezTo>
                  <a:pt x="342" y="747"/>
                  <a:pt x="349" y="738"/>
                  <a:pt x="317" y="738"/>
                </a:cubicBezTo>
                <a:close/>
              </a:path>
            </a:pathLst>
          </a:custGeom>
          <a:gradFill rotWithShape="1">
            <a:gsLst>
              <a:gs pos="0">
                <a:srgbClr val="FFFFFF"/>
              </a:gs>
              <a:gs pos="100000">
                <a:srgbClr val="FFE895"/>
              </a:gs>
            </a:gsLst>
            <a:path path="rect">
              <a:fillToRect l="50000" t="50000" r="50000" b="50000"/>
            </a:path>
          </a:gradFill>
          <a:ln w="9525">
            <a:noFill/>
            <a:round/>
            <a:headEnd/>
            <a:tailEnd/>
          </a:ln>
          <a:effectLst>
            <a:prstShdw prst="shdw17" dist="17961" dir="2700000">
              <a:srgbClr val="998B59"/>
            </a:prstShdw>
          </a:effectLst>
        </p:spPr>
        <p:txBody>
          <a:bodyPr wrap="none" lIns="91431" tIns="45715" rIns="91431" bIns="45715" anchor="ctr"/>
          <a:lstStyle/>
          <a:p>
            <a:pPr algn="ctr"/>
            <a:endParaRPr lang="en-US">
              <a:latin typeface="+mn-lt"/>
            </a:endParaRPr>
          </a:p>
        </p:txBody>
      </p:sp>
      <p:sp>
        <p:nvSpPr>
          <p:cNvPr id="45093" name="Text Box 199"/>
          <p:cNvSpPr txBox="1">
            <a:spLocks noChangeArrowheads="1"/>
          </p:cNvSpPr>
          <p:nvPr/>
        </p:nvSpPr>
        <p:spPr bwMode="auto">
          <a:xfrm>
            <a:off x="2503714" y="5107015"/>
            <a:ext cx="468664" cy="220138"/>
          </a:xfrm>
          <a:prstGeom prst="rect">
            <a:avLst/>
          </a:prstGeom>
          <a:noFill/>
          <a:ln w="12700">
            <a:noFill/>
            <a:miter lim="800000"/>
            <a:headEnd/>
            <a:tailEnd/>
          </a:ln>
        </p:spPr>
        <p:txBody>
          <a:bodyPr lIns="90470" tIns="44442" rIns="90470" bIns="44442"/>
          <a:lstStyle/>
          <a:p>
            <a:pPr algn="ctr" eaLnBrk="0" hangingPunct="0">
              <a:buClr>
                <a:srgbClr val="F46300"/>
              </a:buClr>
              <a:buSzPct val="70000"/>
              <a:buFont typeface="Wingdings" pitchFamily="2" charset="2"/>
              <a:buNone/>
            </a:pPr>
            <a:r>
              <a:rPr lang="en-US" sz="1300" b="1">
                <a:latin typeface="+mn-lt"/>
              </a:rPr>
              <a:t>ISP</a:t>
            </a:r>
          </a:p>
        </p:txBody>
      </p:sp>
      <p:sp>
        <p:nvSpPr>
          <p:cNvPr id="45094" name="Text Box 156"/>
          <p:cNvSpPr txBox="1">
            <a:spLocks noChangeArrowheads="1"/>
          </p:cNvSpPr>
          <p:nvPr/>
        </p:nvSpPr>
        <p:spPr bwMode="auto">
          <a:xfrm>
            <a:off x="2337986" y="5557157"/>
            <a:ext cx="785133" cy="221732"/>
          </a:xfrm>
          <a:prstGeom prst="rect">
            <a:avLst/>
          </a:prstGeom>
          <a:noFill/>
          <a:ln w="12700">
            <a:noFill/>
            <a:miter lim="800000"/>
            <a:headEnd/>
            <a:tailEnd/>
          </a:ln>
        </p:spPr>
        <p:txBody>
          <a:bodyPr wrap="none" lIns="91422" tIns="45711" rIns="91422" bIns="45711"/>
          <a:lstStyle/>
          <a:p>
            <a:pPr algn="ctr"/>
            <a:r>
              <a:rPr lang="en-US" sz="1100" b="1">
                <a:latin typeface="+mn-lt"/>
              </a:rPr>
              <a:t>NMS RADview</a:t>
            </a:r>
          </a:p>
        </p:txBody>
      </p:sp>
      <p:pic>
        <p:nvPicPr>
          <p:cNvPr id="45095" name="Picture 186" descr="rad13"/>
          <p:cNvPicPr>
            <a:picLocks noChangeAspect="1" noChangeArrowheads="1"/>
          </p:cNvPicPr>
          <p:nvPr/>
        </p:nvPicPr>
        <p:blipFill>
          <a:blip r:embed="rId7" cstate="print"/>
          <a:srcRect/>
          <a:stretch>
            <a:fillRect/>
          </a:stretch>
        </p:blipFill>
        <p:spPr bwMode="auto">
          <a:xfrm>
            <a:off x="2410480" y="5766867"/>
            <a:ext cx="641512" cy="447471"/>
          </a:xfrm>
          <a:prstGeom prst="rect">
            <a:avLst/>
          </a:prstGeom>
          <a:noFill/>
          <a:ln w="9525">
            <a:noFill/>
            <a:miter lim="800000"/>
            <a:headEnd/>
            <a:tailEnd/>
          </a:ln>
        </p:spPr>
      </p:pic>
      <p:sp>
        <p:nvSpPr>
          <p:cNvPr id="45096" name="Text Box 144"/>
          <p:cNvSpPr txBox="1">
            <a:spLocks noChangeArrowheads="1"/>
          </p:cNvSpPr>
          <p:nvPr/>
        </p:nvSpPr>
        <p:spPr bwMode="auto">
          <a:xfrm>
            <a:off x="7419470" y="4033084"/>
            <a:ext cx="274934" cy="191010"/>
          </a:xfrm>
          <a:prstGeom prst="rect">
            <a:avLst/>
          </a:prstGeom>
          <a:noFill/>
          <a:ln w="9525">
            <a:noFill/>
            <a:miter lim="800000"/>
            <a:headEnd/>
            <a:tailEnd/>
          </a:ln>
        </p:spPr>
        <p:txBody>
          <a:bodyPr wrap="none" lIns="39596" tIns="39596" rIns="39596" bIns="39596" anchor="ctr" anchorCtr="1"/>
          <a:lstStyle/>
          <a:p>
            <a:pPr algn="ctr" defTabSz="1119188"/>
            <a:r>
              <a:rPr lang="en-US" sz="1100" b="1">
                <a:latin typeface="+mn-lt"/>
              </a:rPr>
              <a:t>PBX</a:t>
            </a:r>
          </a:p>
        </p:txBody>
      </p:sp>
      <p:sp>
        <p:nvSpPr>
          <p:cNvPr id="45097" name="Text Box 145"/>
          <p:cNvSpPr txBox="1">
            <a:spLocks noChangeArrowheads="1"/>
          </p:cNvSpPr>
          <p:nvPr/>
        </p:nvSpPr>
        <p:spPr bwMode="auto">
          <a:xfrm>
            <a:off x="7081617" y="3763265"/>
            <a:ext cx="216117" cy="204368"/>
          </a:xfrm>
          <a:prstGeom prst="rect">
            <a:avLst/>
          </a:prstGeom>
          <a:noFill/>
          <a:ln w="9525">
            <a:noFill/>
            <a:miter lim="800000"/>
            <a:headEnd/>
            <a:tailEnd/>
          </a:ln>
        </p:spPr>
        <p:txBody>
          <a:bodyPr wrap="none" lIns="39596" tIns="39596" rIns="39596" bIns="39596" anchor="ctr" anchorCtr="1"/>
          <a:lstStyle/>
          <a:p>
            <a:pPr algn="ctr" defTabSz="1119188"/>
            <a:r>
              <a:rPr lang="en-US" sz="1000">
                <a:latin typeface="+mn-lt"/>
              </a:rPr>
              <a:t>FE</a:t>
            </a:r>
          </a:p>
        </p:txBody>
      </p:sp>
      <p:sp>
        <p:nvSpPr>
          <p:cNvPr id="45098" name="Text Box 149"/>
          <p:cNvSpPr txBox="1">
            <a:spLocks noChangeArrowheads="1"/>
          </p:cNvSpPr>
          <p:nvPr/>
        </p:nvSpPr>
        <p:spPr bwMode="auto">
          <a:xfrm>
            <a:off x="6943466" y="4395067"/>
            <a:ext cx="398038" cy="203032"/>
          </a:xfrm>
          <a:prstGeom prst="rect">
            <a:avLst/>
          </a:prstGeom>
          <a:noFill/>
          <a:ln w="9525">
            <a:noFill/>
            <a:miter lim="800000"/>
            <a:headEnd/>
            <a:tailEnd/>
          </a:ln>
        </p:spPr>
        <p:txBody>
          <a:bodyPr wrap="none" lIns="39596" tIns="39596" rIns="39596" bIns="39596" anchor="ctr" anchorCtr="1"/>
          <a:lstStyle/>
          <a:p>
            <a:pPr algn="ctr" defTabSz="1119188"/>
            <a:r>
              <a:rPr lang="en-US" sz="1000">
                <a:latin typeface="+mn-lt"/>
              </a:rPr>
              <a:t>1-4 E1</a:t>
            </a:r>
          </a:p>
        </p:txBody>
      </p:sp>
      <p:sp>
        <p:nvSpPr>
          <p:cNvPr id="45099" name="Text Box 177"/>
          <p:cNvSpPr txBox="1">
            <a:spLocks noChangeArrowheads="1"/>
          </p:cNvSpPr>
          <p:nvPr/>
        </p:nvSpPr>
        <p:spPr bwMode="auto">
          <a:xfrm>
            <a:off x="7011857" y="3341172"/>
            <a:ext cx="746834" cy="257798"/>
          </a:xfrm>
          <a:prstGeom prst="rect">
            <a:avLst/>
          </a:prstGeom>
          <a:noFill/>
          <a:ln w="9525">
            <a:noFill/>
            <a:miter lim="800000"/>
            <a:headEnd/>
            <a:tailEnd/>
          </a:ln>
        </p:spPr>
        <p:txBody>
          <a:bodyPr wrap="none" lIns="39596" tIns="39596" rIns="39596" bIns="39596" anchor="ctr" anchorCtr="1"/>
          <a:lstStyle/>
          <a:p>
            <a:pPr algn="ctr" defTabSz="1119188"/>
            <a:r>
              <a:rPr lang="en-US" sz="1300" b="1">
                <a:latin typeface="+mn-lt"/>
              </a:rPr>
              <a:t>Branch 2</a:t>
            </a:r>
          </a:p>
        </p:txBody>
      </p:sp>
      <p:cxnSp>
        <p:nvCxnSpPr>
          <p:cNvPr id="45100" name="Elbow Connector 128"/>
          <p:cNvCxnSpPr>
            <a:cxnSpLocks noChangeShapeType="1"/>
          </p:cNvCxnSpPr>
          <p:nvPr/>
        </p:nvCxnSpPr>
        <p:spPr bwMode="auto">
          <a:xfrm flipV="1">
            <a:off x="6810786" y="3932904"/>
            <a:ext cx="607316" cy="200360"/>
          </a:xfrm>
          <a:prstGeom prst="bentConnector3">
            <a:avLst>
              <a:gd name="adj1" fmla="val 50000"/>
            </a:avLst>
          </a:prstGeom>
          <a:noFill/>
          <a:ln w="12700" algn="ctr">
            <a:solidFill>
              <a:schemeClr val="tx1"/>
            </a:solidFill>
            <a:round/>
            <a:headEnd/>
            <a:tailEnd/>
          </a:ln>
        </p:spPr>
      </p:cxnSp>
      <p:cxnSp>
        <p:nvCxnSpPr>
          <p:cNvPr id="45101" name="Elbow Connector 129"/>
          <p:cNvCxnSpPr>
            <a:cxnSpLocks noChangeShapeType="1"/>
          </p:cNvCxnSpPr>
          <p:nvPr/>
        </p:nvCxnSpPr>
        <p:spPr bwMode="auto">
          <a:xfrm>
            <a:off x="6810786" y="4180014"/>
            <a:ext cx="607316" cy="200360"/>
          </a:xfrm>
          <a:prstGeom prst="bentConnector3">
            <a:avLst>
              <a:gd name="adj1" fmla="val 45944"/>
            </a:avLst>
          </a:prstGeom>
          <a:noFill/>
          <a:ln w="12700" algn="ctr">
            <a:solidFill>
              <a:schemeClr val="tx1"/>
            </a:solidFill>
            <a:round/>
            <a:headEnd/>
            <a:tailEnd/>
          </a:ln>
        </p:spPr>
      </p:cxnSp>
      <p:cxnSp>
        <p:nvCxnSpPr>
          <p:cNvPr id="45102" name="Elbow Connector 130"/>
          <p:cNvCxnSpPr>
            <a:cxnSpLocks noChangeShapeType="1"/>
          </p:cNvCxnSpPr>
          <p:nvPr/>
        </p:nvCxnSpPr>
        <p:spPr bwMode="auto">
          <a:xfrm>
            <a:off x="6810786" y="4162650"/>
            <a:ext cx="607316" cy="200360"/>
          </a:xfrm>
          <a:prstGeom prst="bentConnector3">
            <a:avLst>
              <a:gd name="adj1" fmla="val 50000"/>
            </a:avLst>
          </a:prstGeom>
          <a:noFill/>
          <a:ln w="12700" algn="ctr">
            <a:solidFill>
              <a:schemeClr val="tx1"/>
            </a:solidFill>
            <a:round/>
            <a:headEnd/>
            <a:tailEnd/>
          </a:ln>
        </p:spPr>
      </p:cxnSp>
      <p:cxnSp>
        <p:nvCxnSpPr>
          <p:cNvPr id="45103" name="Elbow Connector 131"/>
          <p:cNvCxnSpPr>
            <a:cxnSpLocks noChangeShapeType="1"/>
          </p:cNvCxnSpPr>
          <p:nvPr/>
        </p:nvCxnSpPr>
        <p:spPr bwMode="auto">
          <a:xfrm>
            <a:off x="6810786" y="4214744"/>
            <a:ext cx="607316" cy="200360"/>
          </a:xfrm>
          <a:prstGeom prst="bentConnector3">
            <a:avLst>
              <a:gd name="adj1" fmla="val 38176"/>
            </a:avLst>
          </a:prstGeom>
          <a:noFill/>
          <a:ln w="12700" algn="ctr">
            <a:solidFill>
              <a:schemeClr val="tx1"/>
            </a:solidFill>
            <a:round/>
            <a:headEnd/>
            <a:tailEnd/>
          </a:ln>
        </p:spPr>
      </p:cxnSp>
      <p:cxnSp>
        <p:nvCxnSpPr>
          <p:cNvPr id="45104" name="Elbow Connector 132"/>
          <p:cNvCxnSpPr>
            <a:cxnSpLocks noChangeShapeType="1"/>
          </p:cNvCxnSpPr>
          <p:nvPr/>
        </p:nvCxnSpPr>
        <p:spPr bwMode="auto">
          <a:xfrm>
            <a:off x="6810786" y="4197380"/>
            <a:ext cx="607316" cy="200360"/>
          </a:xfrm>
          <a:prstGeom prst="bentConnector3">
            <a:avLst>
              <a:gd name="adj1" fmla="val 41894"/>
            </a:avLst>
          </a:prstGeom>
          <a:noFill/>
          <a:ln w="12700" algn="ctr">
            <a:solidFill>
              <a:schemeClr val="tx1"/>
            </a:solidFill>
            <a:round/>
            <a:headEnd/>
            <a:tailEnd/>
          </a:ln>
        </p:spPr>
      </p:cxnSp>
      <p:sp>
        <p:nvSpPr>
          <p:cNvPr id="45105" name="Text Box 143"/>
          <p:cNvSpPr txBox="1">
            <a:spLocks noChangeArrowheads="1"/>
          </p:cNvSpPr>
          <p:nvPr/>
        </p:nvSpPr>
        <p:spPr bwMode="auto">
          <a:xfrm>
            <a:off x="6348459" y="3824709"/>
            <a:ext cx="530718" cy="229746"/>
          </a:xfrm>
          <a:prstGeom prst="rect">
            <a:avLst/>
          </a:prstGeom>
          <a:noFill/>
          <a:ln w="9525">
            <a:noFill/>
            <a:miter lim="800000"/>
            <a:headEnd/>
            <a:tailEnd/>
          </a:ln>
        </p:spPr>
        <p:txBody>
          <a:bodyPr lIns="39596" tIns="39596" rIns="39596" bIns="39596" anchor="ctr" anchorCtr="1"/>
          <a:lstStyle/>
          <a:p>
            <a:pPr algn="ctr" defTabSz="1119188"/>
            <a:r>
              <a:rPr lang="en-US" sz="1000" b="1">
                <a:latin typeface="+mn-lt"/>
              </a:rPr>
              <a:t>OP-108</a:t>
            </a:r>
          </a:p>
        </p:txBody>
      </p:sp>
      <p:pic>
        <p:nvPicPr>
          <p:cNvPr id="45106" name="Picture 146" descr="rad6"/>
          <p:cNvPicPr>
            <a:picLocks noChangeAspect="1" noChangeArrowheads="1"/>
          </p:cNvPicPr>
          <p:nvPr/>
        </p:nvPicPr>
        <p:blipFill>
          <a:blip r:embed="rId8" cstate="print"/>
          <a:srcRect/>
          <a:stretch>
            <a:fillRect/>
          </a:stretch>
        </p:blipFill>
        <p:spPr bwMode="auto">
          <a:xfrm>
            <a:off x="6332046" y="4010376"/>
            <a:ext cx="563546" cy="232418"/>
          </a:xfrm>
          <a:prstGeom prst="rect">
            <a:avLst/>
          </a:prstGeom>
          <a:noFill/>
          <a:ln w="9525">
            <a:noFill/>
            <a:miter lim="800000"/>
            <a:headEnd/>
            <a:tailEnd/>
          </a:ln>
        </p:spPr>
      </p:pic>
      <p:pic>
        <p:nvPicPr>
          <p:cNvPr id="45107" name="Picture 150" descr="pbx"/>
          <p:cNvPicPr>
            <a:picLocks noChangeAspect="1" noChangeArrowheads="1"/>
          </p:cNvPicPr>
          <p:nvPr/>
        </p:nvPicPr>
        <p:blipFill>
          <a:blip r:embed="rId9" cstate="print"/>
          <a:srcRect/>
          <a:stretch>
            <a:fillRect/>
          </a:stretch>
        </p:blipFill>
        <p:spPr bwMode="auto">
          <a:xfrm>
            <a:off x="7381171" y="4197379"/>
            <a:ext cx="351532" cy="341948"/>
          </a:xfrm>
          <a:prstGeom prst="rect">
            <a:avLst/>
          </a:prstGeom>
          <a:noFill/>
          <a:ln w="9525">
            <a:noFill/>
            <a:miter lim="800000"/>
            <a:headEnd/>
            <a:tailEnd/>
          </a:ln>
        </p:spPr>
      </p:pic>
      <p:sp>
        <p:nvSpPr>
          <p:cNvPr id="45109" name="Text Box 144"/>
          <p:cNvSpPr txBox="1">
            <a:spLocks noChangeArrowheads="1"/>
          </p:cNvSpPr>
          <p:nvPr/>
        </p:nvSpPr>
        <p:spPr bwMode="auto">
          <a:xfrm>
            <a:off x="7419470" y="5491706"/>
            <a:ext cx="274934" cy="191010"/>
          </a:xfrm>
          <a:prstGeom prst="rect">
            <a:avLst/>
          </a:prstGeom>
          <a:noFill/>
          <a:ln w="9525">
            <a:noFill/>
            <a:miter lim="800000"/>
            <a:headEnd/>
            <a:tailEnd/>
          </a:ln>
        </p:spPr>
        <p:txBody>
          <a:bodyPr wrap="none" lIns="39596" tIns="39596" rIns="39596" bIns="39596" anchor="ctr" anchorCtr="1"/>
          <a:lstStyle/>
          <a:p>
            <a:pPr algn="ctr" defTabSz="1119188"/>
            <a:r>
              <a:rPr lang="en-US" sz="1100" b="1" dirty="0">
                <a:latin typeface="+mn-lt"/>
              </a:rPr>
              <a:t>PBX</a:t>
            </a:r>
          </a:p>
        </p:txBody>
      </p:sp>
      <p:sp>
        <p:nvSpPr>
          <p:cNvPr id="45110" name="Text Box 145"/>
          <p:cNvSpPr txBox="1">
            <a:spLocks noChangeArrowheads="1"/>
          </p:cNvSpPr>
          <p:nvPr/>
        </p:nvSpPr>
        <p:spPr bwMode="auto">
          <a:xfrm>
            <a:off x="7081617" y="5221887"/>
            <a:ext cx="216117" cy="204368"/>
          </a:xfrm>
          <a:prstGeom prst="rect">
            <a:avLst/>
          </a:prstGeom>
          <a:noFill/>
          <a:ln w="9525">
            <a:noFill/>
            <a:miter lim="800000"/>
            <a:headEnd/>
            <a:tailEnd/>
          </a:ln>
        </p:spPr>
        <p:txBody>
          <a:bodyPr wrap="none" lIns="39596" tIns="39596" rIns="39596" bIns="39596" anchor="ctr" anchorCtr="1"/>
          <a:lstStyle/>
          <a:p>
            <a:pPr algn="ctr" defTabSz="1119188"/>
            <a:r>
              <a:rPr lang="en-US" sz="1000">
                <a:latin typeface="+mn-lt"/>
              </a:rPr>
              <a:t>FE</a:t>
            </a:r>
          </a:p>
        </p:txBody>
      </p:sp>
      <p:sp>
        <p:nvSpPr>
          <p:cNvPr id="45111" name="Text Box 149"/>
          <p:cNvSpPr txBox="1">
            <a:spLocks noChangeArrowheads="1"/>
          </p:cNvSpPr>
          <p:nvPr/>
        </p:nvSpPr>
        <p:spPr bwMode="auto">
          <a:xfrm>
            <a:off x="6954352" y="5864575"/>
            <a:ext cx="398038" cy="203032"/>
          </a:xfrm>
          <a:prstGeom prst="rect">
            <a:avLst/>
          </a:prstGeom>
          <a:noFill/>
          <a:ln w="9525">
            <a:noFill/>
            <a:miter lim="800000"/>
            <a:headEnd/>
            <a:tailEnd/>
          </a:ln>
        </p:spPr>
        <p:txBody>
          <a:bodyPr wrap="none" lIns="39596" tIns="39596" rIns="39596" bIns="39596" anchor="ctr" anchorCtr="1"/>
          <a:lstStyle/>
          <a:p>
            <a:pPr algn="ctr" defTabSz="1119188"/>
            <a:r>
              <a:rPr lang="en-US" sz="1000">
                <a:latin typeface="+mn-lt"/>
              </a:rPr>
              <a:t>1-4 E1</a:t>
            </a:r>
          </a:p>
        </p:txBody>
      </p:sp>
      <p:cxnSp>
        <p:nvCxnSpPr>
          <p:cNvPr id="45112" name="Elbow Connector 149"/>
          <p:cNvCxnSpPr>
            <a:cxnSpLocks noChangeShapeType="1"/>
          </p:cNvCxnSpPr>
          <p:nvPr/>
        </p:nvCxnSpPr>
        <p:spPr bwMode="auto">
          <a:xfrm flipV="1">
            <a:off x="6810786" y="5391526"/>
            <a:ext cx="607316" cy="200360"/>
          </a:xfrm>
          <a:prstGeom prst="bentConnector3">
            <a:avLst>
              <a:gd name="adj1" fmla="val 50000"/>
            </a:avLst>
          </a:prstGeom>
          <a:noFill/>
          <a:ln w="12700" algn="ctr">
            <a:solidFill>
              <a:schemeClr val="tx1"/>
            </a:solidFill>
            <a:round/>
            <a:headEnd/>
            <a:tailEnd/>
          </a:ln>
        </p:spPr>
      </p:cxnSp>
      <p:cxnSp>
        <p:nvCxnSpPr>
          <p:cNvPr id="45113" name="Elbow Connector 150"/>
          <p:cNvCxnSpPr>
            <a:cxnSpLocks noChangeShapeType="1"/>
          </p:cNvCxnSpPr>
          <p:nvPr/>
        </p:nvCxnSpPr>
        <p:spPr bwMode="auto">
          <a:xfrm>
            <a:off x="6810786" y="5638637"/>
            <a:ext cx="607316" cy="200360"/>
          </a:xfrm>
          <a:prstGeom prst="bentConnector3">
            <a:avLst>
              <a:gd name="adj1" fmla="val 45944"/>
            </a:avLst>
          </a:prstGeom>
          <a:noFill/>
          <a:ln w="12700" algn="ctr">
            <a:solidFill>
              <a:schemeClr val="tx1"/>
            </a:solidFill>
            <a:round/>
            <a:headEnd/>
            <a:tailEnd/>
          </a:ln>
        </p:spPr>
      </p:cxnSp>
      <p:cxnSp>
        <p:nvCxnSpPr>
          <p:cNvPr id="45114" name="Elbow Connector 151"/>
          <p:cNvCxnSpPr>
            <a:cxnSpLocks noChangeShapeType="1"/>
          </p:cNvCxnSpPr>
          <p:nvPr/>
        </p:nvCxnSpPr>
        <p:spPr bwMode="auto">
          <a:xfrm>
            <a:off x="6810786" y="5621273"/>
            <a:ext cx="607316" cy="200360"/>
          </a:xfrm>
          <a:prstGeom prst="bentConnector3">
            <a:avLst>
              <a:gd name="adj1" fmla="val 50000"/>
            </a:avLst>
          </a:prstGeom>
          <a:noFill/>
          <a:ln w="12700" algn="ctr">
            <a:solidFill>
              <a:schemeClr val="tx1"/>
            </a:solidFill>
            <a:round/>
            <a:headEnd/>
            <a:tailEnd/>
          </a:ln>
        </p:spPr>
      </p:cxnSp>
      <p:cxnSp>
        <p:nvCxnSpPr>
          <p:cNvPr id="45115" name="Elbow Connector 152"/>
          <p:cNvCxnSpPr>
            <a:cxnSpLocks noChangeShapeType="1"/>
          </p:cNvCxnSpPr>
          <p:nvPr/>
        </p:nvCxnSpPr>
        <p:spPr bwMode="auto">
          <a:xfrm>
            <a:off x="6810786" y="5673365"/>
            <a:ext cx="607316" cy="200360"/>
          </a:xfrm>
          <a:prstGeom prst="bentConnector3">
            <a:avLst>
              <a:gd name="adj1" fmla="val 38176"/>
            </a:avLst>
          </a:prstGeom>
          <a:noFill/>
          <a:ln w="12700" algn="ctr">
            <a:solidFill>
              <a:schemeClr val="tx1"/>
            </a:solidFill>
            <a:round/>
            <a:headEnd/>
            <a:tailEnd/>
          </a:ln>
        </p:spPr>
      </p:cxnSp>
      <p:cxnSp>
        <p:nvCxnSpPr>
          <p:cNvPr id="45116" name="Elbow Connector 153"/>
          <p:cNvCxnSpPr>
            <a:cxnSpLocks noChangeShapeType="1"/>
          </p:cNvCxnSpPr>
          <p:nvPr/>
        </p:nvCxnSpPr>
        <p:spPr bwMode="auto">
          <a:xfrm>
            <a:off x="6810786" y="5656001"/>
            <a:ext cx="607316" cy="200360"/>
          </a:xfrm>
          <a:prstGeom prst="bentConnector3">
            <a:avLst>
              <a:gd name="adj1" fmla="val 41894"/>
            </a:avLst>
          </a:prstGeom>
          <a:noFill/>
          <a:ln w="12700" algn="ctr">
            <a:solidFill>
              <a:schemeClr val="tx1"/>
            </a:solidFill>
            <a:round/>
            <a:headEnd/>
            <a:tailEnd/>
          </a:ln>
        </p:spPr>
      </p:cxnSp>
      <p:sp>
        <p:nvSpPr>
          <p:cNvPr id="45117" name="Text Box 143"/>
          <p:cNvSpPr txBox="1">
            <a:spLocks noChangeArrowheads="1"/>
          </p:cNvSpPr>
          <p:nvPr/>
        </p:nvSpPr>
        <p:spPr bwMode="auto">
          <a:xfrm>
            <a:off x="6348459" y="5283331"/>
            <a:ext cx="530718" cy="229746"/>
          </a:xfrm>
          <a:prstGeom prst="rect">
            <a:avLst/>
          </a:prstGeom>
          <a:noFill/>
          <a:ln w="9525">
            <a:noFill/>
            <a:miter lim="800000"/>
            <a:headEnd/>
            <a:tailEnd/>
          </a:ln>
        </p:spPr>
        <p:txBody>
          <a:bodyPr lIns="39596" tIns="39596" rIns="39596" bIns="39596" anchor="ctr" anchorCtr="1"/>
          <a:lstStyle/>
          <a:p>
            <a:pPr algn="ctr" defTabSz="1119188"/>
            <a:r>
              <a:rPr lang="en-US" sz="1000" b="1">
                <a:latin typeface="+mn-lt"/>
              </a:rPr>
              <a:t>OP-108</a:t>
            </a:r>
          </a:p>
        </p:txBody>
      </p:sp>
      <p:pic>
        <p:nvPicPr>
          <p:cNvPr id="45118" name="Picture 146" descr="rad6"/>
          <p:cNvPicPr>
            <a:picLocks noChangeAspect="1" noChangeArrowheads="1"/>
          </p:cNvPicPr>
          <p:nvPr/>
        </p:nvPicPr>
        <p:blipFill>
          <a:blip r:embed="rId8" cstate="print"/>
          <a:srcRect/>
          <a:stretch>
            <a:fillRect/>
          </a:stretch>
        </p:blipFill>
        <p:spPr bwMode="auto">
          <a:xfrm>
            <a:off x="6332046" y="5468999"/>
            <a:ext cx="563546" cy="232418"/>
          </a:xfrm>
          <a:prstGeom prst="rect">
            <a:avLst/>
          </a:prstGeom>
          <a:noFill/>
          <a:ln w="9525">
            <a:noFill/>
            <a:miter lim="800000"/>
            <a:headEnd/>
            <a:tailEnd/>
          </a:ln>
        </p:spPr>
      </p:pic>
      <p:pic>
        <p:nvPicPr>
          <p:cNvPr id="45119" name="Picture 150" descr="pbx"/>
          <p:cNvPicPr>
            <a:picLocks noChangeAspect="1" noChangeArrowheads="1"/>
          </p:cNvPicPr>
          <p:nvPr/>
        </p:nvPicPr>
        <p:blipFill>
          <a:blip r:embed="rId9" cstate="print"/>
          <a:srcRect/>
          <a:stretch>
            <a:fillRect/>
          </a:stretch>
        </p:blipFill>
        <p:spPr bwMode="auto">
          <a:xfrm>
            <a:off x="7381171" y="5656001"/>
            <a:ext cx="351532" cy="341948"/>
          </a:xfrm>
          <a:prstGeom prst="rect">
            <a:avLst/>
          </a:prstGeom>
          <a:noFill/>
          <a:ln w="9525">
            <a:noFill/>
            <a:miter lim="800000"/>
            <a:headEnd/>
            <a:tailEnd/>
          </a:ln>
        </p:spPr>
      </p:pic>
      <p:sp>
        <p:nvSpPr>
          <p:cNvPr id="45121" name="Text Box 177"/>
          <p:cNvSpPr txBox="1">
            <a:spLocks noChangeArrowheads="1"/>
          </p:cNvSpPr>
          <p:nvPr/>
        </p:nvSpPr>
        <p:spPr bwMode="auto">
          <a:xfrm>
            <a:off x="7011857" y="4791780"/>
            <a:ext cx="746834" cy="257798"/>
          </a:xfrm>
          <a:prstGeom prst="rect">
            <a:avLst/>
          </a:prstGeom>
          <a:noFill/>
          <a:ln w="9525">
            <a:noFill/>
            <a:miter lim="800000"/>
            <a:headEnd/>
            <a:tailEnd/>
          </a:ln>
        </p:spPr>
        <p:txBody>
          <a:bodyPr wrap="none" lIns="39596" tIns="39596" rIns="39596" bIns="39596" anchor="ctr" anchorCtr="1"/>
          <a:lstStyle/>
          <a:p>
            <a:pPr algn="ctr" defTabSz="1119188"/>
            <a:r>
              <a:rPr lang="en-US" sz="1300" b="1">
                <a:latin typeface="+mn-lt"/>
              </a:rPr>
              <a:t>Branch 20</a:t>
            </a:r>
          </a:p>
        </p:txBody>
      </p:sp>
      <p:cxnSp>
        <p:nvCxnSpPr>
          <p:cNvPr id="45122" name="Straight Connector 170"/>
          <p:cNvCxnSpPr>
            <a:cxnSpLocks noChangeShapeType="1"/>
          </p:cNvCxnSpPr>
          <p:nvPr/>
        </p:nvCxnSpPr>
        <p:spPr bwMode="auto">
          <a:xfrm rot="5400000">
            <a:off x="5235480" y="4843191"/>
            <a:ext cx="1231547" cy="1368"/>
          </a:xfrm>
          <a:prstGeom prst="line">
            <a:avLst/>
          </a:prstGeom>
          <a:noFill/>
          <a:ln w="44450" cap="rnd" algn="ctr">
            <a:solidFill>
              <a:schemeClr val="tx1"/>
            </a:solidFill>
            <a:prstDash val="sysDot"/>
            <a:round/>
            <a:headEnd/>
            <a:tailEnd/>
          </a:ln>
        </p:spPr>
      </p:cxnSp>
    </p:spTree>
  </p:cSld>
  <p:clrMapOvr>
    <a:masterClrMapping/>
  </p:clrMapOvr>
  <p:transition advTm="3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Case Study</a:t>
            </a:r>
            <a:endParaRPr lang="en-US" sz="48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type="title"/>
          </p:nvPr>
        </p:nvSpPr>
        <p:spPr/>
        <p:txBody>
          <a:bodyPr/>
          <a:lstStyle/>
          <a:p>
            <a:pPr eaLnBrk="1" hangingPunct="1"/>
            <a:r>
              <a:rPr lang="en-US" dirty="0" smtClean="0"/>
              <a:t>Utilities in Russia: Integrated Data and Voice Services over SDH</a:t>
            </a:r>
          </a:p>
        </p:txBody>
      </p:sp>
      <p:sp>
        <p:nvSpPr>
          <p:cNvPr id="6" name="Text Placeholder 5"/>
          <p:cNvSpPr>
            <a:spLocks noGrp="1"/>
          </p:cNvSpPr>
          <p:nvPr>
            <p:ph type="body" sz="quarter" idx="10"/>
          </p:nvPr>
        </p:nvSpPr>
        <p:spPr>
          <a:xfrm>
            <a:off x="747713" y="1261145"/>
            <a:ext cx="3958102" cy="1114065"/>
          </a:xfrm>
        </p:spPr>
        <p:txBody>
          <a:bodyPr/>
          <a:lstStyle/>
          <a:p>
            <a:r>
              <a:rPr lang="en-US" sz="1400" dirty="0" smtClean="0"/>
              <a:t>Powerful Central Node, MP-4100 - based</a:t>
            </a:r>
          </a:p>
          <a:p>
            <a:r>
              <a:rPr lang="en-US" sz="1400" dirty="0" smtClean="0"/>
              <a:t>Ethernet  traffic concentration</a:t>
            </a:r>
          </a:p>
          <a:p>
            <a:r>
              <a:rPr lang="en-US" sz="1400" dirty="0" smtClean="0"/>
              <a:t>Support the traffic protection in the STM-1</a:t>
            </a:r>
          </a:p>
          <a:p>
            <a:r>
              <a:rPr lang="en-US" sz="1400" dirty="0" smtClean="0"/>
              <a:t>SDH ring</a:t>
            </a:r>
            <a:endParaRPr lang="en-US" sz="1400" dirty="0"/>
          </a:p>
        </p:txBody>
      </p:sp>
      <p:pic>
        <p:nvPicPr>
          <p:cNvPr id="91138" name="Picture 2"/>
          <p:cNvPicPr>
            <a:picLocks noChangeAspect="1" noChangeArrowheads="1"/>
          </p:cNvPicPr>
          <p:nvPr/>
        </p:nvPicPr>
        <p:blipFill>
          <a:blip r:embed="rId3" cstate="print"/>
          <a:srcRect/>
          <a:stretch>
            <a:fillRect/>
          </a:stretch>
        </p:blipFill>
        <p:spPr bwMode="auto">
          <a:xfrm>
            <a:off x="172229" y="2471307"/>
            <a:ext cx="8780387" cy="4047430"/>
          </a:xfrm>
          <a:prstGeom prst="rect">
            <a:avLst/>
          </a:prstGeom>
          <a:noFill/>
          <a:ln w="9525">
            <a:noFill/>
            <a:miter lim="800000"/>
            <a:headEnd/>
            <a:tailEnd/>
          </a:ln>
        </p:spPr>
      </p:pic>
      <p:sp>
        <p:nvSpPr>
          <p:cNvPr id="7" name="Text Placeholder 5"/>
          <p:cNvSpPr txBox="1">
            <a:spLocks/>
          </p:cNvSpPr>
          <p:nvPr/>
        </p:nvSpPr>
        <p:spPr>
          <a:xfrm>
            <a:off x="4483371" y="1261145"/>
            <a:ext cx="3958102" cy="1114065"/>
          </a:xfrm>
          <a:prstGeom prst="rect">
            <a:avLst/>
          </a:prstGeom>
        </p:spPr>
        <p:txBody>
          <a:bodyPr/>
          <a:lstStyle/>
          <a:p>
            <a:pPr marL="225425" lvl="0" indent="-225425">
              <a:spcBef>
                <a:spcPts val="600"/>
              </a:spcBef>
              <a:buClr>
                <a:srgbClr val="C00000"/>
              </a:buClr>
              <a:buFontTx/>
              <a:buChar char="•"/>
            </a:pPr>
            <a:r>
              <a:rPr lang="en-US" sz="1400" kern="0" dirty="0" smtClean="0">
                <a:solidFill>
                  <a:srgbClr val="000000"/>
                </a:solidFill>
                <a:latin typeface="+mn-lt"/>
                <a:cs typeface="+mn-cs"/>
              </a:rPr>
              <a:t>Legacy (FXS/FXO, 4-wire, RS-232) and Ethernet services over the  SDH and Leased E1</a:t>
            </a:r>
          </a:p>
          <a:p>
            <a:pPr marL="225425" lvl="0" indent="-225425">
              <a:spcBef>
                <a:spcPts val="600"/>
              </a:spcBef>
              <a:buClr>
                <a:srgbClr val="C00000"/>
              </a:buClr>
              <a:buFontTx/>
              <a:buChar char="•"/>
            </a:pPr>
            <a:r>
              <a:rPr lang="en-US" sz="1400" kern="0" dirty="0" smtClean="0">
                <a:solidFill>
                  <a:srgbClr val="000000"/>
                </a:solidFill>
                <a:latin typeface="+mn-lt"/>
                <a:cs typeface="+mn-cs"/>
              </a:rPr>
              <a:t> Centralized solution with management</a:t>
            </a:r>
          </a:p>
          <a:p>
            <a:pPr marL="225425" lvl="0" indent="-225425">
              <a:spcBef>
                <a:spcPts val="600"/>
              </a:spcBef>
              <a:buClr>
                <a:srgbClr val="C00000"/>
              </a:buClr>
              <a:buFontTx/>
              <a:buChar char="•"/>
            </a:pPr>
            <a:r>
              <a:rPr lang="en-US" sz="1400" kern="0" dirty="0" smtClean="0">
                <a:solidFill>
                  <a:srgbClr val="000000"/>
                </a:solidFill>
                <a:latin typeface="+mn-lt"/>
                <a:cs typeface="+mn-cs"/>
              </a:rPr>
              <a:t> Scalable, typical solutions for Power Industry</a:t>
            </a:r>
          </a:p>
        </p:txBody>
      </p:sp>
    </p:spTree>
  </p:cSld>
  <p:clrMapOvr>
    <a:masterClrMapping/>
  </p:clrMapOvr>
  <p:transition advTm="3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t>MAP Target Customers &amp; Applications</a:t>
            </a:r>
          </a:p>
        </p:txBody>
      </p:sp>
      <p:sp>
        <p:nvSpPr>
          <p:cNvPr id="15363" name="Content Placeholder 2"/>
          <p:cNvSpPr>
            <a:spLocks noGrp="1"/>
          </p:cNvSpPr>
          <p:nvPr>
            <p:ph type="body" sz="quarter" idx="10"/>
          </p:nvPr>
        </p:nvSpPr>
        <p:spPr>
          <a:xfrm>
            <a:off x="747713" y="1519084"/>
            <a:ext cx="7124700" cy="3908321"/>
          </a:xfrm>
        </p:spPr>
        <p:txBody>
          <a:bodyPr/>
          <a:lstStyle/>
          <a:p>
            <a:pPr eaLnBrk="1" hangingPunct="1">
              <a:buFontTx/>
              <a:buNone/>
            </a:pPr>
            <a:r>
              <a:rPr lang="en-US" sz="1600" b="1" dirty="0" smtClean="0">
                <a:solidFill>
                  <a:srgbClr val="0000FF"/>
                </a:solidFill>
              </a:rPr>
              <a:t>Target Customers:</a:t>
            </a:r>
          </a:p>
          <a:p>
            <a:pPr eaLnBrk="1" hangingPunct="1"/>
            <a:r>
              <a:rPr lang="en-US" sz="1400" dirty="0" smtClean="0"/>
              <a:t>Carriers &amp; alternative carriers and service providers</a:t>
            </a:r>
          </a:p>
          <a:p>
            <a:pPr eaLnBrk="1" hangingPunct="1"/>
            <a:r>
              <a:rPr lang="en-US" sz="1400" dirty="0" smtClean="0"/>
              <a:t>Cellular operators</a:t>
            </a:r>
          </a:p>
          <a:p>
            <a:pPr eaLnBrk="1" hangingPunct="1"/>
            <a:r>
              <a:rPr lang="en-US" sz="1400" dirty="0" smtClean="0"/>
              <a:t>Private networks owners: Airports, Military and government</a:t>
            </a:r>
          </a:p>
          <a:p>
            <a:pPr eaLnBrk="1" hangingPunct="1"/>
            <a:r>
              <a:rPr lang="en-US" sz="1400" dirty="0" smtClean="0"/>
              <a:t>Utilities &amp; Transportation</a:t>
            </a:r>
          </a:p>
          <a:p>
            <a:pPr eaLnBrk="1" hangingPunct="1">
              <a:buNone/>
            </a:pPr>
            <a:r>
              <a:rPr lang="en-US" sz="1600" b="1" dirty="0" smtClean="0">
                <a:solidFill>
                  <a:srgbClr val="0000FF"/>
                </a:solidFill>
              </a:rPr>
              <a:t>Main Trends</a:t>
            </a:r>
          </a:p>
          <a:p>
            <a:pPr marL="290513" lvl="1" indent="-290513" eaLnBrk="1" hangingPunct="1">
              <a:defRPr/>
            </a:pPr>
            <a:r>
              <a:rPr lang="en-US" sz="1400" dirty="0" smtClean="0"/>
              <a:t>NG-DLC (TDM based) is declining while MSAP (Ethernet based) is growing</a:t>
            </a:r>
          </a:p>
          <a:p>
            <a:pPr marL="290513" lvl="1" indent="-290513" eaLnBrk="1" hangingPunct="1">
              <a:defRPr/>
            </a:pPr>
            <a:r>
              <a:rPr lang="en-US" sz="1400" dirty="0" smtClean="0"/>
              <a:t>Ethernet over fiber is the major driver for MSAP</a:t>
            </a:r>
          </a:p>
          <a:p>
            <a:pPr eaLnBrk="1" hangingPunct="1">
              <a:buNone/>
            </a:pPr>
            <a:r>
              <a:rPr lang="en-US" sz="1600" b="1" dirty="0" smtClean="0">
                <a:solidFill>
                  <a:srgbClr val="0000FF"/>
                </a:solidFill>
              </a:rPr>
              <a:t>Target Applications:</a:t>
            </a:r>
          </a:p>
          <a:p>
            <a:pPr eaLnBrk="1" hangingPunct="1"/>
            <a:r>
              <a:rPr lang="en-US" sz="1400" dirty="0" smtClean="0"/>
              <a:t>Multiservice traffic for utility and transportation networks</a:t>
            </a:r>
          </a:p>
          <a:p>
            <a:pPr eaLnBrk="1" hangingPunct="1"/>
            <a:r>
              <a:rPr lang="en-US" sz="1400" dirty="0" smtClean="0"/>
              <a:t>Integrated data and voice solutions for private networks</a:t>
            </a:r>
          </a:p>
          <a:p>
            <a:pPr eaLnBrk="1" hangingPunct="1"/>
            <a:r>
              <a:rPr lang="en-US" sz="1400" dirty="0" smtClean="0"/>
              <a:t>Legacy services transport over packet switched networks</a:t>
            </a:r>
          </a:p>
          <a:p>
            <a:pPr eaLnBrk="1" hangingPunct="1"/>
            <a:r>
              <a:rPr lang="en-US" sz="1400" dirty="0" smtClean="0"/>
              <a:t>Ethernet and E1/serial over DSL/fiber aggregation</a:t>
            </a:r>
          </a:p>
        </p:txBody>
      </p:sp>
      <p:grpSp>
        <p:nvGrpSpPr>
          <p:cNvPr id="7" name="Group 29"/>
          <p:cNvGrpSpPr>
            <a:grpSpLocks/>
          </p:cNvGrpSpPr>
          <p:nvPr/>
        </p:nvGrpSpPr>
        <p:grpSpPr bwMode="auto">
          <a:xfrm>
            <a:off x="8283120" y="5755761"/>
            <a:ext cx="631825" cy="696912"/>
            <a:chOff x="8370291" y="6012530"/>
            <a:chExt cx="631904" cy="696964"/>
          </a:xfrm>
        </p:grpSpPr>
        <p:pic>
          <p:nvPicPr>
            <p:cNvPr id="8" name="Picture 93" descr="stltdish-r"/>
            <p:cNvPicPr>
              <a:picLocks noChangeAspect="1" noChangeArrowheads="1"/>
            </p:cNvPicPr>
            <p:nvPr/>
          </p:nvPicPr>
          <p:blipFill>
            <a:blip r:embed="rId3" cstate="print"/>
            <a:srcRect/>
            <a:stretch>
              <a:fillRect/>
            </a:stretch>
          </p:blipFill>
          <p:spPr bwMode="auto">
            <a:xfrm>
              <a:off x="8526050" y="6012530"/>
              <a:ext cx="338327" cy="471456"/>
            </a:xfrm>
            <a:prstGeom prst="rect">
              <a:avLst/>
            </a:prstGeom>
            <a:noFill/>
            <a:ln w="9525">
              <a:noFill/>
              <a:miter lim="800000"/>
              <a:headEnd/>
              <a:tailEnd/>
            </a:ln>
          </p:spPr>
        </p:pic>
        <p:sp>
          <p:nvSpPr>
            <p:cNvPr id="9" name="TextBox 14"/>
            <p:cNvSpPr txBox="1">
              <a:spLocks noChangeArrowheads="1"/>
            </p:cNvSpPr>
            <p:nvPr/>
          </p:nvSpPr>
          <p:spPr bwMode="auto">
            <a:xfrm>
              <a:off x="8370291" y="6447884"/>
              <a:ext cx="631904" cy="261610"/>
            </a:xfrm>
            <a:prstGeom prst="rect">
              <a:avLst/>
            </a:prstGeom>
            <a:noFill/>
            <a:ln w="9525">
              <a:noFill/>
              <a:miter lim="800000"/>
              <a:headEnd/>
              <a:tailEnd/>
            </a:ln>
          </p:spPr>
          <p:txBody>
            <a:bodyPr wrap="none">
              <a:spAutoFit/>
            </a:bodyPr>
            <a:lstStyle/>
            <a:p>
              <a:r>
                <a:rPr lang="en-US" sz="1100" dirty="0">
                  <a:latin typeface="+mn-lt"/>
                </a:rPr>
                <a:t>Military</a:t>
              </a:r>
              <a:endParaRPr lang="en-US" sz="1800" dirty="0">
                <a:latin typeface="+mn-lt"/>
              </a:endParaRPr>
            </a:p>
          </p:txBody>
        </p:sp>
      </p:grpSp>
      <p:grpSp>
        <p:nvGrpSpPr>
          <p:cNvPr id="10" name="Group 30"/>
          <p:cNvGrpSpPr>
            <a:grpSpLocks/>
          </p:cNvGrpSpPr>
          <p:nvPr/>
        </p:nvGrpSpPr>
        <p:grpSpPr bwMode="auto">
          <a:xfrm>
            <a:off x="7100657" y="5747367"/>
            <a:ext cx="909223" cy="727472"/>
            <a:chOff x="7314214" y="5998058"/>
            <a:chExt cx="909287" cy="728579"/>
          </a:xfrm>
        </p:grpSpPr>
        <p:sp>
          <p:nvSpPr>
            <p:cNvPr id="11" name="TextBox 12"/>
            <p:cNvSpPr txBox="1">
              <a:spLocks noChangeArrowheads="1"/>
            </p:cNvSpPr>
            <p:nvPr/>
          </p:nvSpPr>
          <p:spPr bwMode="auto">
            <a:xfrm>
              <a:off x="7314214" y="6464629"/>
              <a:ext cx="909287" cy="262008"/>
            </a:xfrm>
            <a:prstGeom prst="rect">
              <a:avLst/>
            </a:prstGeom>
            <a:noFill/>
            <a:ln w="9525">
              <a:noFill/>
              <a:miter lim="800000"/>
              <a:headEnd/>
              <a:tailEnd/>
            </a:ln>
          </p:spPr>
          <p:txBody>
            <a:bodyPr wrap="none">
              <a:spAutoFit/>
            </a:bodyPr>
            <a:lstStyle/>
            <a:p>
              <a:r>
                <a:rPr lang="en-US" sz="1100">
                  <a:latin typeface="+mn-lt"/>
                </a:rPr>
                <a:t>Government</a:t>
              </a:r>
              <a:endParaRPr lang="en-US" sz="1800">
                <a:latin typeface="+mn-lt"/>
              </a:endParaRPr>
            </a:p>
          </p:txBody>
        </p:sp>
        <p:pic>
          <p:nvPicPr>
            <p:cNvPr id="12" name="Picture 39"/>
            <p:cNvPicPr>
              <a:picLocks noChangeAspect="1" noChangeArrowheads="1"/>
            </p:cNvPicPr>
            <p:nvPr/>
          </p:nvPicPr>
          <p:blipFill>
            <a:blip r:embed="rId4" cstate="print">
              <a:lum bright="6000"/>
            </a:blip>
            <a:srcRect/>
            <a:stretch>
              <a:fillRect/>
            </a:stretch>
          </p:blipFill>
          <p:spPr bwMode="auto">
            <a:xfrm>
              <a:off x="7449544" y="5998058"/>
              <a:ext cx="726444" cy="509319"/>
            </a:xfrm>
            <a:prstGeom prst="rect">
              <a:avLst/>
            </a:prstGeom>
            <a:noFill/>
            <a:ln w="9525">
              <a:noFill/>
              <a:miter lim="800000"/>
              <a:headEnd/>
              <a:tailEnd/>
            </a:ln>
          </p:spPr>
        </p:pic>
      </p:grpSp>
      <p:grpSp>
        <p:nvGrpSpPr>
          <p:cNvPr id="13" name="Group 36"/>
          <p:cNvGrpSpPr>
            <a:grpSpLocks/>
          </p:cNvGrpSpPr>
          <p:nvPr/>
        </p:nvGrpSpPr>
        <p:grpSpPr bwMode="auto">
          <a:xfrm>
            <a:off x="1506310" y="5631480"/>
            <a:ext cx="774571" cy="843349"/>
            <a:chOff x="1430759" y="5887994"/>
            <a:chExt cx="774930" cy="844601"/>
          </a:xfrm>
        </p:grpSpPr>
        <p:sp>
          <p:nvSpPr>
            <p:cNvPr id="14" name="TextBox 13"/>
            <p:cNvSpPr txBox="1">
              <a:spLocks noChangeArrowheads="1"/>
            </p:cNvSpPr>
            <p:nvPr/>
          </p:nvSpPr>
          <p:spPr bwMode="auto">
            <a:xfrm>
              <a:off x="1430759" y="6470597"/>
              <a:ext cx="774930" cy="261998"/>
            </a:xfrm>
            <a:prstGeom prst="rect">
              <a:avLst/>
            </a:prstGeom>
            <a:noFill/>
            <a:ln w="9525">
              <a:noFill/>
              <a:miter lim="800000"/>
              <a:headEnd/>
              <a:tailEnd/>
            </a:ln>
          </p:spPr>
          <p:txBody>
            <a:bodyPr wrap="none">
              <a:spAutoFit/>
            </a:bodyPr>
            <a:lstStyle/>
            <a:p>
              <a:r>
                <a:rPr lang="en-US" sz="1100" dirty="0">
                  <a:latin typeface="+mn-lt"/>
                </a:rPr>
                <a:t>Enterprise</a:t>
              </a:r>
            </a:p>
          </p:txBody>
        </p:sp>
        <p:pic>
          <p:nvPicPr>
            <p:cNvPr id="15" name="Picture 31" descr="Headquarters"/>
            <p:cNvPicPr>
              <a:picLocks noChangeAspect="1" noChangeArrowheads="1"/>
            </p:cNvPicPr>
            <p:nvPr/>
          </p:nvPicPr>
          <p:blipFill>
            <a:blip r:embed="rId5" cstate="print"/>
            <a:srcRect/>
            <a:stretch>
              <a:fillRect/>
            </a:stretch>
          </p:blipFill>
          <p:spPr bwMode="auto">
            <a:xfrm>
              <a:off x="1456292" y="5887994"/>
              <a:ext cx="702187" cy="657108"/>
            </a:xfrm>
            <a:prstGeom prst="rect">
              <a:avLst/>
            </a:prstGeom>
            <a:noFill/>
            <a:ln w="9525">
              <a:noFill/>
              <a:miter lim="800000"/>
              <a:headEnd/>
              <a:tailEnd/>
            </a:ln>
          </p:spPr>
        </p:pic>
      </p:grpSp>
      <p:grpSp>
        <p:nvGrpSpPr>
          <p:cNvPr id="16" name="Group 33"/>
          <p:cNvGrpSpPr>
            <a:grpSpLocks/>
          </p:cNvGrpSpPr>
          <p:nvPr/>
        </p:nvGrpSpPr>
        <p:grpSpPr bwMode="auto">
          <a:xfrm>
            <a:off x="4633684" y="5971209"/>
            <a:ext cx="1035861" cy="503345"/>
            <a:chOff x="4892247" y="6153367"/>
            <a:chExt cx="1035654" cy="503553"/>
          </a:xfrm>
        </p:grpSpPr>
        <p:sp>
          <p:nvSpPr>
            <p:cNvPr id="17" name="TextBox 10"/>
            <p:cNvSpPr txBox="1">
              <a:spLocks noChangeArrowheads="1"/>
            </p:cNvSpPr>
            <p:nvPr/>
          </p:nvSpPr>
          <p:spPr bwMode="auto">
            <a:xfrm>
              <a:off x="4892247" y="6395202"/>
              <a:ext cx="1035654" cy="261718"/>
            </a:xfrm>
            <a:prstGeom prst="rect">
              <a:avLst/>
            </a:prstGeom>
            <a:noFill/>
            <a:ln w="9525">
              <a:noFill/>
              <a:miter lim="800000"/>
              <a:headEnd/>
              <a:tailEnd/>
            </a:ln>
          </p:spPr>
          <p:txBody>
            <a:bodyPr wrap="none">
              <a:spAutoFit/>
            </a:bodyPr>
            <a:lstStyle/>
            <a:p>
              <a:r>
                <a:rPr lang="en-US" sz="1100">
                  <a:latin typeface="+mn-lt"/>
                </a:rPr>
                <a:t>Transportation</a:t>
              </a:r>
            </a:p>
          </p:txBody>
        </p:sp>
        <p:pic>
          <p:nvPicPr>
            <p:cNvPr id="18" name="Picture 17" descr="trntroly-r"/>
            <p:cNvPicPr>
              <a:picLocks noChangeAspect="1" noChangeArrowheads="1"/>
            </p:cNvPicPr>
            <p:nvPr/>
          </p:nvPicPr>
          <p:blipFill>
            <a:blip r:embed="rId6" cstate="print"/>
            <a:srcRect/>
            <a:stretch>
              <a:fillRect/>
            </a:stretch>
          </p:blipFill>
          <p:spPr bwMode="auto">
            <a:xfrm>
              <a:off x="4906293" y="6153367"/>
              <a:ext cx="948591" cy="278477"/>
            </a:xfrm>
            <a:prstGeom prst="rect">
              <a:avLst/>
            </a:prstGeom>
            <a:noFill/>
            <a:ln w="9525">
              <a:noFill/>
              <a:miter lim="800000"/>
              <a:headEnd/>
              <a:tailEnd/>
            </a:ln>
          </p:spPr>
        </p:pic>
      </p:grpSp>
      <p:grpSp>
        <p:nvGrpSpPr>
          <p:cNvPr id="19" name="Group 35"/>
          <p:cNvGrpSpPr>
            <a:grpSpLocks/>
          </p:cNvGrpSpPr>
          <p:nvPr/>
        </p:nvGrpSpPr>
        <p:grpSpPr bwMode="auto">
          <a:xfrm>
            <a:off x="2622324" y="5633070"/>
            <a:ext cx="641350" cy="841375"/>
            <a:chOff x="2727610" y="5889307"/>
            <a:chExt cx="641695" cy="841894"/>
          </a:xfrm>
        </p:grpSpPr>
        <p:sp>
          <p:nvSpPr>
            <p:cNvPr id="20" name="TextBox 9"/>
            <p:cNvSpPr txBox="1">
              <a:spLocks noChangeArrowheads="1"/>
            </p:cNvSpPr>
            <p:nvPr/>
          </p:nvSpPr>
          <p:spPr bwMode="auto">
            <a:xfrm>
              <a:off x="2727610" y="6469468"/>
              <a:ext cx="641695" cy="261733"/>
            </a:xfrm>
            <a:prstGeom prst="rect">
              <a:avLst/>
            </a:prstGeom>
            <a:noFill/>
            <a:ln w="9525">
              <a:noFill/>
              <a:miter lim="800000"/>
              <a:headEnd/>
              <a:tailEnd/>
            </a:ln>
          </p:spPr>
          <p:txBody>
            <a:bodyPr wrap="none">
              <a:spAutoFit/>
            </a:bodyPr>
            <a:lstStyle/>
            <a:p>
              <a:r>
                <a:rPr lang="en-US" sz="1100" dirty="0">
                  <a:latin typeface="+mn-lt"/>
                </a:rPr>
                <a:t>Utilities</a:t>
              </a:r>
            </a:p>
          </p:txBody>
        </p:sp>
        <p:pic>
          <p:nvPicPr>
            <p:cNvPr id="21" name="Picture 20" descr="electric"/>
            <p:cNvPicPr>
              <a:picLocks noChangeAspect="1" noChangeArrowheads="1"/>
            </p:cNvPicPr>
            <p:nvPr/>
          </p:nvPicPr>
          <p:blipFill>
            <a:blip r:embed="rId7" cstate="print"/>
            <a:srcRect/>
            <a:stretch>
              <a:fillRect/>
            </a:stretch>
          </p:blipFill>
          <p:spPr bwMode="auto">
            <a:xfrm>
              <a:off x="2795276" y="5889307"/>
              <a:ext cx="448122" cy="608253"/>
            </a:xfrm>
            <a:prstGeom prst="rect">
              <a:avLst/>
            </a:prstGeom>
            <a:noFill/>
            <a:ln w="9525">
              <a:noFill/>
              <a:miter lim="800000"/>
              <a:headEnd/>
              <a:tailEnd/>
            </a:ln>
          </p:spPr>
        </p:pic>
      </p:grpSp>
      <p:grpSp>
        <p:nvGrpSpPr>
          <p:cNvPr id="22" name="Group 34"/>
          <p:cNvGrpSpPr>
            <a:grpSpLocks/>
          </p:cNvGrpSpPr>
          <p:nvPr/>
        </p:nvGrpSpPr>
        <p:grpSpPr bwMode="auto">
          <a:xfrm>
            <a:off x="3552597" y="5515144"/>
            <a:ext cx="737528" cy="981383"/>
            <a:chOff x="3717062" y="5776985"/>
            <a:chExt cx="736657" cy="982539"/>
          </a:xfrm>
        </p:grpSpPr>
        <p:sp>
          <p:nvSpPr>
            <p:cNvPr id="23" name="TextBox 15"/>
            <p:cNvSpPr txBox="1">
              <a:spLocks noChangeArrowheads="1"/>
            </p:cNvSpPr>
            <p:nvPr/>
          </p:nvSpPr>
          <p:spPr bwMode="auto">
            <a:xfrm>
              <a:off x="3720893" y="6497606"/>
              <a:ext cx="712814" cy="261918"/>
            </a:xfrm>
            <a:prstGeom prst="rect">
              <a:avLst/>
            </a:prstGeom>
            <a:noFill/>
            <a:ln w="9525">
              <a:noFill/>
              <a:miter lim="800000"/>
              <a:headEnd/>
              <a:tailEnd/>
            </a:ln>
          </p:spPr>
          <p:txBody>
            <a:bodyPr wrap="none">
              <a:spAutoFit/>
            </a:bodyPr>
            <a:lstStyle/>
            <a:p>
              <a:r>
                <a:rPr lang="en-US" sz="1100">
                  <a:latin typeface="+mn-lt"/>
                </a:rPr>
                <a:t>Oil &amp; Gas</a:t>
              </a:r>
            </a:p>
          </p:txBody>
        </p:sp>
        <p:pic>
          <p:nvPicPr>
            <p:cNvPr id="24" name="Picture 3"/>
            <p:cNvPicPr>
              <a:picLocks noChangeAspect="1" noChangeArrowheads="1"/>
            </p:cNvPicPr>
            <p:nvPr/>
          </p:nvPicPr>
          <p:blipFill>
            <a:blip r:embed="rId8" cstate="print"/>
            <a:srcRect/>
            <a:stretch>
              <a:fillRect/>
            </a:stretch>
          </p:blipFill>
          <p:spPr bwMode="auto">
            <a:xfrm>
              <a:off x="3717062" y="5776985"/>
              <a:ext cx="736657" cy="729170"/>
            </a:xfrm>
            <a:prstGeom prst="rect">
              <a:avLst/>
            </a:prstGeom>
            <a:noFill/>
            <a:ln w="9525">
              <a:noFill/>
              <a:miter lim="800000"/>
              <a:headEnd/>
              <a:tailEnd/>
            </a:ln>
          </p:spPr>
        </p:pic>
      </p:grpSp>
      <p:grpSp>
        <p:nvGrpSpPr>
          <p:cNvPr id="25" name="Group 31"/>
          <p:cNvGrpSpPr>
            <a:grpSpLocks/>
          </p:cNvGrpSpPr>
          <p:nvPr/>
        </p:nvGrpSpPr>
        <p:grpSpPr bwMode="auto">
          <a:xfrm>
            <a:off x="6016399" y="5674345"/>
            <a:ext cx="795337" cy="800100"/>
            <a:chOff x="6248071" y="5930884"/>
            <a:chExt cx="795386" cy="800244"/>
          </a:xfrm>
        </p:grpSpPr>
        <p:sp>
          <p:nvSpPr>
            <p:cNvPr id="26" name="TextBox 17"/>
            <p:cNvSpPr txBox="1">
              <a:spLocks noChangeArrowheads="1"/>
            </p:cNvSpPr>
            <p:nvPr/>
          </p:nvSpPr>
          <p:spPr bwMode="auto">
            <a:xfrm>
              <a:off x="6313184" y="6469518"/>
              <a:ext cx="670376" cy="261610"/>
            </a:xfrm>
            <a:prstGeom prst="rect">
              <a:avLst/>
            </a:prstGeom>
            <a:noFill/>
            <a:ln w="9525">
              <a:noFill/>
              <a:miter lim="800000"/>
              <a:headEnd/>
              <a:tailEnd/>
            </a:ln>
          </p:spPr>
          <p:txBody>
            <a:bodyPr wrap="none">
              <a:spAutoFit/>
            </a:bodyPr>
            <a:lstStyle/>
            <a:p>
              <a:r>
                <a:rPr lang="en-US" sz="1100">
                  <a:latin typeface="+mn-lt"/>
                </a:rPr>
                <a:t>Airports</a:t>
              </a:r>
              <a:endParaRPr lang="en-US" sz="1800">
                <a:latin typeface="+mn-lt"/>
              </a:endParaRPr>
            </a:p>
          </p:txBody>
        </p:sp>
        <p:pic>
          <p:nvPicPr>
            <p:cNvPr id="27" name="Picture 5" descr="http://upload.wikimedia.org/wikipedia/commons/thumb/4/49/Airport_symbol.svg/120px-Airport_symbol.svg.png"/>
            <p:cNvPicPr>
              <a:picLocks noChangeAspect="1" noChangeArrowheads="1"/>
            </p:cNvPicPr>
            <p:nvPr/>
          </p:nvPicPr>
          <p:blipFill>
            <a:blip r:embed="rId9" cstate="print"/>
            <a:srcRect/>
            <a:stretch>
              <a:fillRect/>
            </a:stretch>
          </p:blipFill>
          <p:spPr bwMode="auto">
            <a:xfrm>
              <a:off x="6248071" y="5930884"/>
              <a:ext cx="795386" cy="577718"/>
            </a:xfrm>
            <a:prstGeom prst="rect">
              <a:avLst/>
            </a:prstGeom>
            <a:noFill/>
            <a:ln w="9525">
              <a:noFill/>
              <a:miter lim="800000"/>
              <a:headEnd/>
              <a:tailEnd/>
            </a:ln>
          </p:spPr>
        </p:pic>
      </p:grpSp>
      <p:grpSp>
        <p:nvGrpSpPr>
          <p:cNvPr id="28" name="Group 39"/>
          <p:cNvGrpSpPr>
            <a:grpSpLocks/>
          </p:cNvGrpSpPr>
          <p:nvPr/>
        </p:nvGrpSpPr>
        <p:grpSpPr bwMode="auto">
          <a:xfrm>
            <a:off x="127230" y="5655295"/>
            <a:ext cx="1112805" cy="819250"/>
            <a:chOff x="18144" y="5881560"/>
            <a:chExt cx="1112274" cy="819563"/>
          </a:xfrm>
        </p:grpSpPr>
        <p:sp>
          <p:nvSpPr>
            <p:cNvPr id="29" name="TextBox 11"/>
            <p:cNvSpPr txBox="1">
              <a:spLocks noChangeArrowheads="1"/>
            </p:cNvSpPr>
            <p:nvPr/>
          </p:nvSpPr>
          <p:spPr bwMode="auto">
            <a:xfrm>
              <a:off x="18144" y="6439413"/>
              <a:ext cx="1112274" cy="261710"/>
            </a:xfrm>
            <a:prstGeom prst="rect">
              <a:avLst/>
            </a:prstGeom>
            <a:noFill/>
            <a:ln w="9525">
              <a:noFill/>
              <a:miter lim="800000"/>
              <a:headEnd/>
              <a:tailEnd/>
            </a:ln>
          </p:spPr>
          <p:txBody>
            <a:bodyPr wrap="none">
              <a:spAutoFit/>
            </a:bodyPr>
            <a:lstStyle/>
            <a:p>
              <a:r>
                <a:rPr lang="en-US" sz="1100" dirty="0">
                  <a:latin typeface="+mn-lt"/>
                </a:rPr>
                <a:t>Service Provider</a:t>
              </a:r>
            </a:p>
          </p:txBody>
        </p:sp>
        <p:pic>
          <p:nvPicPr>
            <p:cNvPr id="30" name="Picture 29" descr="branch"/>
            <p:cNvPicPr>
              <a:picLocks noChangeAspect="1" noChangeArrowheads="1"/>
            </p:cNvPicPr>
            <p:nvPr/>
          </p:nvPicPr>
          <p:blipFill>
            <a:blip r:embed="rId10" cstate="print"/>
            <a:srcRect/>
            <a:stretch>
              <a:fillRect/>
            </a:stretch>
          </p:blipFill>
          <p:spPr bwMode="auto">
            <a:xfrm>
              <a:off x="364220" y="5881560"/>
              <a:ext cx="506852" cy="600924"/>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type="title"/>
          </p:nvPr>
        </p:nvSpPr>
        <p:spPr/>
        <p:txBody>
          <a:bodyPr/>
          <a:lstStyle/>
          <a:p>
            <a:pPr eaLnBrk="1" hangingPunct="1"/>
            <a:r>
              <a:rPr lang="en-US" dirty="0" smtClean="0"/>
              <a:t>Carrier in Africa: Bank – Branches Connectivity over PSN</a:t>
            </a:r>
          </a:p>
        </p:txBody>
      </p:sp>
      <p:sp>
        <p:nvSpPr>
          <p:cNvPr id="6" name="Text Placeholder 5"/>
          <p:cNvSpPr>
            <a:spLocks noGrp="1"/>
          </p:cNvSpPr>
          <p:nvPr>
            <p:ph type="body" sz="quarter" idx="10"/>
          </p:nvPr>
        </p:nvSpPr>
        <p:spPr>
          <a:xfrm>
            <a:off x="747713" y="1160784"/>
            <a:ext cx="3913497" cy="1504357"/>
          </a:xfrm>
        </p:spPr>
        <p:txBody>
          <a:bodyPr/>
          <a:lstStyle/>
          <a:p>
            <a:r>
              <a:rPr lang="en-US" sz="1400" dirty="0" smtClean="0"/>
              <a:t>Support ETH services over any available access</a:t>
            </a:r>
            <a:br>
              <a:rPr lang="en-US" sz="1400" dirty="0" smtClean="0"/>
            </a:br>
            <a:r>
              <a:rPr lang="en-US" sz="1400" dirty="0" smtClean="0"/>
              <a:t>infrastructure</a:t>
            </a:r>
          </a:p>
          <a:p>
            <a:r>
              <a:rPr lang="en-US" sz="1400" dirty="0" smtClean="0"/>
              <a:t>Complete Access solution with Aggregation platform (MP-4100), Aggregate any ETH/IP traffic coming from DSL, PDH, Wireless towards IP/MPLS Network</a:t>
            </a:r>
            <a:endParaRPr lang="en-US" sz="1400" dirty="0"/>
          </a:p>
        </p:txBody>
      </p:sp>
      <p:pic>
        <p:nvPicPr>
          <p:cNvPr id="8909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2233" y="2690296"/>
            <a:ext cx="8747913" cy="4036199"/>
          </a:xfrm>
          <a:prstGeom prst="rect">
            <a:avLst/>
          </a:prstGeom>
          <a:noFill/>
          <a:ln w="9525">
            <a:noFill/>
            <a:miter lim="800000"/>
            <a:headEnd/>
            <a:tailEnd/>
          </a:ln>
        </p:spPr>
      </p:pic>
      <p:sp>
        <p:nvSpPr>
          <p:cNvPr id="7" name="Text Placeholder 5"/>
          <p:cNvSpPr txBox="1">
            <a:spLocks/>
          </p:cNvSpPr>
          <p:nvPr/>
        </p:nvSpPr>
        <p:spPr>
          <a:xfrm>
            <a:off x="5007479" y="1160784"/>
            <a:ext cx="3913497" cy="1504357"/>
          </a:xfrm>
          <a:prstGeom prst="rect">
            <a:avLst/>
          </a:prstGeom>
        </p:spPr>
        <p:txBody>
          <a:bodyPr/>
          <a:lstStyle/>
          <a:p>
            <a:pPr marL="225425" lvl="0" indent="-225425">
              <a:spcBef>
                <a:spcPts val="600"/>
              </a:spcBef>
              <a:buClr>
                <a:srgbClr val="C00000"/>
              </a:buClr>
              <a:buFontTx/>
              <a:buChar char="•"/>
            </a:pPr>
            <a:r>
              <a:rPr lang="en-US" sz="1400" kern="0" dirty="0" smtClean="0">
                <a:solidFill>
                  <a:srgbClr val="000000"/>
                </a:solidFill>
                <a:latin typeface="+mn-lt"/>
                <a:cs typeface="+mn-cs"/>
              </a:rPr>
              <a:t>Branches connectivity over any existing  Last Mile infrastructure: Copper, PDH and Wireless</a:t>
            </a:r>
          </a:p>
          <a:p>
            <a:pPr marL="225425" lvl="0" indent="-225425">
              <a:spcBef>
                <a:spcPts val="600"/>
              </a:spcBef>
              <a:buClr>
                <a:srgbClr val="C00000"/>
              </a:buClr>
              <a:buFontTx/>
              <a:buChar char="•"/>
            </a:pPr>
            <a:r>
              <a:rPr lang="en-US" sz="1400" kern="0" dirty="0" smtClean="0">
                <a:solidFill>
                  <a:srgbClr val="000000"/>
                </a:solidFill>
                <a:latin typeface="+mn-lt"/>
                <a:cs typeface="+mn-cs"/>
              </a:rPr>
              <a:t>Reduce </a:t>
            </a:r>
            <a:r>
              <a:rPr lang="en-US" sz="1400" kern="0" dirty="0" err="1" smtClean="0">
                <a:solidFill>
                  <a:srgbClr val="000000"/>
                </a:solidFill>
                <a:latin typeface="+mn-lt"/>
                <a:cs typeface="+mn-cs"/>
              </a:rPr>
              <a:t>CapEx</a:t>
            </a:r>
            <a:r>
              <a:rPr lang="en-US" sz="1400" kern="0" dirty="0" smtClean="0">
                <a:solidFill>
                  <a:srgbClr val="000000"/>
                </a:solidFill>
                <a:latin typeface="+mn-lt"/>
                <a:cs typeface="+mn-cs"/>
              </a:rPr>
              <a:t>/</a:t>
            </a:r>
            <a:r>
              <a:rPr lang="en-US" sz="1400" kern="0" dirty="0" err="1" smtClean="0">
                <a:solidFill>
                  <a:srgbClr val="000000"/>
                </a:solidFill>
                <a:latin typeface="+mn-lt"/>
                <a:cs typeface="+mn-cs"/>
              </a:rPr>
              <a:t>OpEx</a:t>
            </a:r>
            <a:r>
              <a:rPr lang="en-US" sz="1400" kern="0" dirty="0" smtClean="0">
                <a:solidFill>
                  <a:srgbClr val="000000"/>
                </a:solidFill>
                <a:latin typeface="+mn-lt"/>
                <a:cs typeface="+mn-cs"/>
              </a:rPr>
              <a:t> by leveraging existing infrastructure for providing ETH/IP connectivity for the branches over new IP-MPLS network, enabling fast delivery</a:t>
            </a:r>
          </a:p>
        </p:txBody>
      </p:sp>
    </p:spTree>
  </p:cSld>
  <p:clrMapOvr>
    <a:masterClrMapping/>
  </p:clrMapOvr>
  <p:transition advTm="3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type="title"/>
          </p:nvPr>
        </p:nvSpPr>
        <p:spPr/>
        <p:txBody>
          <a:bodyPr/>
          <a:lstStyle/>
          <a:p>
            <a:pPr eaLnBrk="1" hangingPunct="1"/>
            <a:r>
              <a:rPr lang="en-US" dirty="0" smtClean="0"/>
              <a:t>Carrier in Africa: Ethernet and TDM Services over Copper or Fiber</a:t>
            </a:r>
          </a:p>
        </p:txBody>
      </p:sp>
      <p:sp>
        <p:nvSpPr>
          <p:cNvPr id="6" name="Text Placeholder 5"/>
          <p:cNvSpPr>
            <a:spLocks noGrp="1"/>
          </p:cNvSpPr>
          <p:nvPr>
            <p:ph type="body" sz="quarter" idx="10"/>
          </p:nvPr>
        </p:nvSpPr>
        <p:spPr>
          <a:xfrm>
            <a:off x="747713" y="1249995"/>
            <a:ext cx="3824287" cy="1270182"/>
          </a:xfrm>
        </p:spPr>
        <p:txBody>
          <a:bodyPr/>
          <a:lstStyle/>
          <a:p>
            <a:r>
              <a:rPr lang="en-US" sz="1400" dirty="0" smtClean="0"/>
              <a:t>Wide range of interfaces (SHDL/E1/ETH)</a:t>
            </a:r>
          </a:p>
          <a:p>
            <a:r>
              <a:rPr lang="en-US" sz="1400" dirty="0" smtClean="0"/>
              <a:t>MP-4100  high capacity. STM-1 and legacy services on single BOX.</a:t>
            </a:r>
          </a:p>
          <a:p>
            <a:r>
              <a:rPr lang="en-US" sz="1400" dirty="0" err="1" smtClean="0"/>
              <a:t>Multirate</a:t>
            </a:r>
            <a:r>
              <a:rPr lang="en-US" sz="1400" dirty="0" smtClean="0"/>
              <a:t> support</a:t>
            </a:r>
          </a:p>
          <a:p>
            <a:r>
              <a:rPr lang="en-US" sz="1400" dirty="0" smtClean="0"/>
              <a:t>Single multi-functional platform</a:t>
            </a:r>
          </a:p>
        </p:txBody>
      </p:sp>
      <p:sp>
        <p:nvSpPr>
          <p:cNvPr id="7" name="Text Placeholder 5"/>
          <p:cNvSpPr txBox="1">
            <a:spLocks/>
          </p:cNvSpPr>
          <p:nvPr/>
        </p:nvSpPr>
        <p:spPr>
          <a:xfrm>
            <a:off x="4650639" y="1249995"/>
            <a:ext cx="3824287" cy="1270182"/>
          </a:xfrm>
          <a:prstGeom prst="rect">
            <a:avLst/>
          </a:prstGeom>
        </p:spPr>
        <p:txBody>
          <a:bodyPr/>
          <a:lstStyle/>
          <a:p>
            <a:pPr marL="225425" lvl="0" indent="-225425">
              <a:spcBef>
                <a:spcPts val="600"/>
              </a:spcBef>
              <a:buClr>
                <a:srgbClr val="C00000"/>
              </a:buClr>
              <a:buFontTx/>
              <a:buChar char="•"/>
            </a:pPr>
            <a:r>
              <a:rPr lang="en-US" sz="1400" kern="0" dirty="0" smtClean="0">
                <a:solidFill>
                  <a:srgbClr val="000000"/>
                </a:solidFill>
                <a:latin typeface="+mn-lt"/>
                <a:cs typeface="+mn-cs"/>
              </a:rPr>
              <a:t>Reduce </a:t>
            </a:r>
            <a:r>
              <a:rPr lang="en-US" sz="1400" kern="0" dirty="0" err="1" smtClean="0">
                <a:solidFill>
                  <a:srgbClr val="000000"/>
                </a:solidFill>
                <a:latin typeface="+mn-lt"/>
                <a:cs typeface="+mn-cs"/>
              </a:rPr>
              <a:t>OpEx</a:t>
            </a:r>
            <a:r>
              <a:rPr lang="en-US" sz="1400" kern="0" dirty="0" smtClean="0">
                <a:solidFill>
                  <a:srgbClr val="000000"/>
                </a:solidFill>
                <a:latin typeface="+mn-lt"/>
                <a:cs typeface="+mn-cs"/>
              </a:rPr>
              <a:t>/</a:t>
            </a:r>
            <a:r>
              <a:rPr lang="en-US" sz="1400" kern="0" dirty="0" err="1" smtClean="0">
                <a:solidFill>
                  <a:srgbClr val="000000"/>
                </a:solidFill>
                <a:latin typeface="+mn-lt"/>
                <a:cs typeface="+mn-cs"/>
              </a:rPr>
              <a:t>CapEx</a:t>
            </a:r>
            <a:r>
              <a:rPr lang="en-US" sz="1400" kern="0" dirty="0" smtClean="0">
                <a:solidFill>
                  <a:srgbClr val="000000"/>
                </a:solidFill>
                <a:latin typeface="+mn-lt"/>
                <a:cs typeface="+mn-cs"/>
              </a:rPr>
              <a:t> by Multiservice    aggregation device at the </a:t>
            </a:r>
            <a:r>
              <a:rPr lang="en-US" sz="1400" kern="0" dirty="0" err="1" smtClean="0">
                <a:solidFill>
                  <a:srgbClr val="000000"/>
                </a:solidFill>
                <a:latin typeface="+mn-lt"/>
                <a:cs typeface="+mn-cs"/>
              </a:rPr>
              <a:t>PoP</a:t>
            </a:r>
            <a:endParaRPr lang="en-US" sz="1400" kern="0" dirty="0" smtClean="0">
              <a:solidFill>
                <a:srgbClr val="000000"/>
              </a:solidFill>
              <a:latin typeface="+mn-lt"/>
              <a:cs typeface="+mn-cs"/>
            </a:endParaRPr>
          </a:p>
          <a:p>
            <a:pPr marL="225425" lvl="0" indent="-225425">
              <a:spcBef>
                <a:spcPts val="600"/>
              </a:spcBef>
              <a:buClr>
                <a:srgbClr val="C00000"/>
              </a:buClr>
              <a:buFontTx/>
              <a:buChar char="•"/>
            </a:pPr>
            <a:r>
              <a:rPr lang="en-US" sz="1400" kern="0" dirty="0" smtClean="0">
                <a:solidFill>
                  <a:srgbClr val="000000"/>
                </a:solidFill>
                <a:latin typeface="+mn-lt"/>
                <a:cs typeface="+mn-cs"/>
              </a:rPr>
              <a:t>Both E1 and Eth services over single Fiber</a:t>
            </a:r>
          </a:p>
          <a:p>
            <a:pPr marL="225425" lvl="0" indent="-225425">
              <a:spcBef>
                <a:spcPts val="600"/>
              </a:spcBef>
              <a:buClr>
                <a:srgbClr val="C00000"/>
              </a:buClr>
              <a:buFontTx/>
              <a:buChar char="•"/>
            </a:pPr>
            <a:r>
              <a:rPr lang="en-US" sz="1400" kern="0" dirty="0" smtClean="0">
                <a:solidFill>
                  <a:srgbClr val="000000"/>
                </a:solidFill>
                <a:latin typeface="+mn-lt"/>
                <a:cs typeface="+mn-cs"/>
              </a:rPr>
              <a:t>Ensure SLA by providing advance ETH services with </a:t>
            </a:r>
            <a:r>
              <a:rPr lang="en-US" sz="1400" kern="0" dirty="0" err="1" smtClean="0">
                <a:solidFill>
                  <a:srgbClr val="000000"/>
                </a:solidFill>
                <a:latin typeface="+mn-lt"/>
                <a:cs typeface="+mn-cs"/>
              </a:rPr>
              <a:t>QoS</a:t>
            </a:r>
            <a:endParaRPr lang="en-US" sz="1400" kern="0" dirty="0" smtClean="0">
              <a:solidFill>
                <a:srgbClr val="000000"/>
              </a:solidFill>
              <a:latin typeface="+mn-lt"/>
              <a:cs typeface="+mn-cs"/>
            </a:endParaRPr>
          </a:p>
        </p:txBody>
      </p:sp>
      <p:grpSp>
        <p:nvGrpSpPr>
          <p:cNvPr id="13" name="Group 12"/>
          <p:cNvGrpSpPr/>
          <p:nvPr/>
        </p:nvGrpSpPr>
        <p:grpSpPr>
          <a:xfrm>
            <a:off x="223811" y="2600979"/>
            <a:ext cx="8623005" cy="3723832"/>
            <a:chOff x="223811" y="2467167"/>
            <a:chExt cx="8623005" cy="3723832"/>
          </a:xfrm>
        </p:grpSpPr>
        <p:grpSp>
          <p:nvGrpSpPr>
            <p:cNvPr id="12" name="Group 11"/>
            <p:cNvGrpSpPr/>
            <p:nvPr/>
          </p:nvGrpSpPr>
          <p:grpSpPr>
            <a:xfrm>
              <a:off x="223811" y="2665141"/>
              <a:ext cx="8623005" cy="3525858"/>
              <a:chOff x="223811" y="2665141"/>
              <a:chExt cx="8623005" cy="3525858"/>
            </a:xfrm>
          </p:grpSpPr>
          <p:pic>
            <p:nvPicPr>
              <p:cNvPr id="90114" name="Picture 2"/>
              <p:cNvPicPr>
                <a:picLocks noChangeAspect="1" noChangeArrowheads="1"/>
              </p:cNvPicPr>
              <p:nvPr/>
            </p:nvPicPr>
            <p:blipFill>
              <a:blip r:embed="rId3" cstate="print">
                <a:clrChange>
                  <a:clrFrom>
                    <a:srgbClr val="FFFFFF"/>
                  </a:clrFrom>
                  <a:clrTo>
                    <a:srgbClr val="FFFFFF">
                      <a:alpha val="0"/>
                    </a:srgbClr>
                  </a:clrTo>
                </a:clrChange>
              </a:blip>
              <a:srcRect t="2832"/>
              <a:stretch>
                <a:fillRect/>
              </a:stretch>
            </p:blipFill>
            <p:spPr bwMode="auto">
              <a:xfrm>
                <a:off x="223811" y="2899317"/>
                <a:ext cx="8623005" cy="3291682"/>
              </a:xfrm>
              <a:prstGeom prst="rect">
                <a:avLst/>
              </a:prstGeom>
              <a:noFill/>
              <a:ln w="9525">
                <a:noFill/>
                <a:miter lim="800000"/>
                <a:headEnd/>
                <a:tailEnd/>
              </a:ln>
            </p:spPr>
          </p:pic>
          <p:sp>
            <p:nvSpPr>
              <p:cNvPr id="10" name="Rectangle 9"/>
              <p:cNvSpPr/>
              <p:nvPr/>
            </p:nvSpPr>
            <p:spPr>
              <a:xfrm>
                <a:off x="5653667" y="2665141"/>
                <a:ext cx="1126273" cy="434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5686466" y="2467167"/>
              <a:ext cx="1015418" cy="799270"/>
              <a:chOff x="5686466" y="2444865"/>
              <a:chExt cx="1015418" cy="799270"/>
            </a:xfrm>
          </p:grpSpPr>
          <p:sp>
            <p:nvSpPr>
              <p:cNvPr id="8" name="Freeform 20"/>
              <p:cNvSpPr>
                <a:spLocks/>
              </p:cNvSpPr>
              <p:nvPr/>
            </p:nvSpPr>
            <p:spPr bwMode="auto">
              <a:xfrm>
                <a:off x="5686466" y="2444865"/>
                <a:ext cx="1015418" cy="799270"/>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anchor="ctr"/>
              <a:lstStyle/>
              <a:p>
                <a:endParaRPr lang="en-US"/>
              </a:p>
            </p:txBody>
          </p:sp>
          <p:sp>
            <p:nvSpPr>
              <p:cNvPr id="9" name="TextBox 8"/>
              <p:cNvSpPr txBox="1"/>
              <p:nvPr/>
            </p:nvSpPr>
            <p:spPr>
              <a:xfrm>
                <a:off x="5862994" y="2730295"/>
                <a:ext cx="662361" cy="237501"/>
              </a:xfrm>
              <a:prstGeom prst="rect">
                <a:avLst/>
              </a:prstGeom>
              <a:noFill/>
            </p:spPr>
            <p:txBody>
              <a:bodyPr wrap="none" rtlCol="0">
                <a:spAutoFit/>
              </a:bodyPr>
              <a:lstStyle/>
              <a:p>
                <a:pPr algn="ctr">
                  <a:lnSpc>
                    <a:spcPct val="85000"/>
                  </a:lnSpc>
                </a:pPr>
                <a:r>
                  <a:rPr lang="en-US" sz="1100" b="1" dirty="0" smtClean="0">
                    <a:latin typeface="+mn-lt"/>
                  </a:rPr>
                  <a:t>Internet</a:t>
                </a:r>
              </a:p>
            </p:txBody>
          </p:sp>
        </p:grpSp>
      </p:grpSp>
    </p:spTree>
  </p:cSld>
  <p:clrMapOvr>
    <a:masterClrMapping/>
  </p:clrMapOvr>
  <p:transition advTm="3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t>MAP Portfolio</a:t>
            </a:r>
          </a:p>
        </p:txBody>
      </p:sp>
      <p:grpSp>
        <p:nvGrpSpPr>
          <p:cNvPr id="31" name="Group 13"/>
          <p:cNvGrpSpPr/>
          <p:nvPr/>
        </p:nvGrpSpPr>
        <p:grpSpPr>
          <a:xfrm>
            <a:off x="7776140" y="2741316"/>
            <a:ext cx="469726" cy="2544836"/>
            <a:chOff x="7572736" y="2205399"/>
            <a:chExt cx="469726" cy="2544836"/>
          </a:xfrm>
        </p:grpSpPr>
        <p:cxnSp>
          <p:nvCxnSpPr>
            <p:cNvPr id="32" name="Straight Arrow Connector 31"/>
            <p:cNvCxnSpPr/>
            <p:nvPr/>
          </p:nvCxnSpPr>
          <p:spPr bwMode="auto">
            <a:xfrm>
              <a:off x="7585262" y="2205399"/>
              <a:ext cx="457200" cy="1588"/>
            </a:xfrm>
            <a:prstGeom prst="straightConnector1">
              <a:avLst/>
            </a:prstGeom>
            <a:solidFill>
              <a:schemeClr val="accent1"/>
            </a:solidFill>
            <a:ln w="19050" cap="flat" cmpd="sng" algn="ctr">
              <a:solidFill>
                <a:schemeClr val="accent2"/>
              </a:solidFill>
              <a:prstDash val="solid"/>
              <a:round/>
              <a:headEnd type="arrow" w="med" len="med"/>
              <a:tailEnd type="none" w="med" len="med"/>
            </a:ln>
            <a:effectLst/>
          </p:spPr>
        </p:cxnSp>
        <p:cxnSp>
          <p:nvCxnSpPr>
            <p:cNvPr id="33" name="Straight Arrow Connector 32"/>
            <p:cNvCxnSpPr/>
            <p:nvPr/>
          </p:nvCxnSpPr>
          <p:spPr bwMode="auto">
            <a:xfrm>
              <a:off x="7572736" y="2523305"/>
              <a:ext cx="457200" cy="1588"/>
            </a:xfrm>
            <a:prstGeom prst="straightConnector1">
              <a:avLst/>
            </a:prstGeom>
            <a:solidFill>
              <a:schemeClr val="accent1"/>
            </a:solidFill>
            <a:ln w="19050" cap="flat" cmpd="sng" algn="ctr">
              <a:solidFill>
                <a:schemeClr val="accent2"/>
              </a:solidFill>
              <a:prstDash val="solid"/>
              <a:round/>
              <a:headEnd type="arrow" w="med" len="med"/>
              <a:tailEnd type="none" w="med" len="med"/>
            </a:ln>
            <a:effectLst/>
          </p:spPr>
        </p:cxnSp>
        <p:cxnSp>
          <p:nvCxnSpPr>
            <p:cNvPr id="34" name="Straight Arrow Connector 33"/>
            <p:cNvCxnSpPr/>
            <p:nvPr/>
          </p:nvCxnSpPr>
          <p:spPr bwMode="auto">
            <a:xfrm>
              <a:off x="7585262" y="2841211"/>
              <a:ext cx="457200" cy="1588"/>
            </a:xfrm>
            <a:prstGeom prst="straightConnector1">
              <a:avLst/>
            </a:prstGeom>
            <a:solidFill>
              <a:schemeClr val="accent1"/>
            </a:solidFill>
            <a:ln w="19050" cap="flat" cmpd="sng" algn="ctr">
              <a:solidFill>
                <a:schemeClr val="accent2"/>
              </a:solidFill>
              <a:prstDash val="solid"/>
              <a:round/>
              <a:headEnd type="arrow" w="med" len="med"/>
              <a:tailEnd type="none" w="med" len="med"/>
            </a:ln>
            <a:effectLst/>
          </p:spPr>
        </p:cxnSp>
        <p:cxnSp>
          <p:nvCxnSpPr>
            <p:cNvPr id="35" name="Straight Arrow Connector 34"/>
            <p:cNvCxnSpPr/>
            <p:nvPr/>
          </p:nvCxnSpPr>
          <p:spPr bwMode="auto">
            <a:xfrm>
              <a:off x="7572736" y="3159117"/>
              <a:ext cx="457200" cy="1588"/>
            </a:xfrm>
            <a:prstGeom prst="straightConnector1">
              <a:avLst/>
            </a:prstGeom>
            <a:solidFill>
              <a:schemeClr val="accent1"/>
            </a:solidFill>
            <a:ln w="19050" cap="flat" cmpd="sng" algn="ctr">
              <a:solidFill>
                <a:schemeClr val="accent2"/>
              </a:solidFill>
              <a:prstDash val="solid"/>
              <a:round/>
              <a:headEnd type="arrow" w="med" len="med"/>
              <a:tailEnd type="none" w="med" len="med"/>
            </a:ln>
            <a:effectLst/>
          </p:spPr>
        </p:cxnSp>
        <p:cxnSp>
          <p:nvCxnSpPr>
            <p:cNvPr id="36" name="Straight Arrow Connector 35"/>
            <p:cNvCxnSpPr/>
            <p:nvPr/>
          </p:nvCxnSpPr>
          <p:spPr bwMode="auto">
            <a:xfrm>
              <a:off x="7585262" y="3477023"/>
              <a:ext cx="457200" cy="1588"/>
            </a:xfrm>
            <a:prstGeom prst="straightConnector1">
              <a:avLst/>
            </a:prstGeom>
            <a:solidFill>
              <a:schemeClr val="accent1"/>
            </a:solidFill>
            <a:ln w="19050" cap="flat" cmpd="sng" algn="ctr">
              <a:solidFill>
                <a:schemeClr val="accent2"/>
              </a:solidFill>
              <a:prstDash val="solid"/>
              <a:round/>
              <a:headEnd type="arrow" w="med" len="med"/>
              <a:tailEnd type="none" w="med" len="med"/>
            </a:ln>
            <a:effectLst/>
          </p:spPr>
        </p:cxnSp>
        <p:cxnSp>
          <p:nvCxnSpPr>
            <p:cNvPr id="37" name="Straight Arrow Connector 36"/>
            <p:cNvCxnSpPr/>
            <p:nvPr/>
          </p:nvCxnSpPr>
          <p:spPr bwMode="auto">
            <a:xfrm>
              <a:off x="7585262" y="3794929"/>
              <a:ext cx="457200" cy="1588"/>
            </a:xfrm>
            <a:prstGeom prst="straightConnector1">
              <a:avLst/>
            </a:prstGeom>
            <a:solidFill>
              <a:schemeClr val="accent1"/>
            </a:solidFill>
            <a:ln w="19050" cap="flat" cmpd="sng" algn="ctr">
              <a:solidFill>
                <a:schemeClr val="accent2"/>
              </a:solidFill>
              <a:prstDash val="solid"/>
              <a:round/>
              <a:headEnd type="arrow" w="med" len="med"/>
              <a:tailEnd type="none" w="med" len="med"/>
            </a:ln>
            <a:effectLst/>
          </p:spPr>
        </p:cxnSp>
        <p:cxnSp>
          <p:nvCxnSpPr>
            <p:cNvPr id="38" name="Straight Arrow Connector 37"/>
            <p:cNvCxnSpPr/>
            <p:nvPr/>
          </p:nvCxnSpPr>
          <p:spPr bwMode="auto">
            <a:xfrm>
              <a:off x="7572736" y="4112835"/>
              <a:ext cx="457200" cy="1588"/>
            </a:xfrm>
            <a:prstGeom prst="straightConnector1">
              <a:avLst/>
            </a:prstGeom>
            <a:solidFill>
              <a:schemeClr val="accent1"/>
            </a:solidFill>
            <a:ln w="19050" cap="flat" cmpd="sng" algn="ctr">
              <a:solidFill>
                <a:schemeClr val="accent2"/>
              </a:solidFill>
              <a:prstDash val="solid"/>
              <a:round/>
              <a:headEnd type="arrow" w="med" len="med"/>
              <a:tailEnd type="none" w="med" len="med"/>
            </a:ln>
            <a:effectLst/>
          </p:spPr>
        </p:cxnSp>
        <p:cxnSp>
          <p:nvCxnSpPr>
            <p:cNvPr id="39" name="Straight Arrow Connector 38"/>
            <p:cNvCxnSpPr/>
            <p:nvPr/>
          </p:nvCxnSpPr>
          <p:spPr bwMode="auto">
            <a:xfrm>
              <a:off x="7572736" y="4430741"/>
              <a:ext cx="457200" cy="1588"/>
            </a:xfrm>
            <a:prstGeom prst="straightConnector1">
              <a:avLst/>
            </a:prstGeom>
            <a:solidFill>
              <a:schemeClr val="accent1"/>
            </a:solidFill>
            <a:ln w="19050" cap="flat" cmpd="sng" algn="ctr">
              <a:solidFill>
                <a:schemeClr val="accent2"/>
              </a:solidFill>
              <a:prstDash val="solid"/>
              <a:round/>
              <a:headEnd type="arrow" w="med" len="med"/>
              <a:tailEnd type="none" w="med" len="med"/>
            </a:ln>
            <a:effectLst/>
          </p:spPr>
        </p:cxnSp>
        <p:cxnSp>
          <p:nvCxnSpPr>
            <p:cNvPr id="40" name="Straight Arrow Connector 39"/>
            <p:cNvCxnSpPr/>
            <p:nvPr/>
          </p:nvCxnSpPr>
          <p:spPr bwMode="auto">
            <a:xfrm>
              <a:off x="7585262" y="4748647"/>
              <a:ext cx="457200" cy="1588"/>
            </a:xfrm>
            <a:prstGeom prst="straightConnector1">
              <a:avLst/>
            </a:prstGeom>
            <a:solidFill>
              <a:schemeClr val="accent1"/>
            </a:solidFill>
            <a:ln w="19050" cap="flat" cmpd="sng" algn="ctr">
              <a:solidFill>
                <a:schemeClr val="accent2"/>
              </a:solidFill>
              <a:prstDash val="solid"/>
              <a:round/>
              <a:headEnd type="arrow" w="med" len="med"/>
              <a:tailEnd type="none" w="med" len="med"/>
            </a:ln>
            <a:effectLst/>
          </p:spPr>
        </p:cxnSp>
      </p:grpSp>
      <p:sp>
        <p:nvSpPr>
          <p:cNvPr id="41" name="AutoShape 23"/>
          <p:cNvSpPr>
            <a:spLocks noChangeArrowheads="1"/>
          </p:cNvSpPr>
          <p:nvPr/>
        </p:nvSpPr>
        <p:spPr bwMode="auto">
          <a:xfrm flipH="1">
            <a:off x="4802872" y="1648442"/>
            <a:ext cx="2916987" cy="4846498"/>
          </a:xfrm>
          <a:prstGeom prst="roundRect">
            <a:avLst>
              <a:gd name="adj" fmla="val 10995"/>
            </a:avLst>
          </a:prstGeom>
          <a:solidFill>
            <a:srgbClr val="E7E7FF"/>
          </a:solidFill>
          <a:ln w="12700">
            <a:solidFill>
              <a:srgbClr val="84BDD6"/>
            </a:solidFill>
            <a:round/>
            <a:headEnd/>
            <a:tailEnd/>
          </a:ln>
          <a:effectLst>
            <a:innerShdw blurRad="63500" dist="50800" dir="18900000">
              <a:prstClr val="black">
                <a:alpha val="50000"/>
              </a:prstClr>
            </a:innerShdw>
          </a:effectLst>
        </p:spPr>
        <p:txBody>
          <a:bodyPr wrap="none" lIns="91347" tIns="45671" rIns="91347" bIns="45671" anchor="ctr"/>
          <a:lstStyle/>
          <a:p>
            <a:endParaRPr lang="en-US" dirty="0">
              <a:latin typeface="+mn-lt"/>
            </a:endParaRPr>
          </a:p>
        </p:txBody>
      </p:sp>
      <p:sp>
        <p:nvSpPr>
          <p:cNvPr id="42" name="TextBox 41"/>
          <p:cNvSpPr txBox="1"/>
          <p:nvPr/>
        </p:nvSpPr>
        <p:spPr>
          <a:xfrm flipH="1">
            <a:off x="5163920" y="1339913"/>
            <a:ext cx="1790110" cy="338455"/>
          </a:xfrm>
          <a:prstGeom prst="rect">
            <a:avLst/>
          </a:prstGeom>
          <a:noFill/>
        </p:spPr>
        <p:txBody>
          <a:bodyPr wrap="none" lIns="91347" tIns="45671" rIns="91347" bIns="45671" rtlCol="0">
            <a:spAutoFit/>
          </a:bodyPr>
          <a:lstStyle/>
          <a:p>
            <a:pPr lvl="0" algn="ctr"/>
            <a:r>
              <a:rPr lang="en-US" sz="1600" dirty="0" smtClean="0">
                <a:latin typeface="+mn-lt"/>
              </a:rPr>
              <a:t>Customer Premises</a:t>
            </a:r>
          </a:p>
        </p:txBody>
      </p:sp>
      <p:sp>
        <p:nvSpPr>
          <p:cNvPr id="45" name="Text Box 1063"/>
          <p:cNvSpPr txBox="1">
            <a:spLocks noChangeArrowheads="1"/>
          </p:cNvSpPr>
          <p:nvPr/>
        </p:nvSpPr>
        <p:spPr bwMode="auto">
          <a:xfrm>
            <a:off x="6312857" y="5583122"/>
            <a:ext cx="1410970" cy="750361"/>
          </a:xfrm>
          <a:prstGeom prst="rect">
            <a:avLst/>
          </a:prstGeom>
          <a:noFill/>
          <a:ln w="9525">
            <a:noFill/>
            <a:miter lim="800000"/>
            <a:headEnd/>
            <a:tailEnd/>
          </a:ln>
        </p:spPr>
        <p:txBody>
          <a:bodyPr lIns="103021" tIns="51512" rIns="103021" bIns="51512">
            <a:spAutoFit/>
          </a:bodyPr>
          <a:lstStyle/>
          <a:p>
            <a:pPr defTabSz="1031236">
              <a:defRPr/>
            </a:pPr>
            <a:r>
              <a:rPr lang="en-US" sz="1400" u="sng" dirty="0" smtClean="0">
                <a:latin typeface="+mn-lt"/>
              </a:rPr>
              <a:t>Optimux</a:t>
            </a:r>
          </a:p>
          <a:p>
            <a:pPr defTabSz="1031236">
              <a:defRPr/>
            </a:pPr>
            <a:r>
              <a:rPr lang="en-US" sz="1400" dirty="0" smtClean="0">
                <a:latin typeface="+mn-lt"/>
              </a:rPr>
              <a:t>Fiber Multiplexers</a:t>
            </a:r>
          </a:p>
        </p:txBody>
      </p:sp>
      <p:grpSp>
        <p:nvGrpSpPr>
          <p:cNvPr id="46" name="Group 56"/>
          <p:cNvGrpSpPr>
            <a:grpSpLocks/>
          </p:cNvGrpSpPr>
          <p:nvPr/>
        </p:nvGrpSpPr>
        <p:grpSpPr bwMode="auto">
          <a:xfrm>
            <a:off x="4927831" y="5662737"/>
            <a:ext cx="1318419" cy="713370"/>
            <a:chOff x="6477000" y="3886200"/>
            <a:chExt cx="2397125" cy="1258888"/>
          </a:xfrm>
        </p:grpSpPr>
        <p:pic>
          <p:nvPicPr>
            <p:cNvPr id="47" name="Picture 1027"/>
            <p:cNvPicPr>
              <a:picLocks noChangeAspect="1" noChangeArrowheads="1"/>
            </p:cNvPicPr>
            <p:nvPr/>
          </p:nvPicPr>
          <p:blipFill>
            <a:blip r:embed="rId3" cstate="screen"/>
            <a:srcRect/>
            <a:stretch>
              <a:fillRect/>
            </a:stretch>
          </p:blipFill>
          <p:spPr bwMode="auto">
            <a:xfrm>
              <a:off x="7391400" y="3886200"/>
              <a:ext cx="1238250" cy="555625"/>
            </a:xfrm>
            <a:prstGeom prst="rect">
              <a:avLst/>
            </a:prstGeom>
            <a:noFill/>
            <a:ln w="12700">
              <a:noFill/>
              <a:miter lim="800000"/>
              <a:headEnd/>
              <a:tailEnd/>
            </a:ln>
          </p:spPr>
        </p:pic>
        <p:grpSp>
          <p:nvGrpSpPr>
            <p:cNvPr id="48" name="Group 48"/>
            <p:cNvGrpSpPr>
              <a:grpSpLocks/>
            </p:cNvGrpSpPr>
            <p:nvPr/>
          </p:nvGrpSpPr>
          <p:grpSpPr bwMode="auto">
            <a:xfrm>
              <a:off x="6477000" y="4038600"/>
              <a:ext cx="2397125" cy="1106488"/>
              <a:chOff x="6477000" y="3886200"/>
              <a:chExt cx="2397125" cy="1106488"/>
            </a:xfrm>
          </p:grpSpPr>
          <p:pic>
            <p:nvPicPr>
              <p:cNvPr id="49" name="Picture 1061" descr="OP family photo small"/>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6477000" y="3886200"/>
                <a:ext cx="2397125" cy="1106488"/>
              </a:xfrm>
              <a:prstGeom prst="rect">
                <a:avLst/>
              </a:prstGeom>
              <a:noFill/>
              <a:ln w="9525">
                <a:noFill/>
                <a:miter lim="800000"/>
                <a:headEnd/>
                <a:tailEnd/>
              </a:ln>
            </p:spPr>
          </p:pic>
          <p:pic>
            <p:nvPicPr>
              <p:cNvPr id="50" name="Picture 1062"/>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7315200" y="4572000"/>
                <a:ext cx="708025" cy="309562"/>
              </a:xfrm>
              <a:prstGeom prst="rect">
                <a:avLst/>
              </a:prstGeom>
              <a:noFill/>
              <a:ln w="12700">
                <a:noFill/>
                <a:miter lim="800000"/>
                <a:headEnd/>
                <a:tailEnd/>
              </a:ln>
            </p:spPr>
          </p:pic>
        </p:grpSp>
      </p:grpSp>
      <p:grpSp>
        <p:nvGrpSpPr>
          <p:cNvPr id="51" name="Group 55"/>
          <p:cNvGrpSpPr>
            <a:grpSpLocks/>
          </p:cNvGrpSpPr>
          <p:nvPr/>
        </p:nvGrpSpPr>
        <p:grpSpPr bwMode="auto">
          <a:xfrm>
            <a:off x="5146404" y="5015962"/>
            <a:ext cx="1123712" cy="471202"/>
            <a:chOff x="5781856" y="3577359"/>
            <a:chExt cx="1135062" cy="461241"/>
          </a:xfrm>
        </p:grpSpPr>
        <p:pic>
          <p:nvPicPr>
            <p:cNvPr id="52" name="Picture 1065"/>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6208529" y="3629314"/>
              <a:ext cx="708389" cy="308841"/>
            </a:xfrm>
            <a:prstGeom prst="rect">
              <a:avLst/>
            </a:prstGeom>
            <a:noFill/>
            <a:ln w="12700">
              <a:noFill/>
              <a:miter lim="800000"/>
              <a:headEnd/>
              <a:tailEnd/>
            </a:ln>
          </p:spPr>
        </p:pic>
        <p:pic>
          <p:nvPicPr>
            <p:cNvPr id="53" name="Picture 1066"/>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5781856" y="3577359"/>
              <a:ext cx="708389" cy="308841"/>
            </a:xfrm>
            <a:prstGeom prst="rect">
              <a:avLst/>
            </a:prstGeom>
            <a:noFill/>
            <a:ln w="12700">
              <a:noFill/>
              <a:miter lim="800000"/>
              <a:headEnd/>
              <a:tailEnd/>
            </a:ln>
          </p:spPr>
        </p:pic>
        <p:pic>
          <p:nvPicPr>
            <p:cNvPr id="54" name="Picture 1068"/>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5934256" y="3729759"/>
              <a:ext cx="708389" cy="308841"/>
            </a:xfrm>
            <a:prstGeom prst="rect">
              <a:avLst/>
            </a:prstGeom>
            <a:noFill/>
            <a:ln w="12700">
              <a:noFill/>
              <a:miter lim="800000"/>
              <a:headEnd/>
              <a:tailEnd/>
            </a:ln>
          </p:spPr>
        </p:pic>
      </p:grpSp>
      <p:sp>
        <p:nvSpPr>
          <p:cNvPr id="55" name="Text Box 1067"/>
          <p:cNvSpPr txBox="1">
            <a:spLocks noChangeArrowheads="1"/>
          </p:cNvSpPr>
          <p:nvPr/>
        </p:nvSpPr>
        <p:spPr bwMode="auto">
          <a:xfrm>
            <a:off x="6316714" y="4621554"/>
            <a:ext cx="1431625" cy="750401"/>
          </a:xfrm>
          <a:prstGeom prst="rect">
            <a:avLst/>
          </a:prstGeom>
          <a:noFill/>
          <a:ln w="9525">
            <a:noFill/>
            <a:miter lim="800000"/>
            <a:headEnd/>
            <a:tailEnd/>
          </a:ln>
        </p:spPr>
        <p:txBody>
          <a:bodyPr wrap="square" lIns="103066" tIns="51532" rIns="103066" bIns="51532">
            <a:spAutoFit/>
          </a:bodyPr>
          <a:lstStyle/>
          <a:p>
            <a:pPr defTabSz="1031236">
              <a:defRPr/>
            </a:pPr>
            <a:r>
              <a:rPr lang="en-US" sz="1400" u="sng" dirty="0" err="1" smtClean="0">
                <a:latin typeface="+mn-lt"/>
              </a:rPr>
              <a:t>ASMi</a:t>
            </a:r>
            <a:r>
              <a:rPr lang="en-US" sz="1400" dirty="0" smtClean="0">
                <a:latin typeface="+mn-lt"/>
              </a:rPr>
              <a:t>  SHDSL Multiplexers </a:t>
            </a:r>
          </a:p>
          <a:p>
            <a:pPr defTabSz="1031236">
              <a:defRPr/>
            </a:pPr>
            <a:r>
              <a:rPr lang="en-US" sz="1400" dirty="0" smtClean="0">
                <a:latin typeface="+mn-lt"/>
              </a:rPr>
              <a:t>&amp; Modems</a:t>
            </a:r>
          </a:p>
        </p:txBody>
      </p:sp>
      <p:pic>
        <p:nvPicPr>
          <p:cNvPr id="56" name="Picture 1045" descr="Mp2100 &amp; 2104 new look"/>
          <p:cNvPicPr>
            <a:picLocks noChangeAspect="1" noChangeArrowheads="1"/>
          </p:cNvPicPr>
          <p:nvPr/>
        </p:nvPicPr>
        <p:blipFill>
          <a:blip r:embed="rId6" cstate="screen">
            <a:clrChange>
              <a:clrFrom>
                <a:srgbClr val="FCFFFD"/>
              </a:clrFrom>
              <a:clrTo>
                <a:srgbClr val="FCFFFD">
                  <a:alpha val="0"/>
                </a:srgbClr>
              </a:clrTo>
            </a:clrChange>
          </a:blip>
          <a:srcRect/>
          <a:stretch>
            <a:fillRect/>
          </a:stretch>
        </p:blipFill>
        <p:spPr bwMode="auto">
          <a:xfrm>
            <a:off x="5275560" y="2863905"/>
            <a:ext cx="738829" cy="543437"/>
          </a:xfrm>
          <a:prstGeom prst="rect">
            <a:avLst/>
          </a:prstGeom>
          <a:noFill/>
          <a:ln w="9525">
            <a:noFill/>
            <a:miter lim="800000"/>
            <a:headEnd/>
            <a:tailEnd/>
          </a:ln>
        </p:spPr>
      </p:pic>
      <p:sp>
        <p:nvSpPr>
          <p:cNvPr id="57" name="Text Box 1046"/>
          <p:cNvSpPr txBox="1">
            <a:spLocks noChangeArrowheads="1"/>
          </p:cNvSpPr>
          <p:nvPr/>
        </p:nvSpPr>
        <p:spPr bwMode="auto">
          <a:xfrm>
            <a:off x="6311189" y="2784755"/>
            <a:ext cx="1490103" cy="750401"/>
          </a:xfrm>
          <a:prstGeom prst="rect">
            <a:avLst/>
          </a:prstGeom>
          <a:noFill/>
          <a:ln w="9525">
            <a:noFill/>
            <a:miter lim="800000"/>
            <a:headEnd/>
            <a:tailEnd/>
          </a:ln>
        </p:spPr>
        <p:txBody>
          <a:bodyPr wrap="square" lIns="103066" tIns="51532" rIns="103066" bIns="51532">
            <a:spAutoFit/>
          </a:bodyPr>
          <a:lstStyle/>
          <a:p>
            <a:pPr defTabSz="1031236">
              <a:defRPr/>
            </a:pPr>
            <a:r>
              <a:rPr lang="en-US" sz="1400" u="sng" dirty="0" smtClean="0">
                <a:latin typeface="+mn-lt"/>
              </a:rPr>
              <a:t>Megaplex</a:t>
            </a:r>
          </a:p>
          <a:p>
            <a:pPr defTabSz="1031236">
              <a:defRPr/>
            </a:pPr>
            <a:r>
              <a:rPr lang="en-US" sz="1400" dirty="0" smtClean="0">
                <a:latin typeface="+mn-lt"/>
              </a:rPr>
              <a:t>Multiservice Access Nodes</a:t>
            </a:r>
          </a:p>
        </p:txBody>
      </p:sp>
      <p:sp>
        <p:nvSpPr>
          <p:cNvPr id="62" name="AutoShape 23"/>
          <p:cNvSpPr>
            <a:spLocks noChangeArrowheads="1"/>
          </p:cNvSpPr>
          <p:nvPr/>
        </p:nvSpPr>
        <p:spPr bwMode="auto">
          <a:xfrm>
            <a:off x="1956628" y="1630680"/>
            <a:ext cx="2126511" cy="4846498"/>
          </a:xfrm>
          <a:prstGeom prst="roundRect">
            <a:avLst>
              <a:gd name="adj" fmla="val 10995"/>
            </a:avLst>
          </a:prstGeom>
          <a:solidFill>
            <a:schemeClr val="accent4">
              <a:lumMod val="20000"/>
              <a:lumOff val="80000"/>
            </a:schemeClr>
          </a:solidFill>
          <a:ln w="12700">
            <a:solidFill>
              <a:srgbClr val="84BDD6"/>
            </a:solidFill>
            <a:round/>
            <a:headEnd/>
            <a:tailEnd/>
          </a:ln>
          <a:effectLst>
            <a:innerShdw blurRad="63500" dist="50800" dir="18900000">
              <a:prstClr val="black">
                <a:alpha val="50000"/>
              </a:prstClr>
            </a:innerShdw>
          </a:effectLst>
        </p:spPr>
        <p:txBody>
          <a:bodyPr wrap="none" lIns="91429" tIns="45714" rIns="91429" bIns="45714" anchor="ctr"/>
          <a:lstStyle/>
          <a:p>
            <a:endParaRPr lang="en-US" dirty="0">
              <a:latin typeface="+mn-lt"/>
            </a:endParaRPr>
          </a:p>
        </p:txBody>
      </p:sp>
      <p:sp>
        <p:nvSpPr>
          <p:cNvPr id="63" name="TextBox 62"/>
          <p:cNvSpPr txBox="1"/>
          <p:nvPr/>
        </p:nvSpPr>
        <p:spPr>
          <a:xfrm>
            <a:off x="2310064" y="1329231"/>
            <a:ext cx="1139713" cy="338542"/>
          </a:xfrm>
          <a:prstGeom prst="rect">
            <a:avLst/>
          </a:prstGeom>
          <a:noFill/>
        </p:spPr>
        <p:txBody>
          <a:bodyPr wrap="none" lIns="91429" tIns="45714" rIns="91429" bIns="45714" rtlCol="0">
            <a:spAutoFit/>
          </a:bodyPr>
          <a:lstStyle/>
          <a:p>
            <a:pPr lvl="0" algn="ctr"/>
            <a:r>
              <a:rPr lang="en-US" sz="1600" dirty="0" smtClean="0">
                <a:latin typeface="+mn-lt"/>
              </a:rPr>
              <a:t>Central Site</a:t>
            </a:r>
          </a:p>
        </p:txBody>
      </p:sp>
      <p:pic>
        <p:nvPicPr>
          <p:cNvPr id="64" name="Picture 4"/>
          <p:cNvPicPr>
            <a:picLocks noChangeAspect="1" noChangeArrowheads="1"/>
          </p:cNvPicPr>
          <p:nvPr/>
        </p:nvPicPr>
        <p:blipFill>
          <a:blip r:embed="rId7" cstate="screen">
            <a:clrChange>
              <a:clrFrom>
                <a:srgbClr val="FEFEFE"/>
              </a:clrFrom>
              <a:clrTo>
                <a:srgbClr val="FEFEFE">
                  <a:alpha val="0"/>
                </a:srgbClr>
              </a:clrTo>
            </a:clrChange>
            <a:lum bright="-10000"/>
          </a:blip>
          <a:srcRect/>
          <a:stretch>
            <a:fillRect/>
          </a:stretch>
        </p:blipFill>
        <p:spPr bwMode="auto">
          <a:xfrm>
            <a:off x="2345262" y="2988635"/>
            <a:ext cx="1382784" cy="902865"/>
          </a:xfrm>
          <a:prstGeom prst="rect">
            <a:avLst/>
          </a:prstGeom>
          <a:noFill/>
          <a:ln w="12700">
            <a:noFill/>
            <a:miter lim="800000"/>
            <a:headEnd/>
            <a:tailEnd/>
          </a:ln>
        </p:spPr>
      </p:pic>
      <p:sp>
        <p:nvSpPr>
          <p:cNvPr id="65" name="TextBox 64"/>
          <p:cNvSpPr txBox="1"/>
          <p:nvPr/>
        </p:nvSpPr>
        <p:spPr>
          <a:xfrm>
            <a:off x="2286972" y="1953932"/>
            <a:ext cx="1808037" cy="954095"/>
          </a:xfrm>
          <a:prstGeom prst="rect">
            <a:avLst/>
          </a:prstGeom>
          <a:noFill/>
        </p:spPr>
        <p:txBody>
          <a:bodyPr wrap="square" lIns="91429" tIns="45714" rIns="91429" bIns="45714" rtlCol="0">
            <a:spAutoFit/>
          </a:bodyPr>
          <a:lstStyle/>
          <a:p>
            <a:pPr marL="176213" indent="-176213"/>
            <a:r>
              <a:rPr lang="en-US" sz="1400" u="sng" dirty="0" smtClean="0">
                <a:latin typeface="+mn-lt"/>
              </a:rPr>
              <a:t>Central Rack:  </a:t>
            </a:r>
            <a:r>
              <a:rPr lang="en-US" sz="1400" dirty="0" smtClean="0">
                <a:latin typeface="+mn-lt"/>
              </a:rPr>
              <a:t>Grooming</a:t>
            </a:r>
          </a:p>
          <a:p>
            <a:pPr marL="176213"/>
            <a:r>
              <a:rPr lang="en-US" sz="1400" dirty="0" smtClean="0">
                <a:latin typeface="+mn-lt"/>
              </a:rPr>
              <a:t>Multiplexing  Aggregation</a:t>
            </a:r>
          </a:p>
        </p:txBody>
      </p:sp>
      <p:sp>
        <p:nvSpPr>
          <p:cNvPr id="66" name="Left-Right Arrow 65"/>
          <p:cNvSpPr/>
          <p:nvPr/>
        </p:nvSpPr>
        <p:spPr bwMode="auto">
          <a:xfrm>
            <a:off x="3701375" y="3753245"/>
            <a:ext cx="1463040" cy="457200"/>
          </a:xfrm>
          <a:prstGeom prst="leftRightArrow">
            <a:avLst/>
          </a:prstGeom>
          <a:solidFill>
            <a:schemeClr val="accent1"/>
          </a:solidFill>
          <a:ln w="12700" cap="flat" cmpd="sng" algn="ctr">
            <a:noFill/>
            <a:prstDash val="solid"/>
            <a:round/>
            <a:headEnd type="none" w="med" len="med"/>
            <a:tailEnd type="none" w="med" len="med"/>
          </a:ln>
          <a:effectLst>
            <a:innerShdw blurRad="63500" dist="50800" dir="2700000">
              <a:prstClr val="black">
                <a:alpha val="50000"/>
              </a:prstClr>
            </a:innerShdw>
          </a:effectLst>
        </p:spPr>
        <p:txBody>
          <a:bodyPr vert="horz" wrap="square" lIns="91347" tIns="45671" rIns="91347" bIns="45671" numCol="1" rtlCol="0" anchor="ctr" anchorCtr="0" compatLnSpc="1">
            <a:prstTxWarp prst="textNoShape">
              <a:avLst/>
            </a:prstTxWarp>
          </a:bodyPr>
          <a:lstStyle/>
          <a:p>
            <a:pPr algn="ctr"/>
            <a:r>
              <a:rPr lang="en-US" sz="1200" dirty="0" smtClean="0">
                <a:solidFill>
                  <a:schemeClr val="bg1"/>
                </a:solidFill>
                <a:latin typeface="+mn-lt"/>
              </a:rPr>
              <a:t>Copper</a:t>
            </a:r>
          </a:p>
        </p:txBody>
      </p:sp>
      <p:sp>
        <p:nvSpPr>
          <p:cNvPr id="67" name="Left-Right Arrow 66"/>
          <p:cNvSpPr/>
          <p:nvPr/>
        </p:nvSpPr>
        <p:spPr bwMode="auto">
          <a:xfrm>
            <a:off x="3702616" y="5009169"/>
            <a:ext cx="1463040" cy="457200"/>
          </a:xfrm>
          <a:prstGeom prst="leftRightArrow">
            <a:avLst/>
          </a:prstGeom>
          <a:solidFill>
            <a:schemeClr val="accent1"/>
          </a:solidFill>
          <a:ln w="12700" cap="flat" cmpd="sng" algn="ctr">
            <a:noFill/>
            <a:prstDash val="solid"/>
            <a:round/>
            <a:headEnd type="none" w="med" len="med"/>
            <a:tailEnd type="none" w="med" len="med"/>
          </a:ln>
          <a:effectLst>
            <a:innerShdw blurRad="63500" dist="50800" dir="2700000">
              <a:prstClr val="black">
                <a:alpha val="50000"/>
              </a:prstClr>
            </a:innerShdw>
          </a:effectLst>
        </p:spPr>
        <p:txBody>
          <a:bodyPr vert="horz" wrap="square" lIns="91347" tIns="45671" rIns="91347" bIns="45671" numCol="1" rtlCol="0" anchor="ctr" anchorCtr="0" compatLnSpc="1">
            <a:prstTxWarp prst="textNoShape">
              <a:avLst/>
            </a:prstTxWarp>
          </a:bodyPr>
          <a:lstStyle/>
          <a:p>
            <a:pPr algn="ctr"/>
            <a:r>
              <a:rPr lang="en-US" sz="1200" dirty="0" smtClean="0">
                <a:solidFill>
                  <a:schemeClr val="bg1"/>
                </a:solidFill>
                <a:latin typeface="+mn-lt"/>
              </a:rPr>
              <a:t>Wireless</a:t>
            </a:r>
          </a:p>
        </p:txBody>
      </p:sp>
      <p:grpSp>
        <p:nvGrpSpPr>
          <p:cNvPr id="69" name="Group 123"/>
          <p:cNvGrpSpPr/>
          <p:nvPr/>
        </p:nvGrpSpPr>
        <p:grpSpPr>
          <a:xfrm>
            <a:off x="215389" y="3021563"/>
            <a:ext cx="1440386" cy="1056252"/>
            <a:chOff x="61785" y="3213446"/>
            <a:chExt cx="1440386" cy="1056252"/>
          </a:xfrm>
        </p:grpSpPr>
        <p:sp>
          <p:nvSpPr>
            <p:cNvPr id="70" name="Freeform 69"/>
            <p:cNvSpPr>
              <a:spLocks/>
            </p:cNvSpPr>
            <p:nvPr/>
          </p:nvSpPr>
          <p:spPr bwMode="auto">
            <a:xfrm>
              <a:off x="61785" y="3213446"/>
              <a:ext cx="1440386" cy="1056252"/>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anchor="ctr"/>
            <a:lstStyle/>
            <a:p>
              <a:pPr>
                <a:defRPr/>
              </a:pPr>
              <a:endParaRPr lang="en-US" b="1" dirty="0">
                <a:latin typeface="+mn-lt"/>
              </a:endParaRPr>
            </a:p>
          </p:txBody>
        </p:sp>
        <p:sp>
          <p:nvSpPr>
            <p:cNvPr id="71" name="TextBox 70"/>
            <p:cNvSpPr txBox="1"/>
            <p:nvPr/>
          </p:nvSpPr>
          <p:spPr>
            <a:xfrm>
              <a:off x="471677" y="3582005"/>
              <a:ext cx="785945" cy="400110"/>
            </a:xfrm>
            <a:prstGeom prst="rect">
              <a:avLst/>
            </a:prstGeom>
            <a:noFill/>
          </p:spPr>
          <p:txBody>
            <a:bodyPr wrap="square" rtlCol="0">
              <a:spAutoFit/>
            </a:bodyPr>
            <a:lstStyle/>
            <a:p>
              <a:pPr algn="ctr"/>
              <a:r>
                <a:rPr lang="en-US" sz="2000" b="1" dirty="0" smtClean="0">
                  <a:latin typeface="+mn-lt"/>
                  <a:cs typeface="Arial" pitchFamily="34" charset="0"/>
                </a:rPr>
                <a:t>PSN</a:t>
              </a:r>
            </a:p>
          </p:txBody>
        </p:sp>
      </p:grpSp>
      <p:grpSp>
        <p:nvGrpSpPr>
          <p:cNvPr id="72" name="Group 124"/>
          <p:cNvGrpSpPr/>
          <p:nvPr/>
        </p:nvGrpSpPr>
        <p:grpSpPr>
          <a:xfrm>
            <a:off x="215389" y="4551693"/>
            <a:ext cx="1440386" cy="1056252"/>
            <a:chOff x="61785" y="4615501"/>
            <a:chExt cx="1440386" cy="1056252"/>
          </a:xfrm>
        </p:grpSpPr>
        <p:sp>
          <p:nvSpPr>
            <p:cNvPr id="73" name="Freeform 20"/>
            <p:cNvSpPr>
              <a:spLocks/>
            </p:cNvSpPr>
            <p:nvPr/>
          </p:nvSpPr>
          <p:spPr bwMode="auto">
            <a:xfrm>
              <a:off x="61785" y="4615501"/>
              <a:ext cx="1440386" cy="1056252"/>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rgbClr val="FFFFFF"/>
                </a:gs>
                <a:gs pos="100000">
                  <a:srgbClr val="FFE895"/>
                </a:gs>
              </a:gsLst>
              <a:path path="rect">
                <a:fillToRect l="50000" t="50000" r="50000" b="50000"/>
              </a:path>
            </a:gradFill>
            <a:ln w="9525">
              <a:noFill/>
              <a:round/>
              <a:headEnd/>
              <a:tailEnd/>
            </a:ln>
            <a:effectLst>
              <a:prstShdw prst="shdw17" dist="17961" dir="2700000">
                <a:srgbClr val="998B59"/>
              </a:prstShdw>
            </a:effectLst>
          </p:spPr>
          <p:txBody>
            <a:bodyPr wrap="none" anchor="ctr"/>
            <a:lstStyle/>
            <a:p>
              <a:pPr>
                <a:defRPr/>
              </a:pPr>
              <a:endParaRPr lang="en-US" b="1" dirty="0">
                <a:latin typeface="+mn-lt"/>
              </a:endParaRPr>
            </a:p>
          </p:txBody>
        </p:sp>
        <p:sp>
          <p:nvSpPr>
            <p:cNvPr id="74" name="TextBox 73"/>
            <p:cNvSpPr txBox="1"/>
            <p:nvPr/>
          </p:nvSpPr>
          <p:spPr>
            <a:xfrm>
              <a:off x="272471" y="4965373"/>
              <a:ext cx="1019013" cy="400110"/>
            </a:xfrm>
            <a:prstGeom prst="rect">
              <a:avLst/>
            </a:prstGeom>
            <a:noFill/>
          </p:spPr>
          <p:txBody>
            <a:bodyPr wrap="square" rtlCol="0">
              <a:spAutoFit/>
            </a:bodyPr>
            <a:lstStyle/>
            <a:p>
              <a:pPr algn="ctr"/>
              <a:r>
                <a:rPr lang="en-US" sz="2000" b="1" dirty="0" smtClean="0">
                  <a:latin typeface="+mn-lt"/>
                  <a:cs typeface="Arial" pitchFamily="34" charset="0"/>
                </a:rPr>
                <a:t>TDM</a:t>
              </a:r>
            </a:p>
          </p:txBody>
        </p:sp>
      </p:grpSp>
      <p:sp>
        <p:nvSpPr>
          <p:cNvPr id="75" name="Right Arrow 74"/>
          <p:cNvSpPr/>
          <p:nvPr/>
        </p:nvSpPr>
        <p:spPr bwMode="auto">
          <a:xfrm rot="10800000">
            <a:off x="1462430" y="3336912"/>
            <a:ext cx="844790" cy="383060"/>
          </a:xfrm>
          <a:prstGeom prst="rightArrow">
            <a:avLst/>
          </a:prstGeom>
          <a:solidFill>
            <a:schemeClr val="accent1"/>
          </a:solidFill>
          <a:ln w="12700" cap="flat" cmpd="sng" algn="ctr">
            <a:noFill/>
            <a:prstDash val="solid"/>
            <a:round/>
            <a:headEnd type="none" w="med" len="med"/>
            <a:tailEnd type="none" w="med" len="med"/>
          </a:ln>
          <a:effectLst>
            <a:innerShdw blurRad="63500" dist="50800" dir="2700000">
              <a:prstClr val="black">
                <a:alpha val="50000"/>
              </a:prstClr>
            </a:innerShdw>
          </a:effectLst>
        </p:spPr>
        <p:txBody>
          <a:bodyPr vert="horz" wrap="square" lIns="91347" tIns="45671" rIns="91347" bIns="45671" numCol="1" rtlCol="0" anchor="ctr" anchorCtr="0" compatLnSpc="1">
            <a:prstTxWarp prst="textNoShape">
              <a:avLst/>
            </a:prstTxWarp>
          </a:bodyPr>
          <a:lstStyle/>
          <a:p>
            <a:pPr algn="ctr" defTabSz="913438"/>
            <a:endParaRPr lang="en-US" sz="1200" dirty="0" smtClean="0">
              <a:solidFill>
                <a:schemeClr val="bg1"/>
              </a:solidFill>
              <a:latin typeface="+mn-lt"/>
            </a:endParaRPr>
          </a:p>
        </p:txBody>
      </p:sp>
      <p:sp>
        <p:nvSpPr>
          <p:cNvPr id="76" name="Right Arrow 75"/>
          <p:cNvSpPr/>
          <p:nvPr/>
        </p:nvSpPr>
        <p:spPr bwMode="auto">
          <a:xfrm rot="10800000">
            <a:off x="1489097" y="4845870"/>
            <a:ext cx="844790" cy="383060"/>
          </a:xfrm>
          <a:prstGeom prst="rightArrow">
            <a:avLst/>
          </a:prstGeom>
          <a:solidFill>
            <a:schemeClr val="accent1"/>
          </a:solidFill>
          <a:ln w="12700" cap="flat" cmpd="sng" algn="ctr">
            <a:noFill/>
            <a:prstDash val="solid"/>
            <a:round/>
            <a:headEnd type="none" w="med" len="med"/>
            <a:tailEnd type="none" w="med" len="med"/>
          </a:ln>
          <a:effectLst>
            <a:innerShdw blurRad="63500" dist="50800" dir="2700000">
              <a:prstClr val="black">
                <a:alpha val="50000"/>
              </a:prstClr>
            </a:innerShdw>
          </a:effectLst>
        </p:spPr>
        <p:txBody>
          <a:bodyPr vert="horz" wrap="square" lIns="91347" tIns="45671" rIns="91347" bIns="45671" numCol="1" rtlCol="0" anchor="ctr" anchorCtr="0" compatLnSpc="1">
            <a:prstTxWarp prst="textNoShape">
              <a:avLst/>
            </a:prstTxWarp>
          </a:bodyPr>
          <a:lstStyle/>
          <a:p>
            <a:pPr algn="ctr" defTabSz="913438"/>
            <a:endParaRPr lang="en-US" sz="1200" dirty="0" smtClean="0">
              <a:solidFill>
                <a:schemeClr val="bg1"/>
              </a:solidFill>
              <a:latin typeface="+mn-lt"/>
            </a:endParaRPr>
          </a:p>
        </p:txBody>
      </p:sp>
      <p:sp>
        <p:nvSpPr>
          <p:cNvPr id="79" name="Rectangle 78"/>
          <p:cNvSpPr/>
          <p:nvPr/>
        </p:nvSpPr>
        <p:spPr>
          <a:xfrm>
            <a:off x="8208687" y="2585105"/>
            <a:ext cx="364202" cy="307777"/>
          </a:xfrm>
          <a:prstGeom prst="rect">
            <a:avLst/>
          </a:prstGeom>
        </p:spPr>
        <p:txBody>
          <a:bodyPr wrap="none">
            <a:spAutoFit/>
          </a:bodyPr>
          <a:lstStyle/>
          <a:p>
            <a:pPr>
              <a:spcBef>
                <a:spcPts val="599"/>
              </a:spcBef>
            </a:pPr>
            <a:r>
              <a:rPr lang="en-US" sz="1400" dirty="0" smtClean="0">
                <a:latin typeface="+mn-lt"/>
              </a:rPr>
              <a:t>E1</a:t>
            </a:r>
          </a:p>
        </p:txBody>
      </p:sp>
      <p:sp>
        <p:nvSpPr>
          <p:cNvPr id="80" name="Rectangle 79"/>
          <p:cNvSpPr/>
          <p:nvPr/>
        </p:nvSpPr>
        <p:spPr>
          <a:xfrm>
            <a:off x="8226004" y="2893370"/>
            <a:ext cx="364202" cy="307777"/>
          </a:xfrm>
          <a:prstGeom prst="rect">
            <a:avLst/>
          </a:prstGeom>
        </p:spPr>
        <p:txBody>
          <a:bodyPr wrap="none">
            <a:spAutoFit/>
          </a:bodyPr>
          <a:lstStyle/>
          <a:p>
            <a:pPr>
              <a:spcBef>
                <a:spcPts val="599"/>
              </a:spcBef>
            </a:pPr>
            <a:r>
              <a:rPr lang="en-US" sz="1400" dirty="0" smtClean="0">
                <a:latin typeface="+mn-lt"/>
              </a:rPr>
              <a:t>T1</a:t>
            </a:r>
          </a:p>
        </p:txBody>
      </p:sp>
      <p:sp>
        <p:nvSpPr>
          <p:cNvPr id="81" name="Rectangle 80"/>
          <p:cNvSpPr/>
          <p:nvPr/>
        </p:nvSpPr>
        <p:spPr>
          <a:xfrm>
            <a:off x="8205223" y="3215488"/>
            <a:ext cx="437492" cy="307777"/>
          </a:xfrm>
          <a:prstGeom prst="rect">
            <a:avLst/>
          </a:prstGeom>
        </p:spPr>
        <p:txBody>
          <a:bodyPr wrap="none">
            <a:spAutoFit/>
          </a:bodyPr>
          <a:lstStyle/>
          <a:p>
            <a:pPr>
              <a:spcBef>
                <a:spcPts val="599"/>
              </a:spcBef>
            </a:pPr>
            <a:r>
              <a:rPr lang="en-US" sz="1400" dirty="0" smtClean="0">
                <a:latin typeface="+mn-lt"/>
              </a:rPr>
              <a:t>FXS</a:t>
            </a:r>
          </a:p>
        </p:txBody>
      </p:sp>
      <p:sp>
        <p:nvSpPr>
          <p:cNvPr id="82" name="Rectangle 81"/>
          <p:cNvSpPr/>
          <p:nvPr/>
        </p:nvSpPr>
        <p:spPr>
          <a:xfrm>
            <a:off x="8201758" y="3523753"/>
            <a:ext cx="471091" cy="307777"/>
          </a:xfrm>
          <a:prstGeom prst="rect">
            <a:avLst/>
          </a:prstGeom>
        </p:spPr>
        <p:txBody>
          <a:bodyPr wrap="none">
            <a:spAutoFit/>
          </a:bodyPr>
          <a:lstStyle/>
          <a:p>
            <a:pPr>
              <a:spcBef>
                <a:spcPts val="599"/>
              </a:spcBef>
            </a:pPr>
            <a:r>
              <a:rPr lang="en-US" sz="1400" dirty="0" smtClean="0">
                <a:latin typeface="+mn-lt"/>
              </a:rPr>
              <a:t>FXO</a:t>
            </a:r>
          </a:p>
        </p:txBody>
      </p:sp>
      <p:sp>
        <p:nvSpPr>
          <p:cNvPr id="83" name="Rectangle 82"/>
          <p:cNvSpPr/>
          <p:nvPr/>
        </p:nvSpPr>
        <p:spPr>
          <a:xfrm>
            <a:off x="8201759" y="3845870"/>
            <a:ext cx="546945" cy="307777"/>
          </a:xfrm>
          <a:prstGeom prst="rect">
            <a:avLst/>
          </a:prstGeom>
        </p:spPr>
        <p:txBody>
          <a:bodyPr wrap="none">
            <a:spAutoFit/>
          </a:bodyPr>
          <a:lstStyle/>
          <a:p>
            <a:pPr>
              <a:spcBef>
                <a:spcPts val="599"/>
              </a:spcBef>
            </a:pPr>
            <a:r>
              <a:rPr lang="en-US" sz="1400" dirty="0" smtClean="0">
                <a:latin typeface="+mn-lt"/>
              </a:rPr>
              <a:t>E</a:t>
            </a:r>
            <a:r>
              <a:rPr lang="he-IL" sz="1400" dirty="0" smtClean="0">
                <a:latin typeface="+mn-lt"/>
              </a:rPr>
              <a:t>&amp;</a:t>
            </a:r>
            <a:r>
              <a:rPr lang="en-US" sz="1400" dirty="0" smtClean="0">
                <a:latin typeface="+mn-lt"/>
              </a:rPr>
              <a:t>M</a:t>
            </a:r>
          </a:p>
        </p:txBody>
      </p:sp>
      <p:sp>
        <p:nvSpPr>
          <p:cNvPr id="84" name="Rectangle 83"/>
          <p:cNvSpPr/>
          <p:nvPr/>
        </p:nvSpPr>
        <p:spPr>
          <a:xfrm>
            <a:off x="8201759" y="4167988"/>
            <a:ext cx="473206" cy="307777"/>
          </a:xfrm>
          <a:prstGeom prst="rect">
            <a:avLst/>
          </a:prstGeom>
        </p:spPr>
        <p:txBody>
          <a:bodyPr wrap="none">
            <a:spAutoFit/>
          </a:bodyPr>
          <a:lstStyle/>
          <a:p>
            <a:pPr>
              <a:spcBef>
                <a:spcPts val="599"/>
              </a:spcBef>
            </a:pPr>
            <a:r>
              <a:rPr lang="en-US" sz="1400" dirty="0" smtClean="0">
                <a:latin typeface="+mn-lt"/>
              </a:rPr>
              <a:t>ETH</a:t>
            </a:r>
          </a:p>
        </p:txBody>
      </p:sp>
      <p:sp>
        <p:nvSpPr>
          <p:cNvPr id="85" name="Rectangle 84"/>
          <p:cNvSpPr/>
          <p:nvPr/>
        </p:nvSpPr>
        <p:spPr>
          <a:xfrm>
            <a:off x="8212150" y="4479715"/>
            <a:ext cx="496931" cy="307777"/>
          </a:xfrm>
          <a:prstGeom prst="rect">
            <a:avLst/>
          </a:prstGeom>
        </p:spPr>
        <p:txBody>
          <a:bodyPr wrap="none">
            <a:spAutoFit/>
          </a:bodyPr>
          <a:lstStyle/>
          <a:p>
            <a:pPr>
              <a:spcBef>
                <a:spcPts val="599"/>
              </a:spcBef>
            </a:pPr>
            <a:r>
              <a:rPr lang="en-US" sz="1400" dirty="0" smtClean="0">
                <a:latin typeface="+mn-lt"/>
              </a:rPr>
              <a:t>V.35</a:t>
            </a:r>
          </a:p>
        </p:txBody>
      </p:sp>
      <p:sp>
        <p:nvSpPr>
          <p:cNvPr id="86" name="Rectangle 85"/>
          <p:cNvSpPr/>
          <p:nvPr/>
        </p:nvSpPr>
        <p:spPr>
          <a:xfrm>
            <a:off x="8219077" y="4798369"/>
            <a:ext cx="505267" cy="307777"/>
          </a:xfrm>
          <a:prstGeom prst="rect">
            <a:avLst/>
          </a:prstGeom>
        </p:spPr>
        <p:txBody>
          <a:bodyPr wrap="none">
            <a:spAutoFit/>
          </a:bodyPr>
          <a:lstStyle/>
          <a:p>
            <a:pPr>
              <a:spcBef>
                <a:spcPts val="599"/>
              </a:spcBef>
            </a:pPr>
            <a:r>
              <a:rPr lang="en-US" sz="1400" dirty="0" smtClean="0">
                <a:latin typeface="+mn-lt"/>
              </a:rPr>
              <a:t>X.21</a:t>
            </a:r>
          </a:p>
        </p:txBody>
      </p:sp>
      <p:sp>
        <p:nvSpPr>
          <p:cNvPr id="87" name="Rectangle 86"/>
          <p:cNvSpPr/>
          <p:nvPr/>
        </p:nvSpPr>
        <p:spPr>
          <a:xfrm>
            <a:off x="8198296" y="5130878"/>
            <a:ext cx="690445" cy="307777"/>
          </a:xfrm>
          <a:prstGeom prst="rect">
            <a:avLst/>
          </a:prstGeom>
        </p:spPr>
        <p:txBody>
          <a:bodyPr wrap="none">
            <a:spAutoFit/>
          </a:bodyPr>
          <a:lstStyle/>
          <a:p>
            <a:pPr>
              <a:spcBef>
                <a:spcPts val="599"/>
              </a:spcBef>
            </a:pPr>
            <a:r>
              <a:rPr lang="en-US" sz="1400" dirty="0" smtClean="0">
                <a:latin typeface="+mn-lt"/>
              </a:rPr>
              <a:t>RS-530</a:t>
            </a:r>
          </a:p>
        </p:txBody>
      </p:sp>
      <p:sp>
        <p:nvSpPr>
          <p:cNvPr id="77" name="Text Box 1046"/>
          <p:cNvSpPr txBox="1">
            <a:spLocks noChangeArrowheads="1"/>
          </p:cNvSpPr>
          <p:nvPr/>
        </p:nvSpPr>
        <p:spPr bwMode="auto">
          <a:xfrm>
            <a:off x="2476223" y="4053641"/>
            <a:ext cx="1223912" cy="750401"/>
          </a:xfrm>
          <a:prstGeom prst="rect">
            <a:avLst/>
          </a:prstGeom>
          <a:noFill/>
          <a:ln w="9525">
            <a:noFill/>
            <a:miter lim="800000"/>
            <a:headEnd/>
            <a:tailEnd/>
          </a:ln>
        </p:spPr>
        <p:txBody>
          <a:bodyPr wrap="square" lIns="103066" tIns="51532" rIns="103066" bIns="51532">
            <a:spAutoFit/>
          </a:bodyPr>
          <a:lstStyle/>
          <a:p>
            <a:pPr defTabSz="1031236">
              <a:defRPr/>
            </a:pPr>
            <a:r>
              <a:rPr lang="en-US" sz="1400" dirty="0" smtClean="0">
                <a:latin typeface="+mn-lt"/>
              </a:rPr>
              <a:t>Megaplex</a:t>
            </a:r>
          </a:p>
          <a:p>
            <a:pPr defTabSz="1031236">
              <a:defRPr/>
            </a:pPr>
            <a:r>
              <a:rPr lang="en-US" sz="1400" dirty="0" smtClean="0">
                <a:latin typeface="+mn-lt"/>
              </a:rPr>
              <a:t>DXC</a:t>
            </a:r>
          </a:p>
          <a:p>
            <a:pPr defTabSz="1031236">
              <a:defRPr/>
            </a:pPr>
            <a:r>
              <a:rPr lang="en-US" sz="1400" dirty="0" smtClean="0">
                <a:latin typeface="+mn-lt"/>
              </a:rPr>
              <a:t>FCD-155</a:t>
            </a:r>
          </a:p>
        </p:txBody>
      </p:sp>
      <p:pic>
        <p:nvPicPr>
          <p:cNvPr id="78" name="Picture 16" descr="FCS-155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357716" y="5656487"/>
            <a:ext cx="1225452" cy="436758"/>
          </a:xfrm>
          <a:prstGeom prst="rect">
            <a:avLst/>
          </a:prstGeom>
          <a:noFill/>
          <a:ln w="9525">
            <a:noFill/>
            <a:miter lim="800000"/>
            <a:headEnd/>
            <a:tailEnd/>
          </a:ln>
        </p:spPr>
      </p:pic>
      <p:pic>
        <p:nvPicPr>
          <p:cNvPr id="1027" name="Picture 3"/>
          <p:cNvPicPr>
            <a:picLocks noChangeAspect="1" noChangeArrowheads="1"/>
          </p:cNvPicPr>
          <p:nvPr/>
        </p:nvPicPr>
        <p:blipFill>
          <a:blip r:embed="rId9" cstate="print"/>
          <a:srcRect/>
          <a:stretch>
            <a:fillRect/>
          </a:stretch>
        </p:blipFill>
        <p:spPr bwMode="auto">
          <a:xfrm>
            <a:off x="5102960" y="1841757"/>
            <a:ext cx="1085850" cy="771525"/>
          </a:xfrm>
          <a:prstGeom prst="rect">
            <a:avLst/>
          </a:prstGeom>
          <a:noFill/>
          <a:ln w="9525">
            <a:noFill/>
            <a:miter lim="800000"/>
            <a:headEnd/>
            <a:tailEnd/>
          </a:ln>
        </p:spPr>
      </p:pic>
      <p:sp>
        <p:nvSpPr>
          <p:cNvPr id="95" name="Text Box 1046"/>
          <p:cNvSpPr txBox="1">
            <a:spLocks noChangeArrowheads="1"/>
          </p:cNvSpPr>
          <p:nvPr/>
        </p:nvSpPr>
        <p:spPr bwMode="auto">
          <a:xfrm>
            <a:off x="6314738" y="1788792"/>
            <a:ext cx="1490103" cy="965845"/>
          </a:xfrm>
          <a:prstGeom prst="rect">
            <a:avLst/>
          </a:prstGeom>
          <a:noFill/>
          <a:ln w="9525">
            <a:noFill/>
            <a:miter lim="800000"/>
            <a:headEnd/>
            <a:tailEnd/>
          </a:ln>
        </p:spPr>
        <p:txBody>
          <a:bodyPr wrap="square" lIns="103066" tIns="51532" rIns="103066" bIns="51532">
            <a:spAutoFit/>
          </a:bodyPr>
          <a:lstStyle/>
          <a:p>
            <a:pPr defTabSz="1031236">
              <a:defRPr/>
            </a:pPr>
            <a:r>
              <a:rPr lang="en-US" sz="1400" u="sng" dirty="0" smtClean="0">
                <a:latin typeface="+mn-lt"/>
              </a:rPr>
              <a:t>DXC</a:t>
            </a:r>
          </a:p>
          <a:p>
            <a:pPr defTabSz="1031236">
              <a:defRPr/>
            </a:pPr>
            <a:r>
              <a:rPr lang="en-US" sz="1400" dirty="0" smtClean="0">
                <a:latin typeface="+mn-lt"/>
              </a:rPr>
              <a:t>Cross Connect </a:t>
            </a:r>
          </a:p>
          <a:p>
            <a:pPr defTabSz="1031236">
              <a:defRPr/>
            </a:pPr>
            <a:r>
              <a:rPr lang="en-US" sz="1400" dirty="0" smtClean="0">
                <a:latin typeface="+mn-lt"/>
              </a:rPr>
              <a:t>Grooming</a:t>
            </a:r>
          </a:p>
          <a:p>
            <a:pPr defTabSz="1031236">
              <a:defRPr/>
            </a:pPr>
            <a:r>
              <a:rPr lang="en-US" sz="1400" dirty="0" smtClean="0">
                <a:latin typeface="+mn-lt"/>
              </a:rPr>
              <a:t>Broadcast</a:t>
            </a:r>
          </a:p>
        </p:txBody>
      </p:sp>
      <p:pic>
        <p:nvPicPr>
          <p:cNvPr id="96" name="Picture 3"/>
          <p:cNvPicPr>
            <a:picLocks noChangeAspect="1" noChangeArrowheads="1"/>
          </p:cNvPicPr>
          <p:nvPr/>
        </p:nvPicPr>
        <p:blipFill>
          <a:blip r:embed="rId10" cstate="print"/>
          <a:srcRect/>
          <a:stretch>
            <a:fillRect/>
          </a:stretch>
        </p:blipFill>
        <p:spPr bwMode="auto">
          <a:xfrm>
            <a:off x="2406511" y="5090152"/>
            <a:ext cx="1219190" cy="509089"/>
          </a:xfrm>
          <a:prstGeom prst="rect">
            <a:avLst/>
          </a:prstGeom>
          <a:noFill/>
          <a:ln w="12700">
            <a:noFill/>
            <a:miter lim="800000"/>
            <a:headEnd/>
            <a:tailEnd/>
          </a:ln>
        </p:spPr>
      </p:pic>
      <p:pic>
        <p:nvPicPr>
          <p:cNvPr id="97" name="Picture 35" descr="FCD-IPM"/>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000095" y="4085117"/>
            <a:ext cx="1122989" cy="262110"/>
          </a:xfrm>
          <a:prstGeom prst="rect">
            <a:avLst/>
          </a:prstGeom>
          <a:noFill/>
          <a:ln w="9525">
            <a:noFill/>
            <a:miter lim="800000"/>
            <a:headEnd/>
            <a:tailEnd/>
          </a:ln>
        </p:spPr>
      </p:pic>
      <p:pic>
        <p:nvPicPr>
          <p:cNvPr id="99" name="Picture 28" descr="FCD-E1"/>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303406" y="3854427"/>
            <a:ext cx="663929" cy="282272"/>
          </a:xfrm>
          <a:prstGeom prst="rect">
            <a:avLst/>
          </a:prstGeom>
          <a:noFill/>
          <a:ln w="9525">
            <a:noFill/>
            <a:miter lim="800000"/>
            <a:headEnd/>
            <a:tailEnd/>
          </a:ln>
        </p:spPr>
      </p:pic>
      <p:sp>
        <p:nvSpPr>
          <p:cNvPr id="100" name="Text Box 1067"/>
          <p:cNvSpPr txBox="1">
            <a:spLocks noChangeArrowheads="1"/>
          </p:cNvSpPr>
          <p:nvPr/>
        </p:nvSpPr>
        <p:spPr bwMode="auto">
          <a:xfrm>
            <a:off x="6309617" y="3625591"/>
            <a:ext cx="1431625" cy="750401"/>
          </a:xfrm>
          <a:prstGeom prst="rect">
            <a:avLst/>
          </a:prstGeom>
          <a:noFill/>
          <a:ln w="9525">
            <a:noFill/>
            <a:miter lim="800000"/>
            <a:headEnd/>
            <a:tailEnd/>
          </a:ln>
        </p:spPr>
        <p:txBody>
          <a:bodyPr wrap="square" lIns="103066" tIns="51532" rIns="103066" bIns="51532">
            <a:spAutoFit/>
          </a:bodyPr>
          <a:lstStyle/>
          <a:p>
            <a:pPr defTabSz="1031236">
              <a:defRPr/>
            </a:pPr>
            <a:r>
              <a:rPr lang="en-US" sz="1400" u="sng" dirty="0" smtClean="0">
                <a:latin typeface="+mn-lt"/>
              </a:rPr>
              <a:t>FCD</a:t>
            </a:r>
            <a:r>
              <a:rPr lang="en-US" sz="1400" dirty="0" smtClean="0">
                <a:latin typeface="+mn-lt"/>
              </a:rPr>
              <a:t> </a:t>
            </a:r>
          </a:p>
          <a:p>
            <a:pPr defTabSz="1031236">
              <a:defRPr/>
            </a:pPr>
            <a:r>
              <a:rPr lang="en-US" sz="1400" dirty="0" smtClean="0">
                <a:latin typeface="+mn-lt"/>
              </a:rPr>
              <a:t>E1/T1 access units</a:t>
            </a:r>
          </a:p>
        </p:txBody>
      </p:sp>
      <p:pic>
        <p:nvPicPr>
          <p:cNvPr id="101" name="Picture 3"/>
          <p:cNvPicPr>
            <a:picLocks noChangeAspect="1" noChangeArrowheads="1"/>
          </p:cNvPicPr>
          <p:nvPr/>
        </p:nvPicPr>
        <p:blipFill>
          <a:blip r:embed="rId13" cstate="print"/>
          <a:srcRect/>
          <a:stretch>
            <a:fillRect/>
          </a:stretch>
        </p:blipFill>
        <p:spPr bwMode="auto">
          <a:xfrm>
            <a:off x="5139092" y="4629729"/>
            <a:ext cx="1125025" cy="469769"/>
          </a:xfrm>
          <a:prstGeom prst="rect">
            <a:avLst/>
          </a:prstGeom>
          <a:noFill/>
          <a:ln w="12700">
            <a:noFill/>
            <a:miter lim="800000"/>
            <a:headEnd/>
            <a:tailEnd/>
          </a:ln>
        </p:spPr>
      </p:pic>
      <p:pic>
        <p:nvPicPr>
          <p:cNvPr id="98" name="Picture 3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94212" y="3641697"/>
            <a:ext cx="620932" cy="269670"/>
          </a:xfrm>
          <a:prstGeom prst="rect">
            <a:avLst/>
          </a:prstGeom>
          <a:noFill/>
          <a:ln w="12700">
            <a:noFill/>
            <a:miter lim="800000"/>
            <a:headEnd/>
            <a:tailEnd/>
          </a:ln>
        </p:spPr>
      </p:pic>
      <p:sp>
        <p:nvSpPr>
          <p:cNvPr id="68" name="Left-Right Arrow 18"/>
          <p:cNvSpPr/>
          <p:nvPr/>
        </p:nvSpPr>
        <p:spPr bwMode="auto">
          <a:xfrm>
            <a:off x="3689540" y="2383441"/>
            <a:ext cx="1463040" cy="457200"/>
          </a:xfrm>
          <a:prstGeom prst="leftRightArrow">
            <a:avLst/>
          </a:prstGeom>
          <a:solidFill>
            <a:schemeClr val="accent1"/>
          </a:solidFill>
          <a:ln w="12700" cap="flat" cmpd="sng" algn="ctr">
            <a:noFill/>
            <a:prstDash val="solid"/>
            <a:round/>
            <a:headEnd type="none" w="med" len="med"/>
            <a:tailEnd type="none" w="med" len="med"/>
          </a:ln>
          <a:effectLst>
            <a:innerShdw blurRad="63500" dist="50800" dir="2700000">
              <a:prstClr val="black">
                <a:alpha val="50000"/>
              </a:prstClr>
            </a:innerShdw>
          </a:effectLst>
        </p:spPr>
        <p:txBody>
          <a:bodyPr vert="horz" wrap="square" lIns="91347" tIns="45671" rIns="91347" bIns="45671" numCol="1" rtlCol="0" anchor="ctr" anchorCtr="0" compatLnSpc="1">
            <a:prstTxWarp prst="textNoShape">
              <a:avLst/>
            </a:prstTxWarp>
          </a:bodyPr>
          <a:lstStyle/>
          <a:p>
            <a:pPr algn="ctr"/>
            <a:r>
              <a:rPr lang="en-US" sz="1200" dirty="0" smtClean="0">
                <a:solidFill>
                  <a:schemeClr val="bg1"/>
                </a:solidFill>
                <a:latin typeface="+mn-lt"/>
              </a:rPr>
              <a:t>Fiber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1+#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500" fill="hold"/>
                                        <p:tgtEl>
                                          <p:spTgt spid="79"/>
                                        </p:tgtEl>
                                        <p:attrNameLst>
                                          <p:attrName>ppt_x</p:attrName>
                                        </p:attrNameLst>
                                      </p:cBhvr>
                                      <p:tavLst>
                                        <p:tav tm="0">
                                          <p:val>
                                            <p:strVal val="1+#ppt_w/2"/>
                                          </p:val>
                                        </p:tav>
                                        <p:tav tm="100000">
                                          <p:val>
                                            <p:strVal val="#ppt_x"/>
                                          </p:val>
                                        </p:tav>
                                      </p:tavLst>
                                    </p:anim>
                                    <p:anim calcmode="lin" valueType="num">
                                      <p:cBhvr additive="base">
                                        <p:cTn id="13" dur="500" fill="hold"/>
                                        <p:tgtEl>
                                          <p:spTgt spid="79"/>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80"/>
                                        </p:tgtEl>
                                        <p:attrNameLst>
                                          <p:attrName>style.visibility</p:attrName>
                                        </p:attrNameLst>
                                      </p:cBhvr>
                                      <p:to>
                                        <p:strVal val="visible"/>
                                      </p:to>
                                    </p:set>
                                    <p:anim calcmode="lin" valueType="num">
                                      <p:cBhvr additive="base">
                                        <p:cTn id="16" dur="500" fill="hold"/>
                                        <p:tgtEl>
                                          <p:spTgt spid="80"/>
                                        </p:tgtEl>
                                        <p:attrNameLst>
                                          <p:attrName>ppt_x</p:attrName>
                                        </p:attrNameLst>
                                      </p:cBhvr>
                                      <p:tavLst>
                                        <p:tav tm="0">
                                          <p:val>
                                            <p:strVal val="1+#ppt_w/2"/>
                                          </p:val>
                                        </p:tav>
                                        <p:tav tm="100000">
                                          <p:val>
                                            <p:strVal val="#ppt_x"/>
                                          </p:val>
                                        </p:tav>
                                      </p:tavLst>
                                    </p:anim>
                                    <p:anim calcmode="lin" valueType="num">
                                      <p:cBhvr additive="base">
                                        <p:cTn id="17" dur="500" fill="hold"/>
                                        <p:tgtEl>
                                          <p:spTgt spid="8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81"/>
                                        </p:tgtEl>
                                        <p:attrNameLst>
                                          <p:attrName>style.visibility</p:attrName>
                                        </p:attrNameLst>
                                      </p:cBhvr>
                                      <p:to>
                                        <p:strVal val="visible"/>
                                      </p:to>
                                    </p:set>
                                    <p:anim calcmode="lin" valueType="num">
                                      <p:cBhvr additive="base">
                                        <p:cTn id="20" dur="500" fill="hold"/>
                                        <p:tgtEl>
                                          <p:spTgt spid="81"/>
                                        </p:tgtEl>
                                        <p:attrNameLst>
                                          <p:attrName>ppt_x</p:attrName>
                                        </p:attrNameLst>
                                      </p:cBhvr>
                                      <p:tavLst>
                                        <p:tav tm="0">
                                          <p:val>
                                            <p:strVal val="1+#ppt_w/2"/>
                                          </p:val>
                                        </p:tav>
                                        <p:tav tm="100000">
                                          <p:val>
                                            <p:strVal val="#ppt_x"/>
                                          </p:val>
                                        </p:tav>
                                      </p:tavLst>
                                    </p:anim>
                                    <p:anim calcmode="lin" valueType="num">
                                      <p:cBhvr additive="base">
                                        <p:cTn id="21" dur="500" fill="hold"/>
                                        <p:tgtEl>
                                          <p:spTgt spid="8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82"/>
                                        </p:tgtEl>
                                        <p:attrNameLst>
                                          <p:attrName>style.visibility</p:attrName>
                                        </p:attrNameLst>
                                      </p:cBhvr>
                                      <p:to>
                                        <p:strVal val="visible"/>
                                      </p:to>
                                    </p:set>
                                    <p:anim calcmode="lin" valueType="num">
                                      <p:cBhvr additive="base">
                                        <p:cTn id="24" dur="500" fill="hold"/>
                                        <p:tgtEl>
                                          <p:spTgt spid="82"/>
                                        </p:tgtEl>
                                        <p:attrNameLst>
                                          <p:attrName>ppt_x</p:attrName>
                                        </p:attrNameLst>
                                      </p:cBhvr>
                                      <p:tavLst>
                                        <p:tav tm="0">
                                          <p:val>
                                            <p:strVal val="1+#ppt_w/2"/>
                                          </p:val>
                                        </p:tav>
                                        <p:tav tm="100000">
                                          <p:val>
                                            <p:strVal val="#ppt_x"/>
                                          </p:val>
                                        </p:tav>
                                      </p:tavLst>
                                    </p:anim>
                                    <p:anim calcmode="lin" valueType="num">
                                      <p:cBhvr additive="base">
                                        <p:cTn id="25" dur="500" fill="hold"/>
                                        <p:tgtEl>
                                          <p:spTgt spid="82"/>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additive="base">
                                        <p:cTn id="28" dur="500" fill="hold"/>
                                        <p:tgtEl>
                                          <p:spTgt spid="83"/>
                                        </p:tgtEl>
                                        <p:attrNameLst>
                                          <p:attrName>ppt_x</p:attrName>
                                        </p:attrNameLst>
                                      </p:cBhvr>
                                      <p:tavLst>
                                        <p:tav tm="0">
                                          <p:val>
                                            <p:strVal val="1+#ppt_w/2"/>
                                          </p:val>
                                        </p:tav>
                                        <p:tav tm="100000">
                                          <p:val>
                                            <p:strVal val="#ppt_x"/>
                                          </p:val>
                                        </p:tav>
                                      </p:tavLst>
                                    </p:anim>
                                    <p:anim calcmode="lin" valueType="num">
                                      <p:cBhvr additive="base">
                                        <p:cTn id="29" dur="500" fill="hold"/>
                                        <p:tgtEl>
                                          <p:spTgt spid="83"/>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additive="base">
                                        <p:cTn id="32" dur="500" fill="hold"/>
                                        <p:tgtEl>
                                          <p:spTgt spid="84"/>
                                        </p:tgtEl>
                                        <p:attrNameLst>
                                          <p:attrName>ppt_x</p:attrName>
                                        </p:attrNameLst>
                                      </p:cBhvr>
                                      <p:tavLst>
                                        <p:tav tm="0">
                                          <p:val>
                                            <p:strVal val="1+#ppt_w/2"/>
                                          </p:val>
                                        </p:tav>
                                        <p:tav tm="100000">
                                          <p:val>
                                            <p:strVal val="#ppt_x"/>
                                          </p:val>
                                        </p:tav>
                                      </p:tavLst>
                                    </p:anim>
                                    <p:anim calcmode="lin" valueType="num">
                                      <p:cBhvr additive="base">
                                        <p:cTn id="33" dur="500" fill="hold"/>
                                        <p:tgtEl>
                                          <p:spTgt spid="84"/>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85"/>
                                        </p:tgtEl>
                                        <p:attrNameLst>
                                          <p:attrName>style.visibility</p:attrName>
                                        </p:attrNameLst>
                                      </p:cBhvr>
                                      <p:to>
                                        <p:strVal val="visible"/>
                                      </p:to>
                                    </p:set>
                                    <p:anim calcmode="lin" valueType="num">
                                      <p:cBhvr additive="base">
                                        <p:cTn id="36" dur="500" fill="hold"/>
                                        <p:tgtEl>
                                          <p:spTgt spid="85"/>
                                        </p:tgtEl>
                                        <p:attrNameLst>
                                          <p:attrName>ppt_x</p:attrName>
                                        </p:attrNameLst>
                                      </p:cBhvr>
                                      <p:tavLst>
                                        <p:tav tm="0">
                                          <p:val>
                                            <p:strVal val="1+#ppt_w/2"/>
                                          </p:val>
                                        </p:tav>
                                        <p:tav tm="100000">
                                          <p:val>
                                            <p:strVal val="#ppt_x"/>
                                          </p:val>
                                        </p:tav>
                                      </p:tavLst>
                                    </p:anim>
                                    <p:anim calcmode="lin" valueType="num">
                                      <p:cBhvr additive="base">
                                        <p:cTn id="37" dur="500" fill="hold"/>
                                        <p:tgtEl>
                                          <p:spTgt spid="85"/>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 calcmode="lin" valueType="num">
                                      <p:cBhvr additive="base">
                                        <p:cTn id="40" dur="500" fill="hold"/>
                                        <p:tgtEl>
                                          <p:spTgt spid="86"/>
                                        </p:tgtEl>
                                        <p:attrNameLst>
                                          <p:attrName>ppt_x</p:attrName>
                                        </p:attrNameLst>
                                      </p:cBhvr>
                                      <p:tavLst>
                                        <p:tav tm="0">
                                          <p:val>
                                            <p:strVal val="1+#ppt_w/2"/>
                                          </p:val>
                                        </p:tav>
                                        <p:tav tm="100000">
                                          <p:val>
                                            <p:strVal val="#ppt_x"/>
                                          </p:val>
                                        </p:tav>
                                      </p:tavLst>
                                    </p:anim>
                                    <p:anim calcmode="lin" valueType="num">
                                      <p:cBhvr additive="base">
                                        <p:cTn id="41" dur="500" fill="hold"/>
                                        <p:tgtEl>
                                          <p:spTgt spid="86"/>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87"/>
                                        </p:tgtEl>
                                        <p:attrNameLst>
                                          <p:attrName>style.visibility</p:attrName>
                                        </p:attrNameLst>
                                      </p:cBhvr>
                                      <p:to>
                                        <p:strVal val="visible"/>
                                      </p:to>
                                    </p:set>
                                    <p:anim calcmode="lin" valueType="num">
                                      <p:cBhvr additive="base">
                                        <p:cTn id="44" dur="500" fill="hold"/>
                                        <p:tgtEl>
                                          <p:spTgt spid="87"/>
                                        </p:tgtEl>
                                        <p:attrNameLst>
                                          <p:attrName>ppt_x</p:attrName>
                                        </p:attrNameLst>
                                      </p:cBhvr>
                                      <p:tavLst>
                                        <p:tav tm="0">
                                          <p:val>
                                            <p:strVal val="1+#ppt_w/2"/>
                                          </p:val>
                                        </p:tav>
                                        <p:tav tm="100000">
                                          <p:val>
                                            <p:strVal val="#ppt_x"/>
                                          </p:val>
                                        </p:tav>
                                      </p:tavLst>
                                    </p:anim>
                                    <p:anim calcmode="lin" valueType="num">
                                      <p:cBhvr additive="base">
                                        <p:cTn id="45" dur="500" fill="hold"/>
                                        <p:tgtEl>
                                          <p:spTgt spid="87"/>
                                        </p:tgtEl>
                                        <p:attrNameLst>
                                          <p:attrName>ppt_y</p:attrName>
                                        </p:attrNameLst>
                                      </p:cBhvr>
                                      <p:tavLst>
                                        <p:tav tm="0">
                                          <p:val>
                                            <p:strVal val="#ppt_y"/>
                                          </p:val>
                                        </p:tav>
                                        <p:tav tm="100000">
                                          <p:val>
                                            <p:strVal val="#ppt_y"/>
                                          </p:val>
                                        </p:tav>
                                      </p:tavLst>
                                    </p:anim>
                                  </p:childTnLst>
                                </p:cTn>
                              </p:par>
                            </p:childTnLst>
                          </p:cTn>
                        </p:par>
                        <p:par>
                          <p:cTn id="46" fill="hold">
                            <p:stCondLst>
                              <p:cond delay="1500"/>
                            </p:stCondLst>
                            <p:childTnLst>
                              <p:par>
                                <p:cTn id="47" presetID="2" presetClass="entr" presetSubtype="2"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1000" fill="hold"/>
                                        <p:tgtEl>
                                          <p:spTgt spid="68"/>
                                        </p:tgtEl>
                                        <p:attrNameLst>
                                          <p:attrName>ppt_x</p:attrName>
                                        </p:attrNameLst>
                                      </p:cBhvr>
                                      <p:tavLst>
                                        <p:tav tm="0">
                                          <p:val>
                                            <p:strVal val="1+#ppt_w/2"/>
                                          </p:val>
                                        </p:tav>
                                        <p:tav tm="100000">
                                          <p:val>
                                            <p:strVal val="#ppt_x"/>
                                          </p:val>
                                        </p:tav>
                                      </p:tavLst>
                                    </p:anim>
                                    <p:anim calcmode="lin" valueType="num">
                                      <p:cBhvr additive="base">
                                        <p:cTn id="50" dur="1000" fill="hold"/>
                                        <p:tgtEl>
                                          <p:spTgt spid="68"/>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1000" fill="hold"/>
                                        <p:tgtEl>
                                          <p:spTgt spid="66"/>
                                        </p:tgtEl>
                                        <p:attrNameLst>
                                          <p:attrName>ppt_x</p:attrName>
                                        </p:attrNameLst>
                                      </p:cBhvr>
                                      <p:tavLst>
                                        <p:tav tm="0">
                                          <p:val>
                                            <p:strVal val="1+#ppt_w/2"/>
                                          </p:val>
                                        </p:tav>
                                        <p:tav tm="100000">
                                          <p:val>
                                            <p:strVal val="#ppt_x"/>
                                          </p:val>
                                        </p:tav>
                                      </p:tavLst>
                                    </p:anim>
                                    <p:anim calcmode="lin" valueType="num">
                                      <p:cBhvr additive="base">
                                        <p:cTn id="54" dur="1000" fill="hold"/>
                                        <p:tgtEl>
                                          <p:spTgt spid="66"/>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additive="base">
                                        <p:cTn id="57" dur="1000" fill="hold"/>
                                        <p:tgtEl>
                                          <p:spTgt spid="67"/>
                                        </p:tgtEl>
                                        <p:attrNameLst>
                                          <p:attrName>ppt_x</p:attrName>
                                        </p:attrNameLst>
                                      </p:cBhvr>
                                      <p:tavLst>
                                        <p:tav tm="0">
                                          <p:val>
                                            <p:strVal val="1+#ppt_w/2"/>
                                          </p:val>
                                        </p:tav>
                                        <p:tav tm="100000">
                                          <p:val>
                                            <p:strVal val="#ppt_x"/>
                                          </p:val>
                                        </p:tav>
                                      </p:tavLst>
                                    </p:anim>
                                    <p:anim calcmode="lin" valueType="num">
                                      <p:cBhvr additive="base">
                                        <p:cTn id="58" dur="1000" fill="hold"/>
                                        <p:tgtEl>
                                          <p:spTgt spid="67"/>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2" presetClass="entr" presetSubtype="2" fill="hold" grpId="0" nodeType="afterEffect">
                                  <p:stCondLst>
                                    <p:cond delay="0"/>
                                  </p:stCondLst>
                                  <p:childTnLst>
                                    <p:set>
                                      <p:cBhvr>
                                        <p:cTn id="61" dur="1" fill="hold">
                                          <p:stCondLst>
                                            <p:cond delay="0"/>
                                          </p:stCondLst>
                                        </p:cTn>
                                        <p:tgtEl>
                                          <p:spTgt spid="75"/>
                                        </p:tgtEl>
                                        <p:attrNameLst>
                                          <p:attrName>style.visibility</p:attrName>
                                        </p:attrNameLst>
                                      </p:cBhvr>
                                      <p:to>
                                        <p:strVal val="visible"/>
                                      </p:to>
                                    </p:set>
                                    <p:anim calcmode="lin" valueType="num">
                                      <p:cBhvr additive="base">
                                        <p:cTn id="62" dur="1000" fill="hold"/>
                                        <p:tgtEl>
                                          <p:spTgt spid="75"/>
                                        </p:tgtEl>
                                        <p:attrNameLst>
                                          <p:attrName>ppt_x</p:attrName>
                                        </p:attrNameLst>
                                      </p:cBhvr>
                                      <p:tavLst>
                                        <p:tav tm="0">
                                          <p:val>
                                            <p:strVal val="1+#ppt_w/2"/>
                                          </p:val>
                                        </p:tav>
                                        <p:tav tm="100000">
                                          <p:val>
                                            <p:strVal val="#ppt_x"/>
                                          </p:val>
                                        </p:tav>
                                      </p:tavLst>
                                    </p:anim>
                                    <p:anim calcmode="lin" valueType="num">
                                      <p:cBhvr additive="base">
                                        <p:cTn id="63" dur="1000" fill="hold"/>
                                        <p:tgtEl>
                                          <p:spTgt spid="75"/>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76"/>
                                        </p:tgtEl>
                                        <p:attrNameLst>
                                          <p:attrName>style.visibility</p:attrName>
                                        </p:attrNameLst>
                                      </p:cBhvr>
                                      <p:to>
                                        <p:strVal val="visible"/>
                                      </p:to>
                                    </p:set>
                                    <p:anim calcmode="lin" valueType="num">
                                      <p:cBhvr additive="base">
                                        <p:cTn id="66" dur="1000" fill="hold"/>
                                        <p:tgtEl>
                                          <p:spTgt spid="76"/>
                                        </p:tgtEl>
                                        <p:attrNameLst>
                                          <p:attrName>ppt_x</p:attrName>
                                        </p:attrNameLst>
                                      </p:cBhvr>
                                      <p:tavLst>
                                        <p:tav tm="0">
                                          <p:val>
                                            <p:strVal val="1+#ppt_w/2"/>
                                          </p:val>
                                        </p:tav>
                                        <p:tav tm="100000">
                                          <p:val>
                                            <p:strVal val="#ppt_x"/>
                                          </p:val>
                                        </p:tav>
                                      </p:tavLst>
                                    </p:anim>
                                    <p:anim calcmode="lin" valueType="num">
                                      <p:cBhvr additive="base">
                                        <p:cTn id="67" dur="10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75" grpId="0" animBg="1"/>
      <p:bldP spid="76" grpId="0" animBg="1"/>
      <p:bldP spid="79" grpId="0"/>
      <p:bldP spid="80" grpId="0"/>
      <p:bldP spid="81" grpId="0"/>
      <p:bldP spid="82" grpId="0"/>
      <p:bldP spid="83" grpId="0"/>
      <p:bldP spid="84" grpId="0"/>
      <p:bldP spid="85" grpId="0"/>
      <p:bldP spid="86" grpId="0"/>
      <p:bldP spid="87" grpId="0"/>
      <p:bldP spid="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Generation SDH/SONET ADM &amp; Terminal (FCD-155x)</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r>
              <a:rPr lang="en-US" smtClean="0"/>
              <a:t>FCD-155, FCD-155E</a:t>
            </a:r>
            <a:br>
              <a:rPr lang="en-US" smtClean="0"/>
            </a:br>
            <a:r>
              <a:rPr lang="en-US" sz="2400" smtClean="0"/>
              <a:t>Feature Highlights</a:t>
            </a:r>
            <a:endParaRPr lang="en-US" sz="2100" smtClean="0"/>
          </a:p>
        </p:txBody>
      </p:sp>
      <p:sp>
        <p:nvSpPr>
          <p:cNvPr id="12291" name="Content Placeholder 6"/>
          <p:cNvSpPr>
            <a:spLocks noGrp="1"/>
          </p:cNvSpPr>
          <p:nvPr>
            <p:ph type="body" sz="quarter" idx="10"/>
          </p:nvPr>
        </p:nvSpPr>
        <p:spPr>
          <a:xfrm>
            <a:off x="747713" y="2360798"/>
            <a:ext cx="7124700" cy="2665943"/>
          </a:xfrm>
        </p:spPr>
        <p:txBody>
          <a:bodyPr/>
          <a:lstStyle/>
          <a:p>
            <a:pPr>
              <a:lnSpc>
                <a:spcPct val="150000"/>
              </a:lnSpc>
            </a:pPr>
            <a:r>
              <a:rPr lang="en-US" sz="1600" dirty="0" smtClean="0"/>
              <a:t>Fast Ethernet and GBE services</a:t>
            </a:r>
          </a:p>
          <a:p>
            <a:pPr>
              <a:lnSpc>
                <a:spcPct val="150000"/>
              </a:lnSpc>
            </a:pPr>
            <a:r>
              <a:rPr lang="en-US" sz="1600" dirty="0" smtClean="0"/>
              <a:t>GFP, VCAT and LCAS support</a:t>
            </a:r>
          </a:p>
          <a:p>
            <a:pPr>
              <a:lnSpc>
                <a:spcPct val="150000"/>
              </a:lnSpc>
            </a:pPr>
            <a:r>
              <a:rPr lang="en-US" sz="1600" dirty="0" smtClean="0"/>
              <a:t>FCD-155: 4 or 8 E1/T1 ports, or E3/DS3 port  PDH services</a:t>
            </a:r>
          </a:p>
          <a:p>
            <a:pPr>
              <a:lnSpc>
                <a:spcPct val="150000"/>
              </a:lnSpc>
            </a:pPr>
            <a:r>
              <a:rPr lang="en-US" sz="1600" dirty="0" smtClean="0"/>
              <a:t>FDC-155E: 8 or 21 E1/T1 ports or E3/DS3 or Combination of 21 x E1/28 x T1 plus E3/T3</a:t>
            </a:r>
          </a:p>
          <a:p>
            <a:pPr>
              <a:lnSpc>
                <a:spcPct val="150000"/>
              </a:lnSpc>
            </a:pPr>
            <a:r>
              <a:rPr lang="en-US" sz="1600" dirty="0" smtClean="0"/>
              <a:t>Management via DCC, IP tunneling or dedicated VC-12</a:t>
            </a:r>
          </a:p>
          <a:p>
            <a:pPr>
              <a:lnSpc>
                <a:spcPct val="150000"/>
              </a:lnSpc>
            </a:pPr>
            <a:r>
              <a:rPr lang="en-US" sz="1600" dirty="0" smtClean="0"/>
              <a:t>Modular power supplies with optional redundancy</a:t>
            </a:r>
          </a:p>
          <a:p>
            <a:pPr>
              <a:lnSpc>
                <a:spcPct val="150000"/>
              </a:lnSpc>
            </a:pPr>
            <a:r>
              <a:rPr lang="en-US" sz="1600" dirty="0" smtClean="0"/>
              <a:t>Station clock port</a:t>
            </a:r>
          </a:p>
        </p:txBody>
      </p:sp>
      <p:pic>
        <p:nvPicPr>
          <p:cNvPr id="12292" name="Picture 5" descr="FCD155E"/>
          <p:cNvPicPr>
            <a:picLocks noChangeAspect="1" noChangeArrowheads="1"/>
          </p:cNvPicPr>
          <p:nvPr/>
        </p:nvPicPr>
        <p:blipFill>
          <a:blip r:embed="rId3" cstate="print"/>
          <a:srcRect/>
          <a:stretch>
            <a:fillRect/>
          </a:stretch>
        </p:blipFill>
        <p:spPr bwMode="auto">
          <a:xfrm>
            <a:off x="4357571" y="5452042"/>
            <a:ext cx="4253675" cy="959191"/>
          </a:xfrm>
          <a:prstGeom prst="rect">
            <a:avLst/>
          </a:prstGeom>
          <a:noFill/>
          <a:ln w="9525">
            <a:noFill/>
            <a:miter lim="800000"/>
            <a:headEnd/>
            <a:tailEnd/>
          </a:ln>
        </p:spPr>
      </p:pic>
      <p:pic>
        <p:nvPicPr>
          <p:cNvPr id="12293" name="Picture 10"/>
          <p:cNvPicPr>
            <a:picLocks noChangeAspect="1" noChangeArrowheads="1"/>
          </p:cNvPicPr>
          <p:nvPr/>
        </p:nvPicPr>
        <p:blipFill>
          <a:blip r:embed="rId4" cstate="print"/>
          <a:srcRect/>
          <a:stretch>
            <a:fillRect/>
          </a:stretch>
        </p:blipFill>
        <p:spPr bwMode="auto">
          <a:xfrm>
            <a:off x="6177238" y="2241395"/>
            <a:ext cx="2403100" cy="969910"/>
          </a:xfrm>
          <a:prstGeom prst="rect">
            <a:avLst/>
          </a:prstGeom>
          <a:noFill/>
          <a:ln w="12700">
            <a:noFill/>
            <a:miter lim="800000"/>
            <a:headEnd/>
            <a:tailEnd/>
          </a:ln>
        </p:spPr>
      </p:pic>
      <p:sp>
        <p:nvSpPr>
          <p:cNvPr id="6" name="Rectangle 5"/>
          <p:cNvSpPr/>
          <p:nvPr/>
        </p:nvSpPr>
        <p:spPr>
          <a:xfrm>
            <a:off x="745836" y="1393095"/>
            <a:ext cx="7565572" cy="785343"/>
          </a:xfrm>
          <a:prstGeom prst="rect">
            <a:avLst/>
          </a:prstGeom>
        </p:spPr>
        <p:txBody>
          <a:bodyPr wrap="square">
            <a:spAutoFit/>
          </a:bodyPr>
          <a:lstStyle/>
          <a:p>
            <a:pPr>
              <a:lnSpc>
                <a:spcPct val="150000"/>
              </a:lnSpc>
              <a:buNone/>
            </a:pPr>
            <a:r>
              <a:rPr lang="en-US" sz="1600" b="1" dirty="0" smtClean="0">
                <a:solidFill>
                  <a:srgbClr val="0000FF"/>
                </a:solidFill>
              </a:rPr>
              <a:t>NG STM-1/OC3 Terminal (155) or Add Drop Multiplexer (155E)  </a:t>
            </a:r>
          </a:p>
          <a:p>
            <a:pPr>
              <a:lnSpc>
                <a:spcPct val="150000"/>
              </a:lnSpc>
              <a:buNone/>
            </a:pPr>
            <a:r>
              <a:rPr lang="en-US" sz="1600" b="1" dirty="0" smtClean="0">
                <a:solidFill>
                  <a:srgbClr val="0000FF"/>
                </a:solidFill>
              </a:rPr>
              <a:t>for grooming LAN and PDH traffic over SDH/SONET networks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AutoShape 14"/>
          <p:cNvSpPr>
            <a:spLocks noChangeArrowheads="1"/>
          </p:cNvSpPr>
          <p:nvPr/>
        </p:nvSpPr>
        <p:spPr bwMode="auto">
          <a:xfrm flipH="1">
            <a:off x="6000750" y="3875120"/>
            <a:ext cx="2056176" cy="1343025"/>
          </a:xfrm>
          <a:prstGeom prst="roundRect">
            <a:avLst>
              <a:gd name="adj" fmla="val 15630"/>
            </a:avLst>
          </a:prstGeom>
          <a:gradFill rotWithShape="1">
            <a:gsLst>
              <a:gs pos="0">
                <a:schemeClr val="bg1"/>
              </a:gs>
              <a:gs pos="100000">
                <a:srgbClr val="B7D9E5"/>
              </a:gs>
            </a:gsLst>
            <a:lin ang="5400000" scaled="1"/>
          </a:gradFill>
          <a:ln w="12700" algn="ctr">
            <a:solidFill>
              <a:srgbClr val="84BDD6"/>
            </a:solidFill>
            <a:round/>
            <a:headEnd/>
            <a:tailEnd/>
          </a:ln>
        </p:spPr>
        <p:txBody>
          <a:bodyPr wrap="none" lIns="91431" tIns="45715" rIns="91431" bIns="45715" anchor="ctr"/>
          <a:lstStyle/>
          <a:p>
            <a:pPr algn="ctr"/>
            <a:endParaRPr lang="en-US">
              <a:latin typeface="+mn-lt"/>
            </a:endParaRPr>
          </a:p>
        </p:txBody>
      </p:sp>
      <p:sp>
        <p:nvSpPr>
          <p:cNvPr id="56" name="AutoShape 14"/>
          <p:cNvSpPr>
            <a:spLocks noChangeArrowheads="1"/>
          </p:cNvSpPr>
          <p:nvPr/>
        </p:nvSpPr>
        <p:spPr bwMode="auto">
          <a:xfrm flipH="1">
            <a:off x="6000750" y="2427320"/>
            <a:ext cx="2056176" cy="1343025"/>
          </a:xfrm>
          <a:prstGeom prst="roundRect">
            <a:avLst>
              <a:gd name="adj" fmla="val 15630"/>
            </a:avLst>
          </a:prstGeom>
          <a:gradFill rotWithShape="1">
            <a:gsLst>
              <a:gs pos="0">
                <a:schemeClr val="bg1"/>
              </a:gs>
              <a:gs pos="100000">
                <a:srgbClr val="B7D9E5"/>
              </a:gs>
            </a:gsLst>
            <a:lin ang="5400000" scaled="1"/>
          </a:gradFill>
          <a:ln w="12700" algn="ctr">
            <a:solidFill>
              <a:srgbClr val="84BDD6"/>
            </a:solidFill>
            <a:round/>
            <a:headEnd/>
            <a:tailEnd/>
          </a:ln>
        </p:spPr>
        <p:txBody>
          <a:bodyPr wrap="none" lIns="91431" tIns="45715" rIns="91431" bIns="45715" anchor="ctr"/>
          <a:lstStyle/>
          <a:p>
            <a:pPr algn="ctr"/>
            <a:endParaRPr lang="en-US">
              <a:latin typeface="+mn-lt"/>
            </a:endParaRPr>
          </a:p>
        </p:txBody>
      </p:sp>
      <p:sp>
        <p:nvSpPr>
          <p:cNvPr id="11267" name="Title 1"/>
          <p:cNvSpPr>
            <a:spLocks noGrp="1"/>
          </p:cNvSpPr>
          <p:nvPr>
            <p:ph type="title"/>
          </p:nvPr>
        </p:nvSpPr>
        <p:spPr/>
        <p:txBody>
          <a:bodyPr/>
          <a:lstStyle/>
          <a:p>
            <a:pPr eaLnBrk="1" hangingPunct="1"/>
            <a:r>
              <a:rPr lang="en-US" dirty="0" smtClean="0"/>
              <a:t>Multiservice Access over NG SDH/SONET</a:t>
            </a:r>
          </a:p>
        </p:txBody>
      </p:sp>
      <p:sp>
        <p:nvSpPr>
          <p:cNvPr id="11268" name="AutoShape 3"/>
          <p:cNvSpPr>
            <a:spLocks noChangeArrowheads="1"/>
          </p:cNvSpPr>
          <p:nvPr/>
        </p:nvSpPr>
        <p:spPr bwMode="auto">
          <a:xfrm>
            <a:off x="4734847" y="2903220"/>
            <a:ext cx="1938082" cy="188087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96" y="10800"/>
                </a:moveTo>
                <a:cubicBezTo>
                  <a:pt x="2196" y="15552"/>
                  <a:pt x="6048" y="19404"/>
                  <a:pt x="10800" y="19404"/>
                </a:cubicBezTo>
                <a:cubicBezTo>
                  <a:pt x="15552" y="19404"/>
                  <a:pt x="19404" y="15552"/>
                  <a:pt x="19404" y="10800"/>
                </a:cubicBezTo>
                <a:cubicBezTo>
                  <a:pt x="19404" y="6048"/>
                  <a:pt x="15552" y="2196"/>
                  <a:pt x="10800" y="2196"/>
                </a:cubicBezTo>
                <a:cubicBezTo>
                  <a:pt x="6048" y="2196"/>
                  <a:pt x="2196" y="6048"/>
                  <a:pt x="2196" y="10800"/>
                </a:cubicBezTo>
                <a:close/>
              </a:path>
            </a:pathLst>
          </a:custGeom>
          <a:gradFill rotWithShape="1">
            <a:gsLst>
              <a:gs pos="0">
                <a:srgbClr val="FFF5E3"/>
              </a:gs>
              <a:gs pos="50000">
                <a:srgbClr val="F6B686"/>
              </a:gs>
              <a:gs pos="100000">
                <a:srgbClr val="FFF5E3"/>
              </a:gs>
            </a:gsLst>
            <a:lin ang="2700000" scaled="1"/>
          </a:gradFill>
          <a:ln w="9525" algn="ctr">
            <a:noFill/>
            <a:round/>
            <a:headEnd/>
            <a:tailEnd/>
          </a:ln>
          <a:effectLst>
            <a:prstShdw prst="shdw17" dist="17961" dir="2700000">
              <a:srgbClr val="946D50"/>
            </a:prstShdw>
          </a:effectLst>
        </p:spPr>
        <p:txBody>
          <a:bodyPr wrap="none" lIns="91431" tIns="45715" rIns="91431" bIns="45715" anchor="ctr"/>
          <a:lstStyle/>
          <a:p>
            <a:pPr algn="ctr"/>
            <a:endParaRPr lang="en-US">
              <a:latin typeface="+mn-lt"/>
            </a:endParaRPr>
          </a:p>
        </p:txBody>
      </p:sp>
      <p:sp>
        <p:nvSpPr>
          <p:cNvPr id="11269" name="Rectangle 4"/>
          <p:cNvSpPr>
            <a:spLocks noChangeArrowheads="1"/>
          </p:cNvSpPr>
          <p:nvPr/>
        </p:nvSpPr>
        <p:spPr bwMode="auto">
          <a:xfrm>
            <a:off x="5011738" y="3624580"/>
            <a:ext cx="1389062" cy="396875"/>
          </a:xfrm>
          <a:prstGeom prst="rect">
            <a:avLst/>
          </a:prstGeom>
          <a:noFill/>
          <a:ln w="9525">
            <a:noFill/>
            <a:miter lim="800000"/>
            <a:headEnd/>
            <a:tailEnd/>
          </a:ln>
        </p:spPr>
        <p:txBody>
          <a:bodyPr lIns="0" tIns="0" rIns="0" bIns="0">
            <a:spAutoFit/>
          </a:bodyPr>
          <a:lstStyle/>
          <a:p>
            <a:pPr algn="ctr" defTabSz="1004888"/>
            <a:r>
              <a:rPr lang="en-US" sz="1300" b="1" dirty="0">
                <a:latin typeface="+mn-lt"/>
              </a:rPr>
              <a:t>SDH/</a:t>
            </a:r>
            <a:br>
              <a:rPr lang="en-US" sz="1300" b="1" dirty="0">
                <a:latin typeface="+mn-lt"/>
              </a:rPr>
            </a:br>
            <a:r>
              <a:rPr lang="en-US" sz="1300" b="1" dirty="0">
                <a:latin typeface="+mn-lt"/>
              </a:rPr>
              <a:t>SONET</a:t>
            </a:r>
            <a:endParaRPr lang="en-US" sz="1300" dirty="0">
              <a:latin typeface="+mn-lt"/>
            </a:endParaRPr>
          </a:p>
        </p:txBody>
      </p:sp>
      <p:sp>
        <p:nvSpPr>
          <p:cNvPr id="11270" name="Text Box 6"/>
          <p:cNvSpPr txBox="1">
            <a:spLocks noChangeArrowheads="1"/>
          </p:cNvSpPr>
          <p:nvPr/>
        </p:nvSpPr>
        <p:spPr bwMode="auto">
          <a:xfrm>
            <a:off x="4386263" y="3387725"/>
            <a:ext cx="499623" cy="270809"/>
          </a:xfrm>
          <a:prstGeom prst="rect">
            <a:avLst/>
          </a:prstGeom>
          <a:noFill/>
          <a:ln w="9525">
            <a:noFill/>
            <a:miter lim="800000"/>
            <a:headEnd/>
            <a:tailEnd/>
          </a:ln>
        </p:spPr>
        <p:txBody>
          <a:bodyPr wrap="none" lIns="100552" tIns="50275" rIns="100552" bIns="50275">
            <a:spAutoFit/>
          </a:bodyPr>
          <a:lstStyle/>
          <a:p>
            <a:pPr algn="ctr" defTabSz="1004888"/>
            <a:r>
              <a:rPr lang="en-US" sz="1100" b="1">
                <a:latin typeface="+mn-lt"/>
              </a:rPr>
              <a:t>ADM</a:t>
            </a:r>
          </a:p>
        </p:txBody>
      </p:sp>
      <p:sp>
        <p:nvSpPr>
          <p:cNvPr id="9" name="AutoShape 7"/>
          <p:cNvSpPr>
            <a:spLocks noChangeArrowheads="1"/>
          </p:cNvSpPr>
          <p:nvPr/>
        </p:nvSpPr>
        <p:spPr bwMode="auto">
          <a:xfrm>
            <a:off x="2101850" y="2090738"/>
            <a:ext cx="1568450" cy="3270250"/>
          </a:xfrm>
          <a:prstGeom prst="roundRect">
            <a:avLst>
              <a:gd name="adj" fmla="val 12389"/>
            </a:avLst>
          </a:prstGeom>
          <a:gradFill rotWithShape="1">
            <a:gsLst>
              <a:gs pos="0">
                <a:schemeClr val="bg1"/>
              </a:gs>
              <a:gs pos="100000">
                <a:srgbClr val="B7D9E5"/>
              </a:gs>
            </a:gsLst>
            <a:lin ang="5400000" scaled="1"/>
          </a:gradFill>
          <a:ln w="12700" algn="ctr">
            <a:solidFill>
              <a:srgbClr val="84BDD6"/>
            </a:solidFill>
            <a:round/>
            <a:headEnd/>
            <a:tailEnd/>
          </a:ln>
        </p:spPr>
        <p:txBody>
          <a:bodyPr wrap="none" lIns="91431" tIns="45715" rIns="91431" bIns="45715" anchor="ctr"/>
          <a:lstStyle/>
          <a:p>
            <a:pPr algn="ctr"/>
            <a:endParaRPr lang="en-US">
              <a:latin typeface="+mn-lt"/>
            </a:endParaRPr>
          </a:p>
        </p:txBody>
      </p:sp>
      <p:sp>
        <p:nvSpPr>
          <p:cNvPr id="10" name="Line 8"/>
          <p:cNvSpPr>
            <a:spLocks noChangeShapeType="1"/>
          </p:cNvSpPr>
          <p:nvPr/>
        </p:nvSpPr>
        <p:spPr bwMode="auto">
          <a:xfrm>
            <a:off x="3192463" y="3808413"/>
            <a:ext cx="1403350" cy="0"/>
          </a:xfrm>
          <a:prstGeom prst="line">
            <a:avLst/>
          </a:prstGeom>
          <a:noFill/>
          <a:ln w="12700">
            <a:solidFill>
              <a:schemeClr val="tx1"/>
            </a:solidFill>
            <a:round/>
            <a:headEnd/>
            <a:tailEnd/>
          </a:ln>
        </p:spPr>
        <p:txBody>
          <a:bodyPr lIns="91431" tIns="45715" rIns="91431" bIns="45715"/>
          <a:lstStyle/>
          <a:p>
            <a:pPr algn="ctr"/>
            <a:endParaRPr lang="en-US">
              <a:latin typeface="+mn-lt"/>
            </a:endParaRPr>
          </a:p>
        </p:txBody>
      </p:sp>
      <p:grpSp>
        <p:nvGrpSpPr>
          <p:cNvPr id="2" name="Group 9"/>
          <p:cNvGrpSpPr>
            <a:grpSpLocks/>
          </p:cNvGrpSpPr>
          <p:nvPr/>
        </p:nvGrpSpPr>
        <p:grpSpPr bwMode="auto">
          <a:xfrm>
            <a:off x="2946400" y="3162300"/>
            <a:ext cx="200025" cy="544513"/>
            <a:chOff x="1344" y="1458"/>
            <a:chExt cx="114" cy="312"/>
          </a:xfrm>
        </p:grpSpPr>
        <p:sp>
          <p:nvSpPr>
            <p:cNvPr id="11311" name="Line 10"/>
            <p:cNvSpPr>
              <a:spLocks noChangeShapeType="1"/>
            </p:cNvSpPr>
            <p:nvPr/>
          </p:nvSpPr>
          <p:spPr bwMode="auto">
            <a:xfrm>
              <a:off x="1344" y="1458"/>
              <a:ext cx="0" cy="312"/>
            </a:xfrm>
            <a:prstGeom prst="line">
              <a:avLst/>
            </a:prstGeom>
            <a:noFill/>
            <a:ln w="12700">
              <a:solidFill>
                <a:schemeClr val="tx1"/>
              </a:solidFill>
              <a:round/>
              <a:headEnd/>
              <a:tailEnd/>
            </a:ln>
          </p:spPr>
          <p:txBody>
            <a:bodyPr/>
            <a:lstStyle/>
            <a:p>
              <a:pPr algn="ctr"/>
              <a:endParaRPr lang="en-US">
                <a:latin typeface="+mn-lt"/>
              </a:endParaRPr>
            </a:p>
          </p:txBody>
        </p:sp>
        <p:sp>
          <p:nvSpPr>
            <p:cNvPr id="11312" name="Line 11"/>
            <p:cNvSpPr>
              <a:spLocks noChangeShapeType="1"/>
            </p:cNvSpPr>
            <p:nvPr/>
          </p:nvSpPr>
          <p:spPr bwMode="auto">
            <a:xfrm>
              <a:off x="1382" y="1458"/>
              <a:ext cx="0" cy="312"/>
            </a:xfrm>
            <a:prstGeom prst="line">
              <a:avLst/>
            </a:prstGeom>
            <a:noFill/>
            <a:ln w="12700">
              <a:solidFill>
                <a:schemeClr val="tx1"/>
              </a:solidFill>
              <a:round/>
              <a:headEnd/>
              <a:tailEnd/>
            </a:ln>
          </p:spPr>
          <p:txBody>
            <a:bodyPr/>
            <a:lstStyle/>
            <a:p>
              <a:pPr algn="ctr"/>
              <a:endParaRPr lang="en-US">
                <a:latin typeface="+mn-lt"/>
              </a:endParaRPr>
            </a:p>
          </p:txBody>
        </p:sp>
        <p:sp>
          <p:nvSpPr>
            <p:cNvPr id="11313" name="Line 12"/>
            <p:cNvSpPr>
              <a:spLocks noChangeShapeType="1"/>
            </p:cNvSpPr>
            <p:nvPr/>
          </p:nvSpPr>
          <p:spPr bwMode="auto">
            <a:xfrm>
              <a:off x="1420" y="1458"/>
              <a:ext cx="0" cy="312"/>
            </a:xfrm>
            <a:prstGeom prst="line">
              <a:avLst/>
            </a:prstGeom>
            <a:noFill/>
            <a:ln w="12700">
              <a:solidFill>
                <a:schemeClr val="tx1"/>
              </a:solidFill>
              <a:round/>
              <a:headEnd/>
              <a:tailEnd/>
            </a:ln>
          </p:spPr>
          <p:txBody>
            <a:bodyPr/>
            <a:lstStyle/>
            <a:p>
              <a:pPr algn="ctr"/>
              <a:endParaRPr lang="en-US">
                <a:latin typeface="+mn-lt"/>
              </a:endParaRPr>
            </a:p>
          </p:txBody>
        </p:sp>
        <p:sp>
          <p:nvSpPr>
            <p:cNvPr id="11314" name="Line 13"/>
            <p:cNvSpPr>
              <a:spLocks noChangeShapeType="1"/>
            </p:cNvSpPr>
            <p:nvPr/>
          </p:nvSpPr>
          <p:spPr bwMode="auto">
            <a:xfrm>
              <a:off x="1458" y="1458"/>
              <a:ext cx="0" cy="312"/>
            </a:xfrm>
            <a:prstGeom prst="line">
              <a:avLst/>
            </a:prstGeom>
            <a:noFill/>
            <a:ln w="12700">
              <a:solidFill>
                <a:schemeClr val="tx1"/>
              </a:solidFill>
              <a:round/>
              <a:headEnd/>
              <a:tailEnd/>
            </a:ln>
          </p:spPr>
          <p:txBody>
            <a:bodyPr/>
            <a:lstStyle/>
            <a:p>
              <a:pPr algn="ctr"/>
              <a:endParaRPr lang="en-US">
                <a:latin typeface="+mn-lt"/>
              </a:endParaRPr>
            </a:p>
          </p:txBody>
        </p:sp>
      </p:grpSp>
      <p:sp>
        <p:nvSpPr>
          <p:cNvPr id="16" name="Line 14"/>
          <p:cNvSpPr>
            <a:spLocks noChangeShapeType="1"/>
          </p:cNvSpPr>
          <p:nvPr/>
        </p:nvSpPr>
        <p:spPr bwMode="auto">
          <a:xfrm flipH="1">
            <a:off x="1784350" y="3114983"/>
            <a:ext cx="1235075" cy="0"/>
          </a:xfrm>
          <a:prstGeom prst="line">
            <a:avLst/>
          </a:prstGeom>
          <a:noFill/>
          <a:ln w="12700">
            <a:solidFill>
              <a:schemeClr val="tx1"/>
            </a:solidFill>
            <a:round/>
            <a:headEnd/>
            <a:tailEnd/>
          </a:ln>
        </p:spPr>
        <p:txBody>
          <a:bodyPr lIns="91431" tIns="45715" rIns="91431" bIns="45715"/>
          <a:lstStyle/>
          <a:p>
            <a:pPr algn="ctr"/>
            <a:endParaRPr lang="en-US">
              <a:latin typeface="+mn-lt"/>
            </a:endParaRPr>
          </a:p>
        </p:txBody>
      </p:sp>
      <p:sp>
        <p:nvSpPr>
          <p:cNvPr id="17" name="Line 15"/>
          <p:cNvSpPr>
            <a:spLocks noChangeShapeType="1"/>
          </p:cNvSpPr>
          <p:nvPr/>
        </p:nvSpPr>
        <p:spPr bwMode="auto">
          <a:xfrm flipH="1">
            <a:off x="1784350" y="4673869"/>
            <a:ext cx="931863" cy="0"/>
          </a:xfrm>
          <a:prstGeom prst="line">
            <a:avLst/>
          </a:prstGeom>
          <a:noFill/>
          <a:ln w="12700">
            <a:solidFill>
              <a:schemeClr val="tx1"/>
            </a:solidFill>
            <a:round/>
            <a:headEnd/>
            <a:tailEnd/>
          </a:ln>
        </p:spPr>
        <p:txBody>
          <a:bodyPr lIns="91431" tIns="45715" rIns="91431" bIns="45715"/>
          <a:lstStyle/>
          <a:p>
            <a:pPr algn="ctr"/>
            <a:endParaRPr lang="en-US">
              <a:latin typeface="+mn-lt"/>
            </a:endParaRPr>
          </a:p>
        </p:txBody>
      </p:sp>
      <p:sp>
        <p:nvSpPr>
          <p:cNvPr id="18" name="Line 16"/>
          <p:cNvSpPr>
            <a:spLocks noChangeShapeType="1"/>
          </p:cNvSpPr>
          <p:nvPr/>
        </p:nvSpPr>
        <p:spPr bwMode="auto">
          <a:xfrm flipH="1">
            <a:off x="2628900" y="4246563"/>
            <a:ext cx="579438" cy="0"/>
          </a:xfrm>
          <a:prstGeom prst="line">
            <a:avLst/>
          </a:prstGeom>
          <a:noFill/>
          <a:ln w="19050">
            <a:solidFill>
              <a:schemeClr val="tx1"/>
            </a:solidFill>
            <a:round/>
            <a:headEnd/>
            <a:tailEnd/>
          </a:ln>
        </p:spPr>
        <p:txBody>
          <a:bodyPr lIns="91431" tIns="45715" rIns="91431" bIns="45715"/>
          <a:lstStyle/>
          <a:p>
            <a:pPr algn="ctr"/>
            <a:endParaRPr lang="en-US">
              <a:latin typeface="+mn-lt"/>
            </a:endParaRPr>
          </a:p>
        </p:txBody>
      </p:sp>
      <p:sp>
        <p:nvSpPr>
          <p:cNvPr id="19" name="Line 17"/>
          <p:cNvSpPr>
            <a:spLocks noChangeShapeType="1"/>
          </p:cNvSpPr>
          <p:nvPr/>
        </p:nvSpPr>
        <p:spPr bwMode="auto">
          <a:xfrm flipH="1">
            <a:off x="2930525" y="3884613"/>
            <a:ext cx="0" cy="365125"/>
          </a:xfrm>
          <a:prstGeom prst="line">
            <a:avLst/>
          </a:prstGeom>
          <a:noFill/>
          <a:ln w="12700">
            <a:solidFill>
              <a:schemeClr val="tx1"/>
            </a:solidFill>
            <a:round/>
            <a:headEnd/>
            <a:tailEnd/>
          </a:ln>
        </p:spPr>
        <p:txBody>
          <a:bodyPr lIns="91431" tIns="45715" rIns="91431" bIns="45715"/>
          <a:lstStyle/>
          <a:p>
            <a:pPr algn="ctr"/>
            <a:endParaRPr lang="en-US">
              <a:latin typeface="+mn-lt"/>
            </a:endParaRPr>
          </a:p>
        </p:txBody>
      </p:sp>
      <p:sp>
        <p:nvSpPr>
          <p:cNvPr id="20" name="Line 18"/>
          <p:cNvSpPr>
            <a:spLocks noChangeShapeType="1"/>
          </p:cNvSpPr>
          <p:nvPr/>
        </p:nvSpPr>
        <p:spPr bwMode="auto">
          <a:xfrm flipH="1">
            <a:off x="3035300" y="4246563"/>
            <a:ext cx="0" cy="68262"/>
          </a:xfrm>
          <a:prstGeom prst="line">
            <a:avLst/>
          </a:prstGeom>
          <a:noFill/>
          <a:ln w="12700">
            <a:solidFill>
              <a:schemeClr val="tx1"/>
            </a:solidFill>
            <a:round/>
            <a:headEnd/>
            <a:tailEnd/>
          </a:ln>
        </p:spPr>
        <p:txBody>
          <a:bodyPr lIns="91431" tIns="45715" rIns="91431" bIns="45715"/>
          <a:lstStyle/>
          <a:p>
            <a:pPr algn="ctr"/>
            <a:endParaRPr lang="en-US">
              <a:latin typeface="+mn-lt"/>
            </a:endParaRPr>
          </a:p>
        </p:txBody>
      </p:sp>
      <p:sp>
        <p:nvSpPr>
          <p:cNvPr id="21" name="Line 19"/>
          <p:cNvSpPr>
            <a:spLocks noChangeShapeType="1"/>
          </p:cNvSpPr>
          <p:nvPr/>
        </p:nvSpPr>
        <p:spPr bwMode="auto">
          <a:xfrm flipH="1">
            <a:off x="3138488" y="4176713"/>
            <a:ext cx="0" cy="69850"/>
          </a:xfrm>
          <a:prstGeom prst="line">
            <a:avLst/>
          </a:prstGeom>
          <a:noFill/>
          <a:ln w="12700">
            <a:solidFill>
              <a:schemeClr val="tx1"/>
            </a:solidFill>
            <a:round/>
            <a:headEnd/>
            <a:tailEnd/>
          </a:ln>
        </p:spPr>
        <p:txBody>
          <a:bodyPr lIns="91431" tIns="45715" rIns="91431" bIns="45715"/>
          <a:lstStyle/>
          <a:p>
            <a:pPr algn="ctr"/>
            <a:endParaRPr lang="en-US">
              <a:latin typeface="+mn-lt"/>
            </a:endParaRPr>
          </a:p>
        </p:txBody>
      </p:sp>
      <p:sp>
        <p:nvSpPr>
          <p:cNvPr id="22" name="Line 20"/>
          <p:cNvSpPr>
            <a:spLocks noChangeShapeType="1"/>
          </p:cNvSpPr>
          <p:nvPr/>
        </p:nvSpPr>
        <p:spPr bwMode="auto">
          <a:xfrm>
            <a:off x="2820988" y="4246563"/>
            <a:ext cx="0" cy="214312"/>
          </a:xfrm>
          <a:prstGeom prst="line">
            <a:avLst/>
          </a:prstGeom>
          <a:noFill/>
          <a:ln w="12700">
            <a:solidFill>
              <a:schemeClr val="tx1"/>
            </a:solidFill>
            <a:round/>
            <a:headEnd/>
            <a:tailEnd/>
          </a:ln>
        </p:spPr>
        <p:txBody>
          <a:bodyPr lIns="91431" tIns="45715" rIns="91431" bIns="45715"/>
          <a:lstStyle/>
          <a:p>
            <a:pPr algn="ctr"/>
            <a:endParaRPr lang="en-US">
              <a:latin typeface="+mn-lt"/>
            </a:endParaRPr>
          </a:p>
        </p:txBody>
      </p:sp>
      <p:sp>
        <p:nvSpPr>
          <p:cNvPr id="23" name="Line 21"/>
          <p:cNvSpPr>
            <a:spLocks noChangeShapeType="1"/>
          </p:cNvSpPr>
          <p:nvPr/>
        </p:nvSpPr>
        <p:spPr bwMode="auto">
          <a:xfrm flipH="1">
            <a:off x="2698750" y="4176713"/>
            <a:ext cx="0" cy="69850"/>
          </a:xfrm>
          <a:prstGeom prst="line">
            <a:avLst/>
          </a:prstGeom>
          <a:noFill/>
          <a:ln w="12700">
            <a:solidFill>
              <a:schemeClr val="tx1"/>
            </a:solidFill>
            <a:round/>
            <a:headEnd/>
            <a:tailEnd/>
          </a:ln>
        </p:spPr>
        <p:txBody>
          <a:bodyPr lIns="91431" tIns="45715" rIns="91431" bIns="45715"/>
          <a:lstStyle/>
          <a:p>
            <a:pPr algn="ctr"/>
            <a:endParaRPr lang="en-US">
              <a:latin typeface="+mn-lt"/>
            </a:endParaRPr>
          </a:p>
        </p:txBody>
      </p:sp>
      <p:sp>
        <p:nvSpPr>
          <p:cNvPr id="24" name="Text Box 22"/>
          <p:cNvSpPr txBox="1">
            <a:spLocks noChangeArrowheads="1"/>
          </p:cNvSpPr>
          <p:nvPr/>
        </p:nvSpPr>
        <p:spPr bwMode="auto">
          <a:xfrm flipH="1">
            <a:off x="2481263" y="3311525"/>
            <a:ext cx="509218" cy="255412"/>
          </a:xfrm>
          <a:prstGeom prst="rect">
            <a:avLst/>
          </a:prstGeom>
          <a:noFill/>
          <a:ln w="9525">
            <a:noFill/>
            <a:miter lim="800000"/>
            <a:headEnd/>
            <a:tailEnd/>
          </a:ln>
        </p:spPr>
        <p:txBody>
          <a:bodyPr wrap="none" lIns="100540" tIns="50271" rIns="100540" bIns="50271">
            <a:spAutoFit/>
          </a:bodyPr>
          <a:lstStyle/>
          <a:p>
            <a:pPr algn="ctr" defTabSz="1004888"/>
            <a:r>
              <a:rPr lang="en-US" sz="1000">
                <a:latin typeface="+mn-lt"/>
              </a:rPr>
              <a:t>E1/T1</a:t>
            </a:r>
          </a:p>
        </p:txBody>
      </p:sp>
      <p:sp>
        <p:nvSpPr>
          <p:cNvPr id="25" name="Text Box 23"/>
          <p:cNvSpPr txBox="1">
            <a:spLocks noChangeArrowheads="1"/>
          </p:cNvSpPr>
          <p:nvPr/>
        </p:nvSpPr>
        <p:spPr bwMode="auto">
          <a:xfrm flipH="1">
            <a:off x="2310257" y="2127250"/>
            <a:ext cx="1151637" cy="301579"/>
          </a:xfrm>
          <a:prstGeom prst="rect">
            <a:avLst/>
          </a:prstGeom>
          <a:noFill/>
          <a:ln w="9525">
            <a:noFill/>
            <a:miter lim="800000"/>
            <a:headEnd/>
            <a:tailEnd/>
          </a:ln>
        </p:spPr>
        <p:txBody>
          <a:bodyPr wrap="none" lIns="100540" tIns="50271" rIns="100540" bIns="50271">
            <a:spAutoFit/>
          </a:bodyPr>
          <a:lstStyle/>
          <a:p>
            <a:pPr algn="ctr" defTabSz="1004888"/>
            <a:r>
              <a:rPr lang="en-US" sz="1300" b="1" dirty="0" smtClean="0">
                <a:latin typeface="+mn-lt"/>
              </a:rPr>
              <a:t>Central Office</a:t>
            </a:r>
            <a:endParaRPr lang="en-US" sz="1300" b="1" dirty="0">
              <a:latin typeface="+mn-lt"/>
            </a:endParaRPr>
          </a:p>
        </p:txBody>
      </p:sp>
      <p:sp>
        <p:nvSpPr>
          <p:cNvPr id="26" name="Rectangle 24"/>
          <p:cNvSpPr>
            <a:spLocks noChangeArrowheads="1"/>
          </p:cNvSpPr>
          <p:nvPr/>
        </p:nvSpPr>
        <p:spPr bwMode="auto">
          <a:xfrm>
            <a:off x="2213052" y="4827626"/>
            <a:ext cx="1196400" cy="437259"/>
          </a:xfrm>
          <a:prstGeom prst="rect">
            <a:avLst/>
          </a:prstGeom>
          <a:noFill/>
          <a:ln w="12700">
            <a:noFill/>
            <a:miter lim="800000"/>
            <a:headEnd/>
            <a:tailEnd/>
          </a:ln>
        </p:spPr>
        <p:txBody>
          <a:bodyPr wrap="none" lIns="99496" tIns="48875" rIns="99496" bIns="48875">
            <a:spAutoFit/>
          </a:bodyPr>
          <a:lstStyle/>
          <a:p>
            <a:pPr algn="ctr" defTabSz="1004888" eaLnBrk="0" hangingPunct="0"/>
            <a:r>
              <a:rPr lang="en-US" sz="1100" b="1" dirty="0">
                <a:latin typeface="+mn-lt"/>
              </a:rPr>
              <a:t>Ethernet Switch/</a:t>
            </a:r>
          </a:p>
          <a:p>
            <a:pPr algn="ctr" defTabSz="1004888" eaLnBrk="0" hangingPunct="0"/>
            <a:r>
              <a:rPr lang="en-US" sz="1100" b="1" dirty="0">
                <a:latin typeface="+mn-lt"/>
              </a:rPr>
              <a:t>Router</a:t>
            </a:r>
          </a:p>
        </p:txBody>
      </p:sp>
      <p:sp>
        <p:nvSpPr>
          <p:cNvPr id="27" name="Rectangle 25"/>
          <p:cNvSpPr>
            <a:spLocks noChangeArrowheads="1"/>
          </p:cNvSpPr>
          <p:nvPr/>
        </p:nvSpPr>
        <p:spPr bwMode="auto">
          <a:xfrm>
            <a:off x="2693988" y="2438400"/>
            <a:ext cx="712787" cy="381000"/>
          </a:xfrm>
          <a:prstGeom prst="rect">
            <a:avLst/>
          </a:prstGeom>
          <a:noFill/>
          <a:ln w="12700">
            <a:noFill/>
            <a:miter lim="800000"/>
            <a:headEnd/>
            <a:tailEnd/>
          </a:ln>
        </p:spPr>
        <p:txBody>
          <a:bodyPr lIns="99496" tIns="48875" rIns="99496" bIns="48875"/>
          <a:lstStyle/>
          <a:p>
            <a:pPr marL="376238" indent="-376238" algn="ctr" defTabSz="1004888"/>
            <a:r>
              <a:rPr lang="en-US" sz="1100" b="1">
                <a:latin typeface="+mn-lt"/>
              </a:rPr>
              <a:t>Voice</a:t>
            </a:r>
          </a:p>
          <a:p>
            <a:pPr marL="376238" indent="-376238" algn="ctr" defTabSz="1004888"/>
            <a:r>
              <a:rPr lang="en-US" sz="1100" b="1">
                <a:latin typeface="+mn-lt"/>
              </a:rPr>
              <a:t>Switch</a:t>
            </a:r>
          </a:p>
        </p:txBody>
      </p:sp>
      <p:sp>
        <p:nvSpPr>
          <p:cNvPr id="30" name="Rectangle 28"/>
          <p:cNvSpPr>
            <a:spLocks noChangeArrowheads="1"/>
          </p:cNvSpPr>
          <p:nvPr/>
        </p:nvSpPr>
        <p:spPr bwMode="auto">
          <a:xfrm>
            <a:off x="2084388" y="3887788"/>
            <a:ext cx="881062" cy="239712"/>
          </a:xfrm>
          <a:prstGeom prst="rect">
            <a:avLst/>
          </a:prstGeom>
          <a:noFill/>
          <a:ln w="12700">
            <a:noFill/>
            <a:miter lim="800000"/>
            <a:headEnd/>
            <a:tailEnd/>
          </a:ln>
        </p:spPr>
        <p:txBody>
          <a:bodyPr lIns="99496" tIns="48875" rIns="99496" bIns="48875"/>
          <a:lstStyle/>
          <a:p>
            <a:pPr marL="376238" indent="-376238" algn="ctr" defTabSz="1004888"/>
            <a:r>
              <a:rPr lang="en-US" sz="1100" b="1">
                <a:latin typeface="+mn-lt"/>
              </a:rPr>
              <a:t>FCD-155</a:t>
            </a:r>
          </a:p>
        </p:txBody>
      </p:sp>
      <p:pic>
        <p:nvPicPr>
          <p:cNvPr id="31" name="Picture 29" descr="rad7"/>
          <p:cNvPicPr>
            <a:picLocks noChangeAspect="1" noChangeArrowheads="1"/>
          </p:cNvPicPr>
          <p:nvPr/>
        </p:nvPicPr>
        <p:blipFill>
          <a:blip r:embed="rId3" cstate="print"/>
          <a:srcRect/>
          <a:stretch>
            <a:fillRect/>
          </a:stretch>
        </p:blipFill>
        <p:spPr bwMode="auto">
          <a:xfrm>
            <a:off x="2620963" y="3608388"/>
            <a:ext cx="831850" cy="322262"/>
          </a:xfrm>
          <a:prstGeom prst="rect">
            <a:avLst/>
          </a:prstGeom>
          <a:noFill/>
          <a:ln w="9525">
            <a:noFill/>
            <a:miter lim="800000"/>
            <a:headEnd/>
            <a:tailEnd/>
          </a:ln>
        </p:spPr>
      </p:pic>
      <p:pic>
        <p:nvPicPr>
          <p:cNvPr id="32" name="Picture 30"/>
          <p:cNvPicPr>
            <a:picLocks noChangeAspect="1" noChangeArrowheads="1"/>
          </p:cNvPicPr>
          <p:nvPr/>
        </p:nvPicPr>
        <p:blipFill>
          <a:blip r:embed="rId4" cstate="print"/>
          <a:srcRect/>
          <a:stretch>
            <a:fillRect/>
          </a:stretch>
        </p:blipFill>
        <p:spPr bwMode="auto">
          <a:xfrm>
            <a:off x="2771775" y="2840038"/>
            <a:ext cx="558800" cy="457200"/>
          </a:xfrm>
          <a:prstGeom prst="rect">
            <a:avLst/>
          </a:prstGeom>
          <a:noFill/>
          <a:ln w="9525">
            <a:noFill/>
            <a:miter lim="800000"/>
            <a:headEnd/>
            <a:tailEnd/>
          </a:ln>
        </p:spPr>
      </p:pic>
      <p:sp>
        <p:nvSpPr>
          <p:cNvPr id="33" name="Freeform 31"/>
          <p:cNvSpPr>
            <a:spLocks/>
          </p:cNvSpPr>
          <p:nvPr/>
        </p:nvSpPr>
        <p:spPr bwMode="auto">
          <a:xfrm>
            <a:off x="903288" y="4288107"/>
            <a:ext cx="1012825" cy="771525"/>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lIns="91431" tIns="45715" rIns="91431" bIns="45715" anchor="ctr"/>
          <a:lstStyle/>
          <a:p>
            <a:pPr algn="ctr"/>
            <a:endParaRPr lang="en-US">
              <a:latin typeface="+mn-lt"/>
            </a:endParaRPr>
          </a:p>
        </p:txBody>
      </p:sp>
      <p:sp>
        <p:nvSpPr>
          <p:cNvPr id="34" name="Rectangle 32"/>
          <p:cNvSpPr>
            <a:spLocks noChangeArrowheads="1"/>
          </p:cNvSpPr>
          <p:nvPr/>
        </p:nvSpPr>
        <p:spPr bwMode="auto">
          <a:xfrm>
            <a:off x="1068388" y="4535757"/>
            <a:ext cx="682625" cy="276225"/>
          </a:xfrm>
          <a:prstGeom prst="rect">
            <a:avLst/>
          </a:prstGeom>
          <a:noFill/>
          <a:ln w="12700">
            <a:noFill/>
            <a:miter lim="800000"/>
            <a:headEnd/>
            <a:tailEnd/>
          </a:ln>
        </p:spPr>
        <p:txBody>
          <a:bodyPr lIns="99496" tIns="48875" rIns="99496" bIns="48875"/>
          <a:lstStyle/>
          <a:p>
            <a:pPr marL="376238" indent="-376238" algn="ctr" defTabSz="1004888">
              <a:spcBef>
                <a:spcPct val="20000"/>
              </a:spcBef>
            </a:pPr>
            <a:r>
              <a:rPr lang="en-US" sz="1300" b="1" dirty="0">
                <a:latin typeface="+mn-lt"/>
              </a:rPr>
              <a:t>IP</a:t>
            </a:r>
          </a:p>
        </p:txBody>
      </p:sp>
      <p:sp>
        <p:nvSpPr>
          <p:cNvPr id="35" name="Freeform 33"/>
          <p:cNvSpPr>
            <a:spLocks/>
          </p:cNvSpPr>
          <p:nvPr/>
        </p:nvSpPr>
        <p:spPr bwMode="auto">
          <a:xfrm>
            <a:off x="900113" y="2732396"/>
            <a:ext cx="1019175" cy="765175"/>
          </a:xfrm>
          <a:custGeom>
            <a:avLst/>
            <a:gdLst>
              <a:gd name="T0" fmla="*/ 2147483647 w 835"/>
              <a:gd name="T1" fmla="*/ 2147483647 h 646"/>
              <a:gd name="T2" fmla="*/ 2147483647 w 835"/>
              <a:gd name="T3" fmla="*/ 2147483647 h 646"/>
              <a:gd name="T4" fmla="*/ 2147483647 w 835"/>
              <a:gd name="T5" fmla="*/ 2147483647 h 646"/>
              <a:gd name="T6" fmla="*/ 2147483647 w 835"/>
              <a:gd name="T7" fmla="*/ 2147483647 h 646"/>
              <a:gd name="T8" fmla="*/ 2147483647 w 835"/>
              <a:gd name="T9" fmla="*/ 2147483647 h 646"/>
              <a:gd name="T10" fmla="*/ 2147483647 w 835"/>
              <a:gd name="T11" fmla="*/ 2147483647 h 646"/>
              <a:gd name="T12" fmla="*/ 2147483647 w 835"/>
              <a:gd name="T13" fmla="*/ 2147483647 h 646"/>
              <a:gd name="T14" fmla="*/ 2147483647 w 835"/>
              <a:gd name="T15" fmla="*/ 2147483647 h 646"/>
              <a:gd name="T16" fmla="*/ 2147483647 w 835"/>
              <a:gd name="T17" fmla="*/ 2147483647 h 646"/>
              <a:gd name="T18" fmla="*/ 2147483647 w 835"/>
              <a:gd name="T19" fmla="*/ 2147483647 h 646"/>
              <a:gd name="T20" fmla="*/ 2147483647 w 835"/>
              <a:gd name="T21" fmla="*/ 2147483647 h 646"/>
              <a:gd name="T22" fmla="*/ 2147483647 w 835"/>
              <a:gd name="T23" fmla="*/ 2147483647 h 646"/>
              <a:gd name="T24" fmla="*/ 2147483647 w 835"/>
              <a:gd name="T25" fmla="*/ 2147483647 h 646"/>
              <a:gd name="T26" fmla="*/ 2147483647 w 835"/>
              <a:gd name="T27" fmla="*/ 2147483647 h 646"/>
              <a:gd name="T28" fmla="*/ 2147483647 w 835"/>
              <a:gd name="T29" fmla="*/ 2147483647 h 646"/>
              <a:gd name="T30" fmla="*/ 2147483647 w 835"/>
              <a:gd name="T31" fmla="*/ 2147483647 h 646"/>
              <a:gd name="T32" fmla="*/ 2147483647 w 835"/>
              <a:gd name="T33" fmla="*/ 2147483647 h 646"/>
              <a:gd name="T34" fmla="*/ 2147483647 w 835"/>
              <a:gd name="T35" fmla="*/ 2147483647 h 646"/>
              <a:gd name="T36" fmla="*/ 2147483647 w 835"/>
              <a:gd name="T37" fmla="*/ 2147483647 h 646"/>
              <a:gd name="T38" fmla="*/ 2147483647 w 835"/>
              <a:gd name="T39" fmla="*/ 2147483647 h 646"/>
              <a:gd name="T40" fmla="*/ 2147483647 w 835"/>
              <a:gd name="T41" fmla="*/ 2147483647 h 646"/>
              <a:gd name="T42" fmla="*/ 2147483647 w 835"/>
              <a:gd name="T43" fmla="*/ 2147483647 h 646"/>
              <a:gd name="T44" fmla="*/ 2147483647 w 835"/>
              <a:gd name="T45" fmla="*/ 2147483647 h 646"/>
              <a:gd name="T46" fmla="*/ 2147483647 w 835"/>
              <a:gd name="T47" fmla="*/ 2147483647 h 646"/>
              <a:gd name="T48" fmla="*/ 2147483647 w 835"/>
              <a:gd name="T49" fmla="*/ 2147483647 h 646"/>
              <a:gd name="T50" fmla="*/ 2147483647 w 835"/>
              <a:gd name="T51" fmla="*/ 2147483647 h 646"/>
              <a:gd name="T52" fmla="*/ 2147483647 w 835"/>
              <a:gd name="T53" fmla="*/ 2147483647 h 646"/>
              <a:gd name="T54" fmla="*/ 2147483647 w 835"/>
              <a:gd name="T55" fmla="*/ 2147483647 h 646"/>
              <a:gd name="T56" fmla="*/ 2147483647 w 835"/>
              <a:gd name="T57" fmla="*/ 2147483647 h 646"/>
              <a:gd name="T58" fmla="*/ 2147483647 w 835"/>
              <a:gd name="T59" fmla="*/ 2147483647 h 646"/>
              <a:gd name="T60" fmla="*/ 2147483647 w 835"/>
              <a:gd name="T61" fmla="*/ 2147483647 h 646"/>
              <a:gd name="T62" fmla="*/ 2147483647 w 835"/>
              <a:gd name="T63" fmla="*/ 2147483647 h 646"/>
              <a:gd name="T64" fmla="*/ 2147483647 w 835"/>
              <a:gd name="T65" fmla="*/ 2147483647 h 646"/>
              <a:gd name="T66" fmla="*/ 2147483647 w 835"/>
              <a:gd name="T67" fmla="*/ 2147483647 h 646"/>
              <a:gd name="T68" fmla="*/ 2147483647 w 835"/>
              <a:gd name="T69" fmla="*/ 2147483647 h 646"/>
              <a:gd name="T70" fmla="*/ 2147483647 w 835"/>
              <a:gd name="T71" fmla="*/ 2147483647 h 646"/>
              <a:gd name="T72" fmla="*/ 2147483647 w 835"/>
              <a:gd name="T73" fmla="*/ 2147483647 h 646"/>
              <a:gd name="T74" fmla="*/ 2147483647 w 835"/>
              <a:gd name="T75" fmla="*/ 2147483647 h 646"/>
              <a:gd name="T76" fmla="*/ 2147483647 w 835"/>
              <a:gd name="T77" fmla="*/ 2147483647 h 646"/>
              <a:gd name="T78" fmla="*/ 2147483647 w 835"/>
              <a:gd name="T79" fmla="*/ 2147483647 h 646"/>
              <a:gd name="T80" fmla="*/ 2147483647 w 835"/>
              <a:gd name="T81" fmla="*/ 2147483647 h 646"/>
              <a:gd name="T82" fmla="*/ 2147483647 w 835"/>
              <a:gd name="T83" fmla="*/ 2147483647 h 646"/>
              <a:gd name="T84" fmla="*/ 2147483647 w 835"/>
              <a:gd name="T85" fmla="*/ 2147483647 h 646"/>
              <a:gd name="T86" fmla="*/ 2147483647 w 835"/>
              <a:gd name="T87" fmla="*/ 2147483647 h 646"/>
              <a:gd name="T88" fmla="*/ 2147483647 w 835"/>
              <a:gd name="T89" fmla="*/ 2147483647 h 646"/>
              <a:gd name="T90" fmla="*/ 2147483647 w 835"/>
              <a:gd name="T91" fmla="*/ 2147483647 h 646"/>
              <a:gd name="T92" fmla="*/ 2147483647 w 835"/>
              <a:gd name="T93" fmla="*/ 2147483647 h 646"/>
              <a:gd name="T94" fmla="*/ 2147483647 w 835"/>
              <a:gd name="T95" fmla="*/ 2147483647 h 646"/>
              <a:gd name="T96" fmla="*/ 2147483647 w 835"/>
              <a:gd name="T97" fmla="*/ 2147483647 h 646"/>
              <a:gd name="T98" fmla="*/ 2147483647 w 835"/>
              <a:gd name="T99" fmla="*/ 2147483647 h 646"/>
              <a:gd name="T100" fmla="*/ 2147483647 w 835"/>
              <a:gd name="T101" fmla="*/ 2147483647 h 646"/>
              <a:gd name="T102" fmla="*/ 2147483647 w 835"/>
              <a:gd name="T103" fmla="*/ 2147483647 h 646"/>
              <a:gd name="T104" fmla="*/ 2147483647 w 835"/>
              <a:gd name="T105" fmla="*/ 2147483647 h 646"/>
              <a:gd name="T106" fmla="*/ 2147483647 w 835"/>
              <a:gd name="T107" fmla="*/ 2147483647 h 6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5"/>
              <a:gd name="T163" fmla="*/ 0 h 646"/>
              <a:gd name="T164" fmla="*/ 835 w 835"/>
              <a:gd name="T165" fmla="*/ 646 h 6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5" h="646">
                <a:moveTo>
                  <a:pt x="260" y="609"/>
                </a:moveTo>
                <a:cubicBezTo>
                  <a:pt x="233" y="609"/>
                  <a:pt x="174" y="629"/>
                  <a:pt x="137" y="622"/>
                </a:cubicBezTo>
                <a:cubicBezTo>
                  <a:pt x="100" y="615"/>
                  <a:pt x="61" y="599"/>
                  <a:pt x="38" y="571"/>
                </a:cubicBezTo>
                <a:cubicBezTo>
                  <a:pt x="16" y="543"/>
                  <a:pt x="2" y="491"/>
                  <a:pt x="1" y="455"/>
                </a:cubicBezTo>
                <a:cubicBezTo>
                  <a:pt x="0" y="420"/>
                  <a:pt x="19" y="380"/>
                  <a:pt x="32" y="360"/>
                </a:cubicBezTo>
                <a:cubicBezTo>
                  <a:pt x="45" y="339"/>
                  <a:pt x="69" y="337"/>
                  <a:pt x="79" y="330"/>
                </a:cubicBezTo>
                <a:cubicBezTo>
                  <a:pt x="90" y="323"/>
                  <a:pt x="93" y="323"/>
                  <a:pt x="97" y="318"/>
                </a:cubicBezTo>
                <a:cubicBezTo>
                  <a:pt x="102" y="314"/>
                  <a:pt x="102" y="309"/>
                  <a:pt x="102" y="299"/>
                </a:cubicBezTo>
                <a:cubicBezTo>
                  <a:pt x="102" y="289"/>
                  <a:pt x="97" y="275"/>
                  <a:pt x="96" y="261"/>
                </a:cubicBezTo>
                <a:cubicBezTo>
                  <a:pt x="95" y="247"/>
                  <a:pt x="91" y="231"/>
                  <a:pt x="96" y="216"/>
                </a:cubicBezTo>
                <a:cubicBezTo>
                  <a:pt x="101" y="201"/>
                  <a:pt x="113" y="183"/>
                  <a:pt x="127" y="172"/>
                </a:cubicBezTo>
                <a:cubicBezTo>
                  <a:pt x="141" y="160"/>
                  <a:pt x="163" y="151"/>
                  <a:pt x="181" y="145"/>
                </a:cubicBezTo>
                <a:cubicBezTo>
                  <a:pt x="199" y="139"/>
                  <a:pt x="222" y="139"/>
                  <a:pt x="235" y="137"/>
                </a:cubicBezTo>
                <a:cubicBezTo>
                  <a:pt x="248" y="134"/>
                  <a:pt x="254" y="135"/>
                  <a:pt x="258" y="129"/>
                </a:cubicBezTo>
                <a:cubicBezTo>
                  <a:pt x="262" y="122"/>
                  <a:pt x="257" y="106"/>
                  <a:pt x="261" y="96"/>
                </a:cubicBezTo>
                <a:cubicBezTo>
                  <a:pt x="265" y="85"/>
                  <a:pt x="274" y="71"/>
                  <a:pt x="284" y="63"/>
                </a:cubicBezTo>
                <a:cubicBezTo>
                  <a:pt x="294" y="54"/>
                  <a:pt x="307" y="50"/>
                  <a:pt x="320" y="46"/>
                </a:cubicBezTo>
                <a:cubicBezTo>
                  <a:pt x="333" y="43"/>
                  <a:pt x="354" y="43"/>
                  <a:pt x="364" y="43"/>
                </a:cubicBezTo>
                <a:cubicBezTo>
                  <a:pt x="375" y="43"/>
                  <a:pt x="378" y="47"/>
                  <a:pt x="382" y="46"/>
                </a:cubicBezTo>
                <a:cubicBezTo>
                  <a:pt x="386" y="45"/>
                  <a:pt x="383" y="41"/>
                  <a:pt x="387" y="36"/>
                </a:cubicBezTo>
                <a:cubicBezTo>
                  <a:pt x="391" y="31"/>
                  <a:pt x="399" y="21"/>
                  <a:pt x="408" y="15"/>
                </a:cubicBezTo>
                <a:cubicBezTo>
                  <a:pt x="418" y="9"/>
                  <a:pt x="429" y="5"/>
                  <a:pt x="445" y="3"/>
                </a:cubicBezTo>
                <a:cubicBezTo>
                  <a:pt x="460" y="2"/>
                  <a:pt x="485" y="0"/>
                  <a:pt x="502" y="3"/>
                </a:cubicBezTo>
                <a:cubicBezTo>
                  <a:pt x="518" y="7"/>
                  <a:pt x="530" y="14"/>
                  <a:pt x="543" y="21"/>
                </a:cubicBezTo>
                <a:cubicBezTo>
                  <a:pt x="556" y="29"/>
                  <a:pt x="573" y="38"/>
                  <a:pt x="582" y="50"/>
                </a:cubicBezTo>
                <a:cubicBezTo>
                  <a:pt x="591" y="61"/>
                  <a:pt x="595" y="80"/>
                  <a:pt x="598" y="91"/>
                </a:cubicBezTo>
                <a:cubicBezTo>
                  <a:pt x="602" y="101"/>
                  <a:pt x="597" y="109"/>
                  <a:pt x="602" y="112"/>
                </a:cubicBezTo>
                <a:cubicBezTo>
                  <a:pt x="607" y="116"/>
                  <a:pt x="617" y="109"/>
                  <a:pt x="628" y="111"/>
                </a:cubicBezTo>
                <a:cubicBezTo>
                  <a:pt x="639" y="112"/>
                  <a:pt x="652" y="115"/>
                  <a:pt x="666" y="124"/>
                </a:cubicBezTo>
                <a:cubicBezTo>
                  <a:pt x="679" y="133"/>
                  <a:pt x="695" y="150"/>
                  <a:pt x="706" y="165"/>
                </a:cubicBezTo>
                <a:cubicBezTo>
                  <a:pt x="718" y="180"/>
                  <a:pt x="730" y="198"/>
                  <a:pt x="736" y="215"/>
                </a:cubicBezTo>
                <a:cubicBezTo>
                  <a:pt x="742" y="231"/>
                  <a:pt x="744" y="252"/>
                  <a:pt x="741" y="267"/>
                </a:cubicBezTo>
                <a:cubicBezTo>
                  <a:pt x="738" y="283"/>
                  <a:pt x="715" y="300"/>
                  <a:pt x="715" y="309"/>
                </a:cubicBezTo>
                <a:cubicBezTo>
                  <a:pt x="715" y="317"/>
                  <a:pt x="730" y="311"/>
                  <a:pt x="742" y="317"/>
                </a:cubicBezTo>
                <a:cubicBezTo>
                  <a:pt x="755" y="323"/>
                  <a:pt x="775" y="332"/>
                  <a:pt x="788" y="342"/>
                </a:cubicBezTo>
                <a:cubicBezTo>
                  <a:pt x="801" y="351"/>
                  <a:pt x="815" y="365"/>
                  <a:pt x="823" y="378"/>
                </a:cubicBezTo>
                <a:cubicBezTo>
                  <a:pt x="830" y="391"/>
                  <a:pt x="835" y="403"/>
                  <a:pt x="833" y="422"/>
                </a:cubicBezTo>
                <a:cubicBezTo>
                  <a:pt x="830" y="442"/>
                  <a:pt x="816" y="479"/>
                  <a:pt x="808" y="495"/>
                </a:cubicBezTo>
                <a:cubicBezTo>
                  <a:pt x="800" y="511"/>
                  <a:pt x="794" y="513"/>
                  <a:pt x="785" y="519"/>
                </a:cubicBezTo>
                <a:cubicBezTo>
                  <a:pt x="776" y="525"/>
                  <a:pt x="761" y="527"/>
                  <a:pt x="752" y="531"/>
                </a:cubicBezTo>
                <a:cubicBezTo>
                  <a:pt x="743" y="535"/>
                  <a:pt x="735" y="536"/>
                  <a:pt x="728" y="541"/>
                </a:cubicBezTo>
                <a:cubicBezTo>
                  <a:pt x="720" y="546"/>
                  <a:pt x="717" y="554"/>
                  <a:pt x="710" y="563"/>
                </a:cubicBezTo>
                <a:cubicBezTo>
                  <a:pt x="702" y="572"/>
                  <a:pt x="695" y="585"/>
                  <a:pt x="685" y="594"/>
                </a:cubicBezTo>
                <a:cubicBezTo>
                  <a:pt x="675" y="603"/>
                  <a:pt x="666" y="611"/>
                  <a:pt x="651" y="615"/>
                </a:cubicBezTo>
                <a:cubicBezTo>
                  <a:pt x="635" y="620"/>
                  <a:pt x="607" y="620"/>
                  <a:pt x="590" y="617"/>
                </a:cubicBezTo>
                <a:cubicBezTo>
                  <a:pt x="573" y="615"/>
                  <a:pt x="557" y="606"/>
                  <a:pt x="548" y="601"/>
                </a:cubicBezTo>
                <a:cubicBezTo>
                  <a:pt x="538" y="596"/>
                  <a:pt x="538" y="589"/>
                  <a:pt x="533" y="586"/>
                </a:cubicBezTo>
                <a:cubicBezTo>
                  <a:pt x="528" y="582"/>
                  <a:pt x="523" y="581"/>
                  <a:pt x="520" y="582"/>
                </a:cubicBezTo>
                <a:cubicBezTo>
                  <a:pt x="517" y="584"/>
                  <a:pt x="521" y="587"/>
                  <a:pt x="513" y="594"/>
                </a:cubicBezTo>
                <a:cubicBezTo>
                  <a:pt x="506" y="601"/>
                  <a:pt x="494" y="612"/>
                  <a:pt x="477" y="620"/>
                </a:cubicBezTo>
                <a:cubicBezTo>
                  <a:pt x="460" y="629"/>
                  <a:pt x="431" y="641"/>
                  <a:pt x="408" y="644"/>
                </a:cubicBezTo>
                <a:cubicBezTo>
                  <a:pt x="386" y="646"/>
                  <a:pt x="361" y="641"/>
                  <a:pt x="341" y="637"/>
                </a:cubicBezTo>
                <a:cubicBezTo>
                  <a:pt x="322" y="633"/>
                  <a:pt x="305" y="625"/>
                  <a:pt x="292" y="620"/>
                </a:cubicBezTo>
                <a:cubicBezTo>
                  <a:pt x="280" y="616"/>
                  <a:pt x="286" y="609"/>
                  <a:pt x="260" y="609"/>
                </a:cubicBezTo>
                <a:close/>
              </a:path>
            </a:pathLst>
          </a:custGeom>
          <a:gradFill rotWithShape="1">
            <a:gsLst>
              <a:gs pos="0">
                <a:schemeClr val="bg1"/>
              </a:gs>
              <a:gs pos="100000">
                <a:srgbClr val="B7D9E5"/>
              </a:gs>
            </a:gsLst>
            <a:path path="rect">
              <a:fillToRect l="50000" t="50000" r="50000" b="50000"/>
            </a:path>
          </a:gradFill>
          <a:ln w="12700">
            <a:noFill/>
            <a:round/>
            <a:headEnd/>
            <a:tailEnd/>
          </a:ln>
          <a:effectLst>
            <a:prstShdw prst="shdw17" dist="17961" dir="2700000">
              <a:srgbClr val="6E8289"/>
            </a:prstShdw>
          </a:effectLst>
        </p:spPr>
        <p:txBody>
          <a:bodyPr wrap="none" lIns="91431" tIns="45715" rIns="91431" bIns="45715" anchor="ctr"/>
          <a:lstStyle/>
          <a:p>
            <a:pPr algn="ctr"/>
            <a:endParaRPr lang="en-US">
              <a:latin typeface="+mn-lt"/>
            </a:endParaRPr>
          </a:p>
        </p:txBody>
      </p:sp>
      <p:sp>
        <p:nvSpPr>
          <p:cNvPr id="36" name="Rectangle 34"/>
          <p:cNvSpPr>
            <a:spLocks noChangeArrowheads="1"/>
          </p:cNvSpPr>
          <p:nvPr/>
        </p:nvSpPr>
        <p:spPr bwMode="auto">
          <a:xfrm>
            <a:off x="1017588" y="2954646"/>
            <a:ext cx="785812" cy="320675"/>
          </a:xfrm>
          <a:prstGeom prst="rect">
            <a:avLst/>
          </a:prstGeom>
          <a:noFill/>
          <a:ln w="12700">
            <a:noFill/>
            <a:miter lim="800000"/>
            <a:headEnd/>
            <a:tailEnd/>
          </a:ln>
        </p:spPr>
        <p:txBody>
          <a:bodyPr lIns="99496" tIns="48875" rIns="99496" bIns="48875"/>
          <a:lstStyle/>
          <a:p>
            <a:pPr marL="376238" indent="-376238" algn="ctr" defTabSz="1004888">
              <a:spcBef>
                <a:spcPct val="20000"/>
              </a:spcBef>
            </a:pPr>
            <a:r>
              <a:rPr lang="en-US" sz="1300" b="1" dirty="0">
                <a:latin typeface="+mn-lt"/>
              </a:rPr>
              <a:t>PSTN</a:t>
            </a:r>
          </a:p>
        </p:txBody>
      </p:sp>
      <p:pic>
        <p:nvPicPr>
          <p:cNvPr id="11293" name="Picture 35" descr="adm"/>
          <p:cNvPicPr>
            <a:picLocks noChangeAspect="1" noChangeArrowheads="1"/>
          </p:cNvPicPr>
          <p:nvPr/>
        </p:nvPicPr>
        <p:blipFill>
          <a:blip r:embed="rId5" cstate="print"/>
          <a:srcRect/>
          <a:stretch>
            <a:fillRect/>
          </a:stretch>
        </p:blipFill>
        <p:spPr bwMode="auto">
          <a:xfrm>
            <a:off x="4506913" y="3598863"/>
            <a:ext cx="534987" cy="450850"/>
          </a:xfrm>
          <a:prstGeom prst="rect">
            <a:avLst/>
          </a:prstGeom>
          <a:noFill/>
          <a:ln w="9525">
            <a:noFill/>
            <a:miter lim="800000"/>
            <a:headEnd/>
            <a:tailEnd/>
          </a:ln>
        </p:spPr>
      </p:pic>
      <p:pic>
        <p:nvPicPr>
          <p:cNvPr id="54" name="Picture 52" descr="lsr"/>
          <p:cNvPicPr>
            <a:picLocks noChangeAspect="1" noChangeArrowheads="1"/>
          </p:cNvPicPr>
          <p:nvPr/>
        </p:nvPicPr>
        <p:blipFill>
          <a:blip r:embed="rId6" cstate="print"/>
          <a:srcRect/>
          <a:stretch>
            <a:fillRect/>
          </a:stretch>
        </p:blipFill>
        <p:spPr bwMode="auto">
          <a:xfrm>
            <a:off x="2592388" y="4403725"/>
            <a:ext cx="460375" cy="465138"/>
          </a:xfrm>
          <a:prstGeom prst="rect">
            <a:avLst/>
          </a:prstGeom>
          <a:noFill/>
          <a:ln w="9525">
            <a:noFill/>
            <a:miter lim="800000"/>
            <a:headEnd/>
            <a:tailEnd/>
          </a:ln>
        </p:spPr>
      </p:pic>
      <p:sp>
        <p:nvSpPr>
          <p:cNvPr id="55" name="Text Box 53"/>
          <p:cNvSpPr txBox="1">
            <a:spLocks noChangeArrowheads="1"/>
          </p:cNvSpPr>
          <p:nvPr/>
        </p:nvSpPr>
        <p:spPr bwMode="auto">
          <a:xfrm>
            <a:off x="3627438" y="3594100"/>
            <a:ext cx="845848" cy="255412"/>
          </a:xfrm>
          <a:prstGeom prst="rect">
            <a:avLst/>
          </a:prstGeom>
          <a:noFill/>
          <a:ln w="9525">
            <a:noFill/>
            <a:miter lim="800000"/>
            <a:headEnd/>
            <a:tailEnd/>
          </a:ln>
        </p:spPr>
        <p:txBody>
          <a:bodyPr wrap="none" lIns="100540" tIns="50271" rIns="100540" bIns="50271">
            <a:spAutoFit/>
          </a:bodyPr>
          <a:lstStyle/>
          <a:p>
            <a:pPr algn="ctr" defTabSz="1004888"/>
            <a:r>
              <a:rPr lang="en-US" sz="1000">
                <a:latin typeface="+mn-lt"/>
              </a:rPr>
              <a:t>OC-3/STM-1</a:t>
            </a:r>
          </a:p>
        </p:txBody>
      </p:sp>
      <p:sp>
        <p:nvSpPr>
          <p:cNvPr id="57" name="Text Box 41"/>
          <p:cNvSpPr txBox="1">
            <a:spLocks noChangeArrowheads="1"/>
          </p:cNvSpPr>
          <p:nvPr/>
        </p:nvSpPr>
        <p:spPr bwMode="auto">
          <a:xfrm>
            <a:off x="6783046" y="2438433"/>
            <a:ext cx="491584" cy="301579"/>
          </a:xfrm>
          <a:prstGeom prst="rect">
            <a:avLst/>
          </a:prstGeom>
          <a:noFill/>
          <a:ln w="9525">
            <a:noFill/>
            <a:miter lim="800000"/>
            <a:headEnd/>
            <a:tailEnd/>
          </a:ln>
        </p:spPr>
        <p:txBody>
          <a:bodyPr wrap="none" lIns="100540" tIns="50271" rIns="100540" bIns="50271">
            <a:spAutoFit/>
          </a:bodyPr>
          <a:lstStyle/>
          <a:p>
            <a:pPr algn="ctr" defTabSz="1004888"/>
            <a:r>
              <a:rPr lang="en-US" sz="1300" b="1" dirty="0" smtClean="0">
                <a:latin typeface="+mn-lt"/>
              </a:rPr>
              <a:t>POP</a:t>
            </a:r>
            <a:endParaRPr lang="en-US" sz="1300" b="1" dirty="0">
              <a:latin typeface="+mn-lt"/>
            </a:endParaRPr>
          </a:p>
        </p:txBody>
      </p:sp>
      <p:sp>
        <p:nvSpPr>
          <p:cNvPr id="58" name="Line 42"/>
          <p:cNvSpPr>
            <a:spLocks noChangeShapeType="1"/>
          </p:cNvSpPr>
          <p:nvPr/>
        </p:nvSpPr>
        <p:spPr bwMode="auto">
          <a:xfrm>
            <a:off x="6611011" y="3054383"/>
            <a:ext cx="720725" cy="0"/>
          </a:xfrm>
          <a:prstGeom prst="line">
            <a:avLst/>
          </a:prstGeom>
          <a:noFill/>
          <a:ln w="12700">
            <a:solidFill>
              <a:schemeClr val="tx1"/>
            </a:solidFill>
            <a:round/>
            <a:headEnd/>
            <a:tailEnd/>
          </a:ln>
        </p:spPr>
        <p:txBody>
          <a:bodyPr wrap="none" lIns="91431" tIns="45715" rIns="91431" bIns="45715" anchor="ctr"/>
          <a:lstStyle/>
          <a:p>
            <a:pPr algn="ctr"/>
            <a:endParaRPr lang="en-US">
              <a:latin typeface="+mn-lt"/>
            </a:endParaRPr>
          </a:p>
        </p:txBody>
      </p:sp>
      <p:sp>
        <p:nvSpPr>
          <p:cNvPr id="59" name="Line 43"/>
          <p:cNvSpPr>
            <a:spLocks noChangeShapeType="1"/>
          </p:cNvSpPr>
          <p:nvPr/>
        </p:nvSpPr>
        <p:spPr bwMode="auto">
          <a:xfrm>
            <a:off x="6611011" y="3114708"/>
            <a:ext cx="720725" cy="0"/>
          </a:xfrm>
          <a:prstGeom prst="line">
            <a:avLst/>
          </a:prstGeom>
          <a:noFill/>
          <a:ln w="12700">
            <a:solidFill>
              <a:schemeClr val="tx1"/>
            </a:solidFill>
            <a:round/>
            <a:headEnd/>
            <a:tailEnd/>
          </a:ln>
        </p:spPr>
        <p:txBody>
          <a:bodyPr wrap="none" lIns="91431" tIns="45715" rIns="91431" bIns="45715" anchor="ctr"/>
          <a:lstStyle/>
          <a:p>
            <a:pPr algn="ctr"/>
            <a:endParaRPr lang="en-US">
              <a:latin typeface="+mn-lt"/>
            </a:endParaRPr>
          </a:p>
        </p:txBody>
      </p:sp>
      <p:sp>
        <p:nvSpPr>
          <p:cNvPr id="60" name="Line 44"/>
          <p:cNvSpPr>
            <a:spLocks noChangeShapeType="1"/>
          </p:cNvSpPr>
          <p:nvPr/>
        </p:nvSpPr>
        <p:spPr bwMode="auto">
          <a:xfrm>
            <a:off x="6611011" y="3175033"/>
            <a:ext cx="720725" cy="0"/>
          </a:xfrm>
          <a:prstGeom prst="line">
            <a:avLst/>
          </a:prstGeom>
          <a:noFill/>
          <a:ln w="12700">
            <a:solidFill>
              <a:schemeClr val="tx1"/>
            </a:solidFill>
            <a:round/>
            <a:headEnd/>
            <a:tailEnd/>
          </a:ln>
        </p:spPr>
        <p:txBody>
          <a:bodyPr wrap="none" lIns="91431" tIns="45715" rIns="91431" bIns="45715" anchor="ctr"/>
          <a:lstStyle/>
          <a:p>
            <a:pPr algn="ctr"/>
            <a:endParaRPr lang="en-US">
              <a:latin typeface="+mn-lt"/>
            </a:endParaRPr>
          </a:p>
        </p:txBody>
      </p:sp>
      <p:sp>
        <p:nvSpPr>
          <p:cNvPr id="61" name="Freeform 45"/>
          <p:cNvSpPr>
            <a:spLocks/>
          </p:cNvSpPr>
          <p:nvPr/>
        </p:nvSpPr>
        <p:spPr bwMode="auto">
          <a:xfrm>
            <a:off x="6795796" y="3230595"/>
            <a:ext cx="336550" cy="247650"/>
          </a:xfrm>
          <a:custGeom>
            <a:avLst/>
            <a:gdLst>
              <a:gd name="T0" fmla="*/ 0 w 441"/>
              <a:gd name="T1" fmla="*/ 0 h 267"/>
              <a:gd name="T2" fmla="*/ 2147483647 w 441"/>
              <a:gd name="T3" fmla="*/ 0 h 267"/>
              <a:gd name="T4" fmla="*/ 2147483647 w 441"/>
              <a:gd name="T5" fmla="*/ 2147483647 h 267"/>
              <a:gd name="T6" fmla="*/ 2147483647 w 441"/>
              <a:gd name="T7" fmla="*/ 2147483647 h 267"/>
              <a:gd name="T8" fmla="*/ 0 60000 65536"/>
              <a:gd name="T9" fmla="*/ 0 60000 65536"/>
              <a:gd name="T10" fmla="*/ 0 60000 65536"/>
              <a:gd name="T11" fmla="*/ 0 60000 65536"/>
              <a:gd name="T12" fmla="*/ 0 w 441"/>
              <a:gd name="T13" fmla="*/ 0 h 267"/>
              <a:gd name="T14" fmla="*/ 441 w 441"/>
              <a:gd name="T15" fmla="*/ 267 h 267"/>
            </a:gdLst>
            <a:ahLst/>
            <a:cxnLst>
              <a:cxn ang="T8">
                <a:pos x="T0" y="T1"/>
              </a:cxn>
              <a:cxn ang="T9">
                <a:pos x="T2" y="T3"/>
              </a:cxn>
              <a:cxn ang="T10">
                <a:pos x="T4" y="T5"/>
              </a:cxn>
              <a:cxn ang="T11">
                <a:pos x="T6" y="T7"/>
              </a:cxn>
            </a:cxnLst>
            <a:rect l="T12" t="T13" r="T14" b="T15"/>
            <a:pathLst>
              <a:path w="441" h="267">
                <a:moveTo>
                  <a:pt x="0" y="0"/>
                </a:moveTo>
                <a:lnTo>
                  <a:pt x="232" y="0"/>
                </a:lnTo>
                <a:lnTo>
                  <a:pt x="232" y="267"/>
                </a:lnTo>
                <a:lnTo>
                  <a:pt x="441" y="267"/>
                </a:lnTo>
              </a:path>
            </a:pathLst>
          </a:custGeom>
          <a:noFill/>
          <a:ln w="12700">
            <a:solidFill>
              <a:schemeClr val="tx1"/>
            </a:solidFill>
            <a:round/>
            <a:headEnd/>
            <a:tailEnd/>
          </a:ln>
        </p:spPr>
        <p:txBody>
          <a:bodyPr lIns="91431" tIns="45715" rIns="91431" bIns="45715"/>
          <a:lstStyle/>
          <a:p>
            <a:pPr algn="ctr"/>
            <a:endParaRPr lang="en-US">
              <a:latin typeface="+mn-lt"/>
            </a:endParaRPr>
          </a:p>
        </p:txBody>
      </p:sp>
      <p:sp>
        <p:nvSpPr>
          <p:cNvPr id="62" name="Rectangle 46"/>
          <p:cNvSpPr>
            <a:spLocks noChangeArrowheads="1"/>
          </p:cNvSpPr>
          <p:nvPr/>
        </p:nvSpPr>
        <p:spPr bwMode="auto">
          <a:xfrm>
            <a:off x="6882474" y="2809908"/>
            <a:ext cx="507109" cy="252593"/>
          </a:xfrm>
          <a:prstGeom prst="rect">
            <a:avLst/>
          </a:prstGeom>
          <a:noFill/>
          <a:ln w="12700">
            <a:noFill/>
            <a:miter lim="800000"/>
            <a:headEnd/>
            <a:tailEnd/>
          </a:ln>
        </p:spPr>
        <p:txBody>
          <a:bodyPr wrap="none" lIns="99496" tIns="48875" rIns="99496" bIns="48875">
            <a:spAutoFit/>
          </a:bodyPr>
          <a:lstStyle/>
          <a:p>
            <a:pPr algn="ctr" defTabSz="1004888" eaLnBrk="0" hangingPunct="0"/>
            <a:r>
              <a:rPr lang="en-US" sz="1000">
                <a:latin typeface="+mn-lt"/>
              </a:rPr>
              <a:t>E1/T1</a:t>
            </a:r>
          </a:p>
        </p:txBody>
      </p:sp>
      <p:sp>
        <p:nvSpPr>
          <p:cNvPr id="63" name="Rectangle 47"/>
          <p:cNvSpPr>
            <a:spLocks noChangeArrowheads="1"/>
          </p:cNvSpPr>
          <p:nvPr/>
        </p:nvSpPr>
        <p:spPr bwMode="auto">
          <a:xfrm>
            <a:off x="7096786" y="3348070"/>
            <a:ext cx="1016000" cy="403225"/>
          </a:xfrm>
          <a:prstGeom prst="rect">
            <a:avLst/>
          </a:prstGeom>
          <a:noFill/>
          <a:ln w="12700">
            <a:noFill/>
            <a:miter lim="800000"/>
            <a:headEnd/>
            <a:tailEnd/>
          </a:ln>
        </p:spPr>
        <p:txBody>
          <a:bodyPr lIns="99496" tIns="48875" rIns="99496" bIns="48875">
            <a:spAutoFit/>
          </a:bodyPr>
          <a:lstStyle/>
          <a:p>
            <a:pPr algn="ctr" defTabSz="1004888" eaLnBrk="0" hangingPunct="0"/>
            <a:r>
              <a:rPr lang="en-US" altLang="en-US" sz="1000">
                <a:latin typeface="+mn-lt"/>
              </a:rPr>
              <a:t>10/100/1000 BaseT</a:t>
            </a:r>
            <a:endParaRPr lang="en-US" sz="1000">
              <a:latin typeface="+mn-lt"/>
            </a:endParaRPr>
          </a:p>
        </p:txBody>
      </p:sp>
      <p:grpSp>
        <p:nvGrpSpPr>
          <p:cNvPr id="3" name="Group 48"/>
          <p:cNvGrpSpPr>
            <a:grpSpLocks/>
          </p:cNvGrpSpPr>
          <p:nvPr/>
        </p:nvGrpSpPr>
        <p:grpSpPr bwMode="auto">
          <a:xfrm>
            <a:off x="7086309" y="3321083"/>
            <a:ext cx="98425" cy="322262"/>
            <a:chOff x="4304" y="2489"/>
            <a:chExt cx="122" cy="433"/>
          </a:xfrm>
        </p:grpSpPr>
        <p:sp>
          <p:nvSpPr>
            <p:cNvPr id="11306" name="Line 49"/>
            <p:cNvSpPr>
              <a:spLocks noChangeShapeType="1"/>
            </p:cNvSpPr>
            <p:nvPr/>
          </p:nvSpPr>
          <p:spPr bwMode="auto">
            <a:xfrm rot="5388438" flipH="1" flipV="1">
              <a:off x="4151" y="2705"/>
              <a:ext cx="433" cy="2"/>
            </a:xfrm>
            <a:prstGeom prst="line">
              <a:avLst/>
            </a:prstGeom>
            <a:noFill/>
            <a:ln w="19050">
              <a:solidFill>
                <a:schemeClr val="tx1"/>
              </a:solidFill>
              <a:round/>
              <a:headEnd/>
              <a:tailEnd/>
            </a:ln>
          </p:spPr>
          <p:txBody>
            <a:bodyPr/>
            <a:lstStyle/>
            <a:p>
              <a:pPr algn="ctr"/>
              <a:endParaRPr lang="en-US">
                <a:latin typeface="+mn-lt"/>
              </a:endParaRPr>
            </a:p>
          </p:txBody>
        </p:sp>
        <p:sp>
          <p:nvSpPr>
            <p:cNvPr id="11307" name="Line 50"/>
            <p:cNvSpPr>
              <a:spLocks noChangeShapeType="1"/>
            </p:cNvSpPr>
            <p:nvPr/>
          </p:nvSpPr>
          <p:spPr bwMode="auto">
            <a:xfrm rot="5388438" flipH="1">
              <a:off x="4336" y="2511"/>
              <a:ext cx="0" cy="63"/>
            </a:xfrm>
            <a:prstGeom prst="line">
              <a:avLst/>
            </a:prstGeom>
            <a:noFill/>
            <a:ln w="12700">
              <a:solidFill>
                <a:schemeClr val="tx1"/>
              </a:solidFill>
              <a:round/>
              <a:headEnd/>
              <a:tailEnd/>
            </a:ln>
          </p:spPr>
          <p:txBody>
            <a:bodyPr/>
            <a:lstStyle/>
            <a:p>
              <a:pPr algn="ctr"/>
              <a:endParaRPr lang="en-US">
                <a:latin typeface="+mn-lt"/>
              </a:endParaRPr>
            </a:p>
          </p:txBody>
        </p:sp>
        <p:sp>
          <p:nvSpPr>
            <p:cNvPr id="11308" name="Line 51"/>
            <p:cNvSpPr>
              <a:spLocks noChangeShapeType="1"/>
            </p:cNvSpPr>
            <p:nvPr/>
          </p:nvSpPr>
          <p:spPr bwMode="auto">
            <a:xfrm rot="5388438" flipH="1">
              <a:off x="4395" y="2765"/>
              <a:ext cx="0" cy="63"/>
            </a:xfrm>
            <a:prstGeom prst="line">
              <a:avLst/>
            </a:prstGeom>
            <a:noFill/>
            <a:ln w="12700">
              <a:solidFill>
                <a:schemeClr val="tx1"/>
              </a:solidFill>
              <a:round/>
              <a:headEnd/>
              <a:tailEnd/>
            </a:ln>
          </p:spPr>
          <p:txBody>
            <a:bodyPr/>
            <a:lstStyle/>
            <a:p>
              <a:pPr algn="ctr"/>
              <a:endParaRPr lang="en-US">
                <a:latin typeface="+mn-lt"/>
              </a:endParaRPr>
            </a:p>
          </p:txBody>
        </p:sp>
        <p:sp>
          <p:nvSpPr>
            <p:cNvPr id="11309" name="Line 52"/>
            <p:cNvSpPr>
              <a:spLocks noChangeShapeType="1"/>
            </p:cNvSpPr>
            <p:nvPr/>
          </p:nvSpPr>
          <p:spPr bwMode="auto">
            <a:xfrm rot="5388438" flipH="1">
              <a:off x="4336" y="2844"/>
              <a:ext cx="0" cy="62"/>
            </a:xfrm>
            <a:prstGeom prst="line">
              <a:avLst/>
            </a:prstGeom>
            <a:noFill/>
            <a:ln w="12700">
              <a:solidFill>
                <a:schemeClr val="tx1"/>
              </a:solidFill>
              <a:round/>
              <a:headEnd/>
              <a:tailEnd/>
            </a:ln>
          </p:spPr>
          <p:txBody>
            <a:bodyPr/>
            <a:lstStyle/>
            <a:p>
              <a:pPr algn="ctr"/>
              <a:endParaRPr lang="en-US">
                <a:latin typeface="+mn-lt"/>
              </a:endParaRPr>
            </a:p>
          </p:txBody>
        </p:sp>
        <p:sp>
          <p:nvSpPr>
            <p:cNvPr id="11310" name="Line 53"/>
            <p:cNvSpPr>
              <a:spLocks noChangeShapeType="1"/>
            </p:cNvSpPr>
            <p:nvPr/>
          </p:nvSpPr>
          <p:spPr bwMode="auto">
            <a:xfrm rot="5388438" flipH="1">
              <a:off x="4395" y="2593"/>
              <a:ext cx="0" cy="63"/>
            </a:xfrm>
            <a:prstGeom prst="line">
              <a:avLst/>
            </a:prstGeom>
            <a:noFill/>
            <a:ln w="12700">
              <a:solidFill>
                <a:schemeClr val="tx1"/>
              </a:solidFill>
              <a:round/>
              <a:headEnd/>
              <a:tailEnd/>
            </a:ln>
          </p:spPr>
          <p:txBody>
            <a:bodyPr/>
            <a:lstStyle/>
            <a:p>
              <a:pPr algn="ctr"/>
              <a:endParaRPr lang="en-US">
                <a:latin typeface="+mn-lt"/>
              </a:endParaRPr>
            </a:p>
          </p:txBody>
        </p:sp>
      </p:grpSp>
      <p:sp>
        <p:nvSpPr>
          <p:cNvPr id="70" name="Rectangle 54"/>
          <p:cNvSpPr>
            <a:spLocks noChangeArrowheads="1"/>
          </p:cNvSpPr>
          <p:nvPr/>
        </p:nvSpPr>
        <p:spPr bwMode="auto">
          <a:xfrm>
            <a:off x="6011506" y="2724183"/>
            <a:ext cx="882650" cy="241300"/>
          </a:xfrm>
          <a:prstGeom prst="rect">
            <a:avLst/>
          </a:prstGeom>
          <a:noFill/>
          <a:ln w="12700">
            <a:noFill/>
            <a:miter lim="800000"/>
            <a:headEnd/>
            <a:tailEnd/>
          </a:ln>
        </p:spPr>
        <p:txBody>
          <a:bodyPr lIns="99496" tIns="48875" rIns="99496" bIns="48875"/>
          <a:lstStyle/>
          <a:p>
            <a:pPr marL="376238" indent="-376238" algn="ctr" defTabSz="1004888"/>
            <a:r>
              <a:rPr lang="en-US" sz="1000" b="1" dirty="0">
                <a:latin typeface="+mn-lt"/>
              </a:rPr>
              <a:t>FCD-155E</a:t>
            </a:r>
          </a:p>
        </p:txBody>
      </p:sp>
      <p:pic>
        <p:nvPicPr>
          <p:cNvPr id="71" name="Picture 55" descr="rad7"/>
          <p:cNvPicPr>
            <a:picLocks noChangeAspect="1" noChangeArrowheads="1"/>
          </p:cNvPicPr>
          <p:nvPr/>
        </p:nvPicPr>
        <p:blipFill>
          <a:blip r:embed="rId3" cstate="print"/>
          <a:srcRect/>
          <a:stretch>
            <a:fillRect/>
          </a:stretch>
        </p:blipFill>
        <p:spPr bwMode="auto">
          <a:xfrm>
            <a:off x="6036906" y="2946433"/>
            <a:ext cx="831850" cy="322262"/>
          </a:xfrm>
          <a:prstGeom prst="rect">
            <a:avLst/>
          </a:prstGeom>
          <a:noFill/>
          <a:ln w="9525">
            <a:noFill/>
            <a:miter lim="800000"/>
            <a:headEnd/>
            <a:tailEnd/>
          </a:ln>
        </p:spPr>
      </p:pic>
      <p:sp>
        <p:nvSpPr>
          <p:cNvPr id="84" name="Text Box 41"/>
          <p:cNvSpPr txBox="1">
            <a:spLocks noChangeArrowheads="1"/>
          </p:cNvSpPr>
          <p:nvPr/>
        </p:nvSpPr>
        <p:spPr bwMode="auto">
          <a:xfrm>
            <a:off x="6783046" y="3886233"/>
            <a:ext cx="491584" cy="301579"/>
          </a:xfrm>
          <a:prstGeom prst="rect">
            <a:avLst/>
          </a:prstGeom>
          <a:noFill/>
          <a:ln w="9525">
            <a:noFill/>
            <a:miter lim="800000"/>
            <a:headEnd/>
            <a:tailEnd/>
          </a:ln>
        </p:spPr>
        <p:txBody>
          <a:bodyPr wrap="none" lIns="100540" tIns="50271" rIns="100540" bIns="50271">
            <a:spAutoFit/>
          </a:bodyPr>
          <a:lstStyle/>
          <a:p>
            <a:pPr algn="ctr" defTabSz="1004888"/>
            <a:r>
              <a:rPr lang="en-US" sz="1300" b="1" dirty="0" smtClean="0">
                <a:latin typeface="+mn-lt"/>
              </a:rPr>
              <a:t>POP</a:t>
            </a:r>
            <a:endParaRPr lang="en-US" sz="1300" b="1" dirty="0">
              <a:latin typeface="+mn-lt"/>
            </a:endParaRPr>
          </a:p>
        </p:txBody>
      </p:sp>
      <p:sp>
        <p:nvSpPr>
          <p:cNvPr id="85" name="Line 42"/>
          <p:cNvSpPr>
            <a:spLocks noChangeShapeType="1"/>
          </p:cNvSpPr>
          <p:nvPr/>
        </p:nvSpPr>
        <p:spPr bwMode="auto">
          <a:xfrm>
            <a:off x="6611011" y="4502183"/>
            <a:ext cx="720725" cy="0"/>
          </a:xfrm>
          <a:prstGeom prst="line">
            <a:avLst/>
          </a:prstGeom>
          <a:noFill/>
          <a:ln w="12700">
            <a:solidFill>
              <a:schemeClr val="tx1"/>
            </a:solidFill>
            <a:round/>
            <a:headEnd/>
            <a:tailEnd/>
          </a:ln>
        </p:spPr>
        <p:txBody>
          <a:bodyPr wrap="none" lIns="91431" tIns="45715" rIns="91431" bIns="45715" anchor="ctr"/>
          <a:lstStyle/>
          <a:p>
            <a:pPr algn="ctr"/>
            <a:endParaRPr lang="en-US">
              <a:latin typeface="+mn-lt"/>
            </a:endParaRPr>
          </a:p>
        </p:txBody>
      </p:sp>
      <p:sp>
        <p:nvSpPr>
          <p:cNvPr id="86" name="Line 43"/>
          <p:cNvSpPr>
            <a:spLocks noChangeShapeType="1"/>
          </p:cNvSpPr>
          <p:nvPr/>
        </p:nvSpPr>
        <p:spPr bwMode="auto">
          <a:xfrm>
            <a:off x="6611011" y="4562508"/>
            <a:ext cx="720725" cy="0"/>
          </a:xfrm>
          <a:prstGeom prst="line">
            <a:avLst/>
          </a:prstGeom>
          <a:noFill/>
          <a:ln w="12700">
            <a:solidFill>
              <a:schemeClr val="tx1"/>
            </a:solidFill>
            <a:round/>
            <a:headEnd/>
            <a:tailEnd/>
          </a:ln>
        </p:spPr>
        <p:txBody>
          <a:bodyPr wrap="none" lIns="91431" tIns="45715" rIns="91431" bIns="45715" anchor="ctr"/>
          <a:lstStyle/>
          <a:p>
            <a:pPr algn="ctr"/>
            <a:endParaRPr lang="en-US">
              <a:latin typeface="+mn-lt"/>
            </a:endParaRPr>
          </a:p>
        </p:txBody>
      </p:sp>
      <p:sp>
        <p:nvSpPr>
          <p:cNvPr id="87" name="Line 44"/>
          <p:cNvSpPr>
            <a:spLocks noChangeShapeType="1"/>
          </p:cNvSpPr>
          <p:nvPr/>
        </p:nvSpPr>
        <p:spPr bwMode="auto">
          <a:xfrm>
            <a:off x="6611011" y="4622833"/>
            <a:ext cx="720725" cy="0"/>
          </a:xfrm>
          <a:prstGeom prst="line">
            <a:avLst/>
          </a:prstGeom>
          <a:noFill/>
          <a:ln w="12700">
            <a:solidFill>
              <a:schemeClr val="tx1"/>
            </a:solidFill>
            <a:round/>
            <a:headEnd/>
            <a:tailEnd/>
          </a:ln>
        </p:spPr>
        <p:txBody>
          <a:bodyPr wrap="none" lIns="91431" tIns="45715" rIns="91431" bIns="45715" anchor="ctr"/>
          <a:lstStyle/>
          <a:p>
            <a:pPr algn="ctr"/>
            <a:endParaRPr lang="en-US">
              <a:latin typeface="+mn-lt"/>
            </a:endParaRPr>
          </a:p>
        </p:txBody>
      </p:sp>
      <p:sp>
        <p:nvSpPr>
          <p:cNvPr id="88" name="Freeform 45"/>
          <p:cNvSpPr>
            <a:spLocks/>
          </p:cNvSpPr>
          <p:nvPr/>
        </p:nvSpPr>
        <p:spPr bwMode="auto">
          <a:xfrm>
            <a:off x="6795796" y="4678395"/>
            <a:ext cx="336550" cy="247650"/>
          </a:xfrm>
          <a:custGeom>
            <a:avLst/>
            <a:gdLst>
              <a:gd name="T0" fmla="*/ 0 w 441"/>
              <a:gd name="T1" fmla="*/ 0 h 267"/>
              <a:gd name="T2" fmla="*/ 2147483647 w 441"/>
              <a:gd name="T3" fmla="*/ 0 h 267"/>
              <a:gd name="T4" fmla="*/ 2147483647 w 441"/>
              <a:gd name="T5" fmla="*/ 2147483647 h 267"/>
              <a:gd name="T6" fmla="*/ 2147483647 w 441"/>
              <a:gd name="T7" fmla="*/ 2147483647 h 267"/>
              <a:gd name="T8" fmla="*/ 0 60000 65536"/>
              <a:gd name="T9" fmla="*/ 0 60000 65536"/>
              <a:gd name="T10" fmla="*/ 0 60000 65536"/>
              <a:gd name="T11" fmla="*/ 0 60000 65536"/>
              <a:gd name="T12" fmla="*/ 0 w 441"/>
              <a:gd name="T13" fmla="*/ 0 h 267"/>
              <a:gd name="T14" fmla="*/ 441 w 441"/>
              <a:gd name="T15" fmla="*/ 267 h 267"/>
            </a:gdLst>
            <a:ahLst/>
            <a:cxnLst>
              <a:cxn ang="T8">
                <a:pos x="T0" y="T1"/>
              </a:cxn>
              <a:cxn ang="T9">
                <a:pos x="T2" y="T3"/>
              </a:cxn>
              <a:cxn ang="T10">
                <a:pos x="T4" y="T5"/>
              </a:cxn>
              <a:cxn ang="T11">
                <a:pos x="T6" y="T7"/>
              </a:cxn>
            </a:cxnLst>
            <a:rect l="T12" t="T13" r="T14" b="T15"/>
            <a:pathLst>
              <a:path w="441" h="267">
                <a:moveTo>
                  <a:pt x="0" y="0"/>
                </a:moveTo>
                <a:lnTo>
                  <a:pt x="232" y="0"/>
                </a:lnTo>
                <a:lnTo>
                  <a:pt x="232" y="267"/>
                </a:lnTo>
                <a:lnTo>
                  <a:pt x="441" y="267"/>
                </a:lnTo>
              </a:path>
            </a:pathLst>
          </a:custGeom>
          <a:noFill/>
          <a:ln w="12700">
            <a:solidFill>
              <a:schemeClr val="tx1"/>
            </a:solidFill>
            <a:round/>
            <a:headEnd/>
            <a:tailEnd/>
          </a:ln>
        </p:spPr>
        <p:txBody>
          <a:bodyPr lIns="91431" tIns="45715" rIns="91431" bIns="45715"/>
          <a:lstStyle/>
          <a:p>
            <a:pPr algn="ctr"/>
            <a:endParaRPr lang="en-US">
              <a:latin typeface="+mn-lt"/>
            </a:endParaRPr>
          </a:p>
        </p:txBody>
      </p:sp>
      <p:sp>
        <p:nvSpPr>
          <p:cNvPr id="89" name="Rectangle 46"/>
          <p:cNvSpPr>
            <a:spLocks noChangeArrowheads="1"/>
          </p:cNvSpPr>
          <p:nvPr/>
        </p:nvSpPr>
        <p:spPr bwMode="auto">
          <a:xfrm>
            <a:off x="6882474" y="4257708"/>
            <a:ext cx="507109" cy="252593"/>
          </a:xfrm>
          <a:prstGeom prst="rect">
            <a:avLst/>
          </a:prstGeom>
          <a:noFill/>
          <a:ln w="12700">
            <a:noFill/>
            <a:miter lim="800000"/>
            <a:headEnd/>
            <a:tailEnd/>
          </a:ln>
        </p:spPr>
        <p:txBody>
          <a:bodyPr wrap="none" lIns="99496" tIns="48875" rIns="99496" bIns="48875">
            <a:spAutoFit/>
          </a:bodyPr>
          <a:lstStyle/>
          <a:p>
            <a:pPr algn="ctr" defTabSz="1004888" eaLnBrk="0" hangingPunct="0"/>
            <a:r>
              <a:rPr lang="en-US" sz="1000">
                <a:latin typeface="+mn-lt"/>
              </a:rPr>
              <a:t>E1/T1</a:t>
            </a:r>
          </a:p>
        </p:txBody>
      </p:sp>
      <p:sp>
        <p:nvSpPr>
          <p:cNvPr id="90" name="Rectangle 47"/>
          <p:cNvSpPr>
            <a:spLocks noChangeArrowheads="1"/>
          </p:cNvSpPr>
          <p:nvPr/>
        </p:nvSpPr>
        <p:spPr bwMode="auto">
          <a:xfrm>
            <a:off x="7096786" y="4795870"/>
            <a:ext cx="1016000" cy="403225"/>
          </a:xfrm>
          <a:prstGeom prst="rect">
            <a:avLst/>
          </a:prstGeom>
          <a:noFill/>
          <a:ln w="12700">
            <a:noFill/>
            <a:miter lim="800000"/>
            <a:headEnd/>
            <a:tailEnd/>
          </a:ln>
        </p:spPr>
        <p:txBody>
          <a:bodyPr lIns="99496" tIns="48875" rIns="99496" bIns="48875">
            <a:spAutoFit/>
          </a:bodyPr>
          <a:lstStyle/>
          <a:p>
            <a:pPr algn="ctr" defTabSz="1004888" eaLnBrk="0" hangingPunct="0"/>
            <a:r>
              <a:rPr lang="en-US" altLang="en-US" sz="1000">
                <a:latin typeface="+mn-lt"/>
              </a:rPr>
              <a:t>10/100/1000 BaseT</a:t>
            </a:r>
            <a:endParaRPr lang="en-US" sz="1000">
              <a:latin typeface="+mn-lt"/>
            </a:endParaRPr>
          </a:p>
        </p:txBody>
      </p:sp>
      <p:grpSp>
        <p:nvGrpSpPr>
          <p:cNvPr id="91" name="Group 48"/>
          <p:cNvGrpSpPr>
            <a:grpSpLocks/>
          </p:cNvGrpSpPr>
          <p:nvPr/>
        </p:nvGrpSpPr>
        <p:grpSpPr bwMode="auto">
          <a:xfrm>
            <a:off x="7086309" y="4768883"/>
            <a:ext cx="98425" cy="322262"/>
            <a:chOff x="4304" y="2489"/>
            <a:chExt cx="122" cy="433"/>
          </a:xfrm>
        </p:grpSpPr>
        <p:sp>
          <p:nvSpPr>
            <p:cNvPr id="92" name="Line 49"/>
            <p:cNvSpPr>
              <a:spLocks noChangeShapeType="1"/>
            </p:cNvSpPr>
            <p:nvPr/>
          </p:nvSpPr>
          <p:spPr bwMode="auto">
            <a:xfrm rot="5388438" flipH="1" flipV="1">
              <a:off x="4151" y="2705"/>
              <a:ext cx="433" cy="2"/>
            </a:xfrm>
            <a:prstGeom prst="line">
              <a:avLst/>
            </a:prstGeom>
            <a:noFill/>
            <a:ln w="19050">
              <a:solidFill>
                <a:schemeClr val="tx1"/>
              </a:solidFill>
              <a:round/>
              <a:headEnd/>
              <a:tailEnd/>
            </a:ln>
          </p:spPr>
          <p:txBody>
            <a:bodyPr/>
            <a:lstStyle/>
            <a:p>
              <a:pPr algn="ctr"/>
              <a:endParaRPr lang="en-US">
                <a:latin typeface="+mn-lt"/>
              </a:endParaRPr>
            </a:p>
          </p:txBody>
        </p:sp>
        <p:sp>
          <p:nvSpPr>
            <p:cNvPr id="93" name="Line 50"/>
            <p:cNvSpPr>
              <a:spLocks noChangeShapeType="1"/>
            </p:cNvSpPr>
            <p:nvPr/>
          </p:nvSpPr>
          <p:spPr bwMode="auto">
            <a:xfrm rot="5388438" flipH="1">
              <a:off x="4336" y="2511"/>
              <a:ext cx="0" cy="63"/>
            </a:xfrm>
            <a:prstGeom prst="line">
              <a:avLst/>
            </a:prstGeom>
            <a:noFill/>
            <a:ln w="12700">
              <a:solidFill>
                <a:schemeClr val="tx1"/>
              </a:solidFill>
              <a:round/>
              <a:headEnd/>
              <a:tailEnd/>
            </a:ln>
          </p:spPr>
          <p:txBody>
            <a:bodyPr/>
            <a:lstStyle/>
            <a:p>
              <a:pPr algn="ctr"/>
              <a:endParaRPr lang="en-US">
                <a:latin typeface="+mn-lt"/>
              </a:endParaRPr>
            </a:p>
          </p:txBody>
        </p:sp>
        <p:sp>
          <p:nvSpPr>
            <p:cNvPr id="94" name="Line 51"/>
            <p:cNvSpPr>
              <a:spLocks noChangeShapeType="1"/>
            </p:cNvSpPr>
            <p:nvPr/>
          </p:nvSpPr>
          <p:spPr bwMode="auto">
            <a:xfrm rot="5388438" flipH="1">
              <a:off x="4395" y="2765"/>
              <a:ext cx="0" cy="63"/>
            </a:xfrm>
            <a:prstGeom prst="line">
              <a:avLst/>
            </a:prstGeom>
            <a:noFill/>
            <a:ln w="12700">
              <a:solidFill>
                <a:schemeClr val="tx1"/>
              </a:solidFill>
              <a:round/>
              <a:headEnd/>
              <a:tailEnd/>
            </a:ln>
          </p:spPr>
          <p:txBody>
            <a:bodyPr/>
            <a:lstStyle/>
            <a:p>
              <a:pPr algn="ctr"/>
              <a:endParaRPr lang="en-US">
                <a:latin typeface="+mn-lt"/>
              </a:endParaRPr>
            </a:p>
          </p:txBody>
        </p:sp>
        <p:sp>
          <p:nvSpPr>
            <p:cNvPr id="95" name="Line 52"/>
            <p:cNvSpPr>
              <a:spLocks noChangeShapeType="1"/>
            </p:cNvSpPr>
            <p:nvPr/>
          </p:nvSpPr>
          <p:spPr bwMode="auto">
            <a:xfrm rot="5388438" flipH="1">
              <a:off x="4336" y="2844"/>
              <a:ext cx="0" cy="62"/>
            </a:xfrm>
            <a:prstGeom prst="line">
              <a:avLst/>
            </a:prstGeom>
            <a:noFill/>
            <a:ln w="12700">
              <a:solidFill>
                <a:schemeClr val="tx1"/>
              </a:solidFill>
              <a:round/>
              <a:headEnd/>
              <a:tailEnd/>
            </a:ln>
          </p:spPr>
          <p:txBody>
            <a:bodyPr/>
            <a:lstStyle/>
            <a:p>
              <a:pPr algn="ctr"/>
              <a:endParaRPr lang="en-US">
                <a:latin typeface="+mn-lt"/>
              </a:endParaRPr>
            </a:p>
          </p:txBody>
        </p:sp>
        <p:sp>
          <p:nvSpPr>
            <p:cNvPr id="96" name="Line 53"/>
            <p:cNvSpPr>
              <a:spLocks noChangeShapeType="1"/>
            </p:cNvSpPr>
            <p:nvPr/>
          </p:nvSpPr>
          <p:spPr bwMode="auto">
            <a:xfrm rot="5388438" flipH="1">
              <a:off x="4395" y="2593"/>
              <a:ext cx="0" cy="63"/>
            </a:xfrm>
            <a:prstGeom prst="line">
              <a:avLst/>
            </a:prstGeom>
            <a:noFill/>
            <a:ln w="12700">
              <a:solidFill>
                <a:schemeClr val="tx1"/>
              </a:solidFill>
              <a:round/>
              <a:headEnd/>
              <a:tailEnd/>
            </a:ln>
          </p:spPr>
          <p:txBody>
            <a:bodyPr/>
            <a:lstStyle/>
            <a:p>
              <a:pPr algn="ctr"/>
              <a:endParaRPr lang="en-US">
                <a:latin typeface="+mn-lt"/>
              </a:endParaRPr>
            </a:p>
          </p:txBody>
        </p:sp>
      </p:grpSp>
      <p:sp>
        <p:nvSpPr>
          <p:cNvPr id="97" name="Rectangle 54"/>
          <p:cNvSpPr>
            <a:spLocks noChangeArrowheads="1"/>
          </p:cNvSpPr>
          <p:nvPr/>
        </p:nvSpPr>
        <p:spPr bwMode="auto">
          <a:xfrm>
            <a:off x="6011506" y="4171983"/>
            <a:ext cx="882650" cy="241300"/>
          </a:xfrm>
          <a:prstGeom prst="rect">
            <a:avLst/>
          </a:prstGeom>
          <a:noFill/>
          <a:ln w="12700">
            <a:noFill/>
            <a:miter lim="800000"/>
            <a:headEnd/>
            <a:tailEnd/>
          </a:ln>
        </p:spPr>
        <p:txBody>
          <a:bodyPr lIns="99496" tIns="48875" rIns="99496" bIns="48875"/>
          <a:lstStyle/>
          <a:p>
            <a:pPr marL="376238" indent="-376238" algn="ctr" defTabSz="1004888"/>
            <a:r>
              <a:rPr lang="en-US" sz="1000" b="1" dirty="0">
                <a:latin typeface="+mn-lt"/>
              </a:rPr>
              <a:t>FCD-155E</a:t>
            </a:r>
          </a:p>
        </p:txBody>
      </p:sp>
      <p:pic>
        <p:nvPicPr>
          <p:cNvPr id="98" name="Picture 55" descr="rad7"/>
          <p:cNvPicPr>
            <a:picLocks noChangeAspect="1" noChangeArrowheads="1"/>
          </p:cNvPicPr>
          <p:nvPr/>
        </p:nvPicPr>
        <p:blipFill>
          <a:blip r:embed="rId3" cstate="print"/>
          <a:srcRect/>
          <a:stretch>
            <a:fillRect/>
          </a:stretch>
        </p:blipFill>
        <p:spPr bwMode="auto">
          <a:xfrm>
            <a:off x="6036906" y="4394233"/>
            <a:ext cx="831850" cy="3222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Generation Multiservice Access Nodes (</a:t>
            </a:r>
            <a:r>
              <a:rPr lang="en-US" dirty="0" err="1" smtClean="0"/>
              <a:t>Megaplex</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050"/>
          <p:cNvSpPr>
            <a:spLocks noGrp="1" noChangeArrowheads="1"/>
          </p:cNvSpPr>
          <p:nvPr>
            <p:ph type="title"/>
          </p:nvPr>
        </p:nvSpPr>
        <p:spPr/>
        <p:txBody>
          <a:bodyPr/>
          <a:lstStyle/>
          <a:p>
            <a:pPr eaLnBrk="1" hangingPunct="1"/>
            <a:r>
              <a:rPr lang="en-US" dirty="0" err="1" smtClean="0"/>
              <a:t>Megaplex</a:t>
            </a:r>
            <a:r>
              <a:rPr lang="en-US" dirty="0" smtClean="0"/>
              <a:t> Product Line</a:t>
            </a:r>
          </a:p>
        </p:txBody>
      </p:sp>
      <p:graphicFrame>
        <p:nvGraphicFramePr>
          <p:cNvPr id="11" name="Table 10"/>
          <p:cNvGraphicFramePr>
            <a:graphicFrameLocks noGrp="1"/>
          </p:cNvGraphicFramePr>
          <p:nvPr/>
        </p:nvGraphicFramePr>
        <p:xfrm>
          <a:off x="394874" y="1949024"/>
          <a:ext cx="8507692" cy="3668638"/>
        </p:xfrm>
        <a:graphic>
          <a:graphicData uri="http://schemas.openxmlformats.org/drawingml/2006/table">
            <a:tbl>
              <a:tblPr firstRow="1" bandRow="1">
                <a:tableStyleId>{08FB837D-C827-4EFA-A057-4D05807E0F7C}</a:tableStyleId>
              </a:tblPr>
              <a:tblGrid>
                <a:gridCol w="1180804"/>
                <a:gridCol w="821929"/>
                <a:gridCol w="819951"/>
                <a:gridCol w="1068347"/>
                <a:gridCol w="1191073"/>
                <a:gridCol w="1446662"/>
                <a:gridCol w="975343"/>
                <a:gridCol w="1003583"/>
              </a:tblGrid>
              <a:tr h="626593">
                <a:tc>
                  <a:txBody>
                    <a:bodyPr/>
                    <a:lstStyle/>
                    <a:p>
                      <a:r>
                        <a:rPr lang="en-US" sz="1300" b="1" dirty="0" smtClean="0">
                          <a:latin typeface="+mn-lt"/>
                          <a:cs typeface="Arial" pitchFamily="34" charset="0"/>
                        </a:rPr>
                        <a:t>Product</a:t>
                      </a:r>
                      <a:endParaRPr lang="en-US" sz="1300" b="1" dirty="0">
                        <a:latin typeface="+mn-lt"/>
                        <a:cs typeface="Arial" pitchFamily="34" charset="0"/>
                      </a:endParaRPr>
                    </a:p>
                  </a:txBody>
                  <a:tcPr anchor="ctr">
                    <a:lnR w="28575" cap="flat" cmpd="sng" algn="ctr">
                      <a:solidFill>
                        <a:schemeClr val="bg1"/>
                      </a:solidFill>
                      <a:prstDash val="solid"/>
                      <a:round/>
                      <a:headEnd type="none" w="med" len="med"/>
                      <a:tailEnd type="none" w="med" len="med"/>
                    </a:lnR>
                    <a:solidFill>
                      <a:srgbClr val="0000FF"/>
                    </a:solidFill>
                  </a:tcPr>
                </a:tc>
                <a:tc>
                  <a:txBody>
                    <a:bodyPr/>
                    <a:lstStyle/>
                    <a:p>
                      <a:pPr algn="ctr"/>
                      <a:r>
                        <a:rPr lang="en-US" sz="1300" b="1" dirty="0" smtClean="0">
                          <a:latin typeface="+mn-lt"/>
                          <a:cs typeface="Arial" pitchFamily="34" charset="0"/>
                        </a:rPr>
                        <a:t>Height</a:t>
                      </a:r>
                      <a:endParaRPr lang="en-US" sz="1300" b="1" dirty="0">
                        <a:latin typeface="+mn-lt"/>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0000FF"/>
                    </a:solidFill>
                  </a:tcPr>
                </a:tc>
                <a:tc>
                  <a:txBody>
                    <a:bodyPr/>
                    <a:lstStyle/>
                    <a:p>
                      <a:pPr algn="ctr"/>
                      <a:r>
                        <a:rPr lang="en-US" sz="1300" b="1" dirty="0" smtClean="0">
                          <a:latin typeface="+mn-lt"/>
                          <a:cs typeface="Arial" pitchFamily="34" charset="0"/>
                        </a:rPr>
                        <a:t>IO Slots</a:t>
                      </a:r>
                      <a:endParaRPr lang="en-US" sz="1300" b="1" dirty="0">
                        <a:latin typeface="+mn-lt"/>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0000FF"/>
                    </a:solidFill>
                  </a:tcPr>
                </a:tc>
                <a:tc>
                  <a:txBody>
                    <a:bodyPr/>
                    <a:lstStyle/>
                    <a:p>
                      <a:pPr algn="ctr"/>
                      <a:r>
                        <a:rPr lang="en-US" sz="1300" b="1" dirty="0" smtClean="0">
                          <a:latin typeface="+mn-lt"/>
                          <a:cs typeface="Arial" pitchFamily="34" charset="0"/>
                        </a:rPr>
                        <a:t>TDM Capacity</a:t>
                      </a:r>
                      <a:endParaRPr lang="en-US" sz="1300" b="1" dirty="0">
                        <a:latin typeface="+mn-lt"/>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0000FF"/>
                    </a:solidFill>
                  </a:tcPr>
                </a:tc>
                <a:tc>
                  <a:txBody>
                    <a:bodyPr/>
                    <a:lstStyle/>
                    <a:p>
                      <a:pPr algn="ctr"/>
                      <a:r>
                        <a:rPr lang="en-US" sz="1300" b="1" dirty="0" smtClean="0">
                          <a:latin typeface="+mn-lt"/>
                          <a:cs typeface="Arial" pitchFamily="34" charset="0"/>
                        </a:rPr>
                        <a:t>Ethernet</a:t>
                      </a:r>
                      <a:r>
                        <a:rPr lang="en-US" sz="1300" b="1" baseline="0" dirty="0" smtClean="0">
                          <a:latin typeface="+mn-lt"/>
                          <a:cs typeface="Arial" pitchFamily="34" charset="0"/>
                        </a:rPr>
                        <a:t> Capacity</a:t>
                      </a:r>
                      <a:endParaRPr lang="en-US" sz="1300" b="1" dirty="0">
                        <a:latin typeface="+mn-lt"/>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0000FF"/>
                    </a:solidFill>
                  </a:tcPr>
                </a:tc>
                <a:tc>
                  <a:txBody>
                    <a:bodyPr/>
                    <a:lstStyle/>
                    <a:p>
                      <a:pPr algn="ctr"/>
                      <a:r>
                        <a:rPr lang="en-US" sz="1300" b="1" dirty="0" smtClean="0">
                          <a:latin typeface="+mn-lt"/>
                          <a:cs typeface="Arial" pitchFamily="34" charset="0"/>
                        </a:rPr>
                        <a:t>PS, CL Redundancy</a:t>
                      </a:r>
                      <a:endParaRPr lang="en-US" sz="1300" b="1" dirty="0">
                        <a:latin typeface="+mn-lt"/>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0000FF"/>
                    </a:solidFill>
                  </a:tcPr>
                </a:tc>
                <a:tc>
                  <a:txBody>
                    <a:bodyPr/>
                    <a:lstStyle/>
                    <a:p>
                      <a:pPr algn="ctr"/>
                      <a:r>
                        <a:rPr lang="en-US" sz="1300" b="1" dirty="0" smtClean="0">
                          <a:latin typeface="+mn-lt"/>
                          <a:cs typeface="Arial" pitchFamily="34" charset="0"/>
                        </a:rPr>
                        <a:t>LS, HS, PW, Voice</a:t>
                      </a:r>
                      <a:endParaRPr lang="en-US" sz="1300" b="1" dirty="0">
                        <a:latin typeface="+mn-lt"/>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0000FF"/>
                    </a:solidFill>
                  </a:tcPr>
                </a:tc>
                <a:tc>
                  <a:txBody>
                    <a:bodyPr/>
                    <a:lstStyle/>
                    <a:p>
                      <a:pPr algn="ctr"/>
                      <a:r>
                        <a:rPr lang="en-US" sz="1300" b="1" dirty="0" smtClean="0">
                          <a:latin typeface="+mn-lt"/>
                          <a:cs typeface="Arial" pitchFamily="34" charset="0"/>
                        </a:rPr>
                        <a:t>SDH/</a:t>
                      </a:r>
                    </a:p>
                    <a:p>
                      <a:pPr algn="ctr"/>
                      <a:r>
                        <a:rPr lang="en-US" sz="1300" b="1" dirty="0" smtClean="0">
                          <a:latin typeface="+mn-lt"/>
                          <a:cs typeface="Arial" pitchFamily="34" charset="0"/>
                        </a:rPr>
                        <a:t>SONET</a:t>
                      </a:r>
                      <a:endParaRPr lang="en-US" sz="1300" b="1" dirty="0">
                        <a:latin typeface="+mn-lt"/>
                        <a:cs typeface="Arial" pitchFamily="34" charset="0"/>
                      </a:endParaRPr>
                    </a:p>
                  </a:txBody>
                  <a:tcPr anchor="ctr">
                    <a:lnL w="28575" cap="flat" cmpd="sng" algn="ctr">
                      <a:solidFill>
                        <a:schemeClr val="bg1"/>
                      </a:solidFill>
                      <a:prstDash val="solid"/>
                      <a:round/>
                      <a:headEnd type="none" w="med" len="med"/>
                      <a:tailEnd type="none" w="med" len="med"/>
                    </a:lnL>
                    <a:solidFill>
                      <a:srgbClr val="0000FF"/>
                    </a:solidFill>
                  </a:tcPr>
                </a:tc>
              </a:tr>
              <a:tr h="1014015">
                <a:tc>
                  <a:txBody>
                    <a:bodyPr/>
                    <a:lstStyle/>
                    <a:p>
                      <a:r>
                        <a:rPr lang="en-US" sz="1200" b="1" dirty="0" smtClean="0">
                          <a:latin typeface="+mn-lt"/>
                          <a:cs typeface="Arial" pitchFamily="34" charset="0"/>
                        </a:rPr>
                        <a:t>MP-2104</a:t>
                      </a:r>
                      <a:endParaRPr lang="en-US" sz="1200" b="1" dirty="0">
                        <a:latin typeface="+mn-lt"/>
                        <a:cs typeface="Arial" pitchFamily="34" charset="0"/>
                      </a:endParaRPr>
                    </a:p>
                  </a:txBody>
                  <a:tcPr>
                    <a:solidFill>
                      <a:schemeClr val="accent3">
                        <a:lumMod val="20000"/>
                        <a:lumOff val="80000"/>
                      </a:schemeClr>
                    </a:solidFill>
                  </a:tcPr>
                </a:tc>
                <a:tc>
                  <a:txBody>
                    <a:bodyPr/>
                    <a:lstStyle/>
                    <a:p>
                      <a:pPr algn="ctr"/>
                      <a:r>
                        <a:rPr lang="en-US" sz="1200" dirty="0" smtClean="0">
                          <a:latin typeface="+mn-lt"/>
                          <a:cs typeface="Arial" pitchFamily="34" charset="0"/>
                        </a:rPr>
                        <a:t>2U</a:t>
                      </a:r>
                      <a:endParaRPr lang="en-US" sz="1200" dirty="0">
                        <a:latin typeface="+mn-lt"/>
                        <a:cs typeface="Arial" pitchFamily="34" charset="0"/>
                      </a:endParaRPr>
                    </a:p>
                  </a:txBody>
                  <a:tcPr anchor="ctr">
                    <a:solidFill>
                      <a:schemeClr val="accent3">
                        <a:lumMod val="20000"/>
                        <a:lumOff val="80000"/>
                      </a:schemeClr>
                    </a:solidFill>
                  </a:tcPr>
                </a:tc>
                <a:tc>
                  <a:txBody>
                    <a:bodyPr/>
                    <a:lstStyle/>
                    <a:p>
                      <a:pPr algn="ctr"/>
                      <a:r>
                        <a:rPr lang="en-US" sz="1200" dirty="0" smtClean="0">
                          <a:latin typeface="+mn-lt"/>
                          <a:cs typeface="Arial" pitchFamily="34" charset="0"/>
                        </a:rPr>
                        <a:t>5</a:t>
                      </a:r>
                      <a:endParaRPr lang="en-US" sz="1200" dirty="0">
                        <a:latin typeface="+mn-lt"/>
                        <a:cs typeface="Arial" pitchFamily="34" charset="0"/>
                      </a:endParaRPr>
                    </a:p>
                  </a:txBody>
                  <a:tcPr anchor="ctr">
                    <a:solidFill>
                      <a:schemeClr val="accent3">
                        <a:lumMod val="20000"/>
                        <a:lumOff val="80000"/>
                      </a:schemeClr>
                    </a:solidFill>
                  </a:tcPr>
                </a:tc>
                <a:tc>
                  <a:txBody>
                    <a:bodyPr/>
                    <a:lstStyle/>
                    <a:p>
                      <a:pPr algn="ctr"/>
                      <a:r>
                        <a:rPr lang="en-US" sz="1200" dirty="0" smtClean="0">
                          <a:latin typeface="+mn-lt"/>
                          <a:cs typeface="Arial" pitchFamily="34" charset="0"/>
                        </a:rPr>
                        <a:t>8 /16Mbps </a:t>
                      </a:r>
                      <a:br>
                        <a:rPr lang="en-US" sz="1200" dirty="0" smtClean="0">
                          <a:latin typeface="+mn-lt"/>
                          <a:cs typeface="Arial" pitchFamily="34" charset="0"/>
                        </a:rPr>
                      </a:br>
                      <a:r>
                        <a:rPr lang="en-US" sz="1200" dirty="0" smtClean="0">
                          <a:latin typeface="+mn-lt"/>
                          <a:cs typeface="Arial" pitchFamily="34" charset="0"/>
                        </a:rPr>
                        <a:t>(4/8 E1s)</a:t>
                      </a:r>
                      <a:endParaRPr lang="en-US" sz="1200" dirty="0">
                        <a:latin typeface="+mn-lt"/>
                        <a:cs typeface="Arial" pitchFamily="34" charset="0"/>
                      </a:endParaRPr>
                    </a:p>
                  </a:txBody>
                  <a:tcPr anchor="ctr">
                    <a:solidFill>
                      <a:schemeClr val="accent3">
                        <a:lumMod val="20000"/>
                        <a:lumOff val="80000"/>
                      </a:schemeClr>
                    </a:solidFill>
                  </a:tcPr>
                </a:tc>
                <a:tc>
                  <a:txBody>
                    <a:bodyPr/>
                    <a:lstStyle/>
                    <a:p>
                      <a:pPr algn="ctr"/>
                      <a:r>
                        <a:rPr lang="en-US" sz="1200" dirty="0" smtClean="0">
                          <a:latin typeface="+mn-lt"/>
                          <a:cs typeface="Arial" pitchFamily="34" charset="0"/>
                        </a:rPr>
                        <a:t>Up to 100 Mbps</a:t>
                      </a:r>
                      <a:endParaRPr lang="en-US" sz="1200" dirty="0">
                        <a:latin typeface="+mn-lt"/>
                        <a:cs typeface="Arial" pitchFamily="34" charset="0"/>
                      </a:endParaRPr>
                    </a:p>
                  </a:txBody>
                  <a:tcPr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itchFamily="34" charset="0"/>
                        </a:rPr>
                        <a:t>-</a:t>
                      </a:r>
                    </a:p>
                  </a:txBody>
                  <a:tcPr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itchFamily="34" charset="0"/>
                        </a:rPr>
                        <a:t>√</a:t>
                      </a:r>
                    </a:p>
                  </a:txBody>
                  <a:tcPr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itchFamily="34" charset="0"/>
                        </a:rPr>
                        <a:t>-</a:t>
                      </a:r>
                    </a:p>
                  </a:txBody>
                  <a:tcPr anchor="ctr">
                    <a:solidFill>
                      <a:schemeClr val="accent3">
                        <a:lumMod val="20000"/>
                        <a:lumOff val="80000"/>
                      </a:schemeClr>
                    </a:solidFill>
                  </a:tcPr>
                </a:tc>
              </a:tr>
              <a:tr h="1014015">
                <a:tc>
                  <a:txBody>
                    <a:bodyPr/>
                    <a:lstStyle/>
                    <a:p>
                      <a:r>
                        <a:rPr lang="en-US" sz="1200" b="1" dirty="0" smtClean="0">
                          <a:latin typeface="+mn-lt"/>
                          <a:cs typeface="Arial" pitchFamily="34" charset="0"/>
                        </a:rPr>
                        <a:t>MP-2100</a:t>
                      </a:r>
                      <a:endParaRPr lang="en-US" sz="1200" b="1" dirty="0">
                        <a:latin typeface="+mn-lt"/>
                        <a:cs typeface="Arial" pitchFamily="34" charset="0"/>
                      </a:endParaRPr>
                    </a:p>
                  </a:txBody>
                  <a:tcPr>
                    <a:solidFill>
                      <a:schemeClr val="accent3">
                        <a:lumMod val="20000"/>
                        <a:lumOff val="80000"/>
                      </a:schemeClr>
                    </a:solidFill>
                  </a:tcPr>
                </a:tc>
                <a:tc>
                  <a:txBody>
                    <a:bodyPr/>
                    <a:lstStyle/>
                    <a:p>
                      <a:pPr algn="ctr"/>
                      <a:r>
                        <a:rPr lang="en-US" sz="1200" dirty="0" smtClean="0">
                          <a:latin typeface="+mn-lt"/>
                          <a:cs typeface="Arial" pitchFamily="34" charset="0"/>
                        </a:rPr>
                        <a:t>4U</a:t>
                      </a:r>
                      <a:endParaRPr lang="en-US" sz="1200" dirty="0">
                        <a:latin typeface="+mn-lt"/>
                        <a:cs typeface="Arial" pitchFamily="34" charset="0"/>
                      </a:endParaRPr>
                    </a:p>
                  </a:txBody>
                  <a:tcPr anchor="ctr">
                    <a:solidFill>
                      <a:schemeClr val="accent3">
                        <a:lumMod val="20000"/>
                        <a:lumOff val="80000"/>
                      </a:schemeClr>
                    </a:solidFill>
                  </a:tcPr>
                </a:tc>
                <a:tc>
                  <a:txBody>
                    <a:bodyPr/>
                    <a:lstStyle/>
                    <a:p>
                      <a:pPr algn="ctr"/>
                      <a:r>
                        <a:rPr lang="en-US" sz="1200" dirty="0" smtClean="0">
                          <a:latin typeface="+mn-lt"/>
                          <a:cs typeface="Arial" pitchFamily="34" charset="0"/>
                        </a:rPr>
                        <a:t>12</a:t>
                      </a:r>
                      <a:endParaRPr lang="en-US" sz="1200" dirty="0">
                        <a:latin typeface="+mn-lt"/>
                        <a:cs typeface="Arial" pitchFamily="34" charset="0"/>
                      </a:endParaRPr>
                    </a:p>
                  </a:txBody>
                  <a:tcPr anchor="ctr">
                    <a:solidFill>
                      <a:schemeClr val="accent3">
                        <a:lumMod val="20000"/>
                        <a:lumOff val="80000"/>
                      </a:schemeClr>
                    </a:solidFill>
                  </a:tcPr>
                </a:tc>
                <a:tc>
                  <a:txBody>
                    <a:bodyPr/>
                    <a:lstStyle/>
                    <a:p>
                      <a:pPr marL="0" marR="0" indent="0" algn="ctr" defTabSz="914309"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itchFamily="34" charset="0"/>
                        </a:rPr>
                        <a:t>8 /16Mbps </a:t>
                      </a:r>
                      <a:br>
                        <a:rPr lang="en-US" sz="1200" dirty="0" smtClean="0">
                          <a:latin typeface="+mn-lt"/>
                          <a:cs typeface="Arial" pitchFamily="34" charset="0"/>
                        </a:rPr>
                      </a:br>
                      <a:r>
                        <a:rPr lang="en-US" sz="1200" dirty="0" smtClean="0">
                          <a:latin typeface="+mn-lt"/>
                          <a:cs typeface="Arial" pitchFamily="34" charset="0"/>
                        </a:rPr>
                        <a:t>(4/8 E1s)</a:t>
                      </a:r>
                    </a:p>
                    <a:p>
                      <a:pPr algn="ctr"/>
                      <a:endParaRPr lang="en-US" sz="1200" dirty="0">
                        <a:latin typeface="+mn-lt"/>
                        <a:cs typeface="Arial" pitchFamily="34" charset="0"/>
                      </a:endParaRPr>
                    </a:p>
                  </a:txBody>
                  <a:tcPr anchor="ctr">
                    <a:solidFill>
                      <a:schemeClr val="accent3">
                        <a:lumMod val="20000"/>
                        <a:lumOff val="80000"/>
                      </a:schemeClr>
                    </a:solidFill>
                  </a:tcPr>
                </a:tc>
                <a:tc>
                  <a:txBody>
                    <a:bodyPr/>
                    <a:lstStyle/>
                    <a:p>
                      <a:pPr algn="ctr"/>
                      <a:r>
                        <a:rPr lang="en-US" sz="1200" dirty="0" smtClean="0">
                          <a:latin typeface="+mn-lt"/>
                          <a:cs typeface="Arial" pitchFamily="34" charset="0"/>
                        </a:rPr>
                        <a:t>Up to 100 Mbps</a:t>
                      </a:r>
                    </a:p>
                  </a:txBody>
                  <a:tcPr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itchFamily="34" charset="0"/>
                        </a:rPr>
                        <a:t>√</a:t>
                      </a:r>
                    </a:p>
                  </a:txBody>
                  <a:tcPr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itchFamily="34" charset="0"/>
                        </a:rPr>
                        <a:t>√</a:t>
                      </a:r>
                    </a:p>
                  </a:txBody>
                  <a:tcPr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itchFamily="34" charset="0"/>
                        </a:rPr>
                        <a:t>-</a:t>
                      </a:r>
                    </a:p>
                  </a:txBody>
                  <a:tcPr anchor="ctr">
                    <a:solidFill>
                      <a:schemeClr val="accent3">
                        <a:lumMod val="20000"/>
                        <a:lumOff val="80000"/>
                      </a:schemeClr>
                    </a:solidFill>
                  </a:tcPr>
                </a:tc>
              </a:tr>
              <a:tr h="1014015">
                <a:tc>
                  <a:txBody>
                    <a:bodyPr/>
                    <a:lstStyle/>
                    <a:p>
                      <a:pPr marL="0" marR="0" indent="0" algn="l" defTabSz="100584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MP-4100</a:t>
                      </a:r>
                      <a:endParaRPr lang="en-US" sz="1200" b="1" dirty="0">
                        <a:latin typeface="+mn-lt"/>
                        <a:cs typeface="Arial" pitchFamily="34" charset="0"/>
                      </a:endParaRPr>
                    </a:p>
                  </a:txBody>
                  <a:tcPr>
                    <a:solidFill>
                      <a:schemeClr val="accent3">
                        <a:lumMod val="20000"/>
                        <a:lumOff val="80000"/>
                      </a:schemeClr>
                    </a:solidFill>
                  </a:tcPr>
                </a:tc>
                <a:tc>
                  <a:txBody>
                    <a:bodyPr/>
                    <a:lstStyle/>
                    <a:p>
                      <a:pPr algn="ctr"/>
                      <a:r>
                        <a:rPr lang="en-US" sz="1200" dirty="0" smtClean="0">
                          <a:latin typeface="+mn-lt"/>
                          <a:cs typeface="Arial" pitchFamily="34" charset="0"/>
                        </a:rPr>
                        <a:t>4U</a:t>
                      </a:r>
                      <a:endParaRPr lang="en-US" sz="1200" dirty="0">
                        <a:latin typeface="+mn-lt"/>
                        <a:cs typeface="Arial" pitchFamily="34" charset="0"/>
                      </a:endParaRPr>
                    </a:p>
                  </a:txBody>
                  <a:tcPr anchor="ctr">
                    <a:solidFill>
                      <a:schemeClr val="accent3">
                        <a:lumMod val="20000"/>
                        <a:lumOff val="80000"/>
                      </a:schemeClr>
                    </a:solidFill>
                  </a:tcPr>
                </a:tc>
                <a:tc>
                  <a:txBody>
                    <a:bodyPr/>
                    <a:lstStyle/>
                    <a:p>
                      <a:pPr algn="ctr"/>
                      <a:r>
                        <a:rPr lang="en-US" sz="1200" dirty="0" smtClean="0">
                          <a:latin typeface="+mn-lt"/>
                          <a:cs typeface="Arial" pitchFamily="34" charset="0"/>
                        </a:rPr>
                        <a:t>10</a:t>
                      </a:r>
                      <a:endParaRPr lang="en-US" sz="1200" dirty="0">
                        <a:latin typeface="+mn-lt"/>
                        <a:cs typeface="Arial" pitchFamily="34" charset="0"/>
                      </a:endParaRPr>
                    </a:p>
                  </a:txBody>
                  <a:tcPr anchor="ctr">
                    <a:solidFill>
                      <a:schemeClr val="accent3">
                        <a:lumMod val="20000"/>
                        <a:lumOff val="80000"/>
                      </a:schemeClr>
                    </a:solidFill>
                  </a:tcPr>
                </a:tc>
                <a:tc>
                  <a:txBody>
                    <a:bodyPr/>
                    <a:lstStyle/>
                    <a:p>
                      <a:pPr algn="ctr"/>
                      <a:r>
                        <a:rPr lang="en-US" sz="1200" dirty="0" smtClean="0">
                          <a:latin typeface="+mn-lt"/>
                          <a:cs typeface="Arial" pitchFamily="34" charset="0"/>
                        </a:rPr>
                        <a:t>160 Mbps</a:t>
                      </a:r>
                    </a:p>
                    <a:p>
                      <a:pPr algn="ctr"/>
                      <a:r>
                        <a:rPr lang="en-US" sz="1200" dirty="0" smtClean="0">
                          <a:latin typeface="+mn-lt"/>
                          <a:cs typeface="Arial" pitchFamily="34" charset="0"/>
                        </a:rPr>
                        <a:t>(80 E1s)</a:t>
                      </a:r>
                    </a:p>
                  </a:txBody>
                  <a:tcPr anchor="ctr">
                    <a:solidFill>
                      <a:schemeClr val="accent3">
                        <a:lumMod val="20000"/>
                        <a:lumOff val="80000"/>
                      </a:schemeClr>
                    </a:solidFill>
                  </a:tcPr>
                </a:tc>
                <a:tc>
                  <a:txBody>
                    <a:bodyPr/>
                    <a:lstStyle/>
                    <a:p>
                      <a:pPr algn="ctr"/>
                      <a:r>
                        <a:rPr lang="en-US" sz="1200" dirty="0" smtClean="0">
                          <a:latin typeface="+mn-lt"/>
                          <a:cs typeface="Arial" pitchFamily="34" charset="0"/>
                        </a:rPr>
                        <a:t>Up to 2 </a:t>
                      </a:r>
                      <a:r>
                        <a:rPr lang="en-US" sz="1200" dirty="0" err="1" smtClean="0">
                          <a:latin typeface="+mn-lt"/>
                          <a:cs typeface="Arial" pitchFamily="34" charset="0"/>
                        </a:rPr>
                        <a:t>Gbps</a:t>
                      </a:r>
                      <a:endParaRPr lang="en-US" sz="1200" dirty="0">
                        <a:latin typeface="+mn-lt"/>
                        <a:cs typeface="Arial" pitchFamily="34" charset="0"/>
                      </a:endParaRPr>
                    </a:p>
                  </a:txBody>
                  <a:tcPr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itchFamily="34" charset="0"/>
                        </a:rPr>
                        <a:t>√</a:t>
                      </a:r>
                      <a:endParaRPr lang="en-US" sz="1200" dirty="0">
                        <a:latin typeface="+mn-lt"/>
                        <a:cs typeface="Arial" pitchFamily="34" charset="0"/>
                      </a:endParaRPr>
                    </a:p>
                  </a:txBody>
                  <a:tcPr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itchFamily="34" charset="0"/>
                        </a:rPr>
                        <a:t>√</a:t>
                      </a:r>
                      <a:endParaRPr lang="en-US" sz="1200" dirty="0">
                        <a:latin typeface="+mn-lt"/>
                        <a:cs typeface="Arial" pitchFamily="34" charset="0"/>
                      </a:endParaRPr>
                    </a:p>
                  </a:txBody>
                  <a:tcPr anchor="ctr">
                    <a:solidFill>
                      <a:schemeClr val="accent3">
                        <a:lumMod val="20000"/>
                        <a:lumOff val="80000"/>
                      </a:schemeClr>
                    </a:solidFill>
                  </a:tcPr>
                </a:tc>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itchFamily="34" charset="0"/>
                        </a:rPr>
                        <a:t>√</a:t>
                      </a:r>
                      <a:endParaRPr lang="en-US" sz="1200" dirty="0">
                        <a:latin typeface="+mn-lt"/>
                        <a:cs typeface="Arial" pitchFamily="34" charset="0"/>
                      </a:endParaRPr>
                    </a:p>
                  </a:txBody>
                  <a:tcPr anchor="ctr">
                    <a:solidFill>
                      <a:schemeClr val="accent3">
                        <a:lumMod val="20000"/>
                        <a:lumOff val="80000"/>
                      </a:schemeClr>
                    </a:solidFill>
                  </a:tcPr>
                </a:tc>
              </a:tr>
            </a:tbl>
          </a:graphicData>
        </a:graphic>
      </p:graphicFrame>
      <p:pic>
        <p:nvPicPr>
          <p:cNvPr id="24580" name="Picture 2" descr="Mp2100small"/>
          <p:cNvPicPr>
            <a:picLocks noChangeAspect="1" noChangeArrowheads="1"/>
          </p:cNvPicPr>
          <p:nvPr/>
        </p:nvPicPr>
        <p:blipFill>
          <a:blip r:embed="rId3" cstate="print">
            <a:lum bright="-10000"/>
          </a:blip>
          <a:srcRect/>
          <a:stretch>
            <a:fillRect/>
          </a:stretch>
        </p:blipFill>
        <p:spPr bwMode="auto">
          <a:xfrm>
            <a:off x="557549" y="3947610"/>
            <a:ext cx="804862" cy="501650"/>
          </a:xfrm>
          <a:prstGeom prst="rect">
            <a:avLst/>
          </a:prstGeom>
          <a:noFill/>
          <a:ln w="9525">
            <a:noFill/>
            <a:miter lim="800000"/>
            <a:headEnd/>
            <a:tailEnd/>
          </a:ln>
        </p:spPr>
      </p:pic>
      <p:pic>
        <p:nvPicPr>
          <p:cNvPr id="24581" name="Picture 3" descr="Mp2100small"/>
          <p:cNvPicPr>
            <a:picLocks noChangeAspect="1" noChangeArrowheads="1"/>
          </p:cNvPicPr>
          <p:nvPr/>
        </p:nvPicPr>
        <p:blipFill>
          <a:blip r:embed="rId4" cstate="print">
            <a:lum bright="-10000"/>
          </a:blip>
          <a:srcRect/>
          <a:stretch>
            <a:fillRect/>
          </a:stretch>
        </p:blipFill>
        <p:spPr bwMode="auto">
          <a:xfrm>
            <a:off x="570152" y="4917764"/>
            <a:ext cx="803275" cy="500063"/>
          </a:xfrm>
          <a:prstGeom prst="rect">
            <a:avLst/>
          </a:prstGeom>
          <a:noFill/>
          <a:ln w="9525">
            <a:noFill/>
            <a:miter lim="800000"/>
            <a:headEnd/>
            <a:tailEnd/>
          </a:ln>
        </p:spPr>
      </p:pic>
      <p:pic>
        <p:nvPicPr>
          <p:cNvPr id="24582" name="Picture 4" descr="Mp2104small"/>
          <p:cNvPicPr>
            <a:picLocks noChangeAspect="1" noChangeArrowheads="1"/>
          </p:cNvPicPr>
          <p:nvPr/>
        </p:nvPicPr>
        <p:blipFill>
          <a:blip r:embed="rId5" cstate="print">
            <a:lum bright="-10000"/>
          </a:blip>
          <a:srcRect/>
          <a:stretch>
            <a:fillRect/>
          </a:stretch>
        </p:blipFill>
        <p:spPr bwMode="auto">
          <a:xfrm>
            <a:off x="516560" y="2963647"/>
            <a:ext cx="820738" cy="368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5.8"/>
</p:tagLst>
</file>

<file path=ppt/theme/theme1.xml><?xml version="1.0" encoding="utf-8"?>
<a:theme xmlns:a="http://schemas.openxmlformats.org/drawingml/2006/main" nam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94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lnSpc>
            <a:spcPct val="85000"/>
          </a:lnSpc>
          <a:defRPr sz="1100" b="1" dirty="0" err="1" smtClean="0">
            <a:latin typeface="+mn-lt"/>
          </a:defRPr>
        </a:defPPr>
      </a:lstStyle>
    </a:txDef>
  </a:objectDefaults>
  <a:extraClrSchemeLst>
    <a:extraClrScheme>
      <a:clrScheme name="Default Design 1">
        <a:dk1>
          <a:srgbClr val="000000"/>
        </a:dk1>
        <a:lt1>
          <a:srgbClr val="FFFFFF"/>
        </a:lt1>
        <a:dk2>
          <a:srgbClr val="C00000"/>
        </a:dk2>
        <a:lt2>
          <a:srgbClr val="969696"/>
        </a:lt2>
        <a:accent1>
          <a:srgbClr val="C00000"/>
        </a:accent1>
        <a:accent2>
          <a:srgbClr val="0098A1"/>
        </a:accent2>
        <a:accent3>
          <a:srgbClr val="FFFFFF"/>
        </a:accent3>
        <a:accent4>
          <a:srgbClr val="000000"/>
        </a:accent4>
        <a:accent5>
          <a:srgbClr val="DCAAAA"/>
        </a:accent5>
        <a:accent6>
          <a:srgbClr val="008991"/>
        </a:accent6>
        <a:hlink>
          <a:srgbClr val="F29400"/>
        </a:hlink>
        <a:folHlink>
          <a:srgbClr val="0098A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RADtemplate-2011</Template>
  <TotalTime>19958</TotalTime>
  <Words>3136</Words>
  <Application>Microsoft Office PowerPoint</Application>
  <PresentationFormat>On-screen Show (4:3)</PresentationFormat>
  <Paragraphs>648</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new</vt:lpstr>
      <vt:lpstr>Multiservice Access Platform &amp; Last Mile Solutions</vt:lpstr>
      <vt:lpstr>Technologies in Transition Background &amp; Trends</vt:lpstr>
      <vt:lpstr>MAP Target Customers &amp; Applications</vt:lpstr>
      <vt:lpstr>MAP Portfolio</vt:lpstr>
      <vt:lpstr>Next Generation SDH/SONET ADM &amp; Terminal (FCD-155x)</vt:lpstr>
      <vt:lpstr>FCD-155, FCD-155E Feature Highlights</vt:lpstr>
      <vt:lpstr>Multiservice Access over NG SDH/SONET</vt:lpstr>
      <vt:lpstr>Next Generation Multiservice Access Nodes (Megaplex)</vt:lpstr>
      <vt:lpstr>Megaplex Product Line</vt:lpstr>
      <vt:lpstr>MP-4100  Feature Highlights</vt:lpstr>
      <vt:lpstr>MP-4100 – Central Solution for MAP and Last Mile</vt:lpstr>
      <vt:lpstr>Transportation</vt:lpstr>
      <vt:lpstr>Megaplex-4100 Phase 2</vt:lpstr>
      <vt:lpstr>Megaplex-4100  Phase 3 (released for beta)</vt:lpstr>
      <vt:lpstr>Cross Connect Solutions (DXC)</vt:lpstr>
      <vt:lpstr>DXC family Strengths</vt:lpstr>
      <vt:lpstr>DXC Family Products</vt:lpstr>
      <vt:lpstr>Grooming Cellular Traffic</vt:lpstr>
      <vt:lpstr>TDM NTUs (FCD)</vt:lpstr>
      <vt:lpstr>FCD Product Line Table</vt:lpstr>
      <vt:lpstr>Variety of Services – FCD Family</vt:lpstr>
      <vt:lpstr>Last Mile Solutions</vt:lpstr>
      <vt:lpstr>Product Line Table</vt:lpstr>
      <vt:lpstr>Extending Colocated 2G/3G Base Stations over Different Infrastructure</vt:lpstr>
      <vt:lpstr>Fiber Multiplexers (Optimux) – Everything Over Fiber</vt:lpstr>
      <vt:lpstr>Opmux Product Line Overview</vt:lpstr>
      <vt:lpstr>Target Applications</vt:lpstr>
      <vt:lpstr>Case Study</vt:lpstr>
      <vt:lpstr>Utilities in Russia: Integrated Data and Voice Services over SDH</vt:lpstr>
      <vt:lpstr>Carrier in Africa: Bank – Branches Connectivity over PSN</vt:lpstr>
      <vt:lpstr>Carrier in Africa: Ethernet and TDM Services over Copper or Fiber</vt:lpstr>
      <vt:lpstr>Slide 32</vt:lpstr>
    </vt:vector>
  </TitlesOfParts>
  <Company>RAD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Dafna</dc:creator>
  <cp:lastModifiedBy> Philip Jerichower</cp:lastModifiedBy>
  <cp:revision>2297</cp:revision>
  <dcterms:created xsi:type="dcterms:W3CDTF">2004-02-02T11:54:59Z</dcterms:created>
  <dcterms:modified xsi:type="dcterms:W3CDTF">2011-03-16T13:11:28Z</dcterms:modified>
</cp:coreProperties>
</file>