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2" r:id="rId1"/>
  </p:sldMasterIdLst>
  <p:notesMasterIdLst>
    <p:notesMasterId r:id="rId15"/>
  </p:notesMasterIdLst>
  <p:handoutMasterIdLst>
    <p:handoutMasterId r:id="rId16"/>
  </p:handoutMasterIdLst>
  <p:sldIdLst>
    <p:sldId id="405" r:id="rId2"/>
    <p:sldId id="406" r:id="rId3"/>
    <p:sldId id="407" r:id="rId4"/>
    <p:sldId id="408" r:id="rId5"/>
    <p:sldId id="331" r:id="rId6"/>
    <p:sldId id="409" r:id="rId7"/>
    <p:sldId id="411" r:id="rId8"/>
    <p:sldId id="412" r:id="rId9"/>
    <p:sldId id="413" r:id="rId10"/>
    <p:sldId id="414" r:id="rId11"/>
    <p:sldId id="369" r:id="rId12"/>
    <p:sldId id="388" r:id="rId13"/>
    <p:sldId id="399" r:id="rId14"/>
  </p:sldIdLst>
  <p:sldSz cx="10058400" cy="75438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49218" indent="41271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07959" indent="87305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65113" indent="13175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2268" indent="177782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5771" algn="l" defTabSz="914309" rtl="0" eaLnBrk="1" latinLnBrk="0" hangingPunct="1">
      <a:defRPr sz="26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2926" algn="l" defTabSz="914309" rtl="0" eaLnBrk="1" latinLnBrk="0" hangingPunct="1">
      <a:defRPr sz="26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080" algn="l" defTabSz="914309" rtl="0" eaLnBrk="1" latinLnBrk="0" hangingPunct="1">
      <a:defRPr sz="26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234" algn="l" defTabSz="914309" rtl="0" eaLnBrk="1" latinLnBrk="0" hangingPunct="1">
      <a:defRPr sz="26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8A1"/>
    <a:srgbClr val="B2B2B2"/>
    <a:srgbClr val="EFEFEA"/>
    <a:srgbClr val="DEDED3"/>
    <a:srgbClr val="990000"/>
    <a:srgbClr val="3333FF"/>
    <a:srgbClr val="F49100"/>
    <a:srgbClr val="CC33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3" autoAdjust="0"/>
  </p:normalViewPr>
  <p:slideViewPr>
    <p:cSldViewPr snapToGrid="0">
      <p:cViewPr varScale="1">
        <p:scale>
          <a:sx n="95" d="100"/>
          <a:sy n="95" d="100"/>
        </p:scale>
        <p:origin x="-174" y="-96"/>
      </p:cViewPr>
      <p:guideLst>
        <p:guide orient="horz" pos="2376"/>
        <p:guide pos="31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908"/>
    </p:cViewPr>
  </p:sorterViewPr>
  <p:notesViewPr>
    <p:cSldViewPr snapToGrid="0">
      <p:cViewPr varScale="1">
        <p:scale>
          <a:sx n="63" d="100"/>
          <a:sy n="63" d="100"/>
        </p:scale>
        <p:origin x="-2016" y="-114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889250" y="88915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1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D3B53D-D444-4A72-84D9-7AA619C18A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889250" y="8640763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1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Techsup and RADcare Introduction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5EF938-D564-47B9-AB7C-22EF0AB75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492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079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51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22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4857" algn="l" defTabSz="9139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0" algn="l" defTabSz="9139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72" algn="l" defTabSz="9139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FDFF0-D4A8-4C7E-9377-F4927151C355}" type="slidenum">
              <a:rPr lang="he-IL" smtClean="0"/>
              <a:pPr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FDFF0-D4A8-4C7E-9377-F4927151C355}" type="slidenum">
              <a:rPr lang="he-IL" smtClean="0"/>
              <a:pPr/>
              <a:t>10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AFC13-FF7A-4F8D-9A97-541FED1FE1BC}" type="slidenum">
              <a:rPr lang="en-US"/>
              <a:pPr/>
              <a:t>11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2187" cy="36004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58904"/>
            <a:ext cx="5364480" cy="4322206"/>
          </a:xfrm>
        </p:spPr>
        <p:txBody>
          <a:bodyPr lIns="91426" tIns="45714" rIns="91426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ECB83-BDCB-40C3-BDF5-4298A19FB0D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5EF938-D564-47B9-AB7C-22EF0AB758B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71A21-C5E5-45EC-BA96-D1FBE21B8D9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FDFF0-D4A8-4C7E-9377-F4927151C355}" type="slidenum">
              <a:rPr lang="he-IL" smtClean="0"/>
              <a:pPr/>
              <a:t>3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8F822-C8DF-4DBA-95C9-A66763885A4A}" type="slidenum">
              <a:rPr lang="he-IL" smtClean="0"/>
              <a:pPr/>
              <a:t>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FDFF0-D4A8-4C7E-9377-F4927151C355}" type="slidenum">
              <a:rPr lang="he-IL" smtClean="0"/>
              <a:pPr/>
              <a:t>5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71A21-C5E5-45EC-BA96-D1FBE21B8D92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71A21-C5E5-45EC-BA96-D1FBE21B8D9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FDFF0-D4A8-4C7E-9377-F4927151C355}" type="slidenum">
              <a:rPr lang="he-IL" smtClean="0"/>
              <a:pPr/>
              <a:t>8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8F822-C8DF-4DBA-95C9-A66763885A4A}" type="slidenum">
              <a:rPr lang="he-IL" smtClean="0"/>
              <a:pPr/>
              <a:t>9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8413" y="502920"/>
            <a:ext cx="1002348" cy="43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855721" y="-3686334"/>
            <a:ext cx="948213" cy="8659654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51460" cy="217932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9723120" y="7018180"/>
            <a:ext cx="335280" cy="525621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702985" y="288885"/>
            <a:ext cx="7443216" cy="709214"/>
          </a:xfrm>
          <a:prstGeom prst="rect">
            <a:avLst/>
          </a:prstGeom>
        </p:spPr>
        <p:txBody>
          <a:bodyPr lIns="100584" tIns="50292" rIns="100584" bIns="50292" anchor="ctr" anchorCtr="0"/>
          <a:lstStyle>
            <a:lvl1pPr algn="l">
              <a:lnSpc>
                <a:spcPct val="85000"/>
              </a:lnSpc>
              <a:defRPr sz="40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822484" y="2012843"/>
            <a:ext cx="7837170" cy="2932537"/>
          </a:xfrm>
          <a:prstGeom prst="rect">
            <a:avLst/>
          </a:prstGeom>
        </p:spPr>
        <p:txBody>
          <a:bodyPr lIns="100584" tIns="50292" rIns="100584" bIns="50292"/>
          <a:lstStyle>
            <a:lvl1pPr marL="247968" indent="-247968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defRPr sz="2400">
                <a:solidFill>
                  <a:srgbClr val="000000"/>
                </a:solidFill>
              </a:defRPr>
            </a:lvl1pPr>
            <a:lvl2pPr marL="633889" indent="-261938">
              <a:lnSpc>
                <a:spcPct val="100000"/>
              </a:lnSpc>
              <a:spcBef>
                <a:spcPts val="660"/>
              </a:spcBef>
              <a:defRPr sz="2200">
                <a:solidFill>
                  <a:srgbClr val="000000"/>
                </a:solidFill>
              </a:defRPr>
            </a:lvl2pPr>
            <a:lvl3pPr marL="942975" indent="-185103">
              <a:lnSpc>
                <a:spcPct val="100000"/>
              </a:lnSpc>
              <a:spcBef>
                <a:spcPts val="660"/>
              </a:spcBef>
              <a:defRPr sz="2000">
                <a:solidFill>
                  <a:srgbClr val="000000"/>
                </a:solidFill>
              </a:defRPr>
            </a:lvl3pPr>
            <a:lvl4pPr marL="1316673" indent="-247968">
              <a:lnSpc>
                <a:spcPct val="100000"/>
              </a:lnSpc>
              <a:spcBef>
                <a:spcPts val="660"/>
              </a:spcBef>
              <a:defRPr sz="1800">
                <a:solidFill>
                  <a:srgbClr val="000000"/>
                </a:solidFill>
              </a:defRPr>
            </a:lvl4pPr>
            <a:lvl5pPr marL="1576864" indent="-199073">
              <a:lnSpc>
                <a:spcPct val="100000"/>
              </a:lnSpc>
              <a:spcBef>
                <a:spcPts val="660"/>
              </a:spcBef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8413" y="502920"/>
            <a:ext cx="1002348" cy="43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855721" y="-3686334"/>
            <a:ext cx="948213" cy="8659654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51460" cy="217932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2985" y="288885"/>
            <a:ext cx="7443216" cy="709214"/>
          </a:xfrm>
          <a:prstGeom prst="rect">
            <a:avLst/>
          </a:prstGeom>
        </p:spPr>
        <p:txBody>
          <a:bodyPr lIns="100584" tIns="50292" rIns="100584" bIns="50292" anchor="ctr" anchorCtr="0"/>
          <a:lstStyle>
            <a:lvl1pPr algn="l">
              <a:lnSpc>
                <a:spcPct val="85000"/>
              </a:lnSpc>
              <a:defRPr sz="40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9723120" y="7018180"/>
            <a:ext cx="335280" cy="525621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8413" y="502920"/>
            <a:ext cx="1002348" cy="43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2776201" y="-415780"/>
            <a:ext cx="2344939" cy="789733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9723120" y="7018180"/>
            <a:ext cx="335280" cy="525621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2987" y="2550891"/>
            <a:ext cx="5849912" cy="1963998"/>
          </a:xfrm>
          <a:prstGeom prst="rect">
            <a:avLst/>
          </a:prstGeom>
        </p:spPr>
        <p:txBody>
          <a:bodyPr lIns="100584" tIns="50292" rIns="100584" bIns="50292" anchor="ctr" anchorCtr="0"/>
          <a:lstStyle>
            <a:lvl1pPr algn="l">
              <a:lnSpc>
                <a:spcPct val="85000"/>
              </a:lnSpc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1" y="1"/>
            <a:ext cx="249714" cy="5935504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933700" y="522129"/>
            <a:ext cx="1355090" cy="845185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 flipV="1">
            <a:off x="1" y="1"/>
            <a:ext cx="249714" cy="5935504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9123284" y="1673781"/>
            <a:ext cx="1491298" cy="37893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370320"/>
            <a:ext cx="2008188" cy="86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417807" y="2875875"/>
            <a:ext cx="4555862" cy="1423599"/>
          </a:xfrm>
          <a:prstGeom prst="rect">
            <a:avLst/>
          </a:prstGeom>
        </p:spPr>
        <p:txBody>
          <a:bodyPr lIns="100584" tIns="50292" rIns="100584" bIns="50292"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437013" y="4545178"/>
            <a:ext cx="4536657" cy="1232853"/>
          </a:xfrm>
          <a:prstGeom prst="rect">
            <a:avLst/>
          </a:prstGeom>
        </p:spPr>
        <p:txBody>
          <a:bodyPr lIns="100584" tIns="50292" rIns="100584" bIns="50292"/>
          <a:lstStyle>
            <a:lvl1pPr>
              <a:buNone/>
              <a:defRPr sz="20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755892" y="7316289"/>
            <a:ext cx="3098946" cy="22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pPr algn="ctr"/>
            <a:endParaRPr lang="en-US"/>
          </a:p>
        </p:txBody>
      </p:sp>
      <p:pic>
        <p:nvPicPr>
          <p:cNvPr id="10" name="Picture 9" descr="iStock_000008560287Medium copy.jpg"/>
          <p:cNvPicPr>
            <a:picLocks noChangeAspect="1"/>
          </p:cNvPicPr>
          <p:nvPr/>
        </p:nvPicPr>
        <p:blipFill>
          <a:blip r:embed="rId3" cstate="print"/>
          <a:srcRect b="18795"/>
          <a:stretch>
            <a:fillRect/>
          </a:stretch>
        </p:blipFill>
        <p:spPr>
          <a:xfrm>
            <a:off x="2228627" y="4485581"/>
            <a:ext cx="2028509" cy="1312791"/>
          </a:xfrm>
          <a:prstGeom prst="roundRect">
            <a:avLst/>
          </a:prstGeom>
        </p:spPr>
      </p:pic>
      <p:pic>
        <p:nvPicPr>
          <p:cNvPr id="11" name="Picture 10" descr="6_light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4431" y="1441857"/>
            <a:ext cx="1791161" cy="119107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iStock_000003997841Medium.jpg"/>
          <p:cNvPicPr>
            <a:picLocks noChangeAspect="1"/>
          </p:cNvPicPr>
          <p:nvPr/>
        </p:nvPicPr>
        <p:blipFill>
          <a:blip r:embed="rId5" cstate="print"/>
          <a:srcRect l="8050" r="32655"/>
          <a:stretch>
            <a:fillRect/>
          </a:stretch>
        </p:blipFill>
        <p:spPr>
          <a:xfrm>
            <a:off x="2909048" y="2808891"/>
            <a:ext cx="1360842" cy="153002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3688080" y="2555310"/>
            <a:ext cx="6286500" cy="239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 tIns="50292" rIns="100584" bIns="50292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59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9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59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9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4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9081" y="6123790"/>
            <a:ext cx="1370577" cy="59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651953" y="4940142"/>
            <a:ext cx="1791653" cy="1094898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937737" y="6976270"/>
            <a:ext cx="906303" cy="567531"/>
          </a:xfrm>
          <a:prstGeom prst="round2Same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627621" y="850425"/>
            <a:ext cx="1241584" cy="750888"/>
          </a:xfrm>
          <a:prstGeom prst="roundRect">
            <a:avLst>
              <a:gd name="adj" fmla="val 28881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 bwMode="auto">
          <a:xfrm flipV="1">
            <a:off x="1" y="1"/>
            <a:ext cx="249714" cy="5935504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84" tIns="50292" rIns="100584" bIns="502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07810" y="7316289"/>
            <a:ext cx="3247028" cy="22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tIns="50292" rIns="100584" bIns="50292" rtlCol="0" anchor="ctr"/>
          <a:lstStyle/>
          <a:p>
            <a:pPr algn="ctr"/>
            <a:endParaRPr lang="en-US"/>
          </a:p>
        </p:txBody>
      </p:sp>
      <p:pic>
        <p:nvPicPr>
          <p:cNvPr id="10" name="Picture 9" descr="iStock_000003997841Medium.jpg"/>
          <p:cNvPicPr>
            <a:picLocks noChangeAspect="1"/>
          </p:cNvPicPr>
          <p:nvPr/>
        </p:nvPicPr>
        <p:blipFill>
          <a:blip r:embed="rId3" cstate="print"/>
          <a:srcRect l="14189" r="40984"/>
          <a:stretch>
            <a:fillRect/>
          </a:stretch>
        </p:blipFill>
        <p:spPr>
          <a:xfrm>
            <a:off x="1656678" y="2079164"/>
            <a:ext cx="1804594" cy="268378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316994" y="6695740"/>
            <a:ext cx="2534322" cy="378565"/>
          </a:xfrm>
          <a:prstGeom prst="rect">
            <a:avLst/>
          </a:prstGeom>
        </p:spPr>
        <p:txBody>
          <a:bodyPr wrap="square" lIns="100584" tIns="50292" rIns="100584" bIns="50292" rtlCol="0">
            <a:spAutoFit/>
          </a:bodyPr>
          <a:lstStyle/>
          <a:p>
            <a:pPr marL="0" marR="0" indent="0" algn="ctr" defTabSz="10058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1" y="14288"/>
            <a:ext cx="7302500" cy="110013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931989"/>
            <a:ext cx="8894762" cy="4525962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1" y="14288"/>
            <a:ext cx="7302500" cy="11001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717715" y="7315042"/>
            <a:ext cx="2065798" cy="27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72" tIns="50285" rIns="100572" bIns="50285">
            <a:spAutoFit/>
          </a:bodyPr>
          <a:lstStyle/>
          <a:p>
            <a:pPr algn="r">
              <a:defRPr/>
            </a:pPr>
            <a:r>
              <a:rPr lang="en-US" sz="900" dirty="0" err="1" smtClean="0">
                <a:solidFill>
                  <a:srgbClr val="4D4D4D"/>
                </a:solidFill>
                <a:latin typeface="+mn-lt"/>
                <a:cs typeface="Arial" charset="0"/>
              </a:rPr>
              <a:t>RADcare</a:t>
            </a:r>
            <a:r>
              <a:rPr lang="en-US" sz="900" dirty="0" smtClean="0">
                <a:solidFill>
                  <a:srgbClr val="4D4D4D"/>
                </a:solidFill>
                <a:latin typeface="+mn-lt"/>
                <a:cs typeface="Arial" charset="0"/>
              </a:rPr>
              <a:t> for </a:t>
            </a:r>
            <a:r>
              <a:rPr lang="en-US" sz="900" dirty="0" smtClean="0">
                <a:solidFill>
                  <a:srgbClr val="4D4D4D"/>
                </a:solidFill>
                <a:latin typeface="+mn-lt"/>
                <a:cs typeface="Arial" charset="0"/>
              </a:rPr>
              <a:t>CIS </a:t>
            </a:r>
            <a:r>
              <a:rPr lang="en-US" sz="900" dirty="0" smtClean="0">
                <a:solidFill>
                  <a:srgbClr val="4D4D4D"/>
                </a:solidFill>
                <a:latin typeface="+mn-lt"/>
                <a:cs typeface="Arial" charset="0"/>
              </a:rPr>
              <a:t>Tech Seminar Slide </a:t>
            </a:r>
            <a:fld id="{1FEB4FD2-243B-450F-B334-AD0C10AF24B3}" type="slidenum">
              <a:rPr lang="en-US" sz="1100">
                <a:solidFill>
                  <a:srgbClr val="4D4D4D"/>
                </a:solidFill>
                <a:latin typeface="+mn-lt"/>
                <a:cs typeface="Arial" charset="0"/>
              </a:rPr>
              <a:pPr algn="r">
                <a:defRPr/>
              </a:pPr>
              <a:t>‹#›</a:t>
            </a:fld>
            <a:endParaRPr lang="en-US" sz="1100" dirty="0">
              <a:solidFill>
                <a:srgbClr val="4D4D4D"/>
              </a:solidFill>
              <a:latin typeface="+mn-lt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5pPr>
      <a:lvl6pPr marL="50292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6pPr>
      <a:lvl7pPr marL="100584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7pPr>
      <a:lvl8pPr marL="150876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8pPr>
      <a:lvl9pPr marL="201168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77190" indent="-377190" algn="l" rtl="0" eaLnBrk="1" fontAlgn="base" hangingPunct="1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rtl="0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57300" indent="-25146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60220" indent="-25146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63140" indent="-2514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766060" indent="-2514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268980" indent="-2514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771900" indent="-2514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274820" indent="-2514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Dca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00" y="3254799"/>
            <a:ext cx="4069124" cy="131214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66993" y="4710071"/>
            <a:ext cx="4536657" cy="1232853"/>
          </a:xfrm>
        </p:spPr>
        <p:txBody>
          <a:bodyPr/>
          <a:lstStyle/>
          <a:p>
            <a:r>
              <a:rPr lang="en-US" b="0" dirty="0" smtClean="0"/>
              <a:t>Philip Jerichower</a:t>
            </a:r>
            <a:endParaRPr lang="en-US" b="0" dirty="0" smtClean="0"/>
          </a:p>
          <a:p>
            <a:r>
              <a:rPr lang="en-US" b="0" dirty="0" err="1" smtClean="0"/>
              <a:t>RADcare</a:t>
            </a:r>
            <a:r>
              <a:rPr lang="en-US" b="0" dirty="0" smtClean="0"/>
              <a:t>, Director of Training</a:t>
            </a:r>
            <a:endParaRPr lang="en-US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ADcare Project Manag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444" y="2718209"/>
            <a:ext cx="5121496" cy="1583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RADcare</a:t>
            </a:r>
            <a:r>
              <a:rPr lang="en-US" dirty="0"/>
              <a:t> </a:t>
            </a:r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type="body" sz="quarter" idx="10"/>
          </p:nvPr>
        </p:nvSpPr>
        <p:spPr>
          <a:xfrm>
            <a:off x="822484" y="2012843"/>
            <a:ext cx="8371620" cy="4337853"/>
          </a:xfrm>
        </p:spPr>
        <p:txBody>
          <a:bodyPr/>
          <a:lstStyle/>
          <a:p>
            <a:r>
              <a:rPr lang="en-US" dirty="0" smtClean="0"/>
              <a:t>Single point of contact</a:t>
            </a:r>
          </a:p>
          <a:p>
            <a:r>
              <a:rPr lang="en-US" dirty="0" smtClean="0"/>
              <a:t>Project coordination</a:t>
            </a:r>
          </a:p>
          <a:p>
            <a:r>
              <a:rPr lang="en-US" dirty="0" smtClean="0"/>
              <a:t>Periodic meetings</a:t>
            </a:r>
          </a:p>
          <a:p>
            <a:r>
              <a:rPr lang="en-US" dirty="0" smtClean="0"/>
              <a:t>Action item follow-up</a:t>
            </a:r>
          </a:p>
          <a:p>
            <a:r>
              <a:rPr lang="en-US" dirty="0" smtClean="0"/>
              <a:t>Regular progress reports</a:t>
            </a:r>
          </a:p>
          <a:p>
            <a:r>
              <a:rPr lang="en-US" dirty="0" smtClean="0"/>
              <a:t>Test procedure definition</a:t>
            </a:r>
          </a:p>
          <a:p>
            <a:r>
              <a:rPr lang="en-US" dirty="0" smtClean="0"/>
              <a:t>Project specific documentation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grpSp>
        <p:nvGrpSpPr>
          <p:cNvPr id="2" name="Group 17"/>
          <p:cNvGrpSpPr/>
          <p:nvPr/>
        </p:nvGrpSpPr>
        <p:grpSpPr>
          <a:xfrm>
            <a:off x="5985644" y="1698984"/>
            <a:ext cx="4385571" cy="3553573"/>
            <a:chOff x="5794045" y="1698625"/>
            <a:chExt cx="4386263" cy="3552825"/>
          </a:xfrm>
        </p:grpSpPr>
        <p:pic>
          <p:nvPicPr>
            <p:cNvPr id="63517" name="Picture 1053" descr="Triangle 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4045" y="1698625"/>
              <a:ext cx="4386263" cy="3552825"/>
            </a:xfrm>
            <a:prstGeom prst="rect">
              <a:avLst/>
            </a:prstGeom>
            <a:noFill/>
          </p:spPr>
        </p:pic>
        <p:grpSp>
          <p:nvGrpSpPr>
            <p:cNvPr id="3" name="Group 16"/>
            <p:cNvGrpSpPr/>
            <p:nvPr/>
          </p:nvGrpSpPr>
          <p:grpSpPr>
            <a:xfrm>
              <a:off x="6327525" y="2009775"/>
              <a:ext cx="3290887" cy="2674938"/>
              <a:chOff x="5208588" y="2009775"/>
              <a:chExt cx="3290887" cy="2674938"/>
            </a:xfrm>
          </p:grpSpPr>
          <p:pic>
            <p:nvPicPr>
              <p:cNvPr id="63513" name="Picture 1049" descr="Triangle Outer Glow Colo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08588" y="2009775"/>
                <a:ext cx="3290887" cy="2663825"/>
              </a:xfrm>
              <a:prstGeom prst="rect">
                <a:avLst/>
              </a:prstGeom>
              <a:noFill/>
            </p:spPr>
          </p:pic>
          <p:pic>
            <p:nvPicPr>
              <p:cNvPr id="63516" name="Picture 1052" descr="Triangle Effect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08588" y="2019300"/>
                <a:ext cx="3290887" cy="2665413"/>
              </a:xfrm>
              <a:prstGeom prst="rect">
                <a:avLst/>
              </a:prstGeom>
              <a:noFill/>
            </p:spPr>
          </p:pic>
          <p:sp>
            <p:nvSpPr>
              <p:cNvPr id="63533" name="Oval 1069"/>
              <p:cNvSpPr>
                <a:spLocks noChangeArrowheads="1"/>
              </p:cNvSpPr>
              <p:nvPr/>
            </p:nvSpPr>
            <p:spPr bwMode="auto">
              <a:xfrm>
                <a:off x="6954838" y="3746500"/>
                <a:ext cx="1033462" cy="595313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algn="ctr" defTabSz="1006375"/>
                <a:r>
                  <a:rPr lang="en-US" sz="1800" dirty="0">
                    <a:solidFill>
                      <a:srgbClr val="990000"/>
                    </a:solidFill>
                    <a:latin typeface="Arial" charset="0"/>
                    <a:cs typeface="Arial" charset="0"/>
                  </a:rPr>
                  <a:t>RAD</a:t>
                </a:r>
              </a:p>
            </p:txBody>
          </p:sp>
          <p:sp>
            <p:nvSpPr>
              <p:cNvPr id="63535" name="Oval 1071"/>
              <p:cNvSpPr>
                <a:spLocks noChangeArrowheads="1"/>
              </p:cNvSpPr>
              <p:nvPr/>
            </p:nvSpPr>
            <p:spPr bwMode="auto">
              <a:xfrm>
                <a:off x="5551488" y="3692525"/>
                <a:ext cx="1035050" cy="595313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algn="ctr" defTabSz="1006375"/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Partner</a:t>
                </a:r>
              </a:p>
            </p:txBody>
          </p:sp>
          <p:sp>
            <p:nvSpPr>
              <p:cNvPr id="63536" name="Oval 1072"/>
              <p:cNvSpPr>
                <a:spLocks noChangeArrowheads="1"/>
              </p:cNvSpPr>
              <p:nvPr/>
            </p:nvSpPr>
            <p:spPr bwMode="auto">
              <a:xfrm>
                <a:off x="6345238" y="2492375"/>
                <a:ext cx="1033462" cy="595313"/>
              </a:xfrm>
              <a:prstGeom prst="ellips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algn="ctr" defTabSz="1006375"/>
                <a:r>
                  <a:rPr lang="en-US" sz="1800" dirty="0">
                    <a:solidFill>
                      <a:schemeClr val="tx2"/>
                    </a:solidFill>
                    <a:latin typeface="Arial" charset="0"/>
                    <a:cs typeface="Arial" charset="0"/>
                  </a:rPr>
                  <a:t>Customer</a:t>
                </a:r>
              </a:p>
            </p:txBody>
          </p:sp>
          <p:sp>
            <p:nvSpPr>
              <p:cNvPr id="63552" name="Line 1088"/>
              <p:cNvSpPr>
                <a:spLocks noChangeShapeType="1"/>
              </p:cNvSpPr>
              <p:nvPr/>
            </p:nvSpPr>
            <p:spPr bwMode="auto">
              <a:xfrm flipV="1">
                <a:off x="6815138" y="3375025"/>
                <a:ext cx="0" cy="102235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3" name="Line 1089"/>
              <p:cNvSpPr>
                <a:spLocks noChangeShapeType="1"/>
              </p:cNvSpPr>
              <p:nvPr/>
            </p:nvSpPr>
            <p:spPr bwMode="auto">
              <a:xfrm>
                <a:off x="5999163" y="2970213"/>
                <a:ext cx="825500" cy="42545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5" name="Line 1091"/>
              <p:cNvSpPr>
                <a:spLocks noChangeShapeType="1"/>
              </p:cNvSpPr>
              <p:nvPr/>
            </p:nvSpPr>
            <p:spPr bwMode="auto">
              <a:xfrm flipH="1">
                <a:off x="6802438" y="2970213"/>
                <a:ext cx="825500" cy="42545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7" name="Picture 16" descr="RADcare Project Manageme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2779" y="6357919"/>
            <a:ext cx="3140008" cy="971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err="1" smtClean="0"/>
              <a:t>RADcare</a:t>
            </a:r>
            <a:r>
              <a:rPr lang="en-US" sz="3500" dirty="0" smtClean="0"/>
              <a:t> – peace of mind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822484" y="2012844"/>
            <a:ext cx="7837170" cy="1932856"/>
          </a:xfrm>
        </p:spPr>
        <p:txBody>
          <a:bodyPr/>
          <a:lstStyle/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he-IL" sz="2400" dirty="0" smtClean="0"/>
              <a:t>Pre-sales Support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he-IL" sz="2400" dirty="0" smtClean="0"/>
              <a:t>Technical Support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he-IL" sz="2400" dirty="0" smtClean="0"/>
              <a:t>Project Management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he-IL" sz="2400" dirty="0" smtClean="0"/>
              <a:t>Training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300" y="4222447"/>
            <a:ext cx="7904262" cy="584765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pitchFamily="34" charset="0"/>
              </a:rPr>
              <a:t>RADcare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rial" pitchFamily="34" charset="0"/>
              </a:rPr>
              <a:t> services are your key to satisfaction!</a:t>
            </a:r>
            <a:endParaRPr lang="en-US" sz="3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7003" y="5215265"/>
            <a:ext cx="5248405" cy="194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</a:t>
            </a:r>
            <a:r>
              <a:rPr lang="en-US" dirty="0" err="1" smtClean="0"/>
              <a:t>RADcare</a:t>
            </a:r>
            <a:r>
              <a:rPr lang="en-US" dirty="0" smtClean="0"/>
              <a:t>? </a:t>
            </a:r>
          </a:p>
        </p:txBody>
      </p:sp>
      <p:sp>
        <p:nvSpPr>
          <p:cNvPr id="10245" name="Rectangle 1029"/>
          <p:cNvSpPr>
            <a:spLocks noGrp="1" noChangeArrowheads="1"/>
          </p:cNvSpPr>
          <p:nvPr>
            <p:ph type="body" sz="quarter" idx="10"/>
          </p:nvPr>
        </p:nvSpPr>
        <p:spPr>
          <a:xfrm>
            <a:off x="822484" y="1819513"/>
            <a:ext cx="7837170" cy="293253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he-IL" dirty="0" err="1" smtClean="0"/>
              <a:t>RADcare</a:t>
            </a:r>
            <a:r>
              <a:rPr lang="en-US" altLang="he-IL" dirty="0" smtClean="0"/>
              <a:t> is the brand name of RAD’s services to our Partners and end-users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he-IL" dirty="0" smtClean="0"/>
              <a:t>It includes</a:t>
            </a:r>
          </a:p>
          <a:p>
            <a:pPr lvl="1">
              <a:lnSpc>
                <a:spcPct val="110000"/>
              </a:lnSpc>
            </a:pPr>
            <a:r>
              <a:rPr lang="en-US" altLang="he-IL" sz="2400" dirty="0" smtClean="0">
                <a:ea typeface="+mn-ea"/>
              </a:rPr>
              <a:t>Pre-sales Support</a:t>
            </a:r>
          </a:p>
          <a:p>
            <a:pPr lvl="1">
              <a:lnSpc>
                <a:spcPct val="110000"/>
              </a:lnSpc>
            </a:pPr>
            <a:r>
              <a:rPr lang="en-US" altLang="he-IL" sz="2400" dirty="0" smtClean="0">
                <a:ea typeface="+mn-ea"/>
              </a:rPr>
              <a:t>Technical Support</a:t>
            </a:r>
          </a:p>
          <a:p>
            <a:pPr lvl="1">
              <a:lnSpc>
                <a:spcPct val="110000"/>
              </a:lnSpc>
            </a:pPr>
            <a:r>
              <a:rPr lang="en-US" altLang="he-IL" sz="2400" dirty="0" smtClean="0">
                <a:ea typeface="+mn-ea"/>
              </a:rPr>
              <a:t>Project Management</a:t>
            </a:r>
          </a:p>
          <a:p>
            <a:pPr lvl="1">
              <a:lnSpc>
                <a:spcPct val="110000"/>
              </a:lnSpc>
            </a:pPr>
            <a:r>
              <a:rPr lang="en-US" altLang="he-IL" sz="2400" dirty="0" smtClean="0">
                <a:ea typeface="+mn-ea"/>
              </a:rPr>
              <a:t>Training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sz="2400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4620" y="3607578"/>
            <a:ext cx="3124477" cy="89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ADcare Trai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2369" y="5645707"/>
            <a:ext cx="2280316" cy="892590"/>
          </a:xfrm>
          <a:prstGeom prst="rect">
            <a:avLst/>
          </a:prstGeom>
        </p:spPr>
      </p:pic>
      <p:pic>
        <p:nvPicPr>
          <p:cNvPr id="6" name="Picture 5" descr="RADcare Project Managem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79049" y="4602861"/>
            <a:ext cx="3140008" cy="971136"/>
          </a:xfrm>
          <a:prstGeom prst="rect">
            <a:avLst/>
          </a:prstGeom>
        </p:spPr>
      </p:pic>
      <p:pic>
        <p:nvPicPr>
          <p:cNvPr id="7" name="Picture 6" descr="RADcare Pre-sal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91472" y="2566219"/>
            <a:ext cx="2666576" cy="8844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Dcare Pre-sa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019" y="2743200"/>
            <a:ext cx="4760125" cy="1578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RADcare</a:t>
            </a:r>
            <a:r>
              <a:rPr lang="en-US" dirty="0" smtClean="0"/>
              <a:t> Pre-sales consulting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22484" y="1549381"/>
            <a:ext cx="7837170" cy="2155844"/>
          </a:xfrm>
        </p:spPr>
        <p:txBody>
          <a:bodyPr/>
          <a:lstStyle/>
          <a:p>
            <a:r>
              <a:rPr lang="en-US" dirty="0" smtClean="0"/>
              <a:t>Review and assistance with design and pre-sales tests</a:t>
            </a:r>
          </a:p>
          <a:p>
            <a:r>
              <a:rPr lang="en-US" dirty="0" smtClean="0"/>
              <a:t>Proof of Concept</a:t>
            </a:r>
          </a:p>
          <a:p>
            <a:r>
              <a:rPr lang="en-US" dirty="0" smtClean="0"/>
              <a:t>Tenders</a:t>
            </a:r>
          </a:p>
          <a:p>
            <a:r>
              <a:rPr lang="en-US" dirty="0" smtClean="0"/>
              <a:t>Only via channel partners</a:t>
            </a:r>
          </a:p>
          <a:p>
            <a:pPr>
              <a:buNone/>
            </a:pPr>
            <a:endParaRPr lang="en-US" b="1" dirty="0" smtClean="0">
              <a:solidFill>
                <a:srgbClr val="0000FF"/>
              </a:solidFill>
            </a:endParaRPr>
          </a:p>
        </p:txBody>
      </p:sp>
      <p:pic>
        <p:nvPicPr>
          <p:cNvPr id="9" name="Picture 8" descr="RADcare Pre-sa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5384" y="6179574"/>
            <a:ext cx="2666576" cy="884442"/>
          </a:xfrm>
          <a:prstGeom prst="rect">
            <a:avLst/>
          </a:prstGeom>
        </p:spPr>
      </p:pic>
      <p:pic>
        <p:nvPicPr>
          <p:cNvPr id="10" name="Picture 2" descr="presa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1339" y="3714865"/>
            <a:ext cx="2478505" cy="311871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746" y="2676297"/>
            <a:ext cx="5067117" cy="144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RADcare</a:t>
            </a:r>
            <a:r>
              <a:rPr lang="en-US" dirty="0" smtClean="0"/>
              <a:t> Technical Support</a:t>
            </a:r>
          </a:p>
        </p:txBody>
      </p:sp>
      <p:sp>
        <p:nvSpPr>
          <p:cNvPr id="10245" name="Rectangle 1029"/>
          <p:cNvSpPr>
            <a:spLocks noGrp="1" noChangeArrowheads="1"/>
          </p:cNvSpPr>
          <p:nvPr>
            <p:ph type="body" sz="quarter" idx="10"/>
          </p:nvPr>
        </p:nvSpPr>
        <p:spPr>
          <a:xfrm>
            <a:off x="822484" y="1819513"/>
            <a:ext cx="7837170" cy="293253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he-IL" dirty="0" smtClean="0"/>
              <a:t>Priority handling and escalation procedures</a:t>
            </a:r>
          </a:p>
          <a:p>
            <a:pPr>
              <a:lnSpc>
                <a:spcPct val="110000"/>
              </a:lnSpc>
            </a:pPr>
            <a:r>
              <a:rPr lang="en-US" altLang="he-IL" dirty="0" smtClean="0"/>
              <a:t>On-site spares</a:t>
            </a:r>
          </a:p>
          <a:p>
            <a:pPr>
              <a:lnSpc>
                <a:spcPct val="110000"/>
              </a:lnSpc>
            </a:pPr>
            <a:r>
              <a:rPr lang="en-US" altLang="he-IL" dirty="0" smtClean="0"/>
              <a:t>Replacement parts/products</a:t>
            </a:r>
          </a:p>
          <a:p>
            <a:pPr>
              <a:lnSpc>
                <a:spcPct val="110000"/>
              </a:lnSpc>
            </a:pPr>
            <a:r>
              <a:rPr lang="en-US" altLang="he-IL" dirty="0" smtClean="0"/>
              <a:t>Access to </a:t>
            </a:r>
            <a:r>
              <a:rPr lang="en-US" altLang="he-IL" dirty="0" err="1" smtClean="0"/>
              <a:t>eSupport</a:t>
            </a:r>
            <a:r>
              <a:rPr lang="en-US" altLang="he-IL" dirty="0" smtClean="0"/>
              <a:t> system</a:t>
            </a:r>
          </a:p>
          <a:p>
            <a:pPr>
              <a:lnSpc>
                <a:spcPct val="110000"/>
              </a:lnSpc>
            </a:pPr>
            <a:r>
              <a:rPr lang="en-US" altLang="he-IL" dirty="0" smtClean="0"/>
              <a:t>Software downloads</a:t>
            </a:r>
            <a:endParaRPr lang="en-US" sz="2400" dirty="0" smtClean="0"/>
          </a:p>
        </p:txBody>
      </p:sp>
      <p:pic>
        <p:nvPicPr>
          <p:cNvPr id="72709" name="Picture 5" descr="peo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678" y="4042149"/>
            <a:ext cx="4572000" cy="30632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0888" y="6498789"/>
            <a:ext cx="2513211" cy="71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Follow the sun service model</a:t>
            </a:r>
          </a:p>
        </p:txBody>
      </p:sp>
      <p:sp>
        <p:nvSpPr>
          <p:cNvPr id="10245" name="Rectangle 1029"/>
          <p:cNvSpPr>
            <a:spLocks noGrp="1" noChangeArrowheads="1"/>
          </p:cNvSpPr>
          <p:nvPr>
            <p:ph type="body" sz="quarter" idx="10"/>
          </p:nvPr>
        </p:nvSpPr>
        <p:spPr>
          <a:xfrm>
            <a:off x="822484" y="1819513"/>
            <a:ext cx="7837170" cy="293253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he-IL" dirty="0" err="1" smtClean="0"/>
              <a:t>RADcare</a:t>
            </a:r>
            <a:r>
              <a:rPr lang="en-US" altLang="he-IL" dirty="0" smtClean="0"/>
              <a:t> administration and 24/7 call center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We support you when you need it….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sz="2400" dirty="0" smtClean="0"/>
          </a:p>
        </p:txBody>
      </p:sp>
      <p:pic>
        <p:nvPicPr>
          <p:cNvPr id="72709" name="Picture 5" descr="peo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855" y="3682386"/>
            <a:ext cx="4572000" cy="30632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0888" y="6498789"/>
            <a:ext cx="2513211" cy="71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My Documents\My Pictures\big-orange-sun-4.jpg"/>
          <p:cNvPicPr>
            <a:picLocks noChangeAspect="1" noChangeArrowheads="1"/>
          </p:cNvPicPr>
          <p:nvPr/>
        </p:nvPicPr>
        <p:blipFill>
          <a:blip r:embed="rId5" cstate="print"/>
          <a:srcRect t="6642" b="21101"/>
          <a:stretch>
            <a:fillRect/>
          </a:stretch>
        </p:blipFill>
        <p:spPr bwMode="auto">
          <a:xfrm>
            <a:off x="7056318" y="194873"/>
            <a:ext cx="1447665" cy="89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Dcare Trai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4920" y="2682248"/>
            <a:ext cx="3985276" cy="1559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RADcare</a:t>
            </a:r>
            <a:r>
              <a:rPr lang="en-US" dirty="0" smtClean="0"/>
              <a:t> Training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22484" y="1549381"/>
            <a:ext cx="7837170" cy="2155844"/>
          </a:xfrm>
        </p:spPr>
        <p:txBody>
          <a:bodyPr/>
          <a:lstStyle/>
          <a:p>
            <a:r>
              <a:rPr lang="en-US" dirty="0" smtClean="0"/>
              <a:t>Regional pre-sales and technical seminars</a:t>
            </a:r>
          </a:p>
          <a:p>
            <a:r>
              <a:rPr lang="en-US" dirty="0" smtClean="0"/>
              <a:t>Training-on-demand – both Face-2-Face and via the web</a:t>
            </a:r>
          </a:p>
          <a:p>
            <a:r>
              <a:rPr lang="en-US" dirty="0" smtClean="0"/>
              <a:t>WBT – Web-based training</a:t>
            </a:r>
          </a:p>
          <a:p>
            <a:r>
              <a:rPr lang="en-US" dirty="0" smtClean="0"/>
              <a:t>RAD University</a:t>
            </a:r>
          </a:p>
          <a:p>
            <a:r>
              <a:rPr lang="en-US" dirty="0" err="1" smtClean="0"/>
              <a:t>eLAB</a:t>
            </a:r>
            <a:r>
              <a:rPr lang="en-US" dirty="0" smtClean="0"/>
              <a:t> – on-line self-directed training</a:t>
            </a:r>
          </a:p>
          <a:p>
            <a:r>
              <a:rPr lang="en-US" dirty="0" smtClean="0"/>
              <a:t>RAD certification</a:t>
            </a:r>
          </a:p>
          <a:p>
            <a:pPr>
              <a:buNone/>
            </a:pPr>
            <a:endParaRPr lang="en-US" b="1" dirty="0" smtClean="0">
              <a:solidFill>
                <a:srgbClr val="0000FF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943" t="1321" r="1070" b="1878"/>
          <a:stretch>
            <a:fillRect/>
          </a:stretch>
        </p:blipFill>
        <p:spPr bwMode="auto">
          <a:xfrm>
            <a:off x="4678473" y="4721935"/>
            <a:ext cx="5029200" cy="2248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 descr="RADcare Trai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2273" y="6250392"/>
            <a:ext cx="2280316" cy="892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-2010">
  <a:themeElements>
    <a:clrScheme name="Default Design 1">
      <a:dk1>
        <a:srgbClr val="000000"/>
      </a:dk1>
      <a:lt1>
        <a:srgbClr val="FFFFFF"/>
      </a:lt1>
      <a:dk2>
        <a:srgbClr val="C00000"/>
      </a:dk2>
      <a:lt2>
        <a:srgbClr val="969696"/>
      </a:lt2>
      <a:accent1>
        <a:srgbClr val="C00000"/>
      </a:accent1>
      <a:accent2>
        <a:srgbClr val="0098A1"/>
      </a:accent2>
      <a:accent3>
        <a:srgbClr val="FFFFFF"/>
      </a:accent3>
      <a:accent4>
        <a:srgbClr val="000000"/>
      </a:accent4>
      <a:accent5>
        <a:srgbClr val="DCAAAA"/>
      </a:accent5>
      <a:accent6>
        <a:srgbClr val="008991"/>
      </a:accent6>
      <a:hlink>
        <a:srgbClr val="F29400"/>
      </a:hlink>
      <a:folHlink>
        <a:srgbClr val="0098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master-2010</Template>
  <TotalTime>8806</TotalTime>
  <Words>176</Words>
  <Application>Microsoft Office PowerPoint</Application>
  <PresentationFormat>Custom</PresentationFormat>
  <Paragraphs>60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master-2010</vt:lpstr>
      <vt:lpstr>Slide 1</vt:lpstr>
      <vt:lpstr>What is RADcare? </vt:lpstr>
      <vt:lpstr>Slide 3</vt:lpstr>
      <vt:lpstr>RADcare Pre-sales consulting</vt:lpstr>
      <vt:lpstr>Slide 5</vt:lpstr>
      <vt:lpstr>RADcare Technical Support</vt:lpstr>
      <vt:lpstr>Follow the sun service model</vt:lpstr>
      <vt:lpstr>Slide 8</vt:lpstr>
      <vt:lpstr>RADcare Training</vt:lpstr>
      <vt:lpstr>Slide 10</vt:lpstr>
      <vt:lpstr>RADcare Project Management</vt:lpstr>
      <vt:lpstr>RADcare – peace of mind</vt:lpstr>
      <vt:lpstr>Slide 13</vt:lpstr>
    </vt:vector>
  </TitlesOfParts>
  <Company>RAD data communications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$elling $upport $ervices</dc:title>
  <dc:creator>RAD data communications ltd.</dc:creator>
  <cp:lastModifiedBy> Philip Jerichower</cp:lastModifiedBy>
  <cp:revision>732</cp:revision>
  <dcterms:created xsi:type="dcterms:W3CDTF">2007-08-07T11:59:50Z</dcterms:created>
  <dcterms:modified xsi:type="dcterms:W3CDTF">2011-03-16T13:19:28Z</dcterms:modified>
</cp:coreProperties>
</file>