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  <p:sldMasterId id="2147484015" r:id="rId2"/>
  </p:sldMasterIdLst>
  <p:notesMasterIdLst>
    <p:notesMasterId r:id="rId35"/>
  </p:notesMasterIdLst>
  <p:handoutMasterIdLst>
    <p:handoutMasterId r:id="rId36"/>
  </p:handoutMasterIdLst>
  <p:sldIdLst>
    <p:sldId id="537" r:id="rId3"/>
    <p:sldId id="497" r:id="rId4"/>
    <p:sldId id="533" r:id="rId5"/>
    <p:sldId id="514" r:id="rId6"/>
    <p:sldId id="516" r:id="rId7"/>
    <p:sldId id="482" r:id="rId8"/>
    <p:sldId id="500" r:id="rId9"/>
    <p:sldId id="538" r:id="rId10"/>
    <p:sldId id="517" r:id="rId11"/>
    <p:sldId id="540" r:id="rId12"/>
    <p:sldId id="539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35" r:id="rId24"/>
    <p:sldId id="536" r:id="rId25"/>
    <p:sldId id="529" r:id="rId26"/>
    <p:sldId id="530" r:id="rId27"/>
    <p:sldId id="531" r:id="rId28"/>
    <p:sldId id="541" r:id="rId29"/>
    <p:sldId id="542" r:id="rId30"/>
    <p:sldId id="543" r:id="rId31"/>
    <p:sldId id="544" r:id="rId32"/>
    <p:sldId id="509" r:id="rId33"/>
    <p:sldId id="345" r:id="rId34"/>
  </p:sldIdLst>
  <p:sldSz cx="10058400" cy="7543800"/>
  <p:notesSz cx="6858000" cy="9180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502819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100564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508459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2011277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514096" algn="l" defTabSz="100564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3016917" algn="l" defTabSz="100564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519736" algn="l" defTabSz="100564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4022555" algn="l" defTabSz="100564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0D0"/>
    <a:srgbClr val="F4E9E9"/>
    <a:srgbClr val="C00000"/>
    <a:srgbClr val="99CCFF"/>
    <a:srgbClr val="29A329"/>
    <a:srgbClr val="0000CC"/>
    <a:srgbClr val="000000"/>
    <a:srgbClr val="D20000"/>
    <a:srgbClr val="FFFF00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6" autoAdjust="0"/>
    <p:restoredTop sz="83426" autoAdjust="0"/>
  </p:normalViewPr>
  <p:slideViewPr>
    <p:cSldViewPr snapToGrid="0">
      <p:cViewPr varScale="1">
        <p:scale>
          <a:sx n="83" d="100"/>
          <a:sy n="83" d="100"/>
        </p:scale>
        <p:origin x="-486" y="-84"/>
      </p:cViewPr>
      <p:guideLst>
        <p:guide orient="horz" pos="2376"/>
        <p:guide pos="3168"/>
      </p:guideLst>
    </p:cSldViewPr>
  </p:slideViewPr>
  <p:outlineViewPr>
    <p:cViewPr>
      <p:scale>
        <a:sx n="33" d="100"/>
        <a:sy n="33" d="100"/>
      </p:scale>
      <p:origin x="0" y="25002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3084"/>
    </p:cViewPr>
  </p:sorterViewPr>
  <p:notesViewPr>
    <p:cSldViewPr snapToGrid="0">
      <p:cViewPr varScale="1">
        <p:scale>
          <a:sx n="73" d="100"/>
          <a:sy n="73" d="100"/>
        </p:scale>
        <p:origin x="-2076" y="-108"/>
      </p:cViewPr>
      <p:guideLst>
        <p:guide orient="horz" pos="2892"/>
        <p:guide pos="216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6.xml"/><Relationship Id="rId1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C158F-2F66-414A-800E-3E7FAFB470D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DF02232-B659-418F-B99E-E30D86855795}">
      <dgm:prSet phldrT="[Text]" custT="1"/>
      <dgm:spPr/>
      <dgm:t>
        <a:bodyPr/>
        <a:lstStyle/>
        <a:p>
          <a:r>
            <a:rPr lang="en-US" sz="2400" b="1" smtClean="0">
              <a:solidFill>
                <a:sysClr val="windowText" lastClr="000000"/>
              </a:solidFill>
              <a:effectLst/>
            </a:rPr>
            <a:t>Backup and Restore</a:t>
          </a:r>
          <a:endParaRPr lang="en-US" sz="2400" dirty="0"/>
        </a:p>
      </dgm:t>
    </dgm:pt>
    <dgm:pt modelId="{2E803B3D-73E7-4E8D-A734-7A8264B7EFA0}" type="parTrans" cxnId="{2C2C8FB2-091B-42DD-B567-C980BB9B566C}">
      <dgm:prSet/>
      <dgm:spPr/>
      <dgm:t>
        <a:bodyPr/>
        <a:lstStyle/>
        <a:p>
          <a:endParaRPr lang="en-US"/>
        </a:p>
      </dgm:t>
    </dgm:pt>
    <dgm:pt modelId="{6034171F-3EC8-47C2-92B4-CF4B6394BA21}" type="sibTrans" cxnId="{2C2C8FB2-091B-42DD-B567-C980BB9B566C}">
      <dgm:prSet/>
      <dgm:spPr/>
      <dgm:t>
        <a:bodyPr/>
        <a:lstStyle/>
        <a:p>
          <a:endParaRPr lang="en-US"/>
        </a:p>
      </dgm:t>
    </dgm:pt>
    <dgm:pt modelId="{B9A888F4-E9ED-49BC-949D-8BFF5D303F55}">
      <dgm:prSet phldrT="[Text]" custT="1"/>
      <dgm:spPr/>
      <dgm:t>
        <a:bodyPr/>
        <a:lstStyle/>
        <a:p>
          <a:r>
            <a:rPr lang="en-US" sz="2400" b="1" smtClean="0">
              <a:solidFill>
                <a:sysClr val="windowText" lastClr="000000"/>
              </a:solidFill>
              <a:effectLst/>
            </a:rPr>
            <a:t>High Availability (HA) Cluster</a:t>
          </a:r>
          <a:endParaRPr lang="en-US" sz="2400" dirty="0"/>
        </a:p>
      </dgm:t>
    </dgm:pt>
    <dgm:pt modelId="{162C5186-A469-41FB-A1EC-D8A3754A6C69}" type="parTrans" cxnId="{92828765-07B4-443F-BE60-537B4C19020F}">
      <dgm:prSet/>
      <dgm:spPr/>
      <dgm:t>
        <a:bodyPr/>
        <a:lstStyle/>
        <a:p>
          <a:endParaRPr lang="en-US"/>
        </a:p>
      </dgm:t>
    </dgm:pt>
    <dgm:pt modelId="{DFBF7847-474E-4191-B986-AC5B27B1845F}" type="sibTrans" cxnId="{92828765-07B4-443F-BE60-537B4C19020F}">
      <dgm:prSet/>
      <dgm:spPr/>
      <dgm:t>
        <a:bodyPr/>
        <a:lstStyle/>
        <a:p>
          <a:endParaRPr lang="en-US"/>
        </a:p>
      </dgm:t>
    </dgm:pt>
    <dgm:pt modelId="{F7200EDD-5C0A-47AF-851A-0B7C607D93F9}">
      <dgm:prSet phldrT="[Text]" custT="1"/>
      <dgm:spPr/>
      <dgm:t>
        <a:bodyPr/>
        <a:lstStyle/>
        <a:p>
          <a:r>
            <a:rPr lang="en-US" sz="2400" b="1" smtClean="0">
              <a:solidFill>
                <a:sysClr val="windowText" lastClr="000000"/>
              </a:solidFill>
              <a:effectLst/>
            </a:rPr>
            <a:t>Disaster Recovery (DR) 1+1</a:t>
          </a:r>
          <a:endParaRPr lang="en-US" sz="2400" dirty="0"/>
        </a:p>
      </dgm:t>
    </dgm:pt>
    <dgm:pt modelId="{A1F3E40C-5E92-413A-AC01-D814A4277C3B}" type="parTrans" cxnId="{3D9BC3E2-62B9-4CC4-AC80-8BA23065F7C2}">
      <dgm:prSet/>
      <dgm:spPr/>
      <dgm:t>
        <a:bodyPr/>
        <a:lstStyle/>
        <a:p>
          <a:endParaRPr lang="en-US"/>
        </a:p>
      </dgm:t>
    </dgm:pt>
    <dgm:pt modelId="{01013355-9D67-4BC5-8612-605D737687AA}" type="sibTrans" cxnId="{3D9BC3E2-62B9-4CC4-AC80-8BA23065F7C2}">
      <dgm:prSet/>
      <dgm:spPr/>
      <dgm:t>
        <a:bodyPr/>
        <a:lstStyle/>
        <a:p>
          <a:endParaRPr lang="en-US"/>
        </a:p>
      </dgm:t>
    </dgm:pt>
    <dgm:pt modelId="{1903B80D-7BB9-4FEC-87FD-1BBF236E5CB4}">
      <dgm:prSet phldrT="[Text]" custT="1"/>
      <dgm:spPr/>
      <dgm:t>
        <a:bodyPr/>
        <a:lstStyle/>
        <a:p>
          <a:r>
            <a:rPr lang="en-US" sz="2400" b="1" smtClean="0">
              <a:solidFill>
                <a:sysClr val="windowText" lastClr="000000"/>
              </a:solidFill>
              <a:effectLst/>
            </a:rPr>
            <a:t>HA+DR (2+1)</a:t>
          </a:r>
          <a:endParaRPr lang="en-US" sz="2400" dirty="0"/>
        </a:p>
      </dgm:t>
    </dgm:pt>
    <dgm:pt modelId="{C709E1A2-BD6C-4713-B05C-CE94C29D680E}" type="parTrans" cxnId="{B6C46525-0F56-49C6-A06F-7B77D61F9771}">
      <dgm:prSet/>
      <dgm:spPr/>
      <dgm:t>
        <a:bodyPr/>
        <a:lstStyle/>
        <a:p>
          <a:endParaRPr lang="en-US"/>
        </a:p>
      </dgm:t>
    </dgm:pt>
    <dgm:pt modelId="{15E212F4-4FAA-49B8-B145-7AA3B102F3D0}" type="sibTrans" cxnId="{B6C46525-0F56-49C6-A06F-7B77D61F9771}">
      <dgm:prSet/>
      <dgm:spPr/>
      <dgm:t>
        <a:bodyPr/>
        <a:lstStyle/>
        <a:p>
          <a:endParaRPr lang="en-US"/>
        </a:p>
      </dgm:t>
    </dgm:pt>
    <dgm:pt modelId="{31EDE67B-2311-4252-87A1-E34720096BDD}" type="pres">
      <dgm:prSet presAssocID="{23DC158F-2F66-414A-800E-3E7FAFB470DE}" presName="arrowDiagram" presStyleCnt="0">
        <dgm:presLayoutVars>
          <dgm:chMax val="5"/>
          <dgm:dir/>
          <dgm:resizeHandles val="exact"/>
        </dgm:presLayoutVars>
      </dgm:prSet>
      <dgm:spPr/>
    </dgm:pt>
    <dgm:pt modelId="{764BC6D2-EEC8-4AA1-B745-D4AA4C304DC4}" type="pres">
      <dgm:prSet presAssocID="{23DC158F-2F66-414A-800E-3E7FAFB470DE}" presName="arrow" presStyleLbl="bgShp" presStyleIdx="0" presStyleCnt="1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/>
      </dgm:spPr>
    </dgm:pt>
    <dgm:pt modelId="{5736F647-EA12-4E19-A97B-FB6CC68A785B}" type="pres">
      <dgm:prSet presAssocID="{23DC158F-2F66-414A-800E-3E7FAFB470DE}" presName="arrowDiagram4" presStyleCnt="0"/>
      <dgm:spPr/>
    </dgm:pt>
    <dgm:pt modelId="{4F44E151-3624-4561-809F-8F02644D2F9B}" type="pres">
      <dgm:prSet presAssocID="{CDF02232-B659-418F-B99E-E30D86855795}" presName="bullet4a" presStyleLbl="node1" presStyleIdx="0" presStyleCnt="4"/>
      <dgm:spPr/>
    </dgm:pt>
    <dgm:pt modelId="{286205CB-DD89-4AF1-B6E8-9AF790427D7A}" type="pres">
      <dgm:prSet presAssocID="{CDF02232-B659-418F-B99E-E30D86855795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0975F-A1EA-4063-B669-F8B4CC674968}" type="pres">
      <dgm:prSet presAssocID="{B9A888F4-E9ED-49BC-949D-8BFF5D303F55}" presName="bullet4b" presStyleLbl="node1" presStyleIdx="1" presStyleCnt="4"/>
      <dgm:spPr/>
    </dgm:pt>
    <dgm:pt modelId="{D153E808-DEF4-4562-9113-9265E52CC4C3}" type="pres">
      <dgm:prSet presAssocID="{B9A888F4-E9ED-49BC-949D-8BFF5D303F55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A85CA-3AD9-4830-A389-78E65304D0EC}" type="pres">
      <dgm:prSet presAssocID="{F7200EDD-5C0A-47AF-851A-0B7C607D93F9}" presName="bullet4c" presStyleLbl="node1" presStyleIdx="2" presStyleCnt="4"/>
      <dgm:spPr/>
    </dgm:pt>
    <dgm:pt modelId="{65318732-6762-4504-9E8D-FDADDBC828F7}" type="pres">
      <dgm:prSet presAssocID="{F7200EDD-5C0A-47AF-851A-0B7C607D93F9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749ED-7F94-4711-92FB-2B86C1783B41}" type="pres">
      <dgm:prSet presAssocID="{1903B80D-7BB9-4FEC-87FD-1BBF236E5CB4}" presName="bullet4d" presStyleLbl="node1" presStyleIdx="3" presStyleCnt="4"/>
      <dgm:spPr/>
    </dgm:pt>
    <dgm:pt modelId="{55CEBDA4-566D-42ED-A798-9A494A782596}" type="pres">
      <dgm:prSet presAssocID="{1903B80D-7BB9-4FEC-87FD-1BBF236E5CB4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07C880-F62A-4B8C-BF4C-C3AA22DA0F45}" type="presOf" srcId="{B9A888F4-E9ED-49BC-949D-8BFF5D303F55}" destId="{D153E808-DEF4-4562-9113-9265E52CC4C3}" srcOrd="0" destOrd="0" presId="urn:microsoft.com/office/officeart/2005/8/layout/arrow2"/>
    <dgm:cxn modelId="{B6C46525-0F56-49C6-A06F-7B77D61F9771}" srcId="{23DC158F-2F66-414A-800E-3E7FAFB470DE}" destId="{1903B80D-7BB9-4FEC-87FD-1BBF236E5CB4}" srcOrd="3" destOrd="0" parTransId="{C709E1A2-BD6C-4713-B05C-CE94C29D680E}" sibTransId="{15E212F4-4FAA-49B8-B145-7AA3B102F3D0}"/>
    <dgm:cxn modelId="{2C2C8FB2-091B-42DD-B567-C980BB9B566C}" srcId="{23DC158F-2F66-414A-800E-3E7FAFB470DE}" destId="{CDF02232-B659-418F-B99E-E30D86855795}" srcOrd="0" destOrd="0" parTransId="{2E803B3D-73E7-4E8D-A734-7A8264B7EFA0}" sibTransId="{6034171F-3EC8-47C2-92B4-CF4B6394BA21}"/>
    <dgm:cxn modelId="{92828765-07B4-443F-BE60-537B4C19020F}" srcId="{23DC158F-2F66-414A-800E-3E7FAFB470DE}" destId="{B9A888F4-E9ED-49BC-949D-8BFF5D303F55}" srcOrd="1" destOrd="0" parTransId="{162C5186-A469-41FB-A1EC-D8A3754A6C69}" sibTransId="{DFBF7847-474E-4191-B986-AC5B27B1845F}"/>
    <dgm:cxn modelId="{3FD0A972-C104-4EEB-8DF1-F224BCFBFA6D}" type="presOf" srcId="{CDF02232-B659-418F-B99E-E30D86855795}" destId="{286205CB-DD89-4AF1-B6E8-9AF790427D7A}" srcOrd="0" destOrd="0" presId="urn:microsoft.com/office/officeart/2005/8/layout/arrow2"/>
    <dgm:cxn modelId="{3D9BC3E2-62B9-4CC4-AC80-8BA23065F7C2}" srcId="{23DC158F-2F66-414A-800E-3E7FAFB470DE}" destId="{F7200EDD-5C0A-47AF-851A-0B7C607D93F9}" srcOrd="2" destOrd="0" parTransId="{A1F3E40C-5E92-413A-AC01-D814A4277C3B}" sibTransId="{01013355-9D67-4BC5-8612-605D737687AA}"/>
    <dgm:cxn modelId="{94421E03-012E-49C0-8031-33FDED2F42B4}" type="presOf" srcId="{1903B80D-7BB9-4FEC-87FD-1BBF236E5CB4}" destId="{55CEBDA4-566D-42ED-A798-9A494A782596}" srcOrd="0" destOrd="0" presId="urn:microsoft.com/office/officeart/2005/8/layout/arrow2"/>
    <dgm:cxn modelId="{95963C20-1713-4FD6-B019-FBDE6FB34DA9}" type="presOf" srcId="{23DC158F-2F66-414A-800E-3E7FAFB470DE}" destId="{31EDE67B-2311-4252-87A1-E34720096BDD}" srcOrd="0" destOrd="0" presId="urn:microsoft.com/office/officeart/2005/8/layout/arrow2"/>
    <dgm:cxn modelId="{7BECD018-3071-4310-ABC2-D291393B8B39}" type="presOf" srcId="{F7200EDD-5C0A-47AF-851A-0B7C607D93F9}" destId="{65318732-6762-4504-9E8D-FDADDBC828F7}" srcOrd="0" destOrd="0" presId="urn:microsoft.com/office/officeart/2005/8/layout/arrow2"/>
    <dgm:cxn modelId="{4629F1D3-EB25-424D-996F-F287329E29BC}" type="presParOf" srcId="{31EDE67B-2311-4252-87A1-E34720096BDD}" destId="{764BC6D2-EEC8-4AA1-B745-D4AA4C304DC4}" srcOrd="0" destOrd="0" presId="urn:microsoft.com/office/officeart/2005/8/layout/arrow2"/>
    <dgm:cxn modelId="{3E4DF6C4-13BB-4CFB-BFCD-CA27276D91D5}" type="presParOf" srcId="{31EDE67B-2311-4252-87A1-E34720096BDD}" destId="{5736F647-EA12-4E19-A97B-FB6CC68A785B}" srcOrd="1" destOrd="0" presId="urn:microsoft.com/office/officeart/2005/8/layout/arrow2"/>
    <dgm:cxn modelId="{411D00BA-CE5B-4473-9115-A062C1F49317}" type="presParOf" srcId="{5736F647-EA12-4E19-A97B-FB6CC68A785B}" destId="{4F44E151-3624-4561-809F-8F02644D2F9B}" srcOrd="0" destOrd="0" presId="urn:microsoft.com/office/officeart/2005/8/layout/arrow2"/>
    <dgm:cxn modelId="{D00BF81D-E794-437D-BD4E-7E5B57975F2E}" type="presParOf" srcId="{5736F647-EA12-4E19-A97B-FB6CC68A785B}" destId="{286205CB-DD89-4AF1-B6E8-9AF790427D7A}" srcOrd="1" destOrd="0" presId="urn:microsoft.com/office/officeart/2005/8/layout/arrow2"/>
    <dgm:cxn modelId="{94C16E91-5B6D-4582-840E-1F498E70283E}" type="presParOf" srcId="{5736F647-EA12-4E19-A97B-FB6CC68A785B}" destId="{52C0975F-A1EA-4063-B669-F8B4CC674968}" srcOrd="2" destOrd="0" presId="urn:microsoft.com/office/officeart/2005/8/layout/arrow2"/>
    <dgm:cxn modelId="{BB85295F-D167-4D77-AED0-B46BEDDF6420}" type="presParOf" srcId="{5736F647-EA12-4E19-A97B-FB6CC68A785B}" destId="{D153E808-DEF4-4562-9113-9265E52CC4C3}" srcOrd="3" destOrd="0" presId="urn:microsoft.com/office/officeart/2005/8/layout/arrow2"/>
    <dgm:cxn modelId="{C33CEC9B-2E18-4658-95BA-9FEE40AB1E5F}" type="presParOf" srcId="{5736F647-EA12-4E19-A97B-FB6CC68A785B}" destId="{7D6A85CA-3AD9-4830-A389-78E65304D0EC}" srcOrd="4" destOrd="0" presId="urn:microsoft.com/office/officeart/2005/8/layout/arrow2"/>
    <dgm:cxn modelId="{15523691-C32E-4284-AE36-BCA27DA09117}" type="presParOf" srcId="{5736F647-EA12-4E19-A97B-FB6CC68A785B}" destId="{65318732-6762-4504-9E8D-FDADDBC828F7}" srcOrd="5" destOrd="0" presId="urn:microsoft.com/office/officeart/2005/8/layout/arrow2"/>
    <dgm:cxn modelId="{CD681AEE-1372-4B8C-9C19-3B01F1029331}" type="presParOf" srcId="{5736F647-EA12-4E19-A97B-FB6CC68A785B}" destId="{BF8749ED-7F94-4711-92FB-2B86C1783B41}" srcOrd="6" destOrd="0" presId="urn:microsoft.com/office/officeart/2005/8/layout/arrow2"/>
    <dgm:cxn modelId="{DFA89332-897B-46DE-9724-3A859804FA37}" type="presParOf" srcId="{5736F647-EA12-4E19-A97B-FB6CC68A785B}" destId="{55CEBDA4-566D-42ED-A798-9A494A782596}" srcOrd="7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8A0FA4-A556-4A11-B973-7D82994258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C7C87E-A928-4881-83D0-F17FB6567BC0}">
      <dgm:prSet phldrT="[Text]" custT="1"/>
      <dgm:spPr>
        <a:xfrm>
          <a:off x="506" y="55"/>
          <a:ext cx="2032718" cy="2207732"/>
        </a:xfrm>
        <a:solidFill>
          <a:srgbClr val="00B05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</a:rPr>
            <a:t>OSS - Operation Support Systems  </a:t>
          </a:r>
          <a:endParaRPr lang="en-US" sz="1500" b="1" dirty="0">
            <a:solidFill>
              <a:schemeClr val="bg1"/>
            </a:solidFill>
          </a:endParaRPr>
        </a:p>
      </dgm:t>
    </dgm:pt>
    <dgm:pt modelId="{FBF436F3-59CA-4544-8041-AEA14DE3217B}" type="parTrans" cxnId="{DEB50A9B-FEC0-4F27-B025-091725CD38B6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11696C33-FDC5-4A14-9702-ECA7C9496FF4}" type="sibTrans" cxnId="{DEB50A9B-FEC0-4F27-B025-091725CD38B6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D8CF95EA-87A5-4104-9535-F47031C33E6C}">
      <dgm:prSet phldrT="[Text]" custT="1"/>
      <dgm:spPr>
        <a:xfrm rot="5400000">
          <a:off x="4248066" y="-1994012"/>
          <a:ext cx="1766186" cy="6195868"/>
        </a:xfrm>
        <a:solidFill>
          <a:srgbClr val="29A329">
            <a:alpha val="89804"/>
          </a:srgbClr>
        </a:solidFill>
        <a:ln>
          <a:noFill/>
        </a:ln>
      </dgm:spPr>
      <dgm:t>
        <a:bodyPr rIns="360000"/>
        <a:lstStyle/>
        <a:p>
          <a:pPr marL="174625" indent="-174625"/>
          <a:r>
            <a:rPr lang="en-US" sz="1500" b="0" dirty="0" smtClean="0">
              <a:solidFill>
                <a:schemeClr val="bg1"/>
              </a:solidFill>
            </a:rPr>
            <a:t>Fault Management – NetCool (validated by IBM) TeMIP (in process)</a:t>
          </a:r>
          <a:endParaRPr lang="en-US" sz="1500" b="0" dirty="0">
            <a:solidFill>
              <a:schemeClr val="bg1"/>
            </a:solidFill>
          </a:endParaRPr>
        </a:p>
      </dgm:t>
    </dgm:pt>
    <dgm:pt modelId="{8BD3FED3-B6D2-4DE9-9480-9B091C1E2F2E}" type="parTrans" cxnId="{14C8CD93-2624-42AC-B84F-4DEBD1ACA380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30D697E3-3A47-4CCF-A827-B52AB5F7F403}" type="sibTrans" cxnId="{14C8CD93-2624-42AC-B84F-4DEBD1ACA380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91CAD88C-C643-4F81-9BD2-8EF7CA26D539}">
      <dgm:prSet phldrT="[Text]" custT="1"/>
      <dgm:spPr>
        <a:xfrm>
          <a:off x="506" y="2318174"/>
          <a:ext cx="2032718" cy="2207732"/>
        </a:xfrm>
        <a:solidFill>
          <a:srgbClr val="3333FF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</a:rPr>
            <a:t>3rd  Party EMS/NMS application</a:t>
          </a:r>
        </a:p>
      </dgm:t>
    </dgm:pt>
    <dgm:pt modelId="{EF21F8E0-2343-4072-8DEC-0CF205017B10}" type="parTrans" cxnId="{DC801B0B-EE9E-4196-ABC1-6A8935BDFF1E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F2A37F8E-B75A-4401-8132-9ABF787901AB}" type="sibTrans" cxnId="{DC801B0B-EE9E-4196-ABC1-6A8935BDFF1E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537FD089-2645-45B6-A9D9-9A2A2AA394DE}">
      <dgm:prSet phldrT="[Text]" custT="1"/>
      <dgm:spPr>
        <a:xfrm rot="5400000">
          <a:off x="4248066" y="324107"/>
          <a:ext cx="1766186" cy="6195868"/>
        </a:xfrm>
        <a:solidFill>
          <a:srgbClr val="008BBC">
            <a:alpha val="89804"/>
          </a:srgbClr>
        </a:solidFill>
        <a:ln>
          <a:noFill/>
        </a:ln>
      </dgm:spPr>
      <dgm:t>
        <a:bodyPr rIns="360000"/>
        <a:lstStyle/>
        <a:p>
          <a:pPr marL="174625" indent="-174625"/>
          <a:r>
            <a:rPr lang="en-US" sz="1500" b="0" dirty="0" smtClean="0">
              <a:solidFill>
                <a:schemeClr val="bg1"/>
              </a:solidFill>
            </a:rPr>
            <a:t>Cisco-ANA</a:t>
          </a:r>
          <a:endParaRPr lang="en-US" sz="1500" b="0" dirty="0">
            <a:solidFill>
              <a:schemeClr val="bg1"/>
            </a:solidFill>
          </a:endParaRPr>
        </a:p>
      </dgm:t>
    </dgm:pt>
    <dgm:pt modelId="{03CA7715-1899-4678-80E7-512127D94508}" type="parTrans" cxnId="{B74062CA-8D5B-426B-B838-FD38A2AB1D8E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D52FB3DE-3AEA-4AA8-AF0D-096AA8703514}" type="sibTrans" cxnId="{B74062CA-8D5B-426B-B838-FD38A2AB1D8E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93169203-14CE-4BF1-86FE-E3BA0684C7A2}">
      <dgm:prSet phldrT="[Text]" custT="1"/>
      <dgm:spPr>
        <a:xfrm rot="5400000">
          <a:off x="4248066" y="-1994012"/>
          <a:ext cx="1766186" cy="6195868"/>
        </a:xfrm>
        <a:solidFill>
          <a:srgbClr val="29A329">
            <a:alpha val="89804"/>
          </a:srgbClr>
        </a:solidFill>
        <a:ln>
          <a:noFill/>
        </a:ln>
      </dgm:spPr>
      <dgm:t>
        <a:bodyPr rIns="360000"/>
        <a:lstStyle/>
        <a:p>
          <a:pPr marL="174625" indent="-174625"/>
          <a:r>
            <a:rPr lang="en-US" sz="1500" b="0" dirty="0" smtClean="0">
              <a:solidFill>
                <a:schemeClr val="bg1"/>
              </a:solidFill>
            </a:rPr>
            <a:t>Performance Management – InfoVista (in process)</a:t>
          </a:r>
          <a:endParaRPr lang="en-US" sz="1500" b="0" dirty="0">
            <a:solidFill>
              <a:schemeClr val="bg1"/>
            </a:solidFill>
          </a:endParaRPr>
        </a:p>
      </dgm:t>
    </dgm:pt>
    <dgm:pt modelId="{4DD6A8D3-FCC1-478E-9A09-1B9767DA498A}" type="parTrans" cxnId="{0C418DCE-FF0C-44FB-AF7E-3A9CADCD70B6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7FFBDBF1-949A-42DC-A7F9-339FF7B76098}" type="sibTrans" cxnId="{0C418DCE-FF0C-44FB-AF7E-3A9CADCD70B6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BA903CB9-C196-44D8-9E32-DBE9E86C1C1D}">
      <dgm:prSet phldrT="[Text]" custT="1"/>
      <dgm:spPr>
        <a:xfrm rot="5400000">
          <a:off x="4248066" y="-1994012"/>
          <a:ext cx="1766186" cy="6195868"/>
        </a:xfrm>
        <a:solidFill>
          <a:srgbClr val="29A329">
            <a:alpha val="89804"/>
          </a:srgbClr>
        </a:solidFill>
        <a:ln>
          <a:noFill/>
        </a:ln>
      </dgm:spPr>
      <dgm:t>
        <a:bodyPr rIns="360000"/>
        <a:lstStyle/>
        <a:p>
          <a:pPr marL="174625" indent="-174625"/>
          <a:r>
            <a:rPr lang="en-US" sz="1500" b="0" dirty="0" smtClean="0">
              <a:solidFill>
                <a:schemeClr val="bg1"/>
              </a:solidFill>
            </a:rPr>
            <a:t>Carrier’s in-house </a:t>
          </a:r>
          <a:endParaRPr lang="en-US" sz="1500" b="0" dirty="0">
            <a:solidFill>
              <a:schemeClr val="bg1"/>
            </a:solidFill>
          </a:endParaRPr>
        </a:p>
      </dgm:t>
    </dgm:pt>
    <dgm:pt modelId="{5F1AB8BC-2DFE-4A98-89B7-D724F63A92F2}" type="parTrans" cxnId="{D275C246-6D3F-4F4A-8E96-F80087A31BE5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B9A3E84E-45FD-4BE3-85C8-674E1621CE96}" type="sibTrans" cxnId="{D275C246-6D3F-4F4A-8E96-F80087A31BE5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774DA0A4-CAF9-4FB0-9649-95974175471A}">
      <dgm:prSet phldrT="[Text]" custT="1"/>
      <dgm:spPr>
        <a:xfrm rot="5400000">
          <a:off x="4248066" y="324107"/>
          <a:ext cx="1766186" cy="6195868"/>
        </a:xfrm>
        <a:solidFill>
          <a:srgbClr val="008BBC">
            <a:alpha val="89804"/>
          </a:srgbClr>
        </a:solidFill>
        <a:ln>
          <a:noFill/>
        </a:ln>
      </dgm:spPr>
      <dgm:t>
        <a:bodyPr rIns="360000"/>
        <a:lstStyle/>
        <a:p>
          <a:pPr marL="174625" indent="-174625"/>
          <a:r>
            <a:rPr lang="en-US" sz="1500" b="0" dirty="0" smtClean="0">
              <a:solidFill>
                <a:schemeClr val="bg1"/>
              </a:solidFill>
            </a:rPr>
            <a:t>Nortel-MEM</a:t>
          </a:r>
          <a:br>
            <a:rPr lang="en-US" sz="1500" b="0" dirty="0" smtClean="0">
              <a:solidFill>
                <a:schemeClr val="bg1"/>
              </a:solidFill>
            </a:rPr>
          </a:br>
          <a:endParaRPr lang="en-US" sz="1500" b="0" dirty="0">
            <a:solidFill>
              <a:schemeClr val="bg1"/>
            </a:solidFill>
          </a:endParaRPr>
        </a:p>
      </dgm:t>
    </dgm:pt>
    <dgm:pt modelId="{E837C057-967B-48D9-A2B3-5E05A2E73974}" type="sibTrans" cxnId="{EDCE59C1-2EA3-424C-A245-6B5FD76682C7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B67FB24A-8A42-4374-859E-2CD1E6A9EB99}" type="parTrans" cxnId="{EDCE59C1-2EA3-424C-A245-6B5FD76682C7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1250D270-A430-4CB1-929F-8B8FA69F12B5}">
      <dgm:prSet phldrT="[Text]" custT="1"/>
      <dgm:spPr>
        <a:xfrm>
          <a:off x="506" y="55"/>
          <a:ext cx="2032718" cy="2207732"/>
        </a:xfrm>
        <a:solidFill>
          <a:srgbClr val="C0000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</a:rPr>
            <a:t>Integration tools</a:t>
          </a:r>
          <a:endParaRPr lang="en-US" sz="1500" b="1" dirty="0">
            <a:solidFill>
              <a:schemeClr val="bg1"/>
            </a:solidFill>
          </a:endParaRPr>
        </a:p>
      </dgm:t>
    </dgm:pt>
    <dgm:pt modelId="{8E7E9D2C-4072-43DF-9D78-D9807164B117}" type="parTrans" cxnId="{3679D7B8-B86F-41B8-BB74-D6F84DC76FBA}">
      <dgm:prSet/>
      <dgm:spPr/>
      <dgm:t>
        <a:bodyPr/>
        <a:lstStyle/>
        <a:p>
          <a:endParaRPr lang="en-US"/>
        </a:p>
      </dgm:t>
    </dgm:pt>
    <dgm:pt modelId="{409E410D-4E9A-486F-A37B-BCD5CFA2F60B}" type="sibTrans" cxnId="{3679D7B8-B86F-41B8-BB74-D6F84DC76FBA}">
      <dgm:prSet/>
      <dgm:spPr/>
      <dgm:t>
        <a:bodyPr/>
        <a:lstStyle/>
        <a:p>
          <a:endParaRPr lang="en-US"/>
        </a:p>
      </dgm:t>
    </dgm:pt>
    <dgm:pt modelId="{7EAFDA9D-988E-40F3-94D0-2B758F5DD187}">
      <dgm:prSet phldrT="[Text]" custT="1"/>
      <dgm:spPr>
        <a:xfrm>
          <a:off x="506" y="55"/>
          <a:ext cx="2032718" cy="2207732"/>
        </a:xfrm>
        <a:solidFill>
          <a:srgbClr val="D20000">
            <a:alpha val="89804"/>
          </a:srgbClr>
        </a:solidFill>
        <a:ln>
          <a:noFill/>
        </a:ln>
      </dgm:spPr>
      <dgm:t>
        <a:bodyPr rIns="360000"/>
        <a:lstStyle/>
        <a:p>
          <a:pPr marL="174625" indent="-174625"/>
          <a:r>
            <a:rPr lang="en-US" sz="1500" b="0" dirty="0" smtClean="0">
              <a:solidFill>
                <a:schemeClr val="bg1"/>
              </a:solidFill>
            </a:rPr>
            <a:t>CORBA northbound</a:t>
          </a:r>
          <a:endParaRPr lang="en-US" sz="1500" b="0" dirty="0">
            <a:solidFill>
              <a:schemeClr val="bg1"/>
            </a:solidFill>
          </a:endParaRPr>
        </a:p>
      </dgm:t>
    </dgm:pt>
    <dgm:pt modelId="{5F30357D-75A8-4C57-80F9-403EC40DC545}" type="parTrans" cxnId="{4D9BA2D1-D007-421C-AC69-99BC377DC3E5}">
      <dgm:prSet/>
      <dgm:spPr/>
      <dgm:t>
        <a:bodyPr/>
        <a:lstStyle/>
        <a:p>
          <a:endParaRPr lang="en-US"/>
        </a:p>
      </dgm:t>
    </dgm:pt>
    <dgm:pt modelId="{3F427E5F-A90E-4008-895B-E2E4DBA7329C}" type="sibTrans" cxnId="{4D9BA2D1-D007-421C-AC69-99BC377DC3E5}">
      <dgm:prSet/>
      <dgm:spPr/>
      <dgm:t>
        <a:bodyPr/>
        <a:lstStyle/>
        <a:p>
          <a:endParaRPr lang="en-US"/>
        </a:p>
      </dgm:t>
    </dgm:pt>
    <dgm:pt modelId="{980BCE5E-2655-4129-BAB1-325972A14C87}">
      <dgm:prSet phldrT="[Text]" custT="1"/>
      <dgm:spPr>
        <a:xfrm>
          <a:off x="506" y="55"/>
          <a:ext cx="2032718" cy="2207732"/>
        </a:xfrm>
        <a:solidFill>
          <a:srgbClr val="D20000">
            <a:alpha val="89804"/>
          </a:srgbClr>
        </a:solidFill>
        <a:ln>
          <a:noFill/>
        </a:ln>
      </dgm:spPr>
      <dgm:t>
        <a:bodyPr rIns="360000"/>
        <a:lstStyle/>
        <a:p>
          <a:pPr marL="174625" indent="-174625"/>
          <a:r>
            <a:rPr lang="en-US" sz="1500" b="0" dirty="0" smtClean="0">
              <a:solidFill>
                <a:schemeClr val="bg1"/>
              </a:solidFill>
            </a:rPr>
            <a:t>SNMP Fault Management northbound</a:t>
          </a:r>
          <a:endParaRPr lang="en-US" sz="1500" b="0" dirty="0">
            <a:solidFill>
              <a:schemeClr val="bg1"/>
            </a:solidFill>
          </a:endParaRPr>
        </a:p>
      </dgm:t>
    </dgm:pt>
    <dgm:pt modelId="{84682C95-541D-4537-9B6A-512D845EA5B1}" type="parTrans" cxnId="{777EE9FC-7413-4B1B-B2EA-C8C2B310876D}">
      <dgm:prSet/>
      <dgm:spPr/>
      <dgm:t>
        <a:bodyPr/>
        <a:lstStyle/>
        <a:p>
          <a:endParaRPr lang="en-US"/>
        </a:p>
      </dgm:t>
    </dgm:pt>
    <dgm:pt modelId="{BB6AF7D6-093D-4632-9597-F62EC3877B28}" type="sibTrans" cxnId="{777EE9FC-7413-4B1B-B2EA-C8C2B310876D}">
      <dgm:prSet/>
      <dgm:spPr/>
      <dgm:t>
        <a:bodyPr/>
        <a:lstStyle/>
        <a:p>
          <a:endParaRPr lang="en-US"/>
        </a:p>
      </dgm:t>
    </dgm:pt>
    <dgm:pt modelId="{049D6867-813A-4634-9477-908F14136521}">
      <dgm:prSet phldrT="[Text]" custT="1"/>
      <dgm:spPr>
        <a:xfrm>
          <a:off x="506" y="55"/>
          <a:ext cx="2032718" cy="2207732"/>
        </a:xfrm>
        <a:solidFill>
          <a:srgbClr val="D20000">
            <a:alpha val="89804"/>
          </a:srgbClr>
        </a:solidFill>
        <a:ln>
          <a:noFill/>
        </a:ln>
      </dgm:spPr>
      <dgm:t>
        <a:bodyPr rIns="360000"/>
        <a:lstStyle/>
        <a:p>
          <a:pPr marL="174625" indent="-174625"/>
          <a:r>
            <a:rPr lang="en-US" sz="1500" b="0" dirty="0" smtClean="0">
              <a:solidFill>
                <a:schemeClr val="bg1"/>
              </a:solidFill>
            </a:rPr>
            <a:t>CSV PM files</a:t>
          </a:r>
          <a:endParaRPr lang="en-US" sz="1500" b="0" dirty="0">
            <a:solidFill>
              <a:schemeClr val="bg1"/>
            </a:solidFill>
          </a:endParaRPr>
        </a:p>
      </dgm:t>
    </dgm:pt>
    <dgm:pt modelId="{423044BF-B999-4E69-A1DA-B1D3CB86E9F0}" type="parTrans" cxnId="{639BA368-6438-406B-8458-7F5360B6278D}">
      <dgm:prSet/>
      <dgm:spPr/>
      <dgm:t>
        <a:bodyPr/>
        <a:lstStyle/>
        <a:p>
          <a:endParaRPr lang="en-US"/>
        </a:p>
      </dgm:t>
    </dgm:pt>
    <dgm:pt modelId="{DCE3F657-5000-475A-9B61-89BCE9A43AC5}" type="sibTrans" cxnId="{639BA368-6438-406B-8458-7F5360B6278D}">
      <dgm:prSet/>
      <dgm:spPr/>
      <dgm:t>
        <a:bodyPr/>
        <a:lstStyle/>
        <a:p>
          <a:endParaRPr lang="en-US"/>
        </a:p>
      </dgm:t>
    </dgm:pt>
    <dgm:pt modelId="{B35887A6-72B3-4381-B8F9-5E35C45EDDF2}">
      <dgm:prSet phldrT="[Text]" custT="1"/>
      <dgm:spPr>
        <a:xfrm>
          <a:off x="506" y="55"/>
          <a:ext cx="2032718" cy="2207732"/>
        </a:xfrm>
        <a:solidFill>
          <a:srgbClr val="D20000">
            <a:alpha val="89804"/>
          </a:srgbClr>
        </a:solidFill>
        <a:ln>
          <a:noFill/>
        </a:ln>
      </dgm:spPr>
      <dgm:t>
        <a:bodyPr rIns="360000"/>
        <a:lstStyle/>
        <a:p>
          <a:pPr marL="174625" indent="-174625"/>
          <a:r>
            <a:rPr lang="en-US" sz="1500" b="0" dirty="0" smtClean="0">
              <a:solidFill>
                <a:schemeClr val="bg1"/>
              </a:solidFill>
            </a:rPr>
            <a:t>OSS heartbeat</a:t>
          </a:r>
          <a:endParaRPr lang="en-US" sz="1500" b="0" dirty="0">
            <a:solidFill>
              <a:schemeClr val="bg1"/>
            </a:solidFill>
          </a:endParaRPr>
        </a:p>
      </dgm:t>
    </dgm:pt>
    <dgm:pt modelId="{9DF2A8F7-2CEC-473D-88F3-3E0CA6879981}" type="parTrans" cxnId="{D17A9379-8342-4C8E-A766-8ACF1D53DDB3}">
      <dgm:prSet/>
      <dgm:spPr/>
      <dgm:t>
        <a:bodyPr/>
        <a:lstStyle/>
        <a:p>
          <a:endParaRPr lang="en-US"/>
        </a:p>
      </dgm:t>
    </dgm:pt>
    <dgm:pt modelId="{1CC86F2D-A803-4BF4-9C2F-53E88F0371C3}" type="sibTrans" cxnId="{D17A9379-8342-4C8E-A766-8ACF1D53DDB3}">
      <dgm:prSet/>
      <dgm:spPr/>
      <dgm:t>
        <a:bodyPr/>
        <a:lstStyle/>
        <a:p>
          <a:endParaRPr lang="en-US"/>
        </a:p>
      </dgm:t>
    </dgm:pt>
    <dgm:pt modelId="{AD6DA18C-6AAE-42BF-AB74-CCF2AA61AE26}">
      <dgm:prSet phldrT="[Text]" custT="1"/>
      <dgm:spPr>
        <a:xfrm rot="5400000">
          <a:off x="4248066" y="324107"/>
          <a:ext cx="1766186" cy="6195868"/>
        </a:xfrm>
        <a:solidFill>
          <a:srgbClr val="008BBC">
            <a:alpha val="89804"/>
          </a:srgbClr>
        </a:solidFill>
        <a:ln>
          <a:noFill/>
        </a:ln>
      </dgm:spPr>
      <dgm:t>
        <a:bodyPr/>
        <a:lstStyle/>
        <a:p>
          <a:pPr marL="174625" indent="-174625"/>
          <a:r>
            <a:rPr lang="en-US" sz="1500" b="0" dirty="0" smtClean="0">
              <a:solidFill>
                <a:schemeClr val="bg1"/>
              </a:solidFill>
            </a:rPr>
            <a:t>ALU 5620SAM</a:t>
          </a:r>
          <a:endParaRPr lang="en-US" sz="1500" b="0" dirty="0">
            <a:solidFill>
              <a:schemeClr val="bg1"/>
            </a:solidFill>
          </a:endParaRPr>
        </a:p>
      </dgm:t>
    </dgm:pt>
    <dgm:pt modelId="{9BB05BC7-4498-4851-BD20-F82751AD8E04}" type="parTrans" cxnId="{05F41C56-63CD-470D-813D-017A2A608202}">
      <dgm:prSet/>
      <dgm:spPr/>
      <dgm:t>
        <a:bodyPr/>
        <a:lstStyle/>
        <a:p>
          <a:endParaRPr lang="en-US"/>
        </a:p>
      </dgm:t>
    </dgm:pt>
    <dgm:pt modelId="{0ADE6EE1-C811-4865-8F46-C3F9CDFB8CD7}" type="sibTrans" cxnId="{05F41C56-63CD-470D-813D-017A2A608202}">
      <dgm:prSet/>
      <dgm:spPr/>
      <dgm:t>
        <a:bodyPr/>
        <a:lstStyle/>
        <a:p>
          <a:endParaRPr lang="en-US"/>
        </a:p>
      </dgm:t>
    </dgm:pt>
    <dgm:pt modelId="{AA266C54-87ED-4161-AD2A-17595C8A201B}">
      <dgm:prSet phldrT="[Text]" custT="1"/>
      <dgm:spPr>
        <a:xfrm rot="5400000">
          <a:off x="4248066" y="-1994012"/>
          <a:ext cx="1766186" cy="6195868"/>
        </a:xfrm>
        <a:solidFill>
          <a:srgbClr val="29A329">
            <a:alpha val="89804"/>
          </a:srgbClr>
        </a:solidFill>
        <a:ln>
          <a:noFill/>
        </a:ln>
      </dgm:spPr>
      <dgm:t>
        <a:bodyPr rIns="360000"/>
        <a:lstStyle/>
        <a:p>
          <a:pPr marL="174625" indent="-174625"/>
          <a:endParaRPr lang="en-US" sz="1500" b="0" dirty="0">
            <a:solidFill>
              <a:schemeClr val="bg1"/>
            </a:solidFill>
          </a:endParaRPr>
        </a:p>
      </dgm:t>
    </dgm:pt>
    <dgm:pt modelId="{35602DF7-B583-4D32-B7FD-7E049F635E53}" type="parTrans" cxnId="{A232AE3D-CCB4-419E-B5E3-A051137EDEB8}">
      <dgm:prSet/>
      <dgm:spPr/>
    </dgm:pt>
    <dgm:pt modelId="{2EFB6886-6732-4E5C-AC6B-41A55D93AF35}" type="sibTrans" cxnId="{A232AE3D-CCB4-419E-B5E3-A051137EDEB8}">
      <dgm:prSet/>
      <dgm:spPr/>
    </dgm:pt>
    <dgm:pt modelId="{FE28486B-E76A-434B-AF77-435FE34CFBD5}" type="pres">
      <dgm:prSet presAssocID="{598A0FA4-A556-4A11-B973-7D82994258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D5CA50-AFD9-400E-9564-41408906E79E}" type="pres">
      <dgm:prSet presAssocID="{42C7C87E-A928-4881-83D0-F17FB6567BC0}" presName="parentLin" presStyleCnt="0"/>
      <dgm:spPr/>
      <dgm:t>
        <a:bodyPr/>
        <a:lstStyle/>
        <a:p>
          <a:endParaRPr lang="en-US"/>
        </a:p>
      </dgm:t>
    </dgm:pt>
    <dgm:pt modelId="{7CA26FAC-2D42-4093-BD05-46004E00D738}" type="pres">
      <dgm:prSet presAssocID="{42C7C87E-A928-4881-83D0-F17FB6567BC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8BBEC31-B74B-4A47-826F-3535B05FF080}" type="pres">
      <dgm:prSet presAssocID="{42C7C87E-A928-4881-83D0-F17FB6567BC0}" presName="parentText" presStyleLbl="node1" presStyleIdx="0" presStyleCnt="3" custScaleX="874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1C899-5CE9-43FB-A95C-D77C4EE8D25B}" type="pres">
      <dgm:prSet presAssocID="{42C7C87E-A928-4881-83D0-F17FB6567BC0}" presName="negativeSpace" presStyleCnt="0"/>
      <dgm:spPr/>
      <dgm:t>
        <a:bodyPr/>
        <a:lstStyle/>
        <a:p>
          <a:endParaRPr lang="en-US"/>
        </a:p>
      </dgm:t>
    </dgm:pt>
    <dgm:pt modelId="{6666B16E-CD81-40BD-900B-2145C09BA679}" type="pres">
      <dgm:prSet presAssocID="{42C7C87E-A928-4881-83D0-F17FB6567BC0}" presName="childText" presStyleLbl="conFgAcc1" presStyleIdx="0" presStyleCnt="3" custScaleX="99021" custLinFactNeighborX="-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93EE9-4024-4F90-BF8F-D6950D1E6C61}" type="pres">
      <dgm:prSet presAssocID="{11696C33-FDC5-4A14-9702-ECA7C9496FF4}" presName="spaceBetweenRectangles" presStyleCnt="0"/>
      <dgm:spPr/>
      <dgm:t>
        <a:bodyPr/>
        <a:lstStyle/>
        <a:p>
          <a:endParaRPr lang="en-US"/>
        </a:p>
      </dgm:t>
    </dgm:pt>
    <dgm:pt modelId="{18AF9D11-5E09-4F3C-B329-18426C5C19BF}" type="pres">
      <dgm:prSet presAssocID="{91CAD88C-C643-4F81-9BD2-8EF7CA26D539}" presName="parentLin" presStyleCnt="0"/>
      <dgm:spPr/>
      <dgm:t>
        <a:bodyPr/>
        <a:lstStyle/>
        <a:p>
          <a:endParaRPr lang="en-US"/>
        </a:p>
      </dgm:t>
    </dgm:pt>
    <dgm:pt modelId="{5A3AFD1F-F942-4FF8-8C0B-586863402086}" type="pres">
      <dgm:prSet presAssocID="{91CAD88C-C643-4F81-9BD2-8EF7CA26D53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71156C0-61DC-4CAE-B1C7-8A7251272D86}" type="pres">
      <dgm:prSet presAssocID="{91CAD88C-C643-4F81-9BD2-8EF7CA26D539}" presName="parentText" presStyleLbl="node1" presStyleIdx="1" presStyleCnt="3" custScaleX="874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2FBE1-BCE0-48D3-9971-0A19DD375759}" type="pres">
      <dgm:prSet presAssocID="{91CAD88C-C643-4F81-9BD2-8EF7CA26D539}" presName="negativeSpace" presStyleCnt="0"/>
      <dgm:spPr/>
      <dgm:t>
        <a:bodyPr/>
        <a:lstStyle/>
        <a:p>
          <a:endParaRPr lang="en-US"/>
        </a:p>
      </dgm:t>
    </dgm:pt>
    <dgm:pt modelId="{5B366FA3-6F19-42A6-A04D-CD08926E1C24}" type="pres">
      <dgm:prSet presAssocID="{91CAD88C-C643-4F81-9BD2-8EF7CA26D539}" presName="childText" presStyleLbl="conFgAcc1" presStyleIdx="1" presStyleCnt="3" custScaleX="99021" custLinFactNeighborX="-2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47250-B0E0-4EB3-B8E5-645BC8B95C85}" type="pres">
      <dgm:prSet presAssocID="{F2A37F8E-B75A-4401-8132-9ABF787901AB}" presName="spaceBetweenRectangles" presStyleCnt="0"/>
      <dgm:spPr/>
    </dgm:pt>
    <dgm:pt modelId="{445C5219-DC2C-429A-8E16-2CDEA6B65C34}" type="pres">
      <dgm:prSet presAssocID="{1250D270-A430-4CB1-929F-8B8FA69F12B5}" presName="parentLin" presStyleCnt="0"/>
      <dgm:spPr/>
    </dgm:pt>
    <dgm:pt modelId="{576B04B2-19DE-4554-B388-2CB85D100DF1}" type="pres">
      <dgm:prSet presAssocID="{1250D270-A430-4CB1-929F-8B8FA69F12B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4B7F51E-642E-422E-AE46-34FB757870C9}" type="pres">
      <dgm:prSet presAssocID="{1250D270-A430-4CB1-929F-8B8FA69F12B5}" presName="parentText" presStyleLbl="node1" presStyleIdx="2" presStyleCnt="3" custScaleX="874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F94EF-BED4-4BD4-A3FD-924DA39F3A16}" type="pres">
      <dgm:prSet presAssocID="{1250D270-A430-4CB1-929F-8B8FA69F12B5}" presName="negativeSpace" presStyleCnt="0"/>
      <dgm:spPr/>
    </dgm:pt>
    <dgm:pt modelId="{0DF94A2A-BE5D-44B2-89EB-5CFECC54299D}" type="pres">
      <dgm:prSet presAssocID="{1250D270-A430-4CB1-929F-8B8FA69F12B5}" presName="childText" presStyleLbl="conFgAcc1" presStyleIdx="2" presStyleCnt="3" custScaleX="99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418DCE-FF0C-44FB-AF7E-3A9CADCD70B6}" srcId="{42C7C87E-A928-4881-83D0-F17FB6567BC0}" destId="{93169203-14CE-4BF1-86FE-E3BA0684C7A2}" srcOrd="1" destOrd="0" parTransId="{4DD6A8D3-FCC1-478E-9A09-1B9767DA498A}" sibTransId="{7FFBDBF1-949A-42DC-A7F9-339FF7B76098}"/>
    <dgm:cxn modelId="{777EE9FC-7413-4B1B-B2EA-C8C2B310876D}" srcId="{1250D270-A430-4CB1-929F-8B8FA69F12B5}" destId="{980BCE5E-2655-4129-BAB1-325972A14C87}" srcOrd="1" destOrd="0" parTransId="{84682C95-541D-4537-9B6A-512D845EA5B1}" sibTransId="{BB6AF7D6-093D-4632-9597-F62EC3877B28}"/>
    <dgm:cxn modelId="{A232AE3D-CCB4-419E-B5E3-A051137EDEB8}" srcId="{42C7C87E-A928-4881-83D0-F17FB6567BC0}" destId="{AA266C54-87ED-4161-AD2A-17595C8A201B}" srcOrd="3" destOrd="0" parTransId="{35602DF7-B583-4D32-B7FD-7E049F635E53}" sibTransId="{2EFB6886-6732-4E5C-AC6B-41A55D93AF35}"/>
    <dgm:cxn modelId="{B74062CA-8D5B-426B-B838-FD38A2AB1D8E}" srcId="{91CAD88C-C643-4F81-9BD2-8EF7CA26D539}" destId="{537FD089-2645-45B6-A9D9-9A2A2AA394DE}" srcOrd="0" destOrd="0" parTransId="{03CA7715-1899-4678-80E7-512127D94508}" sibTransId="{D52FB3DE-3AEA-4AA8-AF0D-096AA8703514}"/>
    <dgm:cxn modelId="{C794E0A3-EA3D-4ED4-A00A-39234764AB00}" type="presOf" srcId="{AA266C54-87ED-4161-AD2A-17595C8A201B}" destId="{6666B16E-CD81-40BD-900B-2145C09BA679}" srcOrd="0" destOrd="3" presId="urn:microsoft.com/office/officeart/2005/8/layout/list1"/>
    <dgm:cxn modelId="{05F41C56-63CD-470D-813D-017A2A608202}" srcId="{91CAD88C-C643-4F81-9BD2-8EF7CA26D539}" destId="{AD6DA18C-6AAE-42BF-AB74-CCF2AA61AE26}" srcOrd="1" destOrd="0" parTransId="{9BB05BC7-4498-4851-BD20-F82751AD8E04}" sibTransId="{0ADE6EE1-C811-4865-8F46-C3F9CDFB8CD7}"/>
    <dgm:cxn modelId="{2B934CC1-BB58-4F79-865A-3608FF00B73E}" type="presOf" srcId="{774DA0A4-CAF9-4FB0-9649-95974175471A}" destId="{5B366FA3-6F19-42A6-A04D-CD08926E1C24}" srcOrd="0" destOrd="2" presId="urn:microsoft.com/office/officeart/2005/8/layout/list1"/>
    <dgm:cxn modelId="{D356F95A-23F5-435D-A392-FE9AECFDC4C1}" type="presOf" srcId="{AD6DA18C-6AAE-42BF-AB74-CCF2AA61AE26}" destId="{5B366FA3-6F19-42A6-A04D-CD08926E1C24}" srcOrd="0" destOrd="1" presId="urn:microsoft.com/office/officeart/2005/8/layout/list1"/>
    <dgm:cxn modelId="{FF3056FF-7D72-4EF5-85F9-919D7F1C7BD8}" type="presOf" srcId="{93169203-14CE-4BF1-86FE-E3BA0684C7A2}" destId="{6666B16E-CD81-40BD-900B-2145C09BA679}" srcOrd="0" destOrd="1" presId="urn:microsoft.com/office/officeart/2005/8/layout/list1"/>
    <dgm:cxn modelId="{1A92C8F3-76BD-4FB3-92E1-07F655633EBA}" type="presOf" srcId="{980BCE5E-2655-4129-BAB1-325972A14C87}" destId="{0DF94A2A-BE5D-44B2-89EB-5CFECC54299D}" srcOrd="0" destOrd="1" presId="urn:microsoft.com/office/officeart/2005/8/layout/list1"/>
    <dgm:cxn modelId="{0C0231E6-FBBD-4B98-9972-BFFF94C501DC}" type="presOf" srcId="{598A0FA4-A556-4A11-B973-7D8299425872}" destId="{FE28486B-E76A-434B-AF77-435FE34CFBD5}" srcOrd="0" destOrd="0" presId="urn:microsoft.com/office/officeart/2005/8/layout/list1"/>
    <dgm:cxn modelId="{C4618E7F-9202-4B2B-8AEB-ECEE22C2FAB2}" type="presOf" srcId="{42C7C87E-A928-4881-83D0-F17FB6567BC0}" destId="{7CA26FAC-2D42-4093-BD05-46004E00D738}" srcOrd="0" destOrd="0" presId="urn:microsoft.com/office/officeart/2005/8/layout/list1"/>
    <dgm:cxn modelId="{3679D7B8-B86F-41B8-BB74-D6F84DC76FBA}" srcId="{598A0FA4-A556-4A11-B973-7D8299425872}" destId="{1250D270-A430-4CB1-929F-8B8FA69F12B5}" srcOrd="2" destOrd="0" parTransId="{8E7E9D2C-4072-43DF-9D78-D9807164B117}" sibTransId="{409E410D-4E9A-486F-A37B-BCD5CFA2F60B}"/>
    <dgm:cxn modelId="{3097CBC8-CAC6-48AA-B68A-6739E027005A}" type="presOf" srcId="{1250D270-A430-4CB1-929F-8B8FA69F12B5}" destId="{E4B7F51E-642E-422E-AE46-34FB757870C9}" srcOrd="1" destOrd="0" presId="urn:microsoft.com/office/officeart/2005/8/layout/list1"/>
    <dgm:cxn modelId="{CE03A061-7B9D-460E-82FE-7993C28245E9}" type="presOf" srcId="{049D6867-813A-4634-9477-908F14136521}" destId="{0DF94A2A-BE5D-44B2-89EB-5CFECC54299D}" srcOrd="0" destOrd="2" presId="urn:microsoft.com/office/officeart/2005/8/layout/list1"/>
    <dgm:cxn modelId="{020786CB-85AB-42B3-AB4C-E390507ACB20}" type="presOf" srcId="{7EAFDA9D-988E-40F3-94D0-2B758F5DD187}" destId="{0DF94A2A-BE5D-44B2-89EB-5CFECC54299D}" srcOrd="0" destOrd="0" presId="urn:microsoft.com/office/officeart/2005/8/layout/list1"/>
    <dgm:cxn modelId="{C0728E27-1EF5-4AC9-86E1-766ACB3508A9}" type="presOf" srcId="{537FD089-2645-45B6-A9D9-9A2A2AA394DE}" destId="{5B366FA3-6F19-42A6-A04D-CD08926E1C24}" srcOrd="0" destOrd="0" presId="urn:microsoft.com/office/officeart/2005/8/layout/list1"/>
    <dgm:cxn modelId="{639BA368-6438-406B-8458-7F5360B6278D}" srcId="{1250D270-A430-4CB1-929F-8B8FA69F12B5}" destId="{049D6867-813A-4634-9477-908F14136521}" srcOrd="2" destOrd="0" parTransId="{423044BF-B999-4E69-A1DA-B1D3CB86E9F0}" sibTransId="{DCE3F657-5000-475A-9B61-89BCE9A43AC5}"/>
    <dgm:cxn modelId="{9DFEACBB-A091-4024-A62E-D2C10411F0F5}" type="presOf" srcId="{91CAD88C-C643-4F81-9BD2-8EF7CA26D539}" destId="{B71156C0-61DC-4CAE-B1C7-8A7251272D86}" srcOrd="1" destOrd="0" presId="urn:microsoft.com/office/officeart/2005/8/layout/list1"/>
    <dgm:cxn modelId="{DC801B0B-EE9E-4196-ABC1-6A8935BDFF1E}" srcId="{598A0FA4-A556-4A11-B973-7D8299425872}" destId="{91CAD88C-C643-4F81-9BD2-8EF7CA26D539}" srcOrd="1" destOrd="0" parTransId="{EF21F8E0-2343-4072-8DEC-0CF205017B10}" sibTransId="{F2A37F8E-B75A-4401-8132-9ABF787901AB}"/>
    <dgm:cxn modelId="{EDCE59C1-2EA3-424C-A245-6B5FD76682C7}" srcId="{91CAD88C-C643-4F81-9BD2-8EF7CA26D539}" destId="{774DA0A4-CAF9-4FB0-9649-95974175471A}" srcOrd="2" destOrd="0" parTransId="{B67FB24A-8A42-4374-859E-2CD1E6A9EB99}" sibTransId="{E837C057-967B-48D9-A2B3-5E05A2E73974}"/>
    <dgm:cxn modelId="{1278CDB1-CEB1-460C-AB17-79B2536E6A30}" type="presOf" srcId="{B35887A6-72B3-4381-B8F9-5E35C45EDDF2}" destId="{0DF94A2A-BE5D-44B2-89EB-5CFECC54299D}" srcOrd="0" destOrd="3" presId="urn:microsoft.com/office/officeart/2005/8/layout/list1"/>
    <dgm:cxn modelId="{D275C246-6D3F-4F4A-8E96-F80087A31BE5}" srcId="{42C7C87E-A928-4881-83D0-F17FB6567BC0}" destId="{BA903CB9-C196-44D8-9E32-DBE9E86C1C1D}" srcOrd="2" destOrd="0" parTransId="{5F1AB8BC-2DFE-4A98-89B7-D724F63A92F2}" sibTransId="{B9A3E84E-45FD-4BE3-85C8-674E1621CE96}"/>
    <dgm:cxn modelId="{9D9AFE56-F47C-4DED-AB00-4047054AB43E}" type="presOf" srcId="{42C7C87E-A928-4881-83D0-F17FB6567BC0}" destId="{58BBEC31-B74B-4A47-826F-3535B05FF080}" srcOrd="1" destOrd="0" presId="urn:microsoft.com/office/officeart/2005/8/layout/list1"/>
    <dgm:cxn modelId="{14C8CD93-2624-42AC-B84F-4DEBD1ACA380}" srcId="{42C7C87E-A928-4881-83D0-F17FB6567BC0}" destId="{D8CF95EA-87A5-4104-9535-F47031C33E6C}" srcOrd="0" destOrd="0" parTransId="{8BD3FED3-B6D2-4DE9-9480-9B091C1E2F2E}" sibTransId="{30D697E3-3A47-4CCF-A827-B52AB5F7F403}"/>
    <dgm:cxn modelId="{41E06B8B-6B7D-4173-A0F3-A9D589E58DAC}" type="presOf" srcId="{91CAD88C-C643-4F81-9BD2-8EF7CA26D539}" destId="{5A3AFD1F-F942-4FF8-8C0B-586863402086}" srcOrd="0" destOrd="0" presId="urn:microsoft.com/office/officeart/2005/8/layout/list1"/>
    <dgm:cxn modelId="{DEB50A9B-FEC0-4F27-B025-091725CD38B6}" srcId="{598A0FA4-A556-4A11-B973-7D8299425872}" destId="{42C7C87E-A928-4881-83D0-F17FB6567BC0}" srcOrd="0" destOrd="0" parTransId="{FBF436F3-59CA-4544-8041-AEA14DE3217B}" sibTransId="{11696C33-FDC5-4A14-9702-ECA7C9496FF4}"/>
    <dgm:cxn modelId="{AD086B65-D50D-4E03-B77B-63E05EB3D304}" type="presOf" srcId="{BA903CB9-C196-44D8-9E32-DBE9E86C1C1D}" destId="{6666B16E-CD81-40BD-900B-2145C09BA679}" srcOrd="0" destOrd="2" presId="urn:microsoft.com/office/officeart/2005/8/layout/list1"/>
    <dgm:cxn modelId="{FB7BC0B0-9B80-4AC0-A731-3B53AE698F73}" type="presOf" srcId="{1250D270-A430-4CB1-929F-8B8FA69F12B5}" destId="{576B04B2-19DE-4554-B388-2CB85D100DF1}" srcOrd="0" destOrd="0" presId="urn:microsoft.com/office/officeart/2005/8/layout/list1"/>
    <dgm:cxn modelId="{4D9BA2D1-D007-421C-AC69-99BC377DC3E5}" srcId="{1250D270-A430-4CB1-929F-8B8FA69F12B5}" destId="{7EAFDA9D-988E-40F3-94D0-2B758F5DD187}" srcOrd="0" destOrd="0" parTransId="{5F30357D-75A8-4C57-80F9-403EC40DC545}" sibTransId="{3F427E5F-A90E-4008-895B-E2E4DBA7329C}"/>
    <dgm:cxn modelId="{D17A9379-8342-4C8E-A766-8ACF1D53DDB3}" srcId="{1250D270-A430-4CB1-929F-8B8FA69F12B5}" destId="{B35887A6-72B3-4381-B8F9-5E35C45EDDF2}" srcOrd="3" destOrd="0" parTransId="{9DF2A8F7-2CEC-473D-88F3-3E0CA6879981}" sibTransId="{1CC86F2D-A803-4BF4-9C2F-53E88F0371C3}"/>
    <dgm:cxn modelId="{5F3D5F6E-9879-462F-BFA9-419180012BCA}" type="presOf" srcId="{D8CF95EA-87A5-4104-9535-F47031C33E6C}" destId="{6666B16E-CD81-40BD-900B-2145C09BA679}" srcOrd="0" destOrd="0" presId="urn:microsoft.com/office/officeart/2005/8/layout/list1"/>
    <dgm:cxn modelId="{2019D770-BFE2-4F63-994F-3886151C70EE}" type="presParOf" srcId="{FE28486B-E76A-434B-AF77-435FE34CFBD5}" destId="{90D5CA50-AFD9-400E-9564-41408906E79E}" srcOrd="0" destOrd="0" presId="urn:microsoft.com/office/officeart/2005/8/layout/list1"/>
    <dgm:cxn modelId="{6348BBEA-0731-4D26-A278-522F57230525}" type="presParOf" srcId="{90D5CA50-AFD9-400E-9564-41408906E79E}" destId="{7CA26FAC-2D42-4093-BD05-46004E00D738}" srcOrd="0" destOrd="0" presId="urn:microsoft.com/office/officeart/2005/8/layout/list1"/>
    <dgm:cxn modelId="{C0958500-A58C-432C-807C-F9D49E4DFF50}" type="presParOf" srcId="{90D5CA50-AFD9-400E-9564-41408906E79E}" destId="{58BBEC31-B74B-4A47-826F-3535B05FF080}" srcOrd="1" destOrd="0" presId="urn:microsoft.com/office/officeart/2005/8/layout/list1"/>
    <dgm:cxn modelId="{48EA232F-F98C-452E-BE59-7FACA0437D7B}" type="presParOf" srcId="{FE28486B-E76A-434B-AF77-435FE34CFBD5}" destId="{0211C899-5CE9-43FB-A95C-D77C4EE8D25B}" srcOrd="1" destOrd="0" presId="urn:microsoft.com/office/officeart/2005/8/layout/list1"/>
    <dgm:cxn modelId="{6781EE95-F60E-46E8-A6E6-66009FE93451}" type="presParOf" srcId="{FE28486B-E76A-434B-AF77-435FE34CFBD5}" destId="{6666B16E-CD81-40BD-900B-2145C09BA679}" srcOrd="2" destOrd="0" presId="urn:microsoft.com/office/officeart/2005/8/layout/list1"/>
    <dgm:cxn modelId="{B9335C25-A88C-4A78-B08F-0E892E8E485B}" type="presParOf" srcId="{FE28486B-E76A-434B-AF77-435FE34CFBD5}" destId="{CA993EE9-4024-4F90-BF8F-D6950D1E6C61}" srcOrd="3" destOrd="0" presId="urn:microsoft.com/office/officeart/2005/8/layout/list1"/>
    <dgm:cxn modelId="{9E8103FD-3426-4785-9778-60A1971074E4}" type="presParOf" srcId="{FE28486B-E76A-434B-AF77-435FE34CFBD5}" destId="{18AF9D11-5E09-4F3C-B329-18426C5C19BF}" srcOrd="4" destOrd="0" presId="urn:microsoft.com/office/officeart/2005/8/layout/list1"/>
    <dgm:cxn modelId="{7A076D9D-EDB3-437D-A332-410878F945A7}" type="presParOf" srcId="{18AF9D11-5E09-4F3C-B329-18426C5C19BF}" destId="{5A3AFD1F-F942-4FF8-8C0B-586863402086}" srcOrd="0" destOrd="0" presId="urn:microsoft.com/office/officeart/2005/8/layout/list1"/>
    <dgm:cxn modelId="{F998258A-453D-48DA-A12D-95154DAB592F}" type="presParOf" srcId="{18AF9D11-5E09-4F3C-B329-18426C5C19BF}" destId="{B71156C0-61DC-4CAE-B1C7-8A7251272D86}" srcOrd="1" destOrd="0" presId="urn:microsoft.com/office/officeart/2005/8/layout/list1"/>
    <dgm:cxn modelId="{B0CFE741-567E-4869-AE1E-A6E69AADD77C}" type="presParOf" srcId="{FE28486B-E76A-434B-AF77-435FE34CFBD5}" destId="{92D2FBE1-BCE0-48D3-9971-0A19DD375759}" srcOrd="5" destOrd="0" presId="urn:microsoft.com/office/officeart/2005/8/layout/list1"/>
    <dgm:cxn modelId="{89C9AB2E-BBBD-473E-8340-ABD6001FD692}" type="presParOf" srcId="{FE28486B-E76A-434B-AF77-435FE34CFBD5}" destId="{5B366FA3-6F19-42A6-A04D-CD08926E1C24}" srcOrd="6" destOrd="0" presId="urn:microsoft.com/office/officeart/2005/8/layout/list1"/>
    <dgm:cxn modelId="{DE1C24C2-D71F-4BFF-A6A6-1E20762FD2A1}" type="presParOf" srcId="{FE28486B-E76A-434B-AF77-435FE34CFBD5}" destId="{7CD47250-B0E0-4EB3-B8E5-645BC8B95C85}" srcOrd="7" destOrd="0" presId="urn:microsoft.com/office/officeart/2005/8/layout/list1"/>
    <dgm:cxn modelId="{B45E0C4E-66E7-469C-8705-60610455ADE2}" type="presParOf" srcId="{FE28486B-E76A-434B-AF77-435FE34CFBD5}" destId="{445C5219-DC2C-429A-8E16-2CDEA6B65C34}" srcOrd="8" destOrd="0" presId="urn:microsoft.com/office/officeart/2005/8/layout/list1"/>
    <dgm:cxn modelId="{39FB86BF-BEA3-4D39-BBED-E5EC335C9DF6}" type="presParOf" srcId="{445C5219-DC2C-429A-8E16-2CDEA6B65C34}" destId="{576B04B2-19DE-4554-B388-2CB85D100DF1}" srcOrd="0" destOrd="0" presId="urn:microsoft.com/office/officeart/2005/8/layout/list1"/>
    <dgm:cxn modelId="{D4115BA7-97FB-4D44-B184-2507FA5B6A6B}" type="presParOf" srcId="{445C5219-DC2C-429A-8E16-2CDEA6B65C34}" destId="{E4B7F51E-642E-422E-AE46-34FB757870C9}" srcOrd="1" destOrd="0" presId="urn:microsoft.com/office/officeart/2005/8/layout/list1"/>
    <dgm:cxn modelId="{DC0C4784-57E8-43C5-85BA-7E525D98FB76}" type="presParOf" srcId="{FE28486B-E76A-434B-AF77-435FE34CFBD5}" destId="{2D2F94EF-BED4-4BD4-A3FD-924DA39F3A16}" srcOrd="9" destOrd="0" presId="urn:microsoft.com/office/officeart/2005/8/layout/list1"/>
    <dgm:cxn modelId="{15D6BBBB-457B-4BFA-B62F-7BA1322340FD}" type="presParOf" srcId="{FE28486B-E76A-434B-AF77-435FE34CFBD5}" destId="{0DF94A2A-BE5D-44B2-89EB-5CFECC54299D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A37D5A-FC9B-4071-9CD7-13FFA238D1F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D91F574-F1C0-4B84-8F51-40F7E263BB05}">
      <dgm:prSet phldrT="[Text]"/>
      <dgm:spPr>
        <a:solidFill>
          <a:srgbClr val="FF0000">
            <a:alpha val="16863"/>
          </a:srgbClr>
        </a:solidFill>
        <a:ln w="3175">
          <a:solidFill>
            <a:srgbClr val="D20000"/>
          </a:solidFill>
        </a:ln>
      </dgm:spPr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dirty="0" smtClean="0">
              <a:solidFill>
                <a:srgbClr val="C00000"/>
              </a:solidFill>
            </a:rPr>
            <a:t>Order</a:t>
          </a:r>
          <a:endParaRPr lang="en-US" dirty="0">
            <a:solidFill>
              <a:srgbClr val="C00000"/>
            </a:solidFill>
          </a:endParaRPr>
        </a:p>
      </dgm:t>
    </dgm:pt>
    <dgm:pt modelId="{4D3DF568-964C-4E96-AAE2-34E50A12F7D9}" type="parTrans" cxnId="{3171C6CF-71EB-4AC5-B887-0594EC285DBA}">
      <dgm:prSet/>
      <dgm:spPr/>
      <dgm:t>
        <a:bodyPr/>
        <a:lstStyle/>
        <a:p>
          <a:endParaRPr lang="en-US"/>
        </a:p>
      </dgm:t>
    </dgm:pt>
    <dgm:pt modelId="{FB6C8584-6A0F-4660-BFBC-0D8201D61F7D}" type="sibTrans" cxnId="{3171C6CF-71EB-4AC5-B887-0594EC285DBA}">
      <dgm:prSet/>
      <dgm:spPr/>
      <dgm:t>
        <a:bodyPr/>
        <a:lstStyle/>
        <a:p>
          <a:endParaRPr lang="en-US"/>
        </a:p>
      </dgm:t>
    </dgm:pt>
    <dgm:pt modelId="{B3481746-2841-4A9F-8780-8CB42058EE87}">
      <dgm:prSet phldrT="[Text]"/>
      <dgm:spPr>
        <a:solidFill>
          <a:srgbClr val="FF0000">
            <a:alpha val="16863"/>
          </a:srgbClr>
        </a:solidFill>
        <a:ln w="3175">
          <a:solidFill>
            <a:srgbClr val="D20000"/>
          </a:solidFill>
        </a:ln>
      </dgm:spPr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dirty="0" smtClean="0">
              <a:solidFill>
                <a:srgbClr val="C00000"/>
              </a:solidFill>
            </a:rPr>
            <a:t>Calculate</a:t>
          </a:r>
          <a:endParaRPr lang="en-US" dirty="0">
            <a:solidFill>
              <a:srgbClr val="C00000"/>
            </a:solidFill>
          </a:endParaRPr>
        </a:p>
      </dgm:t>
    </dgm:pt>
    <dgm:pt modelId="{4D7C4212-B607-43FB-9800-CD51F209141C}" type="parTrans" cxnId="{A22AADD5-B8E2-4575-A6D3-B0292640BB88}">
      <dgm:prSet/>
      <dgm:spPr/>
      <dgm:t>
        <a:bodyPr/>
        <a:lstStyle/>
        <a:p>
          <a:endParaRPr lang="en-US"/>
        </a:p>
      </dgm:t>
    </dgm:pt>
    <dgm:pt modelId="{4068933F-7637-40C7-946F-B35D4DA009BD}" type="sibTrans" cxnId="{A22AADD5-B8E2-4575-A6D3-B0292640BB88}">
      <dgm:prSet/>
      <dgm:spPr/>
      <dgm:t>
        <a:bodyPr/>
        <a:lstStyle/>
        <a:p>
          <a:endParaRPr lang="en-US"/>
        </a:p>
      </dgm:t>
    </dgm:pt>
    <dgm:pt modelId="{9E25780A-7274-416C-81D2-D4B68A77B309}">
      <dgm:prSet phldrT="[Text]"/>
      <dgm:spPr>
        <a:solidFill>
          <a:srgbClr val="FF0000">
            <a:alpha val="16863"/>
          </a:srgbClr>
        </a:solidFill>
        <a:ln w="3175">
          <a:solidFill>
            <a:srgbClr val="D20000"/>
          </a:solidFill>
        </a:ln>
      </dgm:spPr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dirty="0" smtClean="0">
              <a:solidFill>
                <a:srgbClr val="C00000"/>
              </a:solidFill>
            </a:rPr>
            <a:t>Get RVP</a:t>
          </a:r>
        </a:p>
      </dgm:t>
    </dgm:pt>
    <dgm:pt modelId="{70F32BFD-A955-4763-93C7-855E0E123A63}" type="parTrans" cxnId="{F5B482DA-62E0-4EF3-B6D7-26F08EAC7CDB}">
      <dgm:prSet/>
      <dgm:spPr/>
      <dgm:t>
        <a:bodyPr/>
        <a:lstStyle/>
        <a:p>
          <a:endParaRPr lang="en-US"/>
        </a:p>
      </dgm:t>
    </dgm:pt>
    <dgm:pt modelId="{D3FDB7DD-8E62-4E9E-93A1-23D34CFDD88A}" type="sibTrans" cxnId="{F5B482DA-62E0-4EF3-B6D7-26F08EAC7CDB}">
      <dgm:prSet/>
      <dgm:spPr/>
      <dgm:t>
        <a:bodyPr/>
        <a:lstStyle/>
        <a:p>
          <a:endParaRPr lang="en-US"/>
        </a:p>
      </dgm:t>
    </dgm:pt>
    <dgm:pt modelId="{E76E35C5-43A1-4A08-BF21-2E2200CD6A55}">
      <dgm:prSet phldrT="[Text]"/>
      <dgm:spPr>
        <a:solidFill>
          <a:srgbClr val="FF0000">
            <a:alpha val="16863"/>
          </a:srgbClr>
        </a:solidFill>
        <a:ln w="3175">
          <a:solidFill>
            <a:srgbClr val="D20000"/>
          </a:solidFill>
        </a:ln>
      </dgm:spPr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dirty="0" smtClean="0">
              <a:solidFill>
                <a:srgbClr val="C00000"/>
              </a:solidFill>
            </a:rPr>
            <a:t>Install</a:t>
          </a:r>
          <a:endParaRPr lang="en-US" dirty="0">
            <a:solidFill>
              <a:srgbClr val="C00000"/>
            </a:solidFill>
          </a:endParaRPr>
        </a:p>
      </dgm:t>
    </dgm:pt>
    <dgm:pt modelId="{0EF63840-AD2F-4A19-A279-BAFFEBC82D55}" type="parTrans" cxnId="{0AAF2FDF-90EF-46FC-A210-159711CF2611}">
      <dgm:prSet/>
      <dgm:spPr/>
      <dgm:t>
        <a:bodyPr/>
        <a:lstStyle/>
        <a:p>
          <a:endParaRPr lang="en-US"/>
        </a:p>
      </dgm:t>
    </dgm:pt>
    <dgm:pt modelId="{20F71B9E-0B01-47C5-8A34-2ED9B2C4D69D}" type="sibTrans" cxnId="{0AAF2FDF-90EF-46FC-A210-159711CF2611}">
      <dgm:prSet/>
      <dgm:spPr/>
      <dgm:t>
        <a:bodyPr/>
        <a:lstStyle/>
        <a:p>
          <a:endParaRPr lang="en-US"/>
        </a:p>
      </dgm:t>
    </dgm:pt>
    <dgm:pt modelId="{AD9A8AB8-F062-401E-9FA3-736A6639304A}" type="pres">
      <dgm:prSet presAssocID="{93A37D5A-FC9B-4071-9CD7-13FFA238D1FC}" presName="Name0" presStyleCnt="0">
        <dgm:presLayoutVars>
          <dgm:dir/>
          <dgm:animLvl val="lvl"/>
          <dgm:resizeHandles val="exact"/>
        </dgm:presLayoutVars>
      </dgm:prSet>
      <dgm:spPr/>
    </dgm:pt>
    <dgm:pt modelId="{436AF745-D642-4DD7-9BD7-A0D47E737947}" type="pres">
      <dgm:prSet presAssocID="{2D91F574-F1C0-4B84-8F51-40F7E263BB0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1118B-9850-4AC7-9A15-2FA76F7C2145}" type="pres">
      <dgm:prSet presAssocID="{FB6C8584-6A0F-4660-BFBC-0D8201D61F7D}" presName="parTxOnlySpace" presStyleCnt="0"/>
      <dgm:spPr/>
    </dgm:pt>
    <dgm:pt modelId="{52252D80-1C73-4FFC-9704-4C1ED45C202F}" type="pres">
      <dgm:prSet presAssocID="{B3481746-2841-4A9F-8780-8CB42058EE8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617C3-879B-4E5E-86A8-46418925BBD9}" type="pres">
      <dgm:prSet presAssocID="{4068933F-7637-40C7-946F-B35D4DA009BD}" presName="parTxOnlySpace" presStyleCnt="0"/>
      <dgm:spPr/>
    </dgm:pt>
    <dgm:pt modelId="{C9E11EA1-EB73-417D-B0D9-FAE1AAC28FA4}" type="pres">
      <dgm:prSet presAssocID="{9E25780A-7274-416C-81D2-D4B68A77B30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090CE-24AB-41E2-A7FE-F075F4CD8240}" type="pres">
      <dgm:prSet presAssocID="{D3FDB7DD-8E62-4E9E-93A1-23D34CFDD88A}" presName="parTxOnlySpace" presStyleCnt="0"/>
      <dgm:spPr/>
    </dgm:pt>
    <dgm:pt modelId="{EB508ED0-1EB4-4EF9-B91D-673FE35F7CE3}" type="pres">
      <dgm:prSet presAssocID="{E76E35C5-43A1-4A08-BF21-2E2200CD6A5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AF2FDF-90EF-46FC-A210-159711CF2611}" srcId="{93A37D5A-FC9B-4071-9CD7-13FFA238D1FC}" destId="{E76E35C5-43A1-4A08-BF21-2E2200CD6A55}" srcOrd="3" destOrd="0" parTransId="{0EF63840-AD2F-4A19-A279-BAFFEBC82D55}" sibTransId="{20F71B9E-0B01-47C5-8A34-2ED9B2C4D69D}"/>
    <dgm:cxn modelId="{6F420DA8-669E-4F38-8E3C-FEAA9CECC0CD}" type="presOf" srcId="{E76E35C5-43A1-4A08-BF21-2E2200CD6A55}" destId="{EB508ED0-1EB4-4EF9-B91D-673FE35F7CE3}" srcOrd="0" destOrd="0" presId="urn:microsoft.com/office/officeart/2005/8/layout/chevron1"/>
    <dgm:cxn modelId="{41C4AC5A-A83A-4B81-BCB1-DDE4592A27AE}" type="presOf" srcId="{9E25780A-7274-416C-81D2-D4B68A77B309}" destId="{C9E11EA1-EB73-417D-B0D9-FAE1AAC28FA4}" srcOrd="0" destOrd="0" presId="urn:microsoft.com/office/officeart/2005/8/layout/chevron1"/>
    <dgm:cxn modelId="{A22AADD5-B8E2-4575-A6D3-B0292640BB88}" srcId="{93A37D5A-FC9B-4071-9CD7-13FFA238D1FC}" destId="{B3481746-2841-4A9F-8780-8CB42058EE87}" srcOrd="1" destOrd="0" parTransId="{4D7C4212-B607-43FB-9800-CD51F209141C}" sibTransId="{4068933F-7637-40C7-946F-B35D4DA009BD}"/>
    <dgm:cxn modelId="{6679641F-AC7B-4D3A-865A-41E3124D2127}" type="presOf" srcId="{93A37D5A-FC9B-4071-9CD7-13FFA238D1FC}" destId="{AD9A8AB8-F062-401E-9FA3-736A6639304A}" srcOrd="0" destOrd="0" presId="urn:microsoft.com/office/officeart/2005/8/layout/chevron1"/>
    <dgm:cxn modelId="{F5B482DA-62E0-4EF3-B6D7-26F08EAC7CDB}" srcId="{93A37D5A-FC9B-4071-9CD7-13FFA238D1FC}" destId="{9E25780A-7274-416C-81D2-D4B68A77B309}" srcOrd="2" destOrd="0" parTransId="{70F32BFD-A955-4763-93C7-855E0E123A63}" sibTransId="{D3FDB7DD-8E62-4E9E-93A1-23D34CFDD88A}"/>
    <dgm:cxn modelId="{3171C6CF-71EB-4AC5-B887-0594EC285DBA}" srcId="{93A37D5A-FC9B-4071-9CD7-13FFA238D1FC}" destId="{2D91F574-F1C0-4B84-8F51-40F7E263BB05}" srcOrd="0" destOrd="0" parTransId="{4D3DF568-964C-4E96-AAE2-34E50A12F7D9}" sibTransId="{FB6C8584-6A0F-4660-BFBC-0D8201D61F7D}"/>
    <dgm:cxn modelId="{CA5E9157-6E03-4577-B772-6110ED8B17EA}" type="presOf" srcId="{B3481746-2841-4A9F-8780-8CB42058EE87}" destId="{52252D80-1C73-4FFC-9704-4C1ED45C202F}" srcOrd="0" destOrd="0" presId="urn:microsoft.com/office/officeart/2005/8/layout/chevron1"/>
    <dgm:cxn modelId="{70F24976-FEDD-4C2D-B92F-3769AFB7201D}" type="presOf" srcId="{2D91F574-F1C0-4B84-8F51-40F7E263BB05}" destId="{436AF745-D642-4DD7-9BD7-A0D47E737947}" srcOrd="0" destOrd="0" presId="urn:microsoft.com/office/officeart/2005/8/layout/chevron1"/>
    <dgm:cxn modelId="{876280D3-583F-451F-A03A-44EA5DDDD1CA}" type="presParOf" srcId="{AD9A8AB8-F062-401E-9FA3-736A6639304A}" destId="{436AF745-D642-4DD7-9BD7-A0D47E737947}" srcOrd="0" destOrd="0" presId="urn:microsoft.com/office/officeart/2005/8/layout/chevron1"/>
    <dgm:cxn modelId="{5905249A-2892-4DF8-AAB7-54232B364E03}" type="presParOf" srcId="{AD9A8AB8-F062-401E-9FA3-736A6639304A}" destId="{2E11118B-9850-4AC7-9A15-2FA76F7C2145}" srcOrd="1" destOrd="0" presId="urn:microsoft.com/office/officeart/2005/8/layout/chevron1"/>
    <dgm:cxn modelId="{A6A64CEA-672E-4DF0-8E18-6FC24BA68781}" type="presParOf" srcId="{AD9A8AB8-F062-401E-9FA3-736A6639304A}" destId="{52252D80-1C73-4FFC-9704-4C1ED45C202F}" srcOrd="2" destOrd="0" presId="urn:microsoft.com/office/officeart/2005/8/layout/chevron1"/>
    <dgm:cxn modelId="{05EEB9C9-8488-4CAD-A8C9-DF06D8F14E33}" type="presParOf" srcId="{AD9A8AB8-F062-401E-9FA3-736A6639304A}" destId="{1CF617C3-879B-4E5E-86A8-46418925BBD9}" srcOrd="3" destOrd="0" presId="urn:microsoft.com/office/officeart/2005/8/layout/chevron1"/>
    <dgm:cxn modelId="{8162781D-9035-4394-9816-B43E7F7DA229}" type="presParOf" srcId="{AD9A8AB8-F062-401E-9FA3-736A6639304A}" destId="{C9E11EA1-EB73-417D-B0D9-FAE1AAC28FA4}" srcOrd="4" destOrd="0" presId="urn:microsoft.com/office/officeart/2005/8/layout/chevron1"/>
    <dgm:cxn modelId="{7D183D9E-6609-4431-A73D-25619C538003}" type="presParOf" srcId="{AD9A8AB8-F062-401E-9FA3-736A6639304A}" destId="{BAF090CE-24AB-41E2-A7FE-F075F4CD8240}" srcOrd="5" destOrd="0" presId="urn:microsoft.com/office/officeart/2005/8/layout/chevron1"/>
    <dgm:cxn modelId="{D006CCE1-3740-4AD1-8B59-6678DFA7E5A2}" type="presParOf" srcId="{AD9A8AB8-F062-401E-9FA3-736A6639304A}" destId="{EB508ED0-1EB4-4EF9-B91D-673FE35F7CE3}" srcOrd="6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4BC6D2-EEC8-4AA1-B745-D4AA4C304DC4}">
      <dsp:nvSpPr>
        <dsp:cNvPr id="0" name=""/>
        <dsp:cNvSpPr/>
      </dsp:nvSpPr>
      <dsp:spPr>
        <a:xfrm>
          <a:off x="341407" y="0"/>
          <a:ext cx="8354092" cy="5221308"/>
        </a:xfrm>
        <a:prstGeom prst="swooshArrow">
          <a:avLst>
            <a:gd name="adj1" fmla="val 25000"/>
            <a:gd name="adj2" fmla="val 25000"/>
          </a:avLst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4E151-3624-4561-809F-8F02644D2F9B}">
      <dsp:nvSpPr>
        <dsp:cNvPr id="0" name=""/>
        <dsp:cNvSpPr/>
      </dsp:nvSpPr>
      <dsp:spPr>
        <a:xfrm>
          <a:off x="1164285" y="3882564"/>
          <a:ext cx="192144" cy="192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205CB-DD89-4AF1-B6E8-9AF790427D7A}">
      <dsp:nvSpPr>
        <dsp:cNvPr id="0" name=""/>
        <dsp:cNvSpPr/>
      </dsp:nvSpPr>
      <dsp:spPr>
        <a:xfrm>
          <a:off x="1260357" y="3978636"/>
          <a:ext cx="1428549" cy="1242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1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ysClr val="windowText" lastClr="000000"/>
              </a:solidFill>
              <a:effectLst/>
            </a:rPr>
            <a:t>Backup and Restore</a:t>
          </a:r>
          <a:endParaRPr lang="en-US" sz="2400" kern="1200" dirty="0"/>
        </a:p>
      </dsp:txBody>
      <dsp:txXfrm>
        <a:off x="1260357" y="3978636"/>
        <a:ext cx="1428549" cy="1242671"/>
      </dsp:txXfrm>
    </dsp:sp>
    <dsp:sp modelId="{52C0975F-A1EA-4063-B669-F8B4CC674968}">
      <dsp:nvSpPr>
        <dsp:cNvPr id="0" name=""/>
        <dsp:cNvSpPr/>
      </dsp:nvSpPr>
      <dsp:spPr>
        <a:xfrm>
          <a:off x="2521825" y="2668088"/>
          <a:ext cx="334163" cy="334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3E808-DEF4-4562-9113-9265E52CC4C3}">
      <dsp:nvSpPr>
        <dsp:cNvPr id="0" name=""/>
        <dsp:cNvSpPr/>
      </dsp:nvSpPr>
      <dsp:spPr>
        <a:xfrm>
          <a:off x="2688907" y="2835170"/>
          <a:ext cx="1754359" cy="2386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06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ysClr val="windowText" lastClr="000000"/>
              </a:solidFill>
              <a:effectLst/>
            </a:rPr>
            <a:t>High Availability (HA) Cluster</a:t>
          </a:r>
          <a:endParaRPr lang="en-US" sz="2400" kern="1200" dirty="0"/>
        </a:p>
      </dsp:txBody>
      <dsp:txXfrm>
        <a:off x="2688907" y="2835170"/>
        <a:ext cx="1754359" cy="2386137"/>
      </dsp:txXfrm>
    </dsp:sp>
    <dsp:sp modelId="{7D6A85CA-3AD9-4830-A389-78E65304D0EC}">
      <dsp:nvSpPr>
        <dsp:cNvPr id="0" name=""/>
        <dsp:cNvSpPr/>
      </dsp:nvSpPr>
      <dsp:spPr>
        <a:xfrm>
          <a:off x="4255299" y="1773156"/>
          <a:ext cx="442766" cy="442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18732-6762-4504-9E8D-FDADDBC828F7}">
      <dsp:nvSpPr>
        <dsp:cNvPr id="0" name=""/>
        <dsp:cNvSpPr/>
      </dsp:nvSpPr>
      <dsp:spPr>
        <a:xfrm>
          <a:off x="4476683" y="1994539"/>
          <a:ext cx="1754359" cy="3226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1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ysClr val="windowText" lastClr="000000"/>
              </a:solidFill>
              <a:effectLst/>
            </a:rPr>
            <a:t>Disaster Recovery (DR) 1+1</a:t>
          </a:r>
          <a:endParaRPr lang="en-US" sz="2400" kern="1200" dirty="0"/>
        </a:p>
      </dsp:txBody>
      <dsp:txXfrm>
        <a:off x="4476683" y="1994539"/>
        <a:ext cx="1754359" cy="3226768"/>
      </dsp:txXfrm>
    </dsp:sp>
    <dsp:sp modelId="{BF8749ED-7F94-4711-92FB-2B86C1783B41}">
      <dsp:nvSpPr>
        <dsp:cNvPr id="0" name=""/>
        <dsp:cNvSpPr/>
      </dsp:nvSpPr>
      <dsp:spPr>
        <a:xfrm>
          <a:off x="6143324" y="1181059"/>
          <a:ext cx="593140" cy="593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EBDA4-566D-42ED-A798-9A494A782596}">
      <dsp:nvSpPr>
        <dsp:cNvPr id="0" name=""/>
        <dsp:cNvSpPr/>
      </dsp:nvSpPr>
      <dsp:spPr>
        <a:xfrm>
          <a:off x="6439894" y="1477630"/>
          <a:ext cx="1754359" cy="3743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29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ysClr val="windowText" lastClr="000000"/>
              </a:solidFill>
              <a:effectLst/>
            </a:rPr>
            <a:t>HA+DR (2+1)</a:t>
          </a:r>
          <a:endParaRPr lang="en-US" sz="2400" kern="1200" dirty="0"/>
        </a:p>
      </dsp:txBody>
      <dsp:txXfrm>
        <a:off x="6439894" y="1477630"/>
        <a:ext cx="1754359" cy="37436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66B16E-CD81-40BD-900B-2145C09BA679}">
      <dsp:nvSpPr>
        <dsp:cNvPr id="0" name=""/>
        <dsp:cNvSpPr/>
      </dsp:nvSpPr>
      <dsp:spPr>
        <a:xfrm>
          <a:off x="0" y="331732"/>
          <a:ext cx="7753121" cy="1480500"/>
        </a:xfrm>
        <a:prstGeom prst="rect">
          <a:avLst/>
        </a:prstGeom>
        <a:solidFill>
          <a:srgbClr val="29A329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678" tIns="416560" rIns="360000" bIns="106680" numCol="1" spcCol="1270" anchor="t" anchorCtr="0">
          <a:noAutofit/>
        </a:bodyPr>
        <a:lstStyle/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Fault Management – NetCool (validated by IBM) TeMIP (in process)</a:t>
          </a:r>
          <a:endParaRPr lang="en-US" sz="1500" b="0" kern="1200" dirty="0">
            <a:solidFill>
              <a:schemeClr val="bg1"/>
            </a:solidFill>
          </a:endParaRPr>
        </a:p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Performance Management – InfoVista (in process)</a:t>
          </a:r>
          <a:endParaRPr lang="en-US" sz="1500" b="0" kern="1200" dirty="0">
            <a:solidFill>
              <a:schemeClr val="bg1"/>
            </a:solidFill>
          </a:endParaRPr>
        </a:p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Carrier’s in-house </a:t>
          </a:r>
          <a:endParaRPr lang="en-US" sz="1500" b="0" kern="1200" dirty="0">
            <a:solidFill>
              <a:schemeClr val="bg1"/>
            </a:solidFill>
          </a:endParaRPr>
        </a:p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b="0" kern="1200" dirty="0">
            <a:solidFill>
              <a:schemeClr val="bg1"/>
            </a:solidFill>
          </a:endParaRPr>
        </a:p>
      </dsp:txBody>
      <dsp:txXfrm>
        <a:off x="0" y="331732"/>
        <a:ext cx="7753121" cy="1480500"/>
      </dsp:txXfrm>
    </dsp:sp>
    <dsp:sp modelId="{58BBEC31-B74B-4A47-826F-3535B05FF080}">
      <dsp:nvSpPr>
        <dsp:cNvPr id="0" name=""/>
        <dsp:cNvSpPr/>
      </dsp:nvSpPr>
      <dsp:spPr>
        <a:xfrm>
          <a:off x="391488" y="36532"/>
          <a:ext cx="4793764" cy="5904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163" tIns="0" rIns="20716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OSS - Operation Support Systems  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391488" y="36532"/>
        <a:ext cx="4793764" cy="590400"/>
      </dsp:txXfrm>
    </dsp:sp>
    <dsp:sp modelId="{5B366FA3-6F19-42A6-A04D-CD08926E1C24}">
      <dsp:nvSpPr>
        <dsp:cNvPr id="0" name=""/>
        <dsp:cNvSpPr/>
      </dsp:nvSpPr>
      <dsp:spPr>
        <a:xfrm>
          <a:off x="0" y="2215432"/>
          <a:ext cx="7753121" cy="1449000"/>
        </a:xfrm>
        <a:prstGeom prst="rect">
          <a:avLst/>
        </a:prstGeom>
        <a:solidFill>
          <a:srgbClr val="008BBC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678" tIns="416560" rIns="360000" bIns="106680" numCol="1" spcCol="1270" anchor="t" anchorCtr="0">
          <a:noAutofit/>
        </a:bodyPr>
        <a:lstStyle/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Cisco-ANA</a:t>
          </a:r>
          <a:endParaRPr lang="en-US" sz="1500" b="0" kern="1200" dirty="0">
            <a:solidFill>
              <a:schemeClr val="bg1"/>
            </a:solidFill>
          </a:endParaRPr>
        </a:p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ALU 5620SAM</a:t>
          </a:r>
          <a:endParaRPr lang="en-US" sz="1500" b="0" kern="1200" dirty="0">
            <a:solidFill>
              <a:schemeClr val="bg1"/>
            </a:solidFill>
          </a:endParaRPr>
        </a:p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Nortel-MEM</a:t>
          </a:r>
          <a:br>
            <a:rPr lang="en-US" sz="1500" b="0" kern="1200" dirty="0" smtClean="0">
              <a:solidFill>
                <a:schemeClr val="bg1"/>
              </a:solidFill>
            </a:rPr>
          </a:br>
          <a:endParaRPr lang="en-US" sz="1500" b="0" kern="1200" dirty="0">
            <a:solidFill>
              <a:schemeClr val="bg1"/>
            </a:solidFill>
          </a:endParaRPr>
        </a:p>
      </dsp:txBody>
      <dsp:txXfrm>
        <a:off x="0" y="2215432"/>
        <a:ext cx="7753121" cy="1449000"/>
      </dsp:txXfrm>
    </dsp:sp>
    <dsp:sp modelId="{B71156C0-61DC-4CAE-B1C7-8A7251272D86}">
      <dsp:nvSpPr>
        <dsp:cNvPr id="0" name=""/>
        <dsp:cNvSpPr/>
      </dsp:nvSpPr>
      <dsp:spPr>
        <a:xfrm>
          <a:off x="391488" y="1920232"/>
          <a:ext cx="4793764" cy="590400"/>
        </a:xfrm>
        <a:prstGeom prst="roundRect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163" tIns="0" rIns="20716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3rd  Party EMS/NMS application</a:t>
          </a:r>
        </a:p>
      </dsp:txBody>
      <dsp:txXfrm>
        <a:off x="391488" y="1920232"/>
        <a:ext cx="4793764" cy="590400"/>
      </dsp:txXfrm>
    </dsp:sp>
    <dsp:sp modelId="{0DF94A2A-BE5D-44B2-89EB-5CFECC54299D}">
      <dsp:nvSpPr>
        <dsp:cNvPr id="0" name=""/>
        <dsp:cNvSpPr/>
      </dsp:nvSpPr>
      <dsp:spPr>
        <a:xfrm>
          <a:off x="0" y="4067632"/>
          <a:ext cx="7753121" cy="1480500"/>
        </a:xfrm>
        <a:prstGeom prst="rect">
          <a:avLst/>
        </a:prstGeom>
        <a:solidFill>
          <a:srgbClr val="D20000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678" tIns="416560" rIns="360000" bIns="106680" numCol="1" spcCol="1270" anchor="t" anchorCtr="0">
          <a:noAutofit/>
        </a:bodyPr>
        <a:lstStyle/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CORBA northbound</a:t>
          </a:r>
          <a:endParaRPr lang="en-US" sz="1500" b="0" kern="1200" dirty="0">
            <a:solidFill>
              <a:schemeClr val="bg1"/>
            </a:solidFill>
          </a:endParaRPr>
        </a:p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SNMP Fault Management northbound</a:t>
          </a:r>
          <a:endParaRPr lang="en-US" sz="1500" b="0" kern="1200" dirty="0">
            <a:solidFill>
              <a:schemeClr val="bg1"/>
            </a:solidFill>
          </a:endParaRPr>
        </a:p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CSV PM files</a:t>
          </a:r>
          <a:endParaRPr lang="en-US" sz="1500" b="0" kern="1200" dirty="0">
            <a:solidFill>
              <a:schemeClr val="bg1"/>
            </a:solidFill>
          </a:endParaRPr>
        </a:p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OSS heartbeat</a:t>
          </a:r>
          <a:endParaRPr lang="en-US" sz="1500" b="0" kern="1200" dirty="0">
            <a:solidFill>
              <a:schemeClr val="bg1"/>
            </a:solidFill>
          </a:endParaRPr>
        </a:p>
      </dsp:txBody>
      <dsp:txXfrm>
        <a:off x="0" y="4067632"/>
        <a:ext cx="7753121" cy="1480500"/>
      </dsp:txXfrm>
    </dsp:sp>
    <dsp:sp modelId="{E4B7F51E-642E-422E-AE46-34FB757870C9}">
      <dsp:nvSpPr>
        <dsp:cNvPr id="0" name=""/>
        <dsp:cNvSpPr/>
      </dsp:nvSpPr>
      <dsp:spPr>
        <a:xfrm>
          <a:off x="391488" y="3772432"/>
          <a:ext cx="4793764" cy="59040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163" tIns="0" rIns="20716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Integration tools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391488" y="3772432"/>
        <a:ext cx="4793764" cy="590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6AF745-D642-4DD7-9BD7-A0D47E737947}">
      <dsp:nvSpPr>
        <dsp:cNvPr id="0" name=""/>
        <dsp:cNvSpPr/>
      </dsp:nvSpPr>
      <dsp:spPr>
        <a:xfrm>
          <a:off x="4441" y="416319"/>
          <a:ext cx="2585653" cy="1034261"/>
        </a:xfrm>
        <a:prstGeom prst="chevron">
          <a:avLst/>
        </a:prstGeom>
        <a:solidFill>
          <a:srgbClr val="FF0000">
            <a:alpha val="16863"/>
          </a:srgbClr>
        </a:solidFill>
        <a:ln w="3175" cap="flat" cmpd="sng" algn="ctr">
          <a:solidFill>
            <a:srgbClr val="D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C00000"/>
              </a:solidFill>
            </a:rPr>
            <a:t>Order</a:t>
          </a:r>
          <a:endParaRPr lang="en-US" sz="2900" kern="1200" dirty="0">
            <a:solidFill>
              <a:srgbClr val="C00000"/>
            </a:solidFill>
          </a:endParaRPr>
        </a:p>
      </dsp:txBody>
      <dsp:txXfrm>
        <a:off x="4441" y="416319"/>
        <a:ext cx="2585653" cy="1034261"/>
      </dsp:txXfrm>
    </dsp:sp>
    <dsp:sp modelId="{52252D80-1C73-4FFC-9704-4C1ED45C202F}">
      <dsp:nvSpPr>
        <dsp:cNvPr id="0" name=""/>
        <dsp:cNvSpPr/>
      </dsp:nvSpPr>
      <dsp:spPr>
        <a:xfrm>
          <a:off x="2331529" y="416319"/>
          <a:ext cx="2585653" cy="1034261"/>
        </a:xfrm>
        <a:prstGeom prst="chevron">
          <a:avLst/>
        </a:prstGeom>
        <a:solidFill>
          <a:srgbClr val="FF0000">
            <a:alpha val="16863"/>
          </a:srgbClr>
        </a:solidFill>
        <a:ln w="3175" cap="flat" cmpd="sng" algn="ctr">
          <a:solidFill>
            <a:srgbClr val="D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C00000"/>
              </a:solidFill>
            </a:rPr>
            <a:t>Calculate</a:t>
          </a:r>
          <a:endParaRPr lang="en-US" sz="2900" kern="1200" dirty="0">
            <a:solidFill>
              <a:srgbClr val="C00000"/>
            </a:solidFill>
          </a:endParaRPr>
        </a:p>
      </dsp:txBody>
      <dsp:txXfrm>
        <a:off x="2331529" y="416319"/>
        <a:ext cx="2585653" cy="1034261"/>
      </dsp:txXfrm>
    </dsp:sp>
    <dsp:sp modelId="{C9E11EA1-EB73-417D-B0D9-FAE1AAC28FA4}">
      <dsp:nvSpPr>
        <dsp:cNvPr id="0" name=""/>
        <dsp:cNvSpPr/>
      </dsp:nvSpPr>
      <dsp:spPr>
        <a:xfrm>
          <a:off x="4658617" y="416319"/>
          <a:ext cx="2585653" cy="1034261"/>
        </a:xfrm>
        <a:prstGeom prst="chevron">
          <a:avLst/>
        </a:prstGeom>
        <a:solidFill>
          <a:srgbClr val="FF0000">
            <a:alpha val="16863"/>
          </a:srgbClr>
        </a:solidFill>
        <a:ln w="3175" cap="flat" cmpd="sng" algn="ctr">
          <a:solidFill>
            <a:srgbClr val="D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C00000"/>
              </a:solidFill>
            </a:rPr>
            <a:t>Get RVP</a:t>
          </a:r>
        </a:p>
      </dsp:txBody>
      <dsp:txXfrm>
        <a:off x="4658617" y="416319"/>
        <a:ext cx="2585653" cy="1034261"/>
      </dsp:txXfrm>
    </dsp:sp>
    <dsp:sp modelId="{EB508ED0-1EB4-4EF9-B91D-673FE35F7CE3}">
      <dsp:nvSpPr>
        <dsp:cNvPr id="0" name=""/>
        <dsp:cNvSpPr/>
      </dsp:nvSpPr>
      <dsp:spPr>
        <a:xfrm>
          <a:off x="6985705" y="416319"/>
          <a:ext cx="2585653" cy="1034261"/>
        </a:xfrm>
        <a:prstGeom prst="chevron">
          <a:avLst/>
        </a:prstGeom>
        <a:solidFill>
          <a:srgbClr val="FF0000">
            <a:alpha val="16863"/>
          </a:srgbClr>
        </a:solidFill>
        <a:ln w="3175" cap="flat" cmpd="sng" algn="ctr">
          <a:solidFill>
            <a:srgbClr val="D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C00000"/>
              </a:solidFill>
            </a:rPr>
            <a:t>Install</a:t>
          </a:r>
          <a:endParaRPr lang="en-US" sz="2900" kern="1200" dirty="0">
            <a:solidFill>
              <a:srgbClr val="C00000"/>
            </a:solidFill>
          </a:endParaRPr>
        </a:p>
      </dsp:txBody>
      <dsp:txXfrm>
        <a:off x="6985705" y="416319"/>
        <a:ext cx="2585653" cy="1034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098" cy="45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5" y="1"/>
            <a:ext cx="2972097" cy="45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374406" y="8499869"/>
            <a:ext cx="3223616" cy="4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103017-3500-466B-B03F-9B58BECA1C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374406" y="8248498"/>
            <a:ext cx="3223616" cy="44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RTW4 – Network Management and RVP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098" cy="45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05" y="1"/>
            <a:ext cx="2972097" cy="45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90563"/>
            <a:ext cx="4587875" cy="3440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06" y="4359532"/>
            <a:ext cx="5030391" cy="4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22095"/>
            <a:ext cx="2972098" cy="45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05" y="8722095"/>
            <a:ext cx="2972097" cy="45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5E00D4-7F62-4121-B93F-EF4EC8CA34F0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50281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100564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50845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201127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514096" algn="l" defTabSz="10056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6917" algn="l" defTabSz="10056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19736" algn="l" defTabSz="10056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22555" algn="l" defTabSz="10056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E00D4-7F62-4121-B93F-EF4EC8CA34F0}" type="slidenum">
              <a:rPr lang="he-IL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11B1-4749-4635-BF75-F65C8E7A5A2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38F13F-8CB1-4CA7-AF2D-563B73432FF9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20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B76C5-A838-4D98-B484-9840636F9F5F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21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92637" cy="3444875"/>
          </a:xfrm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62338"/>
            <a:ext cx="5029200" cy="4131231"/>
          </a:xfrm>
          <a:noFill/>
          <a:ln/>
        </p:spPr>
        <p:txBody>
          <a:bodyPr lIns="89843" tIns="44922" rIns="89843" bIns="44922"/>
          <a:lstStyle/>
          <a:p>
            <a:pPr>
              <a:lnSpc>
                <a:spcPct val="80000"/>
              </a:lnSpc>
            </a:pPr>
            <a:endParaRPr lang="en-US" sz="10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ym typeface="Wingdings 2" pitchFamily="18" charset="2"/>
              </a:rPr>
              <a:t>Automatic Best-Route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according to: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Lowest cost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Bandwidth utilization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Path priority manually defined by the user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Network Self-Healing</a:t>
            </a:r>
            <a:endParaRPr lang="en-US" sz="1200" b="1" i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rt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Wingdings 2" pitchFamily="18" charset="2"/>
              </a:rPr>
              <a:t>Dynamic Protection: When a path fails, SC-TDM looks for an alternative path and automatically activates it instead of the failed path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Wingdings 2" pitchFamily="18" charset="2"/>
              </a:rPr>
              <a:t>according to different criteria</a:t>
            </a:r>
          </a:p>
          <a:p>
            <a:pPr rt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Wingdings 2" pitchFamily="18" charset="2"/>
              </a:rPr>
              <a:t>Static Protection: Bandwidth is allocated and reserved for protected path upon creation and used if the main path fails</a:t>
            </a:r>
          </a:p>
          <a:p>
            <a:pPr rt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Wingdings 2" pitchFamily="18" charset="2"/>
              </a:rPr>
              <a:t>No Protection: There is no recovery of the failed path (the user has to manually perform Reroute for the redundancy path)</a:t>
            </a:r>
          </a:p>
          <a:p>
            <a:pPr rt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Wingdings 2" pitchFamily="18" charset="2"/>
              </a:rPr>
              <a:t>In addition there is HW protection which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Wingdings 2" pitchFamily="18" charset="2"/>
              </a:rPr>
              <a:t> can be defined within the MP</a:t>
            </a:r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  <a:sym typeface="Wingdings 2" pitchFamily="18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1175-FEBA-4361-9946-C83B7B9500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D3370-2FC2-4723-9B29-2EDC23CFA891}" type="slidenum">
              <a:rPr lang="he-IL" smtClean="0"/>
              <a:pPr/>
              <a:t>24</a:t>
            </a:fld>
            <a:endParaRPr lang="en-US" dirty="0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7492" y="8721783"/>
            <a:ext cx="2970508" cy="45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5724F1-3B05-4E79-98F3-7D4FC6600E34}" type="slidenum">
              <a:rPr lang="he-IL" sz="1200"/>
              <a:pPr algn="r"/>
              <a:t>24</a:t>
            </a:fld>
            <a:endParaRPr lang="en-US" sz="1200" dirty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D1C76-B980-47B3-8180-69DAAFC09384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0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90563"/>
            <a:ext cx="4586287" cy="3440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732" y="4359576"/>
            <a:ext cx="5034542" cy="41332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06" tIns="48303" rIns="96606" bIns="48303"/>
          <a:lstStyle/>
          <a:p>
            <a:pPr marL="228572" indent="-228572"/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73D16-335B-4B6A-923B-C63D8D808CA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6288" cy="3440113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69" y="4361336"/>
            <a:ext cx="5030064" cy="413093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4" tIns="45717" rIns="91434" bIns="45717"/>
          <a:lstStyle/>
          <a:p>
            <a:pPr eaLnBrk="1" hangingPunct="1"/>
            <a:r>
              <a:rPr lang="en-US" sz="1400" dirty="0" smtClean="0">
                <a:solidFill>
                  <a:srgbClr val="FFC000"/>
                </a:solidFill>
              </a:rPr>
              <a:t>raddist.rad.com&gt;</a:t>
            </a:r>
            <a:r>
              <a:rPr lang="en-US" sz="1400" dirty="0" err="1" smtClean="0">
                <a:solidFill>
                  <a:srgbClr val="FFC000"/>
                </a:solidFill>
              </a:rPr>
              <a:t>InfoCenter</a:t>
            </a:r>
            <a:r>
              <a:rPr lang="en-US" sz="1400" smtClean="0">
                <a:solidFill>
                  <a:srgbClr val="FFC000"/>
                </a:solidFill>
              </a:rPr>
              <a:t>&gt;Technical Resources&gt;Guides&gt;NMI 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does he look like?</a:t>
            </a:r>
          </a:p>
          <a:p>
            <a:r>
              <a:rPr lang="en-US" baseline="0" dirty="0" smtClean="0"/>
              <a:t>Does he look worried? Relaxed?</a:t>
            </a:r>
          </a:p>
          <a:p>
            <a:r>
              <a:rPr lang="en-US" baseline="0" dirty="0" smtClean="0"/>
              <a:t>Jimmy is a Network Manager which uses the right tools to manage his network.</a:t>
            </a:r>
          </a:p>
          <a:p>
            <a:r>
              <a:rPr lang="en-US" baseline="0" dirty="0" smtClean="0"/>
              <a:t>In fact if he didn’t have these tools, he could have many reasons to be worried,</a:t>
            </a:r>
          </a:p>
          <a:p>
            <a:r>
              <a:rPr lang="en-US" baseline="0" dirty="0" smtClean="0"/>
              <a:t>Lets see..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E00D4-7F62-4121-B93F-EF4EC8CA34F0}" type="slidenum">
              <a:rPr lang="he-IL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84288" y="798513"/>
            <a:ext cx="4289425" cy="3217862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19894"/>
            <a:ext cx="2971800" cy="4590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6653" tIns="48327" rIns="96653" bIns="4832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592A6911-ABAA-425E-BA9A-5BA15CF06D5E}" type="slidenum">
              <a:rPr lang="he-IL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5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3887788" y="8721488"/>
            <a:ext cx="2970213" cy="4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32" tIns="47617" rIns="95232" bIns="47617" anchor="b"/>
          <a:lstStyle/>
          <a:p>
            <a:pPr algn="r">
              <a:spcBef>
                <a:spcPct val="50000"/>
              </a:spcBef>
            </a:pPr>
            <a:fld id="{534DB78A-3602-4E58-85E4-0ADB1798BD09}" type="slidenum">
              <a:rPr lang="he-IL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4288" y="798513"/>
            <a:ext cx="4289425" cy="3217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Network Management Topology (scheme)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various vendors</a:t>
            </a:r>
            <a:r>
              <a:rPr lang="en-US" baseline="0" dirty="0" smtClean="0"/>
              <a:t> in your network – do you do integration into their NMS or do you use the NMS of each vendor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E00D4-7F62-4121-B93F-EF4EC8CA34F0}" type="slidenum">
              <a:rPr lang="he-IL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E00D4-7F62-4121-B93F-EF4EC8CA34F0}" type="slidenum">
              <a:rPr lang="he-IL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RADview</a:t>
            </a:r>
            <a:r>
              <a:rPr lang="en-US" baseline="0" dirty="0" smtClean="0"/>
              <a:t>-EMS version 2.7 and up.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E00D4-7F62-4121-B93F-EF4EC8CA34F0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RADview</a:t>
            </a:r>
            <a:r>
              <a:rPr lang="en-US" baseline="0" dirty="0" smtClean="0"/>
              <a:t>-EMS standalone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E00D4-7F62-4121-B93F-EF4EC8CA34F0}" type="slidenum">
              <a:rPr lang="he-IL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E00D4-7F62-4121-B93F-EF4EC8CA34F0}" type="slidenum">
              <a:rPr lang="he-IL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02565"/>
            <a:ext cx="9167813" cy="397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rad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512" y="6440170"/>
            <a:ext cx="156987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acc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1807" y="4197985"/>
            <a:ext cx="7035641" cy="170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193" y="5975667"/>
            <a:ext cx="4278313" cy="1245077"/>
          </a:xfrm>
        </p:spPr>
        <p:txBody>
          <a:bodyPr anchor="b"/>
          <a:lstStyle>
            <a:lvl1pPr marL="0" indent="0">
              <a:buFontTx/>
              <a:buNone/>
              <a:defRPr sz="15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4162" y="2755585"/>
            <a:ext cx="7819708" cy="1306195"/>
          </a:xfrm>
          <a:noFill/>
        </p:spPr>
        <p:txBody>
          <a:bodyPr/>
          <a:lstStyle>
            <a:lvl1pPr algn="r">
              <a:defRPr sz="3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413" y="502920"/>
            <a:ext cx="1002348" cy="43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776201" y="-415780"/>
            <a:ext cx="2344939" cy="789733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584" tIns="50292" rIns="100584" bIns="50292" anchor="ctr"/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9723120" y="7018180"/>
            <a:ext cx="335280" cy="525621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7" y="2550891"/>
            <a:ext cx="5849912" cy="1963998"/>
          </a:xfrm>
          <a:prstGeom prst="rect">
            <a:avLst/>
          </a:prstGeom>
        </p:spPr>
        <p:txBody>
          <a:bodyPr lIns="100584" tIns="50292" rIns="100584" bIns="50292" anchor="ctr" anchorCtr="0"/>
          <a:lstStyle>
            <a:lvl1pPr algn="l">
              <a:lnSpc>
                <a:spcPct val="85000"/>
              </a:lnSpc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1" y="1"/>
            <a:ext cx="249714" cy="5935504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933700" y="522129"/>
            <a:ext cx="1355090" cy="845185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1" y="1"/>
            <a:ext cx="249714" cy="5935504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9123284" y="1673781"/>
            <a:ext cx="1491298" cy="3789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anchor="ctr"/>
          <a:lstStyle/>
          <a:p>
            <a:pPr algn="ctr" defTabSz="10058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370320"/>
            <a:ext cx="2008188" cy="86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417807" y="2875875"/>
            <a:ext cx="4555862" cy="1423599"/>
          </a:xfrm>
          <a:prstGeom prst="rect">
            <a:avLst/>
          </a:prstGeom>
        </p:spPr>
        <p:txBody>
          <a:bodyPr lIns="100584" tIns="50292" rIns="100584" bIns="50292"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437013" y="4545178"/>
            <a:ext cx="4536657" cy="1232853"/>
          </a:xfrm>
          <a:prstGeom prst="rect">
            <a:avLst/>
          </a:prstGeom>
        </p:spPr>
        <p:txBody>
          <a:bodyPr lIns="100584" tIns="50292" rIns="100584" bIns="50292"/>
          <a:lstStyle>
            <a:lvl1pPr>
              <a:buNone/>
              <a:defRPr sz="20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755892" y="7316289"/>
            <a:ext cx="3098946" cy="22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 defTabSz="1005840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228627" y="4485581"/>
            <a:ext cx="2028509" cy="1312791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4431" y="1441857"/>
            <a:ext cx="1791161" cy="119107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909048" y="2808891"/>
            <a:ext cx="1360842" cy="15300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688080" y="2933700"/>
            <a:ext cx="62865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tIns="50292" rIns="100584" bIns="50292"/>
          <a:lstStyle/>
          <a:p>
            <a:pPr defTabSz="1005840" fontAlgn="auto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081" y="6123790"/>
            <a:ext cx="1370577" cy="59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651953" y="4940142"/>
            <a:ext cx="1791653" cy="1094898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937737" y="6976270"/>
            <a:ext cx="906303" cy="567531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627621" y="850425"/>
            <a:ext cx="1241584" cy="750888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1" y="1"/>
            <a:ext cx="249714" cy="5935504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07810" y="7316289"/>
            <a:ext cx="3247028" cy="22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 defTabSz="1005840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656678" y="2079164"/>
            <a:ext cx="1804594" cy="268378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316994" y="6695740"/>
            <a:ext cx="2534322" cy="378565"/>
          </a:xfrm>
          <a:prstGeom prst="rect">
            <a:avLst/>
          </a:prstGeom>
        </p:spPr>
        <p:txBody>
          <a:bodyPr wrap="square" lIns="100584" tIns="50292" rIns="100584" bIns="50292" rtlCol="0">
            <a:spAutoFit/>
          </a:bodyPr>
          <a:lstStyle/>
          <a:p>
            <a:pPr algn="ctr" defTabSz="1005840" fontAlgn="auto">
              <a:spcAft>
                <a:spcPts val="0"/>
              </a:spcAft>
            </a:pPr>
            <a:r>
              <a:rPr lang="en-US" sz="1800" b="1" dirty="0" smtClean="0">
                <a:solidFill>
                  <a:prstClr val="black">
                    <a:lumMod val="75000"/>
                  </a:prstClr>
                </a:solidFill>
                <a:latin typeface="Calibri"/>
                <a:cs typeface="+mn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342" y="1931353"/>
            <a:ext cx="4362133" cy="45262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4112" y="1931353"/>
            <a:ext cx="4363878" cy="45262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0058400" cy="7543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564" tIns="50282" rIns="100564" bIns="50282"/>
          <a:lstStyle/>
          <a:p>
            <a:pPr>
              <a:defRPr/>
            </a:pPr>
            <a:endParaRPr lang="en-US" dirty="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-492443" y="378939"/>
            <a:ext cx="9766777" cy="4046061"/>
            <a:chOff x="-558141" y="570011"/>
            <a:chExt cx="9915892" cy="4061366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-558141" y="1325685"/>
              <a:ext cx="8847118" cy="3305692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blurRad="6350" stA="50000" endA="300" endPos="55000" dir="5400000" sy="-100000" algn="bl" rotWithShape="0"/>
            </a:effectLst>
          </p:spPr>
          <p:txBody>
            <a:bodyPr lIns="100584" tIns="50292" rIns="100584" bIns="50292"/>
            <a:lstStyle/>
            <a:p>
              <a:pPr>
                <a:defRPr/>
              </a:pPr>
              <a:endParaRPr lang="en-US" sz="2200" dirty="0">
                <a:latin typeface="+mn-lt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6448403" y="570011"/>
              <a:ext cx="2909348" cy="1887825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200" dirty="0">
                <a:latin typeface="+mn-lt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5475076" y="1840831"/>
              <a:ext cx="2196636" cy="127082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200" dirty="0">
                <a:latin typeface="+mn-lt"/>
              </a:endParaRPr>
            </a:p>
          </p:txBody>
        </p:sp>
      </p:grp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7856382" y="6307458"/>
            <a:ext cx="2202021" cy="1101884"/>
            <a:chOff x="7083425" y="5478368"/>
            <a:chExt cx="2001837" cy="1002724"/>
          </a:xfrm>
        </p:grpSpPr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7083425" y="6133078"/>
              <a:ext cx="2001837" cy="348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552" tIns="50276" rIns="100552" bIns="50276">
              <a:spAutoFit/>
            </a:bodyPr>
            <a:lstStyle/>
            <a:p>
              <a:pPr algn="ctr" defTabSz="1106903">
                <a:defRPr/>
              </a:pPr>
              <a:r>
                <a:rPr lang="en-US" sz="1800" b="0" dirty="0">
                  <a:latin typeface="+mn-lt"/>
                </a:rPr>
                <a:t>www.rad.com</a:t>
              </a:r>
            </a:p>
          </p:txBody>
        </p:sp>
        <p:pic>
          <p:nvPicPr>
            <p:cNvPr id="9" name="Picture 15" descr="radlogo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96151" y="5478368"/>
              <a:ext cx="1570037" cy="681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1795147" y="2874330"/>
            <a:ext cx="8598180" cy="1828173"/>
          </a:xfrm>
          <a:prstGeom prst="rect">
            <a:avLst/>
          </a:prstGeom>
          <a:noFill/>
        </p:spPr>
        <p:txBody>
          <a:bodyPr wrap="none" lIns="100564" tIns="50282" rIns="100564" bIns="50282">
            <a:spAutoFit/>
          </a:bodyPr>
          <a:lstStyle/>
          <a:p>
            <a:pPr>
              <a:defRPr/>
            </a:pPr>
            <a:r>
              <a:rPr lang="en-US" sz="11200" b="1" dirty="0">
                <a:solidFill>
                  <a:schemeClr val="bg1"/>
                </a:solidFill>
                <a:latin typeface="+mn-lt"/>
              </a:rPr>
              <a:t>Thank y</a:t>
            </a:r>
            <a:r>
              <a:rPr lang="en-US" sz="11200" b="1" dirty="0">
                <a:solidFill>
                  <a:schemeClr val="tx2"/>
                </a:solidFill>
                <a:latin typeface="+mn-lt"/>
              </a:rPr>
              <a:t>ou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04" y="4287046"/>
            <a:ext cx="6355458" cy="840230"/>
          </a:xfrm>
          <a:prstGeom prst="rect">
            <a:avLst/>
          </a:prstGeom>
          <a:noFill/>
        </p:spPr>
        <p:txBody>
          <a:bodyPr wrap="none" lIns="100564" tIns="50282" rIns="100564" bIns="50282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tx2"/>
                </a:solidFill>
                <a:latin typeface="+mn-lt"/>
              </a:rPr>
              <a:t>for your attention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413" y="502920"/>
            <a:ext cx="1002348" cy="43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855721" y="-3686334"/>
            <a:ext cx="948213" cy="8659654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584" tIns="50292" rIns="100584" bIns="50292" anchor="ctr"/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51460" cy="217932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9723120" y="7018180"/>
            <a:ext cx="335280" cy="525621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5" y="288885"/>
            <a:ext cx="7443216" cy="709214"/>
          </a:xfrm>
          <a:prstGeom prst="rect">
            <a:avLst/>
          </a:prstGeom>
        </p:spPr>
        <p:txBody>
          <a:bodyPr lIns="100584" tIns="50292" rIns="100584" bIns="50292" anchor="ctr" anchorCtr="0"/>
          <a:lstStyle>
            <a:lvl1pPr algn="l">
              <a:lnSpc>
                <a:spcPct val="85000"/>
              </a:lnSpc>
              <a:defRPr sz="4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822484" y="2012843"/>
            <a:ext cx="7837170" cy="2932537"/>
          </a:xfrm>
          <a:prstGeom prst="rect">
            <a:avLst/>
          </a:prstGeom>
        </p:spPr>
        <p:txBody>
          <a:bodyPr lIns="100584" tIns="50292" rIns="100584" bIns="50292"/>
          <a:lstStyle>
            <a:lvl1pPr marL="247968" indent="-247968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defRPr sz="2400">
                <a:solidFill>
                  <a:srgbClr val="000000"/>
                </a:solidFill>
              </a:defRPr>
            </a:lvl1pPr>
            <a:lvl2pPr marL="633889" indent="-261938">
              <a:lnSpc>
                <a:spcPct val="100000"/>
              </a:lnSpc>
              <a:spcBef>
                <a:spcPts val="660"/>
              </a:spcBef>
              <a:defRPr sz="2200">
                <a:solidFill>
                  <a:srgbClr val="000000"/>
                </a:solidFill>
              </a:defRPr>
            </a:lvl2pPr>
            <a:lvl3pPr marL="942975" indent="-185103">
              <a:lnSpc>
                <a:spcPct val="100000"/>
              </a:lnSpc>
              <a:spcBef>
                <a:spcPts val="660"/>
              </a:spcBef>
              <a:defRPr sz="2000">
                <a:solidFill>
                  <a:srgbClr val="000000"/>
                </a:solidFill>
              </a:defRPr>
            </a:lvl3pPr>
            <a:lvl4pPr marL="1316673" indent="-247968">
              <a:lnSpc>
                <a:spcPct val="100000"/>
              </a:lnSpc>
              <a:spcBef>
                <a:spcPts val="660"/>
              </a:spcBef>
              <a:defRPr sz="1800">
                <a:solidFill>
                  <a:srgbClr val="000000"/>
                </a:solidFill>
              </a:defRPr>
            </a:lvl4pPr>
            <a:lvl5pPr marL="1576864" indent="-199073">
              <a:lnSpc>
                <a:spcPct val="100000"/>
              </a:lnSpc>
              <a:spcBef>
                <a:spcPts val="660"/>
              </a:spcBef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413" y="502920"/>
            <a:ext cx="1002348" cy="43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855721" y="-3686334"/>
            <a:ext cx="948213" cy="8659654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584" tIns="50292" rIns="100584" bIns="50292" anchor="ctr"/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51460" cy="217932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5" y="288885"/>
            <a:ext cx="7443216" cy="709214"/>
          </a:xfrm>
          <a:prstGeom prst="rect">
            <a:avLst/>
          </a:prstGeom>
        </p:spPr>
        <p:txBody>
          <a:bodyPr lIns="100584" tIns="50292" rIns="100584" bIns="50292" anchor="ctr" anchorCtr="0"/>
          <a:lstStyle>
            <a:lvl1pPr algn="l">
              <a:lnSpc>
                <a:spcPct val="85000"/>
              </a:lnSpc>
              <a:defRPr sz="4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9723120" y="7018180"/>
            <a:ext cx="335280" cy="525621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4" descr="short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"/>
            <a:ext cx="10058400" cy="112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5" descr="rad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96792" y="127477"/>
            <a:ext cx="1135063" cy="47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342" y="1931353"/>
            <a:ext cx="8893651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52" tIns="50276" rIns="100552" bIns="502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8393855" y="7315045"/>
            <a:ext cx="1689052" cy="2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52" tIns="50276" rIns="100552" bIns="50276">
            <a:spAutoFit/>
          </a:bodyPr>
          <a:lstStyle/>
          <a:p>
            <a:pPr algn="r">
              <a:defRPr/>
            </a:pPr>
            <a:r>
              <a:rPr lang="en-US" sz="900" b="1" dirty="0" smtClean="0">
                <a:solidFill>
                  <a:srgbClr val="4D4D4D"/>
                </a:solidFill>
                <a:latin typeface="Arial" charset="0"/>
                <a:cs typeface="Arial" charset="0"/>
              </a:rPr>
              <a:t>RADview-FE</a:t>
            </a:r>
            <a:r>
              <a:rPr lang="en-US" sz="900" b="1" baseline="0" dirty="0" smtClean="0">
                <a:solidFill>
                  <a:srgbClr val="4D4D4D"/>
                </a:solidFill>
                <a:latin typeface="Arial" charset="0"/>
                <a:cs typeface="Arial" charset="0"/>
              </a:rPr>
              <a:t> 2010 </a:t>
            </a:r>
            <a:r>
              <a:rPr lang="en-US" sz="900" b="1" dirty="0" smtClean="0">
                <a:solidFill>
                  <a:srgbClr val="4D4D4D"/>
                </a:solidFill>
                <a:latin typeface="Arial" charset="0"/>
                <a:cs typeface="Arial" charset="0"/>
              </a:rPr>
              <a:t>Slide </a:t>
            </a:r>
            <a:fld id="{1FEB4FD2-243B-450F-B334-AD0C10AF24B3}" type="slidenum">
              <a:rPr lang="en-US" sz="1100" b="1">
                <a:solidFill>
                  <a:srgbClr val="4D4D4D"/>
                </a:solidFill>
                <a:latin typeface="Arial" charset="0"/>
                <a:cs typeface="Arial" charset="0"/>
              </a:rPr>
              <a:pPr algn="r">
                <a:defRPr/>
              </a:pPr>
              <a:t>‹#›</a:t>
            </a:fld>
            <a:endParaRPr lang="en-US" sz="1100" b="1" dirty="0">
              <a:solidFill>
                <a:srgbClr val="4D4D4D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387670" y="13970"/>
            <a:ext cx="730281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52" tIns="50276" rIns="100552" bIns="5027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34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  <a:cs typeface="Arial" charset="0"/>
        </a:defRPr>
      </a:lvl5pPr>
      <a:lvl6pPr marL="502819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  <a:cs typeface="Arial" charset="0"/>
        </a:defRPr>
      </a:lvl6pPr>
      <a:lvl7pPr marL="100564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  <a:cs typeface="Arial" charset="0"/>
        </a:defRPr>
      </a:lvl7pPr>
      <a:lvl8pPr marL="1508459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  <a:cs typeface="Arial" charset="0"/>
        </a:defRPr>
      </a:lvl8pPr>
      <a:lvl9pPr marL="2011277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  <a:cs typeface="Arial" charset="0"/>
        </a:defRPr>
      </a:lvl9pPr>
    </p:titleStyle>
    <p:bodyStyle>
      <a:lvl1pPr marL="321246" indent="-321246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4D4D4D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7885" indent="-24093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777777"/>
        </a:buClr>
        <a:buSzPct val="85000"/>
        <a:buChar char="•"/>
        <a:defRPr>
          <a:solidFill>
            <a:schemeClr val="tx1"/>
          </a:solidFill>
          <a:latin typeface="+mn-lt"/>
          <a:cs typeface="+mn-cs"/>
        </a:defRPr>
      </a:lvl2pPr>
      <a:lvl3pPr marL="1002147" indent="-17982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C0C0C0"/>
        </a:buClr>
        <a:buSzPct val="75000"/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759868" indent="-251409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2262687" indent="-251409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2765508" indent="-251409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3268327" indent="-251409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3771145" indent="-251409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4273964" indent="-251409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056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19" algn="l" defTabSz="10056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640" algn="l" defTabSz="10056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459" algn="l" defTabSz="10056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277" algn="l" defTabSz="10056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6" algn="l" defTabSz="10056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917" algn="l" defTabSz="10056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736" algn="l" defTabSz="10056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555" algn="l" defTabSz="10056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8038310" y="7315042"/>
            <a:ext cx="1745197" cy="27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72" tIns="50285" rIns="100572" bIns="50285">
            <a:spAutoFit/>
          </a:bodyPr>
          <a:lstStyle/>
          <a:p>
            <a:pPr algn="r" defTabSz="10058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rgbClr val="4D4D4D"/>
                </a:solidFill>
                <a:latin typeface="Calibri"/>
                <a:cs typeface="Arial" charset="0"/>
              </a:rPr>
              <a:t>RADview</a:t>
            </a:r>
            <a:r>
              <a:rPr lang="en-US" sz="900" baseline="0" dirty="0" smtClean="0">
                <a:solidFill>
                  <a:srgbClr val="4D4D4D"/>
                </a:solidFill>
                <a:latin typeface="Calibri"/>
                <a:cs typeface="Arial" charset="0"/>
              </a:rPr>
              <a:t> </a:t>
            </a:r>
            <a:r>
              <a:rPr lang="en-US" sz="900" baseline="0" dirty="0" smtClean="0">
                <a:solidFill>
                  <a:srgbClr val="4D4D4D"/>
                </a:solidFill>
                <a:latin typeface="Calibri"/>
                <a:cs typeface="Arial" charset="0"/>
              </a:rPr>
              <a:t>Moscow </a:t>
            </a:r>
            <a:r>
              <a:rPr lang="en-US" sz="900" dirty="0" smtClean="0">
                <a:solidFill>
                  <a:srgbClr val="4D4D4D"/>
                </a:solidFill>
                <a:latin typeface="Calibri"/>
                <a:cs typeface="Arial" charset="0"/>
              </a:rPr>
              <a:t>2011 </a:t>
            </a:r>
            <a:r>
              <a:rPr lang="en-US" sz="900" dirty="0">
                <a:solidFill>
                  <a:srgbClr val="4D4D4D"/>
                </a:solidFill>
                <a:latin typeface="Calibri"/>
                <a:cs typeface="Arial" charset="0"/>
              </a:rPr>
              <a:t>Slide </a:t>
            </a:r>
            <a:fld id="{1FEB4FD2-243B-450F-B334-AD0C10AF24B3}" type="slidenum">
              <a:rPr lang="en-US" sz="1100">
                <a:solidFill>
                  <a:srgbClr val="4D4D4D"/>
                </a:solidFill>
                <a:latin typeface="Calibri"/>
                <a:cs typeface="Arial" charset="0"/>
              </a:rPr>
              <a:pPr algn="r" defTabSz="100584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4D4D4D"/>
              </a:solidFill>
              <a:latin typeface="Calibri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5pPr>
      <a:lvl6pPr marL="50292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6pPr>
      <a:lvl7pPr marL="100584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7pPr>
      <a:lvl8pPr marL="150876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8pPr>
      <a:lvl9pPr marL="201168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77190" indent="-377190" algn="l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57300" indent="-25146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60220" indent="-25146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63140" indent="-2514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66060" indent="-2514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68980" indent="-2514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71900" indent="-2514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74820" indent="-2514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43.emf"/><Relationship Id="rId4" Type="http://schemas.openxmlformats.org/officeDocument/2006/relationships/image" Target="../media/image42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w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9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diagramDrawing" Target="../diagrams/drawing3.xml"/><Relationship Id="rId4" Type="http://schemas.openxmlformats.org/officeDocument/2006/relationships/diagramData" Target="../diagrams/data3.xml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for Managing RAD Products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 anchorCtr="0"/>
          <a:lstStyle/>
          <a:p>
            <a:r>
              <a:rPr lang="en-US" dirty="0" smtClean="0"/>
              <a:t>Presented on </a:t>
            </a:r>
            <a:r>
              <a:rPr lang="en-US" dirty="0" smtClean="0"/>
              <a:t>behalf of Ben Kapon</a:t>
            </a:r>
          </a:p>
          <a:p>
            <a:r>
              <a:rPr lang="en-US" b="0" dirty="0" smtClean="0"/>
              <a:t>Network Management Systems</a:t>
            </a:r>
          </a:p>
          <a:p>
            <a:r>
              <a:rPr lang="en-US" b="0" dirty="0" smtClean="0"/>
              <a:t>Product Line Manager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7734" y="6807200"/>
            <a:ext cx="21336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3569" y="5206014"/>
            <a:ext cx="5005753" cy="211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Turnkey System – Plug &amp; Play</a:t>
            </a:r>
            <a:endParaRPr lang="en-US" dirty="0"/>
          </a:p>
        </p:txBody>
      </p:sp>
      <p:pic>
        <p:nvPicPr>
          <p:cNvPr id="1031" name="Picture 7" descr="D:\Ben-k-data\My Documents\My Pictures\Microsoft Clip Organizer\j0439516.jpg"/>
          <p:cNvPicPr>
            <a:picLocks noChangeAspect="1" noChangeArrowheads="1"/>
          </p:cNvPicPr>
          <p:nvPr/>
        </p:nvPicPr>
        <p:blipFill>
          <a:blip r:embed="rId4" cstate="print"/>
          <a:srcRect t="19315" b="44068"/>
          <a:stretch>
            <a:fillRect/>
          </a:stretch>
        </p:blipFill>
        <p:spPr bwMode="auto">
          <a:xfrm>
            <a:off x="0" y="2335432"/>
            <a:ext cx="10058400" cy="2458994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 bwMode="auto">
          <a:xfrm>
            <a:off x="1498796" y="1817727"/>
            <a:ext cx="7060808" cy="3465474"/>
          </a:xfrm>
          <a:prstGeom prst="roundRect">
            <a:avLst>
              <a:gd name="adj" fmla="val 1875"/>
            </a:avLst>
          </a:prstGeom>
          <a:solidFill>
            <a:schemeClr val="bg1">
              <a:lumMod val="65000"/>
              <a:alpha val="82000"/>
            </a:scheme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251975" rIns="91431" bIns="45715" numCol="1" rtlCol="0" anchor="t" anchorCtr="0" compatLnSpc="1">
            <a:prstTxWarp prst="textNoShape">
              <a:avLst/>
            </a:prstTxWarp>
          </a:bodyPr>
          <a:lstStyle/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prstClr val="white"/>
                </a:solidFill>
                <a:latin typeface="Verdana" pitchFamily="34" charset="0"/>
                <a:cs typeface="Vrinda" pitchFamily="2" charset="0"/>
              </a:rPr>
              <a:t>Based on Dell PowerEdge R610 systems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prstClr val="white"/>
                </a:solidFill>
                <a:latin typeface="Verdana" pitchFamily="34" charset="0"/>
                <a:cs typeface="Vrinda" pitchFamily="2" charset="0"/>
              </a:rPr>
              <a:t>Intel® Xeon® processor 5500 and 5600 series 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prstClr val="white"/>
                </a:solidFill>
                <a:latin typeface="Verdana" pitchFamily="34" charset="0"/>
                <a:cs typeface="Vrinda" pitchFamily="2" charset="0"/>
              </a:rPr>
              <a:t>Reliable Dell hardware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prstClr val="white"/>
                </a:solidFill>
                <a:latin typeface="Verdana" pitchFamily="34" charset="0"/>
                <a:cs typeface="Vrinda" pitchFamily="2" charset="0"/>
              </a:rPr>
              <a:t>Customized for Entry/Medium/High level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prstClr val="white"/>
                </a:solidFill>
                <a:latin typeface="Verdana" pitchFamily="34" charset="0"/>
                <a:cs typeface="Vrinda" pitchFamily="2" charset="0"/>
              </a:rPr>
              <a:t>Windows Server®2008SP2 , installed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prstClr val="white"/>
                </a:solidFill>
                <a:latin typeface="Verdana" pitchFamily="34" charset="0"/>
                <a:cs typeface="Vrinda" pitchFamily="2" charset="0"/>
              </a:rPr>
              <a:t>Latest releases of RADview-EMS and Oracle, installed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prstClr val="white"/>
                </a:solidFill>
                <a:latin typeface="Verdana" pitchFamily="34" charset="0"/>
                <a:cs typeface="Vrinda" pitchFamily="2" charset="0"/>
              </a:rPr>
              <a:t>39 Months HW world wide warranty, NBD/RADcare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b="1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Plug &amp; Play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126644" y="1633920"/>
            <a:ext cx="5805113" cy="402404"/>
          </a:xfrm>
          <a:prstGeom prst="roundRect">
            <a:avLst>
              <a:gd name="adj" fmla="val 8013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401" tIns="0" rIns="177401" bIns="0" numCol="1" spcCol="1269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RADview-Server, windows based system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RADview-EMS v2.7 </a:t>
            </a:r>
            <a:br>
              <a:rPr lang="en-US" dirty="0" smtClean="0"/>
            </a:br>
            <a:r>
              <a:rPr lang="en-US" sz="3200" b="0" dirty="0" smtClean="0">
                <a:solidFill>
                  <a:schemeClr val="accent6"/>
                </a:solidFill>
                <a:latin typeface="Forte" pitchFamily="66" charset="0"/>
              </a:rPr>
              <a:t>What’s new…</a:t>
            </a:r>
            <a:endParaRPr lang="en-US" sz="3200" b="0" dirty="0">
              <a:solidFill>
                <a:schemeClr val="accent6"/>
              </a:solidFill>
              <a:latin typeface="Forte" pitchFamily="66" charset="0"/>
            </a:endParaRPr>
          </a:p>
        </p:txBody>
      </p:sp>
      <p:pic>
        <p:nvPicPr>
          <p:cNvPr id="3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0233" y="1817256"/>
            <a:ext cx="4186410" cy="3069716"/>
          </a:xfrm>
          <a:prstGeom prst="rect">
            <a:avLst/>
          </a:prstGeom>
          <a:ln>
            <a:solidFill>
              <a:srgbClr val="D2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1960" y="3416875"/>
            <a:ext cx="4232670" cy="3138502"/>
          </a:xfrm>
          <a:prstGeom prst="rect">
            <a:avLst/>
          </a:prstGeom>
          <a:ln>
            <a:solidFill>
              <a:srgbClr val="EEB5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grpSp>
        <p:nvGrpSpPr>
          <p:cNvPr id="5" name="Group 11"/>
          <p:cNvGrpSpPr/>
          <p:nvPr/>
        </p:nvGrpSpPr>
        <p:grpSpPr>
          <a:xfrm>
            <a:off x="447834" y="3509818"/>
            <a:ext cx="4399006" cy="1997668"/>
            <a:chOff x="5301049" y="4387219"/>
            <a:chExt cx="4399006" cy="199766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5301049" y="4646140"/>
              <a:ext cx="4399006" cy="1738747"/>
            </a:xfrm>
            <a:prstGeom prst="roundRect">
              <a:avLst>
                <a:gd name="adj" fmla="val 2180"/>
              </a:avLst>
            </a:prstGeom>
            <a:solidFill>
              <a:srgbClr val="E2AC00">
                <a:alpha val="70000"/>
              </a:srgbClr>
            </a:solidFill>
            <a:ln w="6350" cap="flat" cmpd="sng" algn="ctr">
              <a:solidFill>
                <a:srgbClr val="EEB5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6647" indent="-174590">
                <a:lnSpc>
                  <a:spcPct val="150000"/>
                </a:lnSpc>
                <a:buSzPct val="110000"/>
                <a:buFont typeface="Verdana" pitchFamily="34" charset="0"/>
                <a:buChar char="●"/>
              </a:pPr>
              <a:r>
                <a:rPr lang="en-US" sz="1500" dirty="0" smtClean="0">
                  <a:solidFill>
                    <a:schemeClr val="bg1"/>
                  </a:solidFill>
                  <a:latin typeface="Verdana" pitchFamily="34" charset="0"/>
                  <a:cs typeface="Vrinda" pitchFamily="2" charset="0"/>
                </a:rPr>
                <a:t>Configuration change history </a:t>
              </a:r>
            </a:p>
            <a:p>
              <a:pPr marL="266647" indent="-174590">
                <a:lnSpc>
                  <a:spcPct val="150000"/>
                </a:lnSpc>
                <a:buSzPct val="110000"/>
                <a:buFont typeface="Verdana" pitchFamily="34" charset="0"/>
                <a:buChar char="●"/>
              </a:pPr>
              <a:r>
                <a:rPr lang="en-US" sz="1500" dirty="0" smtClean="0">
                  <a:solidFill>
                    <a:schemeClr val="bg1"/>
                  </a:solidFill>
                  <a:latin typeface="Verdana" pitchFamily="34" charset="0"/>
                  <a:cs typeface="Vrinda" pitchFamily="2" charset="0"/>
                </a:rPr>
                <a:t>Scheduled jobs of all the above</a:t>
              </a:r>
            </a:p>
            <a:p>
              <a:pPr marL="266647" indent="-174590">
                <a:lnSpc>
                  <a:spcPct val="150000"/>
                </a:lnSpc>
                <a:buSzPct val="110000"/>
                <a:buFont typeface="Verdana" pitchFamily="34" charset="0"/>
                <a:buChar char="●"/>
              </a:pPr>
              <a:r>
                <a:rPr lang="en-US" sz="1500" dirty="0" smtClean="0">
                  <a:solidFill>
                    <a:schemeClr val="bg1"/>
                  </a:solidFill>
                  <a:latin typeface="Verdana" pitchFamily="34" charset="0"/>
                  <a:cs typeface="Vrinda" pitchFamily="2" charset="0"/>
                </a:rPr>
                <a:t>CLI script execution</a:t>
              </a:r>
            </a:p>
            <a:p>
              <a:pPr marL="266647" indent="-174590">
                <a:lnSpc>
                  <a:spcPct val="150000"/>
                </a:lnSpc>
                <a:buSzPct val="110000"/>
                <a:buFont typeface="Verdana" pitchFamily="34" charset="0"/>
                <a:buChar char="●"/>
              </a:pPr>
              <a:r>
                <a:rPr lang="en-US" sz="1500" dirty="0" smtClean="0">
                  <a:solidFill>
                    <a:schemeClr val="bg1"/>
                  </a:solidFill>
                  <a:latin typeface="Verdana" pitchFamily="34" charset="0"/>
                  <a:cs typeface="Vrinda" pitchFamily="2" charset="0"/>
                </a:rPr>
                <a:t>email notifications</a:t>
              </a:r>
              <a:endParaRPr lang="en-US" sz="1500" dirty="0">
                <a:solidFill>
                  <a:schemeClr val="bg1"/>
                </a:solidFill>
                <a:latin typeface="Verdana" pitchFamily="34" charset="0"/>
                <a:cs typeface="Vrinda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5451620" y="4387219"/>
              <a:ext cx="2679127" cy="402404"/>
            </a:xfrm>
            <a:prstGeom prst="roundRect">
              <a:avLst>
                <a:gd name="adj" fmla="val 8013"/>
              </a:avLst>
            </a:prstGeom>
            <a:solidFill>
              <a:srgbClr val="E2AC00"/>
            </a:solidFill>
            <a:ln>
              <a:solidFill>
                <a:srgbClr val="EEB5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r>
                <a:rPr lang="en-US" sz="1700" dirty="0" smtClean="0"/>
                <a:t>Task Management</a:t>
              </a:r>
            </a:p>
          </p:txBody>
        </p:sp>
      </p:grpSp>
      <p:grpSp>
        <p:nvGrpSpPr>
          <p:cNvPr id="8" name="Group 12"/>
          <p:cNvGrpSpPr/>
          <p:nvPr/>
        </p:nvGrpSpPr>
        <p:grpSpPr>
          <a:xfrm>
            <a:off x="447834" y="1173265"/>
            <a:ext cx="4399006" cy="2280563"/>
            <a:chOff x="5325762" y="1446310"/>
            <a:chExt cx="4399006" cy="2280563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5325762" y="1655805"/>
              <a:ext cx="4399006" cy="2071068"/>
            </a:xfrm>
            <a:prstGeom prst="roundRect">
              <a:avLst>
                <a:gd name="adj" fmla="val 2180"/>
              </a:avLst>
            </a:prstGeom>
            <a:solidFill>
              <a:srgbClr val="C00000">
                <a:alpha val="70000"/>
              </a:srgbClr>
            </a:solidFill>
            <a:ln w="63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6647" indent="-174590">
                <a:lnSpc>
                  <a:spcPct val="150000"/>
                </a:lnSpc>
                <a:buClr>
                  <a:schemeClr val="bg1"/>
                </a:buClr>
                <a:buSzPct val="110000"/>
                <a:buFont typeface="Verdana" pitchFamily="34" charset="0"/>
                <a:buChar char="●"/>
              </a:pPr>
              <a:r>
                <a:rPr lang="en-US" sz="1500" dirty="0" smtClean="0">
                  <a:solidFill>
                    <a:schemeClr val="bg1"/>
                  </a:solidFill>
                  <a:latin typeface="Verdana" pitchFamily="34" charset="0"/>
                  <a:cs typeface="Vrinda" pitchFamily="2" charset="0"/>
                </a:rPr>
                <a:t>Configuration management</a:t>
              </a:r>
            </a:p>
            <a:p>
              <a:pPr marL="266647" indent="-174590">
                <a:lnSpc>
                  <a:spcPct val="150000"/>
                </a:lnSpc>
                <a:buClr>
                  <a:schemeClr val="bg1"/>
                </a:buClr>
                <a:buSzPct val="110000"/>
                <a:buFont typeface="Verdana" pitchFamily="34" charset="0"/>
                <a:buChar char="●"/>
              </a:pPr>
              <a:r>
                <a:rPr lang="en-US" sz="1500" dirty="0" smtClean="0">
                  <a:solidFill>
                    <a:schemeClr val="bg1"/>
                  </a:solidFill>
                  <a:latin typeface="Verdana" pitchFamily="34" charset="0"/>
                  <a:cs typeface="Vrinda" pitchFamily="2" charset="0"/>
                </a:rPr>
                <a:t>Software management</a:t>
              </a:r>
            </a:p>
            <a:p>
              <a:pPr marL="266647" indent="-174590">
                <a:lnSpc>
                  <a:spcPct val="150000"/>
                </a:lnSpc>
                <a:buClr>
                  <a:schemeClr val="bg1"/>
                </a:buClr>
                <a:buSzPct val="110000"/>
                <a:buFont typeface="Verdana" pitchFamily="34" charset="0"/>
                <a:buChar char="●"/>
              </a:pPr>
              <a:r>
                <a:rPr lang="en-US" sz="1500" dirty="0" smtClean="0">
                  <a:solidFill>
                    <a:schemeClr val="bg1"/>
                  </a:solidFill>
                  <a:latin typeface="Verdana" pitchFamily="34" charset="0"/>
                  <a:cs typeface="Vrinda" pitchFamily="2" charset="0"/>
                </a:rPr>
                <a:t>CLI editing </a:t>
              </a:r>
            </a:p>
            <a:p>
              <a:pPr marL="266647" indent="-174590">
                <a:lnSpc>
                  <a:spcPct val="150000"/>
                </a:lnSpc>
                <a:buClr>
                  <a:schemeClr val="bg1"/>
                </a:buClr>
                <a:buSzPct val="110000"/>
                <a:buFont typeface="Verdana" pitchFamily="34" charset="0"/>
                <a:buChar char="●"/>
              </a:pPr>
              <a:r>
                <a:rPr lang="en-US" sz="1500" dirty="0" smtClean="0">
                  <a:solidFill>
                    <a:schemeClr val="bg1"/>
                  </a:solidFill>
                  <a:latin typeface="Verdana" pitchFamily="34" charset="0"/>
                  <a:cs typeface="Vrinda" pitchFamily="2" charset="0"/>
                </a:rPr>
                <a:t>Network baseline </a:t>
              </a:r>
            </a:p>
            <a:p>
              <a:pPr marL="266647" indent="-174590">
                <a:lnSpc>
                  <a:spcPct val="150000"/>
                </a:lnSpc>
                <a:buClr>
                  <a:schemeClr val="bg1"/>
                </a:buClr>
                <a:buSzPct val="110000"/>
                <a:buFont typeface="Verdana" pitchFamily="34" charset="0"/>
                <a:buChar char="●"/>
              </a:pPr>
              <a:r>
                <a:rPr lang="en-US" sz="1500" dirty="0" smtClean="0">
                  <a:solidFill>
                    <a:schemeClr val="bg1"/>
                  </a:solidFill>
                  <a:latin typeface="Verdana" pitchFamily="34" charset="0"/>
                  <a:cs typeface="Vrinda" pitchFamily="2" charset="0"/>
                </a:rPr>
                <a:t>Startup vs. running 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5476333" y="1446310"/>
              <a:ext cx="2679127" cy="402404"/>
            </a:xfrm>
            <a:prstGeom prst="roundRect">
              <a:avLst>
                <a:gd name="adj" fmla="val 8013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r>
                <a:rPr lang="en-US" sz="1700" dirty="0" smtClean="0"/>
                <a:t>Change Management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47834" y="5587382"/>
            <a:ext cx="4399006" cy="1712955"/>
            <a:chOff x="5301049" y="4387219"/>
            <a:chExt cx="4399006" cy="1712955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5301049" y="4646140"/>
              <a:ext cx="4399006" cy="1454034"/>
            </a:xfrm>
            <a:prstGeom prst="roundRect">
              <a:avLst>
                <a:gd name="adj" fmla="val 2180"/>
              </a:avLst>
            </a:prstGeom>
            <a:solidFill>
              <a:srgbClr val="29A329">
                <a:alpha val="70000"/>
              </a:srgbClr>
            </a:solidFill>
            <a:ln w="6350" cap="flat" cmpd="sng" algn="ctr">
              <a:solidFill>
                <a:srgbClr val="29A32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6647" indent="-174590">
                <a:lnSpc>
                  <a:spcPct val="150000"/>
                </a:lnSpc>
                <a:buSzPct val="110000"/>
                <a:buFont typeface="Verdana" pitchFamily="34" charset="0"/>
                <a:buChar char="●"/>
              </a:pPr>
              <a:r>
                <a:rPr lang="en-US" sz="1500" dirty="0" smtClean="0">
                  <a:solidFill>
                    <a:schemeClr val="bg1"/>
                  </a:solidFill>
                  <a:latin typeface="Verdana" pitchFamily="34" charset="0"/>
                  <a:cs typeface="Vrinda" pitchFamily="2" charset="0"/>
                </a:rPr>
                <a:t>Windows 7 32bit</a:t>
              </a:r>
            </a:p>
            <a:p>
              <a:pPr marL="266647" indent="-174590">
                <a:lnSpc>
                  <a:spcPct val="150000"/>
                </a:lnSpc>
                <a:buSzPct val="110000"/>
                <a:buFont typeface="Verdana" pitchFamily="34" charset="0"/>
                <a:buChar char="●"/>
              </a:pPr>
              <a:r>
                <a:rPr lang="en-US" sz="1500" dirty="0" smtClean="0">
                  <a:solidFill>
                    <a:schemeClr val="bg1"/>
                  </a:solidFill>
                  <a:latin typeface="Verdana" pitchFamily="34" charset="0"/>
                  <a:cs typeface="Vrinda" pitchFamily="2" charset="0"/>
                </a:rPr>
                <a:t>Windows 2008 server std 64bit</a:t>
              </a:r>
            </a:p>
            <a:p>
              <a:pPr marL="266647" indent="-174590">
                <a:lnSpc>
                  <a:spcPct val="150000"/>
                </a:lnSpc>
                <a:buSzPct val="110000"/>
                <a:buFont typeface="Verdana" pitchFamily="34" charset="0"/>
                <a:buChar char="●"/>
              </a:pPr>
              <a:r>
                <a:rPr lang="en-US" sz="1500" dirty="0" smtClean="0">
                  <a:solidFill>
                    <a:schemeClr val="bg1"/>
                  </a:solidFill>
                  <a:latin typeface="Verdana" pitchFamily="34" charset="0"/>
                  <a:cs typeface="Vrinda" pitchFamily="2" charset="0"/>
                </a:rPr>
                <a:t>Dynamic and static group management</a:t>
              </a:r>
            </a:p>
            <a:p>
              <a:pPr marL="266647" indent="-174590">
                <a:lnSpc>
                  <a:spcPct val="150000"/>
                </a:lnSpc>
                <a:buSzPct val="110000"/>
                <a:buFont typeface="Verdana" pitchFamily="34" charset="0"/>
                <a:buChar char="●"/>
              </a:pPr>
              <a:endParaRPr lang="en-US" sz="1500" dirty="0">
                <a:solidFill>
                  <a:schemeClr val="bg1"/>
                </a:solidFill>
                <a:latin typeface="Verdana" pitchFamily="34" charset="0"/>
                <a:cs typeface="Vrinda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5451620" y="4387219"/>
              <a:ext cx="2679127" cy="402404"/>
            </a:xfrm>
            <a:prstGeom prst="roundRect">
              <a:avLst>
                <a:gd name="adj" fmla="val 8013"/>
              </a:avLst>
            </a:prstGeom>
            <a:solidFill>
              <a:srgbClr val="29A329"/>
            </a:solidFill>
            <a:ln>
              <a:solidFill>
                <a:srgbClr val="29A32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r>
                <a:rPr lang="en-US" sz="1700" dirty="0" smtClean="0"/>
                <a:t>General</a:t>
              </a: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RADview-EMS</a:t>
            </a:r>
            <a:br>
              <a:rPr lang="en-US" dirty="0" smtClean="0"/>
            </a:br>
            <a:r>
              <a:rPr lang="en-US" sz="3200" b="0" dirty="0" smtClean="0">
                <a:solidFill>
                  <a:schemeClr val="accent6"/>
                </a:solidFill>
                <a:latin typeface="Forte" pitchFamily="66" charset="0"/>
              </a:rPr>
              <a:t>FCAPS</a:t>
            </a:r>
            <a:endParaRPr lang="en-US" sz="3200" b="0" dirty="0">
              <a:solidFill>
                <a:schemeClr val="accent6"/>
              </a:solidFill>
              <a:latin typeface="Forte" pitchFamily="66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76226" y="1859624"/>
            <a:ext cx="9566420" cy="54453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2" tIns="251950" rIns="91422" bIns="45711" numCol="1" rtlCol="0" anchor="t" anchorCtr="0" compatLnSpc="1">
            <a:prstTxWarp prst="textNoShape">
              <a:avLst/>
            </a:prstTxWarp>
          </a:bodyPr>
          <a:lstStyle/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Manage Event Log parameters</a:t>
            </a: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Manage the way Events are displayed in the Event Browser</a:t>
            </a: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Manage system response upon occurrence of specific Events.</a:t>
            </a: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Trap Synchronization upon connection failure between RADview-EMS to NE</a:t>
            </a:r>
            <a:r>
              <a:rPr lang="en-US" sz="900" dirty="0" smtClean="0">
                <a:latin typeface="Verdana" pitchFamily="34" charset="0"/>
                <a:cs typeface="Vrinda" pitchFamily="2" charset="0"/>
              </a:rPr>
              <a:t> (*supported devices only)</a:t>
            </a:r>
            <a:endParaRPr lang="en-US" sz="1400" dirty="0" smtClean="0">
              <a:latin typeface="Verdana" pitchFamily="34" charset="0"/>
              <a:cs typeface="Vrinda" pitchFamily="2" charset="0"/>
            </a:endParaRP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Modify – Mask, Severity, Duplication, Forwarding, Threshold, Clearing, Formatting </a:t>
            </a:r>
          </a:p>
          <a:p>
            <a:pPr marL="266647" indent="-174590">
              <a:buSzPct val="110000"/>
            </a:pPr>
            <a:endParaRPr lang="en-US" sz="1200" dirty="0" smtClean="0">
              <a:latin typeface="Verdana" pitchFamily="34" charset="0"/>
              <a:cs typeface="Vrinda" pitchFamily="2" charset="0"/>
            </a:endParaRPr>
          </a:p>
        </p:txBody>
      </p:sp>
      <p:pic>
        <p:nvPicPr>
          <p:cNvPr id="24" name="Picture 23" descr="EB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5250" y="3947234"/>
            <a:ext cx="7353300" cy="300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Round Same Side Corner Rectangle 24"/>
          <p:cNvSpPr/>
          <p:nvPr/>
        </p:nvSpPr>
        <p:spPr bwMode="auto">
          <a:xfrm>
            <a:off x="279874" y="1315092"/>
            <a:ext cx="1888876" cy="548310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384" tIns="0" rIns="177384" bIns="0" numCol="1" spcCol="1269" anchor="ctr" anchorCtr="0">
            <a:no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Verdana" pitchFamily="34" charset="0"/>
              </a:rPr>
              <a:t>Fault</a:t>
            </a:r>
          </a:p>
        </p:txBody>
      </p:sp>
      <p:sp>
        <p:nvSpPr>
          <p:cNvPr id="26" name="Round Same Side Corner Rectangle 25"/>
          <p:cNvSpPr/>
          <p:nvPr/>
        </p:nvSpPr>
        <p:spPr bwMode="auto">
          <a:xfrm>
            <a:off x="2198347" y="1392360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/>
              <a:t>Configuration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ound Same Side Corner Rectangle 26"/>
          <p:cNvSpPr/>
          <p:nvPr/>
        </p:nvSpPr>
        <p:spPr bwMode="auto">
          <a:xfrm>
            <a:off x="4116820" y="1392360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/>
              <a:t>Administration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ound Same Side Corner Rectangle 27"/>
          <p:cNvSpPr/>
          <p:nvPr/>
        </p:nvSpPr>
        <p:spPr bwMode="auto">
          <a:xfrm>
            <a:off x="6035293" y="1392360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/>
              <a:t>Performance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ound Same Side Corner Rectangle 28"/>
          <p:cNvSpPr/>
          <p:nvPr/>
        </p:nvSpPr>
        <p:spPr bwMode="auto">
          <a:xfrm>
            <a:off x="7953767" y="1392360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/>
              <a:t>Security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RADview-EMS</a:t>
            </a:r>
            <a:br>
              <a:rPr lang="en-US" dirty="0" smtClean="0"/>
            </a:br>
            <a:r>
              <a:rPr lang="en-US" sz="3200" b="0" dirty="0" smtClean="0">
                <a:solidFill>
                  <a:schemeClr val="accent6"/>
                </a:solidFill>
                <a:latin typeface="Forte" pitchFamily="66" charset="0"/>
              </a:rPr>
              <a:t>FCAPS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76225" y="1859624"/>
            <a:ext cx="9564243" cy="54453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2" tIns="251950" rIns="91422" bIns="45711" numCol="1" rtlCol="0" anchor="t" anchorCtr="0" compatLnSpc="1">
            <a:prstTxWarp prst="textNoShape">
              <a:avLst/>
            </a:prstTxWarp>
          </a:bodyPr>
          <a:lstStyle/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Realistic representation of the devices (shelf-view)</a:t>
            </a: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Tracks configuration changes </a:t>
            </a: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Configures, installs, and distributes software and configuration files across the network</a:t>
            </a: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Viewing and/or modifying configuration (system, ports, and alarms)</a:t>
            </a: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Enables viewing the diagnostics and status information</a:t>
            </a:r>
            <a:endParaRPr lang="en-US" sz="1200" dirty="0" smtClean="0">
              <a:latin typeface="Verdana" pitchFamily="34" charset="0"/>
              <a:cs typeface="Vrinda" pitchFamily="2" charset="0"/>
            </a:endParaRPr>
          </a:p>
        </p:txBody>
      </p:sp>
      <p:sp>
        <p:nvSpPr>
          <p:cNvPr id="25" name="Round Same Side Corner Rectangle 24"/>
          <p:cNvSpPr/>
          <p:nvPr/>
        </p:nvSpPr>
        <p:spPr bwMode="auto">
          <a:xfrm>
            <a:off x="2198304" y="1315092"/>
            <a:ext cx="1888876" cy="548310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384" tIns="0" rIns="177384" bIns="0" numCol="1" spcCol="1269" anchor="ctr" anchorCtr="0">
            <a:no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Verdana" pitchFamily="34" charset="0"/>
              </a:rPr>
              <a:t>Configuration</a:t>
            </a:r>
          </a:p>
        </p:txBody>
      </p:sp>
      <p:sp>
        <p:nvSpPr>
          <p:cNvPr id="26" name="Round Same Side Corner Rectangle 25"/>
          <p:cNvSpPr/>
          <p:nvPr/>
        </p:nvSpPr>
        <p:spPr bwMode="auto">
          <a:xfrm>
            <a:off x="279816" y="1392360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/>
              <a:t>Fault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ound Same Side Corner Rectangle 26"/>
          <p:cNvSpPr/>
          <p:nvPr/>
        </p:nvSpPr>
        <p:spPr bwMode="auto">
          <a:xfrm>
            <a:off x="4116792" y="1392360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/>
              <a:t>Administration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ound Same Side Corner Rectangle 27"/>
          <p:cNvSpPr/>
          <p:nvPr/>
        </p:nvSpPr>
        <p:spPr bwMode="auto">
          <a:xfrm>
            <a:off x="6035280" y="1392360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/>
              <a:t>Performance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ound Same Side Corner Rectangle 28"/>
          <p:cNvSpPr/>
          <p:nvPr/>
        </p:nvSpPr>
        <p:spPr bwMode="auto">
          <a:xfrm>
            <a:off x="7953767" y="1392360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/>
              <a:t>Security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349749" y="4121466"/>
            <a:ext cx="4920897" cy="2763745"/>
            <a:chOff x="411391" y="4027471"/>
            <a:chExt cx="4920897" cy="2763745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411391" y="4181580"/>
              <a:ext cx="4920897" cy="2609636"/>
            </a:xfrm>
            <a:prstGeom prst="roundRect">
              <a:avLst>
                <a:gd name="adj" fmla="val 1875"/>
              </a:avLst>
            </a:prstGeom>
            <a:solidFill>
              <a:schemeClr val="bg1">
                <a:lumMod val="50000"/>
                <a:alpha val="20000"/>
              </a:schemeClr>
            </a:solidFill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6647" indent="-174590">
                <a:lnSpc>
                  <a:spcPct val="150000"/>
                </a:lnSpc>
                <a:buSzPct val="110000"/>
              </a:pPr>
              <a:endParaRPr lang="en-US" sz="1700" dirty="0" smtClean="0">
                <a:latin typeface="Verdana" pitchFamily="34" charset="0"/>
                <a:cs typeface="Vrinda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505550" y="4027471"/>
              <a:ext cx="1652024" cy="313006"/>
            </a:xfrm>
            <a:prstGeom prst="roundRect">
              <a:avLst>
                <a:gd name="adj" fmla="val 801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r>
                <a:rPr lang="en-US" sz="1400" dirty="0" smtClean="0"/>
                <a:t>Shelf-View</a:t>
              </a:r>
            </a:p>
          </p:txBody>
        </p:sp>
        <p:pic>
          <p:nvPicPr>
            <p:cNvPr id="10" name="Picture 2" descr="C:\Documents and Settings\ben_k\Desktop\01_27_2008 06_09 PM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5394" y="4437478"/>
              <a:ext cx="4612890" cy="220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8"/>
          <p:cNvGrpSpPr/>
          <p:nvPr/>
        </p:nvGrpSpPr>
        <p:grpSpPr>
          <a:xfrm>
            <a:off x="5404207" y="3763391"/>
            <a:ext cx="4325420" cy="3479890"/>
            <a:chOff x="5404207" y="3763391"/>
            <a:chExt cx="4325420" cy="347989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5404207" y="3924728"/>
              <a:ext cx="4325420" cy="3318553"/>
            </a:xfrm>
            <a:prstGeom prst="roundRect">
              <a:avLst>
                <a:gd name="adj" fmla="val 1875"/>
              </a:avLst>
            </a:prstGeom>
            <a:solidFill>
              <a:schemeClr val="bg1">
                <a:lumMod val="50000"/>
                <a:alpha val="20000"/>
              </a:schemeClr>
            </a:solidFill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6647" indent="-174590">
                <a:lnSpc>
                  <a:spcPct val="150000"/>
                </a:lnSpc>
                <a:buSzPct val="110000"/>
              </a:pPr>
              <a:endParaRPr lang="en-US" sz="1700" dirty="0" smtClean="0">
                <a:latin typeface="Verdana" pitchFamily="34" charset="0"/>
                <a:cs typeface="Vrinda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5538393" y="3763391"/>
              <a:ext cx="1452113" cy="313006"/>
            </a:xfrm>
            <a:prstGeom prst="roundRect">
              <a:avLst>
                <a:gd name="adj" fmla="val 801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r>
                <a:rPr lang="en-US" sz="1400" dirty="0" smtClean="0"/>
                <a:t>Web</a:t>
              </a:r>
            </a:p>
          </p:txBody>
        </p:sp>
        <p:pic>
          <p:nvPicPr>
            <p:cNvPr id="11" name="Picture 20" descr="ConfiguR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71091" y="4167168"/>
              <a:ext cx="3991652" cy="2924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RADview-EMS</a:t>
            </a:r>
            <a:br>
              <a:rPr lang="en-US" dirty="0" smtClean="0"/>
            </a:br>
            <a:r>
              <a:rPr lang="en-US" sz="3200" b="0" dirty="0" smtClean="0">
                <a:solidFill>
                  <a:schemeClr val="accent6"/>
                </a:solidFill>
                <a:latin typeface="Forte" pitchFamily="66" charset="0"/>
              </a:rPr>
              <a:t>FCAPS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76225" y="1859624"/>
            <a:ext cx="9566422" cy="54453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2" tIns="251950" rIns="91422" bIns="45711" numCol="1" rtlCol="0" anchor="t" anchorCtr="0" compatLnSpc="1">
            <a:prstTxWarp prst="textNoShape">
              <a:avLst/>
            </a:prstTxWarp>
          </a:bodyPr>
          <a:lstStyle/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Audit trails for Security, System and Applications activities</a:t>
            </a: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Tracks and log the shelf-view user activity</a:t>
            </a: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Create and manage user accounts and groups</a:t>
            </a: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Manage various server setting </a:t>
            </a: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endParaRPr lang="en-US" sz="1400" dirty="0" smtClean="0">
              <a:latin typeface="Verdana" pitchFamily="34" charset="0"/>
              <a:cs typeface="Vrinda" pitchFamily="2" charset="0"/>
            </a:endParaRPr>
          </a:p>
          <a:p>
            <a:pPr marL="266647" indent="-174590">
              <a:buSzPct val="110000"/>
            </a:pPr>
            <a:endParaRPr lang="en-US" sz="1400" dirty="0" smtClean="0">
              <a:latin typeface="Verdana" pitchFamily="34" charset="0"/>
              <a:cs typeface="Vrinda" pitchFamily="2" charset="0"/>
            </a:endParaRPr>
          </a:p>
        </p:txBody>
      </p:sp>
      <p:sp>
        <p:nvSpPr>
          <p:cNvPr id="25" name="Round Same Side Corner Rectangle 24"/>
          <p:cNvSpPr/>
          <p:nvPr/>
        </p:nvSpPr>
        <p:spPr bwMode="auto">
          <a:xfrm>
            <a:off x="4117350" y="1315093"/>
            <a:ext cx="1888876" cy="548310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31" tIns="0" rIns="91431" bIns="0" numCol="1" spcCol="1269" anchor="ctr" anchorCtr="0">
            <a:noAutofit/>
          </a:bodyPr>
          <a:lstStyle/>
          <a:p>
            <a:pPr algn="ctr"/>
            <a:r>
              <a:rPr lang="en-US" sz="1700" dirty="0" smtClean="0"/>
              <a:t>Administration</a:t>
            </a:r>
            <a:endParaRPr lang="en-US" sz="17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" name="Round Same Side Corner Rectangle 25"/>
          <p:cNvSpPr/>
          <p:nvPr/>
        </p:nvSpPr>
        <p:spPr bwMode="auto">
          <a:xfrm>
            <a:off x="2199142" y="1392361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/>
              <a:t>Configuration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ound Same Side Corner Rectangle 26"/>
          <p:cNvSpPr/>
          <p:nvPr/>
        </p:nvSpPr>
        <p:spPr bwMode="auto">
          <a:xfrm>
            <a:off x="280934" y="1392361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/>
              <a:t>Fault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ound Same Side Corner Rectangle 27"/>
          <p:cNvSpPr/>
          <p:nvPr/>
        </p:nvSpPr>
        <p:spPr bwMode="auto">
          <a:xfrm>
            <a:off x="6035558" y="1392361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/>
              <a:t>Performance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ound Same Side Corner Rectangle 28"/>
          <p:cNvSpPr/>
          <p:nvPr/>
        </p:nvSpPr>
        <p:spPr bwMode="auto">
          <a:xfrm>
            <a:off x="7953767" y="1392361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/>
              <a:t>Security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5192109" y="3500634"/>
            <a:ext cx="4088524" cy="3661826"/>
            <a:chOff x="5412826" y="3479611"/>
            <a:chExt cx="4088524" cy="3661826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412826" y="3635351"/>
              <a:ext cx="4088524" cy="3506086"/>
            </a:xfrm>
            <a:prstGeom prst="roundRect">
              <a:avLst>
                <a:gd name="adj" fmla="val 1875"/>
              </a:avLst>
            </a:prstGeom>
            <a:solidFill>
              <a:schemeClr val="bg1">
                <a:lumMod val="50000"/>
                <a:alpha val="20000"/>
              </a:schemeClr>
            </a:solidFill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6647" indent="-174590">
                <a:lnSpc>
                  <a:spcPct val="150000"/>
                </a:lnSpc>
                <a:buSzPct val="110000"/>
              </a:pPr>
              <a:endParaRPr lang="en-US" sz="1700" dirty="0" smtClean="0">
                <a:latin typeface="Verdana" pitchFamily="34" charset="0"/>
                <a:cs typeface="Vrinda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5538393" y="3479611"/>
              <a:ext cx="2638655" cy="313006"/>
            </a:xfrm>
            <a:prstGeom prst="roundRect">
              <a:avLst>
                <a:gd name="adj" fmla="val 801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r>
                <a:rPr lang="en-US" sz="1400" dirty="0" smtClean="0"/>
                <a:t>Applications activities</a:t>
              </a:r>
            </a:p>
          </p:txBody>
        </p:sp>
        <p:pic>
          <p:nvPicPr>
            <p:cNvPr id="11" name="Picture 10" descr="Log Viewer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5278" y="3872530"/>
              <a:ext cx="3783620" cy="3136828"/>
            </a:xfrm>
            <a:prstGeom prst="rect">
              <a:avLst/>
            </a:prstGeom>
          </p:spPr>
        </p:pic>
      </p:grpSp>
      <p:grpSp>
        <p:nvGrpSpPr>
          <p:cNvPr id="4" name="Group 16"/>
          <p:cNvGrpSpPr/>
          <p:nvPr/>
        </p:nvGrpSpPr>
        <p:grpSpPr>
          <a:xfrm>
            <a:off x="672659" y="3500634"/>
            <a:ext cx="4088524" cy="3661826"/>
            <a:chOff x="493984" y="3479611"/>
            <a:chExt cx="4088524" cy="3661826"/>
          </a:xfrm>
        </p:grpSpPr>
        <p:pic>
          <p:nvPicPr>
            <p:cNvPr id="10" name="Picture 9" descr="lo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363" y="3893905"/>
              <a:ext cx="3747185" cy="3147102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 bwMode="auto">
            <a:xfrm>
              <a:off x="493984" y="3635351"/>
              <a:ext cx="4088524" cy="3506086"/>
            </a:xfrm>
            <a:prstGeom prst="roundRect">
              <a:avLst>
                <a:gd name="adj" fmla="val 1875"/>
              </a:avLst>
            </a:prstGeom>
            <a:solidFill>
              <a:schemeClr val="bg1">
                <a:lumMod val="50000"/>
                <a:alpha val="20000"/>
              </a:schemeClr>
            </a:solidFill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6647" indent="-174590">
                <a:lnSpc>
                  <a:spcPct val="150000"/>
                </a:lnSpc>
                <a:buSzPct val="110000"/>
              </a:pPr>
              <a:endParaRPr lang="en-US" sz="1700" dirty="0" smtClean="0">
                <a:latin typeface="Verdana" pitchFamily="34" charset="0"/>
                <a:cs typeface="Vrinda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19551" y="3479611"/>
              <a:ext cx="2638655" cy="313006"/>
            </a:xfrm>
            <a:prstGeom prst="roundRect">
              <a:avLst>
                <a:gd name="adj" fmla="val 801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r>
                <a:rPr lang="en-US" sz="1400" dirty="0" smtClean="0"/>
                <a:t>Security logs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RADview-EMS</a:t>
            </a:r>
            <a:br>
              <a:rPr lang="en-US" dirty="0" smtClean="0"/>
            </a:br>
            <a:r>
              <a:rPr lang="en-US" sz="3200" b="0" dirty="0" smtClean="0">
                <a:solidFill>
                  <a:schemeClr val="accent6"/>
                </a:solidFill>
                <a:latin typeface="Forte" pitchFamily="66" charset="0"/>
              </a:rPr>
              <a:t>FCAPS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76225" y="1859624"/>
            <a:ext cx="9566421" cy="54453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2" tIns="251950" rIns="91422" bIns="45711" numCol="1" rtlCol="0" anchor="t" anchorCtr="0" compatLnSpc="1">
            <a:prstTxWarp prst="textNoShape">
              <a:avLst/>
            </a:prstTxWarp>
          </a:bodyPr>
          <a:lstStyle/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Monitors network performance (QoS, CoS)</a:t>
            </a: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Current statistics (Real-time)</a:t>
            </a: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Intervals statistics</a:t>
            </a: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Reflects Agent statistics</a:t>
            </a:r>
          </a:p>
          <a:p>
            <a:pPr marL="266647" indent="-174590">
              <a:lnSpc>
                <a:spcPct val="150000"/>
              </a:lnSpc>
              <a:buSzPct val="110000"/>
            </a:pPr>
            <a:endParaRPr lang="en-US" sz="1400" dirty="0" smtClean="0">
              <a:latin typeface="Verdana" pitchFamily="34" charset="0"/>
              <a:cs typeface="Vrinda" pitchFamily="2" charset="0"/>
            </a:endParaRP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RADview statistics collector </a:t>
            </a:r>
            <a:r>
              <a:rPr lang="en-US" sz="800" dirty="0" smtClean="0">
                <a:latin typeface="Verdana" pitchFamily="34" charset="0"/>
                <a:cs typeface="Vrinda" pitchFamily="2" charset="0"/>
              </a:rPr>
              <a:t>(*supported devices only)</a:t>
            </a:r>
            <a:endParaRPr lang="en-US" sz="1400" dirty="0" smtClean="0">
              <a:latin typeface="Verdana" pitchFamily="34" charset="0"/>
              <a:cs typeface="Vrinda" pitchFamily="2" charset="0"/>
            </a:endParaRPr>
          </a:p>
          <a:p>
            <a:pPr marL="769467" lvl="1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Collect and compress the data</a:t>
            </a:r>
          </a:p>
          <a:p>
            <a:pPr marL="769467" lvl="1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Retrieved lost data upon connection failure</a:t>
            </a:r>
          </a:p>
          <a:p>
            <a:pPr marL="769467" lvl="1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Minimizing management traffic</a:t>
            </a:r>
          </a:p>
          <a:p>
            <a:pPr marL="769467" lvl="1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Exports CSV ASCII files for OSS</a:t>
            </a: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endParaRPr lang="en-US" sz="1400" dirty="0" smtClean="0">
              <a:latin typeface="Verdana" pitchFamily="34" charset="0"/>
              <a:cs typeface="Vrinda" pitchFamily="2" charset="0"/>
            </a:endParaRPr>
          </a:p>
          <a:p>
            <a:pPr marL="266647" indent="-174590">
              <a:buSzPct val="110000"/>
            </a:pPr>
            <a:endParaRPr lang="en-US" sz="1200" dirty="0" smtClean="0">
              <a:latin typeface="Verdana" pitchFamily="34" charset="0"/>
              <a:cs typeface="Vrinda" pitchFamily="2" charset="0"/>
            </a:endParaRPr>
          </a:p>
        </p:txBody>
      </p:sp>
      <p:sp>
        <p:nvSpPr>
          <p:cNvPr id="25" name="Round Same Side Corner Rectangle 24"/>
          <p:cNvSpPr/>
          <p:nvPr/>
        </p:nvSpPr>
        <p:spPr bwMode="auto">
          <a:xfrm>
            <a:off x="6035558" y="1315093"/>
            <a:ext cx="1888876" cy="548310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384" tIns="0" rIns="177384" bIns="0" numCol="1" spcCol="1269" anchor="ctr" anchorCtr="0">
            <a:noAutofit/>
          </a:bodyPr>
          <a:lstStyle/>
          <a:p>
            <a:pPr algn="ctr"/>
            <a:r>
              <a:rPr lang="en-US" sz="1700" dirty="0" smtClean="0"/>
              <a:t>Performance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Round Same Side Corner Rectangle 25"/>
          <p:cNvSpPr/>
          <p:nvPr/>
        </p:nvSpPr>
        <p:spPr bwMode="auto">
          <a:xfrm>
            <a:off x="2199142" y="1392361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/>
              <a:t>Configuration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ound Same Side Corner Rectangle 26"/>
          <p:cNvSpPr/>
          <p:nvPr/>
        </p:nvSpPr>
        <p:spPr bwMode="auto">
          <a:xfrm>
            <a:off x="4117350" y="1392361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/>
              <a:t>Administration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ound Same Side Corner Rectangle 27"/>
          <p:cNvSpPr/>
          <p:nvPr/>
        </p:nvSpPr>
        <p:spPr bwMode="auto">
          <a:xfrm>
            <a:off x="280934" y="1392361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Fault</a:t>
            </a:r>
          </a:p>
        </p:txBody>
      </p:sp>
      <p:sp>
        <p:nvSpPr>
          <p:cNvPr id="29" name="Round Same Side Corner Rectangle 28"/>
          <p:cNvSpPr/>
          <p:nvPr/>
        </p:nvSpPr>
        <p:spPr bwMode="auto">
          <a:xfrm>
            <a:off x="7953767" y="1392361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/>
              <a:t>Security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4973283" y="2081737"/>
            <a:ext cx="4696236" cy="4844582"/>
            <a:chOff x="4973281" y="2081736"/>
            <a:chExt cx="4696235" cy="4844581"/>
          </a:xfrm>
        </p:grpSpPr>
        <p:grpSp>
          <p:nvGrpSpPr>
            <p:cNvPr id="4" name="Group 12"/>
            <p:cNvGrpSpPr/>
            <p:nvPr/>
          </p:nvGrpSpPr>
          <p:grpSpPr>
            <a:xfrm>
              <a:off x="4973281" y="2081736"/>
              <a:ext cx="4696235" cy="4844581"/>
              <a:chOff x="4952261" y="2081736"/>
              <a:chExt cx="4696235" cy="4844581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4952261" y="2243073"/>
                <a:ext cx="4696235" cy="4683244"/>
              </a:xfrm>
              <a:prstGeom prst="roundRect">
                <a:avLst>
                  <a:gd name="adj" fmla="val 1875"/>
                </a:avLst>
              </a:prstGeom>
              <a:solidFill>
                <a:schemeClr val="bg1">
                  <a:lumMod val="50000"/>
                  <a:alpha val="20000"/>
                </a:schemeClr>
              </a:solidFill>
              <a:ln w="63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25200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6647" indent="-174590">
                  <a:lnSpc>
                    <a:spcPct val="150000"/>
                  </a:lnSpc>
                  <a:buSzPct val="110000"/>
                </a:pPr>
                <a:endParaRPr lang="en-US" sz="1700" dirty="0" smtClean="0">
                  <a:latin typeface="Verdana" pitchFamily="34" charset="0"/>
                  <a:cs typeface="Vrinda" pitchFamily="2" charset="0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5086448" y="2081736"/>
                <a:ext cx="1452113" cy="313006"/>
              </a:xfrm>
              <a:prstGeom prst="roundRect">
                <a:avLst>
                  <a:gd name="adj" fmla="val 8013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419" tIns="0" rIns="177419" bIns="0" numCol="1" spcCol="1270" anchor="ctr" anchorCtr="0">
                <a:noAutofit/>
              </a:bodyPr>
              <a:lstStyle/>
              <a:p>
                <a:r>
                  <a:rPr lang="en-US" sz="1400" dirty="0" smtClean="0"/>
                  <a:t>Statistics</a:t>
                </a:r>
              </a:p>
            </p:txBody>
          </p:sp>
          <p:pic>
            <p:nvPicPr>
              <p:cNvPr id="10" name="Picture 9" descr="LA-210 statistics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106257" y="2484930"/>
                <a:ext cx="4404578" cy="4306697"/>
              </a:xfrm>
              <a:prstGeom prst="rect">
                <a:avLst/>
              </a:prstGeom>
              <a:effectLst/>
            </p:spPr>
          </p:pic>
        </p:grpSp>
        <p:pic>
          <p:nvPicPr>
            <p:cNvPr id="80898" name="Picture 2" descr="D:\Ben-k-data\My Documents\My Pictures\שונות\RAD Logos\flow_statistics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7912" y="2659380"/>
              <a:ext cx="4352425" cy="41071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RADview-EMS</a:t>
            </a:r>
            <a:br>
              <a:rPr lang="en-US" dirty="0" smtClean="0"/>
            </a:br>
            <a:r>
              <a:rPr lang="en-US" sz="3200" b="0" dirty="0" smtClean="0">
                <a:solidFill>
                  <a:schemeClr val="accent6"/>
                </a:solidFill>
                <a:latin typeface="Forte" pitchFamily="66" charset="0"/>
              </a:rPr>
              <a:t>FCAPS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76224" y="1859624"/>
            <a:ext cx="9566421" cy="54453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2" tIns="251950" rIns="91422" bIns="45711" numCol="1" rtlCol="0" anchor="t" anchorCtr="0" compatLnSpc="1">
            <a:prstTxWarp prst="textNoShape">
              <a:avLst/>
            </a:prstTxWarp>
          </a:bodyPr>
          <a:lstStyle/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View and manage EMS Security profiles in a graphical interface.</a:t>
            </a: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Create and edit security profiles.</a:t>
            </a: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Create Common/Private view profiles per user/group</a:t>
            </a: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Collects accounting data and generates network usage reports</a:t>
            </a:r>
          </a:p>
          <a:p>
            <a:pPr marL="266647" indent="-174590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Define password policies </a:t>
            </a:r>
            <a:endParaRPr lang="en-US" sz="1200" dirty="0" smtClean="0">
              <a:latin typeface="Verdana" pitchFamily="34" charset="0"/>
              <a:cs typeface="Vrinda" pitchFamily="2" charset="0"/>
            </a:endParaRPr>
          </a:p>
        </p:txBody>
      </p:sp>
      <p:sp>
        <p:nvSpPr>
          <p:cNvPr id="25" name="Round Same Side Corner Rectangle 24"/>
          <p:cNvSpPr/>
          <p:nvPr/>
        </p:nvSpPr>
        <p:spPr bwMode="auto">
          <a:xfrm>
            <a:off x="7953767" y="1315092"/>
            <a:ext cx="1888876" cy="548310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384" tIns="0" rIns="177384" bIns="0" numCol="1" spcCol="1269" anchor="ctr" anchorCtr="0">
            <a:no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Verdana" pitchFamily="34" charset="0"/>
              </a:rPr>
              <a:t>Security</a:t>
            </a:r>
          </a:p>
        </p:txBody>
      </p:sp>
      <p:sp>
        <p:nvSpPr>
          <p:cNvPr id="26" name="Round Same Side Corner Rectangle 25"/>
          <p:cNvSpPr/>
          <p:nvPr/>
        </p:nvSpPr>
        <p:spPr bwMode="auto">
          <a:xfrm>
            <a:off x="2199142" y="1392360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/>
              <a:t>Configuration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ound Same Side Corner Rectangle 26"/>
          <p:cNvSpPr/>
          <p:nvPr/>
        </p:nvSpPr>
        <p:spPr bwMode="auto">
          <a:xfrm>
            <a:off x="4117350" y="1392360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/>
              <a:t>Administration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ound Same Side Corner Rectangle 27"/>
          <p:cNvSpPr/>
          <p:nvPr/>
        </p:nvSpPr>
        <p:spPr bwMode="auto">
          <a:xfrm>
            <a:off x="6035558" y="1392360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/>
              <a:t>Performance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ound Same Side Corner Rectangle 28"/>
          <p:cNvSpPr/>
          <p:nvPr/>
        </p:nvSpPr>
        <p:spPr bwMode="auto">
          <a:xfrm>
            <a:off x="280934" y="1392360"/>
            <a:ext cx="1888876" cy="471042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71986" bIns="35992" anchor="ctr"/>
          <a:lstStyle/>
          <a:p>
            <a:pPr algn="ctr">
              <a:defRPr/>
            </a:pPr>
            <a:r>
              <a:rPr lang="en-US" sz="1700" dirty="0" smtClean="0"/>
              <a:t>Fault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97953" y="3735331"/>
            <a:ext cx="5322013" cy="3378669"/>
            <a:chOff x="297951" y="3772144"/>
            <a:chExt cx="5322013" cy="337866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97951" y="3924728"/>
              <a:ext cx="5322013" cy="3226085"/>
            </a:xfrm>
            <a:prstGeom prst="roundRect">
              <a:avLst>
                <a:gd name="adj" fmla="val 1875"/>
              </a:avLst>
            </a:prstGeom>
            <a:solidFill>
              <a:schemeClr val="bg1">
                <a:lumMod val="50000"/>
                <a:alpha val="20000"/>
              </a:schemeClr>
            </a:solidFill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6647" indent="-174590">
                <a:lnSpc>
                  <a:spcPct val="150000"/>
                </a:lnSpc>
                <a:buSzPct val="110000"/>
              </a:pPr>
              <a:endParaRPr lang="en-US" sz="1700" dirty="0" smtClean="0">
                <a:latin typeface="Verdana" pitchFamily="34" charset="0"/>
                <a:cs typeface="Vrinda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443906" y="3772144"/>
              <a:ext cx="2186278" cy="313006"/>
            </a:xfrm>
            <a:prstGeom prst="roundRect">
              <a:avLst>
                <a:gd name="adj" fmla="val 801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r>
                <a:rPr lang="en-US" sz="1400" dirty="0" smtClean="0"/>
                <a:t>Security profiles</a:t>
              </a:r>
            </a:p>
          </p:txBody>
        </p:sp>
        <p:pic>
          <p:nvPicPr>
            <p:cNvPr id="12" name="Picture 2" descr="C:\Documents and Settings\ben_k\Desktop\01_27_2008 04_51 PM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5645" y="4153871"/>
              <a:ext cx="5006624" cy="289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6"/>
          <p:cNvGrpSpPr/>
          <p:nvPr/>
        </p:nvGrpSpPr>
        <p:grpSpPr>
          <a:xfrm>
            <a:off x="5782641" y="3626593"/>
            <a:ext cx="3950887" cy="3596140"/>
            <a:chOff x="5782640" y="3626593"/>
            <a:chExt cx="3950886" cy="359614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5782640" y="3770617"/>
              <a:ext cx="3950886" cy="3452116"/>
            </a:xfrm>
            <a:prstGeom prst="roundRect">
              <a:avLst>
                <a:gd name="adj" fmla="val 1875"/>
              </a:avLst>
            </a:prstGeom>
            <a:solidFill>
              <a:schemeClr val="bg1">
                <a:lumMod val="50000"/>
                <a:alpha val="20000"/>
              </a:schemeClr>
            </a:solidFill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6647" indent="-174590">
                <a:lnSpc>
                  <a:spcPct val="150000"/>
                </a:lnSpc>
                <a:buSzPct val="110000"/>
              </a:pPr>
              <a:endParaRPr lang="en-US" sz="1700" dirty="0" smtClean="0">
                <a:latin typeface="Verdana" pitchFamily="34" charset="0"/>
                <a:cs typeface="Vrinda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928594" y="3626593"/>
              <a:ext cx="2198264" cy="309185"/>
            </a:xfrm>
            <a:prstGeom prst="roundRect">
              <a:avLst>
                <a:gd name="adj" fmla="val 801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r>
                <a:rPr lang="en-US" sz="1400" dirty="0" smtClean="0"/>
                <a:t>Password policy</a:t>
              </a:r>
            </a:p>
          </p:txBody>
        </p:sp>
        <p:pic>
          <p:nvPicPr>
            <p:cNvPr id="11" name="Picture 3" descr="C:\Documents and Settings\ben_k\Desktop\01_27_2008 04_53 P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92389" y="4006921"/>
              <a:ext cx="3731388" cy="307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dirty="0" smtClean="0"/>
              <a:t>Business-Continuity Levels </a:t>
            </a:r>
            <a:endParaRPr lang="en-US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550037" y="1536700"/>
          <a:ext cx="9036907" cy="5221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331163" y="1569755"/>
            <a:ext cx="6857917" cy="1201915"/>
          </a:xfrm>
          <a:prstGeom prst="roundRect">
            <a:avLst>
              <a:gd name="adj" fmla="val 1875"/>
            </a:avLst>
          </a:prstGeom>
          <a:solidFill>
            <a:schemeClr val="bg1">
              <a:lumMod val="50000"/>
              <a:alpha val="10000"/>
            </a:scheme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3" tIns="301692" rIns="91403" bIns="45702" numCol="1" rtlCol="0" anchor="t" anchorCtr="0" compatLnSpc="1">
            <a:prstTxWarp prst="textNoShape">
              <a:avLst/>
            </a:prstTxWarp>
          </a:bodyPr>
          <a:lstStyle/>
          <a:p>
            <a:pPr marL="266594" indent="-174555">
              <a:spcBef>
                <a:spcPct val="20000"/>
              </a:spcBef>
              <a:buClr>
                <a:srgbClr val="4D4D4D"/>
              </a:buClr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Based on RADview-EMS/&lt;</a:t>
            </a:r>
            <a:r>
              <a:rPr lang="en-US" sz="1400" dirty="0" err="1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PC&amp;Unix</a:t>
            </a:r>
            <a:r>
              <a:rPr lang="en-US" sz="1400" dirty="0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&gt;Pack1/R backup and restore tool</a:t>
            </a:r>
          </a:p>
          <a:p>
            <a:pPr marL="266594" lvl="1" indent="-174555">
              <a:spcBef>
                <a:spcPct val="20000"/>
              </a:spcBef>
              <a:buClr>
                <a:srgbClr val="4D4D4D"/>
              </a:buClr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Backup file can be saved anywhere </a:t>
            </a:r>
          </a:p>
          <a:p>
            <a:pPr marL="266594" lvl="1" indent="-174555">
              <a:spcBef>
                <a:spcPct val="20000"/>
              </a:spcBef>
              <a:buClr>
                <a:srgbClr val="4D4D4D"/>
              </a:buClr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Restore from backed-up files – RPO can be very long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72" t="9170" r="4253" b="29112"/>
          <a:stretch>
            <a:fillRect/>
          </a:stretch>
        </p:blipFill>
        <p:spPr bwMode="auto">
          <a:xfrm>
            <a:off x="7409949" y="4962923"/>
            <a:ext cx="109124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Business-Continuity Options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31163" y="4575813"/>
            <a:ext cx="6857917" cy="1201915"/>
          </a:xfrm>
          <a:prstGeom prst="roundRect">
            <a:avLst>
              <a:gd name="adj" fmla="val 1875"/>
            </a:avLst>
          </a:prstGeom>
          <a:solidFill>
            <a:srgbClr val="29A329">
              <a:alpha val="10000"/>
            </a:srgbClr>
          </a:solidFill>
          <a:ln w="6350" cap="flat" cmpd="sng" algn="ctr">
            <a:solidFill>
              <a:srgbClr val="2DB52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3" tIns="301692" rIns="91403" bIns="45702" numCol="1" rtlCol="0" anchor="t" anchorCtr="0" compatLnSpc="1">
            <a:prstTxWarp prst="textNoShape">
              <a:avLst/>
            </a:prstTxWarp>
          </a:bodyPr>
          <a:lstStyle/>
          <a:p>
            <a:pPr marL="266594" lvl="1" indent="-174555">
              <a:spcBef>
                <a:spcPct val="20000"/>
              </a:spcBef>
              <a:buClr>
                <a:srgbClr val="4D4D4D"/>
              </a:buClr>
              <a:buSzPct val="110000"/>
              <a:buFont typeface="Verdana" pitchFamily="34" charset="0"/>
              <a:buChar char="●"/>
            </a:pPr>
            <a:r>
              <a:rPr lang="en-US" sz="1400" b="1" dirty="0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Geographically</a:t>
            </a:r>
            <a:r>
              <a:rPr lang="en-US" sz="1400" dirty="0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 separated NMS servers that are replicated constantly</a:t>
            </a:r>
          </a:p>
          <a:p>
            <a:pPr marL="266594" lvl="1" indent="-174555">
              <a:spcBef>
                <a:spcPct val="20000"/>
              </a:spcBef>
              <a:buClr>
                <a:srgbClr val="4D4D4D"/>
              </a:buClr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RPO and RTO are short</a:t>
            </a:r>
          </a:p>
          <a:p>
            <a:pPr marL="266594" lvl="1" indent="-174555">
              <a:spcBef>
                <a:spcPct val="20000"/>
              </a:spcBef>
              <a:buClr>
                <a:srgbClr val="4D4D4D"/>
              </a:buClr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Manual </a:t>
            </a:r>
            <a:r>
              <a:rPr lang="en-US" sz="1400" b="1" dirty="0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switchover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58002" y="4400555"/>
            <a:ext cx="3452021" cy="335128"/>
          </a:xfrm>
          <a:prstGeom prst="roundRect">
            <a:avLst>
              <a:gd name="adj" fmla="val 8013"/>
            </a:avLst>
          </a:prstGeom>
          <a:solidFill>
            <a:srgbClr val="2DB52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349" tIns="0" rIns="177349" bIns="0" numCol="1" spcCol="1269" anchor="ctr" anchorCtr="0">
            <a:no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Disaster Recovery (DR) 1+1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31163" y="6083532"/>
            <a:ext cx="6857917" cy="1231671"/>
          </a:xfrm>
          <a:prstGeom prst="roundRect">
            <a:avLst>
              <a:gd name="adj" fmla="val 1875"/>
            </a:avLst>
          </a:prstGeom>
          <a:solidFill>
            <a:srgbClr val="C00000">
              <a:alpha val="10000"/>
            </a:srgbClr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3" tIns="301692" rIns="91403" bIns="45702" numCol="1" rtlCol="0" anchor="t" anchorCtr="0" compatLnSpc="1">
            <a:prstTxWarp prst="textNoShape">
              <a:avLst/>
            </a:prstTxWarp>
          </a:bodyPr>
          <a:lstStyle/>
          <a:p>
            <a:pPr marL="266594" indent="-174555">
              <a:spcBef>
                <a:spcPct val="20000"/>
              </a:spcBef>
              <a:buClr>
                <a:srgbClr val="C00000"/>
              </a:buClr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Hi-availability (HA) + disaster recovery (DR)</a:t>
            </a:r>
          </a:p>
          <a:p>
            <a:pPr marL="266594" indent="-174555">
              <a:spcBef>
                <a:spcPct val="20000"/>
              </a:spcBef>
              <a:buClr>
                <a:srgbClr val="C00000"/>
              </a:buClr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The highest protection level for the RADview-EMS server</a:t>
            </a:r>
          </a:p>
          <a:p>
            <a:pPr marL="266594" indent="-174555">
              <a:spcBef>
                <a:spcPct val="20000"/>
              </a:spcBef>
              <a:buClr>
                <a:srgbClr val="C00000"/>
              </a:buClr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Automatic failover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58002" y="5910778"/>
            <a:ext cx="3479730" cy="335128"/>
          </a:xfrm>
          <a:prstGeom prst="roundRect">
            <a:avLst>
              <a:gd name="adj" fmla="val 8013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349" tIns="0" rIns="177349" bIns="0" numCol="1" spcCol="1269" anchor="ctr" anchorCtr="0">
            <a:no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HA+DR (2+1)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31163" y="3071407"/>
            <a:ext cx="6857917" cy="1212382"/>
          </a:xfrm>
          <a:prstGeom prst="roundRect">
            <a:avLst>
              <a:gd name="adj" fmla="val 1875"/>
            </a:avLst>
          </a:prstGeom>
          <a:solidFill>
            <a:srgbClr val="0000CC">
              <a:alpha val="10000"/>
            </a:srgbClr>
          </a:solidFill>
          <a:ln w="63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3" tIns="301692" rIns="91403" bIns="45702" numCol="1" rtlCol="0" anchor="t" anchorCtr="0" compatLnSpc="1">
            <a:prstTxWarp prst="textNoShape">
              <a:avLst/>
            </a:prstTxWarp>
          </a:bodyPr>
          <a:lstStyle/>
          <a:p>
            <a:pPr marL="266594" indent="-174555">
              <a:spcBef>
                <a:spcPct val="20000"/>
              </a:spcBef>
              <a:buClr>
                <a:srgbClr val="4D4D4D"/>
              </a:buClr>
              <a:buSzPct val="110000"/>
              <a:buFont typeface="Verdana" pitchFamily="34" charset="0"/>
              <a:buChar char="●"/>
            </a:pP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Vrinda" pitchFamily="2" charset="0"/>
              </a:rPr>
              <a:t>Local</a:t>
            </a:r>
            <a:r>
              <a:rPr lang="en-US" sz="1400" dirty="0" smtClean="0">
                <a:solidFill>
                  <a:srgbClr val="0000CC"/>
                </a:solidFill>
                <a:latin typeface="Verdana" pitchFamily="34" charset="0"/>
                <a:cs typeface="Vrinda" pitchFamily="2" charset="0"/>
              </a:rPr>
              <a:t> clustering - RPO and RTO are short</a:t>
            </a:r>
          </a:p>
          <a:p>
            <a:pPr marL="266594" indent="-174555">
              <a:spcBef>
                <a:spcPct val="20000"/>
              </a:spcBef>
              <a:buClr>
                <a:srgbClr val="4D4D4D"/>
              </a:buClr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0000CC"/>
                </a:solidFill>
                <a:latin typeface="Verdana" pitchFamily="34" charset="0"/>
                <a:cs typeface="Vrinda" pitchFamily="2" charset="0"/>
              </a:rPr>
              <a:t>Immediate recovery in the event of OS or HW failure in a single site </a:t>
            </a:r>
          </a:p>
          <a:p>
            <a:pPr marL="266594" indent="-174555">
              <a:spcBef>
                <a:spcPct val="20000"/>
              </a:spcBef>
              <a:buClr>
                <a:srgbClr val="4D4D4D"/>
              </a:buClr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0000CC"/>
                </a:solidFill>
                <a:latin typeface="Verdana" pitchFamily="34" charset="0"/>
                <a:cs typeface="Vrinda" pitchFamily="2" charset="0"/>
              </a:rPr>
              <a:t>Automatic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Vrinda" pitchFamily="2" charset="0"/>
              </a:rPr>
              <a:t>failover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58002" y="2907500"/>
            <a:ext cx="3452021" cy="335128"/>
          </a:xfrm>
          <a:prstGeom prst="roundRect">
            <a:avLst>
              <a:gd name="adj" fmla="val 8013"/>
            </a:avLst>
          </a:prstGeom>
          <a:solidFill>
            <a:srgbClr val="0000CC"/>
          </a:solidFill>
          <a:ln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349" tIns="0" rIns="177349" bIns="0" numCol="1" spcCol="1269" anchor="ctr" anchorCtr="0">
            <a:no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High Availability (HA) Cluster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 l="2172" t="9170" r="4253" b="29112"/>
          <a:stretch>
            <a:fillRect/>
          </a:stretch>
        </p:blipFill>
        <p:spPr bwMode="auto">
          <a:xfrm>
            <a:off x="8888612" y="4962923"/>
            <a:ext cx="109124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2172" t="9170" r="4253" b="29112"/>
          <a:stretch>
            <a:fillRect/>
          </a:stretch>
        </p:blipFill>
        <p:spPr bwMode="auto">
          <a:xfrm>
            <a:off x="7409949" y="3501186"/>
            <a:ext cx="109124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l="2172" t="9170" r="4253" b="29112"/>
          <a:stretch>
            <a:fillRect/>
          </a:stretch>
        </p:blipFill>
        <p:spPr bwMode="auto">
          <a:xfrm>
            <a:off x="7409949" y="3300412"/>
            <a:ext cx="109124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Ben-k-data\My Documents\My Pictures\RADview\DELL\storage-powervault-md3000-thumb3.jpg"/>
          <p:cNvPicPr>
            <a:picLocks noChangeAspect="1" noChangeArrowheads="1"/>
          </p:cNvPicPr>
          <p:nvPr/>
        </p:nvPicPr>
        <p:blipFill>
          <a:blip r:embed="rId4" cstate="print"/>
          <a:srcRect l="3763" t="25238" r="4906" b="30952"/>
          <a:stretch>
            <a:fillRect/>
          </a:stretch>
        </p:blipFill>
        <p:spPr bwMode="auto">
          <a:xfrm>
            <a:off x="7501944" y="3824015"/>
            <a:ext cx="907257" cy="245674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 l="2172" t="9170" r="4253" b="29112"/>
          <a:stretch>
            <a:fillRect/>
          </a:stretch>
        </p:blipFill>
        <p:spPr bwMode="auto">
          <a:xfrm>
            <a:off x="7409949" y="6525374"/>
            <a:ext cx="109124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 l="2172" t="9170" r="4253" b="29112"/>
          <a:stretch>
            <a:fillRect/>
          </a:stretch>
        </p:blipFill>
        <p:spPr bwMode="auto">
          <a:xfrm>
            <a:off x="7409949" y="6324602"/>
            <a:ext cx="109124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 l="2172" t="9170" r="4253" b="29112"/>
          <a:stretch>
            <a:fillRect/>
          </a:stretch>
        </p:blipFill>
        <p:spPr bwMode="auto">
          <a:xfrm>
            <a:off x="8828029" y="6465909"/>
            <a:ext cx="109124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459039" y="1302821"/>
            <a:ext cx="945222" cy="498570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Primary site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87147" y="1302821"/>
            <a:ext cx="945222" cy="498570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Backup site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58002" y="1409700"/>
            <a:ext cx="3452021" cy="335128"/>
          </a:xfrm>
          <a:prstGeom prst="roundRect">
            <a:avLst>
              <a:gd name="adj" fmla="val 8013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349" tIns="0" rIns="177349" bIns="0" numCol="1" spcCol="1269" anchor="ctr" anchorCtr="0">
            <a:no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Backup and Restore</a:t>
            </a:r>
          </a:p>
        </p:txBody>
      </p:sp>
      <p:pic>
        <p:nvPicPr>
          <p:cNvPr id="1026" name="Picture 2" descr="C:\Documents and Settings\Ben_k\Desktop\imagesCAUXAZF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3087" y="1890717"/>
            <a:ext cx="504966" cy="496887"/>
          </a:xfrm>
          <a:prstGeom prst="rect">
            <a:avLst/>
          </a:prstGeom>
          <a:noFill/>
        </p:spPr>
      </p:pic>
      <p:pic>
        <p:nvPicPr>
          <p:cNvPr id="27" name="Picture 2" descr="C:\Documents and Settings\Ben_k\Desktop\imagesCAUXAZF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94789" y="1890717"/>
            <a:ext cx="504966" cy="496887"/>
          </a:xfrm>
          <a:prstGeom prst="rect">
            <a:avLst/>
          </a:prstGeom>
          <a:noFill/>
        </p:spPr>
      </p:pic>
      <p:sp>
        <p:nvSpPr>
          <p:cNvPr id="28" name="Curved Down Arrow 27"/>
          <p:cNvSpPr/>
          <p:nvPr/>
        </p:nvSpPr>
        <p:spPr bwMode="auto">
          <a:xfrm>
            <a:off x="8166100" y="1828800"/>
            <a:ext cx="914400" cy="241300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3" tIns="45706" rIns="91413" bIns="45706" numCol="1" rtlCol="0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24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and Restore </a:t>
            </a:r>
            <a:r>
              <a:rPr lang="en-US" sz="1800" dirty="0" smtClean="0">
                <a:solidFill>
                  <a:srgbClr val="FFC000"/>
                </a:solidFill>
              </a:rPr>
              <a:t>(Cold standby)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4" name="Content Placeholder 14"/>
          <p:cNvSpPr>
            <a:spLocks noGrp="1"/>
          </p:cNvSpPr>
          <p:nvPr>
            <p:ph idx="4294967295"/>
          </p:nvPr>
        </p:nvSpPr>
        <p:spPr>
          <a:xfrm>
            <a:off x="0" y="5972175"/>
            <a:ext cx="8753475" cy="1414463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>
                <a:cs typeface="Vrinda" pitchFamily="2" charset="0"/>
              </a:rPr>
              <a:t>Based on RADview-EMS/&lt;</a:t>
            </a:r>
            <a:r>
              <a:rPr lang="en-US" sz="1800" dirty="0" err="1" smtClean="0">
                <a:cs typeface="Vrinda" pitchFamily="2" charset="0"/>
              </a:rPr>
              <a:t>PC&amp;Unix</a:t>
            </a:r>
            <a:r>
              <a:rPr lang="en-US" sz="1800" dirty="0" smtClean="0">
                <a:cs typeface="Vrinda" pitchFamily="2" charset="0"/>
              </a:rPr>
              <a:t>&gt;Pack1/R backup and restore tool</a:t>
            </a:r>
            <a:endParaRPr lang="en-US" sz="1800" dirty="0" smtClean="0"/>
          </a:p>
          <a:p>
            <a:r>
              <a:rPr lang="en-US" sz="1800" dirty="0" smtClean="0"/>
              <a:t>Cost effective – sold without hardware or additional software </a:t>
            </a:r>
          </a:p>
          <a:p>
            <a:r>
              <a:rPr lang="en-US" sz="1800" dirty="0" smtClean="0"/>
              <a:t>RPO is long – since last back-up</a:t>
            </a:r>
          </a:p>
          <a:p>
            <a:r>
              <a:rPr lang="en-US" sz="1800" dirty="0" smtClean="0"/>
              <a:t>Completely manual operation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rot="10800000" flipV="1">
            <a:off x="5234458" y="2788519"/>
            <a:ext cx="1290955" cy="13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67644" y="2577465"/>
            <a:ext cx="3489960" cy="3316144"/>
          </a:xfrm>
          <a:prstGeom prst="roundRect">
            <a:avLst>
              <a:gd name="adj" fmla="val 3264"/>
            </a:avLst>
          </a:prstGeom>
          <a:solidFill>
            <a:srgbClr val="C00000">
              <a:alpha val="10000"/>
            </a:srgbClr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3" tIns="251900" rIns="91403" bIns="45702" numCol="1" rtlCol="0" anchor="t" anchorCtr="0" compatLnSpc="1">
            <a:prstTxWarp prst="textNoShape">
              <a:avLst/>
            </a:prstTxWarp>
          </a:bodyPr>
          <a:lstStyle/>
          <a:p>
            <a:pPr indent="-174555">
              <a:buClr>
                <a:srgbClr val="C00000"/>
              </a:buClr>
              <a:buSzPct val="110000"/>
            </a:pPr>
            <a:endParaRPr lang="en-US" sz="1500" dirty="0">
              <a:solidFill>
                <a:srgbClr val="C00000"/>
              </a:solidFill>
              <a:latin typeface="Verdana" pitchFamily="34" charset="0"/>
              <a:cs typeface="Vrinda" pitchFamily="2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537960" y="2560323"/>
            <a:ext cx="3436620" cy="3354401"/>
          </a:xfrm>
          <a:prstGeom prst="roundRect">
            <a:avLst>
              <a:gd name="adj" fmla="val 3726"/>
            </a:avLst>
          </a:prstGeom>
          <a:solidFill>
            <a:schemeClr val="bg1">
              <a:lumMod val="50000"/>
              <a:alpha val="10000"/>
            </a:scheme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3" tIns="251900" rIns="91403" bIns="45702" numCol="1" rtlCol="0" anchor="t" anchorCtr="0" compatLnSpc="1">
            <a:prstTxWarp prst="textNoShape">
              <a:avLst/>
            </a:prstTxWarp>
          </a:bodyPr>
          <a:lstStyle/>
          <a:p>
            <a:pPr marL="266594" indent="-17455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endParaRPr lang="en-US" sz="1500" dirty="0">
              <a:solidFill>
                <a:srgbClr val="000000"/>
              </a:solidFill>
              <a:latin typeface="Verdana" pitchFamily="34" charset="0"/>
              <a:cs typeface="Vrinda" pitchFamily="2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1927860" y="3815254"/>
            <a:ext cx="6207148" cy="40465"/>
          </a:xfrm>
          <a:prstGeom prst="line">
            <a:avLst/>
          </a:prstGeom>
          <a:noFill/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lIns="100544" tIns="50272" rIns="100544" bIns="5027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943" y="2986453"/>
            <a:ext cx="1000602" cy="15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3522" y="3070273"/>
            <a:ext cx="946468" cy="142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 bwMode="auto">
          <a:xfrm>
            <a:off x="6773792" y="2393722"/>
            <a:ext cx="1888328" cy="402404"/>
          </a:xfrm>
          <a:prstGeom prst="roundRect">
            <a:avLst>
              <a:gd name="adj" fmla="val 8013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349" tIns="0" rIns="177349" bIns="0" numCol="1" spcCol="1269" anchor="ctr" anchorCtr="0">
            <a:noAutofit/>
          </a:bodyPr>
          <a:lstStyle/>
          <a:p>
            <a:r>
              <a:rPr lang="en-US" sz="1700" dirty="0" smtClean="0">
                <a:solidFill>
                  <a:srgbClr val="FFFFFF"/>
                </a:solidFill>
              </a:rPr>
              <a:t>DR site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379444" y="2393722"/>
            <a:ext cx="2931315" cy="402404"/>
          </a:xfrm>
          <a:prstGeom prst="roundRect">
            <a:avLst>
              <a:gd name="adj" fmla="val 8013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349" tIns="0" rIns="177349" bIns="0" numCol="1" spcCol="1269" anchor="ctr" anchorCtr="0">
            <a:noAutofit/>
          </a:bodyPr>
          <a:lstStyle/>
          <a:p>
            <a:r>
              <a:rPr lang="en-US" sz="1700" dirty="0" smtClean="0">
                <a:solidFill>
                  <a:srgbClr val="FFFFFF"/>
                </a:solidFill>
              </a:rPr>
              <a:t>Primary Site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614728" y="1826577"/>
            <a:ext cx="2986108" cy="199070"/>
            <a:chOff x="2941254" y="1762923"/>
            <a:chExt cx="2715735" cy="108744"/>
          </a:xfrm>
        </p:grpSpPr>
        <p:cxnSp>
          <p:nvCxnSpPr>
            <p:cNvPr id="28" name="Straight Connector 19"/>
            <p:cNvCxnSpPr>
              <a:cxnSpLocks noChangeShapeType="1"/>
            </p:cNvCxnSpPr>
            <p:nvPr/>
          </p:nvCxnSpPr>
          <p:spPr bwMode="auto">
            <a:xfrm rot="16200000" flipH="1">
              <a:off x="2886882" y="1817295"/>
              <a:ext cx="10874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" name="Straight Connector 23"/>
            <p:cNvCxnSpPr>
              <a:cxnSpLocks noChangeShapeType="1"/>
            </p:cNvCxnSpPr>
            <p:nvPr/>
          </p:nvCxnSpPr>
          <p:spPr bwMode="auto">
            <a:xfrm rot="16200000" flipH="1">
              <a:off x="4030350" y="1817295"/>
              <a:ext cx="10874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" name="Straight Connector 25"/>
            <p:cNvCxnSpPr>
              <a:cxnSpLocks noChangeShapeType="1"/>
            </p:cNvCxnSpPr>
            <p:nvPr/>
          </p:nvCxnSpPr>
          <p:spPr bwMode="auto">
            <a:xfrm rot="16200000" flipH="1">
              <a:off x="4841094" y="1817296"/>
              <a:ext cx="10874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Straight Connector 25"/>
            <p:cNvCxnSpPr>
              <a:cxnSpLocks noChangeShapeType="1"/>
            </p:cNvCxnSpPr>
            <p:nvPr/>
          </p:nvCxnSpPr>
          <p:spPr bwMode="auto">
            <a:xfrm rot="16200000" flipH="1">
              <a:off x="5602617" y="1817296"/>
              <a:ext cx="10874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6" name="Group 156"/>
          <p:cNvGrpSpPr>
            <a:grpSpLocks/>
          </p:cNvGrpSpPr>
          <p:nvPr/>
        </p:nvGrpSpPr>
        <p:grpSpPr bwMode="auto">
          <a:xfrm>
            <a:off x="3136220" y="1180465"/>
            <a:ext cx="1056572" cy="708978"/>
            <a:chOff x="2950120" y="1107961"/>
            <a:chExt cx="959092" cy="645409"/>
          </a:xfrm>
        </p:grpSpPr>
        <p:pic>
          <p:nvPicPr>
            <p:cNvPr id="33" name="Picture 18" descr="p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286" y="1302574"/>
              <a:ext cx="474524" cy="45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8"/>
            <p:cNvSpPr txBox="1">
              <a:spLocks noChangeArrowheads="1"/>
            </p:cNvSpPr>
            <p:nvPr/>
          </p:nvSpPr>
          <p:spPr bwMode="auto">
            <a:xfrm>
              <a:off x="2950120" y="1107961"/>
              <a:ext cx="959092" cy="246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0053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ysClr val="windowText" lastClr="000000"/>
                  </a:solidFill>
                  <a:latin typeface="Verdana" pitchFamily="34" charset="0"/>
                </a:rPr>
                <a:t>EMS-Client</a:t>
              </a:r>
            </a:p>
          </p:txBody>
        </p:sp>
      </p:grpSp>
      <p:cxnSp>
        <p:nvCxnSpPr>
          <p:cNvPr id="35" name="Straight Connector 10"/>
          <p:cNvCxnSpPr>
            <a:cxnSpLocks noChangeShapeType="1"/>
          </p:cNvCxnSpPr>
          <p:nvPr/>
        </p:nvCxnSpPr>
        <p:spPr bwMode="auto">
          <a:xfrm>
            <a:off x="3218343" y="2036134"/>
            <a:ext cx="3696824" cy="6973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7" name="Group 155"/>
          <p:cNvGrpSpPr>
            <a:grpSpLocks/>
          </p:cNvGrpSpPr>
          <p:nvPr/>
        </p:nvGrpSpPr>
        <p:grpSpPr bwMode="auto">
          <a:xfrm>
            <a:off x="4410523" y="1180465"/>
            <a:ext cx="832632" cy="708978"/>
            <a:chOff x="3708990" y="1107961"/>
            <a:chExt cx="755812" cy="645409"/>
          </a:xfrm>
        </p:grpSpPr>
        <p:pic>
          <p:nvPicPr>
            <p:cNvPr id="37" name="Picture 18" descr="p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74805" y="1302574"/>
              <a:ext cx="474524" cy="45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27"/>
            <p:cNvSpPr txBox="1">
              <a:spLocks noChangeArrowheads="1"/>
            </p:cNvSpPr>
            <p:nvPr/>
          </p:nvSpPr>
          <p:spPr bwMode="auto">
            <a:xfrm>
              <a:off x="3708990" y="1107961"/>
              <a:ext cx="755812" cy="246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0053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ysClr val="windowText" lastClr="000000"/>
                  </a:solidFill>
                  <a:latin typeface="Verdana" pitchFamily="34" charset="0"/>
                </a:rPr>
                <a:t>X-Client</a:t>
              </a:r>
            </a:p>
          </p:txBody>
        </p:sp>
      </p:grpSp>
      <p:grpSp>
        <p:nvGrpSpPr>
          <p:cNvPr id="9" name="Group 154"/>
          <p:cNvGrpSpPr>
            <a:grpSpLocks/>
          </p:cNvGrpSpPr>
          <p:nvPr/>
        </p:nvGrpSpPr>
        <p:grpSpPr bwMode="auto">
          <a:xfrm>
            <a:off x="5438412" y="1180465"/>
            <a:ext cx="658066" cy="708978"/>
            <a:chOff x="4462449" y="1107961"/>
            <a:chExt cx="599110" cy="645409"/>
          </a:xfrm>
        </p:grpSpPr>
        <p:pic>
          <p:nvPicPr>
            <p:cNvPr id="40" name="Picture 18" descr="p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35625" y="1302574"/>
              <a:ext cx="474524" cy="45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30"/>
            <p:cNvSpPr txBox="1">
              <a:spLocks noChangeArrowheads="1"/>
            </p:cNvSpPr>
            <p:nvPr/>
          </p:nvSpPr>
          <p:spPr bwMode="auto">
            <a:xfrm>
              <a:off x="4462449" y="1107961"/>
              <a:ext cx="599110" cy="246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0053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ysClr val="windowText" lastClr="000000"/>
                  </a:solidFill>
                  <a:latin typeface="Verdana" pitchFamily="34" charset="0"/>
                </a:rPr>
                <a:t>Client</a:t>
              </a:r>
            </a:p>
          </p:txBody>
        </p:sp>
      </p:grpSp>
      <p:sp>
        <p:nvSpPr>
          <p:cNvPr id="42" name="TextBox 33"/>
          <p:cNvSpPr txBox="1">
            <a:spLocks noChangeArrowheads="1"/>
          </p:cNvSpPr>
          <p:nvPr/>
        </p:nvSpPr>
        <p:spPr bwMode="auto">
          <a:xfrm>
            <a:off x="2554070" y="1454633"/>
            <a:ext cx="995017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533" tIns="50267" rIns="100533" bIns="50267">
            <a:spAutoFit/>
          </a:bodyPr>
          <a:lstStyle/>
          <a:p>
            <a:pPr algn="ctr" defTabSz="1005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 smtClean="0">
                <a:solidFill>
                  <a:sysClr val="windowText" lastClr="000000"/>
                </a:solidFill>
                <a:latin typeface="Verdana" pitchFamily="34" charset="0"/>
              </a:rPr>
              <a:t>Operators</a:t>
            </a:r>
          </a:p>
        </p:txBody>
      </p:sp>
      <p:grpSp>
        <p:nvGrpSpPr>
          <p:cNvPr id="10" name="Group 186"/>
          <p:cNvGrpSpPr>
            <a:grpSpLocks/>
          </p:cNvGrpSpPr>
          <p:nvPr/>
        </p:nvGrpSpPr>
        <p:grpSpPr bwMode="auto">
          <a:xfrm>
            <a:off x="6291739" y="1161257"/>
            <a:ext cx="740410" cy="740410"/>
            <a:chOff x="5719069" y="1055690"/>
            <a:chExt cx="673465" cy="672869"/>
          </a:xfrm>
        </p:grpSpPr>
        <p:pic>
          <p:nvPicPr>
            <p:cNvPr id="44" name="Picture 36" descr="nm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9069" y="1247775"/>
              <a:ext cx="673465" cy="480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Box 33"/>
            <p:cNvSpPr txBox="1">
              <a:spLocks noChangeArrowheads="1"/>
            </p:cNvSpPr>
            <p:nvPr/>
          </p:nvSpPr>
          <p:spPr bwMode="auto">
            <a:xfrm>
              <a:off x="5822713" y="1055690"/>
              <a:ext cx="476671" cy="246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0053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ysClr val="windowText" lastClr="000000"/>
                  </a:solidFill>
                  <a:latin typeface="Verdana" pitchFamily="34" charset="0"/>
                </a:rPr>
                <a:t>OSS</a:t>
              </a:r>
            </a:p>
          </p:txBody>
        </p:sp>
      </p:grp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411088" y="2971441"/>
            <a:ext cx="924083" cy="624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0544" tIns="50272" rIns="100544" bIns="50272">
            <a:spAutoFit/>
          </a:bodyPr>
          <a:lstStyle/>
          <a:p>
            <a:pPr indent="1747" algn="ctr">
              <a:spcBef>
                <a:spcPct val="20000"/>
              </a:spcBef>
              <a:buClr>
                <a:srgbClr val="CC0000"/>
              </a:buClr>
            </a:pP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Active</a:t>
            </a:r>
            <a:r>
              <a:rPr lang="en-US" sz="1700" dirty="0">
                <a:solidFill>
                  <a:srgbClr val="000000"/>
                </a:solidFill>
                <a:latin typeface="Verdana"/>
              </a:rPr>
              <a:t/>
            </a:r>
            <a:br>
              <a:rPr lang="en-US" sz="1700" dirty="0">
                <a:solidFill>
                  <a:srgbClr val="000000"/>
                </a:solidFill>
                <a:latin typeface="Verdana"/>
              </a:rPr>
            </a:b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Server</a:t>
            </a:r>
            <a:endParaRPr lang="en-US" sz="17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6624258" y="2971441"/>
            <a:ext cx="1110160" cy="624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0544" tIns="50272" rIns="100544" bIns="50272">
            <a:spAutoFit/>
          </a:bodyPr>
          <a:lstStyle/>
          <a:p>
            <a:pPr indent="1747" algn="ctr">
              <a:spcBef>
                <a:spcPct val="20000"/>
              </a:spcBef>
              <a:buClr>
                <a:srgbClr val="CC0000"/>
              </a:buClr>
            </a:pP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Standby</a:t>
            </a:r>
            <a:r>
              <a:rPr lang="en-US" sz="1700" dirty="0">
                <a:solidFill>
                  <a:srgbClr val="000000"/>
                </a:solidFill>
                <a:latin typeface="Verdana"/>
              </a:rPr>
              <a:t/>
            </a:r>
            <a:br>
              <a:rPr lang="en-US" sz="1700" dirty="0">
                <a:solidFill>
                  <a:srgbClr val="000000"/>
                </a:solidFill>
                <a:latin typeface="Verdana"/>
              </a:rPr>
            </a:b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Server</a:t>
            </a:r>
            <a:endParaRPr lang="en-US" sz="1700" dirty="0">
              <a:solidFill>
                <a:srgbClr val="000000"/>
              </a:solidFill>
              <a:latin typeface="Verdana"/>
            </a:endParaRPr>
          </a:p>
        </p:txBody>
      </p:sp>
      <p:cxnSp>
        <p:nvCxnSpPr>
          <p:cNvPr id="48" name="Straight Connector 28"/>
          <p:cNvCxnSpPr>
            <a:cxnSpLocks noChangeShapeType="1"/>
          </p:cNvCxnSpPr>
          <p:nvPr/>
        </p:nvCxnSpPr>
        <p:spPr bwMode="auto">
          <a:xfrm rot="16200000" flipH="1">
            <a:off x="4922727" y="2334275"/>
            <a:ext cx="529482" cy="7022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49" name="Picture 26" descr="ls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3315" y="2492032"/>
            <a:ext cx="539592" cy="56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Connector 49"/>
          <p:cNvCxnSpPr>
            <a:stCxn id="49" idx="1"/>
          </p:cNvCxnSpPr>
          <p:nvPr/>
        </p:nvCxnSpPr>
        <p:spPr bwMode="auto">
          <a:xfrm rot="10800000" flipV="1">
            <a:off x="3642364" y="2772306"/>
            <a:ext cx="1290955" cy="13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942946" y="4872047"/>
            <a:ext cx="1964545" cy="729410"/>
          </a:xfrm>
          <a:prstGeom prst="rect">
            <a:avLst/>
          </a:prstGeom>
          <a:noFill/>
        </p:spPr>
        <p:txBody>
          <a:bodyPr wrap="square" lIns="100564" tIns="50282" rIns="100564" bIns="50282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Run a backup process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65238" y="4872047"/>
            <a:ext cx="1964545" cy="729410"/>
          </a:xfrm>
          <a:prstGeom prst="rect">
            <a:avLst/>
          </a:prstGeom>
          <a:noFill/>
        </p:spPr>
        <p:txBody>
          <a:bodyPr wrap="square" lIns="100564" tIns="50282" rIns="100564" bIns="50282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Run a restore process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64800" y="4872047"/>
            <a:ext cx="1964545" cy="415478"/>
          </a:xfrm>
          <a:prstGeom prst="rect">
            <a:avLst/>
          </a:prstGeom>
          <a:noFill/>
        </p:spPr>
        <p:txBody>
          <a:bodyPr wrap="square" lIns="100564" tIns="50282" rIns="100564" bIns="50282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Transfer the file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6.35838E-7 L 0.06667 -6.35838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51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Ben-k-data\My Documents\My Pictures\RADview\logi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0221718" cy="7668161"/>
          </a:xfrm>
          <a:prstGeom prst="rect">
            <a:avLst/>
          </a:prstGeom>
          <a:noFill/>
        </p:spPr>
      </p:pic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0" y="1063636"/>
            <a:ext cx="5112067" cy="39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62" tIns="50280" rIns="100562" bIns="50280" numCol="1" anchor="t" anchorCtr="0" compatLnSpc="1">
            <a:prstTxWarp prst="textNoShape">
              <a:avLst/>
            </a:prstTxWarp>
          </a:bodyPr>
          <a:lstStyle/>
          <a:p>
            <a:pPr marL="321278" indent="-321278" algn="r" defTabSz="914309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2000" kern="0" dirty="0" smtClean="0">
                <a:latin typeface="+mn-lt"/>
                <a:cs typeface="+mn-cs"/>
              </a:rPr>
              <a:t>RADview Value Proposition</a:t>
            </a:r>
          </a:p>
          <a:p>
            <a:pPr marL="321278" indent="-321278" algn="r" defTabSz="914309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2000" kern="0" dirty="0" smtClean="0">
                <a:latin typeface="+mn-lt"/>
                <a:cs typeface="+mn-cs"/>
              </a:rPr>
              <a:t>Network Scheme</a:t>
            </a:r>
          </a:p>
          <a:p>
            <a:pPr marL="321278" indent="-321278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2000" kern="0" dirty="0" smtClean="0">
                <a:latin typeface="+mn-lt"/>
                <a:cs typeface="+mn-cs"/>
              </a:rPr>
              <a:t>Market Segments</a:t>
            </a:r>
          </a:p>
          <a:p>
            <a:pPr marL="321278" indent="-321278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2000" kern="0" dirty="0" smtClean="0">
                <a:latin typeface="+mn-lt"/>
                <a:cs typeface="+mn-cs"/>
              </a:rPr>
              <a:t>Product Line Portfolio</a:t>
            </a:r>
          </a:p>
          <a:p>
            <a:pPr marL="321278" indent="-321278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2000" kern="0" dirty="0" smtClean="0">
                <a:latin typeface="+mn-lt"/>
                <a:cs typeface="+mn-cs"/>
              </a:rPr>
              <a:t>RADview-EMS Benefits &amp; Features</a:t>
            </a:r>
          </a:p>
          <a:p>
            <a:pPr marL="321278" indent="-321278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2000" kern="0" dirty="0" smtClean="0">
                <a:latin typeface="+mn-lt"/>
                <a:cs typeface="+mn-cs"/>
              </a:rPr>
              <a:t>Turnkey system</a:t>
            </a:r>
          </a:p>
          <a:p>
            <a:pPr marL="321278" indent="-321278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2000" kern="0" dirty="0" smtClean="0">
                <a:latin typeface="+mn-lt"/>
                <a:cs typeface="+mn-cs"/>
              </a:rPr>
              <a:t>Business-Continuity Levels*</a:t>
            </a:r>
          </a:p>
          <a:p>
            <a:pPr marL="321278" indent="-321278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2000" kern="0" dirty="0" smtClean="0">
                <a:latin typeface="+mn-lt"/>
                <a:cs typeface="+mn-cs"/>
              </a:rPr>
              <a:t>RADview-SC Family</a:t>
            </a:r>
          </a:p>
          <a:p>
            <a:pPr marL="321278" indent="-321278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2000" kern="0" dirty="0" smtClean="0">
                <a:latin typeface="+mn-lt"/>
                <a:cs typeface="+mn-cs"/>
              </a:rPr>
              <a:t>Integrations</a:t>
            </a:r>
          </a:p>
          <a:p>
            <a:pPr marL="321278" indent="-321278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2000" kern="0" dirty="0" smtClean="0">
                <a:latin typeface="+mn-lt"/>
                <a:cs typeface="+mn-cs"/>
              </a:rPr>
              <a:t>Device Management</a:t>
            </a:r>
          </a:p>
          <a:p>
            <a:pPr marL="321278" indent="-321278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defRPr/>
            </a:pPr>
            <a:endParaRPr lang="en-US" sz="2000" dirty="0" smtClean="0">
              <a:solidFill>
                <a:srgbClr val="C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Forte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20893" y="493588"/>
            <a:ext cx="1715005" cy="52322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/>
            <a:r>
              <a:rPr lang="en-US" sz="2800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</a:rPr>
              <a:t>Agenda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0" y="4259275"/>
            <a:ext cx="4489342" cy="177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62" tIns="50280" rIns="100562" bIns="50280" numCol="1" anchor="t" anchorCtr="0" compatLnSpc="1">
            <a:prstTxWarp prst="textNoShape">
              <a:avLst/>
            </a:prstTxWarp>
          </a:bodyPr>
          <a:lstStyle/>
          <a:p>
            <a:pPr marL="321278" indent="-321278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endParaRPr lang="en-US" sz="2000" kern="0" dirty="0" smtClean="0">
              <a:solidFill>
                <a:srgbClr val="000000"/>
              </a:solidFill>
              <a:latin typeface="Verdana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2"/>
          <p:cNvSpPr>
            <a:spLocks noChangeArrowheads="1"/>
          </p:cNvSpPr>
          <p:nvPr/>
        </p:nvSpPr>
        <p:spPr bwMode="auto">
          <a:xfrm>
            <a:off x="167643" y="2577465"/>
            <a:ext cx="3489960" cy="4128135"/>
          </a:xfrm>
          <a:prstGeom prst="roundRect">
            <a:avLst>
              <a:gd name="adj" fmla="val 3264"/>
            </a:avLst>
          </a:prstGeom>
          <a:solidFill>
            <a:srgbClr val="C00000">
              <a:alpha val="10000"/>
            </a:srgbClr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3" tIns="251925" rIns="91413" bIns="45706" numCol="1" rtlCol="0" anchor="t" anchorCtr="0" compatLnSpc="1">
            <a:prstTxWarp prst="textNoShape">
              <a:avLst/>
            </a:prstTxWarp>
          </a:bodyPr>
          <a:lstStyle/>
          <a:p>
            <a:pPr indent="-174572">
              <a:buClr>
                <a:srgbClr val="C00000"/>
              </a:buClr>
              <a:buSzPct val="110000"/>
            </a:pPr>
            <a:endParaRPr lang="en-US" sz="1500" dirty="0">
              <a:solidFill>
                <a:srgbClr val="C00000"/>
              </a:solidFill>
              <a:latin typeface="Verdana" pitchFamily="34" charset="0"/>
              <a:cs typeface="Vrinda" pitchFamily="2" charset="0"/>
            </a:endParaRPr>
          </a:p>
        </p:txBody>
      </p:sp>
      <p:sp>
        <p:nvSpPr>
          <p:cNvPr id="70659" name="Line 41"/>
          <p:cNvSpPr>
            <a:spLocks noChangeShapeType="1"/>
          </p:cNvSpPr>
          <p:nvPr/>
        </p:nvSpPr>
        <p:spPr bwMode="auto">
          <a:xfrm>
            <a:off x="1243778" y="4870597"/>
            <a:ext cx="579755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0554" tIns="50277" rIns="100554" bIns="50277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660" name="Line 42"/>
          <p:cNvSpPr>
            <a:spLocks noChangeShapeType="1"/>
          </p:cNvSpPr>
          <p:nvPr/>
        </p:nvSpPr>
        <p:spPr bwMode="auto">
          <a:xfrm flipH="1">
            <a:off x="2186755" y="4870597"/>
            <a:ext cx="777081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0554" tIns="50277" rIns="100554" bIns="50277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6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Availability (HA) Cluster</a:t>
            </a:r>
          </a:p>
        </p:txBody>
      </p:sp>
      <p:pic>
        <p:nvPicPr>
          <p:cNvPr id="70663" name="Picture 38" descr="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08" y="3553913"/>
            <a:ext cx="839947" cy="150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39" descr="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6943" y="3553913"/>
            <a:ext cx="839947" cy="150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40" descr="stor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8386" y="5130464"/>
            <a:ext cx="1238658" cy="14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7" name="AutoShape 611"/>
          <p:cNvSpPr>
            <a:spLocks noChangeArrowheads="1"/>
          </p:cNvSpPr>
          <p:nvPr/>
        </p:nvSpPr>
        <p:spPr bwMode="gray">
          <a:xfrm>
            <a:off x="521129" y="3553912"/>
            <a:ext cx="1291907" cy="150348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D3685C"/>
              </a:gs>
              <a:gs pos="100000">
                <a:srgbClr val="BA1200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60E00"/>
            </a:solidFill>
            <a:miter lim="800000"/>
            <a:headEnd/>
            <a:tailEnd/>
          </a:ln>
        </p:spPr>
        <p:txBody>
          <a:bodyPr wrap="none" lIns="100554" tIns="50277" rIns="100554" bIns="50277" anchor="ctr"/>
          <a:lstStyle/>
          <a:p>
            <a:pPr algn="ctr" eaLnBrk="0" hangingPunct="0"/>
            <a:r>
              <a:rPr lang="en-US" sz="4000" b="1" dirty="0">
                <a:solidFill>
                  <a:srgbClr val="FFFFFF"/>
                </a:solidFill>
              </a:rPr>
              <a:t>!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433490" y="2926646"/>
            <a:ext cx="1358532" cy="578633"/>
            <a:chOff x="3523530" y="2084399"/>
            <a:chExt cx="1358532" cy="578633"/>
          </a:xfrm>
        </p:grpSpPr>
        <p:pic>
          <p:nvPicPr>
            <p:cNvPr id="70669" name="Picture 7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white">
            <a:xfrm>
              <a:off x="3741987" y="2439512"/>
              <a:ext cx="1082675" cy="2235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23530" y="2084399"/>
              <a:ext cx="1358532" cy="295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Rounded Rectangle 16"/>
          <p:cNvSpPr/>
          <p:nvPr/>
        </p:nvSpPr>
        <p:spPr bwMode="auto">
          <a:xfrm>
            <a:off x="379444" y="2393722"/>
            <a:ext cx="2931315" cy="402404"/>
          </a:xfrm>
          <a:prstGeom prst="roundRect">
            <a:avLst>
              <a:gd name="adj" fmla="val 8013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366" tIns="0" rIns="177366" bIns="0" numCol="1" spcCol="1269" anchor="ctr" anchorCtr="0">
            <a:noAutofit/>
          </a:bodyPr>
          <a:lstStyle/>
          <a:p>
            <a:r>
              <a:rPr lang="en-US" sz="1700" dirty="0" smtClean="0">
                <a:solidFill>
                  <a:srgbClr val="FFFFFF"/>
                </a:solidFill>
              </a:rPr>
              <a:t>Local Clustering 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614728" y="1826577"/>
            <a:ext cx="2986108" cy="199070"/>
            <a:chOff x="2941254" y="1762923"/>
            <a:chExt cx="2715735" cy="108744"/>
          </a:xfrm>
        </p:grpSpPr>
        <p:cxnSp>
          <p:nvCxnSpPr>
            <p:cNvPr id="19" name="Straight Connector 19"/>
            <p:cNvCxnSpPr>
              <a:cxnSpLocks noChangeShapeType="1"/>
            </p:cNvCxnSpPr>
            <p:nvPr/>
          </p:nvCxnSpPr>
          <p:spPr bwMode="auto">
            <a:xfrm rot="16200000" flipH="1">
              <a:off x="2886882" y="1817295"/>
              <a:ext cx="10874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Straight Connector 23"/>
            <p:cNvCxnSpPr>
              <a:cxnSpLocks noChangeShapeType="1"/>
            </p:cNvCxnSpPr>
            <p:nvPr/>
          </p:nvCxnSpPr>
          <p:spPr bwMode="auto">
            <a:xfrm rot="16200000" flipH="1">
              <a:off x="4030350" y="1817295"/>
              <a:ext cx="10874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Straight Connector 25"/>
            <p:cNvCxnSpPr>
              <a:cxnSpLocks noChangeShapeType="1"/>
            </p:cNvCxnSpPr>
            <p:nvPr/>
          </p:nvCxnSpPr>
          <p:spPr bwMode="auto">
            <a:xfrm rot="16200000" flipH="1">
              <a:off x="4841094" y="1817296"/>
              <a:ext cx="10874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Straight Connector 25"/>
            <p:cNvCxnSpPr>
              <a:cxnSpLocks noChangeShapeType="1"/>
            </p:cNvCxnSpPr>
            <p:nvPr/>
          </p:nvCxnSpPr>
          <p:spPr bwMode="auto">
            <a:xfrm rot="16200000" flipH="1">
              <a:off x="5602617" y="1817296"/>
              <a:ext cx="10874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4" name="Group 156"/>
          <p:cNvGrpSpPr>
            <a:grpSpLocks/>
          </p:cNvGrpSpPr>
          <p:nvPr/>
        </p:nvGrpSpPr>
        <p:grpSpPr bwMode="auto">
          <a:xfrm>
            <a:off x="3136220" y="1180465"/>
            <a:ext cx="1056572" cy="708978"/>
            <a:chOff x="2950120" y="1107961"/>
            <a:chExt cx="959092" cy="645409"/>
          </a:xfrm>
        </p:grpSpPr>
        <p:pic>
          <p:nvPicPr>
            <p:cNvPr id="24" name="Picture 18" descr="p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3286" y="1302574"/>
              <a:ext cx="474524" cy="45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8"/>
            <p:cNvSpPr txBox="1">
              <a:spLocks noChangeArrowheads="1"/>
            </p:cNvSpPr>
            <p:nvPr/>
          </p:nvSpPr>
          <p:spPr bwMode="auto">
            <a:xfrm>
              <a:off x="2950120" y="1107961"/>
              <a:ext cx="959092" cy="246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0054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ysClr val="windowText" lastClr="000000"/>
                  </a:solidFill>
                  <a:latin typeface="Verdana" pitchFamily="34" charset="0"/>
                </a:rPr>
                <a:t>EMS-Client</a:t>
              </a:r>
            </a:p>
          </p:txBody>
        </p:sp>
      </p:grpSp>
      <p:cxnSp>
        <p:nvCxnSpPr>
          <p:cNvPr id="26" name="Straight Connector 10"/>
          <p:cNvCxnSpPr>
            <a:cxnSpLocks noChangeShapeType="1"/>
          </p:cNvCxnSpPr>
          <p:nvPr/>
        </p:nvCxnSpPr>
        <p:spPr bwMode="auto">
          <a:xfrm>
            <a:off x="3218343" y="2036132"/>
            <a:ext cx="3696824" cy="6973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5" name="Group 155"/>
          <p:cNvGrpSpPr>
            <a:grpSpLocks/>
          </p:cNvGrpSpPr>
          <p:nvPr/>
        </p:nvGrpSpPr>
        <p:grpSpPr bwMode="auto">
          <a:xfrm>
            <a:off x="4410523" y="1180465"/>
            <a:ext cx="832632" cy="708978"/>
            <a:chOff x="3708990" y="1107961"/>
            <a:chExt cx="755812" cy="645409"/>
          </a:xfrm>
        </p:grpSpPr>
        <p:pic>
          <p:nvPicPr>
            <p:cNvPr id="28" name="Picture 18" descr="p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74805" y="1302574"/>
              <a:ext cx="474524" cy="45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7"/>
            <p:cNvSpPr txBox="1">
              <a:spLocks noChangeArrowheads="1"/>
            </p:cNvSpPr>
            <p:nvPr/>
          </p:nvSpPr>
          <p:spPr bwMode="auto">
            <a:xfrm>
              <a:off x="3708990" y="1107961"/>
              <a:ext cx="755812" cy="246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0054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ysClr val="windowText" lastClr="000000"/>
                  </a:solidFill>
                  <a:latin typeface="Verdana" pitchFamily="34" charset="0"/>
                </a:rPr>
                <a:t>X-Client</a:t>
              </a:r>
            </a:p>
          </p:txBody>
        </p:sp>
      </p:grpSp>
      <p:grpSp>
        <p:nvGrpSpPr>
          <p:cNvPr id="6" name="Group 154"/>
          <p:cNvGrpSpPr>
            <a:grpSpLocks/>
          </p:cNvGrpSpPr>
          <p:nvPr/>
        </p:nvGrpSpPr>
        <p:grpSpPr bwMode="auto">
          <a:xfrm>
            <a:off x="5438412" y="1180465"/>
            <a:ext cx="658066" cy="708978"/>
            <a:chOff x="4462449" y="1107961"/>
            <a:chExt cx="599110" cy="645409"/>
          </a:xfrm>
        </p:grpSpPr>
        <p:pic>
          <p:nvPicPr>
            <p:cNvPr id="31" name="Picture 18" descr="p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35625" y="1302574"/>
              <a:ext cx="474524" cy="45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0"/>
            <p:cNvSpPr txBox="1">
              <a:spLocks noChangeArrowheads="1"/>
            </p:cNvSpPr>
            <p:nvPr/>
          </p:nvSpPr>
          <p:spPr bwMode="auto">
            <a:xfrm>
              <a:off x="4462449" y="1107961"/>
              <a:ext cx="599110" cy="246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0054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ysClr val="windowText" lastClr="000000"/>
                  </a:solidFill>
                  <a:latin typeface="Verdana" pitchFamily="34" charset="0"/>
                </a:rPr>
                <a:t>Client</a:t>
              </a:r>
            </a:p>
          </p:txBody>
        </p:sp>
      </p:grpSp>
      <p:sp>
        <p:nvSpPr>
          <p:cNvPr id="33" name="TextBox 33"/>
          <p:cNvSpPr txBox="1">
            <a:spLocks noChangeArrowheads="1"/>
          </p:cNvSpPr>
          <p:nvPr/>
        </p:nvSpPr>
        <p:spPr bwMode="auto">
          <a:xfrm>
            <a:off x="2554069" y="1454632"/>
            <a:ext cx="995017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544" tIns="50272" rIns="100544" bIns="50272">
            <a:spAutoFit/>
          </a:bodyPr>
          <a:lstStyle/>
          <a:p>
            <a:pPr algn="ctr" defTabSz="1005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 smtClean="0">
                <a:solidFill>
                  <a:sysClr val="windowText" lastClr="000000"/>
                </a:solidFill>
                <a:latin typeface="Verdana" pitchFamily="34" charset="0"/>
              </a:rPr>
              <a:t>Operators</a:t>
            </a:r>
          </a:p>
        </p:txBody>
      </p:sp>
      <p:grpSp>
        <p:nvGrpSpPr>
          <p:cNvPr id="7" name="Group 186"/>
          <p:cNvGrpSpPr>
            <a:grpSpLocks/>
          </p:cNvGrpSpPr>
          <p:nvPr/>
        </p:nvGrpSpPr>
        <p:grpSpPr bwMode="auto">
          <a:xfrm>
            <a:off x="6291739" y="1161257"/>
            <a:ext cx="740410" cy="740410"/>
            <a:chOff x="5719069" y="1055690"/>
            <a:chExt cx="673465" cy="672869"/>
          </a:xfrm>
        </p:grpSpPr>
        <p:pic>
          <p:nvPicPr>
            <p:cNvPr id="35" name="Picture 36" descr="nm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9069" y="1247775"/>
              <a:ext cx="673465" cy="480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3"/>
            <p:cNvSpPr txBox="1">
              <a:spLocks noChangeArrowheads="1"/>
            </p:cNvSpPr>
            <p:nvPr/>
          </p:nvSpPr>
          <p:spPr bwMode="auto">
            <a:xfrm>
              <a:off x="5822713" y="1055690"/>
              <a:ext cx="476671" cy="246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0054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ysClr val="windowText" lastClr="000000"/>
                  </a:solidFill>
                  <a:latin typeface="Verdana" pitchFamily="34" charset="0"/>
                </a:rPr>
                <a:t>OSS</a:t>
              </a:r>
            </a:p>
          </p:txBody>
        </p:sp>
      </p:grpSp>
      <p:cxnSp>
        <p:nvCxnSpPr>
          <p:cNvPr id="44" name="Straight Connector 28"/>
          <p:cNvCxnSpPr>
            <a:cxnSpLocks noChangeShapeType="1"/>
          </p:cNvCxnSpPr>
          <p:nvPr/>
        </p:nvCxnSpPr>
        <p:spPr bwMode="auto">
          <a:xfrm rot="16200000" flipH="1">
            <a:off x="4922726" y="2334275"/>
            <a:ext cx="529482" cy="7022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45" name="Picture 26" descr="ls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3315" y="2492032"/>
            <a:ext cx="539592" cy="56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Straight Connector 45"/>
          <p:cNvCxnSpPr>
            <a:stCxn id="45" idx="1"/>
          </p:cNvCxnSpPr>
          <p:nvPr/>
        </p:nvCxnSpPr>
        <p:spPr bwMode="auto">
          <a:xfrm rot="10800000" flipV="1">
            <a:off x="3642363" y="2772306"/>
            <a:ext cx="1290955" cy="13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Content Placeholder 14"/>
          <p:cNvSpPr txBox="1">
            <a:spLocks/>
          </p:cNvSpPr>
          <p:nvPr/>
        </p:nvSpPr>
        <p:spPr bwMode="auto">
          <a:xfrm>
            <a:off x="4086219" y="3378992"/>
            <a:ext cx="5972182" cy="259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42" tIns="50271" rIns="100542" bIns="50271" numCol="1" anchor="t" anchorCtr="0" compatLnSpc="1">
            <a:prstTxWarp prst="textNoShape">
              <a:avLst/>
            </a:prstTxWarp>
          </a:bodyPr>
          <a:lstStyle/>
          <a:p>
            <a:pPr marL="321214" indent="-321214" defTabSz="1005740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+mn-cs"/>
              </a:rPr>
              <a:t>Turnkey system including server hardware, Cluster and RADview software</a:t>
            </a:r>
          </a:p>
          <a:p>
            <a:pPr marL="321214" indent="-321214" defTabSz="1005740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+mn-cs"/>
              </a:rPr>
              <a:t>RPO and RTO are short</a:t>
            </a:r>
          </a:p>
          <a:p>
            <a:pPr marL="321214" indent="-321214" defTabSz="1005740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+mn-cs"/>
              </a:rPr>
              <a:t>Instant automatic failover </a:t>
            </a:r>
          </a:p>
          <a:p>
            <a:pPr marL="321214" indent="-321214" defTabSz="1005740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+mn-cs"/>
              </a:rPr>
              <a:t>Clients can keep working after few seconds</a:t>
            </a:r>
          </a:p>
          <a:p>
            <a:pPr marL="321214" indent="-321214" defTabSz="1005740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+mn-cs"/>
              </a:rPr>
              <a:t>Good for large NOC with dozens of clients connected to RADview simultaneously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374E-6 1.5142E-6 L 0.04593 0.04753 C 0.05571 0.05846 0.06992 0.06456 0.08522 0.06456 C 0.10243 0.06456 0.116 0.05846 0.12579 0.04753 L 0.17235 1.5142E-6 " pathEditMode="relative" rAng="0" ptsTypes="FffFF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/>
          <p:cNvCxnSpPr/>
          <p:nvPr/>
        </p:nvCxnSpPr>
        <p:spPr bwMode="auto">
          <a:xfrm rot="10800000" flipV="1">
            <a:off x="5234457" y="2788519"/>
            <a:ext cx="1290955" cy="13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900" name="AutoShape 2"/>
          <p:cNvSpPr>
            <a:spLocks noChangeArrowheads="1"/>
          </p:cNvSpPr>
          <p:nvPr/>
        </p:nvSpPr>
        <p:spPr bwMode="auto">
          <a:xfrm>
            <a:off x="167643" y="2577465"/>
            <a:ext cx="3489960" cy="3372958"/>
          </a:xfrm>
          <a:prstGeom prst="roundRect">
            <a:avLst>
              <a:gd name="adj" fmla="val 3264"/>
            </a:avLst>
          </a:prstGeom>
          <a:solidFill>
            <a:srgbClr val="C00000">
              <a:alpha val="10000"/>
            </a:srgbClr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3" tIns="251925" rIns="91413" bIns="45706" numCol="1" rtlCol="0" anchor="t" anchorCtr="0" compatLnSpc="1">
            <a:prstTxWarp prst="textNoShape">
              <a:avLst/>
            </a:prstTxWarp>
          </a:bodyPr>
          <a:lstStyle/>
          <a:p>
            <a:pPr indent="-174572">
              <a:buClr>
                <a:srgbClr val="C00000"/>
              </a:buClr>
              <a:buSzPct val="110000"/>
            </a:pPr>
            <a:endParaRPr lang="en-US" sz="1500" dirty="0">
              <a:solidFill>
                <a:srgbClr val="C00000"/>
              </a:solidFill>
              <a:latin typeface="Verdana" pitchFamily="34" charset="0"/>
              <a:cs typeface="Vrinda" pitchFamily="2" charset="0"/>
            </a:endParaRPr>
          </a:p>
        </p:txBody>
      </p:sp>
      <p:sp>
        <p:nvSpPr>
          <p:cNvPr id="80903" name="AutoShape 5"/>
          <p:cNvSpPr>
            <a:spLocks noChangeArrowheads="1"/>
          </p:cNvSpPr>
          <p:nvPr/>
        </p:nvSpPr>
        <p:spPr bwMode="auto">
          <a:xfrm>
            <a:off x="6537960" y="2560322"/>
            <a:ext cx="3436620" cy="3411870"/>
          </a:xfrm>
          <a:prstGeom prst="roundRect">
            <a:avLst>
              <a:gd name="adj" fmla="val 3726"/>
            </a:avLst>
          </a:prstGeom>
          <a:solidFill>
            <a:schemeClr val="bg1">
              <a:lumMod val="50000"/>
              <a:alpha val="10000"/>
            </a:scheme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3" tIns="251925" rIns="91413" bIns="45706" numCol="1" rtlCol="0" anchor="t" anchorCtr="0" compatLnSpc="1">
            <a:prstTxWarp prst="textNoShape">
              <a:avLst/>
            </a:prstTxWarp>
          </a:bodyPr>
          <a:lstStyle/>
          <a:p>
            <a:pPr marL="266620" indent="-174572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endParaRPr lang="en-US" sz="1500" dirty="0">
              <a:solidFill>
                <a:srgbClr val="000000"/>
              </a:solidFill>
              <a:latin typeface="Verdana" pitchFamily="34" charset="0"/>
              <a:cs typeface="Vrinda" pitchFamily="2" charset="0"/>
            </a:endParaRPr>
          </a:p>
        </p:txBody>
      </p:sp>
      <p:sp>
        <p:nvSpPr>
          <p:cNvPr id="809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 Recovery (DR) 1+1</a:t>
            </a:r>
          </a:p>
        </p:txBody>
      </p:sp>
      <p:sp>
        <p:nvSpPr>
          <p:cNvPr id="55" name="Content Placeholder 14"/>
          <p:cNvSpPr>
            <a:spLocks noGrp="1"/>
          </p:cNvSpPr>
          <p:nvPr>
            <p:ph idx="4294967295"/>
          </p:nvPr>
        </p:nvSpPr>
        <p:spPr>
          <a:xfrm>
            <a:off x="234950" y="5972175"/>
            <a:ext cx="9823450" cy="1571625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Turnkey system including server hardware, replication and RADview software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RPO and RTO are short – storage is being replicated constantly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Semi automatic switchover by push button, good for disaster recovery scenarios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Clients are being shifted to DR site upon activation</a:t>
            </a:r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>
            <a:off x="8308427" y="4035974"/>
            <a:ext cx="976250" cy="1169073"/>
          </a:xfrm>
          <a:prstGeom prst="line">
            <a:avLst/>
          </a:prstGeom>
          <a:noFill/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lIns="100554" tIns="50277" rIns="100554" bIns="50277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570" name="Line 10"/>
          <p:cNvSpPr>
            <a:spLocks noChangeShapeType="1"/>
          </p:cNvSpPr>
          <p:nvPr/>
        </p:nvSpPr>
        <p:spPr bwMode="auto">
          <a:xfrm flipH="1">
            <a:off x="902851" y="3815862"/>
            <a:ext cx="1277645" cy="1412045"/>
          </a:xfrm>
          <a:prstGeom prst="line">
            <a:avLst/>
          </a:prstGeom>
          <a:noFill/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lIns="100554" tIns="50277" rIns="100554" bIns="50277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4478976" y="4250376"/>
            <a:ext cx="1365568" cy="35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54" tIns="50277" rIns="100554" bIns="50277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</a:pPr>
            <a:r>
              <a:rPr lang="en-US" sz="2000" b="1" dirty="0">
                <a:solidFill>
                  <a:srgbClr val="CC0000"/>
                </a:solidFill>
                <a:latin typeface="Verdana"/>
              </a:rPr>
              <a:t>Network Outage</a:t>
            </a:r>
          </a:p>
        </p:txBody>
      </p:sp>
      <p:sp>
        <p:nvSpPr>
          <p:cNvPr id="194574" name="Line 14"/>
          <p:cNvSpPr>
            <a:spLocks noChangeShapeType="1"/>
          </p:cNvSpPr>
          <p:nvPr/>
        </p:nvSpPr>
        <p:spPr bwMode="auto">
          <a:xfrm flipV="1">
            <a:off x="1927860" y="3815254"/>
            <a:ext cx="6207148" cy="40465"/>
          </a:xfrm>
          <a:prstGeom prst="line">
            <a:avLst/>
          </a:prstGeom>
          <a:noFill/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lIns="100554" tIns="50277" rIns="100554" bIns="50277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575" name="AutoShape 15"/>
          <p:cNvSpPr>
            <a:spLocks noChangeArrowheads="1"/>
          </p:cNvSpPr>
          <p:nvPr/>
        </p:nvSpPr>
        <p:spPr bwMode="auto">
          <a:xfrm>
            <a:off x="4964963" y="3300756"/>
            <a:ext cx="470427" cy="1141368"/>
          </a:xfrm>
          <a:prstGeom prst="irregularSeal2">
            <a:avLst/>
          </a:prstGeom>
          <a:solidFill>
            <a:srgbClr val="CC0000"/>
          </a:solidFill>
          <a:ln w="12700">
            <a:noFill/>
            <a:miter lim="800000"/>
            <a:headEnd/>
            <a:tailEnd/>
          </a:ln>
        </p:spPr>
        <p:txBody>
          <a:bodyPr wrap="none" lIns="100554" tIns="50277" rIns="100554" bIns="50277" anchor="ctr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917" name="AutoShape 19"/>
          <p:cNvSpPr>
            <a:spLocks noChangeArrowheads="1"/>
          </p:cNvSpPr>
          <p:nvPr/>
        </p:nvSpPr>
        <p:spPr bwMode="auto">
          <a:xfrm>
            <a:off x="567505" y="5055027"/>
            <a:ext cx="528604" cy="738635"/>
          </a:xfrm>
          <a:prstGeom prst="can">
            <a:avLst>
              <a:gd name="adj" fmla="val 29545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100554" tIns="50277" rIns="100554" bIns="50277" anchor="ctr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918" name="AutoShape 20"/>
          <p:cNvSpPr>
            <a:spLocks noChangeArrowheads="1"/>
          </p:cNvSpPr>
          <p:nvPr/>
        </p:nvSpPr>
        <p:spPr bwMode="auto">
          <a:xfrm>
            <a:off x="9160521" y="5055027"/>
            <a:ext cx="528604" cy="738635"/>
          </a:xfrm>
          <a:prstGeom prst="can">
            <a:avLst>
              <a:gd name="adj" fmla="val 29545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100554" tIns="50277" rIns="100554" bIns="50277" anchor="ctr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920" name="Text Box 22"/>
          <p:cNvSpPr txBox="1">
            <a:spLocks noChangeArrowheads="1"/>
          </p:cNvSpPr>
          <p:nvPr/>
        </p:nvSpPr>
        <p:spPr bwMode="auto">
          <a:xfrm>
            <a:off x="1239667" y="5107791"/>
            <a:ext cx="1367172" cy="6247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0554" tIns="50277" rIns="100554" bIns="50277">
            <a:spAutoFit/>
          </a:bodyPr>
          <a:lstStyle/>
          <a:p>
            <a:pPr indent="1747" algn="ctr">
              <a:spcBef>
                <a:spcPct val="20000"/>
              </a:spcBef>
              <a:buClr>
                <a:srgbClr val="CC0000"/>
              </a:buClr>
            </a:pP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Production</a:t>
            </a:r>
            <a:r>
              <a:rPr lang="en-US" sz="1700" dirty="0">
                <a:solidFill>
                  <a:srgbClr val="000000"/>
                </a:solidFill>
                <a:latin typeface="Verdana"/>
              </a:rPr>
              <a:t/>
            </a:r>
            <a:br>
              <a:rPr lang="en-US" sz="1700" dirty="0">
                <a:solidFill>
                  <a:srgbClr val="000000"/>
                </a:solidFill>
                <a:latin typeface="Verdana"/>
              </a:rPr>
            </a:b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Data</a:t>
            </a:r>
            <a:endParaRPr lang="en-US" sz="17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0921" name="Text Box 23"/>
          <p:cNvSpPr txBox="1">
            <a:spLocks noChangeArrowheads="1"/>
          </p:cNvSpPr>
          <p:nvPr/>
        </p:nvSpPr>
        <p:spPr bwMode="auto">
          <a:xfrm>
            <a:off x="7700981" y="5186372"/>
            <a:ext cx="1357596" cy="62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0554" tIns="50277" rIns="100554" bIns="50277">
            <a:spAutoFit/>
          </a:bodyPr>
          <a:lstStyle/>
          <a:p>
            <a:pPr indent="1747" algn="ctr">
              <a:spcBef>
                <a:spcPct val="20000"/>
              </a:spcBef>
              <a:buClr>
                <a:srgbClr val="CC0000"/>
              </a:buClr>
            </a:pPr>
            <a:r>
              <a:rPr lang="en-US" sz="1700" dirty="0">
                <a:solidFill>
                  <a:srgbClr val="000000"/>
                </a:solidFill>
                <a:latin typeface="Verdana"/>
              </a:rPr>
              <a:t>Secondary</a:t>
            </a:r>
            <a:br>
              <a:rPr lang="en-US" sz="1700" dirty="0">
                <a:solidFill>
                  <a:srgbClr val="000000"/>
                </a:solidFill>
                <a:latin typeface="Verdana"/>
              </a:rPr>
            </a:br>
            <a:r>
              <a:rPr lang="en-US" sz="1700" dirty="0">
                <a:solidFill>
                  <a:srgbClr val="000000"/>
                </a:solidFill>
                <a:latin typeface="Verdana"/>
              </a:rPr>
              <a:t>Data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6773792" y="2393722"/>
            <a:ext cx="1888328" cy="402404"/>
          </a:xfrm>
          <a:prstGeom prst="roundRect">
            <a:avLst>
              <a:gd name="adj" fmla="val 8013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366" tIns="0" rIns="177366" bIns="0" numCol="1" spcCol="1269" anchor="ctr" anchorCtr="0">
            <a:noAutofit/>
          </a:bodyPr>
          <a:lstStyle/>
          <a:p>
            <a:r>
              <a:rPr lang="en-US" sz="1700" dirty="0" smtClean="0">
                <a:solidFill>
                  <a:srgbClr val="FFFFFF"/>
                </a:solidFill>
              </a:rPr>
              <a:t>DR site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379444" y="2393722"/>
            <a:ext cx="2931315" cy="402404"/>
          </a:xfrm>
          <a:prstGeom prst="roundRect">
            <a:avLst>
              <a:gd name="adj" fmla="val 8013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366" tIns="0" rIns="177366" bIns="0" numCol="1" spcCol="1269" anchor="ctr" anchorCtr="0">
            <a:noAutofit/>
          </a:bodyPr>
          <a:lstStyle/>
          <a:p>
            <a:r>
              <a:rPr lang="en-US" sz="1700" dirty="0" smtClean="0">
                <a:solidFill>
                  <a:srgbClr val="FFFFFF"/>
                </a:solidFill>
              </a:rPr>
              <a:t>Primary Site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614728" y="1826577"/>
            <a:ext cx="2986108" cy="199070"/>
            <a:chOff x="2941254" y="1762923"/>
            <a:chExt cx="2715735" cy="108744"/>
          </a:xfrm>
        </p:grpSpPr>
        <p:cxnSp>
          <p:nvCxnSpPr>
            <p:cNvPr id="27" name="Straight Connector 19"/>
            <p:cNvCxnSpPr>
              <a:cxnSpLocks noChangeShapeType="1"/>
            </p:cNvCxnSpPr>
            <p:nvPr/>
          </p:nvCxnSpPr>
          <p:spPr bwMode="auto">
            <a:xfrm rot="16200000" flipH="1">
              <a:off x="2886882" y="1817295"/>
              <a:ext cx="10874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" name="Straight Connector 23"/>
            <p:cNvCxnSpPr>
              <a:cxnSpLocks noChangeShapeType="1"/>
            </p:cNvCxnSpPr>
            <p:nvPr/>
          </p:nvCxnSpPr>
          <p:spPr bwMode="auto">
            <a:xfrm rot="16200000" flipH="1">
              <a:off x="4030350" y="1817295"/>
              <a:ext cx="10874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Straight Connector 25"/>
            <p:cNvCxnSpPr>
              <a:cxnSpLocks noChangeShapeType="1"/>
            </p:cNvCxnSpPr>
            <p:nvPr/>
          </p:nvCxnSpPr>
          <p:spPr bwMode="auto">
            <a:xfrm rot="16200000" flipH="1">
              <a:off x="4841094" y="1817296"/>
              <a:ext cx="10874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" name="Straight Connector 25"/>
            <p:cNvCxnSpPr>
              <a:cxnSpLocks noChangeShapeType="1"/>
            </p:cNvCxnSpPr>
            <p:nvPr/>
          </p:nvCxnSpPr>
          <p:spPr bwMode="auto">
            <a:xfrm rot="16200000" flipH="1">
              <a:off x="5602617" y="1817296"/>
              <a:ext cx="10874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3" name="Group 156"/>
          <p:cNvGrpSpPr>
            <a:grpSpLocks/>
          </p:cNvGrpSpPr>
          <p:nvPr/>
        </p:nvGrpSpPr>
        <p:grpSpPr bwMode="auto">
          <a:xfrm>
            <a:off x="3136220" y="1180465"/>
            <a:ext cx="1056572" cy="708978"/>
            <a:chOff x="2950120" y="1107961"/>
            <a:chExt cx="959092" cy="645409"/>
          </a:xfrm>
        </p:grpSpPr>
        <p:pic>
          <p:nvPicPr>
            <p:cNvPr id="34" name="Picture 18" descr="p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286" y="1302574"/>
              <a:ext cx="474524" cy="45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8"/>
            <p:cNvSpPr txBox="1">
              <a:spLocks noChangeArrowheads="1"/>
            </p:cNvSpPr>
            <p:nvPr/>
          </p:nvSpPr>
          <p:spPr bwMode="auto">
            <a:xfrm>
              <a:off x="2950120" y="1107961"/>
              <a:ext cx="959092" cy="246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0054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ysClr val="windowText" lastClr="000000"/>
                  </a:solidFill>
                  <a:latin typeface="Verdana" pitchFamily="34" charset="0"/>
                </a:rPr>
                <a:t>EMS-Client</a:t>
              </a:r>
            </a:p>
          </p:txBody>
        </p:sp>
      </p:grpSp>
      <p:cxnSp>
        <p:nvCxnSpPr>
          <p:cNvPr id="36" name="Straight Connector 10"/>
          <p:cNvCxnSpPr>
            <a:cxnSpLocks noChangeShapeType="1"/>
          </p:cNvCxnSpPr>
          <p:nvPr/>
        </p:nvCxnSpPr>
        <p:spPr bwMode="auto">
          <a:xfrm>
            <a:off x="3218343" y="2036132"/>
            <a:ext cx="3696824" cy="6973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4" name="Group 155"/>
          <p:cNvGrpSpPr>
            <a:grpSpLocks/>
          </p:cNvGrpSpPr>
          <p:nvPr/>
        </p:nvGrpSpPr>
        <p:grpSpPr bwMode="auto">
          <a:xfrm>
            <a:off x="4410523" y="1180465"/>
            <a:ext cx="832632" cy="708978"/>
            <a:chOff x="3708990" y="1107961"/>
            <a:chExt cx="755812" cy="645409"/>
          </a:xfrm>
        </p:grpSpPr>
        <p:pic>
          <p:nvPicPr>
            <p:cNvPr id="38" name="Picture 18" descr="p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74805" y="1302574"/>
              <a:ext cx="474524" cy="45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27"/>
            <p:cNvSpPr txBox="1">
              <a:spLocks noChangeArrowheads="1"/>
            </p:cNvSpPr>
            <p:nvPr/>
          </p:nvSpPr>
          <p:spPr bwMode="auto">
            <a:xfrm>
              <a:off x="3708990" y="1107961"/>
              <a:ext cx="755812" cy="246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0054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ysClr val="windowText" lastClr="000000"/>
                  </a:solidFill>
                  <a:latin typeface="Verdana" pitchFamily="34" charset="0"/>
                </a:rPr>
                <a:t>X-Client</a:t>
              </a:r>
            </a:p>
          </p:txBody>
        </p:sp>
      </p:grpSp>
      <p:grpSp>
        <p:nvGrpSpPr>
          <p:cNvPr id="5" name="Group 154"/>
          <p:cNvGrpSpPr>
            <a:grpSpLocks/>
          </p:cNvGrpSpPr>
          <p:nvPr/>
        </p:nvGrpSpPr>
        <p:grpSpPr bwMode="auto">
          <a:xfrm>
            <a:off x="5438412" y="1180465"/>
            <a:ext cx="658066" cy="708978"/>
            <a:chOff x="4462449" y="1107961"/>
            <a:chExt cx="599110" cy="645409"/>
          </a:xfrm>
        </p:grpSpPr>
        <p:pic>
          <p:nvPicPr>
            <p:cNvPr id="41" name="Picture 18" descr="p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35625" y="1302574"/>
              <a:ext cx="474524" cy="45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30"/>
            <p:cNvSpPr txBox="1">
              <a:spLocks noChangeArrowheads="1"/>
            </p:cNvSpPr>
            <p:nvPr/>
          </p:nvSpPr>
          <p:spPr bwMode="auto">
            <a:xfrm>
              <a:off x="4462449" y="1107961"/>
              <a:ext cx="599110" cy="246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0054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ysClr val="windowText" lastClr="000000"/>
                  </a:solidFill>
                  <a:latin typeface="Verdana" pitchFamily="34" charset="0"/>
                </a:rPr>
                <a:t>Client</a:t>
              </a:r>
            </a:p>
          </p:txBody>
        </p:sp>
      </p:grpSp>
      <p:sp>
        <p:nvSpPr>
          <p:cNvPr id="43" name="TextBox 33"/>
          <p:cNvSpPr txBox="1">
            <a:spLocks noChangeArrowheads="1"/>
          </p:cNvSpPr>
          <p:nvPr/>
        </p:nvSpPr>
        <p:spPr bwMode="auto">
          <a:xfrm>
            <a:off x="2554069" y="1454632"/>
            <a:ext cx="995017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544" tIns="50272" rIns="100544" bIns="50272">
            <a:spAutoFit/>
          </a:bodyPr>
          <a:lstStyle/>
          <a:p>
            <a:pPr algn="ctr" defTabSz="1005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 smtClean="0">
                <a:solidFill>
                  <a:sysClr val="windowText" lastClr="000000"/>
                </a:solidFill>
                <a:latin typeface="Verdana" pitchFamily="34" charset="0"/>
              </a:rPr>
              <a:t>Operators</a:t>
            </a:r>
          </a:p>
        </p:txBody>
      </p:sp>
      <p:grpSp>
        <p:nvGrpSpPr>
          <p:cNvPr id="6" name="Group 186"/>
          <p:cNvGrpSpPr>
            <a:grpSpLocks/>
          </p:cNvGrpSpPr>
          <p:nvPr/>
        </p:nvGrpSpPr>
        <p:grpSpPr bwMode="auto">
          <a:xfrm>
            <a:off x="6291739" y="1161257"/>
            <a:ext cx="740410" cy="740410"/>
            <a:chOff x="5719069" y="1055690"/>
            <a:chExt cx="673465" cy="672869"/>
          </a:xfrm>
        </p:grpSpPr>
        <p:pic>
          <p:nvPicPr>
            <p:cNvPr id="45" name="Picture 36" descr="nm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9069" y="1247775"/>
              <a:ext cx="673465" cy="480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33"/>
            <p:cNvSpPr txBox="1">
              <a:spLocks noChangeArrowheads="1"/>
            </p:cNvSpPr>
            <p:nvPr/>
          </p:nvSpPr>
          <p:spPr bwMode="auto">
            <a:xfrm>
              <a:off x="5822713" y="1055690"/>
              <a:ext cx="476671" cy="246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0054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ysClr val="windowText" lastClr="000000"/>
                  </a:solidFill>
                  <a:latin typeface="Verdana" pitchFamily="34" charset="0"/>
                </a:rPr>
                <a:t>OSS</a:t>
              </a:r>
            </a:p>
          </p:txBody>
        </p:sp>
      </p:grp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411077" y="2971440"/>
            <a:ext cx="924103" cy="6247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0554" tIns="50277" rIns="100554" bIns="50277">
            <a:spAutoFit/>
          </a:bodyPr>
          <a:lstStyle/>
          <a:p>
            <a:pPr indent="1747" algn="ctr">
              <a:spcBef>
                <a:spcPct val="20000"/>
              </a:spcBef>
              <a:buClr>
                <a:srgbClr val="CC0000"/>
              </a:buClr>
            </a:pP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Active</a:t>
            </a:r>
            <a:r>
              <a:rPr lang="en-US" sz="1700" dirty="0">
                <a:solidFill>
                  <a:srgbClr val="000000"/>
                </a:solidFill>
                <a:latin typeface="Verdana"/>
              </a:rPr>
              <a:t/>
            </a:r>
            <a:br>
              <a:rPr lang="en-US" sz="1700" dirty="0">
                <a:solidFill>
                  <a:srgbClr val="000000"/>
                </a:solidFill>
                <a:latin typeface="Verdana"/>
              </a:rPr>
            </a:b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Server</a:t>
            </a:r>
            <a:endParaRPr lang="en-US" sz="17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6624246" y="2971440"/>
            <a:ext cx="1110180" cy="6247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0554" tIns="50277" rIns="100554" bIns="50277">
            <a:spAutoFit/>
          </a:bodyPr>
          <a:lstStyle/>
          <a:p>
            <a:pPr indent="1747" algn="ctr">
              <a:spcBef>
                <a:spcPct val="20000"/>
              </a:spcBef>
              <a:buClr>
                <a:srgbClr val="CC0000"/>
              </a:buClr>
            </a:pP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Standby</a:t>
            </a:r>
            <a:r>
              <a:rPr lang="en-US" sz="1700" dirty="0">
                <a:solidFill>
                  <a:srgbClr val="000000"/>
                </a:solidFill>
                <a:latin typeface="Verdana"/>
              </a:rPr>
              <a:t/>
            </a:r>
            <a:br>
              <a:rPr lang="en-US" sz="1700" dirty="0">
                <a:solidFill>
                  <a:srgbClr val="000000"/>
                </a:solidFill>
                <a:latin typeface="Verdana"/>
              </a:rPr>
            </a:br>
            <a:r>
              <a:rPr lang="en-US" sz="1700" dirty="0" smtClean="0">
                <a:solidFill>
                  <a:srgbClr val="000000"/>
                </a:solidFill>
                <a:latin typeface="Verdana"/>
              </a:rPr>
              <a:t>Server</a:t>
            </a:r>
            <a:endParaRPr lang="en-US" sz="1700" dirty="0">
              <a:solidFill>
                <a:srgbClr val="000000"/>
              </a:solidFill>
              <a:latin typeface="Verdana"/>
            </a:endParaRPr>
          </a:p>
        </p:txBody>
      </p:sp>
      <p:cxnSp>
        <p:nvCxnSpPr>
          <p:cNvPr id="50" name="Straight Connector 28"/>
          <p:cNvCxnSpPr>
            <a:cxnSpLocks noChangeShapeType="1"/>
          </p:cNvCxnSpPr>
          <p:nvPr/>
        </p:nvCxnSpPr>
        <p:spPr bwMode="auto">
          <a:xfrm rot="16200000" flipH="1">
            <a:off x="4922726" y="2334275"/>
            <a:ext cx="529482" cy="7022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54" name="Picture 26" descr="ls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3315" y="2492032"/>
            <a:ext cx="539592" cy="56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Straight Connector 59"/>
          <p:cNvCxnSpPr>
            <a:stCxn id="54" idx="1"/>
          </p:cNvCxnSpPr>
          <p:nvPr/>
        </p:nvCxnSpPr>
        <p:spPr bwMode="auto">
          <a:xfrm rot="10800000" flipV="1">
            <a:off x="3642363" y="2772306"/>
            <a:ext cx="1290955" cy="13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Line 14"/>
          <p:cNvSpPr>
            <a:spLocks noChangeShapeType="1"/>
          </p:cNvSpPr>
          <p:nvPr/>
        </p:nvSpPr>
        <p:spPr bwMode="auto">
          <a:xfrm flipV="1">
            <a:off x="2200255" y="3850483"/>
            <a:ext cx="6207148" cy="40465"/>
          </a:xfrm>
          <a:prstGeom prst="line">
            <a:avLst/>
          </a:prstGeom>
          <a:noFill/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lIns="100554" tIns="50277" rIns="100554" bIns="50277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091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93522" y="3070273"/>
            <a:ext cx="946468" cy="142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90943" y="2986453"/>
            <a:ext cx="1000602" cy="15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6.35838E-7 L 0.06667 -6.3583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1.04046E-6 L -0.03264 0.049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8586E-6 4.57912E-6 L 0.02304 0.0296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8 -0.00047 L -0.06667 2.83071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9" grpId="0" animBg="1"/>
      <p:bldP spid="194570" grpId="0" animBg="1"/>
      <p:bldP spid="194570" grpId="1" animBg="1"/>
      <p:bldP spid="194570" grpId="2" animBg="1"/>
      <p:bldP spid="194573" grpId="0" build="allAtOnce"/>
      <p:bldP spid="194574" grpId="0" animBg="1"/>
      <p:bldP spid="194574" grpId="1" animBg="1"/>
      <p:bldP spid="194575" grpId="0" animBg="1"/>
      <p:bldP spid="194575" grpId="1" animBg="1"/>
      <p:bldP spid="53" grpId="0" animBg="1"/>
      <p:bldP spid="5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RADview-SC</a:t>
            </a:r>
            <a:br>
              <a:rPr lang="en-US" sz="3200" dirty="0" smtClean="0"/>
            </a:br>
            <a:r>
              <a:rPr lang="en-US" sz="3200" b="0" dirty="0" smtClean="0">
                <a:solidFill>
                  <a:schemeClr val="accent6"/>
                </a:solidFill>
                <a:latin typeface="Forte" pitchFamily="66" charset="0"/>
              </a:rPr>
              <a:t>key features</a:t>
            </a:r>
            <a:endParaRPr lang="en-US" sz="3200" b="0" dirty="0">
              <a:solidFill>
                <a:schemeClr val="accent6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End-2-End “Point-and-Click” provisioning &amp; Monitoring (Mesh)</a:t>
            </a:r>
          </a:p>
          <a:p>
            <a:pPr eaLnBrk="1" hangingPunct="1"/>
            <a:r>
              <a:rPr lang="en-US" sz="2000" dirty="0" smtClean="0">
                <a:sym typeface="Wingdings 2" pitchFamily="18" charset="2"/>
              </a:rPr>
              <a:t>Automatic Best-Route</a:t>
            </a:r>
          </a:p>
          <a:p>
            <a:pPr lvl="1" eaLnBrk="1" hangingPunct="1"/>
            <a:r>
              <a:rPr lang="en-US" sz="1800" dirty="0" smtClean="0">
                <a:sym typeface="Wingdings 2" pitchFamily="18" charset="2"/>
              </a:rPr>
              <a:t>Lowest cost</a:t>
            </a:r>
          </a:p>
          <a:p>
            <a:pPr lvl="1" eaLnBrk="1" hangingPunct="1"/>
            <a:r>
              <a:rPr lang="en-US" sz="1800" dirty="0" smtClean="0">
                <a:sym typeface="Wingdings 2" pitchFamily="18" charset="2"/>
              </a:rPr>
              <a:t>Bandwidth utilization</a:t>
            </a:r>
          </a:p>
          <a:p>
            <a:pPr lvl="1" eaLnBrk="1" hangingPunct="1"/>
            <a:r>
              <a:rPr lang="en-US" sz="1800" dirty="0" smtClean="0">
                <a:sym typeface="Wingdings 2" pitchFamily="18" charset="2"/>
              </a:rPr>
              <a:t>Routing constrains</a:t>
            </a:r>
            <a:endParaRPr lang="en-US" dirty="0" smtClean="0">
              <a:sym typeface="Wingdings 2" pitchFamily="18" charset="2"/>
            </a:endParaRPr>
          </a:p>
          <a:p>
            <a:pPr eaLnBrk="1" hangingPunct="1"/>
            <a:r>
              <a:rPr lang="en-US" sz="2000" dirty="0" smtClean="0"/>
              <a:t>Network Self-Healing</a:t>
            </a:r>
          </a:p>
          <a:p>
            <a:pPr eaLnBrk="1" hangingPunct="1"/>
            <a:r>
              <a:rPr lang="en-US" sz="2000" dirty="0" smtClean="0">
                <a:sym typeface="Wingdings 2" pitchFamily="18" charset="2"/>
              </a:rPr>
              <a:t>Service Availability Reports</a:t>
            </a:r>
          </a:p>
          <a:p>
            <a:pPr eaLnBrk="1" hangingPunct="1"/>
            <a:r>
              <a:rPr lang="en-US" sz="2000" dirty="0" smtClean="0">
                <a:sym typeface="Wingdings 2" pitchFamily="18" charset="2"/>
              </a:rPr>
              <a:t>Service Level Agreement (SLA)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Graphical View:</a:t>
            </a:r>
          </a:p>
          <a:p>
            <a:pPr lvl="1" eaLnBrk="1" hangingPunct="1"/>
            <a:r>
              <a:rPr lang="en-US" sz="1900" dirty="0" smtClean="0"/>
              <a:t>Status Indication</a:t>
            </a:r>
          </a:p>
          <a:p>
            <a:pPr lvl="1" eaLnBrk="1" hangingPunct="1"/>
            <a:r>
              <a:rPr lang="en-US" sz="1900" dirty="0" smtClean="0"/>
              <a:t>Clock Source and flow</a:t>
            </a:r>
          </a:p>
          <a:p>
            <a:pPr lvl="1" eaLnBrk="1" hangingPunct="1"/>
            <a:r>
              <a:rPr lang="en-US" sz="1900" dirty="0" smtClean="0"/>
              <a:t>Network Utilization</a:t>
            </a:r>
          </a:p>
          <a:p>
            <a:pPr lvl="1" eaLnBrk="1" hangingPunct="1"/>
            <a:r>
              <a:rPr lang="en-US" sz="1900" dirty="0" smtClean="0"/>
              <a:t>Path Data Reports (PDF,HTML)</a:t>
            </a:r>
          </a:p>
        </p:txBody>
      </p:sp>
      <p:pic>
        <p:nvPicPr>
          <p:cNvPr id="4" name="Content Placeholder 3" descr="ClockSourc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9531" y="2841498"/>
            <a:ext cx="4609075" cy="3627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RADview-SC/</a:t>
            </a:r>
            <a:r>
              <a:rPr lang="en-US" sz="2800" dirty="0" err="1" smtClean="0"/>
              <a:t>TDMoIP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b="0" dirty="0" smtClean="0">
                <a:solidFill>
                  <a:schemeClr val="accent6"/>
                </a:solidFill>
                <a:latin typeface="Forte" pitchFamily="66" charset="0"/>
              </a:rPr>
              <a:t>key features</a:t>
            </a:r>
            <a:endParaRPr lang="en-US" sz="3200" b="0" dirty="0">
              <a:solidFill>
                <a:schemeClr val="accent6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 smtClean="0"/>
              <a:t>End-2-End “Point-and-Click” provisioning &amp; Monitoring </a:t>
            </a:r>
          </a:p>
          <a:p>
            <a:r>
              <a:rPr lang="en-US" sz="2000" dirty="0" smtClean="0"/>
              <a:t>Intuitive display of Bundles, Links and NEs status</a:t>
            </a:r>
          </a:p>
          <a:p>
            <a:r>
              <a:rPr lang="en-US" sz="2000" dirty="0" smtClean="0"/>
              <a:t>End-to-End Service Creation</a:t>
            </a:r>
          </a:p>
          <a:p>
            <a:r>
              <a:rPr lang="en-US" sz="2000" dirty="0" smtClean="0"/>
              <a:t>Alarm Correlation and easy fault isolation </a:t>
            </a:r>
          </a:p>
          <a:p>
            <a:r>
              <a:rPr lang="en-US" sz="2000" dirty="0" smtClean="0"/>
              <a:t>Bundles and ports statistics</a:t>
            </a:r>
          </a:p>
          <a:p>
            <a:r>
              <a:rPr lang="en-US" sz="2000" dirty="0" smtClean="0"/>
              <a:t>Fully integrated with RADview-EMS standalone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6" descr="VmuxS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371" y="4076994"/>
            <a:ext cx="3269657" cy="2348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t="2995" r="492"/>
          <a:stretch>
            <a:fillRect/>
          </a:stretch>
        </p:blipFill>
        <p:spPr bwMode="auto">
          <a:xfrm>
            <a:off x="6112735" y="5552501"/>
            <a:ext cx="2505018" cy="1658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chilly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Integrations</a:t>
            </a:r>
          </a:p>
        </p:txBody>
      </p:sp>
      <p:graphicFrame>
        <p:nvGraphicFramePr>
          <p:cNvPr id="21" name="Content Placeholder 11"/>
          <p:cNvGraphicFramePr>
            <a:graphicFrameLocks/>
          </p:cNvGraphicFramePr>
          <p:nvPr/>
        </p:nvGraphicFramePr>
        <p:xfrm>
          <a:off x="438738" y="1546293"/>
          <a:ext cx="7829775" cy="5584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childplay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4487" y="3032533"/>
            <a:ext cx="4108927" cy="400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6565900" y="3911600"/>
            <a:ext cx="3492500" cy="3632200"/>
            <a:chOff x="6908800" y="4445000"/>
            <a:chExt cx="3149600" cy="3098800"/>
          </a:xfrm>
        </p:grpSpPr>
        <p:pic>
          <p:nvPicPr>
            <p:cNvPr id="23" name="Picture 5" descr="D:\Ben-k-data\My Documents\My Pictures\Microsoft Clip Organizer\j040269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6133" y="4457700"/>
              <a:ext cx="3122267" cy="3086100"/>
            </a:xfrm>
            <a:prstGeom prst="rect">
              <a:avLst/>
            </a:prstGeom>
            <a:noFill/>
            <a:effectLst/>
          </p:spPr>
        </p:pic>
        <p:sp>
          <p:nvSpPr>
            <p:cNvPr id="24" name="Rectangle 23"/>
            <p:cNvSpPr/>
            <p:nvPr/>
          </p:nvSpPr>
          <p:spPr bwMode="auto">
            <a:xfrm>
              <a:off x="6908800" y="4445000"/>
              <a:ext cx="3149600" cy="30988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92000">
                  <a:schemeClr val="bg1"/>
                </a:gs>
              </a:gsLst>
              <a:path path="rect">
                <a:fillToRect l="100000" t="100000"/>
              </a:path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20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Management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RAD products support the following management capabilities</a:t>
            </a:r>
          </a:p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747927" y="3289300"/>
            <a:ext cx="6033873" cy="3822263"/>
          </a:xfrm>
          <a:prstGeom prst="roundRect">
            <a:avLst>
              <a:gd name="adj" fmla="val 1875"/>
            </a:avLst>
          </a:prstGeom>
          <a:solidFill>
            <a:srgbClr val="00B0F0">
              <a:alpha val="10000"/>
            </a:srgbClr>
          </a:solidFill>
          <a:ln w="63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74320" rIns="0" bIns="91440" numCol="2" rtlCol="0" anchor="t" anchorCtr="0" compatLnSpc="1">
            <a:prstTxWarp prst="textNoShape">
              <a:avLst/>
            </a:prstTxWarp>
            <a:spAutoFit/>
          </a:bodyPr>
          <a:lstStyle/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SNTP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CLI/Menu driven terminal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Radius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TACACS+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TFTP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SFTP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Web-GUI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SSL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SSH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SNMP v1, v3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Trap sync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err="1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Syslog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 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Statistics collection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Out-of-band mgt port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In-band mgt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ICMP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endParaRPr lang="en-US" sz="1600" dirty="0" smtClean="0">
              <a:solidFill>
                <a:srgbClr val="0070C0"/>
              </a:solidFill>
              <a:latin typeface="Verdana" pitchFamily="34" charset="0"/>
              <a:cs typeface="Vrinda" pitchFamily="2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970915" y="3110454"/>
            <a:ext cx="2839085" cy="402404"/>
          </a:xfrm>
          <a:prstGeom prst="roundRect">
            <a:avLst>
              <a:gd name="adj" fmla="val 8013"/>
            </a:avLst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419" tIns="0" rIns="177419" bIns="0" numCol="1" spcCol="1270" anchor="ctr" anchorCtr="0">
            <a:noAutofit/>
          </a:bodyPr>
          <a:lstStyle/>
          <a:p>
            <a:r>
              <a:rPr lang="en-US" sz="1700" dirty="0" smtClean="0">
                <a:solidFill>
                  <a:srgbClr val="FFFFFF"/>
                </a:solidFill>
              </a:rPr>
              <a:t>Device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Ben-k-data\My Documents\My Pictures\RADview\catalog09\Manage_room.jpg"/>
          <p:cNvPicPr>
            <a:picLocks noChangeAspect="1" noChangeArrowheads="1"/>
          </p:cNvPicPr>
          <p:nvPr/>
        </p:nvPicPr>
        <p:blipFill>
          <a:blip r:embed="rId3" cstate="print"/>
          <a:srcRect t="41458" b="34129"/>
          <a:stretch>
            <a:fillRect/>
          </a:stretch>
        </p:blipFill>
        <p:spPr bwMode="auto">
          <a:xfrm>
            <a:off x="0" y="1282895"/>
            <a:ext cx="10058400" cy="234741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RADview ordering flow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203200" y="3367036"/>
          <a:ext cx="9575800" cy="186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68960" y="5254482"/>
            <a:ext cx="1780540" cy="1822768"/>
          </a:xfrm>
          <a:prstGeom prst="roundRect">
            <a:avLst>
              <a:gd name="adj" fmla="val 1705"/>
            </a:avLst>
          </a:prstGeom>
          <a:solidFill>
            <a:schemeClr val="bg1">
              <a:lumMod val="50000"/>
              <a:alpha val="10000"/>
            </a:scheme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3" tIns="107967" rIns="91413" bIns="45706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SzPct val="110000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Order one of the RADview packages </a:t>
            </a:r>
            <a:endParaRPr lang="en-US" sz="1400" dirty="0">
              <a:latin typeface="Verdana" pitchFamily="34" charset="0"/>
              <a:cs typeface="Vrinda" pitchFamily="2" charset="0"/>
            </a:endParaRPr>
          </a:p>
        </p:txBody>
      </p:sp>
      <p:cxnSp>
        <p:nvCxnSpPr>
          <p:cNvPr id="12" name="Shape 11"/>
          <p:cNvCxnSpPr>
            <a:endCxn id="10" idx="1"/>
          </p:cNvCxnSpPr>
          <p:nvPr/>
        </p:nvCxnSpPr>
        <p:spPr bwMode="auto">
          <a:xfrm rot="16200000" flipH="1">
            <a:off x="-136126" y="5460778"/>
            <a:ext cx="1336517" cy="7366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2918460" y="5254482"/>
            <a:ext cx="1780540" cy="1822768"/>
          </a:xfrm>
          <a:prstGeom prst="roundRect">
            <a:avLst>
              <a:gd name="adj" fmla="val 1705"/>
            </a:avLst>
          </a:prstGeom>
          <a:solidFill>
            <a:schemeClr val="bg1">
              <a:lumMod val="50000"/>
              <a:alpha val="10000"/>
            </a:scheme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3" tIns="107967" rIns="91413" bIns="45706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SzPct val="110000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Calculate the ENW required in the NMI application</a:t>
            </a:r>
          </a:p>
        </p:txBody>
      </p:sp>
      <p:cxnSp>
        <p:nvCxnSpPr>
          <p:cNvPr id="17" name="Shape 16"/>
          <p:cNvCxnSpPr>
            <a:endCxn id="16" idx="1"/>
          </p:cNvCxnSpPr>
          <p:nvPr/>
        </p:nvCxnSpPr>
        <p:spPr bwMode="auto">
          <a:xfrm rot="16200000" flipH="1">
            <a:off x="2213374" y="5460778"/>
            <a:ext cx="1336517" cy="7366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5356862" y="5254482"/>
            <a:ext cx="1780540" cy="1822768"/>
          </a:xfrm>
          <a:prstGeom prst="roundRect">
            <a:avLst>
              <a:gd name="adj" fmla="val 1705"/>
            </a:avLst>
          </a:prstGeom>
          <a:solidFill>
            <a:schemeClr val="bg1">
              <a:lumMod val="50000"/>
              <a:alpha val="10000"/>
            </a:scheme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3" tIns="107967" rIns="91413" bIns="45706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SzPct val="110000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Login to the RVP website and generate the required license</a:t>
            </a:r>
          </a:p>
          <a:p>
            <a:pPr>
              <a:lnSpc>
                <a:spcPct val="150000"/>
              </a:lnSpc>
              <a:buSzPct val="110000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(1 ENW = 1 RVP)</a:t>
            </a:r>
          </a:p>
        </p:txBody>
      </p:sp>
      <p:cxnSp>
        <p:nvCxnSpPr>
          <p:cNvPr id="19" name="Shape 18"/>
          <p:cNvCxnSpPr>
            <a:endCxn id="18" idx="1"/>
          </p:cNvCxnSpPr>
          <p:nvPr/>
        </p:nvCxnSpPr>
        <p:spPr bwMode="auto">
          <a:xfrm rot="16200000" flipH="1">
            <a:off x="4651774" y="5460778"/>
            <a:ext cx="1336517" cy="7366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7668260" y="5254482"/>
            <a:ext cx="1780540" cy="1822768"/>
          </a:xfrm>
          <a:prstGeom prst="roundRect">
            <a:avLst>
              <a:gd name="adj" fmla="val 1705"/>
            </a:avLst>
          </a:prstGeom>
          <a:solidFill>
            <a:schemeClr val="bg1">
              <a:lumMod val="50000"/>
              <a:alpha val="10000"/>
            </a:scheme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3" tIns="107967" rIns="91413" bIns="45706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SzPct val="110000"/>
            </a:pPr>
            <a:r>
              <a:rPr lang="en-US" sz="1400" dirty="0" smtClean="0">
                <a:latin typeface="Verdana" pitchFamily="34" charset="0"/>
                <a:cs typeface="Vrinda" pitchFamily="2" charset="0"/>
              </a:rPr>
              <a:t>Download and install the license</a:t>
            </a:r>
          </a:p>
        </p:txBody>
      </p:sp>
      <p:cxnSp>
        <p:nvCxnSpPr>
          <p:cNvPr id="21" name="Shape 20"/>
          <p:cNvCxnSpPr>
            <a:endCxn id="20" idx="1"/>
          </p:cNvCxnSpPr>
          <p:nvPr/>
        </p:nvCxnSpPr>
        <p:spPr bwMode="auto">
          <a:xfrm rot="16200000" flipH="1">
            <a:off x="6963174" y="5460778"/>
            <a:ext cx="1336517" cy="7366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pic>
        <p:nvPicPr>
          <p:cNvPr id="3074" name="Picture 2" descr="D:\Ben-k-data\My Documents\My Pictures\RADview\NMI\WBT-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9691" y="99055"/>
            <a:ext cx="9109151" cy="7330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D:\Ben-k-data\My Documents\My Pictures\RADview\NMI\RV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042" y="245660"/>
            <a:ext cx="9399224" cy="697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RADview Release Schedule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122239" y="2264909"/>
          <a:ext cx="9786684" cy="4261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594"/>
                <a:gridCol w="1630749"/>
                <a:gridCol w="1588168"/>
                <a:gridCol w="1641108"/>
                <a:gridCol w="1376412"/>
                <a:gridCol w="1259947"/>
                <a:gridCol w="1078706"/>
              </a:tblGrid>
              <a:tr h="32458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Release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 Schedule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220" marR="39600" marT="50292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2010</a:t>
                      </a:r>
                    </a:p>
                  </a:txBody>
                  <a:tcPr marL="96220" marR="39600" marT="50292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7473" marR="87473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2011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220" marR="39600" marT="50292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473" marR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473" marR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7473" marR="87473" anchor="ctr"/>
                </a:tc>
              </a:tr>
              <a:tr h="324588">
                <a:tc vMerge="1"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marL="87473" marR="8747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Q3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6220" marR="39600" marT="50292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Q4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6220" marR="39600" marT="50292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Q1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6220" marR="39600" marT="50292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Q2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6220" marR="39600" marT="50292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Q3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6220" marR="39600" marT="50292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Q4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6220" marR="39600" marT="50292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935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RADview-EMS</a:t>
                      </a:r>
                    </a:p>
                  </a:txBody>
                  <a:tcPr marL="96220" marR="39600" marT="50292" marB="396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v2.7 </a:t>
                      </a:r>
                      <a:r>
                        <a:rPr kumimoji="0" lang="fr-FR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</a:t>
                      </a:r>
                      <a:endParaRPr kumimoji="0" lang="en-US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Add support for Windows 2008 server 64bit               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 support for Windows 7 32bit               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 Software and Configuration management console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AIRMUX-200v1.9.3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AIRMUX-400v2.5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ASMI-54v3.0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ASMI-54v3.5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IPMUX-4Lv2.0</a:t>
                      </a:r>
                    </a:p>
                  </a:txBody>
                  <a:tcPr marL="96220" marR="39600" marT="50292" marB="39600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sng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v2.8 GA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Support FCD-E1A/T1A, FCD-E1M/T1M, OP-4/106/108 </a:t>
                      </a:r>
                      <a:r>
                        <a:rPr kumimoji="0" lang="fr-FR" sz="12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shelf</a:t>
                      </a: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kumimoji="0" lang="fr-FR" sz="12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view</a:t>
                      </a: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on RADview-EMS </a:t>
                      </a:r>
                      <a:r>
                        <a:rPr kumimoji="0" lang="fr-FR" sz="12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stadnalone</a:t>
                      </a:r>
                      <a:endParaRPr kumimoji="0" lang="fr-FR" sz="1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57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Warm-Standby for PC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EGATE-2000 v1.0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GMUX-2000v4.0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IPMUX-16Lv1.0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IPMUX-24v3.5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LA-210v2.7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MP-4100v3.0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OP-108Lv2.0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RIC-CHv1.0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RICI-16v4.0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96220" marR="39600" marT="50292" marB="39600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nb-NO" sz="1200" b="1" i="0" u="sng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v2.9 GA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nb-NO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ETX-103Av3.0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nb-NO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ETX-203Av3.0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nb-NO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ETX-204Av3.0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nb-NO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LA-210v3.0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nb-NO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OP-1032v1.0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220" marR="39600" marT="50292" marB="39600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sng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v3.0 GA</a:t>
                      </a:r>
                      <a:endParaRPr kumimoji="0" lang="en-US" sz="1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MP-4100v3.1</a:t>
                      </a:r>
                      <a:endParaRPr kumimoji="0" lang="fr-FR" sz="1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6220" marR="39600" marT="50292" marB="39600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sng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v3.0 GA</a:t>
                      </a:r>
                      <a:endParaRPr kumimoji="0" lang="en-US" sz="1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ETX-212Av4.5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220" marR="39600" marT="50292" marB="39600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220" marR="39600" marT="50292" marB="39600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090" y="6873571"/>
            <a:ext cx="9878250" cy="470888"/>
          </a:xfrm>
          <a:prstGeom prst="rect">
            <a:avLst/>
          </a:prstGeom>
          <a:noFill/>
        </p:spPr>
        <p:txBody>
          <a:bodyPr wrap="square" lIns="100574" tIns="50287" rIns="100574" bIns="50287" rtlCol="0">
            <a:spAutoFit/>
          </a:bodyPr>
          <a:lstStyle/>
          <a:p>
            <a:pPr algn="l"/>
            <a:r>
              <a:rPr lang="en-US" sz="1200" dirty="0" smtClean="0"/>
              <a:t>* Planned version – release content/schedule is not confirmed</a:t>
            </a:r>
          </a:p>
          <a:p>
            <a:pPr algn="l"/>
            <a:r>
              <a:rPr lang="en-US" sz="1200" dirty="0" smtClean="0"/>
              <a:t>Unless stated otherwise  are beta releases. Release marked with GA, e.g. v1.2GA signify General Availability.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RADview Release Schedule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177800" y="2264115"/>
          <a:ext cx="9647135" cy="436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318"/>
                <a:gridCol w="1607496"/>
                <a:gridCol w="1972557"/>
                <a:gridCol w="1210671"/>
                <a:gridCol w="1356786"/>
                <a:gridCol w="1241982"/>
                <a:gridCol w="1063325"/>
              </a:tblGrid>
              <a:tr h="2571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Release</a:t>
                      </a:r>
                      <a:r>
                        <a:rPr lang="en-US" sz="1600" b="1" baseline="0" noProof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 Schedule</a:t>
                      </a:r>
                      <a:endParaRPr lang="en-US" sz="1600" b="1" noProof="0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220" marR="39600" marT="50292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2010</a:t>
                      </a:r>
                    </a:p>
                  </a:txBody>
                  <a:tcPr marL="96220" marR="39600" marT="50292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7473" marR="87473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noProof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2011</a:t>
                      </a:r>
                      <a:endParaRPr lang="en-US" sz="1600" b="1" noProof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220" marR="39600" marT="50292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473" marR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473" marR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7473" marR="87473" anchor="ctr"/>
                </a:tc>
              </a:tr>
              <a:tr h="257142">
                <a:tc vMerge="1"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marL="87473" marR="8747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Q3</a:t>
                      </a:r>
                      <a:endParaRPr lang="en-US" sz="1600" b="1" kern="1200" noProof="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6220" marR="39600" marT="50292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noProof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Q4</a:t>
                      </a:r>
                      <a:endParaRPr lang="en-US" sz="1600" b="1" kern="1200" noProof="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6220" marR="39600" marT="50292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noProof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Q1</a:t>
                      </a:r>
                      <a:endParaRPr lang="en-US" sz="1600" b="1" kern="1200" noProof="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6220" marR="39600" marT="50292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noProof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Q2</a:t>
                      </a:r>
                      <a:endParaRPr lang="en-US" sz="1600" b="1" kern="1200" noProof="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6220" marR="39600" marT="50292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noProof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Q3</a:t>
                      </a:r>
                      <a:endParaRPr lang="en-US" sz="1600" b="1" kern="1200" noProof="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6220" marR="39600" marT="50292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noProof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Q4</a:t>
                      </a:r>
                      <a:endParaRPr lang="en-US" sz="1600" b="1" kern="1200" noProof="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6220" marR="39600" marT="50292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2873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RADview-SC/TDM</a:t>
                      </a:r>
                    </a:p>
                  </a:txBody>
                  <a:tcPr marL="96220" marR="39600" marT="50292" marB="396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220" marR="39600" marT="50292" marB="39600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v5.0 GA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Support installation over RADview-EMS standalone map (Omit the need for HPOV)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Support ASMi-52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Support ASMi-54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Support Eth L2 Services using </a:t>
                      </a:r>
                      <a:r>
                        <a:rPr kumimoji="0" lang="en-US" sz="12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GbE</a:t>
                      </a:r>
                      <a:r>
                        <a:rPr kumimoji="0" lang="en-US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port for links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Support MP-4100v3.0 STM-4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Support MP-4100v3.0 with current cards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Support MP-4100v3.0 clocking options</a:t>
                      </a:r>
                    </a:p>
                  </a:txBody>
                  <a:tcPr marL="96220" marR="39600" marT="50292" marB="39600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220" marR="39600" marT="50292" marB="39600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sng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220" marR="39600" marT="50292" marB="39600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220" marR="39600" marT="50292" marB="39600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220" marR="39600" marT="50292" marB="39600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1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RADview-SC/</a:t>
                      </a:r>
                      <a:r>
                        <a:rPr lang="en-US" sz="1200" kern="1200" noProof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TDMoIP</a:t>
                      </a:r>
                      <a:endParaRPr lang="en-US" sz="1200" kern="1200" noProof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6220" marR="39600" marT="50292" marB="396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220" marR="39600" marT="50292" marB="39600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sng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v5.0 GA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GMUX-2000v4.0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IPMUX-24v3.5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6220" marR="39600" marT="50292" marB="39600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sng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v5.1 GA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Support for </a:t>
                      </a:r>
                      <a:r>
                        <a:rPr kumimoji="0" lang="en-US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IPmux</a:t>
                      </a: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-L Products</a:t>
                      </a:r>
                    </a:p>
                  </a:txBody>
                  <a:tcPr marL="96220" marR="39600" marT="50292" marB="39600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sng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220" marR="39600" marT="50292" marB="39600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220" marR="39600" marT="50292" marB="39600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220" marR="39600" marT="50292" marB="39600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090" y="6873571"/>
            <a:ext cx="9878250" cy="470888"/>
          </a:xfrm>
          <a:prstGeom prst="rect">
            <a:avLst/>
          </a:prstGeom>
          <a:noFill/>
        </p:spPr>
        <p:txBody>
          <a:bodyPr wrap="square" lIns="100574" tIns="50287" rIns="100574" bIns="50287" rtlCol="0">
            <a:spAutoFit/>
          </a:bodyPr>
          <a:lstStyle/>
          <a:p>
            <a:pPr algn="l"/>
            <a:r>
              <a:rPr lang="en-US" sz="1200" dirty="0" smtClean="0"/>
              <a:t>* Planned version – release content/schedule is not confirmed</a:t>
            </a:r>
          </a:p>
          <a:p>
            <a:pPr algn="l"/>
            <a:r>
              <a:rPr lang="en-US" sz="1200" dirty="0" smtClean="0"/>
              <a:t>Unless stated otherwise  are beta releases. Release marked with GA, e.g. v1.2GA signify General Availability.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RADview-EMS system Roadmap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995843"/>
            <a:ext cx="9878250" cy="321616"/>
          </a:xfrm>
          <a:prstGeom prst="rect">
            <a:avLst/>
          </a:prstGeom>
          <a:noFill/>
        </p:spPr>
        <p:txBody>
          <a:bodyPr wrap="square" lIns="100574" tIns="50287" rIns="100574" bIns="50287" rtlCol="0">
            <a:spAutoFit/>
          </a:bodyPr>
          <a:lstStyle/>
          <a:p>
            <a:pPr algn="l"/>
            <a:r>
              <a:rPr lang="en-US" sz="1400" dirty="0" smtClean="0"/>
              <a:t>*  Instructions - Beta and Limited Release are two names for RAD’s internal Beta Release term.</a:t>
            </a:r>
            <a:endParaRPr lang="en-US" sz="1400" dirty="0"/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389106" y="1417543"/>
          <a:ext cx="9423576" cy="4593992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370819"/>
                <a:gridCol w="797543"/>
                <a:gridCol w="7255214"/>
              </a:tblGrid>
              <a:tr h="402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Version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charset="0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Date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charset="0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Main Features &amp; Benefits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charset="0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2216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Version 2.7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approved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09-10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charset="0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RADview-EMS v2.7 - Configuration Management Console 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Add support for Windows 2008 server 64bit               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Add support for Windows 7 32bit               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Software and Configuration management console –Change management, software and configuration archive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Job Management – Manage and schedule configuration management tasks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</a:tr>
              <a:tr h="866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Version 2.8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Date is not final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u="none" strike="noStrike" cap="none" normalizeH="0" baseline="0" noProof="0" dirty="0" smtClean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12-10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charset="0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RADview-EMS v2.8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Verdana" pitchFamily="34" charset="0"/>
                        <a:buChar char="●"/>
                        <a:tabLst/>
                        <a:defRPr/>
                      </a:pPr>
                      <a:r>
                        <a:rPr kumimoji="0" lang="en-US" sz="18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Supporting FCD-E1A/T1A, FCD-E1M/T1M, OP-4/106/108 shelf-view on RADview-EMS standalone (without </a:t>
                      </a:r>
                      <a:r>
                        <a:rPr kumimoji="0" lang="en-US" sz="180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SNMPc</a:t>
                      </a:r>
                      <a:r>
                        <a:rPr kumimoji="0" lang="en-US" sz="18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Verdana" pitchFamily="34" charset="0"/>
                        <a:buChar char="●"/>
                        <a:tabLst/>
                        <a:defRPr/>
                      </a:pPr>
                      <a:r>
                        <a:rPr kumimoji="0" lang="fr-FR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Warm-Standby for PC </a:t>
                      </a: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based</a:t>
                      </a:r>
                      <a:r>
                        <a:rPr kumimoji="0" lang="fr-FR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 on </a:t>
                      </a:r>
                      <a:r>
                        <a:rPr kumimoji="0" lang="fr-FR" sz="18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Vmware</a:t>
                      </a:r>
                      <a:endParaRPr kumimoji="0" lang="fr-FR" sz="1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Verdana" pitchFamily="34" charset="0"/>
                        <a:buChar char="●"/>
                        <a:tabLst/>
                        <a:defRPr/>
                      </a:pPr>
                      <a:r>
                        <a:rPr kumimoji="0" lang="fr-FR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Performance portal for Ethernet services</a:t>
                      </a:r>
                      <a:endParaRPr kumimoji="0" lang="en-US" sz="18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Verdana" pitchFamily="34" charset="0"/>
                        <a:buChar char="●"/>
                        <a:tabLst/>
                        <a:defRPr/>
                      </a:pPr>
                      <a:endParaRPr kumimoji="0" lang="en-US" sz="18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en-k-data\My Documents\My Pictures\Microsoft Clip Organizer\j0433182.jpg"/>
          <p:cNvPicPr>
            <a:picLocks noChangeAspect="1" noChangeArrowheads="1"/>
          </p:cNvPicPr>
          <p:nvPr/>
        </p:nvPicPr>
        <p:blipFill>
          <a:blip r:embed="rId3" cstate="print"/>
          <a:srcRect r="11111"/>
          <a:stretch>
            <a:fillRect/>
          </a:stretch>
        </p:blipFill>
        <p:spPr bwMode="auto">
          <a:xfrm>
            <a:off x="0" y="0"/>
            <a:ext cx="10058400" cy="7543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586827">
            <a:off x="7174489" y="1007777"/>
            <a:ext cx="2310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</a:rPr>
              <a:t>Pressurized?</a:t>
            </a:r>
          </a:p>
        </p:txBody>
      </p:sp>
      <p:sp>
        <p:nvSpPr>
          <p:cNvPr id="5" name="Rectangle 4"/>
          <p:cNvSpPr/>
          <p:nvPr/>
        </p:nvSpPr>
        <p:spPr>
          <a:xfrm rot="20796067">
            <a:off x="1944919" y="579152"/>
            <a:ext cx="3425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</a:rPr>
              <a:t>Time on his hands?</a:t>
            </a:r>
          </a:p>
        </p:txBody>
      </p:sp>
      <p:sp>
        <p:nvSpPr>
          <p:cNvPr id="7" name="Rectangle 6"/>
          <p:cNvSpPr/>
          <p:nvPr/>
        </p:nvSpPr>
        <p:spPr>
          <a:xfrm>
            <a:off x="5233804" y="2469505"/>
            <a:ext cx="168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</a:rPr>
              <a:t>Worried?</a:t>
            </a:r>
          </a:p>
        </p:txBody>
      </p:sp>
      <p:sp>
        <p:nvSpPr>
          <p:cNvPr id="8" name="Rectangle 7"/>
          <p:cNvSpPr/>
          <p:nvPr/>
        </p:nvSpPr>
        <p:spPr>
          <a:xfrm rot="824679">
            <a:off x="254079" y="1907890"/>
            <a:ext cx="1920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</a:rPr>
              <a:t>Relaxed 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43" name="Group 3"/>
          <p:cNvGraphicFramePr>
            <a:graphicFrameLocks noGrp="1"/>
          </p:cNvGraphicFramePr>
          <p:nvPr/>
        </p:nvGraphicFramePr>
        <p:xfrm>
          <a:off x="389106" y="1417543"/>
          <a:ext cx="9423576" cy="4040099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370819"/>
                <a:gridCol w="797543"/>
                <a:gridCol w="7255214"/>
              </a:tblGrid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Version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charset="0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Date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charset="0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Main Features &amp; Benefits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charset="0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174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Version 5.0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Date is not final</a:t>
                      </a:r>
                      <a:endParaRPr kumimoji="0" lang="en-US" sz="1800" u="none" strike="noStrike" cap="none" normalizeH="0" baseline="0" noProof="0" dirty="0" smtClean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12-10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charset="0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RADview-SC/TDM v5.0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Support installation </a:t>
                      </a:r>
                      <a:r>
                        <a:rPr kumimoji="0" lang="en-US" sz="1800" b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over RADview-EMS standalone </a:t>
                      </a:r>
                      <a:r>
                        <a:rPr kumimoji="0" lang="en-US" sz="18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map (Omit ting the need for HPOV)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Support ASMi-52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Support ASMi-54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Support Ethernet L2 Services using </a:t>
                      </a:r>
                      <a:r>
                        <a:rPr kumimoji="0" lang="en-US" sz="1800" u="none" strike="noStrike" kern="1200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GbE</a:t>
                      </a:r>
                      <a:r>
                        <a:rPr kumimoji="0" lang="en-US" sz="18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port for links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Support MP-4100v3.0 STM-4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Support MP-4100v3.0 with current cards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Support MP-4100v3.0 clocking options</a:t>
                      </a:r>
                      <a:endParaRPr kumimoji="0" lang="en-US" sz="1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</a:tr>
              <a:tr h="1004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u="none" strike="noStrike" cap="none" normalizeH="0" baseline="0" noProof="0" smtClean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charset="0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Verdana" pitchFamily="34" charset="0"/>
                        <a:buChar char="●"/>
                        <a:tabLst/>
                        <a:defRPr/>
                      </a:pPr>
                      <a:endParaRPr kumimoji="0" lang="en-US" sz="18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RADview-SC/TDM Roadmap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995843"/>
            <a:ext cx="9878250" cy="321616"/>
          </a:xfrm>
          <a:prstGeom prst="rect">
            <a:avLst/>
          </a:prstGeom>
          <a:noFill/>
        </p:spPr>
        <p:txBody>
          <a:bodyPr wrap="square" lIns="100574" tIns="50287" rIns="100574" bIns="50287" rtlCol="0">
            <a:spAutoFit/>
          </a:bodyPr>
          <a:lstStyle/>
          <a:p>
            <a:pPr algn="l"/>
            <a:r>
              <a:rPr lang="en-US" sz="1400" dirty="0" smtClean="0"/>
              <a:t>*  Instructions - Beta and Limited Release are two names for RAD’s internal Beta Release term.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lvl="0" eaLnBrk="1" hangingPunct="1">
              <a:defRPr/>
            </a:pPr>
            <a:r>
              <a:rPr lang="en-US" sz="2000" dirty="0" smtClean="0"/>
              <a:t>RADview Value Proposition</a:t>
            </a:r>
          </a:p>
          <a:p>
            <a:pPr lvl="0" eaLnBrk="1" hangingPunct="1">
              <a:defRPr/>
            </a:pPr>
            <a:r>
              <a:rPr lang="en-US" sz="2000" dirty="0" smtClean="0"/>
              <a:t>Network Scheme</a:t>
            </a:r>
          </a:p>
          <a:p>
            <a:pPr lvl="0" eaLnBrk="1" hangingPunct="1">
              <a:defRPr/>
            </a:pPr>
            <a:r>
              <a:rPr lang="en-US" sz="2000" dirty="0" smtClean="0"/>
              <a:t>Market Segments</a:t>
            </a:r>
          </a:p>
          <a:p>
            <a:pPr lvl="0" eaLnBrk="1" hangingPunct="1">
              <a:defRPr/>
            </a:pPr>
            <a:r>
              <a:rPr lang="en-US" sz="2000" dirty="0" smtClean="0"/>
              <a:t>Product Line Portfolio</a:t>
            </a:r>
          </a:p>
          <a:p>
            <a:pPr lvl="0" eaLnBrk="1" hangingPunct="1">
              <a:defRPr/>
            </a:pPr>
            <a:r>
              <a:rPr lang="en-US" sz="2000" dirty="0" smtClean="0"/>
              <a:t>RADview-EMS Benefits &amp; Features</a:t>
            </a:r>
          </a:p>
          <a:p>
            <a:pPr lvl="0" eaLnBrk="1" hangingPunct="1">
              <a:defRPr/>
            </a:pPr>
            <a:r>
              <a:rPr lang="en-US" sz="2000" dirty="0" smtClean="0"/>
              <a:t>Turnkey system</a:t>
            </a:r>
          </a:p>
          <a:p>
            <a:pPr lvl="0" eaLnBrk="1" hangingPunct="1">
              <a:defRPr/>
            </a:pPr>
            <a:r>
              <a:rPr lang="en-US" sz="2000" dirty="0" smtClean="0"/>
              <a:t>Business-Continuity Levels</a:t>
            </a:r>
          </a:p>
          <a:p>
            <a:pPr lvl="0" eaLnBrk="1" hangingPunct="1">
              <a:defRPr/>
            </a:pPr>
            <a:r>
              <a:rPr lang="en-US" sz="2000" dirty="0" smtClean="0"/>
              <a:t>RADview-SC Family</a:t>
            </a:r>
          </a:p>
          <a:p>
            <a:pPr lvl="0" eaLnBrk="1" hangingPunct="1">
              <a:defRPr/>
            </a:pPr>
            <a:r>
              <a:rPr lang="en-US" sz="2000" dirty="0" smtClean="0"/>
              <a:t>Integrations</a:t>
            </a:r>
          </a:p>
          <a:p>
            <a:pPr lvl="0" eaLnBrk="1" hangingPunct="1">
              <a:defRPr/>
            </a:pPr>
            <a:r>
              <a:rPr lang="en-US" sz="2000" dirty="0" smtClean="0"/>
              <a:t>Device Management</a:t>
            </a:r>
          </a:p>
          <a:p>
            <a:pPr lvl="0" eaLnBrk="1" hangingPunct="1">
              <a:buNone/>
              <a:defRPr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lvl="0" eaLnBrk="1" hangingPunct="1">
              <a:defRPr/>
            </a:pPr>
            <a:endParaRPr lang="en-US" sz="2000" dirty="0" smtClean="0"/>
          </a:p>
          <a:p>
            <a:pPr lvl="0" eaLnBrk="1" hangingPunct="1">
              <a:defRPr/>
            </a:pPr>
            <a:endParaRPr lang="en-US" sz="20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t="2550" r="-11091"/>
          <a:stretch>
            <a:fillRect/>
          </a:stretch>
        </p:blipFill>
        <p:spPr bwMode="auto">
          <a:xfrm>
            <a:off x="5992781" y="1"/>
            <a:ext cx="4547050" cy="2593075"/>
          </a:xfrm>
          <a:prstGeom prst="round2DiagRect">
            <a:avLst>
              <a:gd name="adj1" fmla="val 0"/>
              <a:gd name="adj2" fmla="val 15883"/>
            </a:avLst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oney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2" y="3446464"/>
            <a:ext cx="561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RADview Value Proposition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Unified Carrier-Class management platform for RAD devices</a:t>
            </a:r>
          </a:p>
          <a:p>
            <a:r>
              <a:rPr lang="en-US" dirty="0" smtClean="0"/>
              <a:t>Optimize network operations and minimize Mean Time To Repair (MTTR)</a:t>
            </a:r>
          </a:p>
          <a:p>
            <a:r>
              <a:rPr lang="en-US" dirty="0" smtClean="0"/>
              <a:t>Minimize integrations costs associated with new NE additions by using seamless OSS integrations </a:t>
            </a:r>
            <a:r>
              <a:rPr lang="en-US" sz="1600" dirty="0" smtClean="0"/>
              <a:t>(NetCool, TeMIP*)</a:t>
            </a:r>
          </a:p>
          <a:p>
            <a:r>
              <a:rPr lang="en-US" dirty="0" smtClean="0"/>
              <a:t>Smart configuration and provisioning tools for easy network expansion</a:t>
            </a:r>
          </a:p>
          <a:p>
            <a:r>
              <a:rPr lang="en-US" dirty="0" smtClean="0"/>
              <a:t>Highly scalable in managing large and growing networks</a:t>
            </a:r>
          </a:p>
          <a:p>
            <a:r>
              <a:rPr lang="en-US" dirty="0" smtClean="0"/>
              <a:t>A multi-platform (PC or UNIX) Java-based system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Management Topology Scheme</a:t>
            </a:r>
          </a:p>
        </p:txBody>
      </p:sp>
      <p:sp>
        <p:nvSpPr>
          <p:cNvPr id="4102" name="Line 14"/>
          <p:cNvSpPr>
            <a:spLocks noChangeShapeType="1"/>
          </p:cNvSpPr>
          <p:nvPr/>
        </p:nvSpPr>
        <p:spPr bwMode="auto">
          <a:xfrm>
            <a:off x="848677" y="984632"/>
            <a:ext cx="718232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lIns="91413" tIns="45706" rIns="91413" bIns="45706"/>
          <a:lstStyle/>
          <a:p>
            <a:endParaRPr lang="en-US" dirty="0"/>
          </a:p>
        </p:txBody>
      </p:sp>
      <p:sp>
        <p:nvSpPr>
          <p:cNvPr id="4103" name="Line 16"/>
          <p:cNvSpPr>
            <a:spLocks noChangeShapeType="1"/>
          </p:cNvSpPr>
          <p:nvPr/>
        </p:nvSpPr>
        <p:spPr bwMode="auto">
          <a:xfrm>
            <a:off x="8031004" y="984632"/>
            <a:ext cx="0" cy="345758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 lIns="91413" tIns="45706" rIns="91413" bIns="45706"/>
          <a:lstStyle/>
          <a:p>
            <a:endParaRPr lang="en-US" dirty="0"/>
          </a:p>
        </p:txBody>
      </p:sp>
      <p:sp>
        <p:nvSpPr>
          <p:cNvPr id="4104" name="Line 17"/>
          <p:cNvSpPr>
            <a:spLocks noChangeShapeType="1"/>
          </p:cNvSpPr>
          <p:nvPr/>
        </p:nvSpPr>
        <p:spPr bwMode="auto">
          <a:xfrm>
            <a:off x="2474278" y="984632"/>
            <a:ext cx="0" cy="34575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lIns="91413" tIns="45706" rIns="91413" bIns="45706"/>
          <a:lstStyle/>
          <a:p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422736" y="1404478"/>
            <a:ext cx="5656850" cy="47149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564" tIns="50282" rIns="100564" bIns="50282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BSS – Business support systems (billing and CRM)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48884" y="2387874"/>
            <a:ext cx="5630703" cy="1315934"/>
          </a:xfrm>
          <a:prstGeom prst="rect">
            <a:avLst/>
          </a:prstGeom>
          <a:solidFill>
            <a:srgbClr val="29A329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564" tIns="50282" rIns="100564" bIns="50282"/>
          <a:lstStyle/>
          <a:p>
            <a:pPr algn="ctr">
              <a:spcBef>
                <a:spcPct val="50000"/>
              </a:spcBef>
              <a:defRPr/>
            </a:pP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OSS – Operation Support Systems (Service Assurance)</a:t>
            </a:r>
          </a:p>
          <a:p>
            <a:pPr algn="ctr">
              <a:spcBef>
                <a:spcPct val="50000"/>
              </a:spcBef>
              <a:defRPr/>
            </a:pPr>
            <a:endParaRPr lang="en-US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2432" y="2770299"/>
            <a:ext cx="1231841" cy="811273"/>
          </a:xfrm>
          <a:prstGeom prst="rect">
            <a:avLst/>
          </a:prstGeom>
          <a:solidFill>
            <a:srgbClr val="007BF6"/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50282" rIns="0" bIns="50282" anchor="ctr"/>
          <a:lstStyle/>
          <a:p>
            <a:pPr algn="ctr">
              <a:spcBef>
                <a:spcPts val="0"/>
              </a:spcBef>
              <a:defRPr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Resource Management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(i.e. Cramer</a:t>
            </a:r>
            <a:r>
              <a:rPr lang="en-US" sz="13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936779" y="2770299"/>
            <a:ext cx="1230294" cy="811273"/>
          </a:xfrm>
          <a:prstGeom prst="rect">
            <a:avLst/>
          </a:prstGeom>
          <a:solidFill>
            <a:srgbClr val="007BF6"/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50282" rIns="0" bIns="50282" anchor="ctr"/>
          <a:lstStyle/>
          <a:p>
            <a:pPr algn="ctr">
              <a:spcBef>
                <a:spcPts val="0"/>
              </a:spcBef>
              <a:defRPr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Fault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(i.e. NetCool</a:t>
            </a:r>
            <a:r>
              <a:rPr lang="en-US" sz="13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299585" y="2770299"/>
            <a:ext cx="1231841" cy="811273"/>
          </a:xfrm>
          <a:prstGeom prst="rect">
            <a:avLst/>
          </a:prstGeom>
          <a:solidFill>
            <a:srgbClr val="007BF6"/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50282" rIns="0" bIns="50282" anchor="ctr"/>
          <a:lstStyle/>
          <a:p>
            <a:pPr algn="ctr">
              <a:spcBef>
                <a:spcPts val="0"/>
              </a:spcBef>
              <a:defRPr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Performance Management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(i.e. InfoVista</a:t>
            </a:r>
            <a:r>
              <a:rPr lang="en-US" sz="13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663934" y="2770299"/>
            <a:ext cx="1231841" cy="811273"/>
          </a:xfrm>
          <a:prstGeom prst="rect">
            <a:avLst/>
          </a:prstGeom>
          <a:solidFill>
            <a:srgbClr val="007BF6"/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50282" rIns="0" bIns="50282" anchor="ctr"/>
          <a:lstStyle/>
          <a:p>
            <a:pPr algn="ctr">
              <a:spcBef>
                <a:spcPts val="0"/>
              </a:spcBef>
              <a:defRPr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Service </a:t>
            </a:r>
            <a:endParaRPr lang="en-US" sz="13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Activation</a:t>
            </a:r>
            <a:endParaRPr lang="en-US" sz="1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434501" y="6672169"/>
            <a:ext cx="5645083" cy="3894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564" tIns="50282" rIns="100564" bIns="50282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Network Elements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917964" y="4203492"/>
            <a:ext cx="1297713" cy="19717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564" tIns="50282" rIns="100564" bIns="50282" anchor="ctr" anchorCtr="0"/>
          <a:lstStyle/>
          <a:p>
            <a:pPr algn="ct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 vendors’ 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specific 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NMS</a:t>
            </a: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Up-Down Arrow 52"/>
          <p:cNvSpPr/>
          <p:nvPr/>
        </p:nvSpPr>
        <p:spPr>
          <a:xfrm>
            <a:off x="470174" y="3717778"/>
            <a:ext cx="349250" cy="2924220"/>
          </a:xfrm>
          <a:prstGeom prst="upDownArrow">
            <a:avLst/>
          </a:prstGeom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0564" tIns="50282" rIns="100564" bIns="50282" anchor="ctr"/>
          <a:lstStyle/>
          <a:p>
            <a:pPr algn="ctr">
              <a:spcBef>
                <a:spcPct val="50000"/>
              </a:spcBef>
              <a:defRPr/>
            </a:pPr>
            <a:endParaRPr lang="en-US" sz="13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Up-Down Arrow 56"/>
          <p:cNvSpPr/>
          <p:nvPr/>
        </p:nvSpPr>
        <p:spPr>
          <a:xfrm>
            <a:off x="3070839" y="1882218"/>
            <a:ext cx="349250" cy="457023"/>
          </a:xfrm>
          <a:prstGeom prst="upDownArrow">
            <a:avLst/>
          </a:prstGeom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0564" tIns="50282" rIns="100564" bIns="50282" anchor="ctr"/>
          <a:lstStyle/>
          <a:p>
            <a:pPr algn="ctr">
              <a:spcBef>
                <a:spcPct val="50000"/>
              </a:spcBef>
              <a:defRPr/>
            </a:pPr>
            <a:endParaRPr lang="en-US" sz="13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Up-Down Arrow 59"/>
          <p:cNvSpPr/>
          <p:nvPr/>
        </p:nvSpPr>
        <p:spPr>
          <a:xfrm>
            <a:off x="4022295" y="3726258"/>
            <a:ext cx="360675" cy="457023"/>
          </a:xfrm>
          <a:prstGeom prst="upDownArrow">
            <a:avLst/>
          </a:prstGeom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0564" tIns="50282" rIns="100564" bIns="50282" anchor="ctr"/>
          <a:lstStyle/>
          <a:p>
            <a:pPr algn="ctr">
              <a:spcBef>
                <a:spcPct val="50000"/>
              </a:spcBef>
              <a:defRPr/>
            </a:pPr>
            <a:endParaRPr lang="en-US" sz="13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Up-Down Arrow 62"/>
          <p:cNvSpPr/>
          <p:nvPr/>
        </p:nvSpPr>
        <p:spPr>
          <a:xfrm>
            <a:off x="1392193" y="3726258"/>
            <a:ext cx="349250" cy="457023"/>
          </a:xfrm>
          <a:prstGeom prst="upDownArrow">
            <a:avLst/>
          </a:prstGeom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0564" tIns="50282" rIns="100564" bIns="50282" anchor="ctr"/>
          <a:lstStyle/>
          <a:p>
            <a:pPr algn="ctr">
              <a:spcBef>
                <a:spcPct val="50000"/>
              </a:spcBef>
              <a:defRPr/>
            </a:pPr>
            <a:endParaRPr lang="en-US" sz="13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Up-Down Arrow 63"/>
          <p:cNvSpPr/>
          <p:nvPr/>
        </p:nvSpPr>
        <p:spPr>
          <a:xfrm>
            <a:off x="4022295" y="6188471"/>
            <a:ext cx="360675" cy="457023"/>
          </a:xfrm>
          <a:prstGeom prst="upDownArrow">
            <a:avLst/>
          </a:prstGeom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0564" tIns="50282" rIns="100564" bIns="50282" anchor="ctr"/>
          <a:lstStyle/>
          <a:p>
            <a:pPr algn="ctr">
              <a:spcBef>
                <a:spcPct val="50000"/>
              </a:spcBef>
              <a:defRPr/>
            </a:pPr>
            <a:endParaRPr lang="en-US" sz="13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Up-Down Arrow 64"/>
          <p:cNvSpPr/>
          <p:nvPr/>
        </p:nvSpPr>
        <p:spPr>
          <a:xfrm>
            <a:off x="1350530" y="6188471"/>
            <a:ext cx="360675" cy="457023"/>
          </a:xfrm>
          <a:prstGeom prst="upDownArrow">
            <a:avLst/>
          </a:prstGeom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0564" tIns="50282" rIns="100564" bIns="50282" anchor="ctr"/>
          <a:lstStyle/>
          <a:p>
            <a:pPr algn="ctr">
              <a:spcBef>
                <a:spcPct val="50000"/>
              </a:spcBef>
              <a:defRPr/>
            </a:pPr>
            <a:endParaRPr lang="en-US" sz="13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7159083" y="2787807"/>
            <a:ext cx="2642838" cy="1405055"/>
          </a:xfrm>
          <a:prstGeom prst="wedgeRectCallout">
            <a:avLst>
              <a:gd name="adj1" fmla="val -157087"/>
              <a:gd name="adj2" fmla="val 3263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22" tIns="45711" rIns="91422" bIns="45711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/>
              <a:t>Integration of RADview into the OSS layer saves lots of overhead and money, due to low incremental investments for additional products and firmware upgrades.  </a:t>
            </a:r>
            <a:endParaRPr lang="en-US" sz="1200" b="1" dirty="0" smtClean="0"/>
          </a:p>
        </p:txBody>
      </p:sp>
      <p:sp>
        <p:nvSpPr>
          <p:cNvPr id="93" name="Rectangle 92"/>
          <p:cNvSpPr/>
          <p:nvPr/>
        </p:nvSpPr>
        <p:spPr>
          <a:xfrm>
            <a:off x="2440895" y="4203491"/>
            <a:ext cx="3638690" cy="1971454"/>
          </a:xfrm>
          <a:prstGeom prst="rect">
            <a:avLst/>
          </a:prstGeom>
          <a:solidFill>
            <a:srgbClr val="CC0000">
              <a:alpha val="8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564" tIns="50282" rIns="100564" bIns="50282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RADview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ular Callout 43"/>
          <p:cNvSpPr/>
          <p:nvPr/>
        </p:nvSpPr>
        <p:spPr bwMode="auto">
          <a:xfrm>
            <a:off x="7259445" y="5653669"/>
            <a:ext cx="2575931" cy="1427357"/>
          </a:xfrm>
          <a:prstGeom prst="wedgeRectCallout">
            <a:avLst>
              <a:gd name="adj1" fmla="val -164847"/>
              <a:gd name="adj2" fmla="val 234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22" tIns="45711" rIns="91422" bIns="45711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/>
              <a:t>RADview is responsible for synchronizing missing Traps and collecting statistic information after network outage between EMS and NE</a:t>
            </a:r>
          </a:p>
          <a:p>
            <a:pPr algn="ctr"/>
            <a:endParaRPr lang="en-US" sz="900" b="1" dirty="0" smtClean="0"/>
          </a:p>
          <a:p>
            <a:pPr algn="ctr"/>
            <a:r>
              <a:rPr lang="en-US" sz="900" b="1" dirty="0" smtClean="0"/>
              <a:t>*supported devices only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Segments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609600" y="1388005"/>
          <a:ext cx="8828314" cy="5623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528"/>
                <a:gridCol w="1731465"/>
                <a:gridCol w="5470321"/>
              </a:tblGrid>
              <a:tr h="583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 smtClean="0"/>
                        <a:t>Customers</a:t>
                      </a:r>
                      <a:endParaRPr lang="en-US" sz="17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/>
                        <a:t>Requirement</a:t>
                      </a:r>
                      <a:endParaRPr lang="en-US" sz="17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/>
                        <a:t>Description </a:t>
                      </a:r>
                      <a:endParaRPr lang="en-US" sz="17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</a:tr>
              <a:tr h="74413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Tier-1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72001" marB="72001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/>
                        <a:t>MIB</a:t>
                      </a:r>
                      <a:endParaRPr lang="en-US" sz="14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72001" marB="7200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/>
                        <a:t>Direct integrations of RAD agents into existing NMS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/>
                        <a:t>(Verizon </a:t>
                      </a:r>
                      <a:r>
                        <a:rPr lang="en-US" sz="1400" b="0" dirty="0" smtClean="0"/>
                        <a:t>Business</a:t>
                      </a:r>
                      <a:r>
                        <a:rPr lang="en-US" sz="1400" b="0" dirty="0"/>
                        <a:t>, </a:t>
                      </a:r>
                      <a:r>
                        <a:rPr lang="en-US" sz="1400" b="0" dirty="0" err="1"/>
                        <a:t>Telus</a:t>
                      </a:r>
                      <a:r>
                        <a:rPr lang="en-US" sz="1400" b="0" dirty="0"/>
                        <a:t>)</a:t>
                      </a:r>
                      <a:endParaRPr lang="en-US" sz="14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72001" marB="72001" anchor="ctr"/>
                </a:tc>
              </a:tr>
              <a:tr h="1233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/>
                        <a:t>EMS/NMS</a:t>
                      </a:r>
                      <a:endParaRPr lang="en-US" sz="14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72001" marB="7200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/>
                        <a:t>Northbound (to OSS) and inbound (to NE) synchronize mechanism of </a:t>
                      </a:r>
                      <a:r>
                        <a:rPr lang="en-US" sz="1400" b="0" dirty="0" smtClean="0"/>
                        <a:t>fault </a:t>
                      </a:r>
                      <a:r>
                        <a:rPr lang="en-US" sz="1400" b="0" dirty="0"/>
                        <a:t>and </a:t>
                      </a:r>
                      <a:r>
                        <a:rPr lang="en-US" sz="1400" b="0" dirty="0" smtClean="0"/>
                        <a:t>performance </a:t>
                      </a:r>
                      <a:r>
                        <a:rPr lang="en-US" sz="1400" b="0" dirty="0"/>
                        <a:t>information, fully featured management capabilities of RAD agents including advance security.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/>
                        <a:t>(Telstra, T-Mobile) </a:t>
                      </a:r>
                      <a:endParaRPr lang="en-US" sz="14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72001" marB="72001" anchor="ctr"/>
                </a:tc>
              </a:tr>
              <a:tr h="57986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Tier-2/3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72001" marB="72001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/>
                        <a:t>MIB</a:t>
                      </a:r>
                      <a:endParaRPr lang="en-US" sz="14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72001" marB="7200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/>
                        <a:t>Direct integration is less common, since it requires development stage</a:t>
                      </a:r>
                      <a:endParaRPr lang="en-US" sz="14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72001" marB="72001" anchor="ctr"/>
                </a:tc>
              </a:tr>
              <a:tr h="1233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/>
                        <a:t>EMS/NMS</a:t>
                      </a:r>
                      <a:endParaRPr lang="en-US" sz="14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72001" marB="7200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/>
                        <a:t>Easy point-and-click from topology map for creation, modification and deletion of a service. Support of all technologies enabled by managed RAD devices. Service preview and troubleshooting and customer database management</a:t>
                      </a:r>
                      <a:endParaRPr lang="en-US" sz="14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72001" marB="72001" anchor="ctr"/>
                </a:tc>
              </a:tr>
              <a:tr h="52472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Utilities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&amp; Transportation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72001" marB="72001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/>
                        <a:t>MIB</a:t>
                      </a:r>
                      <a:endParaRPr lang="en-US" sz="14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72001" marB="7200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/>
                        <a:t>Very rare</a:t>
                      </a:r>
                      <a:endParaRPr lang="en-US" sz="14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72001" marB="72001" anchor="ctr">
                    <a:solidFill>
                      <a:schemeClr val="accent1">
                        <a:tint val="40000"/>
                        <a:alpha val="82000"/>
                      </a:schemeClr>
                    </a:solidFill>
                  </a:tcPr>
                </a:tc>
              </a:tr>
              <a:tr h="723876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72000" marB="720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EMS/NMS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Similar to Tier-2/3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(Colorado Springs Utilities,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Baystreet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Product Line Portfolio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10004" y="1235683"/>
            <a:ext cx="8527554" cy="1415050"/>
            <a:chOff x="729462" y="1235683"/>
            <a:chExt cx="8527554" cy="141505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729462" y="1428109"/>
              <a:ext cx="8527554" cy="1222624"/>
            </a:xfrm>
            <a:prstGeom prst="roundRect">
              <a:avLst>
                <a:gd name="adj" fmla="val 1875"/>
              </a:avLst>
            </a:prstGeom>
            <a:solidFill>
              <a:srgbClr val="C00000">
                <a:alpha val="10000"/>
              </a:srgbClr>
            </a:solidFill>
            <a:ln w="63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6673" indent="-174607">
                <a:lnSpc>
                  <a:spcPct val="150000"/>
                </a:lnSpc>
                <a:buClr>
                  <a:srgbClr val="C00000"/>
                </a:buClr>
                <a:buSzPct val="110000"/>
                <a:buFont typeface="Verdana" pitchFamily="34" charset="0"/>
                <a:buChar char="●"/>
              </a:pPr>
              <a:r>
                <a:rPr lang="en-US" sz="1700" dirty="0" smtClean="0">
                  <a:solidFill>
                    <a:srgbClr val="C00000"/>
                  </a:solidFill>
                  <a:latin typeface="Verdana" pitchFamily="34" charset="0"/>
                  <a:cs typeface="Vrinda" pitchFamily="2" charset="0"/>
                </a:rPr>
                <a:t>Carrier Class Element Management System</a:t>
              </a:r>
            </a:p>
          </p:txBody>
        </p:sp>
        <p:pic>
          <p:nvPicPr>
            <p:cNvPr id="6" name="Picture 5" descr="Updated_Look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2394" y="1562886"/>
              <a:ext cx="1350708" cy="953071"/>
            </a:xfrm>
            <a:prstGeom prst="rect">
              <a:avLst/>
            </a:prstGeom>
            <a:ln>
              <a:noFill/>
            </a:ln>
            <a:effectLst>
              <a:glow rad="139700">
                <a:srgbClr val="C00000">
                  <a:alpha val="40000"/>
                </a:srgbClr>
              </a:glow>
            </a:effectLst>
          </p:spPr>
        </p:pic>
        <p:sp>
          <p:nvSpPr>
            <p:cNvPr id="35" name="Rounded Rectangle 34"/>
            <p:cNvSpPr/>
            <p:nvPr/>
          </p:nvSpPr>
          <p:spPr bwMode="auto">
            <a:xfrm>
              <a:off x="874992" y="1235683"/>
              <a:ext cx="3155882" cy="402404"/>
            </a:xfrm>
            <a:prstGeom prst="roundRect">
              <a:avLst>
                <a:gd name="adj" fmla="val 8013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pPr marL="266673" indent="-174607" defTabSz="533347">
                <a:lnSpc>
                  <a:spcPct val="90000"/>
                </a:lnSpc>
                <a:spcAft>
                  <a:spcPct val="35000"/>
                </a:spcAft>
                <a:buClr>
                  <a:srgbClr val="C00000"/>
                </a:buClr>
                <a:buSzPct val="110000"/>
              </a:pPr>
              <a:r>
                <a:rPr lang="en-US" sz="1700" dirty="0" smtClean="0">
                  <a:solidFill>
                    <a:srgbClr val="FFFFFF"/>
                  </a:solidFill>
                </a:rPr>
                <a:t>RADview-EMS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0004" y="5703385"/>
            <a:ext cx="8527554" cy="1412396"/>
            <a:chOff x="729462" y="4314619"/>
            <a:chExt cx="8527554" cy="1412396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729462" y="4504391"/>
              <a:ext cx="8527554" cy="1222624"/>
            </a:xfrm>
            <a:prstGeom prst="roundRect">
              <a:avLst>
                <a:gd name="adj" fmla="val 1875"/>
              </a:avLst>
            </a:prstGeom>
            <a:solidFill>
              <a:schemeClr val="accent6">
                <a:alpha val="10000"/>
              </a:schemeClr>
            </a:solidFill>
            <a:ln w="63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6673" indent="-174607">
                <a:lnSpc>
                  <a:spcPct val="150000"/>
                </a:lnSpc>
                <a:buClr>
                  <a:srgbClr val="003BB2"/>
                </a:buClr>
                <a:buSzPct val="110000"/>
                <a:buFont typeface="Verdana" pitchFamily="34" charset="0"/>
                <a:buChar char="●"/>
              </a:pPr>
              <a:r>
                <a:rPr lang="en-US" sz="1700" dirty="0" smtClean="0">
                  <a:solidFill>
                    <a:srgbClr val="003BB2"/>
                  </a:solidFill>
                  <a:latin typeface="Verdana" pitchFamily="34" charset="0"/>
                  <a:cs typeface="Vrinda" pitchFamily="2" charset="0"/>
                </a:rPr>
                <a:t>Network Management System for Voice Trunking Applications</a:t>
              </a:r>
            </a:p>
          </p:txBody>
        </p:sp>
        <p:pic>
          <p:nvPicPr>
            <p:cNvPr id="29" name="Picture 28" descr="Updated_Look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6046" y="4639168"/>
              <a:ext cx="1223403" cy="953071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alpha val="40000"/>
                </a:schemeClr>
              </a:glow>
            </a:effectLst>
          </p:spPr>
        </p:pic>
        <p:sp>
          <p:nvSpPr>
            <p:cNvPr id="36" name="Rounded Rectangle 35"/>
            <p:cNvSpPr/>
            <p:nvPr/>
          </p:nvSpPr>
          <p:spPr bwMode="auto">
            <a:xfrm>
              <a:off x="874992" y="4314619"/>
              <a:ext cx="3155882" cy="402404"/>
            </a:xfrm>
            <a:prstGeom prst="roundRect">
              <a:avLst>
                <a:gd name="adj" fmla="val 8013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pPr marL="266673" indent="-174607" defTabSz="533347">
                <a:lnSpc>
                  <a:spcPct val="90000"/>
                </a:lnSpc>
                <a:spcAft>
                  <a:spcPct val="35000"/>
                </a:spcAft>
                <a:buClr>
                  <a:srgbClr val="C00000"/>
                </a:buClr>
                <a:buSzPct val="110000"/>
              </a:pPr>
              <a:r>
                <a:rPr lang="en-US" sz="1700" dirty="0" smtClean="0">
                  <a:solidFill>
                    <a:srgbClr val="FFFFFF"/>
                  </a:solidFill>
                </a:rPr>
                <a:t>RADview-SC/Vmux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0004" y="2722377"/>
            <a:ext cx="8527554" cy="1422671"/>
            <a:chOff x="729462" y="5851435"/>
            <a:chExt cx="8527554" cy="1422671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729462" y="6051482"/>
              <a:ext cx="8527554" cy="1222624"/>
            </a:xfrm>
            <a:prstGeom prst="roundRect">
              <a:avLst>
                <a:gd name="adj" fmla="val 1875"/>
              </a:avLst>
            </a:prstGeom>
            <a:solidFill>
              <a:schemeClr val="accent6">
                <a:alpha val="10000"/>
              </a:schemeClr>
            </a:solidFill>
            <a:ln w="63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1296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6673" indent="-174607">
                <a:lnSpc>
                  <a:spcPct val="150000"/>
                </a:lnSpc>
                <a:buClr>
                  <a:srgbClr val="003BB2"/>
                </a:buClr>
                <a:buSzPct val="110000"/>
                <a:buFont typeface="Verdana" pitchFamily="34" charset="0"/>
                <a:buChar char="●"/>
              </a:pPr>
              <a:r>
                <a:rPr lang="en-US" sz="1700" dirty="0" smtClean="0">
                  <a:solidFill>
                    <a:srgbClr val="003BB2"/>
                  </a:solidFill>
                  <a:latin typeface="Verdana" pitchFamily="34" charset="0"/>
                  <a:cs typeface="Vrinda" pitchFamily="2" charset="0"/>
                </a:rPr>
                <a:t>Network Management System Service Center for TDM Applications</a:t>
              </a:r>
            </a:p>
          </p:txBody>
        </p:sp>
        <p:pic>
          <p:nvPicPr>
            <p:cNvPr id="33" name="Picture 32" descr="Updated_Loo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2974" y="6186259"/>
              <a:ext cx="1269548" cy="953071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alpha val="40000"/>
                </a:schemeClr>
              </a:glow>
            </a:effectLst>
          </p:spPr>
        </p:pic>
        <p:sp>
          <p:nvSpPr>
            <p:cNvPr id="37" name="Rounded Rectangle 36"/>
            <p:cNvSpPr/>
            <p:nvPr/>
          </p:nvSpPr>
          <p:spPr bwMode="auto">
            <a:xfrm>
              <a:off x="874992" y="5851435"/>
              <a:ext cx="3155882" cy="402404"/>
            </a:xfrm>
            <a:prstGeom prst="roundRect">
              <a:avLst>
                <a:gd name="adj" fmla="val 8013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pPr marL="266673" indent="-174607" defTabSz="533347">
                <a:lnSpc>
                  <a:spcPct val="90000"/>
                </a:lnSpc>
                <a:spcAft>
                  <a:spcPct val="35000"/>
                </a:spcAft>
                <a:buClr>
                  <a:srgbClr val="C00000"/>
                </a:buClr>
                <a:buSzPct val="110000"/>
              </a:pPr>
              <a:r>
                <a:rPr lang="en-US" sz="1700" dirty="0" smtClean="0">
                  <a:solidFill>
                    <a:srgbClr val="FFFFFF"/>
                  </a:solidFill>
                </a:rPr>
                <a:t>RADview-SC/TDM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0004" y="4216692"/>
            <a:ext cx="8527554" cy="1415050"/>
            <a:chOff x="729462" y="2775152"/>
            <a:chExt cx="8527554" cy="141505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729462" y="2967578"/>
              <a:ext cx="8527554" cy="1222624"/>
            </a:xfrm>
            <a:prstGeom prst="roundRect">
              <a:avLst>
                <a:gd name="adj" fmla="val 1875"/>
              </a:avLst>
            </a:prstGeom>
            <a:solidFill>
              <a:schemeClr val="accent6">
                <a:alpha val="10000"/>
              </a:schemeClr>
            </a:solidFill>
            <a:ln w="63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6673" indent="-174607">
                <a:lnSpc>
                  <a:spcPct val="150000"/>
                </a:lnSpc>
                <a:buClr>
                  <a:srgbClr val="003BB2"/>
                </a:buClr>
                <a:buSzPct val="110000"/>
                <a:buFont typeface="Verdana" pitchFamily="34" charset="0"/>
                <a:buChar char="●"/>
              </a:pPr>
              <a:r>
                <a:rPr lang="en-US" sz="1700" dirty="0" smtClean="0">
                  <a:solidFill>
                    <a:srgbClr val="003BB2"/>
                  </a:solidFill>
                  <a:latin typeface="Verdana" pitchFamily="34" charset="0"/>
                  <a:cs typeface="Vrinda" pitchFamily="2" charset="0"/>
                </a:rPr>
                <a:t>Network Management System for Pseudowire Applications</a:t>
              </a:r>
            </a:p>
          </p:txBody>
        </p:sp>
        <p:pic>
          <p:nvPicPr>
            <p:cNvPr id="25" name="Picture 24" descr="Updated_Look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2394" y="3159076"/>
              <a:ext cx="1350708" cy="839629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alpha val="40000"/>
                </a:schemeClr>
              </a:glow>
            </a:effectLst>
          </p:spPr>
        </p:pic>
        <p:sp>
          <p:nvSpPr>
            <p:cNvPr id="38" name="Rounded Rectangle 37"/>
            <p:cNvSpPr/>
            <p:nvPr/>
          </p:nvSpPr>
          <p:spPr bwMode="auto">
            <a:xfrm>
              <a:off x="874992" y="2775152"/>
              <a:ext cx="3155882" cy="402404"/>
            </a:xfrm>
            <a:prstGeom prst="roundRect">
              <a:avLst>
                <a:gd name="adj" fmla="val 8013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pPr marL="266673" indent="-174607" defTabSz="533347">
                <a:lnSpc>
                  <a:spcPct val="90000"/>
                </a:lnSpc>
                <a:spcAft>
                  <a:spcPct val="35000"/>
                </a:spcAft>
                <a:buClr>
                  <a:srgbClr val="C00000"/>
                </a:buClr>
                <a:buSzPct val="110000"/>
              </a:pPr>
              <a:r>
                <a:rPr lang="en-US" sz="1700" dirty="0" smtClean="0">
                  <a:solidFill>
                    <a:srgbClr val="FFFFFF"/>
                  </a:solidFill>
                </a:rPr>
                <a:t>RADview-SC/TDMoIP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5" descr="D:\Ben-k-data\My Documents\My Pictures\RADview\Broshure\Woman_blue (Large).jpg"/>
          <p:cNvPicPr>
            <a:picLocks noChangeAspect="1" noChangeArrowheads="1"/>
          </p:cNvPicPr>
          <p:nvPr/>
        </p:nvPicPr>
        <p:blipFill>
          <a:blip r:embed="rId2" cstate="print"/>
          <a:srcRect l="8515" t="13691" b="53419"/>
          <a:stretch>
            <a:fillRect/>
          </a:stretch>
        </p:blipFill>
        <p:spPr bwMode="auto">
          <a:xfrm>
            <a:off x="0" y="0"/>
            <a:ext cx="10058400" cy="240574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95867" y="3371077"/>
            <a:ext cx="8398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278" indent="-321278" algn="ctr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Times New Roman"/>
              </a:rPr>
              <a:t>RADview-EMS is a unified carrier-class management platform for RAD devices using a variety of access channels as SNMPv1/3, HTTP/S, TFTP and Telnet/SSH. In addition, it features third-party device monitoring capabilities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25188" y="6708545"/>
            <a:ext cx="8893651" cy="64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52" tIns="50276" rIns="100552" bIns="50276" numCol="1" anchor="t" anchorCtr="0" compatLnSpc="1">
            <a:prstTxWarp prst="textNoShape">
              <a:avLst/>
            </a:prstTxWarp>
          </a:bodyPr>
          <a:lstStyle/>
          <a:p>
            <a:pPr marL="321246" marR="0" lvl="0" indent="-321246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/>
                <a:ea typeface="+mn-ea"/>
                <a:cs typeface="Times New Roman"/>
              </a:rPr>
              <a:t>Broad Perspective. Direct Control.</a:t>
            </a:r>
            <a:endParaRPr kumimoji="0" lang="en-US" sz="2800" b="1" i="0" u="none" strike="noStrike" kern="0" cap="all" spc="0" normalizeH="0" baseline="0" noProof="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Verdana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985" y="288885"/>
            <a:ext cx="7933016" cy="709214"/>
          </a:xfrm>
        </p:spPr>
        <p:txBody>
          <a:bodyPr/>
          <a:lstStyle/>
          <a:p>
            <a:r>
              <a:rPr lang="en-US" dirty="0" smtClean="0"/>
              <a:t>RADview-EMS Benefits &amp; Features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243000" y="1647598"/>
            <a:ext cx="6384807" cy="2568802"/>
          </a:xfrm>
          <a:prstGeom prst="roundRect">
            <a:avLst>
              <a:gd name="adj" fmla="val 1875"/>
            </a:avLst>
          </a:prstGeom>
          <a:solidFill>
            <a:srgbClr val="C00000">
              <a:alpha val="10000"/>
            </a:srgbClr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52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5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Turnkey system including hardware and software!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5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Fully compliant with TMN standards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5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Client/server architecture with multi-user support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5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Interoperable with third-party NMS and leading OSS systems 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5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IBM Tivoli’s </a:t>
            </a:r>
            <a:r>
              <a:rPr lang="en-US" sz="1500" dirty="0" err="1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Netcool</a:t>
            </a:r>
            <a:r>
              <a:rPr lang="en-US" sz="15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®/</a:t>
            </a:r>
            <a:r>
              <a:rPr lang="en-US" sz="1500" dirty="0" err="1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OMNIbus</a:t>
            </a:r>
            <a:r>
              <a:rPr lang="en-US" sz="15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™ plug-in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5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Minimize integrations costs associated with new NE additions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4702" y="1443984"/>
            <a:ext cx="2383397" cy="402404"/>
          </a:xfrm>
          <a:prstGeom prst="roundRect">
            <a:avLst>
              <a:gd name="adj" fmla="val 8013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419" tIns="0" rIns="177419" bIns="0" numCol="1" spcCol="1270" anchor="ctr" anchorCtr="0">
            <a:noAutofit/>
          </a:bodyPr>
          <a:lstStyle/>
          <a:p>
            <a:r>
              <a:rPr lang="en-US" sz="1700" dirty="0" smtClean="0">
                <a:solidFill>
                  <a:srgbClr val="FFFFFF"/>
                </a:solidFill>
              </a:rPr>
              <a:t>Benefits </a:t>
            </a:r>
          </a:p>
        </p:txBody>
      </p:sp>
      <p:pic>
        <p:nvPicPr>
          <p:cNvPr id="4" name="Picture 2" descr="D:\Ben-k-data\My Documents\My Pictures\RADview\Broshure\RADView_control.jpg"/>
          <p:cNvPicPr>
            <a:picLocks noChangeAspect="1" noChangeArrowheads="1"/>
          </p:cNvPicPr>
          <p:nvPr/>
        </p:nvPicPr>
        <p:blipFill>
          <a:blip r:embed="rId3" cstate="print"/>
          <a:srcRect l="6346" t="6874" r="4765" b="15335"/>
          <a:stretch>
            <a:fillRect/>
          </a:stretch>
        </p:blipFill>
        <p:spPr bwMode="auto">
          <a:xfrm>
            <a:off x="6768857" y="1676400"/>
            <a:ext cx="3251443" cy="2406333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 bwMode="auto">
          <a:xfrm>
            <a:off x="243000" y="4588947"/>
            <a:ext cx="6373700" cy="2561767"/>
          </a:xfrm>
          <a:prstGeom prst="roundRect">
            <a:avLst>
              <a:gd name="adj" fmla="val 1875"/>
            </a:avLst>
          </a:prstGeom>
          <a:solidFill>
            <a:srgbClr val="C00000">
              <a:alpha val="10000"/>
            </a:srgbClr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52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5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Ensures device health and congestion control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5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Topology maps and network inventory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5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Advanced FCAPS functionality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5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Software &amp; configuration management - CMDB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5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Business continuity - High-Availability and Disaster Recovery </a:t>
            </a:r>
          </a:p>
          <a:p>
            <a:pPr marL="266673" indent="-174607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5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Handover between operators 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64418" y="4385335"/>
            <a:ext cx="2549491" cy="402404"/>
          </a:xfrm>
          <a:prstGeom prst="roundRect">
            <a:avLst>
              <a:gd name="adj" fmla="val 8013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419" tIns="0" rIns="177419" bIns="0" numCol="1" spcCol="1270" anchor="ctr" anchorCtr="0">
            <a:noAutofit/>
          </a:bodyPr>
          <a:lstStyle/>
          <a:p>
            <a:r>
              <a:rPr lang="en-US" sz="1700" dirty="0" smtClean="0">
                <a:solidFill>
                  <a:srgbClr val="FFFFFF"/>
                </a:solidFill>
              </a:rPr>
              <a:t>Key features</a:t>
            </a:r>
          </a:p>
        </p:txBody>
      </p:sp>
      <p:pic>
        <p:nvPicPr>
          <p:cNvPr id="21" name="Picture 20" descr="Updated_Lo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6375" y="4762500"/>
            <a:ext cx="2896406" cy="218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-2007">
  <a:themeElements>
    <a:clrScheme name="">
      <a:dk1>
        <a:srgbClr val="000000"/>
      </a:dk1>
      <a:lt1>
        <a:srgbClr val="FFFFFF"/>
      </a:lt1>
      <a:dk2>
        <a:srgbClr val="339999"/>
      </a:dk2>
      <a:lt2>
        <a:srgbClr val="808080"/>
      </a:lt2>
      <a:accent1>
        <a:srgbClr val="999966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CAB8"/>
      </a:accent5>
      <a:accent6>
        <a:srgbClr val="B9B95C"/>
      </a:accent6>
      <a:hlink>
        <a:srgbClr val="6699FF"/>
      </a:hlink>
      <a:folHlink>
        <a:srgbClr val="CC6633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ADtemplate-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master-2007</Template>
  <TotalTime>25705</TotalTime>
  <Words>1863</Words>
  <Application>Microsoft Office PowerPoint</Application>
  <PresentationFormat>Custom</PresentationFormat>
  <Paragraphs>483</Paragraphs>
  <Slides>32</Slides>
  <Notes>16</Notes>
  <HiddenSlides>15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master-2007</vt:lpstr>
      <vt:lpstr>RADtemplate-2010</vt:lpstr>
      <vt:lpstr>Solutions for Managing RAD Products</vt:lpstr>
      <vt:lpstr>Slide 2</vt:lpstr>
      <vt:lpstr>Slide 3</vt:lpstr>
      <vt:lpstr>RADview Value Proposition</vt:lpstr>
      <vt:lpstr> Network Management Topology Scheme</vt:lpstr>
      <vt:lpstr>Market Segments </vt:lpstr>
      <vt:lpstr>Product Line Portfolio</vt:lpstr>
      <vt:lpstr>Slide 8</vt:lpstr>
      <vt:lpstr>RADview-EMS Benefits &amp; Features </vt:lpstr>
      <vt:lpstr>Turnkey System – Plug &amp; Play</vt:lpstr>
      <vt:lpstr>RADview-EMS v2.7  What’s new…</vt:lpstr>
      <vt:lpstr>RADview-EMS FCAPS</vt:lpstr>
      <vt:lpstr>RADview-EMS FCAPS</vt:lpstr>
      <vt:lpstr>RADview-EMS FCAPS</vt:lpstr>
      <vt:lpstr>RADview-EMS FCAPS</vt:lpstr>
      <vt:lpstr>RADview-EMS FCAPS</vt:lpstr>
      <vt:lpstr> Business-Continuity Levels </vt:lpstr>
      <vt:lpstr>Business-Continuity Options </vt:lpstr>
      <vt:lpstr>Backup and Restore (Cold standby)</vt:lpstr>
      <vt:lpstr>High Availability (HA) Cluster</vt:lpstr>
      <vt:lpstr>Disaster Recovery (DR) 1+1</vt:lpstr>
      <vt:lpstr>RADview-SC key features</vt:lpstr>
      <vt:lpstr>RADview-SC/TDMoIP key features</vt:lpstr>
      <vt:lpstr>Integrations</vt:lpstr>
      <vt:lpstr>Device Management</vt:lpstr>
      <vt:lpstr>RADview ordering flow</vt:lpstr>
      <vt:lpstr>RADview Release Schedule</vt:lpstr>
      <vt:lpstr>RADview Release Schedule</vt:lpstr>
      <vt:lpstr>RADview-EMS system Roadmap</vt:lpstr>
      <vt:lpstr>RADview-SC/TDM Roadmap</vt:lpstr>
      <vt:lpstr>Summary</vt:lpstr>
      <vt:lpstr>Slide 32</vt:lpstr>
    </vt:vector>
  </TitlesOfParts>
  <Company>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RADview-EMS introduction</dc:title>
  <dc:creator>Ben Kapon</dc:creator>
  <cp:keywords>RADview</cp:keywords>
  <dc:description>2008.10_RADview-EMS introduction &amp; ACE</dc:description>
  <cp:lastModifiedBy> Philip Jerichower</cp:lastModifiedBy>
  <cp:revision>1038</cp:revision>
  <dcterms:created xsi:type="dcterms:W3CDTF">2004-02-02T11:54:59Z</dcterms:created>
  <dcterms:modified xsi:type="dcterms:W3CDTF">2011-03-16T13:16:13Z</dcterms:modified>
  <cp:category>Network Management</cp:category>
</cp:coreProperties>
</file>